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5"/>
  </p:handoutMasterIdLst>
  <p:sldIdLst>
    <p:sldId id="260" r:id="rId3"/>
    <p:sldId id="270" r:id="rId4"/>
    <p:sldId id="277" r:id="rId5"/>
    <p:sldId id="278" r:id="rId6"/>
    <p:sldId id="280" r:id="rId7"/>
    <p:sldId id="282" r:id="rId8"/>
    <p:sldId id="263" r:id="rId9"/>
    <p:sldId id="259" r:id="rId10"/>
    <p:sldId id="279" r:id="rId11"/>
    <p:sldId id="276" r:id="rId12"/>
    <p:sldId id="281" r:id="rId13"/>
    <p:sldId id="268" r:id="rId14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2BB"/>
    <a:srgbClr val="B907A4"/>
    <a:srgbClr val="334247"/>
    <a:srgbClr val="6C7D82"/>
    <a:srgbClr val="5D8391"/>
    <a:srgbClr val="4088B1"/>
    <a:srgbClr val="536E7D"/>
    <a:srgbClr val="F9E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0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182" y="-312"/>
      </p:cViewPr>
      <p:guideLst>
        <p:guide orient="horz" pos="2121"/>
        <p:guide pos="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A4904-8876-485F-9FE2-98EA884BC3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B4F48-F499-47AC-9414-8978E84822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92757-3C02-4CF6-8429-49BD51920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9C29A-129B-40A3-AD09-217224EAB38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hyperlink" Target="https://v.qq.com/x/page/b3224xsh8hs.html?sf=uri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6200000">
            <a:off x="2687445" y="-2810109"/>
            <a:ext cx="6980664" cy="12355553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2" cstate="print"/>
          <a:srcRect b="56686"/>
          <a:stretch>
            <a:fillRect/>
          </a:stretch>
        </p:blipFill>
        <p:spPr bwMode="auto">
          <a:xfrm rot="-1592003">
            <a:off x="85412" y="126193"/>
            <a:ext cx="1117869" cy="64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14294" y="451990"/>
            <a:ext cx="2518109" cy="55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9"/>
          <p:cNvSpPr>
            <a:spLocks noChangeArrowheads="1"/>
          </p:cNvSpPr>
          <p:nvPr/>
        </p:nvSpPr>
        <p:spPr bwMode="auto">
          <a:xfrm>
            <a:off x="3591561" y="451922"/>
            <a:ext cx="5669280" cy="645160"/>
          </a:xfrm>
          <a:prstGeom prst="rect">
            <a:avLst/>
          </a:prstGeom>
          <a:gradFill>
            <a:gsLst>
              <a:gs pos="0">
                <a:schemeClr val="accent1">
                  <a:lumMod val="98000"/>
                  <a:lumOff val="2000"/>
                </a:schemeClr>
              </a:gs>
              <a:gs pos="100000">
                <a:schemeClr val="accent1">
                  <a:alpha val="56000"/>
                  <a:lumMod val="0"/>
                  <a:lumOff val="100000"/>
                </a:schemeClr>
              </a:gs>
              <a:gs pos="100000">
                <a:schemeClr val="accent1">
                  <a:lumMod val="99000"/>
                </a:schemeClr>
              </a:gs>
            </a:gsLst>
            <a:lin ang="5400000" scaled="0"/>
          </a:gradFill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p>
            <a:pPr algn="l"/>
            <a:r>
              <a:rPr lang="zh-CN" sz="3600" dirty="0" smtClean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宋体" panose="02010600040101010101" charset="-122"/>
                <a:sym typeface="+mn-ea"/>
              </a:rPr>
              <a:t>学校安全工作的为何与何为</a:t>
            </a:r>
            <a:endParaRPr lang="zh-CN" sz="3600" dirty="0" smtClean="0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  <a:cs typeface="华文宋体" panose="0201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445" y="1228725"/>
            <a:ext cx="9134475" cy="4400550"/>
          </a:xfrm>
          <a:prstGeom prst="rect">
            <a:avLst/>
          </a:prstGeom>
        </p:spPr>
      </p:pic>
      <p:pic>
        <p:nvPicPr>
          <p:cNvPr id="160" name="图片 1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5358407"/>
            <a:ext cx="2254469" cy="1114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alphaModFix amt="60000"/>
          </a:blip>
          <a:stretch>
            <a:fillRect/>
          </a:stretch>
        </p:blipFill>
        <p:spPr>
          <a:xfrm rot="20511969">
            <a:off x="10183534" y="5247050"/>
            <a:ext cx="1646407" cy="117100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6200000">
            <a:off x="2687445" y="-2810109"/>
            <a:ext cx="6980664" cy="12355553"/>
          </a:xfrm>
          <a:prstGeom prst="rect">
            <a:avLst/>
          </a:prstGeom>
        </p:spPr>
      </p:pic>
      <p:pic>
        <p:nvPicPr>
          <p:cNvPr id="160" name="图片 1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5358407"/>
            <a:ext cx="2254469" cy="1114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alphaModFix amt="60000"/>
          </a:blip>
          <a:stretch>
            <a:fillRect/>
          </a:stretch>
        </p:blipFill>
        <p:spPr>
          <a:xfrm rot="20511969">
            <a:off x="10183534" y="5247050"/>
            <a:ext cx="1646407" cy="1171001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4" cstate="print"/>
          <a:srcRect b="56686"/>
          <a:stretch>
            <a:fillRect/>
          </a:stretch>
        </p:blipFill>
        <p:spPr bwMode="auto">
          <a:xfrm rot="-1592003">
            <a:off x="85412" y="126193"/>
            <a:ext cx="1117869" cy="64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14294" y="451990"/>
            <a:ext cx="2518109" cy="55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6640" y="1166495"/>
            <a:ext cx="7245985" cy="24530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9090" y="3776980"/>
            <a:ext cx="3040380" cy="21672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090" y="3776980"/>
            <a:ext cx="2322830" cy="217233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6200000">
            <a:off x="2687445" y="-2810109"/>
            <a:ext cx="6980664" cy="12355553"/>
          </a:xfrm>
          <a:prstGeom prst="rect">
            <a:avLst/>
          </a:prstGeom>
        </p:spPr>
      </p:pic>
      <p:pic>
        <p:nvPicPr>
          <p:cNvPr id="160" name="图片 1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5358407"/>
            <a:ext cx="2254469" cy="1114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alphaModFix amt="60000"/>
          </a:blip>
          <a:stretch>
            <a:fillRect/>
          </a:stretch>
        </p:blipFill>
        <p:spPr>
          <a:xfrm rot="20511969">
            <a:off x="10183534" y="5247050"/>
            <a:ext cx="1646407" cy="1171001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4" cstate="print"/>
          <a:srcRect b="56686"/>
          <a:stretch>
            <a:fillRect/>
          </a:stretch>
        </p:blipFill>
        <p:spPr bwMode="auto">
          <a:xfrm rot="-1592003">
            <a:off x="85412" y="126193"/>
            <a:ext cx="1117869" cy="64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14294" y="451990"/>
            <a:ext cx="2518109" cy="55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组合 15"/>
          <p:cNvGrpSpPr/>
          <p:nvPr/>
        </p:nvGrpSpPr>
        <p:grpSpPr>
          <a:xfrm>
            <a:off x="1658658" y="2666701"/>
            <a:ext cx="1975192" cy="1933521"/>
            <a:chOff x="1278794" y="3334906"/>
            <a:chExt cx="914014" cy="914014"/>
          </a:xfrm>
        </p:grpSpPr>
        <p:grpSp>
          <p:nvGrpSpPr>
            <p:cNvPr id="17" name="组合 1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0" name="TextBox 38"/>
            <p:cNvSpPr txBox="1"/>
            <p:nvPr/>
          </p:nvSpPr>
          <p:spPr>
            <a:xfrm>
              <a:off x="1486484" y="3557261"/>
              <a:ext cx="507763" cy="392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 sz="2400" b="1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不侥幸</a:t>
              </a:r>
              <a:endParaRPr lang="zh-CN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sz="2400" b="1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不消极</a:t>
              </a:r>
              <a:endParaRPr lang="zh-CN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119665" y="2599927"/>
            <a:ext cx="1975192" cy="1933521"/>
            <a:chOff x="1278794" y="3334906"/>
            <a:chExt cx="914014" cy="914014"/>
          </a:xfrm>
        </p:grpSpPr>
        <p:grpSp>
          <p:nvGrpSpPr>
            <p:cNvPr id="24" name="组合 2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7" name="同心圆 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6" name="TextBox 48"/>
            <p:cNvSpPr txBox="1"/>
            <p:nvPr/>
          </p:nvSpPr>
          <p:spPr>
            <a:xfrm>
              <a:off x="1497810" y="3583500"/>
              <a:ext cx="507763" cy="392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 sz="2400" b="1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重细节</a:t>
              </a:r>
              <a:endParaRPr lang="zh-CN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sz="2400" b="1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重引导</a:t>
              </a:r>
              <a:endParaRPr lang="zh-CN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1654760" y="2533901"/>
            <a:ext cx="750990" cy="735145"/>
          </a:xfrm>
          <a:prstGeom prst="ellipse">
            <a:avLst/>
          </a:prstGeom>
          <a:solidFill>
            <a:srgbClr val="015A75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123432" y="2436438"/>
            <a:ext cx="750990" cy="735145"/>
          </a:xfrm>
          <a:prstGeom prst="ellipse">
            <a:avLst/>
          </a:prstGeom>
          <a:solidFill>
            <a:srgbClr val="F17445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Freeform 26"/>
          <p:cNvSpPr>
            <a:spLocks noEditPoints="1"/>
          </p:cNvSpPr>
          <p:nvPr/>
        </p:nvSpPr>
        <p:spPr bwMode="auto">
          <a:xfrm>
            <a:off x="1824548" y="2676967"/>
            <a:ext cx="355836" cy="344107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705673" y="2462455"/>
            <a:ext cx="1975193" cy="2077868"/>
            <a:chOff x="6705673" y="2145789"/>
            <a:chExt cx="1975193" cy="2077868"/>
          </a:xfrm>
        </p:grpSpPr>
        <p:grpSp>
          <p:nvGrpSpPr>
            <p:cNvPr id="29" name="组合 28"/>
            <p:cNvGrpSpPr/>
            <p:nvPr/>
          </p:nvGrpSpPr>
          <p:grpSpPr>
            <a:xfrm>
              <a:off x="6705673" y="2290136"/>
              <a:ext cx="1975193" cy="1933521"/>
              <a:chOff x="1278794" y="3334906"/>
              <a:chExt cx="914014" cy="914014"/>
            </a:xfrm>
          </p:grpSpPr>
          <p:grpSp>
            <p:nvGrpSpPr>
              <p:cNvPr id="30" name="组合 27"/>
              <p:cNvGrpSpPr/>
              <p:nvPr/>
            </p:nvGrpSpPr>
            <p:grpSpPr>
              <a:xfrm>
                <a:off x="1278794" y="3334906"/>
                <a:ext cx="914014" cy="914014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2" name="同心圆 31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5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5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31" name="TextBox 53"/>
              <p:cNvSpPr txBox="1"/>
              <p:nvPr/>
            </p:nvSpPr>
            <p:spPr>
              <a:xfrm>
                <a:off x="1487691" y="3587001"/>
                <a:ext cx="507763" cy="392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sz="2400" b="1" dirty="0" smtClean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上好班</a:t>
                </a:r>
                <a:endParaRPr lang="zh-CN" sz="2400" b="1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/>
                <a:r>
                  <a:rPr lang="zh-CN" sz="2400" b="1" dirty="0" smtClean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履好职</a:t>
                </a:r>
                <a:endParaRPr lang="zh-CN" sz="2400" b="1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6" name="椭圆 35"/>
            <p:cNvSpPr/>
            <p:nvPr/>
          </p:nvSpPr>
          <p:spPr>
            <a:xfrm>
              <a:off x="6793330" y="2145789"/>
              <a:ext cx="750990" cy="735145"/>
            </a:xfrm>
            <a:prstGeom prst="ellipse">
              <a:avLst/>
            </a:prstGeom>
            <a:solidFill>
              <a:srgbClr val="009999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5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6982038" y="2355757"/>
              <a:ext cx="342194" cy="362284"/>
            </a:xfrm>
            <a:custGeom>
              <a:avLst/>
              <a:gdLst>
                <a:gd name="T0" fmla="*/ 29 w 433"/>
                <a:gd name="T1" fmla="*/ 29 h 469"/>
                <a:gd name="T2" fmla="*/ 115 w 433"/>
                <a:gd name="T3" fmla="*/ 28 h 469"/>
                <a:gd name="T4" fmla="*/ 208 w 433"/>
                <a:gd name="T5" fmla="*/ 3 h 469"/>
                <a:gd name="T6" fmla="*/ 216 w 433"/>
                <a:gd name="T7" fmla="*/ 0 h 469"/>
                <a:gd name="T8" fmla="*/ 225 w 433"/>
                <a:gd name="T9" fmla="*/ 3 h 469"/>
                <a:gd name="T10" fmla="*/ 318 w 433"/>
                <a:gd name="T11" fmla="*/ 28 h 469"/>
                <a:gd name="T12" fmla="*/ 404 w 433"/>
                <a:gd name="T13" fmla="*/ 29 h 469"/>
                <a:gd name="T14" fmla="*/ 433 w 433"/>
                <a:gd name="T15" fmla="*/ 25 h 469"/>
                <a:gd name="T16" fmla="*/ 433 w 433"/>
                <a:gd name="T17" fmla="*/ 58 h 469"/>
                <a:gd name="T18" fmla="*/ 372 w 433"/>
                <a:gd name="T19" fmla="*/ 355 h 469"/>
                <a:gd name="T20" fmla="*/ 222 w 433"/>
                <a:gd name="T21" fmla="*/ 468 h 469"/>
                <a:gd name="T22" fmla="*/ 216 w 433"/>
                <a:gd name="T23" fmla="*/ 469 h 469"/>
                <a:gd name="T24" fmla="*/ 210 w 433"/>
                <a:gd name="T25" fmla="*/ 468 h 469"/>
                <a:gd name="T26" fmla="*/ 61 w 433"/>
                <a:gd name="T27" fmla="*/ 355 h 469"/>
                <a:gd name="T28" fmla="*/ 0 w 433"/>
                <a:gd name="T29" fmla="*/ 58 h 469"/>
                <a:gd name="T30" fmla="*/ 0 w 433"/>
                <a:gd name="T31" fmla="*/ 25 h 469"/>
                <a:gd name="T32" fmla="*/ 29 w 433"/>
                <a:gd name="T33" fmla="*/ 29 h 469"/>
                <a:gd name="T34" fmla="*/ 216 w 433"/>
                <a:gd name="T35" fmla="*/ 239 h 469"/>
                <a:gd name="T36" fmla="*/ 216 w 433"/>
                <a:gd name="T37" fmla="*/ 239 h 469"/>
                <a:gd name="T38" fmla="*/ 361 w 433"/>
                <a:gd name="T39" fmla="*/ 239 h 469"/>
                <a:gd name="T40" fmla="*/ 380 w 433"/>
                <a:gd name="T41" fmla="*/ 90 h 469"/>
                <a:gd name="T42" fmla="*/ 311 w 433"/>
                <a:gd name="T43" fmla="*/ 86 h 469"/>
                <a:gd name="T44" fmla="*/ 216 w 433"/>
                <a:gd name="T45" fmla="*/ 62 h 469"/>
                <a:gd name="T46" fmla="*/ 216 w 433"/>
                <a:gd name="T47" fmla="*/ 239 h 469"/>
                <a:gd name="T48" fmla="*/ 216 w 433"/>
                <a:gd name="T49" fmla="*/ 409 h 469"/>
                <a:gd name="T50" fmla="*/ 216 w 433"/>
                <a:gd name="T51" fmla="*/ 409 h 469"/>
                <a:gd name="T52" fmla="*/ 216 w 433"/>
                <a:gd name="T53" fmla="*/ 239 h 469"/>
                <a:gd name="T54" fmla="*/ 72 w 433"/>
                <a:gd name="T55" fmla="*/ 239 h 469"/>
                <a:gd name="T56" fmla="*/ 105 w 433"/>
                <a:gd name="T57" fmla="*/ 323 h 469"/>
                <a:gd name="T58" fmla="*/ 216 w 433"/>
                <a:gd name="T59" fmla="*/ 40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3" h="469">
                  <a:moveTo>
                    <a:pt x="29" y="29"/>
                  </a:moveTo>
                  <a:cubicBezTo>
                    <a:pt x="57" y="32"/>
                    <a:pt x="85" y="32"/>
                    <a:pt x="115" y="28"/>
                  </a:cubicBezTo>
                  <a:cubicBezTo>
                    <a:pt x="145" y="24"/>
                    <a:pt x="176" y="16"/>
                    <a:pt x="208" y="3"/>
                  </a:cubicBezTo>
                  <a:lnTo>
                    <a:pt x="216" y="0"/>
                  </a:lnTo>
                  <a:lnTo>
                    <a:pt x="225" y="3"/>
                  </a:lnTo>
                  <a:cubicBezTo>
                    <a:pt x="257" y="16"/>
                    <a:pt x="288" y="24"/>
                    <a:pt x="318" y="28"/>
                  </a:cubicBezTo>
                  <a:cubicBezTo>
                    <a:pt x="347" y="32"/>
                    <a:pt x="376" y="32"/>
                    <a:pt x="404" y="29"/>
                  </a:cubicBezTo>
                  <a:lnTo>
                    <a:pt x="433" y="25"/>
                  </a:lnTo>
                  <a:lnTo>
                    <a:pt x="433" y="58"/>
                  </a:lnTo>
                  <a:cubicBezTo>
                    <a:pt x="431" y="199"/>
                    <a:pt x="409" y="293"/>
                    <a:pt x="372" y="355"/>
                  </a:cubicBezTo>
                  <a:cubicBezTo>
                    <a:pt x="334" y="421"/>
                    <a:pt x="281" y="452"/>
                    <a:pt x="222" y="468"/>
                  </a:cubicBezTo>
                  <a:lnTo>
                    <a:pt x="216" y="469"/>
                  </a:lnTo>
                  <a:lnTo>
                    <a:pt x="210" y="468"/>
                  </a:lnTo>
                  <a:cubicBezTo>
                    <a:pt x="151" y="452"/>
                    <a:pt x="99" y="421"/>
                    <a:pt x="61" y="355"/>
                  </a:cubicBezTo>
                  <a:cubicBezTo>
                    <a:pt x="24" y="293"/>
                    <a:pt x="1" y="199"/>
                    <a:pt x="0" y="58"/>
                  </a:cubicBezTo>
                  <a:lnTo>
                    <a:pt x="0" y="25"/>
                  </a:lnTo>
                  <a:lnTo>
                    <a:pt x="29" y="29"/>
                  </a:lnTo>
                  <a:close/>
                  <a:moveTo>
                    <a:pt x="216" y="239"/>
                  </a:moveTo>
                  <a:lnTo>
                    <a:pt x="216" y="239"/>
                  </a:lnTo>
                  <a:lnTo>
                    <a:pt x="361" y="239"/>
                  </a:lnTo>
                  <a:cubicBezTo>
                    <a:pt x="371" y="198"/>
                    <a:pt x="377" y="149"/>
                    <a:pt x="380" y="90"/>
                  </a:cubicBezTo>
                  <a:cubicBezTo>
                    <a:pt x="357" y="91"/>
                    <a:pt x="335" y="90"/>
                    <a:pt x="311" y="86"/>
                  </a:cubicBezTo>
                  <a:cubicBezTo>
                    <a:pt x="281" y="82"/>
                    <a:pt x="249" y="74"/>
                    <a:pt x="216" y="62"/>
                  </a:cubicBezTo>
                  <a:lnTo>
                    <a:pt x="216" y="239"/>
                  </a:lnTo>
                  <a:close/>
                  <a:moveTo>
                    <a:pt x="216" y="409"/>
                  </a:moveTo>
                  <a:lnTo>
                    <a:pt x="216" y="409"/>
                  </a:lnTo>
                  <a:lnTo>
                    <a:pt x="216" y="239"/>
                  </a:lnTo>
                  <a:lnTo>
                    <a:pt x="72" y="239"/>
                  </a:lnTo>
                  <a:cubicBezTo>
                    <a:pt x="80" y="273"/>
                    <a:pt x="92" y="301"/>
                    <a:pt x="105" y="323"/>
                  </a:cubicBezTo>
                  <a:cubicBezTo>
                    <a:pt x="133" y="372"/>
                    <a:pt x="172" y="396"/>
                    <a:pt x="216" y="4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 sz="15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9" name="Freeform 20"/>
          <p:cNvSpPr>
            <a:spLocks noEditPoints="1"/>
          </p:cNvSpPr>
          <p:nvPr/>
        </p:nvSpPr>
        <p:spPr bwMode="auto">
          <a:xfrm>
            <a:off x="4312905" y="2545333"/>
            <a:ext cx="334745" cy="412315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9354539" y="2467696"/>
            <a:ext cx="1975193" cy="2079885"/>
            <a:chOff x="9354539" y="2151030"/>
            <a:chExt cx="1975193" cy="2079885"/>
          </a:xfrm>
        </p:grpSpPr>
        <p:grpSp>
          <p:nvGrpSpPr>
            <p:cNvPr id="42" name="组合 41"/>
            <p:cNvGrpSpPr/>
            <p:nvPr/>
          </p:nvGrpSpPr>
          <p:grpSpPr>
            <a:xfrm>
              <a:off x="9354539" y="2297394"/>
              <a:ext cx="1975193" cy="1933521"/>
              <a:chOff x="1278794" y="3334906"/>
              <a:chExt cx="914014" cy="914014"/>
            </a:xfrm>
          </p:grpSpPr>
          <p:grpSp>
            <p:nvGrpSpPr>
              <p:cNvPr id="43" name="组合 27"/>
              <p:cNvGrpSpPr/>
              <p:nvPr/>
            </p:nvGrpSpPr>
            <p:grpSpPr>
              <a:xfrm>
                <a:off x="1278794" y="3334906"/>
                <a:ext cx="914014" cy="914014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45" name="同心圆 44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5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5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4" name="TextBox 53"/>
              <p:cNvSpPr txBox="1"/>
              <p:nvPr/>
            </p:nvSpPr>
            <p:spPr>
              <a:xfrm>
                <a:off x="1487692" y="3587001"/>
                <a:ext cx="507763" cy="392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sz="2400" b="1" dirty="0" smtClean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安全心</a:t>
                </a:r>
                <a:endParaRPr lang="zh-CN" sz="2400" b="1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/>
                <a:r>
                  <a:rPr lang="zh-CN" sz="2400" b="1" dirty="0" smtClean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责任心</a:t>
                </a:r>
                <a:endParaRPr lang="zh-CN" sz="2400" b="1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9" name="椭圆 48"/>
            <p:cNvSpPr/>
            <p:nvPr>
              <p:custDataLst>
                <p:tags r:id="rId6"/>
              </p:custDataLst>
            </p:nvPr>
          </p:nvSpPr>
          <p:spPr>
            <a:xfrm>
              <a:off x="10004218" y="2151030"/>
              <a:ext cx="707326" cy="664741"/>
            </a:xfrm>
            <a:prstGeom prst="ellipse">
              <a:avLst/>
            </a:prstGeom>
            <a:solidFill>
              <a:srgbClr val="1F74AD"/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p>
              <a:pPr algn="ctr">
                <a:lnSpc>
                  <a:spcPct val="130000"/>
                </a:lnSpc>
              </a:pPr>
              <a:endParaRPr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任意多边形 49"/>
            <p:cNvSpPr/>
            <p:nvPr>
              <p:custDataLst>
                <p:tags r:id="rId7"/>
              </p:custDataLst>
            </p:nvPr>
          </p:nvSpPr>
          <p:spPr bwMode="auto">
            <a:xfrm>
              <a:off x="10195851" y="2276839"/>
              <a:ext cx="375752" cy="393812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/>
            <a:p>
              <a:pPr algn="ctr">
                <a:lnSpc>
                  <a:spcPct val="130000"/>
                </a:lnSpc>
              </a:pPr>
              <a:endParaRPr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343400" y="452120"/>
            <a:ext cx="350583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安全站位再提高</a:t>
            </a:r>
            <a:endParaRPr lang="zh-CN" altLang="en-US" sz="2800" b="1">
              <a:solidFill>
                <a:srgbClr val="FF0000"/>
              </a:solidFill>
            </a:endParaRPr>
          </a:p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思想认识再深化</a:t>
            </a:r>
            <a:endParaRPr lang="zh-CN" altLang="en-US" sz="2800" b="1">
              <a:solidFill>
                <a:srgbClr val="FF0000"/>
              </a:solidFill>
            </a:endParaRPr>
          </a:p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工作责任再落实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6200000">
            <a:off x="2687445" y="-2810109"/>
            <a:ext cx="6980664" cy="12355553"/>
          </a:xfrm>
          <a:prstGeom prst="rect">
            <a:avLst/>
          </a:prstGeom>
        </p:spPr>
      </p:pic>
      <p:pic>
        <p:nvPicPr>
          <p:cNvPr id="160" name="图片 1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5358407"/>
            <a:ext cx="2254469" cy="1114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alphaModFix amt="60000"/>
          </a:blip>
          <a:stretch>
            <a:fillRect/>
          </a:stretch>
        </p:blipFill>
        <p:spPr>
          <a:xfrm rot="20511969">
            <a:off x="10183534" y="5247050"/>
            <a:ext cx="1646407" cy="1171001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4" cstate="print"/>
          <a:srcRect b="56686"/>
          <a:stretch>
            <a:fillRect/>
          </a:stretch>
        </p:blipFill>
        <p:spPr bwMode="auto">
          <a:xfrm rot="-1592003">
            <a:off x="85412" y="126193"/>
            <a:ext cx="1117869" cy="64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14294" y="451990"/>
            <a:ext cx="2518109" cy="55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9"/>
          <p:cNvSpPr>
            <a:spLocks noChangeArrowheads="1"/>
          </p:cNvSpPr>
          <p:nvPr/>
        </p:nvSpPr>
        <p:spPr bwMode="auto">
          <a:xfrm>
            <a:off x="1288416" y="2762052"/>
            <a:ext cx="1607820" cy="521970"/>
          </a:xfrm>
          <a:prstGeom prst="rect">
            <a:avLst/>
          </a:prstGeom>
          <a:gradFill>
            <a:gsLst>
              <a:gs pos="0">
                <a:schemeClr val="accent1">
                  <a:lumMod val="98000"/>
                  <a:lumOff val="2000"/>
                </a:schemeClr>
              </a:gs>
              <a:gs pos="100000">
                <a:schemeClr val="accent1">
                  <a:alpha val="56000"/>
                  <a:lumMod val="0"/>
                  <a:lumOff val="100000"/>
                </a:schemeClr>
              </a:gs>
              <a:gs pos="100000">
                <a:schemeClr val="accent1">
                  <a:lumMod val="99000"/>
                </a:schemeClr>
              </a:gs>
            </a:gsLst>
            <a:lin ang="5400000" scaled="0"/>
          </a:gradFill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p>
            <a:pPr algn="l"/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现场教师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3132456" y="1865432"/>
            <a:ext cx="1251585" cy="521970"/>
          </a:xfrm>
          <a:prstGeom prst="rect">
            <a:avLst/>
          </a:prstGeom>
          <a:gradFill>
            <a:gsLst>
              <a:gs pos="0">
                <a:schemeClr val="accent1">
                  <a:lumMod val="98000"/>
                  <a:lumOff val="2000"/>
                </a:schemeClr>
              </a:gs>
              <a:gs pos="100000">
                <a:schemeClr val="accent1">
                  <a:alpha val="56000"/>
                  <a:lumMod val="0"/>
                  <a:lumOff val="100000"/>
                </a:schemeClr>
              </a:gs>
              <a:gs pos="100000">
                <a:schemeClr val="accent1">
                  <a:lumMod val="99000"/>
                </a:schemeClr>
              </a:gs>
            </a:gsLst>
            <a:lin ang="5400000" scaled="0"/>
          </a:gradFill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p>
            <a:pPr algn="l"/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班主任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3132456" y="3760272"/>
            <a:ext cx="2676525" cy="521970"/>
          </a:xfrm>
          <a:prstGeom prst="rect">
            <a:avLst/>
          </a:prstGeom>
          <a:gradFill>
            <a:gsLst>
              <a:gs pos="0">
                <a:schemeClr val="accent1">
                  <a:lumMod val="98000"/>
                  <a:lumOff val="2000"/>
                </a:schemeClr>
              </a:gs>
              <a:gs pos="100000">
                <a:schemeClr val="accent1">
                  <a:alpha val="56000"/>
                  <a:lumMod val="0"/>
                  <a:lumOff val="100000"/>
                </a:schemeClr>
              </a:gs>
              <a:gs pos="100000">
                <a:schemeClr val="accent1">
                  <a:lumMod val="99000"/>
                </a:schemeClr>
              </a:gs>
            </a:gsLst>
            <a:lin ang="5400000" scaled="0"/>
          </a:gradFill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p>
            <a:pPr algn="l"/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条线安全负责人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5255896" y="1178997"/>
            <a:ext cx="1607820" cy="521970"/>
          </a:xfrm>
          <a:prstGeom prst="rect">
            <a:avLst/>
          </a:prstGeom>
          <a:gradFill>
            <a:gsLst>
              <a:gs pos="0">
                <a:schemeClr val="accent1">
                  <a:lumMod val="98000"/>
                  <a:lumOff val="2000"/>
                </a:schemeClr>
              </a:gs>
              <a:gs pos="100000">
                <a:schemeClr val="accent1">
                  <a:alpha val="56000"/>
                  <a:lumMod val="0"/>
                  <a:lumOff val="100000"/>
                </a:schemeClr>
              </a:gs>
              <a:gs pos="100000">
                <a:schemeClr val="accent1">
                  <a:lumMod val="99000"/>
                </a:schemeClr>
              </a:gs>
            </a:gsLst>
            <a:lin ang="5400000" scaled="0"/>
          </a:gradFill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p>
            <a:pPr algn="l"/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双方家长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5285106" y="2586157"/>
            <a:ext cx="1607820" cy="521970"/>
          </a:xfrm>
          <a:prstGeom prst="rect">
            <a:avLst/>
          </a:prstGeom>
          <a:gradFill>
            <a:gsLst>
              <a:gs pos="0">
                <a:schemeClr val="accent1">
                  <a:lumMod val="98000"/>
                  <a:lumOff val="2000"/>
                </a:schemeClr>
              </a:gs>
              <a:gs pos="100000">
                <a:schemeClr val="accent1">
                  <a:alpha val="56000"/>
                  <a:lumMod val="0"/>
                  <a:lumOff val="100000"/>
                </a:schemeClr>
              </a:gs>
              <a:gs pos="100000">
                <a:schemeClr val="accent1">
                  <a:lumMod val="99000"/>
                </a:schemeClr>
              </a:gs>
            </a:gsLst>
            <a:lin ang="5400000" scaled="0"/>
          </a:gradFill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p>
            <a:pPr algn="l"/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分管校长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sp>
        <p:nvSpPr>
          <p:cNvPr id="12" name="右箭头 11"/>
          <p:cNvSpPr/>
          <p:nvPr/>
        </p:nvSpPr>
        <p:spPr>
          <a:xfrm rot="19800000">
            <a:off x="2860040" y="2607310"/>
            <a:ext cx="905510" cy="97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2160000">
            <a:off x="2838450" y="3413125"/>
            <a:ext cx="905510" cy="97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 rot="19800000">
            <a:off x="4347845" y="1847850"/>
            <a:ext cx="905510" cy="97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1200000">
            <a:off x="4373245" y="2360930"/>
            <a:ext cx="905510" cy="97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6983730" y="2312035"/>
            <a:ext cx="4484370" cy="1043940"/>
            <a:chOff x="10998" y="3641"/>
            <a:chExt cx="7062" cy="1644"/>
          </a:xfrm>
        </p:grpSpPr>
        <p:sp>
          <p:nvSpPr>
            <p:cNvPr id="9" name="矩形 9"/>
            <p:cNvSpPr>
              <a:spLocks noChangeArrowheads="1"/>
            </p:cNvSpPr>
            <p:nvPr/>
          </p:nvSpPr>
          <p:spPr bwMode="auto">
            <a:xfrm>
              <a:off x="12119" y="4073"/>
              <a:ext cx="2532" cy="822"/>
            </a:xfrm>
            <a:prstGeom prst="rect">
              <a:avLst/>
            </a:prstGeom>
            <a:gradFill>
              <a:gsLst>
                <a:gs pos="0">
                  <a:schemeClr val="accent1">
                    <a:lumMod val="98000"/>
                    <a:lumOff val="2000"/>
                  </a:schemeClr>
                </a:gs>
                <a:gs pos="100000">
                  <a:schemeClr val="accent1">
                    <a:alpha val="56000"/>
                    <a:lumMod val="0"/>
                    <a:lumOff val="100000"/>
                  </a:schemeClr>
                </a:gs>
                <a:gs pos="100000">
                  <a:schemeClr val="accent1">
                    <a:lumMod val="99000"/>
                  </a:schemeClr>
                </a:gs>
              </a:gsLst>
              <a:lin ang="5400000" scaled="0"/>
            </a:gradFill>
            <a:effectLst>
              <a:innerShdw blurRad="63500" dist="508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p>
              <a:pPr algn="l"/>
              <a:r>
                <a:rPr lang="zh-CN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  <a:cs typeface="华文宋体" panose="02010600040101010101" charset="-122"/>
                  <a:sym typeface="+mn-ea"/>
                </a:rPr>
                <a:t>学校校长</a:t>
              </a:r>
              <a:endPara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endParaRPr>
            </a:p>
          </p:txBody>
        </p:sp>
        <p:sp>
          <p:nvSpPr>
            <p:cNvPr id="11" name="矩形 9"/>
            <p:cNvSpPr>
              <a:spLocks noChangeArrowheads="1"/>
            </p:cNvSpPr>
            <p:nvPr/>
          </p:nvSpPr>
          <p:spPr bwMode="auto">
            <a:xfrm>
              <a:off x="16090" y="3641"/>
              <a:ext cx="1971" cy="822"/>
            </a:xfrm>
            <a:prstGeom prst="rect">
              <a:avLst/>
            </a:prstGeom>
            <a:gradFill>
              <a:gsLst>
                <a:gs pos="0">
                  <a:schemeClr val="accent1">
                    <a:lumMod val="98000"/>
                    <a:lumOff val="2000"/>
                  </a:schemeClr>
                </a:gs>
                <a:gs pos="100000">
                  <a:schemeClr val="accent1">
                    <a:alpha val="56000"/>
                    <a:lumMod val="0"/>
                    <a:lumOff val="100000"/>
                  </a:schemeClr>
                </a:gs>
                <a:gs pos="100000">
                  <a:schemeClr val="accent1">
                    <a:lumMod val="99000"/>
                  </a:schemeClr>
                </a:gs>
              </a:gsLst>
              <a:lin ang="5400000" scaled="0"/>
            </a:gradFill>
            <a:effectLst>
              <a:innerShdw blurRad="63500" dist="508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p>
              <a:pPr algn="l"/>
              <a:r>
                <a:rPr lang="zh-CN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  <a:cs typeface="华文宋体" panose="02010600040101010101" charset="-122"/>
                  <a:sym typeface="+mn-ea"/>
                </a:rPr>
                <a:t>教育局</a:t>
              </a:r>
              <a:endPara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endParaRPr>
            </a:p>
          </p:txBody>
        </p:sp>
        <p:sp>
          <p:nvSpPr>
            <p:cNvPr id="16" name="右箭头 15"/>
            <p:cNvSpPr/>
            <p:nvPr/>
          </p:nvSpPr>
          <p:spPr>
            <a:xfrm>
              <a:off x="10998" y="4350"/>
              <a:ext cx="1093" cy="2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右箭头 16"/>
            <p:cNvSpPr/>
            <p:nvPr/>
          </p:nvSpPr>
          <p:spPr>
            <a:xfrm>
              <a:off x="14824" y="4362"/>
              <a:ext cx="1093" cy="2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矩形 9"/>
            <p:cNvSpPr>
              <a:spLocks noChangeArrowheads="1"/>
            </p:cNvSpPr>
            <p:nvPr/>
          </p:nvSpPr>
          <p:spPr bwMode="auto">
            <a:xfrm>
              <a:off x="16090" y="4463"/>
              <a:ext cx="1410" cy="822"/>
            </a:xfrm>
            <a:prstGeom prst="rect">
              <a:avLst/>
            </a:prstGeom>
            <a:gradFill>
              <a:gsLst>
                <a:gs pos="0">
                  <a:schemeClr val="accent1">
                    <a:lumMod val="98000"/>
                    <a:lumOff val="2000"/>
                  </a:schemeClr>
                </a:gs>
                <a:gs pos="100000">
                  <a:schemeClr val="accent1">
                    <a:alpha val="56000"/>
                    <a:lumMod val="0"/>
                    <a:lumOff val="100000"/>
                  </a:schemeClr>
                </a:gs>
                <a:gs pos="100000">
                  <a:schemeClr val="accent1">
                    <a:lumMod val="99000"/>
                  </a:schemeClr>
                </a:gs>
              </a:gsLst>
              <a:lin ang="5400000" scaled="0"/>
            </a:gradFill>
            <a:effectLst>
              <a:innerShdw blurRad="63500" dist="508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p>
              <a:pPr algn="l"/>
              <a:r>
                <a:rPr lang="zh-CN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  <a:cs typeface="华文宋体" panose="02010600040101010101" charset="-122"/>
                  <a:sym typeface="+mn-ea"/>
                </a:rPr>
                <a:t>街道</a:t>
              </a:r>
              <a:endPara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849245" y="6468745"/>
            <a:ext cx="60559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hlinkClick r:id="rId6" action="ppaction://hlinkfile"/>
              </a:rPr>
              <a:t>https://v.qq.com/x/page/b3224xsh8hs.html?sf=uri</a:t>
            </a:r>
            <a:endParaRPr lang="zh-CN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 animBg="1"/>
      <p:bldP spid="13" grpId="0" animBg="1"/>
      <p:bldP spid="2" grpId="0" animBg="1"/>
      <p:bldP spid="4" grpId="0" animBg="1"/>
      <p:bldP spid="6" grpId="0" animBg="1"/>
      <p:bldP spid="14" grpId="0" animBg="1"/>
      <p:bldP spid="1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6200000">
            <a:off x="2687445" y="-2810109"/>
            <a:ext cx="6980664" cy="12355553"/>
          </a:xfrm>
          <a:prstGeom prst="rect">
            <a:avLst/>
          </a:prstGeom>
        </p:spPr>
      </p:pic>
      <p:pic>
        <p:nvPicPr>
          <p:cNvPr id="160" name="图片 1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5358407"/>
            <a:ext cx="2254469" cy="1114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alphaModFix amt="60000"/>
          </a:blip>
          <a:stretch>
            <a:fillRect/>
          </a:stretch>
        </p:blipFill>
        <p:spPr>
          <a:xfrm rot="20511969">
            <a:off x="10183534" y="5247050"/>
            <a:ext cx="1646407" cy="1171001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4" cstate="print"/>
          <a:srcRect b="56686"/>
          <a:stretch>
            <a:fillRect/>
          </a:stretch>
        </p:blipFill>
        <p:spPr bwMode="auto">
          <a:xfrm rot="-1592003">
            <a:off x="85412" y="126193"/>
            <a:ext cx="1117869" cy="64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14294" y="451990"/>
            <a:ext cx="2518109" cy="55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9"/>
          <p:cNvSpPr>
            <a:spLocks noChangeArrowheads="1"/>
          </p:cNvSpPr>
          <p:nvPr/>
        </p:nvSpPr>
        <p:spPr bwMode="auto">
          <a:xfrm>
            <a:off x="3691890" y="982980"/>
            <a:ext cx="5144770" cy="645160"/>
          </a:xfrm>
          <a:prstGeom prst="rect">
            <a:avLst/>
          </a:prstGeom>
          <a:gradFill>
            <a:gsLst>
              <a:gs pos="0">
                <a:schemeClr val="accent1">
                  <a:lumMod val="98000"/>
                  <a:lumOff val="2000"/>
                </a:schemeClr>
              </a:gs>
              <a:gs pos="100000">
                <a:schemeClr val="accent1">
                  <a:alpha val="56000"/>
                  <a:lumMod val="0"/>
                  <a:lumOff val="100000"/>
                </a:schemeClr>
              </a:gs>
              <a:gs pos="100000">
                <a:schemeClr val="accent1">
                  <a:lumMod val="99000"/>
                </a:schemeClr>
              </a:gs>
            </a:gsLst>
            <a:lin ang="5400000" scaled="0"/>
          </a:gradFill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l"/>
            <a:r>
              <a:rPr 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管住手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——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牢记一条红线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3702050" y="1767205"/>
            <a:ext cx="5144770" cy="645160"/>
          </a:xfrm>
          <a:prstGeom prst="rect">
            <a:avLst/>
          </a:prstGeom>
          <a:gradFill>
            <a:gsLst>
              <a:gs pos="0">
                <a:schemeClr val="accent1">
                  <a:lumMod val="98000"/>
                  <a:lumOff val="2000"/>
                </a:schemeClr>
              </a:gs>
              <a:gs pos="100000">
                <a:schemeClr val="accent1">
                  <a:alpha val="56000"/>
                  <a:lumMod val="0"/>
                  <a:lumOff val="100000"/>
                </a:schemeClr>
              </a:gs>
              <a:gs pos="100000">
                <a:schemeClr val="accent1">
                  <a:lumMod val="99000"/>
                </a:schemeClr>
              </a:gs>
            </a:gsLst>
            <a:lin ang="5400000" scaled="0"/>
          </a:gradFill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l"/>
            <a:r>
              <a:rPr 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迈好腿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——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及时在岗在位</a:t>
            </a:r>
            <a:endParaRPr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sp>
        <p:nvSpPr>
          <p:cNvPr id="3" name="矩形 9"/>
          <p:cNvSpPr>
            <a:spLocks noChangeArrowheads="1"/>
          </p:cNvSpPr>
          <p:nvPr/>
        </p:nvSpPr>
        <p:spPr bwMode="auto">
          <a:xfrm>
            <a:off x="3702050" y="2614295"/>
            <a:ext cx="5144770" cy="645160"/>
          </a:xfrm>
          <a:prstGeom prst="rect">
            <a:avLst/>
          </a:prstGeom>
          <a:gradFill>
            <a:gsLst>
              <a:gs pos="0">
                <a:schemeClr val="accent1">
                  <a:lumMod val="98000"/>
                  <a:lumOff val="2000"/>
                </a:schemeClr>
              </a:gs>
              <a:gs pos="100000">
                <a:schemeClr val="accent1">
                  <a:alpha val="56000"/>
                  <a:lumMod val="0"/>
                  <a:lumOff val="100000"/>
                </a:schemeClr>
              </a:gs>
              <a:gs pos="100000">
                <a:schemeClr val="accent1">
                  <a:lumMod val="99000"/>
                </a:schemeClr>
              </a:gs>
            </a:gsLst>
            <a:lin ang="5400000" scaled="0"/>
          </a:gradFill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l"/>
            <a:r>
              <a:rPr 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亮好眼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——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及时发现问题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3702050" y="3461385"/>
            <a:ext cx="5144770" cy="645160"/>
          </a:xfrm>
          <a:prstGeom prst="rect">
            <a:avLst/>
          </a:prstGeom>
          <a:gradFill>
            <a:gsLst>
              <a:gs pos="0">
                <a:schemeClr val="accent1">
                  <a:lumMod val="98000"/>
                  <a:lumOff val="2000"/>
                </a:schemeClr>
              </a:gs>
              <a:gs pos="100000">
                <a:schemeClr val="accent1">
                  <a:alpha val="56000"/>
                  <a:lumMod val="0"/>
                  <a:lumOff val="100000"/>
                </a:schemeClr>
              </a:gs>
              <a:gs pos="100000">
                <a:schemeClr val="accent1">
                  <a:lumMod val="99000"/>
                </a:schemeClr>
              </a:gs>
            </a:gsLst>
            <a:lin ang="5400000" scaled="0"/>
          </a:gradFill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l"/>
            <a:r>
              <a:rPr 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用好嘴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——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及时规范引导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3693795" y="4245610"/>
            <a:ext cx="5144770" cy="645160"/>
          </a:xfrm>
          <a:prstGeom prst="rect">
            <a:avLst/>
          </a:prstGeom>
          <a:gradFill>
            <a:gsLst>
              <a:gs pos="0">
                <a:schemeClr val="accent1">
                  <a:lumMod val="98000"/>
                  <a:lumOff val="2000"/>
                </a:schemeClr>
              </a:gs>
              <a:gs pos="100000">
                <a:schemeClr val="accent1">
                  <a:alpha val="56000"/>
                  <a:lumMod val="0"/>
                  <a:lumOff val="100000"/>
                </a:schemeClr>
              </a:gs>
              <a:gs pos="100000">
                <a:schemeClr val="accent1">
                  <a:lumMod val="99000"/>
                </a:schemeClr>
              </a:gs>
            </a:gsLst>
            <a:lin ang="5400000" scaled="0"/>
          </a:gradFill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l"/>
            <a:r>
              <a:rPr 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暖好心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——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关注身心健康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3" grpId="0" bldLvl="0" animBg="1"/>
      <p:bldP spid="6" grpId="0" bldLvl="0" animBg="1"/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6200000">
            <a:off x="2687445" y="-2810109"/>
            <a:ext cx="6980664" cy="12355553"/>
          </a:xfrm>
          <a:prstGeom prst="rect">
            <a:avLst/>
          </a:prstGeom>
        </p:spPr>
      </p:pic>
      <p:pic>
        <p:nvPicPr>
          <p:cNvPr id="160" name="图片 1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5358407"/>
            <a:ext cx="2254469" cy="1114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alphaModFix amt="60000"/>
          </a:blip>
          <a:stretch>
            <a:fillRect/>
          </a:stretch>
        </p:blipFill>
        <p:spPr>
          <a:xfrm rot="20511969">
            <a:off x="10183534" y="5247050"/>
            <a:ext cx="1646407" cy="1171001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4" cstate="print"/>
          <a:srcRect b="56686"/>
          <a:stretch>
            <a:fillRect/>
          </a:stretch>
        </p:blipFill>
        <p:spPr bwMode="auto">
          <a:xfrm rot="-1592003">
            <a:off x="85412" y="126193"/>
            <a:ext cx="1117869" cy="64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14294" y="451990"/>
            <a:ext cx="2518109" cy="55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1398270" y="1613535"/>
            <a:ext cx="941768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b="1" dirty="0" smtClean="0"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 </a:t>
            </a:r>
            <a:r>
              <a:rPr lang="zh-CN" altLang="en-US" b="1" dirty="0" smtClean="0"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b="1" dirty="0" smtClean="0"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en-US" altLang="zh-CN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课间奔跑、追逐、喧闹，频繁开关教室后门，撑阳台栏杆</a:t>
            </a:r>
            <a:r>
              <a:rPr lang="en-US" altLang="zh-CN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……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_GB2312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b="1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——……</a:t>
            </a:r>
            <a:endParaRPr lang="en-US" altLang="zh-CN" b="1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  <a:ea typeface="楷体_GB2312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  <a:ea typeface="楷体_GB2312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 </a:t>
            </a:r>
            <a:r>
              <a:rPr lang="zh-CN" altLang="en-US" b="1" dirty="0" smtClean="0"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b="1" dirty="0" smtClean="0"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CN" altLang="en-US" b="1" dirty="0" smtClean="0"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en-US" altLang="zh-CN" b="1" dirty="0" smtClean="0"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进出专用教室途中，教师带队？学生纪律？</a:t>
            </a:r>
            <a:r>
              <a:rPr lang="zh-CN" altLang="en-US" b="1" dirty="0" smtClean="0"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校本课奔跑前往、社团教师晚到</a:t>
            </a:r>
            <a:r>
              <a:rPr lang="en-US" altLang="zh-CN" b="1" dirty="0" smtClean="0"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……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_GB2312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——……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  <a:ea typeface="楷体_GB2312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  <a:ea typeface="楷体_GB2312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 （</a:t>
            </a:r>
            <a:r>
              <a:rPr lang="en-US" altLang="zh-CN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zh-CN" altLang="en-US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en-US" altLang="zh-CN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操场上教学活动，</a:t>
            </a:r>
            <a:r>
              <a:rPr lang="en-US" altLang="zh-CN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zh-CN" altLang="en-US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躲荫荫</a:t>
            </a:r>
            <a:r>
              <a:rPr lang="en-US" altLang="zh-CN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r>
              <a:rPr lang="zh-CN" altLang="en-US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、</a:t>
            </a:r>
            <a:r>
              <a:rPr lang="en-US" altLang="zh-CN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zh-CN" altLang="en-US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放羊羊</a:t>
            </a:r>
            <a:r>
              <a:rPr lang="en-US" altLang="zh-CN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r>
              <a:rPr lang="zh-CN" altLang="en-US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，脱离视线</a:t>
            </a:r>
            <a:r>
              <a:rPr lang="en-US" altLang="zh-CN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……</a:t>
            </a:r>
            <a:endParaRPr kumimoji="0" lang="en-US" altLang="zh-CN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_GB2312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——……</a:t>
            </a:r>
            <a:endParaRPr lang="en-US" altLang="zh-CN" b="1" dirty="0" smtClean="0">
              <a:solidFill>
                <a:srgbClr val="00B050"/>
              </a:solidFill>
              <a:latin typeface="Arial" panose="020B0604020202020204" pitchFamily="34" charset="0"/>
              <a:ea typeface="楷体_GB2312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b="1"/>
              <a:t>      </a:t>
            </a:r>
            <a:r>
              <a:rPr lang="zh-CN" altLang="en-US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zh-CN" altLang="en-US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en-US" altLang="zh-CN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课后服务时段，教师晚到或中途离场、手机、吵闹</a:t>
            </a:r>
            <a:r>
              <a:rPr lang="en-US" altLang="zh-CN" b="1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……</a:t>
            </a:r>
            <a:endParaRPr kumimoji="0" lang="en-US" altLang="zh-CN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楷体_GB2312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——……</a:t>
            </a:r>
            <a:endParaRPr lang="zh-CN" altLang="en-US" b="1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6200000">
            <a:off x="2687445" y="-2810109"/>
            <a:ext cx="6980664" cy="12355553"/>
          </a:xfrm>
          <a:prstGeom prst="rect">
            <a:avLst/>
          </a:prstGeom>
        </p:spPr>
      </p:pic>
      <p:pic>
        <p:nvPicPr>
          <p:cNvPr id="160" name="图片 1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5358407"/>
            <a:ext cx="2254469" cy="1114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alphaModFix amt="60000"/>
          </a:blip>
          <a:stretch>
            <a:fillRect/>
          </a:stretch>
        </p:blipFill>
        <p:spPr>
          <a:xfrm rot="20511969">
            <a:off x="10183534" y="5247050"/>
            <a:ext cx="1646407" cy="1171001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4" cstate="print"/>
          <a:srcRect b="56686"/>
          <a:stretch>
            <a:fillRect/>
          </a:stretch>
        </p:blipFill>
        <p:spPr bwMode="auto">
          <a:xfrm rot="-1592003">
            <a:off x="85412" y="126193"/>
            <a:ext cx="1117869" cy="64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14294" y="451990"/>
            <a:ext cx="2518109" cy="55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635" y="1163955"/>
            <a:ext cx="1791970" cy="21990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10" y="1163955"/>
            <a:ext cx="2925445" cy="21932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4230" y="1163955"/>
            <a:ext cx="3362960" cy="35255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71850" y="548640"/>
            <a:ext cx="65024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“</a:t>
            </a:r>
            <a:r>
              <a:rPr lang="zh-CN" altLang="en-US" sz="2400" b="1">
                <a:solidFill>
                  <a:srgbClr val="FF0000"/>
                </a:solidFill>
              </a:rPr>
              <a:t>安全隐患随手拍</a:t>
            </a:r>
            <a:r>
              <a:rPr lang="en-US" altLang="zh-CN" sz="2400" b="1">
                <a:solidFill>
                  <a:srgbClr val="FF0000"/>
                </a:solidFill>
              </a:rPr>
              <a:t>”       “</a:t>
            </a:r>
            <a:r>
              <a:rPr lang="zh-CN" altLang="en-US" sz="2400" b="1">
                <a:solidFill>
                  <a:srgbClr val="FF0000"/>
                </a:solidFill>
              </a:rPr>
              <a:t>人人都是安全员</a:t>
            </a:r>
            <a:r>
              <a:rPr lang="en-US" altLang="zh-CN" sz="2400" b="1">
                <a:solidFill>
                  <a:srgbClr val="FF0000"/>
                </a:solidFill>
              </a:rPr>
              <a:t>”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4070" y="3533140"/>
            <a:ext cx="1708785" cy="21920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4955" y="3533140"/>
            <a:ext cx="1771650" cy="2228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3155" y="1163955"/>
            <a:ext cx="1914525" cy="2209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6330" y="3528695"/>
            <a:ext cx="1911350" cy="169100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6200000">
            <a:off x="2687445" y="-2810109"/>
            <a:ext cx="6980664" cy="12355553"/>
          </a:xfrm>
          <a:prstGeom prst="rect">
            <a:avLst/>
          </a:prstGeom>
        </p:spPr>
      </p:pic>
      <p:pic>
        <p:nvPicPr>
          <p:cNvPr id="160" name="图片 1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5358407"/>
            <a:ext cx="2254469" cy="1114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alphaModFix amt="60000"/>
          </a:blip>
          <a:stretch>
            <a:fillRect/>
          </a:stretch>
        </p:blipFill>
        <p:spPr>
          <a:xfrm rot="20511969">
            <a:off x="10183534" y="5247050"/>
            <a:ext cx="1646407" cy="1171001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4" cstate="print"/>
          <a:srcRect b="56686"/>
          <a:stretch>
            <a:fillRect/>
          </a:stretch>
        </p:blipFill>
        <p:spPr bwMode="auto">
          <a:xfrm rot="-1592003">
            <a:off x="85412" y="126193"/>
            <a:ext cx="1117869" cy="64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14294" y="451990"/>
            <a:ext cx="2518109" cy="55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3371850" y="548640"/>
            <a:ext cx="65024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“</a:t>
            </a:r>
            <a:r>
              <a:rPr lang="zh-CN" altLang="en-US" sz="2400" b="1">
                <a:solidFill>
                  <a:srgbClr val="FF0000"/>
                </a:solidFill>
              </a:rPr>
              <a:t>安全隐患随手拍</a:t>
            </a:r>
            <a:r>
              <a:rPr lang="en-US" altLang="zh-CN" sz="2400" b="1">
                <a:solidFill>
                  <a:srgbClr val="FF0000"/>
                </a:solidFill>
              </a:rPr>
              <a:t>”       “</a:t>
            </a:r>
            <a:r>
              <a:rPr lang="zh-CN" altLang="en-US" sz="2400" b="1">
                <a:solidFill>
                  <a:srgbClr val="FF0000"/>
                </a:solidFill>
              </a:rPr>
              <a:t>人人都是安全员</a:t>
            </a:r>
            <a:r>
              <a:rPr lang="en-US" altLang="zh-CN" sz="2400" b="1">
                <a:solidFill>
                  <a:srgbClr val="FF0000"/>
                </a:solidFill>
              </a:rPr>
              <a:t>”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75" y="1275080"/>
            <a:ext cx="3091180" cy="47345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8105" y="3728085"/>
            <a:ext cx="2037715" cy="16059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8105" y="1275080"/>
            <a:ext cx="2023745" cy="22942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6695" y="1844040"/>
            <a:ext cx="2142490" cy="4165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04910" y="1275080"/>
            <a:ext cx="2982595" cy="198056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6200000">
            <a:off x="2687445" y="-2810109"/>
            <a:ext cx="6980664" cy="12355553"/>
          </a:xfrm>
          <a:prstGeom prst="rect">
            <a:avLst/>
          </a:prstGeom>
        </p:spPr>
      </p:pic>
      <p:pic>
        <p:nvPicPr>
          <p:cNvPr id="160" name="图片 1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5358407"/>
            <a:ext cx="2254469" cy="1114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alphaModFix amt="60000"/>
          </a:blip>
          <a:stretch>
            <a:fillRect/>
          </a:stretch>
        </p:blipFill>
        <p:spPr>
          <a:xfrm rot="20511969">
            <a:off x="10183534" y="5247050"/>
            <a:ext cx="1646407" cy="1171001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4" cstate="print"/>
          <a:srcRect b="56686"/>
          <a:stretch>
            <a:fillRect/>
          </a:stretch>
        </p:blipFill>
        <p:spPr bwMode="auto">
          <a:xfrm rot="-1592003">
            <a:off x="85412" y="126193"/>
            <a:ext cx="1117869" cy="64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14294" y="451990"/>
            <a:ext cx="2518109" cy="55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3371850" y="548640"/>
            <a:ext cx="65024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“</a:t>
            </a:r>
            <a:r>
              <a:rPr lang="zh-CN" altLang="en-US" sz="2400" b="1">
                <a:solidFill>
                  <a:srgbClr val="FF0000"/>
                </a:solidFill>
              </a:rPr>
              <a:t>安全隐患随手拍</a:t>
            </a:r>
            <a:r>
              <a:rPr lang="en-US" altLang="zh-CN" sz="2400" b="1">
                <a:solidFill>
                  <a:srgbClr val="FF0000"/>
                </a:solidFill>
              </a:rPr>
              <a:t>”       “</a:t>
            </a:r>
            <a:r>
              <a:rPr lang="zh-CN" altLang="en-US" sz="2400" b="1">
                <a:solidFill>
                  <a:srgbClr val="FF0000"/>
                </a:solidFill>
              </a:rPr>
              <a:t>人人都是安全员</a:t>
            </a:r>
            <a:r>
              <a:rPr lang="en-US" altLang="zh-CN" sz="2400" b="1">
                <a:solidFill>
                  <a:srgbClr val="FF0000"/>
                </a:solidFill>
              </a:rPr>
              <a:t>”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 l="17268" t="14986" r="6438" b="32626"/>
          <a:stretch>
            <a:fillRect/>
          </a:stretch>
        </p:blipFill>
        <p:spPr bwMode="auto">
          <a:xfrm>
            <a:off x="1623695" y="2717165"/>
            <a:ext cx="2724150" cy="192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7" name="Group 12"/>
          <p:cNvGrpSpPr/>
          <p:nvPr/>
        </p:nvGrpSpPr>
        <p:grpSpPr bwMode="auto">
          <a:xfrm rot="0">
            <a:off x="5943600" y="2506980"/>
            <a:ext cx="3921760" cy="2493010"/>
            <a:chOff x="-1" y="0"/>
            <a:chExt cx="1152" cy="1152"/>
          </a:xfrm>
        </p:grpSpPr>
        <p:grpSp>
          <p:nvGrpSpPr>
            <p:cNvPr id="9228" name="Group 13"/>
            <p:cNvGrpSpPr/>
            <p:nvPr/>
          </p:nvGrpSpPr>
          <p:grpSpPr bwMode="auto">
            <a:xfrm>
              <a:off x="-1" y="0"/>
              <a:ext cx="1152" cy="1152"/>
              <a:chOff x="-2" y="0"/>
              <a:chExt cx="1680" cy="1680"/>
            </a:xfrm>
          </p:grpSpPr>
          <p:sp>
            <p:nvSpPr>
              <p:cNvPr id="9229" name="Oval 1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1680" cy="1680"/>
              </a:xfrm>
              <a:prstGeom prst="ellipse">
                <a:avLst/>
              </a:prstGeom>
              <a:gradFill rotWithShape="1">
                <a:gsLst>
                  <a:gs pos="99638">
                    <a:srgbClr val="3762AF"/>
                  </a:gs>
                  <a:gs pos="51000">
                    <a:srgbClr val="4472C4"/>
                  </a:gs>
                  <a:gs pos="0">
                    <a:srgbClr val="7C9CD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 dirty="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9230" name="Freeform 15"/>
              <p:cNvSpPr/>
              <p:nvPr/>
            </p:nvSpPr>
            <p:spPr bwMode="auto">
              <a:xfrm>
                <a:off x="192" y="28"/>
                <a:ext cx="1295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C9CD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</p:grpSp>
        <p:sp>
          <p:nvSpPr>
            <p:cNvPr id="9231" name="Text Box 16"/>
            <p:cNvSpPr txBox="1">
              <a:spLocks noChangeArrowheads="1"/>
            </p:cNvSpPr>
            <p:nvPr/>
          </p:nvSpPr>
          <p:spPr bwMode="auto">
            <a:xfrm>
              <a:off x="472" y="138"/>
              <a:ext cx="185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1" name="TextBox 53"/>
          <p:cNvSpPr txBox="1"/>
          <p:nvPr/>
        </p:nvSpPr>
        <p:spPr>
          <a:xfrm>
            <a:off x="6593205" y="2526665"/>
            <a:ext cx="27330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安全</a:t>
            </a:r>
            <a:endParaRPr lang="zh-CN" sz="4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zh-CN" sz="4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4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4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大家谈</a:t>
            </a:r>
            <a:r>
              <a:rPr lang="en-US" altLang="zh-CN" sz="4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endParaRPr lang="en-US" altLang="zh-CN" sz="4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32455" y="1661160"/>
            <a:ext cx="5761990" cy="492125"/>
            <a:chOff x="7393800" y="1034627"/>
            <a:chExt cx="3351074" cy="492125"/>
          </a:xfrm>
        </p:grpSpPr>
        <p:sp>
          <p:nvSpPr>
            <p:cNvPr id="7" name="矩形: 对角圆角 1"/>
            <p:cNvSpPr/>
            <p:nvPr/>
          </p:nvSpPr>
          <p:spPr>
            <a:xfrm>
              <a:off x="7393800" y="1053560"/>
              <a:ext cx="3351074" cy="454256"/>
            </a:xfrm>
            <a:prstGeom prst="round2Diag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b="1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587682" y="1034627"/>
              <a:ext cx="3059323" cy="49212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新北区教育系统安全生产月</a:t>
              </a:r>
              <a:endParaRPr lang="zh-CN" altLang="en-US" sz="32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6200000">
            <a:off x="2687445" y="-2687444"/>
            <a:ext cx="6980664" cy="12355553"/>
          </a:xfrm>
          <a:prstGeom prst="rect">
            <a:avLst/>
          </a:prstGeom>
        </p:spPr>
      </p:pic>
      <p:pic>
        <p:nvPicPr>
          <p:cNvPr id="160" name="图片 1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5358407"/>
            <a:ext cx="2254469" cy="1114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alphaModFix amt="60000"/>
          </a:blip>
          <a:stretch>
            <a:fillRect/>
          </a:stretch>
        </p:blipFill>
        <p:spPr>
          <a:xfrm rot="20511969">
            <a:off x="10183534" y="5247050"/>
            <a:ext cx="1646407" cy="1171001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4" cstate="print"/>
          <a:srcRect b="56686"/>
          <a:stretch>
            <a:fillRect/>
          </a:stretch>
        </p:blipFill>
        <p:spPr bwMode="auto">
          <a:xfrm rot="-1592003">
            <a:off x="85412" y="126193"/>
            <a:ext cx="1117869" cy="64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14294" y="451990"/>
            <a:ext cx="2518109" cy="55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5"/>
          <p:cNvSpPr>
            <a:spLocks noGrp="1" noChangeArrowheads="1"/>
          </p:cNvSpPr>
          <p:nvPr/>
        </p:nvSpPr>
        <p:spPr bwMode="auto">
          <a:xfrm>
            <a:off x="4139324" y="435522"/>
            <a:ext cx="3838027" cy="8099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36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“十大”安全</a:t>
            </a:r>
            <a:endParaRPr lang="zh-CN" altLang="en-US" sz="3600" b="1" dirty="0">
              <a:solidFill>
                <a:srgbClr val="B907A4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0513" y="1373570"/>
            <a:ext cx="5893895" cy="436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8905240" y="1505585"/>
            <a:ext cx="2528570" cy="39693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活动有组织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endParaRPr lang="zh-CN" altLang="en-US" sz="3600" b="1" dirty="0">
              <a:solidFill>
                <a:srgbClr val="FF0000"/>
              </a:solidFill>
            </a:endParaRPr>
          </a:p>
          <a:p>
            <a:r>
              <a:rPr lang="zh-CN" altLang="en-US" sz="3600" b="1" dirty="0">
                <a:solidFill>
                  <a:srgbClr val="FF0000"/>
                </a:solidFill>
              </a:rPr>
              <a:t>过程有指导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endParaRPr lang="zh-CN" altLang="en-US" sz="3600" b="1" dirty="0">
              <a:solidFill>
                <a:srgbClr val="FF0000"/>
              </a:solidFill>
            </a:endParaRPr>
          </a:p>
          <a:p>
            <a:r>
              <a:rPr lang="zh-CN" altLang="en-US" sz="3600" b="1" dirty="0">
                <a:solidFill>
                  <a:srgbClr val="FF0000"/>
                </a:solidFill>
              </a:rPr>
              <a:t>结束有反思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endParaRPr lang="zh-CN" altLang="en-US" sz="3600" b="1" dirty="0">
              <a:solidFill>
                <a:srgbClr val="FF0000"/>
              </a:solidFill>
            </a:endParaRPr>
          </a:p>
          <a:p>
            <a:r>
              <a:rPr lang="zh-CN" altLang="en-US" sz="3600" b="1" dirty="0">
                <a:solidFill>
                  <a:srgbClr val="FF0000"/>
                </a:solidFill>
              </a:rPr>
              <a:t>后续有跟进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56255" y="2607945"/>
            <a:ext cx="5350510" cy="78930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056255" y="3782060"/>
            <a:ext cx="5350510" cy="78930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6200000">
            <a:off x="2687445" y="-2810109"/>
            <a:ext cx="6980664" cy="12355553"/>
          </a:xfrm>
          <a:prstGeom prst="rect">
            <a:avLst/>
          </a:prstGeom>
        </p:spPr>
      </p:pic>
      <p:pic>
        <p:nvPicPr>
          <p:cNvPr id="160" name="图片 1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5358407"/>
            <a:ext cx="2254469" cy="1114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alphaModFix amt="60000"/>
          </a:blip>
          <a:stretch>
            <a:fillRect/>
          </a:stretch>
        </p:blipFill>
        <p:spPr>
          <a:xfrm rot="20511969">
            <a:off x="10183534" y="5247050"/>
            <a:ext cx="1646407" cy="1171001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4" cstate="print"/>
          <a:srcRect b="56686"/>
          <a:stretch>
            <a:fillRect/>
          </a:stretch>
        </p:blipFill>
        <p:spPr bwMode="auto">
          <a:xfrm rot="-1592003">
            <a:off x="85412" y="126193"/>
            <a:ext cx="1117869" cy="64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14294" y="451990"/>
            <a:ext cx="2518109" cy="55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645" y="1059815"/>
            <a:ext cx="8170545" cy="4248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1615" y="1316355"/>
            <a:ext cx="2649855" cy="37033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71850" y="548640"/>
            <a:ext cx="74244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b="1">
                <a:solidFill>
                  <a:srgbClr val="FF0000"/>
                </a:solidFill>
              </a:rPr>
              <a:t>反恐防暴重点目标单位；消防安全三级重点单位</a:t>
            </a:r>
            <a:endParaRPr lang="zh-CN" sz="24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51935" y="5601970"/>
            <a:ext cx="42519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400" b="1">
                <a:solidFill>
                  <a:srgbClr val="FF0000"/>
                </a:solidFill>
              </a:rPr>
              <a:t>消防栓实操出水全员培训</a:t>
            </a:r>
            <a:endParaRPr lang="zh-C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6200000">
            <a:off x="2687445" y="-2810109"/>
            <a:ext cx="6980664" cy="12355553"/>
          </a:xfrm>
          <a:prstGeom prst="rect">
            <a:avLst/>
          </a:prstGeom>
        </p:spPr>
      </p:pic>
      <p:pic>
        <p:nvPicPr>
          <p:cNvPr id="160" name="图片 1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5358407"/>
            <a:ext cx="2254469" cy="1114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alphaModFix amt="60000"/>
          </a:blip>
          <a:stretch>
            <a:fillRect/>
          </a:stretch>
        </p:blipFill>
        <p:spPr>
          <a:xfrm rot="20511969">
            <a:off x="10183534" y="5247050"/>
            <a:ext cx="1646407" cy="1171001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4" cstate="print"/>
          <a:srcRect b="56686"/>
          <a:stretch>
            <a:fillRect/>
          </a:stretch>
        </p:blipFill>
        <p:spPr bwMode="auto">
          <a:xfrm rot="-1592003">
            <a:off x="85412" y="126193"/>
            <a:ext cx="1117869" cy="64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14294" y="451990"/>
            <a:ext cx="2518109" cy="55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9760" y="1009015"/>
            <a:ext cx="8575675" cy="27914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045" y="4001770"/>
            <a:ext cx="2835275" cy="15265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188036_2*n_h_h_i*1_2_1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8"/>
  <p:tag name="KSO_WM_UNIT_COLOR_SCHEME_PARENT_PAGE" val="0_5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188036_2*n_h_h_i*1_2_1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9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COMMONDATA" val="eyJoZGlkIjoiZTY2NDFmNzZlOTIzODdiNDIxNTRkMDg3YzNiYjExOTkifQ=="/>
</p:tagLst>
</file>

<file path=ppt/theme/theme1.xml><?xml version="1.0" encoding="utf-8"?>
<a:theme xmlns:a="http://schemas.openxmlformats.org/drawingml/2006/main" name="Office Theme">
  <a:themeElements>
    <a:clrScheme name="penci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567646"/>
      </a:accent2>
      <a:accent3>
        <a:srgbClr val="F69200"/>
      </a:accent3>
      <a:accent4>
        <a:srgbClr val="FCE610"/>
      </a:accent4>
      <a:accent5>
        <a:srgbClr val="1F9A0E"/>
      </a:accent5>
      <a:accent6>
        <a:srgbClr val="C92521"/>
      </a:accent6>
      <a:hlink>
        <a:srgbClr val="F59E00"/>
      </a:hlink>
      <a:folHlink>
        <a:srgbClr val="B2B2B2"/>
      </a:folHlink>
    </a:clrScheme>
    <a:fontScheme name="Tw Cen MT-Rockwell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510</Words>
  <Application>WPS 演示</Application>
  <PresentationFormat>自定义</PresentationFormat>
  <Paragraphs>84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华文琥珀</vt:lpstr>
      <vt:lpstr>华文宋体</vt:lpstr>
      <vt:lpstr>微软雅黑</vt:lpstr>
      <vt:lpstr>黑体</vt:lpstr>
      <vt:lpstr>Arial Unicode MS</vt:lpstr>
      <vt:lpstr>Tw Cen MT</vt:lpstr>
      <vt:lpstr>Rockwell</vt:lpstr>
      <vt:lpstr>方正姚体</vt:lpstr>
      <vt:lpstr>Calibri</vt:lpstr>
      <vt:lpstr>楷体_GB2312</vt:lpstr>
      <vt:lpstr>新宋体</vt:lpstr>
      <vt:lpstr>Times New Roman</vt:lpstr>
      <vt:lpstr>思源黑体 CN Regular</vt:lpstr>
      <vt:lpstr>思源黑体 CN Bold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</dc:creator>
  <cp:lastModifiedBy>南窗去水</cp:lastModifiedBy>
  <cp:revision>358</cp:revision>
  <dcterms:created xsi:type="dcterms:W3CDTF">2014-07-24T14:51:00Z</dcterms:created>
  <dcterms:modified xsi:type="dcterms:W3CDTF">2022-06-20T07:53:48Z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A1A88C3D44A745BAA99A96FE2543ED9E</vt:lpwstr>
  </property>
</Properties>
</file>