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sldIdLst>
    <p:sldId id="470" r:id="rId12"/>
    <p:sldId id="541" r:id="rId14"/>
    <p:sldId id="471" r:id="rId15"/>
    <p:sldId id="517" r:id="rId16"/>
    <p:sldId id="567" r:id="rId17"/>
    <p:sldId id="569" r:id="rId18"/>
    <p:sldId id="353" r:id="rId19"/>
    <p:sldId id="571" r:id="rId20"/>
    <p:sldId id="570" r:id="rId21"/>
    <p:sldId id="572" r:id="rId22"/>
    <p:sldId id="574" r:id="rId23"/>
  </p:sldIdLst>
  <p:sldSz cx="12190095" cy="685927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FA0"/>
    <a:srgbClr val="709E94"/>
    <a:srgbClr val="FFF4E9"/>
    <a:srgbClr val="EA9696"/>
    <a:srgbClr val="EFB0B0"/>
    <a:srgbClr val="EE7962"/>
    <a:srgbClr val="84BAAD"/>
    <a:srgbClr val="72A87C"/>
    <a:srgbClr val="00555C"/>
    <a:srgbClr val="0A5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5" autoAdjust="0"/>
    <p:restoredTop sz="96291" autoAdjust="0"/>
  </p:normalViewPr>
  <p:slideViewPr>
    <p:cSldViewPr snapToGrid="0" showGuides="1">
      <p:cViewPr>
        <p:scale>
          <a:sx n="66" d="100"/>
          <a:sy n="66" d="100"/>
        </p:scale>
        <p:origin x="2328" y="139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gs" Target="tags/tag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10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tags" Target="../tags/tag1.xml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"/>
            <a:ext cx="12190413" cy="6857107"/>
          </a:xfrm>
          <a:prstGeom prst="rect">
            <a:avLst/>
          </a:prstGeom>
        </p:spPr>
      </p:pic>
      <p:pic>
        <p:nvPicPr>
          <p:cNvPr id="27" name="PA_MakeIt La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0" y="-1226779"/>
            <a:ext cx="609600" cy="609600"/>
          </a:xfrm>
          <a:prstGeom prst="rect">
            <a:avLst/>
          </a:prstGeom>
        </p:spPr>
      </p:pic>
      <p:sp>
        <p:nvSpPr>
          <p:cNvPr id="30" name="Freeform 9"/>
          <p:cNvSpPr>
            <a:spLocks noEditPoints="1"/>
          </p:cNvSpPr>
          <p:nvPr/>
        </p:nvSpPr>
        <p:spPr bwMode="auto">
          <a:xfrm>
            <a:off x="9214828" y="5824768"/>
            <a:ext cx="289356" cy="290570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71AF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81785" y="1497330"/>
            <a:ext cx="9753600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 b="1"/>
              <a:t> </a:t>
            </a:r>
            <a:r>
              <a:rPr lang="zh-CN" altLang="en-US" sz="3600" b="1"/>
              <a:t>聚力安全，筑好防线</a:t>
            </a:r>
            <a:endParaRPr lang="zh-CN" altLang="en-US" sz="3600" b="1"/>
          </a:p>
          <a:p>
            <a:r>
              <a:rPr lang="en-US" altLang="zh-CN" sz="3600" b="1"/>
              <a:t>   </a:t>
            </a:r>
            <a:endParaRPr lang="en-US" altLang="zh-CN" sz="3600" b="1"/>
          </a:p>
          <a:p>
            <a:r>
              <a:rPr lang="en-US" altLang="zh-CN" sz="3600" b="1"/>
              <a:t>        —</a:t>
            </a:r>
            <a:r>
              <a:rPr lang="zh-CN" altLang="en-US" sz="3600" b="1"/>
              <a:t>202</a:t>
            </a:r>
            <a:r>
              <a:rPr lang="en-US" altLang="zh-CN" sz="3600" b="1"/>
              <a:t>2-</a:t>
            </a:r>
            <a:r>
              <a:rPr lang="zh-CN" altLang="en-US" sz="3600" b="1"/>
              <a:t>202</a:t>
            </a:r>
            <a:r>
              <a:rPr lang="en-US" altLang="zh-CN" sz="3600" b="1"/>
              <a:t>3</a:t>
            </a:r>
            <a:r>
              <a:rPr lang="zh-CN" altLang="en-US" sz="3600" b="1"/>
              <a:t>学年第一学期安全工作计划</a:t>
            </a:r>
            <a:endParaRPr lang="zh-CN" altLang="en-US" sz="3600" b="1"/>
          </a:p>
          <a:p>
            <a:endParaRPr lang="zh-CN" altLang="en-US" sz="3600" b="1"/>
          </a:p>
          <a:p>
            <a:r>
              <a:rPr lang="zh-CN" altLang="en-US" sz="2800"/>
              <a:t>                                                        </a:t>
            </a:r>
            <a:r>
              <a:rPr lang="en-US" altLang="zh-CN" sz="2800"/>
              <a:t>  </a:t>
            </a:r>
            <a:endParaRPr lang="en-US" altLang="zh-CN" sz="2800"/>
          </a:p>
          <a:p>
            <a:r>
              <a:rPr lang="en-US" altLang="zh-CN" sz="2800"/>
              <a:t>                                     </a:t>
            </a:r>
            <a:r>
              <a:rPr lang="zh-CN" altLang="en-US" sz="2800"/>
              <a:t>新北区新华实验小学</a:t>
            </a:r>
            <a:r>
              <a:rPr lang="en-US" altLang="zh-CN" sz="2800"/>
              <a:t>            </a:t>
            </a:r>
            <a:r>
              <a:rPr lang="zh-CN" altLang="en-US" sz="2800"/>
              <a:t>蒋</a:t>
            </a:r>
            <a:r>
              <a:rPr lang="en-US" altLang="zh-CN" sz="2800"/>
              <a:t> </a:t>
            </a:r>
            <a:r>
              <a:rPr lang="zh-CN" altLang="en-US" sz="2800"/>
              <a:t>伟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0000" numSld="1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"/>
            <a:ext cx="12190413" cy="6857107"/>
          </a:xfrm>
          <a:prstGeom prst="rect">
            <a:avLst/>
          </a:prstGeom>
        </p:spPr>
      </p:pic>
      <p:sp>
        <p:nvSpPr>
          <p:cNvPr id="14" name="文本框 283"/>
          <p:cNvSpPr txBox="1"/>
          <p:nvPr/>
        </p:nvSpPr>
        <p:spPr>
          <a:xfrm>
            <a:off x="2378750" y="820256"/>
            <a:ext cx="19465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00" dirty="0">
                <a:solidFill>
                  <a:schemeClr val="bg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ONE</a:t>
            </a:r>
            <a:endParaRPr lang="en-US" altLang="zh-CN" sz="4600" dirty="0">
              <a:solidFill>
                <a:schemeClr val="bg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4081145" y="2774315"/>
            <a:ext cx="7701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20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  <a:p>
            <a:pPr algn="l"/>
            <a:endParaRPr lang="zh-CN" altLang="en-US" sz="20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378460" y="327025"/>
            <a:ext cx="3288665" cy="1016000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三、具体措施</a:t>
            </a:r>
            <a:endParaRPr lang="zh-CN" altLang="en-US" sz="3200"/>
          </a:p>
        </p:txBody>
      </p:sp>
      <p:sp>
        <p:nvSpPr>
          <p:cNvPr id="2" name="矩形 1"/>
          <p:cNvSpPr/>
          <p:nvPr/>
        </p:nvSpPr>
        <p:spPr>
          <a:xfrm flipH="1">
            <a:off x="2741295" y="1954530"/>
            <a:ext cx="7073265" cy="1903095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kumimoji="1" lang="en-US" altLang="zh-CN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3</a:t>
            </a:r>
            <a:r>
              <a:rPr kumimoji="1" lang="zh-CN" altLang="en-US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、开展心理健康教育活动。</a:t>
            </a:r>
            <a:endParaRPr kumimoji="1" lang="zh-CN" altLang="en-US" sz="2000" dirty="0">
              <a:solidFill>
                <a:schemeClr val="tx1"/>
              </a:solidFill>
              <a:uFillTx/>
              <a:latin typeface="华康标题宋W9" charset="0"/>
              <a:ea typeface="华康标题宋W9" panose="02020909000000000000" pitchFamily="49" charset="-122"/>
              <a:cs typeface="Microsoft JhengHei Light" panose="020B0304030504040204" pitchFamily="34" charset="-122"/>
              <a:sym typeface="+mn-ea"/>
            </a:endParaRPr>
          </a:p>
          <a:p>
            <a:pPr algn="l"/>
            <a:r>
              <a:rPr kumimoji="1" lang="zh-CN" altLang="en-US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   </a:t>
            </a:r>
            <a:r>
              <a:rPr kumimoji="1" lang="zh-CN" altLang="en-US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开展好师生心理健康教育活动，关注师生的心理问题，提高师生心理健康水平。及时排解师生的各类心理问题。对发现有心理障碍或患有传染病的师生，及时采取有效措施。</a:t>
            </a:r>
            <a:endParaRPr kumimoji="1" lang="zh-CN" altLang="en-US" sz="2000" dirty="0">
              <a:solidFill>
                <a:schemeClr val="tx1"/>
              </a:solidFill>
              <a:uFillTx/>
              <a:latin typeface="华康标题宋W9" charset="0"/>
              <a:ea typeface="华康标题宋W9" panose="02020909000000000000" pitchFamily="49" charset="-122"/>
              <a:cs typeface="Microsoft JhengHei Light" panose="020B030403050404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"/>
            <a:ext cx="12190413" cy="6857107"/>
          </a:xfrm>
          <a:prstGeom prst="rect">
            <a:avLst/>
          </a:prstGeom>
        </p:spPr>
      </p:pic>
      <p:sp>
        <p:nvSpPr>
          <p:cNvPr id="14" name="文本框 283"/>
          <p:cNvSpPr txBox="1"/>
          <p:nvPr/>
        </p:nvSpPr>
        <p:spPr>
          <a:xfrm>
            <a:off x="2378750" y="820256"/>
            <a:ext cx="19465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00" dirty="0">
                <a:solidFill>
                  <a:schemeClr val="bg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ONE</a:t>
            </a:r>
            <a:endParaRPr lang="en-US" altLang="zh-CN" sz="4600" dirty="0">
              <a:solidFill>
                <a:schemeClr val="bg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4081145" y="2774315"/>
            <a:ext cx="7701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20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  <a:p>
            <a:pPr algn="l"/>
            <a:endParaRPr lang="zh-CN" altLang="en-US" sz="20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3131185" y="1449705"/>
            <a:ext cx="6317615" cy="2691130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  <a:uFillTx/>
              </a:rPr>
              <a:t>谢谢大家！</a:t>
            </a:r>
            <a:endParaRPr lang="zh-CN" altLang="en-US" sz="3200" b="1">
              <a:solidFill>
                <a:schemeClr val="tx1"/>
              </a:solidFill>
              <a:uFillTx/>
            </a:endParaRPr>
          </a:p>
          <a:p>
            <a:pPr algn="ctr"/>
            <a:endParaRPr lang="zh-CN" altLang="en-US" sz="3200" b="1">
              <a:solidFill>
                <a:schemeClr val="tx1"/>
              </a:solidFill>
              <a:uFillTx/>
            </a:endParaRPr>
          </a:p>
          <a:p>
            <a:pPr algn="ctr"/>
            <a:endParaRPr lang="zh-CN" altLang="en-US" sz="3200" b="1">
              <a:solidFill>
                <a:schemeClr val="tx1"/>
              </a:solidFill>
              <a:uFillTx/>
            </a:endParaRPr>
          </a:p>
          <a:p>
            <a:pPr algn="ctr"/>
            <a:endParaRPr lang="zh-CN" altLang="en-US" sz="3200" b="1">
              <a:solidFill>
                <a:schemeClr val="tx1"/>
              </a:solidFill>
              <a:uFillTx/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uFillTx/>
              </a:rPr>
              <a:t>请批评指正！</a:t>
            </a:r>
            <a:endParaRPr lang="zh-CN" altLang="en-US" sz="3200" b="1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-108615"/>
            <a:ext cx="12190413" cy="6857107"/>
          </a:xfrm>
          <a:prstGeom prst="rect">
            <a:avLst/>
          </a:prstGeom>
        </p:spPr>
      </p:pic>
      <p:sp>
        <p:nvSpPr>
          <p:cNvPr id="45" name="文本框 8"/>
          <p:cNvSpPr txBox="1"/>
          <p:nvPr/>
        </p:nvSpPr>
        <p:spPr>
          <a:xfrm>
            <a:off x="1548765" y="1709420"/>
            <a:ext cx="9294495" cy="2245360"/>
          </a:xfrm>
          <a:prstGeom prst="rect">
            <a:avLst/>
          </a:prstGeom>
          <a:solidFill>
            <a:srgbClr val="709E9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bg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    </a:t>
            </a:r>
            <a:r>
              <a:rPr kumimoji="1" lang="zh-CN" altLang="en-US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学校安全工作关系到社会的稳定，关系到学校的教育教学工作能否正常开展，它的责任重于泰山，必须长抓不懈，时时警钟长鸣。我校始终坚持以人为本，“安全第一，预防为主”的方针，全面贯彻落实安全工作的法律法规，深入开展道路交通安全、卫生安全、学生假期安全、校园安全、消防安全和校园周边安全等专项整治工作，进一步强化安全工作责任追究制度，大力拓宽安全知识宣传教育渠道，建立健全安全管理长效机制，为全体师生创设良好的校园环境，努力保障学校教育事业可持续发展。</a:t>
            </a:r>
            <a:endParaRPr kumimoji="1" lang="zh-CN" altLang="en-US" sz="20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文本框 3"/>
          <p:cNvSpPr txBox="1"/>
          <p:nvPr/>
        </p:nvSpPr>
        <p:spPr>
          <a:xfrm>
            <a:off x="3782060" y="1868170"/>
            <a:ext cx="7159625" cy="953135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sz="28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1</a:t>
            </a:r>
            <a:r>
              <a:rPr kumimoji="1" lang="en-US" sz="28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 </a:t>
            </a:r>
            <a:r>
              <a:rPr kumimoji="1" sz="28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加强领导，构建安全一体化网络，加强监管力度，规范师生行为。</a:t>
            </a:r>
            <a:endParaRPr kumimoji="1" lang="zh-CN" altLang="en-US" sz="28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3782060" y="3067050"/>
            <a:ext cx="7668895" cy="953135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2 </a:t>
            </a:r>
            <a:r>
              <a:rPr kumimoji="1" lang="zh-CN" altLang="en-US" sz="28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开</a:t>
            </a:r>
            <a:r>
              <a:rPr kumimoji="1" sz="28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  <a:sym typeface="+mn-ea"/>
              </a:rPr>
              <a:t>展经常性的安全检查工作，摸清隐患，消除隐患，防范于未然。</a:t>
            </a:r>
            <a:r>
              <a:rPr kumimoji="1" lang="en-US" altLang="zh-CN" sz="2800" dirty="0">
                <a:solidFill>
                  <a:schemeClr val="bg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 </a:t>
            </a:r>
            <a:endParaRPr kumimoji="1" lang="zh-CN" altLang="en-US" sz="2800" dirty="0">
              <a:solidFill>
                <a:schemeClr val="bg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44" name="文本框 7"/>
          <p:cNvSpPr txBox="1"/>
          <p:nvPr/>
        </p:nvSpPr>
        <p:spPr>
          <a:xfrm>
            <a:off x="3782060" y="4282440"/>
            <a:ext cx="7876540" cy="953135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3 </a:t>
            </a:r>
            <a:r>
              <a:rPr kumimoji="1" sz="28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  <a:sym typeface="+mn-ea"/>
              </a:rPr>
              <a:t>加大安全教育宣传力度，强化安全工作法律意识，提高师生的安全意识和自我保护意识。</a:t>
            </a:r>
            <a:endParaRPr kumimoji="1" lang="zh-CN" altLang="en-US" sz="28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378460" y="327025"/>
            <a:ext cx="3288665" cy="1016000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一、常规工作</a:t>
            </a:r>
            <a:endParaRPr lang="zh-CN" altLang="en-US" sz="3200"/>
          </a:p>
        </p:txBody>
      </p:sp>
      <p:sp>
        <p:nvSpPr>
          <p:cNvPr id="2" name="矩形 1"/>
          <p:cNvSpPr/>
          <p:nvPr/>
        </p:nvSpPr>
        <p:spPr>
          <a:xfrm flipH="1">
            <a:off x="378460" y="1539875"/>
            <a:ext cx="3288665" cy="1016000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二、重点工作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"/>
            <a:ext cx="12190413" cy="6857107"/>
          </a:xfrm>
          <a:prstGeom prst="rect">
            <a:avLst/>
          </a:prstGeom>
        </p:spPr>
      </p:pic>
      <p:sp>
        <p:nvSpPr>
          <p:cNvPr id="45" name="文本框 8"/>
          <p:cNvSpPr txBox="1"/>
          <p:nvPr/>
        </p:nvSpPr>
        <p:spPr>
          <a:xfrm>
            <a:off x="2511425" y="1518920"/>
            <a:ext cx="7701280" cy="2799715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16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（一）加强领导、构建网络</a:t>
            </a:r>
            <a:endParaRPr kumimoji="1" lang="zh-CN" altLang="en-US" sz="16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  <a:p>
            <a:pPr fontAlgn="auto">
              <a:lnSpc>
                <a:spcPct val="100000"/>
              </a:lnSpc>
            </a:pPr>
            <a:r>
              <a:rPr kumimoji="1" lang="zh-CN" altLang="en-US" sz="16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1、牢固树立“安全第一”的思想和安全工作就是学校重要日常工作的基本观念，把安全工作纳入学校的重要议事日程，确立“一保安全、二保稳定、协调发展”的工作原则，把安全工作放在关系到学校长远改革和发展大计的高度来认识。学校建立安全工作管理小组，由校长任组长，副校长任副组长，成员由班主任和有关人员组成，经常召开安全会议，组织安全检查，并做好检查记录，把问题消灭在萌芽之中。</a:t>
            </a:r>
            <a:endParaRPr kumimoji="1" lang="zh-CN" altLang="en-US" sz="16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  <a:p>
            <a:pPr fontAlgn="auto">
              <a:lnSpc>
                <a:spcPct val="100000"/>
              </a:lnSpc>
            </a:pPr>
            <a:r>
              <a:rPr kumimoji="1" lang="zh-CN" altLang="en-US" sz="1600" dirty="0">
                <a:latin typeface="华康标题宋W9(P)" panose="02020900000000000000" pitchFamily="18" charset="-122"/>
                <a:ea typeface="华康标题宋W9(P)" panose="02020900000000000000" pitchFamily="18" charset="-122"/>
                <a:sym typeface="+mn-ea"/>
              </a:rPr>
              <a:t>2、落实制度，加强防范</a:t>
            </a:r>
            <a:endParaRPr kumimoji="1" lang="zh-CN" altLang="en-US" sz="16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  <a:p>
            <a:pPr fontAlgn="auto">
              <a:lnSpc>
                <a:spcPct val="100000"/>
              </a:lnSpc>
            </a:pPr>
            <a:r>
              <a:rPr kumimoji="1" lang="en-US" altLang="zh-CN" sz="1600" dirty="0">
                <a:latin typeface="华康标题宋W9(P)" panose="02020900000000000000" pitchFamily="18" charset="-122"/>
                <a:ea typeface="华康标题宋W9(P)" panose="02020900000000000000" pitchFamily="18" charset="-122"/>
                <a:sym typeface="+mn-ea"/>
              </a:rPr>
              <a:t>    </a:t>
            </a:r>
            <a:r>
              <a:rPr kumimoji="1" lang="zh-CN" altLang="en-US" sz="1600" dirty="0">
                <a:latin typeface="华康标题宋W9(P)" panose="02020900000000000000" pitchFamily="18" charset="-122"/>
                <a:ea typeface="华康标题宋W9(P)" panose="02020900000000000000" pitchFamily="18" charset="-122"/>
                <a:sym typeface="+mn-ea"/>
              </a:rPr>
              <a:t>落实工作责任制度、定期检查制度、请示报告制度、资料档案制度和安全预案制度等各项制度，确保各项安全工作有法可依。</a:t>
            </a:r>
            <a:endParaRPr kumimoji="1" lang="zh-CN" altLang="en-US" sz="16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  <a:p>
            <a:pPr fontAlgn="auto">
              <a:lnSpc>
                <a:spcPct val="100000"/>
              </a:lnSpc>
            </a:pPr>
            <a:r>
              <a:rPr kumimoji="1" lang="zh-CN" altLang="en-US" sz="1600" dirty="0">
                <a:latin typeface="华康标题宋W9(P)" panose="02020900000000000000" pitchFamily="18" charset="-122"/>
                <a:ea typeface="华康标题宋W9(P)" panose="02020900000000000000" pitchFamily="18" charset="-122"/>
                <a:sym typeface="+mn-ea"/>
              </a:rPr>
              <a:t>严格落实《学校安全工作责任书》，层层落实责任制和责任追究制，签定《安全责任状》。实行“周小检，月大检，有检查记录和整改措施”。</a:t>
            </a:r>
            <a:endParaRPr kumimoji="1" lang="zh-CN" altLang="en-US" sz="16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378460" y="327025"/>
            <a:ext cx="3288665" cy="1016000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三、具体措施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"/>
            <a:ext cx="12190413" cy="6857107"/>
          </a:xfrm>
          <a:prstGeom prst="rect">
            <a:avLst/>
          </a:prstGeom>
        </p:spPr>
      </p:pic>
      <p:sp>
        <p:nvSpPr>
          <p:cNvPr id="45" name="文本框 8"/>
          <p:cNvSpPr txBox="1"/>
          <p:nvPr/>
        </p:nvSpPr>
        <p:spPr>
          <a:xfrm>
            <a:off x="2685415" y="1766570"/>
            <a:ext cx="6973570" cy="1630045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(二)加强校园安全管理，增强安全意识。</a:t>
            </a:r>
            <a:endParaRPr kumimoji="1" lang="zh-CN" altLang="en-US" sz="20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  <a:p>
            <a:pPr fontAlgn="auto">
              <a:lnSpc>
                <a:spcPct val="10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1、抓好学校消防安全工作。</a:t>
            </a:r>
            <a:endParaRPr kumimoji="1" lang="zh-CN" altLang="en-US" sz="20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  <a:p>
            <a:pPr fontAlgn="auto">
              <a:lnSpc>
                <a:spcPct val="10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   </a:t>
            </a:r>
            <a:r>
              <a:rPr kumimoji="1" lang="zh-CN" altLang="en-US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学校总务处及各种电器设备等严格按照规定摆放和使用，设置安全通道，张贴安全标志。经常检查并整修各室的线路，聘请专业人员定期进行防火培训，提高防范意识和消防技能。</a:t>
            </a:r>
            <a:endParaRPr kumimoji="1" lang="zh-CN" altLang="en-US" sz="20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378460" y="327025"/>
            <a:ext cx="3288665" cy="1016000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三、具体措施</a:t>
            </a:r>
            <a:endParaRPr lang="zh-CN" altLang="en-US" sz="3200"/>
          </a:p>
        </p:txBody>
      </p:sp>
      <p:sp>
        <p:nvSpPr>
          <p:cNvPr id="3" name="文本框 8"/>
          <p:cNvSpPr txBox="1"/>
          <p:nvPr/>
        </p:nvSpPr>
        <p:spPr>
          <a:xfrm>
            <a:off x="2685415" y="1612900"/>
            <a:ext cx="6973570" cy="1938020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2、抓好校舍及周边环境安全。</a:t>
            </a:r>
            <a:endParaRPr kumimoji="1" lang="zh-CN" altLang="en-US" sz="20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  <a:p>
            <a:pPr fontAlgn="auto">
              <a:lnSpc>
                <a:spcPct val="10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   </a:t>
            </a:r>
            <a:r>
              <a:rPr kumimoji="1" lang="zh-CN" altLang="en-US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组织师生对学校的校舍、护栏、体育设施、用电、消防设施、避雷设施和周边环境等不安全因素全面细致地进行一次清理检查，排除一切不安全的隐患。强化值班人员们的责任意识，严格遵守值班制度，值班人员保证一天5次以上巡视学校任务，及时记录出入人员。</a:t>
            </a:r>
            <a:endParaRPr kumimoji="1" lang="zh-CN" altLang="en-US" sz="20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5" name="文本框 8"/>
          <p:cNvSpPr txBox="1"/>
          <p:nvPr/>
        </p:nvSpPr>
        <p:spPr>
          <a:xfrm>
            <a:off x="2458085" y="1998345"/>
            <a:ext cx="6606540" cy="1322070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3、抓好交通安全工作：班主任对学生进行交通安全教育，预防交通事故发生。学生放学回家时应在教师带领下排队出校门。</a:t>
            </a:r>
            <a:endParaRPr kumimoji="1" lang="zh-CN" altLang="en-US" sz="2000" dirty="0">
              <a:solidFill>
                <a:schemeClr val="bg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  <a:p>
            <a:pPr fontAlgn="auto">
              <a:lnSpc>
                <a:spcPct val="100000"/>
              </a:lnSpc>
            </a:pPr>
            <a:endParaRPr kumimoji="1" lang="zh-CN" altLang="en-US" sz="2000" dirty="0">
              <a:solidFill>
                <a:schemeClr val="bg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378460" y="327025"/>
            <a:ext cx="3288665" cy="1016000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/>
              <a:t>三、具体措施</a:t>
            </a:r>
            <a:endParaRPr lang="zh-CN" altLang="en-US" sz="3200"/>
          </a:p>
        </p:txBody>
      </p:sp>
      <p:sp>
        <p:nvSpPr>
          <p:cNvPr id="3" name="文本框 8"/>
          <p:cNvSpPr txBox="1"/>
          <p:nvPr/>
        </p:nvSpPr>
        <p:spPr>
          <a:xfrm>
            <a:off x="2458085" y="1871345"/>
            <a:ext cx="6973570" cy="1938020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0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  <a:sym typeface="+mn-ea"/>
              </a:rPr>
              <a:t>4、加强校园卫生及防疫管理。</a:t>
            </a:r>
            <a:endParaRPr kumimoji="1" lang="zh-CN" altLang="en-US" sz="20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  <a:sym typeface="+mn-ea"/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  <a:sym typeface="+mn-ea"/>
              </a:rPr>
              <a:t>   </a:t>
            </a:r>
            <a:r>
              <a:rPr kumimoji="1" lang="zh-CN" altLang="en-US" sz="2000" dirty="0">
                <a:solidFill>
                  <a:schemeClr val="tx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  <a:sym typeface="+mn-ea"/>
              </a:rPr>
              <a:t>要严格执行学校卫生评比制定，划分班级卫生责任区，坚持校园卫生日检查，周评比，确保校园卫生整治。要教育和培养学生养成良好的个人卫生习惯。加强对常见传染病和季节性传染病的宣传教育工作和预防监控工作，发现异常情况应及时报告妥善处置。</a:t>
            </a:r>
            <a:endParaRPr kumimoji="1" lang="zh-CN" altLang="en-US" sz="2000" dirty="0">
              <a:solidFill>
                <a:schemeClr val="tx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1240"/>
            <a:ext cx="12190413" cy="6857107"/>
          </a:xfrm>
          <a:prstGeom prst="rect">
            <a:avLst/>
          </a:prstGeom>
        </p:spPr>
      </p:pic>
      <p:sp>
        <p:nvSpPr>
          <p:cNvPr id="14" name="文本框 283"/>
          <p:cNvSpPr txBox="1"/>
          <p:nvPr/>
        </p:nvSpPr>
        <p:spPr>
          <a:xfrm>
            <a:off x="2378750" y="820256"/>
            <a:ext cx="19465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00" dirty="0">
                <a:solidFill>
                  <a:schemeClr val="bg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ONE</a:t>
            </a:r>
            <a:endParaRPr lang="en-US" altLang="zh-CN" sz="4600" dirty="0">
              <a:solidFill>
                <a:schemeClr val="bg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4081145" y="2774315"/>
            <a:ext cx="7701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20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  <a:p>
            <a:pPr algn="l"/>
            <a:endParaRPr lang="zh-CN" altLang="en-US" sz="20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378460" y="327025"/>
            <a:ext cx="3288665" cy="1016000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三、具体措施</a:t>
            </a:r>
            <a:endParaRPr lang="zh-CN" altLang="en-US" sz="3200"/>
          </a:p>
        </p:txBody>
      </p:sp>
      <p:sp>
        <p:nvSpPr>
          <p:cNvPr id="3" name="文本框 8"/>
          <p:cNvSpPr txBox="1"/>
          <p:nvPr/>
        </p:nvSpPr>
        <p:spPr>
          <a:xfrm>
            <a:off x="2458085" y="1737360"/>
            <a:ext cx="6973570" cy="1322070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>
            <a:spAutoFit/>
          </a:bodyPr>
          <a:p>
            <a:pPr algn="l"/>
            <a:r>
              <a:rPr lang="zh-CN" altLang="en-US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(三)加强安全教育专题活动，构建和谐校园</a:t>
            </a:r>
            <a:endParaRPr lang="zh-CN" altLang="en-US" sz="2000" dirty="0">
              <a:solidFill>
                <a:schemeClr val="tx1"/>
              </a:solidFill>
              <a:uFillTx/>
              <a:latin typeface="华康标题宋W9" charset="0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  <a:p>
            <a:pPr algn="l"/>
            <a:r>
              <a:rPr lang="en-US" altLang="zh-CN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    </a:t>
            </a:r>
            <a:r>
              <a:rPr lang="zh-CN" altLang="en-US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充分发挥法制副校长和教师的作用，广泛开展各类安全教育活动，帮助学生牢固树立安全法制意识，把学法、知法、守法、用法化作学生的自觉行动。</a:t>
            </a:r>
            <a:endParaRPr kumimoji="1" lang="zh-CN" altLang="en-US" sz="2000" dirty="0">
              <a:solidFill>
                <a:schemeClr val="tx1"/>
              </a:solidFill>
              <a:uFillTx/>
              <a:latin typeface="华康标题宋W9" charset="0"/>
              <a:ea typeface="华康标题宋W9" panose="02020909000000000000" pitchFamily="49" charset="-122"/>
              <a:cs typeface="Microsoft JhengHei Light" panose="020B030403050404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1240"/>
            <a:ext cx="12190413" cy="6857107"/>
          </a:xfrm>
          <a:prstGeom prst="rect">
            <a:avLst/>
          </a:prstGeom>
        </p:spPr>
      </p:pic>
      <p:sp>
        <p:nvSpPr>
          <p:cNvPr id="14" name="文本框 283"/>
          <p:cNvSpPr txBox="1"/>
          <p:nvPr/>
        </p:nvSpPr>
        <p:spPr>
          <a:xfrm>
            <a:off x="2378750" y="820256"/>
            <a:ext cx="19465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00" dirty="0">
                <a:solidFill>
                  <a:schemeClr val="bg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ONE</a:t>
            </a:r>
            <a:endParaRPr lang="en-US" altLang="zh-CN" sz="4600" dirty="0">
              <a:solidFill>
                <a:schemeClr val="bg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4081145" y="2774315"/>
            <a:ext cx="7701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20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  <a:p>
            <a:pPr algn="l"/>
            <a:endParaRPr lang="zh-CN" altLang="en-US" sz="20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378460" y="327025"/>
            <a:ext cx="3288665" cy="1016000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三、具体措施</a:t>
            </a:r>
            <a:endParaRPr lang="zh-CN" altLang="en-US" sz="3200"/>
          </a:p>
        </p:txBody>
      </p:sp>
      <p:sp>
        <p:nvSpPr>
          <p:cNvPr id="3" name="文本框 8"/>
          <p:cNvSpPr txBox="1"/>
          <p:nvPr/>
        </p:nvSpPr>
        <p:spPr>
          <a:xfrm>
            <a:off x="2458085" y="1737360"/>
            <a:ext cx="7161530" cy="3476625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>
            <a:spAutoFit/>
          </a:bodyPr>
          <a:p>
            <a:pPr algn="l"/>
            <a:r>
              <a:rPr kumimoji="1" lang="zh-CN" altLang="en-US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1、加强常规体育课、活动课和实验课的组织管理。</a:t>
            </a:r>
            <a:endParaRPr kumimoji="1" lang="zh-CN" altLang="en-US" sz="2000" dirty="0">
              <a:solidFill>
                <a:schemeClr val="tx1"/>
              </a:solidFill>
              <a:uFillTx/>
              <a:latin typeface="华康标题宋W9" charset="0"/>
              <a:ea typeface="华康标题宋W9" panose="02020909000000000000" pitchFamily="49" charset="-122"/>
              <a:cs typeface="Microsoft JhengHei Light" panose="020B0304030504040204" pitchFamily="34" charset="-122"/>
              <a:sym typeface="+mn-ea"/>
            </a:endParaRPr>
          </a:p>
          <a:p>
            <a:pPr algn="l"/>
            <a:r>
              <a:rPr kumimoji="1" lang="zh-CN" altLang="en-US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   </a:t>
            </a:r>
            <a:r>
              <a:rPr kumimoji="1" lang="zh-CN" altLang="en-US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加强教师的安全上课意识，不许随意提前上下课，课内不准离开岗位。教师授课前后都要认真检查、及时排查安全隐患，尤其是学校艺体场地、器材及艺体等教学活动均应符合运动安全要求，运动项目和运动强度应适合学生身体状况。注意对学生进行安全卫生教育，不带妨碍安全的杂物，严防运动安全事故。要对女生、患心脏病等先天疾病的学生适当的照顾和格外的关怀。由值日行政负责检查，任课教师和班主任进行管理。学校实验室有充分的安全保护设备，实验课教学要有科学的操作秩序和具体要求，严防学生接触易爆易烧、有毒有害的物质，严防实验事故。</a:t>
            </a:r>
            <a:endParaRPr kumimoji="1" lang="zh-CN" altLang="en-US" sz="2000" dirty="0">
              <a:solidFill>
                <a:schemeClr val="tx1"/>
              </a:solidFill>
              <a:uFillTx/>
              <a:latin typeface="华康标题宋W9" charset="0"/>
              <a:ea typeface="华康标题宋W9" panose="02020909000000000000" pitchFamily="49" charset="-122"/>
              <a:cs typeface="Microsoft JhengHei Light" panose="020B030403050404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1240"/>
            <a:ext cx="12190413" cy="6857107"/>
          </a:xfrm>
          <a:prstGeom prst="rect">
            <a:avLst/>
          </a:prstGeom>
        </p:spPr>
      </p:pic>
      <p:sp>
        <p:nvSpPr>
          <p:cNvPr id="14" name="文本框 283"/>
          <p:cNvSpPr txBox="1"/>
          <p:nvPr/>
        </p:nvSpPr>
        <p:spPr>
          <a:xfrm>
            <a:off x="2378750" y="820256"/>
            <a:ext cx="19465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00" dirty="0">
                <a:solidFill>
                  <a:schemeClr val="bg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ONE</a:t>
            </a:r>
            <a:endParaRPr lang="en-US" altLang="zh-CN" sz="4600" dirty="0">
              <a:solidFill>
                <a:schemeClr val="bg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4081145" y="2774315"/>
            <a:ext cx="77012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20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  <a:p>
            <a:pPr algn="l"/>
            <a:endParaRPr lang="zh-CN" altLang="en-US" sz="2000" dirty="0">
              <a:solidFill>
                <a:srgbClr val="71AFA0"/>
              </a:solidFill>
              <a:latin typeface="华康标题宋W9" panose="02020909000000000000" pitchFamily="49" charset="-122"/>
              <a:ea typeface="华康标题宋W9" panose="02020909000000000000" pitchFamily="49" charset="-122"/>
              <a:cs typeface="Microsoft JhengHei Light" panose="020B030403050404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378460" y="327025"/>
            <a:ext cx="3288665" cy="1016000"/>
          </a:xfrm>
          <a:prstGeom prst="rect">
            <a:avLst/>
          </a:prstGeom>
          <a:solidFill>
            <a:srgbClr val="71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三、具体措施</a:t>
            </a:r>
            <a:endParaRPr lang="zh-CN" altLang="en-US" sz="3200"/>
          </a:p>
        </p:txBody>
      </p:sp>
      <p:sp>
        <p:nvSpPr>
          <p:cNvPr id="3" name="文本框 8"/>
          <p:cNvSpPr txBox="1"/>
          <p:nvPr/>
        </p:nvSpPr>
        <p:spPr>
          <a:xfrm>
            <a:off x="2458085" y="1737360"/>
            <a:ext cx="6973570" cy="2245360"/>
          </a:xfrm>
          <a:prstGeom prst="rect">
            <a:avLst/>
          </a:prstGeom>
          <a:solidFill>
            <a:srgbClr val="71AFA0"/>
          </a:solidFill>
          <a:ln w="38100">
            <a:noFill/>
          </a:ln>
        </p:spPr>
        <p:txBody>
          <a:bodyPr wrap="square" rtlCol="0">
            <a:spAutoFit/>
          </a:bodyPr>
          <a:p>
            <a:pPr algn="l"/>
            <a:r>
              <a:rPr kumimoji="1" lang="zh-CN" altLang="en-US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2、开展安全主题班会及安全专题活动。</a:t>
            </a:r>
            <a:endParaRPr kumimoji="1" lang="zh-CN" altLang="en-US" sz="2000" dirty="0">
              <a:solidFill>
                <a:schemeClr val="tx1"/>
              </a:solidFill>
              <a:uFillTx/>
              <a:latin typeface="华康标题宋W9" charset="0"/>
              <a:ea typeface="华康标题宋W9" panose="02020909000000000000" pitchFamily="49" charset="-122"/>
              <a:cs typeface="Microsoft JhengHei Light" panose="020B0304030504040204" pitchFamily="34" charset="-122"/>
              <a:sym typeface="+mn-ea"/>
            </a:endParaRPr>
          </a:p>
          <a:p>
            <a:pPr algn="l"/>
            <a:r>
              <a:rPr kumimoji="1" lang="zh-CN" altLang="en-US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   </a:t>
            </a:r>
            <a:r>
              <a:rPr kumimoji="1" lang="zh-CN" altLang="en-US" sz="2000" dirty="0">
                <a:solidFill>
                  <a:schemeClr val="tx1"/>
                </a:solidFill>
                <a:uFillTx/>
                <a:latin typeface="华康标题宋W9" charset="0"/>
                <a:ea typeface="华康标题宋W9" panose="02020909000000000000" pitchFamily="49" charset="-122"/>
                <a:cs typeface="Microsoft JhengHei Light" panose="020B0304030504040204" pitchFamily="34" charset="-122"/>
                <a:sym typeface="+mn-ea"/>
              </a:rPr>
              <a:t>各班经常性开展安全教育主题班队会，强化安全管理。利用夕会课时间进行预防传染病、防溺水等安全主题教育，增强自我保护意识。此外，结合教学实际，充分利用各种机会和条件，如社会综合实践活动等，积极开展形式多样的安全技能的学习和训练，训练中要突出紧急情况下撤离、疏散、逃生和防暴、抗暴、消防等综合演练。</a:t>
            </a:r>
            <a:endParaRPr kumimoji="1" lang="zh-CN" altLang="en-US" sz="2000" dirty="0">
              <a:solidFill>
                <a:schemeClr val="tx1"/>
              </a:solidFill>
              <a:uFillTx/>
              <a:latin typeface="华康标题宋W9" charset="0"/>
              <a:ea typeface="华康标题宋W9" panose="02020909000000000000" pitchFamily="49" charset="-122"/>
              <a:cs typeface="Microsoft JhengHei Light" panose="020B030403050404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COMMONDATA" val="eyJoZGlkIjoiY2M2ZTEwMzE4ZjRhYzMxM2E0N2ZjZWRmYjExYTJiYm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1967</Words>
  <Application>WPS 演示</Application>
  <PresentationFormat>自定义</PresentationFormat>
  <Paragraphs>90</Paragraphs>
  <Slides>11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11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LiHei Pro</vt:lpstr>
      <vt:lpstr>迷你简汉真广标</vt:lpstr>
      <vt:lpstr>ITC Avant Garde Std Bk</vt:lpstr>
      <vt:lpstr>NumberOnly</vt:lpstr>
      <vt:lpstr>华康标题宋W9(P)</vt:lpstr>
      <vt:lpstr>华康标题宋W9</vt:lpstr>
      <vt:lpstr>Microsoft JhengHei Light</vt:lpstr>
      <vt:lpstr>华康标题宋W9</vt:lpstr>
      <vt:lpstr>微软雅黑</vt:lpstr>
      <vt:lpstr>Arial Unicode MS</vt:lpstr>
      <vt:lpstr>等线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Administrator</cp:lastModifiedBy>
  <cp:revision>3223</cp:revision>
  <dcterms:created xsi:type="dcterms:W3CDTF">2015-12-01T09:06:00Z</dcterms:created>
  <dcterms:modified xsi:type="dcterms:W3CDTF">2022-08-26T11:02:40Z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839DE95139414889B8BCCAB1251651E7</vt:lpwstr>
  </property>
</Properties>
</file>