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33.fntdata" ContentType="application/x-fontdata"/>
  <Override PartName="/ppt/fonts/font34.fntdata" ContentType="application/x-fontdata"/>
  <Override PartName="/ppt/fonts/font35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3"/>
    <p:sldMasterId id="2147483676" r:id="rId4"/>
  </p:sldMasterIdLst>
  <p:notesMasterIdLst>
    <p:notesMasterId r:id="rId9"/>
  </p:notesMasterIdLst>
  <p:handoutMasterIdLst>
    <p:handoutMasterId r:id="rId32"/>
  </p:handoutMasterIdLst>
  <p:sldIdLst>
    <p:sldId id="257" r:id="rId5"/>
    <p:sldId id="4741" r:id="rId6"/>
    <p:sldId id="263" r:id="rId7"/>
    <p:sldId id="4712" r:id="rId8"/>
    <p:sldId id="4771" r:id="rId10"/>
    <p:sldId id="4747" r:id="rId11"/>
    <p:sldId id="4772" r:id="rId12"/>
    <p:sldId id="4773" r:id="rId13"/>
    <p:sldId id="4774" r:id="rId14"/>
    <p:sldId id="4775" r:id="rId15"/>
    <p:sldId id="4752" r:id="rId16"/>
    <p:sldId id="4776" r:id="rId17"/>
    <p:sldId id="4777" r:id="rId18"/>
    <p:sldId id="4755" r:id="rId19"/>
    <p:sldId id="4778" r:id="rId20"/>
    <p:sldId id="4779" r:id="rId21"/>
    <p:sldId id="4758" r:id="rId22"/>
    <p:sldId id="4780" r:id="rId23"/>
    <p:sldId id="4781" r:id="rId24"/>
    <p:sldId id="4761" r:id="rId25"/>
    <p:sldId id="4762" r:id="rId26"/>
    <p:sldId id="4763" r:id="rId27"/>
    <p:sldId id="4764" r:id="rId28"/>
    <p:sldId id="4765" r:id="rId29"/>
    <p:sldId id="4766" r:id="rId30"/>
    <p:sldId id="4782" r:id="rId31"/>
  </p:sldIdLst>
  <p:sldSz cx="12192000" cy="6858000"/>
  <p:notesSz cx="6858000" cy="9144000"/>
  <p:embeddedFontLst>
    <p:embeddedFont>
      <p:font typeface="汉仪程行简" panose="00020600040101010101" charset="-122"/>
      <p:regular r:id="rId36"/>
    </p:embeddedFont>
    <p:embeddedFont>
      <p:font typeface="微软雅黑" panose="020B0503020204020204" pitchFamily="34" charset="-122"/>
      <p:regular r:id="rId37"/>
    </p:embeddedFont>
    <p:embeddedFont>
      <p:font typeface="方正清刻本悦宋简体" panose="02000000000000000000" pitchFamily="2" charset="-122"/>
      <p:regular r:id="rId38"/>
    </p:embeddedFont>
    <p:embeddedFont>
      <p:font typeface="微软雅黑 Light" panose="020B0502040204020203" pitchFamily="34" charset="-122"/>
      <p:regular r:id="rId39"/>
    </p:embeddedFont>
    <p:embeddedFont>
      <p:font typeface="方正黑隶简体" panose="02000000000000000000" charset="-122"/>
      <p:regular r:id="rId40"/>
    </p:embeddedFont>
    <p:embeddedFont>
      <p:font typeface="字魂白鸽天行体" panose="00000500000000000000" charset="-122"/>
      <p:regular r:id="rId41"/>
    </p:embeddedFont>
    <p:embeddedFont>
      <p:font typeface="Sitka Heading" panose="02000505000000020004" charset="0"/>
      <p:regular r:id="rId42"/>
      <p:bold r:id="rId43"/>
      <p:italic r:id="rId44"/>
      <p:boldItalic r:id="rId45"/>
    </p:embeddedFont>
    <p:embeddedFont>
      <p:font typeface="汉仪铸字烈焰体W" panose="00020600040101010101" charset="-122"/>
      <p:regular r:id="rId46"/>
    </p:embeddedFont>
    <p:embeddedFont>
      <p:font typeface="黑体" panose="02010609060101010101" charset="-122"/>
      <p:regular r:id="rId47"/>
    </p:embeddedFont>
    <p:embeddedFont>
      <p:font typeface="Algerian" panose="04020705040A02060702" charset="0"/>
      <p:regular r:id="rId48"/>
    </p:embeddedFont>
    <p:embeddedFont>
      <p:font typeface="方正宋刻本秀楷_GBK" panose="02000000000000000000" charset="-122"/>
      <p:regular r:id="rId49"/>
    </p:embeddedFont>
    <p:embeddedFont>
      <p:font typeface="等线" panose="02010600030101010101" charset="-122"/>
      <p:regular r:id="rId50"/>
    </p:embeddedFont>
    <p:embeddedFont>
      <p:font typeface="等线 Light" panose="02010600030101010101" charset="-122"/>
      <p:regular r:id="rId51"/>
    </p:embeddedFont>
    <p:embeddedFont>
      <p:font typeface="Comic Sans MS" panose="030F0702030302020204" charset="0"/>
      <p:regular r:id="rId52"/>
      <p:bold r:id="rId53"/>
      <p:italic r:id="rId54"/>
      <p:boldItalic r:id="rId55"/>
    </p:embeddedFont>
    <p:embeddedFont>
      <p:font typeface="Candara Light" panose="020E0502030303020204" charset="0"/>
      <p:regular r:id="rId56"/>
      <p:italic r:id="rId57"/>
    </p:embeddedFont>
    <p:embeddedFont>
      <p:font typeface="Lucida Sans" panose="020B0602030504020204" charset="0"/>
      <p:regular r:id="rId58"/>
      <p:bold r:id="rId59"/>
      <p:italic r:id="rId60"/>
    </p:embeddedFont>
    <p:embeddedFont>
      <p:font typeface="Consolas" panose="020B0609020204030204" charset="0"/>
      <p:regular r:id="rId61"/>
      <p:bold r:id="rId62"/>
      <p:italic r:id="rId63"/>
      <p:boldItalic r:id="rId64"/>
    </p:embeddedFont>
    <p:embeddedFont>
      <p:font typeface="Vivaldi" panose="03020602050506090804" charset="0"/>
      <p:italic r:id="rId65"/>
    </p:embeddedFont>
    <p:embeddedFont>
      <p:font typeface="Arial Black" panose="020B0A04020102020204" charset="0"/>
      <p:bold r:id="rId66"/>
    </p:embeddedFont>
    <p:embeddedFont>
      <p:font typeface="Calibri" panose="020F0502020204030204" charset="0"/>
      <p:regular r:id="rId67"/>
      <p:bold r:id="rId68"/>
      <p:italic r:id="rId69"/>
      <p:boldItalic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395"/>
    <a:srgbClr val="3C4262"/>
    <a:srgbClr val="484F74"/>
    <a:srgbClr val="9E6852"/>
    <a:srgbClr val="ED7D31"/>
    <a:srgbClr val="FAFAFA"/>
    <a:srgbClr val="354B5E"/>
    <a:srgbClr val="049DD5"/>
    <a:srgbClr val="7F7F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379"/>
      </p:cViewPr>
      <p:guideLst>
        <p:guide orient="horz" pos="2160"/>
        <p:guide pos="7730"/>
        <p:guide pos="3838"/>
        <p:guide orient="horz" pos="3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1" Type="http://schemas.openxmlformats.org/officeDocument/2006/relationships/tags" Target="tags/tag1.xml"/><Relationship Id="rId70" Type="http://schemas.openxmlformats.org/officeDocument/2006/relationships/font" Target="fonts/font35.fntdata"/><Relationship Id="rId7" Type="http://schemas.openxmlformats.org/officeDocument/2006/relationships/slide" Target="slides/slide3.xml"/><Relationship Id="rId69" Type="http://schemas.openxmlformats.org/officeDocument/2006/relationships/font" Target="fonts/font34.fntdata"/><Relationship Id="rId68" Type="http://schemas.openxmlformats.org/officeDocument/2006/relationships/font" Target="fonts/font33.fntdata"/><Relationship Id="rId67" Type="http://schemas.openxmlformats.org/officeDocument/2006/relationships/font" Target="fonts/font32.fntdata"/><Relationship Id="rId66" Type="http://schemas.openxmlformats.org/officeDocument/2006/relationships/font" Target="fonts/font31.fntdata"/><Relationship Id="rId65" Type="http://schemas.openxmlformats.org/officeDocument/2006/relationships/font" Target="fonts/font30.fntdata"/><Relationship Id="rId64" Type="http://schemas.openxmlformats.org/officeDocument/2006/relationships/font" Target="fonts/font29.fntdata"/><Relationship Id="rId63" Type="http://schemas.openxmlformats.org/officeDocument/2006/relationships/font" Target="fonts/font28.fntdata"/><Relationship Id="rId62" Type="http://schemas.openxmlformats.org/officeDocument/2006/relationships/font" Target="fonts/font27.fntdata"/><Relationship Id="rId61" Type="http://schemas.openxmlformats.org/officeDocument/2006/relationships/font" Target="fonts/font26.fntdata"/><Relationship Id="rId60" Type="http://schemas.openxmlformats.org/officeDocument/2006/relationships/font" Target="fonts/font25.fntdata"/><Relationship Id="rId6" Type="http://schemas.openxmlformats.org/officeDocument/2006/relationships/slide" Target="slides/slide2.xml"/><Relationship Id="rId59" Type="http://schemas.openxmlformats.org/officeDocument/2006/relationships/font" Target="fonts/font24.fntdata"/><Relationship Id="rId58" Type="http://schemas.openxmlformats.org/officeDocument/2006/relationships/font" Target="fonts/font23.fntdata"/><Relationship Id="rId57" Type="http://schemas.openxmlformats.org/officeDocument/2006/relationships/font" Target="fonts/font22.fntdata"/><Relationship Id="rId56" Type="http://schemas.openxmlformats.org/officeDocument/2006/relationships/font" Target="fonts/font21.fntdata"/><Relationship Id="rId55" Type="http://schemas.openxmlformats.org/officeDocument/2006/relationships/font" Target="fonts/font20.fntdata"/><Relationship Id="rId54" Type="http://schemas.openxmlformats.org/officeDocument/2006/relationships/font" Target="fonts/font19.fntdata"/><Relationship Id="rId53" Type="http://schemas.openxmlformats.org/officeDocument/2006/relationships/font" Target="fonts/font18.fntdata"/><Relationship Id="rId52" Type="http://schemas.openxmlformats.org/officeDocument/2006/relationships/font" Target="fonts/font17.fntdata"/><Relationship Id="rId51" Type="http://schemas.openxmlformats.org/officeDocument/2006/relationships/font" Target="fonts/font16.fntdata"/><Relationship Id="rId50" Type="http://schemas.openxmlformats.org/officeDocument/2006/relationships/font" Target="fonts/font15.fntdata"/><Relationship Id="rId5" Type="http://schemas.openxmlformats.org/officeDocument/2006/relationships/slide" Target="slides/slide1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AF0BB-D2B2-4591-BFEF-3869980EB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4320B-03B5-4C16-9342-51633BB323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DA275-CCD0-4528-9188-9FD9211BF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E56D6-0CE7-4080-AC7F-4B277B157C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DA275-CCD0-4528-9188-9FD9211BF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55E4D-7BA5-4194-958C-DE8BC35582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42619"/>
            <a:ext cx="12192000" cy="3211784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1" name="矩形 10"/>
          <p:cNvSpPr/>
          <p:nvPr userDrawn="1"/>
        </p:nvSpPr>
        <p:spPr>
          <a:xfrm>
            <a:off x="0" y="1340365"/>
            <a:ext cx="12192000" cy="3214038"/>
          </a:xfrm>
          <a:prstGeom prst="rect">
            <a:avLst/>
          </a:prstGeom>
          <a:solidFill>
            <a:srgbClr val="3C42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apyru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-31750"/>
            <a:ext cx="6163945" cy="6955155"/>
          </a:xfrm>
          <a:prstGeom prst="rect">
            <a:avLst/>
          </a:prstGeom>
        </p:spPr>
      </p:pic>
      <p:pic>
        <p:nvPicPr>
          <p:cNvPr id="8" name="图片 7" descr="papyru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7280" y="-48260"/>
            <a:ext cx="6090920" cy="6955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40"/>
          </p:nvPr>
        </p:nvSpPr>
        <p:spPr>
          <a:xfrm>
            <a:off x="4541664" y="529682"/>
            <a:ext cx="3567384" cy="47727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782724" y="1661532"/>
            <a:ext cx="3567384" cy="47727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1307488" y="3067562"/>
            <a:ext cx="3084881" cy="24026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53"/>
          </p:nvPr>
        </p:nvSpPr>
        <p:spPr>
          <a:xfrm>
            <a:off x="4566846" y="3067562"/>
            <a:ext cx="3084881" cy="24026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54"/>
          </p:nvPr>
        </p:nvSpPr>
        <p:spPr>
          <a:xfrm>
            <a:off x="7826204" y="3067562"/>
            <a:ext cx="3084881" cy="24026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2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20829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97348" y="2596860"/>
            <a:ext cx="7110882" cy="3412185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 userDrawn="1"/>
          </p:nvSpPr>
          <p:spPr>
            <a:xfrm>
              <a:off x="0" y="-1"/>
              <a:ext cx="12192000" cy="685800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079421"/>
            <a:ext cx="12192000" cy="3048000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 userDrawn="1"/>
        </p:nvSpPr>
        <p:spPr>
          <a:xfrm>
            <a:off x="0" y="1079421"/>
            <a:ext cx="12192000" cy="3044445"/>
          </a:xfrm>
          <a:prstGeom prst="rect">
            <a:avLst/>
          </a:prstGeom>
          <a:solidFill>
            <a:srgbClr val="3C42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02BE-B70E-4F74-B61C-E24EB96C8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20B-38AF-4E38-BDF1-C1EAA6A298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69A2-943C-49C8-BC5F-BE38A1A66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B9152-0F29-49F9-ABF4-0C08BCB680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9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0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4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5.jpe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1.xml"/><Relationship Id="rId7" Type="http://schemas.microsoft.com/office/2007/relationships/hdphoto" Target="../media/image27.wdp"/><Relationship Id="rId6" Type="http://schemas.openxmlformats.org/officeDocument/2006/relationships/image" Target="../media/image26.jpeg"/><Relationship Id="rId5" Type="http://schemas.microsoft.com/office/2007/relationships/hdphoto" Target="../media/image25.wdp"/><Relationship Id="rId4" Type="http://schemas.openxmlformats.org/officeDocument/2006/relationships/image" Target="../media/image24.jpeg"/><Relationship Id="rId3" Type="http://schemas.microsoft.com/office/2007/relationships/hdphoto" Target="../media/image23.wdp"/><Relationship Id="rId2" Type="http://schemas.openxmlformats.org/officeDocument/2006/relationships/image" Target="../media/image22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8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113098" y="1422400"/>
            <a:ext cx="9965803" cy="4029276"/>
          </a:xfrm>
          <a:custGeom>
            <a:avLst/>
            <a:gdLst>
              <a:gd name="connsiteX0" fmla="*/ 0 w 9965803"/>
              <a:gd name="connsiteY0" fmla="*/ 0 h 4271058"/>
              <a:gd name="connsiteX1" fmla="*/ 9965803 w 9965803"/>
              <a:gd name="connsiteY1" fmla="*/ 0 h 4271058"/>
              <a:gd name="connsiteX2" fmla="*/ 9965803 w 9965803"/>
              <a:gd name="connsiteY2" fmla="*/ 4271058 h 4271058"/>
              <a:gd name="connsiteX3" fmla="*/ 9361125 w 9965803"/>
              <a:gd name="connsiteY3" fmla="*/ 4271058 h 4271058"/>
              <a:gd name="connsiteX4" fmla="*/ 9279416 w 9965803"/>
              <a:gd name="connsiteY4" fmla="*/ 4195823 h 4271058"/>
              <a:gd name="connsiteX5" fmla="*/ 9884298 w 9965803"/>
              <a:gd name="connsiteY5" fmla="*/ 4195823 h 4271058"/>
              <a:gd name="connsiteX6" fmla="*/ 9884298 w 9965803"/>
              <a:gd name="connsiteY6" fmla="*/ 75235 h 4271058"/>
              <a:gd name="connsiteX7" fmla="*/ 81504 w 9965803"/>
              <a:gd name="connsiteY7" fmla="*/ 75235 h 4271058"/>
              <a:gd name="connsiteX8" fmla="*/ 81504 w 9965803"/>
              <a:gd name="connsiteY8" fmla="*/ 4195823 h 4271058"/>
              <a:gd name="connsiteX9" fmla="*/ 288991 w 9965803"/>
              <a:gd name="connsiteY9" fmla="*/ 4195823 h 4271058"/>
              <a:gd name="connsiteX10" fmla="*/ 221756 w 9965803"/>
              <a:gd name="connsiteY10" fmla="*/ 4271058 h 4271058"/>
              <a:gd name="connsiteX11" fmla="*/ 0 w 9965803"/>
              <a:gd name="connsiteY11" fmla="*/ 4271058 h 427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65803" h="4271058">
                <a:moveTo>
                  <a:pt x="0" y="0"/>
                </a:moveTo>
                <a:lnTo>
                  <a:pt x="9965803" y="0"/>
                </a:lnTo>
                <a:lnTo>
                  <a:pt x="9965803" y="4271058"/>
                </a:lnTo>
                <a:lnTo>
                  <a:pt x="9361125" y="4271058"/>
                </a:lnTo>
                <a:lnTo>
                  <a:pt x="9279416" y="4195823"/>
                </a:lnTo>
                <a:lnTo>
                  <a:pt x="9884298" y="4195823"/>
                </a:lnTo>
                <a:lnTo>
                  <a:pt x="9884298" y="75235"/>
                </a:lnTo>
                <a:lnTo>
                  <a:pt x="81504" y="75235"/>
                </a:lnTo>
                <a:lnTo>
                  <a:pt x="81504" y="4195823"/>
                </a:lnTo>
                <a:lnTo>
                  <a:pt x="288991" y="4195823"/>
                </a:lnTo>
                <a:lnTo>
                  <a:pt x="221756" y="4271058"/>
                </a:lnTo>
                <a:lnTo>
                  <a:pt x="0" y="4271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86205" y="1701165"/>
            <a:ext cx="94202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rgbClr val="FFFFFF"/>
                </a:solidFill>
                <a:latin typeface="汉仪程行简" panose="00020600040101010101" charset="-122"/>
                <a:ea typeface="汉仪程行简" panose="00020600040101010101" charset="-122"/>
              </a:rPr>
              <a:t>教师要走得更长远更通透</a:t>
            </a:r>
            <a:endParaRPr lang="zh-CN" altLang="en-US" sz="5400" b="1">
              <a:solidFill>
                <a:srgbClr val="FFFFFF"/>
              </a:solidFill>
              <a:latin typeface="汉仪程行简" panose="00020600040101010101" charset="-122"/>
              <a:ea typeface="汉仪程行简" panose="00020600040101010101" charset="-122"/>
            </a:endParaRPr>
          </a:p>
          <a:p>
            <a:pPr algn="dist"/>
            <a:r>
              <a:rPr lang="zh-CN" altLang="en-US" sz="5400" b="1">
                <a:solidFill>
                  <a:srgbClr val="FFFFFF"/>
                </a:solidFill>
                <a:latin typeface="汉仪程行简" panose="00020600040101010101" charset="-122"/>
                <a:ea typeface="汉仪程行简" panose="00020600040101010101" charset="-122"/>
              </a:rPr>
              <a:t>离不开五种人生态度</a:t>
            </a:r>
            <a:endParaRPr lang="zh-CN" altLang="en-US" sz="5400" b="1">
              <a:solidFill>
                <a:srgbClr val="FFFFFF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47447" y="3361307"/>
            <a:ext cx="889710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pt-BR" sz="2800" b="1" dirty="0"/>
              <a:t>常州市武进区卢家巷实验学校</a:t>
            </a:r>
            <a:endParaRPr lang="zh-CN" altLang="pt-BR" sz="2800" b="1" dirty="0"/>
          </a:p>
        </p:txBody>
      </p:sp>
      <p:sp>
        <p:nvSpPr>
          <p:cNvPr id="3" name="矩形: 圆角 2"/>
          <p:cNvSpPr/>
          <p:nvPr/>
        </p:nvSpPr>
        <p:spPr>
          <a:xfrm>
            <a:off x="5293617" y="4220210"/>
            <a:ext cx="1605915" cy="3797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375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赵亚东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chemeClr val="bg1"/>
          </a:solidFill>
        </p:grpSpPr>
        <p:sp>
          <p:nvSpPr>
            <p:cNvPr id="10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7" grpId="0"/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和谐是基础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Docer搜索：半想象现实   http://chn.docer.com/works/?userid=199927538"/>
          <p:cNvSpPr txBox="1"/>
          <p:nvPr/>
        </p:nvSpPr>
        <p:spPr>
          <a:xfrm>
            <a:off x="398145" y="5518150"/>
            <a:ext cx="11234420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积极的社会连接，毫无疑问是一个人生命健康的最重要的基石。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  <p:sp>
        <p:nvSpPr>
          <p:cNvPr id="5" name="Docer搜索：半想象现实   http://chn.docer.com/works/?userid=199927538"/>
          <p:cNvSpPr/>
          <p:nvPr/>
        </p:nvSpPr>
        <p:spPr>
          <a:xfrm>
            <a:off x="6253792" y="1504149"/>
            <a:ext cx="5712391" cy="3849318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grpSp>
        <p:nvGrpSpPr>
          <p:cNvPr id="10" name="Docer搜索：半想象现实   http://chn.docer.com/works/?userid=199927538"/>
          <p:cNvGrpSpPr/>
          <p:nvPr/>
        </p:nvGrpSpPr>
        <p:grpSpPr>
          <a:xfrm>
            <a:off x="6676134" y="1944599"/>
            <a:ext cx="319088" cy="465138"/>
            <a:chOff x="5441157" y="4440238"/>
            <a:chExt cx="319088" cy="465138"/>
          </a:xfrm>
          <a:solidFill>
            <a:schemeClr val="bg1"/>
          </a:solidFill>
        </p:grpSpPr>
        <p:sp>
          <p:nvSpPr>
            <p:cNvPr id="7" name="AutoShape 97"/>
            <p:cNvSpPr/>
            <p:nvPr/>
          </p:nvSpPr>
          <p:spPr bwMode="auto">
            <a:xfrm>
              <a:off x="5441157" y="444023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12" name="AutoShape 98"/>
            <p:cNvSpPr/>
            <p:nvPr/>
          </p:nvSpPr>
          <p:spPr bwMode="auto">
            <a:xfrm>
              <a:off x="5571332" y="448389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8" name="AutoShape 99"/>
            <p:cNvSpPr/>
            <p:nvPr/>
          </p:nvSpPr>
          <p:spPr bwMode="auto">
            <a:xfrm>
              <a:off x="5586413" y="484743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</p:grpSp>
      <p:sp>
        <p:nvSpPr>
          <p:cNvPr id="14" name="Docer搜索：半想象现实   http://chn.docer.com/works/?userid=199927538"/>
          <p:cNvSpPr/>
          <p:nvPr/>
        </p:nvSpPr>
        <p:spPr bwMode="auto">
          <a:xfrm>
            <a:off x="7378528" y="1953004"/>
            <a:ext cx="464344" cy="450057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Gill Sans MT" panose="020B0502020104020203" charset="0"/>
            </a:endParaRPr>
          </a:p>
        </p:txBody>
      </p:sp>
      <p:grpSp>
        <p:nvGrpSpPr>
          <p:cNvPr id="9" name="Docer搜索：半想象现实   http://chn.docer.com/works/?userid=199927538"/>
          <p:cNvGrpSpPr/>
          <p:nvPr/>
        </p:nvGrpSpPr>
        <p:grpSpPr>
          <a:xfrm>
            <a:off x="8089663" y="1989049"/>
            <a:ext cx="464344" cy="362744"/>
            <a:chOff x="2581275" y="1710532"/>
            <a:chExt cx="464344" cy="362744"/>
          </a:xfrm>
          <a:solidFill>
            <a:schemeClr val="bg1"/>
          </a:solidFill>
        </p:grpSpPr>
        <p:sp>
          <p:nvSpPr>
            <p:cNvPr id="16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17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15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19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20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21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  <p:sp>
          <p:nvSpPr>
            <p:cNvPr id="22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  <a:sym typeface="Gill Sans MT" panose="020B0502020104020203" charset="0"/>
              </a:endParaRPr>
            </a:p>
          </p:txBody>
        </p:sp>
      </p:grpSp>
      <p:sp>
        <p:nvSpPr>
          <p:cNvPr id="23" name="Docer搜索：半想象现实   http://chn.docer.com/works/?userid=199927538"/>
          <p:cNvSpPr/>
          <p:nvPr/>
        </p:nvSpPr>
        <p:spPr>
          <a:xfrm flipH="1">
            <a:off x="11614785" y="2105025"/>
            <a:ext cx="76200" cy="3493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24" name="Docer搜索：半想象现实   http://chn.docer.com/works/?userid=199927538"/>
          <p:cNvSpPr txBox="1"/>
          <p:nvPr/>
        </p:nvSpPr>
        <p:spPr>
          <a:xfrm>
            <a:off x="6423025" y="2511425"/>
            <a:ext cx="5076825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在这个社会连接之中，起决定作用的是亲密关系的质量。</a:t>
            </a:r>
            <a:endParaRPr lang="en-US" altLang="zh-CN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亲密关系包括家庭关系和朋友关系，优质的亲密关系可以缓解很多社会的焦虑。</a:t>
            </a:r>
            <a:endParaRPr lang="en-US" altLang="zh-CN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  <p:sp>
        <p:nvSpPr>
          <p:cNvPr id="25" name="Docer搜索：半想象现实   http://chn.docer.com/works/?userid=199927538"/>
          <p:cNvSpPr/>
          <p:nvPr/>
        </p:nvSpPr>
        <p:spPr>
          <a:xfrm>
            <a:off x="398457" y="1504149"/>
            <a:ext cx="5712391" cy="3849318"/>
          </a:xfrm>
          <a:prstGeom prst="rect">
            <a:avLst/>
          </a:prstGeom>
          <a:blipFill rotWithShape="1">
            <a:blip r:embed="rId2"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26" name="Docer搜索：半想象现实   http://chn.docer.com/works/?userid=199927538"/>
          <p:cNvSpPr txBox="1"/>
          <p:nvPr/>
        </p:nvSpPr>
        <p:spPr>
          <a:xfrm>
            <a:off x="6423025" y="4264660"/>
            <a:ext cx="478028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第一是亲密的家人，第二是亲密的朋友，</a:t>
            </a:r>
            <a:endParaRPr lang="en-US" altLang="zh-CN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这是治愈一个人精神困顿最重要的两副药。 </a:t>
            </a:r>
            <a:endParaRPr lang="en-US" altLang="zh-CN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rgbClr val="3C4262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764536" y="2662084"/>
            <a:ext cx="66629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方正黑隶简体" panose="02000000000000000000" charset="-122"/>
                <a:ea typeface="方正黑隶简体" panose="02000000000000000000" charset="-122"/>
              </a:rPr>
              <a:t>三</a:t>
            </a:r>
            <a:endParaRPr lang="zh-CN" altLang="en-US" sz="6000" b="1">
              <a:solidFill>
                <a:srgbClr val="FFFFFF"/>
              </a:solidFill>
              <a:latin typeface="方正黑隶简体" panose="02000000000000000000" charset="-122"/>
              <a:ea typeface="方正黑隶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64536" y="3435949"/>
            <a:ext cx="66629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FFFFFF"/>
                </a:solidFill>
                <a:latin typeface="字魂白鸽天行体" panose="00000500000000000000" charset="-122"/>
                <a:ea typeface="字魂白鸽天行体" panose="00000500000000000000" charset="-122"/>
              </a:rPr>
              <a:t>充实是条件</a:t>
            </a:r>
            <a:endParaRPr lang="en-US" altLang="zh-CN" sz="4000">
              <a:solidFill>
                <a:srgbClr val="FFFFFF"/>
              </a:solidFill>
              <a:latin typeface="字魂白鸽天行体" panose="00000500000000000000" charset="-122"/>
              <a:ea typeface="字魂白鸽天行体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016941" y="2004716"/>
            <a:ext cx="2158117" cy="3795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3</a:t>
            </a:r>
            <a:endParaRPr lang="zh-CN" altLang="en-US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92455" y="4965700"/>
            <a:ext cx="10934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“我之所以这么聪明，是因为我从来不在不必要的事情上浪费精力。”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——尼采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6976" y="4305378"/>
            <a:ext cx="498049" cy="498049"/>
            <a:chOff x="5846976" y="4305378"/>
            <a:chExt cx="498049" cy="498049"/>
          </a:xfrm>
        </p:grpSpPr>
        <p:sp>
          <p:nvSpPr>
            <p:cNvPr id="20" name="椭圆 19"/>
            <p:cNvSpPr/>
            <p:nvPr/>
          </p:nvSpPr>
          <p:spPr>
            <a:xfrm>
              <a:off x="5846976" y="4305378"/>
              <a:ext cx="498049" cy="498049"/>
            </a:xfrm>
            <a:prstGeom prst="ellipse">
              <a:avLst/>
            </a:prstGeom>
            <a:solidFill>
              <a:srgbClr val="3C426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38206" y="4447762"/>
              <a:ext cx="315589" cy="264079"/>
              <a:chOff x="5973451" y="4339844"/>
              <a:chExt cx="245097" cy="264079"/>
            </a:xfrm>
          </p:grpSpPr>
          <p:sp>
            <p:nvSpPr>
              <p:cNvPr id="21" name="箭头: V 形 20"/>
              <p:cNvSpPr/>
              <p:nvPr/>
            </p:nvSpPr>
            <p:spPr>
              <a:xfrm rot="5400000">
                <a:off x="6025299" y="4287996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 rot="5400000">
                <a:off x="6025299" y="4410673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bldLvl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充实是条件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D:\ppt\2022年8月新教师培训\bac9c77542686d3b836bdc1d72914149.jpegbac9c77542686d3b836bdc1d729141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4459" y="2496638"/>
            <a:ext cx="4512501" cy="3003550"/>
          </a:xfrm>
          <a:custGeom>
            <a:avLst/>
            <a:gdLst>
              <a:gd name="connsiteX0" fmla="*/ 0 w 4512501"/>
              <a:gd name="connsiteY0" fmla="*/ 0 h 3553490"/>
              <a:gd name="connsiteX1" fmla="*/ 4512501 w 4512501"/>
              <a:gd name="connsiteY1" fmla="*/ 0 h 3553490"/>
              <a:gd name="connsiteX2" fmla="*/ 4512501 w 4512501"/>
              <a:gd name="connsiteY2" fmla="*/ 3553490 h 3553490"/>
              <a:gd name="connsiteX3" fmla="*/ 0 w 4512501"/>
              <a:gd name="connsiteY3" fmla="*/ 3553490 h 355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501" h="3553490">
                <a:moveTo>
                  <a:pt x="0" y="0"/>
                </a:moveTo>
                <a:lnTo>
                  <a:pt x="4512501" y="0"/>
                </a:lnTo>
                <a:lnTo>
                  <a:pt x="4512501" y="3553490"/>
                </a:lnTo>
                <a:lnTo>
                  <a:pt x="0" y="3553490"/>
                </a:lnTo>
                <a:close/>
              </a:path>
            </a:pathLst>
          </a:custGeom>
        </p:spPr>
      </p:pic>
      <p:sp>
        <p:nvSpPr>
          <p:cNvPr id="27" name="任意多边形 26"/>
          <p:cNvSpPr/>
          <p:nvPr/>
        </p:nvSpPr>
        <p:spPr>
          <a:xfrm>
            <a:off x="6064965" y="3805043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3C4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6064965" y="4908887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9E6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7"/>
          <p:cNvSpPr txBox="1"/>
          <p:nvPr/>
        </p:nvSpPr>
        <p:spPr>
          <a:xfrm>
            <a:off x="6064962" y="2294244"/>
            <a:ext cx="55721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80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</a:rPr>
              <a:t>接下来就需要你发奋图强，</a:t>
            </a:r>
            <a:endParaRPr lang="pt-BR" sz="280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</a:endParaRPr>
          </a:p>
          <a:p>
            <a:pPr algn="just">
              <a:lnSpc>
                <a:spcPct val="100000"/>
              </a:lnSpc>
            </a:pPr>
            <a:r>
              <a:rPr lang="pt-BR" sz="280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</a:rPr>
              <a:t>所以这个时候要尽力去充实自己</a:t>
            </a:r>
            <a:endParaRPr lang="pt-BR" sz="280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366135" y="1351280"/>
            <a:ext cx="52685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>
                <a:solidFill>
                  <a:srgbClr val="3C4262"/>
                </a:solidFill>
                <a:latin typeface="汉仪铸字烈焰体W" panose="00020600040101010101" charset="-122"/>
                <a:ea typeface="汉仪铸字烈焰体W" panose="00020600040101010101" charset="-122"/>
              </a:rPr>
              <a:t>健康是前提，和谐是基础。</a:t>
            </a:r>
            <a:endParaRPr lang="en-US" altLang="zh-CN" sz="3200" b="1">
              <a:solidFill>
                <a:srgbClr val="3C4262"/>
              </a:solidFill>
              <a:latin typeface="汉仪铸字烈焰体W" panose="00020600040101010101" charset="-122"/>
              <a:ea typeface="汉仪铸字烈焰体W" panose="00020600040101010101" charset="-122"/>
            </a:endParaRPr>
          </a:p>
        </p:txBody>
      </p:sp>
      <p:sp>
        <p:nvSpPr>
          <p:cNvPr id="33" name="TextBox 167"/>
          <p:cNvSpPr txBox="1"/>
          <p:nvPr/>
        </p:nvSpPr>
        <p:spPr>
          <a:xfrm>
            <a:off x="6544969" y="3410187"/>
            <a:ext cx="448324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尽力去读书，尽力去做好你的学问，</a:t>
            </a:r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尽力去发展你的专业</a:t>
            </a:r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167"/>
          <p:cNvSpPr txBox="1"/>
          <p:nvPr/>
        </p:nvSpPr>
        <p:spPr>
          <a:xfrm>
            <a:off x="6544969" y="4563081"/>
            <a:ext cx="448324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尽力去诠释自己，尽力去完善你的事业，尽力的为国家为社会尽自己的责任。</a:t>
            </a:r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充实是条件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Docer搜索：半想象现实   http://chn.docer.com/works/?userid=199927538"/>
          <p:cNvSpPr/>
          <p:nvPr/>
        </p:nvSpPr>
        <p:spPr>
          <a:xfrm>
            <a:off x="3467100" y="4359910"/>
            <a:ext cx="273685" cy="2327275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pic>
        <p:nvPicPr>
          <p:cNvPr id="3" name="Docer搜索：半想象现实   http://chn.docer.com/works/?userid=199927538" descr="D:\ppt\2022年8月新教师培训\和朋友一起享受每一天.jpg和朋友一起享受每一天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69690" y="1297623"/>
            <a:ext cx="7750810" cy="5170170"/>
          </a:xfrm>
          <a:prstGeom prst="rect">
            <a:avLst/>
          </a:prstGeom>
        </p:spPr>
      </p:pic>
      <p:sp>
        <p:nvSpPr>
          <p:cNvPr id="4" name="Docer搜索：半想象现实   http://chn.docer.com/works/?userid=199927538"/>
          <p:cNvSpPr/>
          <p:nvPr/>
        </p:nvSpPr>
        <p:spPr>
          <a:xfrm flipH="1">
            <a:off x="3333115" y="4359910"/>
            <a:ext cx="81915" cy="2327275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8" name="Docer搜索：半想象现实   http://chn.docer.com/works/?userid=199927538"/>
          <p:cNvSpPr txBox="1"/>
          <p:nvPr/>
        </p:nvSpPr>
        <p:spPr>
          <a:xfrm>
            <a:off x="521335" y="1212215"/>
            <a:ext cx="2816225" cy="50774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人要发展自己，需要不断地学习，要保持一种开放的状态，不断的去接纳新鲜事，也就是要有多样性。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当然，学的东西要有价值，你要努力去接纳的是有价值的事。要过有选择的生活，生命时间是有限的，我们没有时间去浪费生命，所以我们要尽可能做有价值的事情。 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rgbClr val="3C4262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764536" y="2662084"/>
            <a:ext cx="66629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方正黑隶简体" panose="02000000000000000000" charset="-122"/>
                <a:ea typeface="方正黑隶简体" panose="02000000000000000000" charset="-122"/>
              </a:rPr>
              <a:t>四</a:t>
            </a:r>
            <a:endParaRPr lang="zh-CN" altLang="en-US" sz="6000" b="1">
              <a:solidFill>
                <a:srgbClr val="FFFFFF"/>
              </a:solidFill>
              <a:latin typeface="方正黑隶简体" panose="02000000000000000000" charset="-122"/>
              <a:ea typeface="方正黑隶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64536" y="3435949"/>
            <a:ext cx="66629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FFFFFF"/>
                </a:solidFill>
                <a:latin typeface="字魂白鸽天行体" panose="00000500000000000000" charset="-122"/>
                <a:ea typeface="字魂白鸽天行体" panose="00000500000000000000" charset="-122"/>
              </a:rPr>
              <a:t>美好是指向</a:t>
            </a:r>
            <a:endParaRPr lang="en-US" altLang="zh-CN" sz="4000">
              <a:solidFill>
                <a:srgbClr val="FFFFFF"/>
              </a:solidFill>
              <a:latin typeface="字魂白鸽天行体" panose="00000500000000000000" charset="-122"/>
              <a:ea typeface="字魂白鸽天行体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016941" y="2004716"/>
            <a:ext cx="2158117" cy="3795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4</a:t>
            </a:r>
            <a:endParaRPr lang="zh-CN" altLang="en-US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92455" y="4965700"/>
            <a:ext cx="10934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“我们都生活在阴沟里，但仍有人在仰望星空。”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——王尔德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6976" y="4305378"/>
            <a:ext cx="498049" cy="498049"/>
            <a:chOff x="5846976" y="4305378"/>
            <a:chExt cx="498049" cy="498049"/>
          </a:xfrm>
        </p:grpSpPr>
        <p:sp>
          <p:nvSpPr>
            <p:cNvPr id="20" name="椭圆 19"/>
            <p:cNvSpPr/>
            <p:nvPr/>
          </p:nvSpPr>
          <p:spPr>
            <a:xfrm>
              <a:off x="5846976" y="4305378"/>
              <a:ext cx="498049" cy="498049"/>
            </a:xfrm>
            <a:prstGeom prst="ellipse">
              <a:avLst/>
            </a:prstGeom>
            <a:solidFill>
              <a:srgbClr val="3C426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38206" y="4447762"/>
              <a:ext cx="315589" cy="264079"/>
              <a:chOff x="5973451" y="4339844"/>
              <a:chExt cx="245097" cy="264079"/>
            </a:xfrm>
          </p:grpSpPr>
          <p:sp>
            <p:nvSpPr>
              <p:cNvPr id="21" name="箭头: V 形 20"/>
              <p:cNvSpPr/>
              <p:nvPr/>
            </p:nvSpPr>
            <p:spPr>
              <a:xfrm rot="5400000">
                <a:off x="6025299" y="4287996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 rot="5400000">
                <a:off x="6025299" y="4410673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bldLvl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四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美好是指向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Docer搜索：半想象现实   http://chn.docer.com/works/?userid=199927538"/>
          <p:cNvSpPr txBox="1"/>
          <p:nvPr/>
        </p:nvSpPr>
        <p:spPr>
          <a:xfrm>
            <a:off x="1194435" y="1045210"/>
            <a:ext cx="6263640" cy="1938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方正宋刻本秀楷_GBK" panose="02000000000000000000" charset="-122"/>
              </a:rPr>
              <a:t>在充实的基础上，人生要向着美好。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方正宋刻本秀楷_GBK" panose="02000000000000000000" charset="-122"/>
              </a:rPr>
              <a:t>美，是基础，是人文性的；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方正宋刻本秀楷_GBK" panose="02000000000000000000" charset="-122"/>
              </a:rPr>
              <a:t>好，是价值，是核心。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</p:txBody>
      </p:sp>
      <p:sp>
        <p:nvSpPr>
          <p:cNvPr id="2" name="Docer搜索：半想象现实   http://chn.docer.com/works/?userid=199927538"/>
          <p:cNvSpPr/>
          <p:nvPr/>
        </p:nvSpPr>
        <p:spPr>
          <a:xfrm>
            <a:off x="1194435" y="3028315"/>
            <a:ext cx="6263640" cy="30067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</p:txBody>
      </p:sp>
      <p:sp>
        <p:nvSpPr>
          <p:cNvPr id="9" name="Docer搜索：半想象现实   http://chn.docer.com/works/?userid=199927538"/>
          <p:cNvSpPr/>
          <p:nvPr/>
        </p:nvSpPr>
        <p:spPr>
          <a:xfrm>
            <a:off x="7564755" y="3749040"/>
            <a:ext cx="4161155" cy="2286000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</p:txBody>
      </p:sp>
      <p:sp>
        <p:nvSpPr>
          <p:cNvPr id="10" name="Docer搜索：半想象现实   http://chn.docer.com/works/?userid=199927538"/>
          <p:cNvSpPr/>
          <p:nvPr/>
        </p:nvSpPr>
        <p:spPr>
          <a:xfrm>
            <a:off x="7564755" y="1274445"/>
            <a:ext cx="4161155" cy="2286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</p:txBody>
      </p:sp>
      <p:sp>
        <p:nvSpPr>
          <p:cNvPr id="12" name="Docer搜索：半想象现实   http://chn.docer.com/works/?userid=199927538"/>
          <p:cNvSpPr txBox="1"/>
          <p:nvPr/>
        </p:nvSpPr>
        <p:spPr>
          <a:xfrm>
            <a:off x="7843520" y="4015105"/>
            <a:ext cx="3602990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人的生命有限，但拥有无限的意义。不同于转瞬即逝的快乐，追求美好的生活是一种有厚度、有深度、有韧性的持久幸福。</a:t>
            </a:r>
            <a:endParaRPr lang="en-US" altLang="zh-CN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  <p:sp>
        <p:nvSpPr>
          <p:cNvPr id="14" name="Docer搜索：半想象现实   http://chn.docer.com/works/?userid=199927538"/>
          <p:cNvSpPr/>
          <p:nvPr/>
        </p:nvSpPr>
        <p:spPr>
          <a:xfrm>
            <a:off x="6482080" y="2613660"/>
            <a:ext cx="859155" cy="293370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方正宋刻本秀楷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四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美好是指向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Docer搜索：半想象现实   http://chn.docer.com/works/?userid=199927538" descr="D:\ppt\2022年8月新教师培训\2fdd441c028f849a17f89d7e98b8740b.jpeg2fdd441c028f849a17f89d7e98b8740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525" y="1582420"/>
            <a:ext cx="6589395" cy="4382135"/>
          </a:xfrm>
          <a:prstGeom prst="rect">
            <a:avLst/>
          </a:prstGeom>
        </p:spPr>
      </p:pic>
      <p:sp>
        <p:nvSpPr>
          <p:cNvPr id="5" name="Docer搜索：半想象现实   http://chn.docer.com/works/?userid=199927538"/>
          <p:cNvSpPr/>
          <p:nvPr/>
        </p:nvSpPr>
        <p:spPr>
          <a:xfrm>
            <a:off x="6205855" y="1986280"/>
            <a:ext cx="5528310" cy="1743075"/>
          </a:xfrm>
          <a:prstGeom prst="rect">
            <a:avLst/>
          </a:prstGeom>
          <a:noFill/>
          <a:ln w="57150">
            <a:solidFill>
              <a:srgbClr val="3A8CDA">
                <a:alpha val="77000"/>
              </a:srgb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p>
            <a:endParaRPr lang="zh-CN" altLang="en-US" dirty="0">
              <a:solidFill>
                <a:prstClr val="black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  <a:sym typeface="+mn-lt"/>
            </a:endParaRPr>
          </a:p>
        </p:txBody>
      </p:sp>
      <p:sp>
        <p:nvSpPr>
          <p:cNvPr id="7" name="Docer搜索：半想象现实   http://chn.docer.com/works/?userid=199927538"/>
          <p:cNvSpPr txBox="1"/>
          <p:nvPr/>
        </p:nvSpPr>
        <p:spPr>
          <a:xfrm>
            <a:off x="7198995" y="2223770"/>
            <a:ext cx="4324350" cy="1337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对美好生活的追寻和对当下的把握，能够让我们克服对自身渺小的恐惧和对未知的迷茫。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  <p:sp>
        <p:nvSpPr>
          <p:cNvPr id="8" name="Docer搜索：半想象现实   http://chn.docer.com/works/?userid=199927538"/>
          <p:cNvSpPr txBox="1"/>
          <p:nvPr/>
        </p:nvSpPr>
        <p:spPr>
          <a:xfrm>
            <a:off x="7198995" y="4098925"/>
            <a:ext cx="4325620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海德格尔曾经说过，“人诗意地栖居在大地上”。这种美好的存在感必须由人的精神支撑，思维的生动和美好构建起人生存的从容和诗意。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rgbClr val="3C4262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764536" y="2662084"/>
            <a:ext cx="66629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方正黑隶简体" panose="02000000000000000000" charset="-122"/>
                <a:ea typeface="方正黑隶简体" panose="02000000000000000000" charset="-122"/>
              </a:rPr>
              <a:t>五</a:t>
            </a:r>
            <a:endParaRPr lang="zh-CN" altLang="en-US" sz="6000" b="1">
              <a:solidFill>
                <a:srgbClr val="FFFFFF"/>
              </a:solidFill>
              <a:latin typeface="方正黑隶简体" panose="02000000000000000000" charset="-122"/>
              <a:ea typeface="方正黑隶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64536" y="3435949"/>
            <a:ext cx="66629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FFFFFF"/>
                </a:solidFill>
                <a:latin typeface="字魂白鸽天行体" panose="00000500000000000000" charset="-122"/>
                <a:ea typeface="字魂白鸽天行体" panose="00000500000000000000" charset="-122"/>
              </a:rPr>
              <a:t>境界是归宿</a:t>
            </a:r>
            <a:endParaRPr lang="en-US" altLang="zh-CN" sz="4000">
              <a:solidFill>
                <a:srgbClr val="FFFFFF"/>
              </a:solidFill>
              <a:latin typeface="字魂白鸽天行体" panose="00000500000000000000" charset="-122"/>
              <a:ea typeface="字魂白鸽天行体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016941" y="2004716"/>
            <a:ext cx="2158117" cy="3795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5</a:t>
            </a:r>
            <a:endParaRPr lang="zh-CN" altLang="en-US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92455" y="4965700"/>
            <a:ext cx="10934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“人生最终的价值在于觉醒和思考的能力，而不只在于生存。”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——亚里士多德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6976" y="4305378"/>
            <a:ext cx="498049" cy="498049"/>
            <a:chOff x="5846976" y="4305378"/>
            <a:chExt cx="498049" cy="498049"/>
          </a:xfrm>
        </p:grpSpPr>
        <p:sp>
          <p:nvSpPr>
            <p:cNvPr id="20" name="椭圆 19"/>
            <p:cNvSpPr/>
            <p:nvPr/>
          </p:nvSpPr>
          <p:spPr>
            <a:xfrm>
              <a:off x="5846976" y="4305378"/>
              <a:ext cx="498049" cy="498049"/>
            </a:xfrm>
            <a:prstGeom prst="ellipse">
              <a:avLst/>
            </a:prstGeom>
            <a:solidFill>
              <a:srgbClr val="3C426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38206" y="4447762"/>
              <a:ext cx="315589" cy="264079"/>
              <a:chOff x="5973451" y="4339844"/>
              <a:chExt cx="245097" cy="264079"/>
            </a:xfrm>
          </p:grpSpPr>
          <p:sp>
            <p:nvSpPr>
              <p:cNvPr id="21" name="箭头: V 形 20"/>
              <p:cNvSpPr/>
              <p:nvPr/>
            </p:nvSpPr>
            <p:spPr>
              <a:xfrm rot="5400000">
                <a:off x="6025299" y="4287996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 rot="5400000">
                <a:off x="6025299" y="4410673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bldLvl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境界是归宿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" name="Docer搜索：半想象现实   http://chn.docer.com/works/?userid=199927538"/>
          <p:cNvSpPr txBox="1"/>
          <p:nvPr/>
        </p:nvSpPr>
        <p:spPr>
          <a:xfrm>
            <a:off x="5497830" y="1685925"/>
            <a:ext cx="6282690" cy="42462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弟子问达摩：“如何才能变成一个自己愉快、也带给别人快乐的人？”达摩笑答：有四种境界，你可体会其中妙趣。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首先，要把自己当成别人，此是“</a:t>
            </a:r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无我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”；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再之，要把别人当成自己，这是“</a:t>
            </a:r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慈悲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”；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而后，要把别人当成别人，此是“</a:t>
            </a:r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智慧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”；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最后，要把自己当成自己，这是“</a:t>
            </a:r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自在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”。</a:t>
            </a:r>
            <a:endParaRPr lang="en-US" altLang="zh-CN" sz="2000" dirty="0">
              <a:solidFill>
                <a:srgbClr val="3A8CDA"/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rgbClr val="3A8CDA"/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这四种做人的境界，是达摩对众人的开示，也是对众生的祝福。</a:t>
            </a:r>
            <a:endParaRPr lang="en-US" altLang="zh-CN" sz="2000" dirty="0">
              <a:solidFill>
                <a:srgbClr val="3A8CDA"/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</p:txBody>
      </p:sp>
      <p:sp>
        <p:nvSpPr>
          <p:cNvPr id="9" name="Docer搜索：半想象现实   http://chn.docer.com/works/?userid=199927538"/>
          <p:cNvSpPr/>
          <p:nvPr/>
        </p:nvSpPr>
        <p:spPr>
          <a:xfrm>
            <a:off x="1134110" y="969010"/>
            <a:ext cx="3385820" cy="526351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FFFF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境界是归宿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Docer搜索：半想象现实   http://chn.docer.com/works/?userid=199927538"/>
          <p:cNvSpPr/>
          <p:nvPr/>
        </p:nvSpPr>
        <p:spPr>
          <a:xfrm>
            <a:off x="0" y="3808095"/>
            <a:ext cx="12192000" cy="2449195"/>
          </a:xfrm>
          <a:prstGeom prst="rect">
            <a:avLst/>
          </a:prstGeom>
          <a:solidFill>
            <a:srgbClr val="FFFFFF"/>
          </a:solidFill>
          <a:ln w="3175">
            <a:solidFill>
              <a:srgbClr val="DCDCDC"/>
            </a:solidFill>
          </a:ln>
          <a:effectLst>
            <a:outerShdw blurRad="762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pic>
        <p:nvPicPr>
          <p:cNvPr id="26" name="Docer搜索：半想象现实   http://chn.docer.com/works/?userid=199927538" descr="D:\ppt\2022年8月新教师培训\f6aaf0d1f593e5bf998ebff9588eedf7.jpegf6aaf0d1f593e5bf998ebff9588eedf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0860" y="4121786"/>
            <a:ext cx="2734945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Docer搜索：半想象现实   http://chn.docer.com/works/?userid=199927538" descr="D:\ppt\2022年8月新教师培训\2ee5b7abdb20c3dd71c2fe75eb9ce858.jpeg2ee5b7abdb20c3dd71c2fe75eb9ce8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4084320"/>
            <a:ext cx="2867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Docer搜索：半想象现实   http://chn.docer.com/works/?userid=199927538" descr="D:\ppt\2022年8月新教师培训\840c6c4905175229414a3f52a638b8b4.jpeg840c6c4905175229414a3f52a638b8b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1520" y="4084638"/>
            <a:ext cx="2865755" cy="191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Docer搜索：半想象现实   http://chn.docer.com/works/?userid=199927538" descr="D:\ppt\2022年8月新教师培训\c354d2d6f6f99db78253e03fb01e3ab5.jpegc354d2d6f6f99db78253e03fb01e3ab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000" y="4087178"/>
            <a:ext cx="2858135" cy="190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Docer搜索：半想象现实   http://chn.docer.com/works/?userid=199927538"/>
          <p:cNvSpPr/>
          <p:nvPr/>
        </p:nvSpPr>
        <p:spPr>
          <a:xfrm>
            <a:off x="521970" y="896620"/>
            <a:ext cx="733488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今天这个时代，一个人无论你做什么，都有可能成为改变社会的力量，改变世界的力量。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今天这个时代，给了普通人以机会，让每一个人都可以立足于自己的生活，而显现你的社会价值。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所以这个世界是多样的。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让我们激情着迎接每一天，学习着充实每一天，拼搏着奋斗每一天，反思着过滤每一天，品味着享受每一天。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  <p:pic>
        <p:nvPicPr>
          <p:cNvPr id="37" name="Docer搜索：半想象现实   http://chn.docer.com/works/?userid=199927538" descr="D:\ppt\2022年8月新教师培训\97ee1fe320fa8676f7a1ed314b34233e.jpeg97ee1fe320fa8676f7a1ed314b34233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09597">
            <a:off x="7972425" y="702945"/>
            <a:ext cx="3333750" cy="22225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on running on top on hill during daytim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43658" r="15" b="141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3440" y="751840"/>
            <a:ext cx="10790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一个人如何活得更通透一点，</a:t>
            </a:r>
            <a:endParaRPr lang="zh-CN" altLang="en-US" sz="2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如何在当下活出整体性，达到生命的敞亮？</a:t>
            </a:r>
            <a:endParaRPr lang="zh-CN" altLang="en-US" sz="2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050" name="Picture 2" descr="person standing on rock raising both 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9" y="2229633"/>
            <a:ext cx="5373505" cy="35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23"/>
          <p:cNvCxnSpPr/>
          <p:nvPr/>
        </p:nvCxnSpPr>
        <p:spPr>
          <a:xfrm flipV="1">
            <a:off x="6507480" y="3967480"/>
            <a:ext cx="4260215" cy="0"/>
          </a:xfrm>
          <a:prstGeom prst="line">
            <a:avLst/>
          </a:prstGeom>
          <a:ln w="1905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07480" y="2691765"/>
            <a:ext cx="4259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如果此时此刻我们的心通达了远方，通达了未来，那么当下就引领着我们走得远。所以一个人是不是走得远，就看他当下的姿态。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07480" y="1884363"/>
            <a:ext cx="4469765" cy="7067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 defTabSz="1219200">
              <a:defRPr/>
            </a:pPr>
            <a:r>
              <a:rPr lang="zh-CN" alt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当我们每时每刻都活出了空间和时间的通达的时候，生命就敞亮了。</a:t>
            </a:r>
            <a:endParaRPr lang="zh-CN" altLang="en-US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letter-type-interface-symbol_44553"/>
          <p:cNvSpPr>
            <a:spLocks noChangeAspect="1"/>
          </p:cNvSpPr>
          <p:nvPr/>
        </p:nvSpPr>
        <p:spPr bwMode="auto">
          <a:xfrm>
            <a:off x="6507783" y="4220215"/>
            <a:ext cx="402779" cy="327616"/>
          </a:xfrm>
          <a:custGeom>
            <a:avLst/>
            <a:gdLst>
              <a:gd name="T0" fmla="*/ 278 w 496"/>
              <a:gd name="T1" fmla="*/ 353 h 404"/>
              <a:gd name="T2" fmla="*/ 259 w 496"/>
              <a:gd name="T3" fmla="*/ 304 h 404"/>
              <a:gd name="T4" fmla="*/ 100 w 496"/>
              <a:gd name="T5" fmla="*/ 304 h 404"/>
              <a:gd name="T6" fmla="*/ 82 w 496"/>
              <a:gd name="T7" fmla="*/ 354 h 404"/>
              <a:gd name="T8" fmla="*/ 63 w 496"/>
              <a:gd name="T9" fmla="*/ 394 h 404"/>
              <a:gd name="T10" fmla="*/ 38 w 496"/>
              <a:gd name="T11" fmla="*/ 404 h 404"/>
              <a:gd name="T12" fmla="*/ 11 w 496"/>
              <a:gd name="T13" fmla="*/ 393 h 404"/>
              <a:gd name="T14" fmla="*/ 0 w 496"/>
              <a:gd name="T15" fmla="*/ 368 h 404"/>
              <a:gd name="T16" fmla="*/ 3 w 496"/>
              <a:gd name="T17" fmla="*/ 352 h 404"/>
              <a:gd name="T18" fmla="*/ 11 w 496"/>
              <a:gd name="T19" fmla="*/ 328 h 404"/>
              <a:gd name="T20" fmla="*/ 111 w 496"/>
              <a:gd name="T21" fmla="*/ 75 h 404"/>
              <a:gd name="T22" fmla="*/ 122 w 496"/>
              <a:gd name="T23" fmla="*/ 48 h 404"/>
              <a:gd name="T24" fmla="*/ 134 w 496"/>
              <a:gd name="T25" fmla="*/ 23 h 404"/>
              <a:gd name="T26" fmla="*/ 152 w 496"/>
              <a:gd name="T27" fmla="*/ 7 h 404"/>
              <a:gd name="T28" fmla="*/ 179 w 496"/>
              <a:gd name="T29" fmla="*/ 0 h 404"/>
              <a:gd name="T30" fmla="*/ 207 w 496"/>
              <a:gd name="T31" fmla="*/ 7 h 404"/>
              <a:gd name="T32" fmla="*/ 225 w 496"/>
              <a:gd name="T33" fmla="*/ 23 h 404"/>
              <a:gd name="T34" fmla="*/ 236 w 496"/>
              <a:gd name="T35" fmla="*/ 44 h 404"/>
              <a:gd name="T36" fmla="*/ 248 w 496"/>
              <a:gd name="T37" fmla="*/ 74 h 404"/>
              <a:gd name="T38" fmla="*/ 350 w 496"/>
              <a:gd name="T39" fmla="*/ 326 h 404"/>
              <a:gd name="T40" fmla="*/ 362 w 496"/>
              <a:gd name="T41" fmla="*/ 368 h 404"/>
              <a:gd name="T42" fmla="*/ 351 w 496"/>
              <a:gd name="T43" fmla="*/ 393 h 404"/>
              <a:gd name="T44" fmla="*/ 323 w 496"/>
              <a:gd name="T45" fmla="*/ 404 h 404"/>
              <a:gd name="T46" fmla="*/ 307 w 496"/>
              <a:gd name="T47" fmla="*/ 401 h 404"/>
              <a:gd name="T48" fmla="*/ 296 w 496"/>
              <a:gd name="T49" fmla="*/ 392 h 404"/>
              <a:gd name="T50" fmla="*/ 287 w 496"/>
              <a:gd name="T51" fmla="*/ 374 h 404"/>
              <a:gd name="T52" fmla="*/ 278 w 496"/>
              <a:gd name="T53" fmla="*/ 353 h 404"/>
              <a:gd name="T54" fmla="*/ 121 w 496"/>
              <a:gd name="T55" fmla="*/ 245 h 404"/>
              <a:gd name="T56" fmla="*/ 238 w 496"/>
              <a:gd name="T57" fmla="*/ 245 h 404"/>
              <a:gd name="T58" fmla="*/ 179 w 496"/>
              <a:gd name="T59" fmla="*/ 84 h 404"/>
              <a:gd name="T60" fmla="*/ 121 w 496"/>
              <a:gd name="T61" fmla="*/ 245 h 404"/>
              <a:gd name="T62" fmla="*/ 487 w 496"/>
              <a:gd name="T63" fmla="*/ 344 h 404"/>
              <a:gd name="T64" fmla="*/ 409 w 496"/>
              <a:gd name="T65" fmla="*/ 153 h 404"/>
              <a:gd name="T66" fmla="*/ 400 w 496"/>
              <a:gd name="T67" fmla="*/ 130 h 404"/>
              <a:gd name="T68" fmla="*/ 391 w 496"/>
              <a:gd name="T69" fmla="*/ 114 h 404"/>
              <a:gd name="T70" fmla="*/ 378 w 496"/>
              <a:gd name="T71" fmla="*/ 102 h 404"/>
              <a:gd name="T72" fmla="*/ 357 w 496"/>
              <a:gd name="T73" fmla="*/ 97 h 404"/>
              <a:gd name="T74" fmla="*/ 336 w 496"/>
              <a:gd name="T75" fmla="*/ 102 h 404"/>
              <a:gd name="T76" fmla="*/ 322 w 496"/>
              <a:gd name="T77" fmla="*/ 115 h 404"/>
              <a:gd name="T78" fmla="*/ 313 w 496"/>
              <a:gd name="T79" fmla="*/ 134 h 404"/>
              <a:gd name="T80" fmla="*/ 308 w 496"/>
              <a:gd name="T81" fmla="*/ 147 h 404"/>
              <a:gd name="T82" fmla="*/ 336 w 496"/>
              <a:gd name="T83" fmla="*/ 218 h 404"/>
              <a:gd name="T84" fmla="*/ 356 w 496"/>
              <a:gd name="T85" fmla="*/ 161 h 404"/>
              <a:gd name="T86" fmla="*/ 402 w 496"/>
              <a:gd name="T87" fmla="*/ 283 h 404"/>
              <a:gd name="T88" fmla="*/ 362 w 496"/>
              <a:gd name="T89" fmla="*/ 283 h 404"/>
              <a:gd name="T90" fmla="*/ 380 w 496"/>
              <a:gd name="T91" fmla="*/ 326 h 404"/>
              <a:gd name="T92" fmla="*/ 381 w 496"/>
              <a:gd name="T93" fmla="*/ 328 h 404"/>
              <a:gd name="T94" fmla="*/ 418 w 496"/>
              <a:gd name="T95" fmla="*/ 328 h 404"/>
              <a:gd name="T96" fmla="*/ 432 w 496"/>
              <a:gd name="T97" fmla="*/ 365 h 404"/>
              <a:gd name="T98" fmla="*/ 439 w 496"/>
              <a:gd name="T99" fmla="*/ 381 h 404"/>
              <a:gd name="T100" fmla="*/ 446 w 496"/>
              <a:gd name="T101" fmla="*/ 394 h 404"/>
              <a:gd name="T102" fmla="*/ 455 w 496"/>
              <a:gd name="T103" fmla="*/ 401 h 404"/>
              <a:gd name="T104" fmla="*/ 467 w 496"/>
              <a:gd name="T105" fmla="*/ 404 h 404"/>
              <a:gd name="T106" fmla="*/ 488 w 496"/>
              <a:gd name="T107" fmla="*/ 395 h 404"/>
              <a:gd name="T108" fmla="*/ 496 w 496"/>
              <a:gd name="T109" fmla="*/ 376 h 404"/>
              <a:gd name="T110" fmla="*/ 487 w 496"/>
              <a:gd name="T111" fmla="*/ 344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6" h="404">
                <a:moveTo>
                  <a:pt x="278" y="353"/>
                </a:moveTo>
                <a:lnTo>
                  <a:pt x="259" y="304"/>
                </a:lnTo>
                <a:lnTo>
                  <a:pt x="100" y="304"/>
                </a:lnTo>
                <a:lnTo>
                  <a:pt x="82" y="354"/>
                </a:lnTo>
                <a:cubicBezTo>
                  <a:pt x="74" y="374"/>
                  <a:pt x="68" y="387"/>
                  <a:pt x="63" y="394"/>
                </a:cubicBezTo>
                <a:cubicBezTo>
                  <a:pt x="58" y="401"/>
                  <a:pt x="50" y="404"/>
                  <a:pt x="38" y="404"/>
                </a:cubicBezTo>
                <a:cubicBezTo>
                  <a:pt x="28" y="404"/>
                  <a:pt x="19" y="400"/>
                  <a:pt x="11" y="393"/>
                </a:cubicBezTo>
                <a:cubicBezTo>
                  <a:pt x="4" y="386"/>
                  <a:pt x="0" y="378"/>
                  <a:pt x="0" y="368"/>
                </a:cubicBezTo>
                <a:cubicBezTo>
                  <a:pt x="0" y="363"/>
                  <a:pt x="1" y="357"/>
                  <a:pt x="3" y="352"/>
                </a:cubicBezTo>
                <a:cubicBezTo>
                  <a:pt x="4" y="346"/>
                  <a:pt x="7" y="338"/>
                  <a:pt x="11" y="328"/>
                </a:cubicBezTo>
                <a:lnTo>
                  <a:pt x="111" y="75"/>
                </a:lnTo>
                <a:cubicBezTo>
                  <a:pt x="114" y="67"/>
                  <a:pt x="118" y="59"/>
                  <a:pt x="122" y="48"/>
                </a:cubicBezTo>
                <a:cubicBezTo>
                  <a:pt x="126" y="38"/>
                  <a:pt x="130" y="30"/>
                  <a:pt x="134" y="23"/>
                </a:cubicBezTo>
                <a:cubicBezTo>
                  <a:pt x="139" y="16"/>
                  <a:pt x="145" y="11"/>
                  <a:pt x="152" y="7"/>
                </a:cubicBezTo>
                <a:cubicBezTo>
                  <a:pt x="160" y="2"/>
                  <a:pt x="169" y="0"/>
                  <a:pt x="179" y="0"/>
                </a:cubicBezTo>
                <a:cubicBezTo>
                  <a:pt x="190" y="0"/>
                  <a:pt x="200" y="2"/>
                  <a:pt x="207" y="7"/>
                </a:cubicBezTo>
                <a:cubicBezTo>
                  <a:pt x="214" y="11"/>
                  <a:pt x="220" y="16"/>
                  <a:pt x="225" y="23"/>
                </a:cubicBezTo>
                <a:cubicBezTo>
                  <a:pt x="229" y="29"/>
                  <a:pt x="233" y="36"/>
                  <a:pt x="236" y="44"/>
                </a:cubicBezTo>
                <a:cubicBezTo>
                  <a:pt x="239" y="51"/>
                  <a:pt x="243" y="61"/>
                  <a:pt x="248" y="74"/>
                </a:cubicBezTo>
                <a:lnTo>
                  <a:pt x="350" y="326"/>
                </a:lnTo>
                <a:cubicBezTo>
                  <a:pt x="358" y="345"/>
                  <a:pt x="362" y="359"/>
                  <a:pt x="362" y="368"/>
                </a:cubicBezTo>
                <a:cubicBezTo>
                  <a:pt x="362" y="377"/>
                  <a:pt x="358" y="385"/>
                  <a:pt x="351" y="393"/>
                </a:cubicBezTo>
                <a:cubicBezTo>
                  <a:pt x="343" y="400"/>
                  <a:pt x="334" y="404"/>
                  <a:pt x="323" y="404"/>
                </a:cubicBezTo>
                <a:cubicBezTo>
                  <a:pt x="317" y="404"/>
                  <a:pt x="312" y="403"/>
                  <a:pt x="307" y="401"/>
                </a:cubicBezTo>
                <a:cubicBezTo>
                  <a:pt x="303" y="398"/>
                  <a:pt x="299" y="395"/>
                  <a:pt x="296" y="392"/>
                </a:cubicBezTo>
                <a:cubicBezTo>
                  <a:pt x="293" y="388"/>
                  <a:pt x="290" y="382"/>
                  <a:pt x="287" y="374"/>
                </a:cubicBezTo>
                <a:cubicBezTo>
                  <a:pt x="283" y="366"/>
                  <a:pt x="280" y="359"/>
                  <a:pt x="278" y="353"/>
                </a:cubicBezTo>
                <a:close/>
                <a:moveTo>
                  <a:pt x="121" y="245"/>
                </a:moveTo>
                <a:lnTo>
                  <a:pt x="238" y="245"/>
                </a:lnTo>
                <a:lnTo>
                  <a:pt x="179" y="84"/>
                </a:lnTo>
                <a:lnTo>
                  <a:pt x="121" y="245"/>
                </a:lnTo>
                <a:close/>
                <a:moveTo>
                  <a:pt x="487" y="344"/>
                </a:moveTo>
                <a:lnTo>
                  <a:pt x="409" y="153"/>
                </a:lnTo>
                <a:cubicBezTo>
                  <a:pt x="405" y="144"/>
                  <a:pt x="402" y="136"/>
                  <a:pt x="400" y="130"/>
                </a:cubicBezTo>
                <a:cubicBezTo>
                  <a:pt x="398" y="125"/>
                  <a:pt x="395" y="119"/>
                  <a:pt x="391" y="114"/>
                </a:cubicBezTo>
                <a:cubicBezTo>
                  <a:pt x="388" y="109"/>
                  <a:pt x="383" y="105"/>
                  <a:pt x="378" y="102"/>
                </a:cubicBezTo>
                <a:cubicBezTo>
                  <a:pt x="372" y="99"/>
                  <a:pt x="365" y="97"/>
                  <a:pt x="357" y="97"/>
                </a:cubicBezTo>
                <a:cubicBezTo>
                  <a:pt x="348" y="97"/>
                  <a:pt x="342" y="99"/>
                  <a:pt x="336" y="102"/>
                </a:cubicBezTo>
                <a:cubicBezTo>
                  <a:pt x="330" y="105"/>
                  <a:pt x="326" y="110"/>
                  <a:pt x="322" y="115"/>
                </a:cubicBezTo>
                <a:cubicBezTo>
                  <a:pt x="319" y="120"/>
                  <a:pt x="316" y="126"/>
                  <a:pt x="313" y="134"/>
                </a:cubicBezTo>
                <a:cubicBezTo>
                  <a:pt x="311" y="139"/>
                  <a:pt x="309" y="143"/>
                  <a:pt x="308" y="147"/>
                </a:cubicBezTo>
                <a:lnTo>
                  <a:pt x="336" y="218"/>
                </a:lnTo>
                <a:lnTo>
                  <a:pt x="356" y="161"/>
                </a:lnTo>
                <a:lnTo>
                  <a:pt x="402" y="283"/>
                </a:lnTo>
                <a:lnTo>
                  <a:pt x="362" y="283"/>
                </a:lnTo>
                <a:lnTo>
                  <a:pt x="380" y="326"/>
                </a:lnTo>
                <a:cubicBezTo>
                  <a:pt x="380" y="327"/>
                  <a:pt x="380" y="327"/>
                  <a:pt x="381" y="328"/>
                </a:cubicBezTo>
                <a:lnTo>
                  <a:pt x="418" y="328"/>
                </a:lnTo>
                <a:lnTo>
                  <a:pt x="432" y="365"/>
                </a:lnTo>
                <a:cubicBezTo>
                  <a:pt x="434" y="370"/>
                  <a:pt x="436" y="375"/>
                  <a:pt x="439" y="381"/>
                </a:cubicBezTo>
                <a:cubicBezTo>
                  <a:pt x="442" y="387"/>
                  <a:pt x="444" y="391"/>
                  <a:pt x="446" y="394"/>
                </a:cubicBezTo>
                <a:cubicBezTo>
                  <a:pt x="449" y="397"/>
                  <a:pt x="452" y="399"/>
                  <a:pt x="455" y="401"/>
                </a:cubicBezTo>
                <a:cubicBezTo>
                  <a:pt x="458" y="403"/>
                  <a:pt x="462" y="404"/>
                  <a:pt x="467" y="404"/>
                </a:cubicBezTo>
                <a:cubicBezTo>
                  <a:pt x="475" y="404"/>
                  <a:pt x="482" y="401"/>
                  <a:pt x="488" y="395"/>
                </a:cubicBezTo>
                <a:cubicBezTo>
                  <a:pt x="494" y="389"/>
                  <a:pt x="496" y="383"/>
                  <a:pt x="496" y="376"/>
                </a:cubicBezTo>
                <a:cubicBezTo>
                  <a:pt x="496" y="369"/>
                  <a:pt x="493" y="359"/>
                  <a:pt x="487" y="344"/>
                </a:cubicBezTo>
                <a:close/>
              </a:path>
            </a:pathLst>
          </a:custGeom>
          <a:solidFill>
            <a:srgbClr val="C49662"/>
          </a:solidFill>
          <a:ln>
            <a:noFill/>
          </a:ln>
        </p:spPr>
      </p:sp>
      <p:sp>
        <p:nvSpPr>
          <p:cNvPr id="14" name="矩形 13"/>
          <p:cNvSpPr/>
          <p:nvPr/>
        </p:nvSpPr>
        <p:spPr>
          <a:xfrm>
            <a:off x="6507480" y="4877435"/>
            <a:ext cx="42602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</a:rPr>
              <a:t> 那么，我们要如何经营自己的人生？</a:t>
            </a:r>
            <a:endParaRPr lang="en-US" altLang="zh-CN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557588"/>
            <a:ext cx="12192000" cy="3300412"/>
          </a:xfrm>
          <a:prstGeom prst="rect">
            <a:avLst/>
          </a:prstGeom>
          <a:solidFill>
            <a:srgbClr val="5F8395"/>
          </a:solidFill>
          <a:ln>
            <a:solidFill>
              <a:srgbClr val="FF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41935" y="5017770"/>
            <a:ext cx="11777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</a:rPr>
              <a:t>当我们从容淡定地把自己放在天地之中，我们的心就开了，我们生命之中光就出来了。</a:t>
            </a:r>
            <a:endParaRPr lang="en-US" altLang="zh-CN" sz="2400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</a:endParaRPr>
          </a:p>
          <a:p>
            <a:endParaRPr lang="en-US" altLang="zh-CN" sz="2400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9689" y="3973165"/>
            <a:ext cx="1390650" cy="95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图片 7" descr="D:\ppt\2022年8月新教师培训\企业集团携手共进，团队合作理念.jpg企业集团携手共进，团队合作理念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87770" y="948373"/>
            <a:ext cx="4937760" cy="37064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1935" y="824230"/>
            <a:ext cx="52724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sym typeface="+mn-ea"/>
              </a:rPr>
              <a:t>人一辈子最根本的就是活在人和人之中，人活一辈子其实很简单，就是怎么样在人和人之间妥贴地安顿自我。</a:t>
            </a:r>
            <a:endParaRPr lang="en-US" altLang="zh-CN" sz="2800" b="1" dirty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/>
      <p:bldP spid="6" grpId="0" bldLvl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/>
          <p:nvPr/>
        </p:nvSpPr>
        <p:spPr>
          <a:xfrm>
            <a:off x="850900" y="1127760"/>
            <a:ext cx="10485120" cy="1299210"/>
          </a:xfrm>
          <a:prstGeom prst="rect">
            <a:avLst/>
          </a:prstGeom>
        </p:spPr>
        <p:txBody>
          <a:bodyPr vert="horz" wrap="square" lIns="108745" tIns="54372" rIns="108745" bIns="54372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0"/>
              </a:lnSpc>
            </a:pPr>
            <a:r>
              <a:rPr lang="en-US" sz="2800" dirty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魅力就是一种气象，就是指一个人超越了肉身，</a:t>
            </a:r>
            <a:endParaRPr lang="en-US" sz="2800" dirty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  <a:p>
            <a:pPr>
              <a:lnSpc>
                <a:spcPts val="2650"/>
              </a:lnSpc>
            </a:pPr>
            <a:r>
              <a:rPr lang="en-US" sz="2800" dirty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而能够给他人一种精神的引领，</a:t>
            </a:r>
            <a:endParaRPr lang="en-US" sz="2800" dirty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  <a:p>
            <a:pPr>
              <a:lnSpc>
                <a:spcPts val="2650"/>
              </a:lnSpc>
            </a:pPr>
            <a:r>
              <a:rPr lang="en-US" sz="2800" dirty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精神的激励，精神的感召力，这是生命的境界。</a:t>
            </a:r>
            <a:endParaRPr lang="en-US" sz="2800" dirty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</p:txBody>
      </p:sp>
      <p:pic>
        <p:nvPicPr>
          <p:cNvPr id="5" name="Picture Placeholder 4" descr="D:\ppt\2022年8月新教师培训\6a1165b238c45edc8400028551b4eb55.jpeg6a1165b238c45edc8400028551b4eb55"/>
          <p:cNvPicPr>
            <a:picLocks noGrp="1" noChangeAspect="1"/>
          </p:cNvPicPr>
          <p:nvPr>
            <p:ph type="pic" sz="quarter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808990" y="3245803"/>
            <a:ext cx="3084830" cy="2045970"/>
          </a:xfrm>
        </p:spPr>
      </p:pic>
      <p:pic>
        <p:nvPicPr>
          <p:cNvPr id="7" name="Picture Placeholder 6" descr="D:\ppt\2022年8月新教师培训\9ac17c265dc58992401bed1f2132b4e5.jpeg9ac17c265dc58992401bed1f2132b4e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08645" y="3241040"/>
            <a:ext cx="3084830" cy="2056130"/>
          </a:xfrm>
        </p:spPr>
      </p:pic>
      <p:pic>
        <p:nvPicPr>
          <p:cNvPr id="9" name="Picture Placeholder 8" descr="D:\ppt\2022年8月新教师培训\bb635a44618b86c7aeb0a20828c4ea70.jpegbb635a44618b86c7aeb0a20828c4ea7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53585" y="3240723"/>
            <a:ext cx="3084830" cy="2056130"/>
          </a:xfrm>
        </p:spPr>
      </p:pic>
      <p:sp>
        <p:nvSpPr>
          <p:cNvPr id="2" name="Rectangle 6"/>
          <p:cNvSpPr/>
          <p:nvPr/>
        </p:nvSpPr>
        <p:spPr>
          <a:xfrm>
            <a:off x="-84455" y="6063615"/>
            <a:ext cx="12355830" cy="39751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00"/>
          </a:p>
        </p:txBody>
      </p:sp>
      <p:sp>
        <p:nvSpPr>
          <p:cNvPr id="3" name="Rectangle 6"/>
          <p:cNvSpPr/>
          <p:nvPr/>
        </p:nvSpPr>
        <p:spPr>
          <a:xfrm>
            <a:off x="4825365" y="151130"/>
            <a:ext cx="2813050" cy="290195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29435" y="921385"/>
            <a:ext cx="4333240" cy="537845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D:\ppt\2022年8月新教师培训\dd548f04cc5d7e7ea551da5581b9934c.jpegdd548f04cc5d7e7ea551da5581b9934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77290" y="1470978"/>
            <a:ext cx="4495165" cy="5995035"/>
          </a:xfrm>
          <a:prstGeom prst="rect">
            <a:avLst/>
          </a:prstGeom>
        </p:spPr>
      </p:pic>
      <p:sp>
        <p:nvSpPr>
          <p:cNvPr id="5" name="Shape 2859"/>
          <p:cNvSpPr/>
          <p:nvPr/>
        </p:nvSpPr>
        <p:spPr>
          <a:xfrm>
            <a:off x="6729746" y="4958040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MT" panose="020B0502020104020203" charset="0"/>
              <a:ea typeface="Gill Sans MT" panose="020B0502020104020203" charset="0"/>
              <a:cs typeface="Gill Sans MT" panose="020B0502020104020203" charset="0"/>
              <a:sym typeface="Gill Sans MT" panose="020B0502020104020203" charset="0"/>
            </a:endParaRPr>
          </a:p>
        </p:txBody>
      </p:sp>
      <p:sp>
        <p:nvSpPr>
          <p:cNvPr id="6" name="Shape 2860"/>
          <p:cNvSpPr/>
          <p:nvPr/>
        </p:nvSpPr>
        <p:spPr>
          <a:xfrm>
            <a:off x="7448884" y="4958040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MT" panose="020B0502020104020203" charset="0"/>
              <a:ea typeface="Gill Sans MT" panose="020B0502020104020203" charset="0"/>
              <a:cs typeface="Gill Sans MT" panose="020B0502020104020203" charset="0"/>
              <a:sym typeface="Gill Sans MT" panose="020B0502020104020203" charset="0"/>
            </a:endParaRPr>
          </a:p>
        </p:txBody>
      </p:sp>
      <p:sp>
        <p:nvSpPr>
          <p:cNvPr id="7" name="Shape 2865"/>
          <p:cNvSpPr/>
          <p:nvPr/>
        </p:nvSpPr>
        <p:spPr>
          <a:xfrm>
            <a:off x="8169609" y="4958040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MT" panose="020B0502020104020203" charset="0"/>
              <a:ea typeface="Gill Sans MT" panose="020B0502020104020203" charset="0"/>
              <a:cs typeface="Gill Sans MT" panose="020B0502020104020203" charset="0"/>
              <a:sym typeface="Gill Sans MT" panose="020B0502020104020203" charset="0"/>
            </a:endParaRPr>
          </a:p>
        </p:txBody>
      </p:sp>
      <p:sp>
        <p:nvSpPr>
          <p:cNvPr id="8" name="Shape 2869"/>
          <p:cNvSpPr/>
          <p:nvPr/>
        </p:nvSpPr>
        <p:spPr>
          <a:xfrm>
            <a:off x="8890334" y="4975503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MT" panose="020B0502020104020203" charset="0"/>
              <a:ea typeface="Gill Sans MT" panose="020B0502020104020203" charset="0"/>
              <a:cs typeface="Gill Sans MT" panose="020B0502020104020203" charset="0"/>
              <a:sym typeface="Gill Sans MT" panose="020B0502020104020203" charset="0"/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6639560" y="1732280"/>
            <a:ext cx="5450205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solidFill>
                  <a:srgbClr val="293A27"/>
                </a:solidFill>
                <a:latin typeface="汉仪铸字烈焰体W" panose="00020600040101010101" charset="-122"/>
                <a:ea typeface="汉仪铸字烈焰体W" panose="00020600040101010101" charset="-122"/>
                <a:cs typeface="Candara Light" panose="020E0502030303020204" charset="0"/>
              </a:rPr>
              <a:t>一个人要做一件事情，并不是全为了外在功利，更重要的是在其中能够不断的打开自己的生命，人自身就是一个宝藏。</a:t>
            </a:r>
            <a:endParaRPr lang="en-US" sz="2800" b="1" spc="300" dirty="0">
              <a:solidFill>
                <a:srgbClr val="293A27"/>
              </a:solidFill>
              <a:latin typeface="汉仪铸字烈焰体W" panose="00020600040101010101" charset="-122"/>
              <a:ea typeface="汉仪铸字烈焰体W" panose="00020600040101010101" charset="-122"/>
              <a:cs typeface="Candara Light" panose="020E050203030302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29746" y="921438"/>
            <a:ext cx="2351902" cy="26161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3A27"/>
              </a:solidFill>
            </a:endParaRPr>
          </a:p>
        </p:txBody>
      </p:sp>
      <p:sp>
        <p:nvSpPr>
          <p:cNvPr id="2" name="Rectangle 6"/>
          <p:cNvSpPr/>
          <p:nvPr/>
        </p:nvSpPr>
        <p:spPr>
          <a:xfrm>
            <a:off x="9458325" y="6009640"/>
            <a:ext cx="2813050" cy="290195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200000">
            <a:off x="3144312" y="1851373"/>
            <a:ext cx="3055064" cy="4184071"/>
          </a:xfrm>
          <a:prstGeom prst="rect">
            <a:avLst/>
          </a:prstGeom>
          <a:noFill/>
          <a:ln w="127000">
            <a:solidFill>
              <a:srgbClr val="D3D9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D:\ppt\2022年8月新教师培训\图片3.png图片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4568" y="822960"/>
            <a:ext cx="4198620" cy="5598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07380" y="522605"/>
            <a:ext cx="584073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Lucida Sans" panose="020B0602030504020204" charset="0"/>
              </a:rPr>
              <a:t>各行各业真正做得最好的并不是最聪明的，并不是一开始就是地位最高的，而是能够坚持到最后的。</a:t>
            </a:r>
            <a:endParaRPr lang="en-US" altLang="zh-CN" sz="2400" b="1" spc="300" dirty="0">
              <a:solidFill>
                <a:schemeClr val="tx1">
                  <a:lumMod val="85000"/>
                  <a:lumOff val="1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Lucida Sans" panose="020B060203050402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07380" y="3375660"/>
            <a:ext cx="584073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buClr>
                <a:srgbClr val="E24848"/>
              </a:buClr>
            </a:pPr>
            <a:r>
              <a:rPr lang="en-US" altLang="zh-CN" sz="2400" noProof="1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</a:rPr>
              <a:t>柴米油盐酱醋茶，凡是绕过这7个字的婚姻都是走不远的婚姻，凡是绕过了这7个字的生活，都是走不远的生活，这就是日常生活的珍贵。</a:t>
            </a:r>
            <a:endParaRPr lang="en-US" altLang="zh-CN" sz="2400" noProof="1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7396" y="3088693"/>
            <a:ext cx="2351902" cy="26161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293A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25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25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uild="p"/>
      <p:bldP spid="9" grpId="0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04985" y="6009640"/>
            <a:ext cx="2813050" cy="290195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TextBox 16"/>
          <p:cNvSpPr txBox="1"/>
          <p:nvPr/>
        </p:nvSpPr>
        <p:spPr>
          <a:xfrm>
            <a:off x="7966710" y="785495"/>
            <a:ext cx="4352290" cy="26765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sz="2400" b="1" spc="200" dirty="0" smtClean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Consolas" panose="020B0609020204030204" charset="0"/>
              </a:rPr>
              <a:t>人生就是什么？</a:t>
            </a:r>
            <a:endParaRPr lang="en-US" sz="2400" b="1" spc="200" dirty="0" smtClean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nsolas" panose="020B0609020204030204" charset="0"/>
            </a:endParaRPr>
          </a:p>
          <a:p>
            <a:pPr fontAlgn="auto">
              <a:lnSpc>
                <a:spcPct val="100000"/>
              </a:lnSpc>
            </a:pPr>
            <a:endParaRPr lang="en-US" sz="2400" b="1" spc="200" dirty="0" smtClean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nsolas" panose="020B0609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sz="2400" b="1" spc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Consolas" panose="020B0609020204030204" charset="0"/>
              </a:rPr>
              <a:t>所有的努力就是要你不断的回到你出发的那个状态，只有当你每一次都能够回到那个状态，你才能够走得远，你才能够在当下包容着未来。</a:t>
            </a:r>
            <a:endParaRPr lang="en-US" sz="2400" b="1" spc="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Consolas" panose="020B0609020204030204" charset="0"/>
            </a:endParaRPr>
          </a:p>
        </p:txBody>
      </p:sp>
      <p:sp>
        <p:nvSpPr>
          <p:cNvPr id="18" name="Subtitle 2"/>
          <p:cNvSpPr txBox="1"/>
          <p:nvPr/>
        </p:nvSpPr>
        <p:spPr>
          <a:xfrm>
            <a:off x="8012430" y="3629660"/>
            <a:ext cx="4229100" cy="2028190"/>
          </a:xfrm>
          <a:prstGeom prst="rect">
            <a:avLst/>
          </a:prstGeom>
        </p:spPr>
        <p:txBody>
          <a:bodyPr vert="horz" wrap="square" lIns="108745" tIns="54372" rIns="108745" bIns="54372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50"/>
              </a:lnSpc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第一是亲密的家人，</a:t>
            </a:r>
            <a:endParaRPr 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  <a:p>
            <a:pPr algn="l">
              <a:lnSpc>
                <a:spcPts val="2650"/>
              </a:lnSpc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第二是亲密的朋友，</a:t>
            </a:r>
            <a:endParaRPr lang="en-US" b="1" dirty="0">
              <a:solidFill>
                <a:schemeClr val="tx1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  <a:p>
            <a:pPr algn="l">
              <a:lnSpc>
                <a:spcPts val="2650"/>
              </a:lnSpc>
            </a:pPr>
            <a:endParaRPr lang="en-US" b="1" dirty="0">
              <a:solidFill>
                <a:schemeClr val="tx1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  <a:p>
            <a:pPr algn="l">
              <a:lnSpc>
                <a:spcPts val="2650"/>
              </a:lnSpc>
            </a:pPr>
            <a:r>
              <a:rPr lang="en-US" b="1" dirty="0">
                <a:solidFill>
                  <a:srgbClr val="5F8395"/>
                </a:solidFill>
                <a:latin typeface="汉仪铸字烈焰体W" panose="00020600040101010101" charset="-122"/>
                <a:ea typeface="汉仪铸字烈焰体W" panose="00020600040101010101" charset="-122"/>
                <a:cs typeface="Comic Sans MS" panose="030F0702030302020204" charset="0"/>
              </a:rPr>
              <a:t>这是对于一个人精神困顿时最重要的两副良药。</a:t>
            </a:r>
            <a:endParaRPr lang="en-US" b="1" dirty="0">
              <a:solidFill>
                <a:srgbClr val="5F8395"/>
              </a:solidFill>
              <a:latin typeface="汉仪铸字烈焰体W" panose="00020600040101010101" charset="-122"/>
              <a:ea typeface="汉仪铸字烈焰体W" panose="00020600040101010101" charset="-122"/>
              <a:cs typeface="Comic Sans MS" panose="030F0702030302020204" charset="0"/>
            </a:endParaRPr>
          </a:p>
        </p:txBody>
      </p:sp>
      <p:pic>
        <p:nvPicPr>
          <p:cNvPr id="4" name="Picture Placeholder 3" descr="D:\ppt\2022年8月新教师培训\5b57e470502003cf86d09cf37d0a03b8.jpeg5b57e470502003cf86d09cf37d0a03b8"/>
          <p:cNvPicPr>
            <a:picLocks noGrp="1" noChangeAspect="1"/>
          </p:cNvPicPr>
          <p:nvPr>
            <p:ph type="pic" sz="quarter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610870" y="1529715"/>
            <a:ext cx="3181350" cy="4767580"/>
          </a:xfrm>
        </p:spPr>
      </p:pic>
      <p:pic>
        <p:nvPicPr>
          <p:cNvPr id="5" name="Picture Placeholder 4" descr="D:\ppt\2022年8月新教师培训\时尚青年男女开PARTY.jpg时尚青年男女开PARTY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9108" y="810260"/>
            <a:ext cx="3180715" cy="4772660"/>
          </a:xfrm>
        </p:spPr>
      </p:pic>
      <p:sp>
        <p:nvSpPr>
          <p:cNvPr id="2" name="矩形 1"/>
          <p:cNvSpPr/>
          <p:nvPr/>
        </p:nvSpPr>
        <p:spPr>
          <a:xfrm>
            <a:off x="3175" y="529590"/>
            <a:ext cx="2300605" cy="35560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/>
      <p:bldP spid="18" grpId="0"/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:\yxyr\ppt\小蜜蜂ppt\欧美风商业企划PPT\68.jpg6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1335" y="-31750"/>
            <a:ext cx="5283200" cy="6922770"/>
          </a:xfrm>
          <a:prstGeom prst="rect">
            <a:avLst/>
          </a:prstGeom>
        </p:spPr>
      </p:pic>
      <p:sp>
        <p:nvSpPr>
          <p:cNvPr id="5" name="TextBox 27"/>
          <p:cNvSpPr txBox="1"/>
          <p:nvPr/>
        </p:nvSpPr>
        <p:spPr>
          <a:xfrm>
            <a:off x="6357620" y="1050925"/>
            <a:ext cx="4899660" cy="13220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1828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cs typeface="Vivaldi" panose="03020602050506090804" charset="0"/>
              </a:rPr>
              <a:t>人活着就是麻烦，麻烦就是意义</a:t>
            </a:r>
            <a:r>
              <a:rPr lang="zh-CN" altLang="en-US" sz="4000" b="1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cs typeface="Vivaldi" panose="03020602050506090804" charset="0"/>
              </a:rPr>
              <a:t>。</a:t>
            </a:r>
            <a:endParaRPr lang="zh-CN" altLang="en-US" sz="4000" b="1" spc="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  <a:cs typeface="Vivaldi" panose="03020602050506090804" charset="0"/>
            </a:endParaRPr>
          </a:p>
        </p:txBody>
      </p:sp>
      <p:sp>
        <p:nvSpPr>
          <p:cNvPr id="6" name="TextBox 29"/>
          <p:cNvSpPr txBox="1"/>
          <p:nvPr/>
        </p:nvSpPr>
        <p:spPr>
          <a:xfrm>
            <a:off x="6357620" y="3615055"/>
            <a:ext cx="5835015" cy="24917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1828165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spc="300" dirty="0">
                <a:solidFill>
                  <a:srgbClr val="5F83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对命运安之若素，接受命运而又尽力而为，这就是教师人生的真谛。</a:t>
            </a:r>
            <a:endParaRPr lang="en-US" sz="4000" spc="300" dirty="0">
              <a:solidFill>
                <a:srgbClr val="5F839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85255" y="2860675"/>
            <a:ext cx="1729740" cy="26670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 rot="5400000">
            <a:off x="713105" y="5810250"/>
            <a:ext cx="370840" cy="1790700"/>
          </a:xfrm>
          <a:prstGeom prst="rect">
            <a:avLst/>
          </a:prstGeom>
          <a:solidFill>
            <a:srgbClr val="5F8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113098" y="1422400"/>
            <a:ext cx="9965803" cy="4029276"/>
          </a:xfrm>
          <a:custGeom>
            <a:avLst/>
            <a:gdLst>
              <a:gd name="connsiteX0" fmla="*/ 0 w 9965803"/>
              <a:gd name="connsiteY0" fmla="*/ 0 h 4271058"/>
              <a:gd name="connsiteX1" fmla="*/ 9965803 w 9965803"/>
              <a:gd name="connsiteY1" fmla="*/ 0 h 4271058"/>
              <a:gd name="connsiteX2" fmla="*/ 9965803 w 9965803"/>
              <a:gd name="connsiteY2" fmla="*/ 4271058 h 4271058"/>
              <a:gd name="connsiteX3" fmla="*/ 9361125 w 9965803"/>
              <a:gd name="connsiteY3" fmla="*/ 4271058 h 4271058"/>
              <a:gd name="connsiteX4" fmla="*/ 9279416 w 9965803"/>
              <a:gd name="connsiteY4" fmla="*/ 4195823 h 4271058"/>
              <a:gd name="connsiteX5" fmla="*/ 9884298 w 9965803"/>
              <a:gd name="connsiteY5" fmla="*/ 4195823 h 4271058"/>
              <a:gd name="connsiteX6" fmla="*/ 9884298 w 9965803"/>
              <a:gd name="connsiteY6" fmla="*/ 75235 h 4271058"/>
              <a:gd name="connsiteX7" fmla="*/ 81504 w 9965803"/>
              <a:gd name="connsiteY7" fmla="*/ 75235 h 4271058"/>
              <a:gd name="connsiteX8" fmla="*/ 81504 w 9965803"/>
              <a:gd name="connsiteY8" fmla="*/ 4195823 h 4271058"/>
              <a:gd name="connsiteX9" fmla="*/ 288991 w 9965803"/>
              <a:gd name="connsiteY9" fmla="*/ 4195823 h 4271058"/>
              <a:gd name="connsiteX10" fmla="*/ 221756 w 9965803"/>
              <a:gd name="connsiteY10" fmla="*/ 4271058 h 4271058"/>
              <a:gd name="connsiteX11" fmla="*/ 0 w 9965803"/>
              <a:gd name="connsiteY11" fmla="*/ 4271058 h 427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65803" h="4271058">
                <a:moveTo>
                  <a:pt x="0" y="0"/>
                </a:moveTo>
                <a:lnTo>
                  <a:pt x="9965803" y="0"/>
                </a:lnTo>
                <a:lnTo>
                  <a:pt x="9965803" y="4271058"/>
                </a:lnTo>
                <a:lnTo>
                  <a:pt x="9361125" y="4271058"/>
                </a:lnTo>
                <a:lnTo>
                  <a:pt x="9279416" y="4195823"/>
                </a:lnTo>
                <a:lnTo>
                  <a:pt x="9884298" y="4195823"/>
                </a:lnTo>
                <a:lnTo>
                  <a:pt x="9884298" y="75235"/>
                </a:lnTo>
                <a:lnTo>
                  <a:pt x="81504" y="75235"/>
                </a:lnTo>
                <a:lnTo>
                  <a:pt x="81504" y="4195823"/>
                </a:lnTo>
                <a:lnTo>
                  <a:pt x="288991" y="4195823"/>
                </a:lnTo>
                <a:lnTo>
                  <a:pt x="221756" y="4271058"/>
                </a:lnTo>
                <a:lnTo>
                  <a:pt x="0" y="4271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512060" y="2013585"/>
            <a:ext cx="71672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b="1">
                <a:solidFill>
                  <a:srgbClr val="FFFFFF"/>
                </a:solidFill>
                <a:latin typeface="汉仪程行简" panose="00020600040101010101" charset="-122"/>
                <a:ea typeface="汉仪程行简" panose="00020600040101010101" charset="-122"/>
              </a:rPr>
              <a:t>感谢聆听</a:t>
            </a:r>
            <a:endParaRPr lang="zh-CN" altLang="en-US" sz="8800" b="1">
              <a:solidFill>
                <a:srgbClr val="FFFFFF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47447" y="3361307"/>
            <a:ext cx="889710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pt-BR" sz="2800" b="1" dirty="0"/>
              <a:t>常州市武进区卢家巷实验学校</a:t>
            </a:r>
            <a:endParaRPr lang="zh-CN" altLang="pt-BR" sz="2800" b="1" dirty="0"/>
          </a:p>
        </p:txBody>
      </p:sp>
      <p:sp>
        <p:nvSpPr>
          <p:cNvPr id="3" name="矩形: 圆角 2"/>
          <p:cNvSpPr/>
          <p:nvPr/>
        </p:nvSpPr>
        <p:spPr>
          <a:xfrm>
            <a:off x="5293617" y="4220210"/>
            <a:ext cx="1605915" cy="3797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375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赵亚东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chemeClr val="bg1"/>
          </a:solidFill>
        </p:grpSpPr>
        <p:sp>
          <p:nvSpPr>
            <p:cNvPr id="10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/>
      <p:bldP spid="7" grpId="0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rgbClr val="3C4262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764536" y="2662084"/>
            <a:ext cx="66629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方正黑隶简体" panose="02000000000000000000" charset="-122"/>
                <a:ea typeface="方正黑隶简体" panose="02000000000000000000" charset="-122"/>
              </a:rPr>
              <a:t>一</a:t>
            </a:r>
            <a:endParaRPr lang="en-US" altLang="zh-CN" sz="6000" b="1">
              <a:solidFill>
                <a:srgbClr val="FFFFFF"/>
              </a:solidFill>
              <a:latin typeface="方正黑隶简体" panose="02000000000000000000" charset="-122"/>
              <a:ea typeface="方正黑隶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64536" y="3435949"/>
            <a:ext cx="66629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FFFFFF"/>
                </a:solidFill>
                <a:latin typeface="字魂白鸽天行体" panose="00000500000000000000" charset="-122"/>
                <a:ea typeface="字魂白鸽天行体" panose="00000500000000000000" charset="-122"/>
              </a:rPr>
              <a:t>健康是前提</a:t>
            </a:r>
            <a:endParaRPr lang="en-US" altLang="zh-CN" sz="4000">
              <a:solidFill>
                <a:srgbClr val="FFFFFF"/>
              </a:solidFill>
              <a:latin typeface="字魂白鸽天行体" panose="00000500000000000000" charset="-122"/>
              <a:ea typeface="字魂白鸽天行体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016941" y="2004716"/>
            <a:ext cx="2158117" cy="3795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1</a:t>
            </a:r>
            <a:endParaRPr lang="zh-CN" altLang="en-US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976864" y="4965809"/>
            <a:ext cx="102382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“我们必须以健康的方式爱自己，有了自己的支持，我才不至迷失。”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——尼采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6976" y="4305378"/>
            <a:ext cx="498049" cy="498049"/>
            <a:chOff x="5846976" y="4305378"/>
            <a:chExt cx="498049" cy="498049"/>
          </a:xfrm>
        </p:grpSpPr>
        <p:sp>
          <p:nvSpPr>
            <p:cNvPr id="20" name="椭圆 19"/>
            <p:cNvSpPr/>
            <p:nvPr/>
          </p:nvSpPr>
          <p:spPr>
            <a:xfrm>
              <a:off x="5846976" y="4305378"/>
              <a:ext cx="498049" cy="498049"/>
            </a:xfrm>
            <a:prstGeom prst="ellipse">
              <a:avLst/>
            </a:prstGeom>
            <a:solidFill>
              <a:srgbClr val="3C426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38206" y="4447762"/>
              <a:ext cx="315589" cy="264079"/>
              <a:chOff x="5973451" y="4339844"/>
              <a:chExt cx="245097" cy="264079"/>
            </a:xfrm>
          </p:grpSpPr>
          <p:sp>
            <p:nvSpPr>
              <p:cNvPr id="21" name="箭头: V 形 20"/>
              <p:cNvSpPr/>
              <p:nvPr/>
            </p:nvSpPr>
            <p:spPr>
              <a:xfrm rot="5400000">
                <a:off x="6025299" y="4287996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 rot="5400000">
                <a:off x="6025299" y="4410673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D:\ppt\2022年8月新教师培训\0b98fd1c91b81114eb341952610d879b.jpeg0b98fd1c91b81114eb341952610d879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3910" y="4224655"/>
            <a:ext cx="2762250" cy="1842770"/>
          </a:xfrm>
          <a:custGeom>
            <a:avLst/>
            <a:gdLst>
              <a:gd name="connsiteX0" fmla="*/ 0 w 1844141"/>
              <a:gd name="connsiteY0" fmla="*/ 0 h 2451099"/>
              <a:gd name="connsiteX1" fmla="*/ 1844141 w 1844141"/>
              <a:gd name="connsiteY1" fmla="*/ 0 h 2451099"/>
              <a:gd name="connsiteX2" fmla="*/ 1844141 w 1844141"/>
              <a:gd name="connsiteY2" fmla="*/ 2451099 h 2451099"/>
              <a:gd name="connsiteX3" fmla="*/ 0 w 1844141"/>
              <a:gd name="connsiteY3" fmla="*/ 2451099 h 24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141" h="2451099">
                <a:moveTo>
                  <a:pt x="0" y="0"/>
                </a:moveTo>
                <a:lnTo>
                  <a:pt x="1844141" y="0"/>
                </a:lnTo>
                <a:lnTo>
                  <a:pt x="1844141" y="2451099"/>
                </a:lnTo>
                <a:lnTo>
                  <a:pt x="0" y="2451099"/>
                </a:lnTo>
                <a:close/>
              </a:path>
            </a:pathLst>
          </a:custGeom>
        </p:spPr>
      </p:pic>
      <p:pic>
        <p:nvPicPr>
          <p:cNvPr id="24" name="图片 23" descr="D:\ppt\2022年8月新教师培训\38d8d519999f9c91ccc75eb9abef9280.jpeg38d8d519999f9c91ccc75eb9abef928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3665" y="4224655"/>
            <a:ext cx="2767965" cy="1843405"/>
          </a:xfrm>
          <a:custGeom>
            <a:avLst/>
            <a:gdLst>
              <a:gd name="connsiteX0" fmla="*/ 0 w 1844141"/>
              <a:gd name="connsiteY0" fmla="*/ 0 h 2451099"/>
              <a:gd name="connsiteX1" fmla="*/ 1844141 w 1844141"/>
              <a:gd name="connsiteY1" fmla="*/ 0 h 2451099"/>
              <a:gd name="connsiteX2" fmla="*/ 1844141 w 1844141"/>
              <a:gd name="connsiteY2" fmla="*/ 2451099 h 2451099"/>
              <a:gd name="connsiteX3" fmla="*/ 0 w 1844141"/>
              <a:gd name="connsiteY3" fmla="*/ 2451099 h 24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141" h="2451099">
                <a:moveTo>
                  <a:pt x="0" y="0"/>
                </a:moveTo>
                <a:lnTo>
                  <a:pt x="1844141" y="0"/>
                </a:lnTo>
                <a:lnTo>
                  <a:pt x="1844141" y="2451099"/>
                </a:lnTo>
                <a:lnTo>
                  <a:pt x="0" y="2451099"/>
                </a:lnTo>
                <a:close/>
              </a:path>
            </a:pathLst>
          </a:custGeom>
        </p:spPr>
      </p:pic>
      <p:pic>
        <p:nvPicPr>
          <p:cNvPr id="20" name="图片 19" descr="D:\ppt\2022年8月新教师培训\142d7b6dd60a113c140f6b24ce0398cf.jpeg142d7b6dd60a113c140f6b24ce0398c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26275" y="1910080"/>
            <a:ext cx="4704080" cy="4330065"/>
          </a:xfrm>
          <a:custGeom>
            <a:avLst/>
            <a:gdLst>
              <a:gd name="connsiteX0" fmla="*/ 0 w 4557799"/>
              <a:gd name="connsiteY0" fmla="*/ 0 h 5115287"/>
              <a:gd name="connsiteX1" fmla="*/ 4557799 w 4557799"/>
              <a:gd name="connsiteY1" fmla="*/ 0 h 5115287"/>
              <a:gd name="connsiteX2" fmla="*/ 4557799 w 4557799"/>
              <a:gd name="connsiteY2" fmla="*/ 5115287 h 5115287"/>
              <a:gd name="connsiteX3" fmla="*/ 0 w 4557799"/>
              <a:gd name="connsiteY3" fmla="*/ 5115287 h 511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799" h="5115287">
                <a:moveTo>
                  <a:pt x="0" y="0"/>
                </a:moveTo>
                <a:lnTo>
                  <a:pt x="4557799" y="0"/>
                </a:lnTo>
                <a:lnTo>
                  <a:pt x="4557799" y="5115287"/>
                </a:lnTo>
                <a:lnTo>
                  <a:pt x="0" y="5115287"/>
                </a:lnTo>
                <a:close/>
              </a:path>
            </a:pathLst>
          </a:custGeom>
        </p:spPr>
      </p:pic>
      <p:sp>
        <p:nvSpPr>
          <p:cNvPr id="17" name="Rectangle 11"/>
          <p:cNvSpPr/>
          <p:nvPr/>
        </p:nvSpPr>
        <p:spPr>
          <a:xfrm>
            <a:off x="8543531" y="-222739"/>
            <a:ext cx="304084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9900" dirty="0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tka Heading" panose="02000505000000020004" charset="0"/>
              </a:rPr>
              <a:t>“</a:t>
            </a:r>
            <a:endParaRPr lang="id-ID" sz="19900" dirty="0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tka Heading" panose="02000505000000020004" charset="0"/>
            </a:endParaRPr>
          </a:p>
        </p:txBody>
      </p:sp>
      <p:sp>
        <p:nvSpPr>
          <p:cNvPr id="10" name="TextBox 167"/>
          <p:cNvSpPr txBox="1"/>
          <p:nvPr/>
        </p:nvSpPr>
        <p:spPr>
          <a:xfrm>
            <a:off x="803910" y="2051685"/>
            <a:ext cx="6111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所以你会发现只要有一点点健康问题，你的工作、你的生活都会受到影响。你的生活质量也将急剧下降。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22"/>
          <p:cNvSpPr>
            <a:spLocks noChangeArrowheads="1"/>
          </p:cNvSpPr>
          <p:nvPr/>
        </p:nvSpPr>
        <p:spPr bwMode="auto">
          <a:xfrm>
            <a:off x="803910" y="947420"/>
            <a:ext cx="47663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3C4262"/>
                </a:solidFill>
                <a:latin typeface="微软雅黑" panose="020B0503020204020204" pitchFamily="34" charset="-122"/>
              </a:rPr>
              <a:t>没有健康，一切都归零。</a:t>
            </a:r>
            <a:endParaRPr lang="en-US" altLang="zh-CN" sz="3600" b="1">
              <a:solidFill>
                <a:srgbClr val="3C426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矩形 22"/>
          <p:cNvSpPr>
            <a:spLocks noChangeArrowheads="1"/>
          </p:cNvSpPr>
          <p:nvPr/>
        </p:nvSpPr>
        <p:spPr bwMode="auto">
          <a:xfrm>
            <a:off x="791210" y="2921635"/>
            <a:ext cx="612457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纵使你再有才华又怎么样呢？也走不远呀！你的人生还没有充分的实现，就已枯萎凋零。这不仅对于你的家庭是一个损失，对于社会也是一个损失。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健康是前提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健康是前提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9120" y="2439035"/>
            <a:ext cx="4431665" cy="3988435"/>
          </a:xfrm>
          <a:prstGeom prst="rect">
            <a:avLst/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72600" y="427355"/>
            <a:ext cx="2386965" cy="4057015"/>
          </a:xfrm>
          <a:prstGeom prst="rect">
            <a:avLst/>
          </a:prstGeom>
          <a:blipFill rotWithShape="1"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50180" y="427990"/>
            <a:ext cx="3771900" cy="1741170"/>
          </a:xfrm>
          <a:prstGeom prst="rect">
            <a:avLst/>
          </a:prstGeom>
          <a:blipFill rotWithShape="1">
            <a:blip r:embed="rId4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50180" y="2315978"/>
            <a:ext cx="3771900" cy="2169016"/>
          </a:xfrm>
          <a:prstGeom prst="rect">
            <a:avLst/>
          </a:prstGeom>
          <a:blipFill rotWithShape="1">
            <a:blip r:embed="rId5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50180" y="4631690"/>
            <a:ext cx="6709410" cy="1630045"/>
          </a:xfrm>
          <a:prstGeom prst="rect">
            <a:avLst/>
          </a:prstGeom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000" b="1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</a:t>
            </a:r>
            <a:r>
              <a:rPr lang="zh-CN" altLang="en-US" sz="2000" b="1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冬奥会冠军谷爱凌给到我们的一个重要的启发：她每天要睡10个小时以上，充分地休息，充分地学习，充分地娱乐，充分地锻炼。做什么事情都精力充沛，做什么事情都全身心投入，这就是正循环。所以我们要努力让我们的生命正循环。 </a:t>
            </a:r>
            <a:endParaRPr lang="zh-CN" altLang="en-US" sz="2000" b="1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8485" y="1196340"/>
            <a:ext cx="4320540" cy="1107440"/>
          </a:xfrm>
          <a:prstGeom prst="rect">
            <a:avLst/>
          </a:prstGeom>
        </p:spPr>
        <p:txBody>
          <a:bodyPr vert="horz" wrap="square" lIns="0" tIns="0" rIns="0" bIns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在现代社会，看似最简单的“吃喝拉撒睡”，却没有几个年轻人能做得好......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8313" y="262812"/>
            <a:ext cx="1007965" cy="295613"/>
            <a:chOff x="3489778" y="4735740"/>
            <a:chExt cx="4855937" cy="1424134"/>
          </a:xfrm>
          <a:solidFill>
            <a:srgbClr val="3C4262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3489778" y="4735740"/>
              <a:ext cx="2045081" cy="1424134"/>
            </a:xfrm>
            <a:custGeom>
              <a:avLst/>
              <a:gdLst>
                <a:gd name="T0" fmla="*/ 1208 w 1270"/>
                <a:gd name="T1" fmla="*/ 0 h 882"/>
                <a:gd name="T2" fmla="*/ 989 w 1270"/>
                <a:gd name="T3" fmla="*/ 0 h 882"/>
                <a:gd name="T4" fmla="*/ 821 w 1270"/>
                <a:gd name="T5" fmla="*/ 0 h 882"/>
                <a:gd name="T6" fmla="*/ 712 w 1270"/>
                <a:gd name="T7" fmla="*/ 145 h 882"/>
                <a:gd name="T8" fmla="*/ 616 w 1270"/>
                <a:gd name="T9" fmla="*/ 336 h 882"/>
                <a:gd name="T10" fmla="*/ 523 w 1270"/>
                <a:gd name="T11" fmla="*/ 520 h 882"/>
                <a:gd name="T12" fmla="*/ 442 w 1270"/>
                <a:gd name="T13" fmla="*/ 682 h 882"/>
                <a:gd name="T14" fmla="*/ 383 w 1270"/>
                <a:gd name="T15" fmla="*/ 566 h 882"/>
                <a:gd name="T16" fmla="*/ 265 w 1270"/>
                <a:gd name="T17" fmla="*/ 330 h 882"/>
                <a:gd name="T18" fmla="*/ 171 w 1270"/>
                <a:gd name="T19" fmla="*/ 144 h 882"/>
                <a:gd name="T20" fmla="*/ 160 w 1270"/>
                <a:gd name="T21" fmla="*/ 121 h 882"/>
                <a:gd name="T22" fmla="*/ 342 w 1270"/>
                <a:gd name="T23" fmla="*/ 121 h 882"/>
                <a:gd name="T24" fmla="*/ 412 w 1270"/>
                <a:gd name="T25" fmla="*/ 121 h 882"/>
                <a:gd name="T26" fmla="*/ 466 w 1270"/>
                <a:gd name="T27" fmla="*/ 228 h 882"/>
                <a:gd name="T28" fmla="*/ 550 w 1270"/>
                <a:gd name="T29" fmla="*/ 396 h 882"/>
                <a:gd name="T30" fmla="*/ 611 w 1270"/>
                <a:gd name="T31" fmla="*/ 277 h 882"/>
                <a:gd name="T32" fmla="*/ 614 w 1270"/>
                <a:gd name="T33" fmla="*/ 254 h 882"/>
                <a:gd name="T34" fmla="*/ 533 w 1270"/>
                <a:gd name="T35" fmla="*/ 94 h 882"/>
                <a:gd name="T36" fmla="*/ 434 w 1270"/>
                <a:gd name="T37" fmla="*/ 0 h 882"/>
                <a:gd name="T38" fmla="*/ 126 w 1270"/>
                <a:gd name="T39" fmla="*/ 0 h 882"/>
                <a:gd name="T40" fmla="*/ 44 w 1270"/>
                <a:gd name="T41" fmla="*/ 3 h 882"/>
                <a:gd name="T42" fmla="*/ 8 w 1270"/>
                <a:gd name="T43" fmla="*/ 88 h 882"/>
                <a:gd name="T44" fmla="*/ 60 w 1270"/>
                <a:gd name="T45" fmla="*/ 191 h 882"/>
                <a:gd name="T46" fmla="*/ 170 w 1270"/>
                <a:gd name="T47" fmla="*/ 410 h 882"/>
                <a:gd name="T48" fmla="*/ 290 w 1270"/>
                <a:gd name="T49" fmla="*/ 649 h 882"/>
                <a:gd name="T50" fmla="*/ 373 w 1270"/>
                <a:gd name="T51" fmla="*/ 814 h 882"/>
                <a:gd name="T52" fmla="*/ 406 w 1270"/>
                <a:gd name="T53" fmla="*/ 866 h 882"/>
                <a:gd name="T54" fmla="*/ 498 w 1270"/>
                <a:gd name="T55" fmla="*/ 839 h 882"/>
                <a:gd name="T56" fmla="*/ 567 w 1270"/>
                <a:gd name="T57" fmla="*/ 701 h 882"/>
                <a:gd name="T58" fmla="*/ 635 w 1270"/>
                <a:gd name="T59" fmla="*/ 566 h 882"/>
                <a:gd name="T60" fmla="*/ 734 w 1270"/>
                <a:gd name="T61" fmla="*/ 369 h 882"/>
                <a:gd name="T62" fmla="*/ 786 w 1270"/>
                <a:gd name="T63" fmla="*/ 265 h 882"/>
                <a:gd name="T64" fmla="*/ 858 w 1270"/>
                <a:gd name="T65" fmla="*/ 121 h 882"/>
                <a:gd name="T66" fmla="*/ 1010 w 1270"/>
                <a:gd name="T67" fmla="*/ 121 h 882"/>
                <a:gd name="T68" fmla="*/ 1109 w 1270"/>
                <a:gd name="T69" fmla="*/ 121 h 882"/>
                <a:gd name="T70" fmla="*/ 1083 w 1270"/>
                <a:gd name="T71" fmla="*/ 177 h 882"/>
                <a:gd name="T72" fmla="*/ 975 w 1270"/>
                <a:gd name="T73" fmla="*/ 392 h 882"/>
                <a:gd name="T74" fmla="*/ 863 w 1270"/>
                <a:gd name="T75" fmla="*/ 613 h 882"/>
                <a:gd name="T76" fmla="*/ 829 w 1270"/>
                <a:gd name="T77" fmla="*/ 681 h 882"/>
                <a:gd name="T78" fmla="*/ 733 w 1270"/>
                <a:gd name="T79" fmla="*/ 492 h 882"/>
                <a:gd name="T80" fmla="*/ 656 w 1270"/>
                <a:gd name="T81" fmla="*/ 593 h 882"/>
                <a:gd name="T82" fmla="*/ 696 w 1270"/>
                <a:gd name="T83" fmla="*/ 687 h 882"/>
                <a:gd name="T84" fmla="*/ 777 w 1270"/>
                <a:gd name="T85" fmla="*/ 848 h 882"/>
                <a:gd name="T86" fmla="*/ 887 w 1270"/>
                <a:gd name="T87" fmla="*/ 834 h 882"/>
                <a:gd name="T88" fmla="*/ 958 w 1270"/>
                <a:gd name="T89" fmla="*/ 695 h 882"/>
                <a:gd name="T90" fmla="*/ 1081 w 1270"/>
                <a:gd name="T91" fmla="*/ 449 h 882"/>
                <a:gd name="T92" fmla="*/ 1201 w 1270"/>
                <a:gd name="T93" fmla="*/ 209 h 882"/>
                <a:gd name="T94" fmla="*/ 1262 w 1270"/>
                <a:gd name="T95" fmla="*/ 8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0" h="882">
                  <a:moveTo>
                    <a:pt x="1268" y="57"/>
                  </a:moveTo>
                  <a:cubicBezTo>
                    <a:pt x="1268" y="40"/>
                    <a:pt x="1259" y="24"/>
                    <a:pt x="1246" y="14"/>
                  </a:cubicBezTo>
                  <a:cubicBezTo>
                    <a:pt x="1235" y="5"/>
                    <a:pt x="1222" y="1"/>
                    <a:pt x="1208" y="0"/>
                  </a:cubicBezTo>
                  <a:cubicBezTo>
                    <a:pt x="1203" y="0"/>
                    <a:pt x="1199" y="0"/>
                    <a:pt x="1194" y="0"/>
                  </a:cubicBezTo>
                  <a:cubicBezTo>
                    <a:pt x="1165" y="0"/>
                    <a:pt x="1137" y="0"/>
                    <a:pt x="1109" y="0"/>
                  </a:cubicBezTo>
                  <a:cubicBezTo>
                    <a:pt x="1069" y="0"/>
                    <a:pt x="1029" y="0"/>
                    <a:pt x="989" y="0"/>
                  </a:cubicBezTo>
                  <a:cubicBezTo>
                    <a:pt x="952" y="0"/>
                    <a:pt x="915" y="0"/>
                    <a:pt x="878" y="0"/>
                  </a:cubicBezTo>
                  <a:cubicBezTo>
                    <a:pt x="859" y="0"/>
                    <a:pt x="841" y="0"/>
                    <a:pt x="822" y="0"/>
                  </a:cubicBezTo>
                  <a:cubicBezTo>
                    <a:pt x="822" y="0"/>
                    <a:pt x="822" y="0"/>
                    <a:pt x="821" y="0"/>
                  </a:cubicBezTo>
                  <a:cubicBezTo>
                    <a:pt x="798" y="1"/>
                    <a:pt x="778" y="14"/>
                    <a:pt x="767" y="35"/>
                  </a:cubicBezTo>
                  <a:cubicBezTo>
                    <a:pt x="763" y="42"/>
                    <a:pt x="760" y="49"/>
                    <a:pt x="756" y="56"/>
                  </a:cubicBezTo>
                  <a:cubicBezTo>
                    <a:pt x="741" y="86"/>
                    <a:pt x="726" y="115"/>
                    <a:pt x="712" y="145"/>
                  </a:cubicBezTo>
                  <a:cubicBezTo>
                    <a:pt x="699" y="171"/>
                    <a:pt x="686" y="197"/>
                    <a:pt x="673" y="223"/>
                  </a:cubicBezTo>
                  <a:cubicBezTo>
                    <a:pt x="668" y="232"/>
                    <a:pt x="663" y="242"/>
                    <a:pt x="658" y="251"/>
                  </a:cubicBezTo>
                  <a:cubicBezTo>
                    <a:pt x="644" y="279"/>
                    <a:pt x="630" y="308"/>
                    <a:pt x="616" y="336"/>
                  </a:cubicBezTo>
                  <a:cubicBezTo>
                    <a:pt x="601" y="365"/>
                    <a:pt x="586" y="395"/>
                    <a:pt x="571" y="424"/>
                  </a:cubicBezTo>
                  <a:cubicBezTo>
                    <a:pt x="566" y="435"/>
                    <a:pt x="561" y="445"/>
                    <a:pt x="556" y="455"/>
                  </a:cubicBezTo>
                  <a:cubicBezTo>
                    <a:pt x="545" y="477"/>
                    <a:pt x="534" y="498"/>
                    <a:pt x="523" y="520"/>
                  </a:cubicBezTo>
                  <a:cubicBezTo>
                    <a:pt x="507" y="552"/>
                    <a:pt x="491" y="584"/>
                    <a:pt x="475" y="616"/>
                  </a:cubicBezTo>
                  <a:cubicBezTo>
                    <a:pt x="464" y="637"/>
                    <a:pt x="454" y="658"/>
                    <a:pt x="443" y="679"/>
                  </a:cubicBezTo>
                  <a:cubicBezTo>
                    <a:pt x="443" y="680"/>
                    <a:pt x="442" y="681"/>
                    <a:pt x="442" y="682"/>
                  </a:cubicBezTo>
                  <a:cubicBezTo>
                    <a:pt x="439" y="677"/>
                    <a:pt x="437" y="672"/>
                    <a:pt x="434" y="667"/>
                  </a:cubicBezTo>
                  <a:cubicBezTo>
                    <a:pt x="427" y="654"/>
                    <a:pt x="421" y="640"/>
                    <a:pt x="414" y="627"/>
                  </a:cubicBezTo>
                  <a:cubicBezTo>
                    <a:pt x="404" y="606"/>
                    <a:pt x="394" y="586"/>
                    <a:pt x="383" y="566"/>
                  </a:cubicBezTo>
                  <a:cubicBezTo>
                    <a:pt x="371" y="542"/>
                    <a:pt x="359" y="517"/>
                    <a:pt x="346" y="492"/>
                  </a:cubicBezTo>
                  <a:cubicBezTo>
                    <a:pt x="333" y="466"/>
                    <a:pt x="319" y="439"/>
                    <a:pt x="306" y="412"/>
                  </a:cubicBezTo>
                  <a:cubicBezTo>
                    <a:pt x="292" y="385"/>
                    <a:pt x="279" y="357"/>
                    <a:pt x="265" y="330"/>
                  </a:cubicBezTo>
                  <a:cubicBezTo>
                    <a:pt x="252" y="305"/>
                    <a:pt x="240" y="280"/>
                    <a:pt x="227" y="254"/>
                  </a:cubicBezTo>
                  <a:cubicBezTo>
                    <a:pt x="216" y="233"/>
                    <a:pt x="205" y="211"/>
                    <a:pt x="195" y="190"/>
                  </a:cubicBezTo>
                  <a:cubicBezTo>
                    <a:pt x="187" y="175"/>
                    <a:pt x="179" y="159"/>
                    <a:pt x="171" y="144"/>
                  </a:cubicBezTo>
                  <a:cubicBezTo>
                    <a:pt x="169" y="139"/>
                    <a:pt x="167" y="134"/>
                    <a:pt x="164" y="130"/>
                  </a:cubicBezTo>
                  <a:cubicBezTo>
                    <a:pt x="163" y="127"/>
                    <a:pt x="161" y="124"/>
                    <a:pt x="160" y="122"/>
                  </a:cubicBezTo>
                  <a:cubicBezTo>
                    <a:pt x="160" y="122"/>
                    <a:pt x="160" y="121"/>
                    <a:pt x="160" y="121"/>
                  </a:cubicBezTo>
                  <a:cubicBezTo>
                    <a:pt x="170" y="121"/>
                    <a:pt x="180" y="121"/>
                    <a:pt x="191" y="121"/>
                  </a:cubicBezTo>
                  <a:cubicBezTo>
                    <a:pt x="214" y="121"/>
                    <a:pt x="238" y="121"/>
                    <a:pt x="261" y="121"/>
                  </a:cubicBezTo>
                  <a:cubicBezTo>
                    <a:pt x="288" y="121"/>
                    <a:pt x="315" y="121"/>
                    <a:pt x="342" y="121"/>
                  </a:cubicBezTo>
                  <a:cubicBezTo>
                    <a:pt x="361" y="121"/>
                    <a:pt x="381" y="121"/>
                    <a:pt x="400" y="121"/>
                  </a:cubicBezTo>
                  <a:cubicBezTo>
                    <a:pt x="403" y="121"/>
                    <a:pt x="405" y="121"/>
                    <a:pt x="408" y="121"/>
                  </a:cubicBezTo>
                  <a:cubicBezTo>
                    <a:pt x="409" y="121"/>
                    <a:pt x="411" y="121"/>
                    <a:pt x="412" y="121"/>
                  </a:cubicBezTo>
                  <a:cubicBezTo>
                    <a:pt x="413" y="122"/>
                    <a:pt x="413" y="124"/>
                    <a:pt x="414" y="125"/>
                  </a:cubicBezTo>
                  <a:cubicBezTo>
                    <a:pt x="420" y="138"/>
                    <a:pt x="427" y="151"/>
                    <a:pt x="433" y="163"/>
                  </a:cubicBezTo>
                  <a:cubicBezTo>
                    <a:pt x="444" y="185"/>
                    <a:pt x="455" y="207"/>
                    <a:pt x="466" y="228"/>
                  </a:cubicBezTo>
                  <a:cubicBezTo>
                    <a:pt x="478" y="253"/>
                    <a:pt x="490" y="277"/>
                    <a:pt x="502" y="301"/>
                  </a:cubicBezTo>
                  <a:cubicBezTo>
                    <a:pt x="513" y="322"/>
                    <a:pt x="523" y="342"/>
                    <a:pt x="533" y="363"/>
                  </a:cubicBezTo>
                  <a:cubicBezTo>
                    <a:pt x="539" y="374"/>
                    <a:pt x="544" y="385"/>
                    <a:pt x="550" y="396"/>
                  </a:cubicBezTo>
                  <a:cubicBezTo>
                    <a:pt x="550" y="396"/>
                    <a:pt x="550" y="397"/>
                    <a:pt x="551" y="397"/>
                  </a:cubicBezTo>
                  <a:cubicBezTo>
                    <a:pt x="563" y="373"/>
                    <a:pt x="575" y="348"/>
                    <a:pt x="588" y="323"/>
                  </a:cubicBezTo>
                  <a:cubicBezTo>
                    <a:pt x="596" y="308"/>
                    <a:pt x="603" y="292"/>
                    <a:pt x="611" y="277"/>
                  </a:cubicBezTo>
                  <a:cubicBezTo>
                    <a:pt x="613" y="273"/>
                    <a:pt x="615" y="269"/>
                    <a:pt x="617" y="265"/>
                  </a:cubicBezTo>
                  <a:cubicBezTo>
                    <a:pt x="618" y="263"/>
                    <a:pt x="618" y="263"/>
                    <a:pt x="618" y="262"/>
                  </a:cubicBezTo>
                  <a:cubicBezTo>
                    <a:pt x="617" y="259"/>
                    <a:pt x="615" y="257"/>
                    <a:pt x="614" y="254"/>
                  </a:cubicBezTo>
                  <a:cubicBezTo>
                    <a:pt x="612" y="250"/>
                    <a:pt x="609" y="245"/>
                    <a:pt x="607" y="240"/>
                  </a:cubicBezTo>
                  <a:cubicBezTo>
                    <a:pt x="600" y="226"/>
                    <a:pt x="593" y="212"/>
                    <a:pt x="586" y="198"/>
                  </a:cubicBezTo>
                  <a:cubicBezTo>
                    <a:pt x="568" y="163"/>
                    <a:pt x="551" y="128"/>
                    <a:pt x="533" y="94"/>
                  </a:cubicBezTo>
                  <a:cubicBezTo>
                    <a:pt x="523" y="74"/>
                    <a:pt x="514" y="54"/>
                    <a:pt x="503" y="34"/>
                  </a:cubicBezTo>
                  <a:cubicBezTo>
                    <a:pt x="492" y="13"/>
                    <a:pt x="472" y="1"/>
                    <a:pt x="449" y="0"/>
                  </a:cubicBezTo>
                  <a:cubicBezTo>
                    <a:pt x="444" y="0"/>
                    <a:pt x="439" y="0"/>
                    <a:pt x="434" y="0"/>
                  </a:cubicBezTo>
                  <a:cubicBezTo>
                    <a:pt x="406" y="0"/>
                    <a:pt x="379" y="0"/>
                    <a:pt x="352" y="0"/>
                  </a:cubicBezTo>
                  <a:cubicBezTo>
                    <a:pt x="313" y="0"/>
                    <a:pt x="274" y="0"/>
                    <a:pt x="236" y="0"/>
                  </a:cubicBezTo>
                  <a:cubicBezTo>
                    <a:pt x="199" y="0"/>
                    <a:pt x="163" y="0"/>
                    <a:pt x="126" y="0"/>
                  </a:cubicBezTo>
                  <a:cubicBezTo>
                    <a:pt x="106" y="0"/>
                    <a:pt x="85" y="0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  <a:cubicBezTo>
                    <a:pt x="56" y="1"/>
                    <a:pt x="50" y="1"/>
                    <a:pt x="44" y="3"/>
                  </a:cubicBezTo>
                  <a:cubicBezTo>
                    <a:pt x="38" y="5"/>
                    <a:pt x="33" y="8"/>
                    <a:pt x="28" y="11"/>
                  </a:cubicBezTo>
                  <a:cubicBezTo>
                    <a:pt x="16" y="19"/>
                    <a:pt x="8" y="31"/>
                    <a:pt x="4" y="44"/>
                  </a:cubicBezTo>
                  <a:cubicBezTo>
                    <a:pt x="0" y="60"/>
                    <a:pt x="2" y="74"/>
                    <a:pt x="8" y="88"/>
                  </a:cubicBezTo>
                  <a:cubicBezTo>
                    <a:pt x="11" y="94"/>
                    <a:pt x="14" y="99"/>
                    <a:pt x="16" y="104"/>
                  </a:cubicBezTo>
                  <a:cubicBezTo>
                    <a:pt x="22" y="116"/>
                    <a:pt x="28" y="128"/>
                    <a:pt x="34" y="139"/>
                  </a:cubicBezTo>
                  <a:cubicBezTo>
                    <a:pt x="43" y="157"/>
                    <a:pt x="52" y="174"/>
                    <a:pt x="60" y="191"/>
                  </a:cubicBezTo>
                  <a:cubicBezTo>
                    <a:pt x="71" y="213"/>
                    <a:pt x="82" y="234"/>
                    <a:pt x="93" y="256"/>
                  </a:cubicBezTo>
                  <a:cubicBezTo>
                    <a:pt x="105" y="281"/>
                    <a:pt x="118" y="305"/>
                    <a:pt x="130" y="330"/>
                  </a:cubicBezTo>
                  <a:cubicBezTo>
                    <a:pt x="143" y="357"/>
                    <a:pt x="157" y="383"/>
                    <a:pt x="170" y="410"/>
                  </a:cubicBezTo>
                  <a:cubicBezTo>
                    <a:pt x="184" y="437"/>
                    <a:pt x="198" y="465"/>
                    <a:pt x="211" y="492"/>
                  </a:cubicBezTo>
                  <a:cubicBezTo>
                    <a:pt x="225" y="519"/>
                    <a:pt x="238" y="546"/>
                    <a:pt x="252" y="573"/>
                  </a:cubicBezTo>
                  <a:cubicBezTo>
                    <a:pt x="265" y="598"/>
                    <a:pt x="277" y="624"/>
                    <a:pt x="290" y="649"/>
                  </a:cubicBezTo>
                  <a:cubicBezTo>
                    <a:pt x="302" y="672"/>
                    <a:pt x="313" y="694"/>
                    <a:pt x="324" y="717"/>
                  </a:cubicBezTo>
                  <a:cubicBezTo>
                    <a:pt x="334" y="736"/>
                    <a:pt x="343" y="755"/>
                    <a:pt x="353" y="773"/>
                  </a:cubicBezTo>
                  <a:cubicBezTo>
                    <a:pt x="359" y="787"/>
                    <a:pt x="366" y="801"/>
                    <a:pt x="373" y="814"/>
                  </a:cubicBezTo>
                  <a:cubicBezTo>
                    <a:pt x="377" y="822"/>
                    <a:pt x="381" y="829"/>
                    <a:pt x="384" y="836"/>
                  </a:cubicBezTo>
                  <a:cubicBezTo>
                    <a:pt x="385" y="837"/>
                    <a:pt x="385" y="838"/>
                    <a:pt x="386" y="839"/>
                  </a:cubicBezTo>
                  <a:cubicBezTo>
                    <a:pt x="391" y="850"/>
                    <a:pt x="397" y="859"/>
                    <a:pt x="406" y="866"/>
                  </a:cubicBezTo>
                  <a:cubicBezTo>
                    <a:pt x="417" y="874"/>
                    <a:pt x="430" y="877"/>
                    <a:pt x="442" y="877"/>
                  </a:cubicBezTo>
                  <a:cubicBezTo>
                    <a:pt x="455" y="877"/>
                    <a:pt x="467" y="873"/>
                    <a:pt x="478" y="866"/>
                  </a:cubicBezTo>
                  <a:cubicBezTo>
                    <a:pt x="487" y="859"/>
                    <a:pt x="493" y="850"/>
                    <a:pt x="498" y="839"/>
                  </a:cubicBezTo>
                  <a:cubicBezTo>
                    <a:pt x="499" y="837"/>
                    <a:pt x="500" y="834"/>
                    <a:pt x="502" y="832"/>
                  </a:cubicBezTo>
                  <a:cubicBezTo>
                    <a:pt x="510" y="814"/>
                    <a:pt x="519" y="797"/>
                    <a:pt x="528" y="780"/>
                  </a:cubicBezTo>
                  <a:cubicBezTo>
                    <a:pt x="541" y="754"/>
                    <a:pt x="554" y="728"/>
                    <a:pt x="567" y="701"/>
                  </a:cubicBezTo>
                  <a:cubicBezTo>
                    <a:pt x="580" y="676"/>
                    <a:pt x="593" y="650"/>
                    <a:pt x="606" y="624"/>
                  </a:cubicBezTo>
                  <a:cubicBezTo>
                    <a:pt x="615" y="607"/>
                    <a:pt x="623" y="590"/>
                    <a:pt x="632" y="573"/>
                  </a:cubicBezTo>
                  <a:cubicBezTo>
                    <a:pt x="633" y="570"/>
                    <a:pt x="634" y="568"/>
                    <a:pt x="635" y="566"/>
                  </a:cubicBezTo>
                  <a:cubicBezTo>
                    <a:pt x="635" y="566"/>
                    <a:pt x="635" y="566"/>
                    <a:pt x="636" y="566"/>
                  </a:cubicBezTo>
                  <a:cubicBezTo>
                    <a:pt x="648" y="541"/>
                    <a:pt x="661" y="516"/>
                    <a:pt x="673" y="490"/>
                  </a:cubicBezTo>
                  <a:cubicBezTo>
                    <a:pt x="693" y="450"/>
                    <a:pt x="714" y="410"/>
                    <a:pt x="734" y="369"/>
                  </a:cubicBezTo>
                  <a:cubicBezTo>
                    <a:pt x="738" y="360"/>
                    <a:pt x="743" y="351"/>
                    <a:pt x="748" y="341"/>
                  </a:cubicBezTo>
                  <a:cubicBezTo>
                    <a:pt x="748" y="341"/>
                    <a:pt x="748" y="341"/>
                    <a:pt x="748" y="342"/>
                  </a:cubicBezTo>
                  <a:cubicBezTo>
                    <a:pt x="761" y="316"/>
                    <a:pt x="773" y="291"/>
                    <a:pt x="786" y="265"/>
                  </a:cubicBezTo>
                  <a:cubicBezTo>
                    <a:pt x="806" y="226"/>
                    <a:pt x="826" y="186"/>
                    <a:pt x="846" y="146"/>
                  </a:cubicBezTo>
                  <a:cubicBezTo>
                    <a:pt x="849" y="140"/>
                    <a:pt x="852" y="135"/>
                    <a:pt x="855" y="129"/>
                  </a:cubicBezTo>
                  <a:cubicBezTo>
                    <a:pt x="855" y="127"/>
                    <a:pt x="857" y="122"/>
                    <a:pt x="858" y="121"/>
                  </a:cubicBezTo>
                  <a:cubicBezTo>
                    <a:pt x="859" y="121"/>
                    <a:pt x="862" y="121"/>
                    <a:pt x="864" y="121"/>
                  </a:cubicBezTo>
                  <a:cubicBezTo>
                    <a:pt x="869" y="121"/>
                    <a:pt x="875" y="121"/>
                    <a:pt x="880" y="121"/>
                  </a:cubicBezTo>
                  <a:cubicBezTo>
                    <a:pt x="923" y="121"/>
                    <a:pt x="966" y="121"/>
                    <a:pt x="1010" y="121"/>
                  </a:cubicBezTo>
                  <a:cubicBezTo>
                    <a:pt x="1031" y="121"/>
                    <a:pt x="1052" y="121"/>
                    <a:pt x="1074" y="121"/>
                  </a:cubicBezTo>
                  <a:cubicBezTo>
                    <a:pt x="1081" y="121"/>
                    <a:pt x="1089" y="121"/>
                    <a:pt x="1097" y="121"/>
                  </a:cubicBezTo>
                  <a:cubicBezTo>
                    <a:pt x="1101" y="121"/>
                    <a:pt x="1105" y="121"/>
                    <a:pt x="1109" y="121"/>
                  </a:cubicBezTo>
                  <a:cubicBezTo>
                    <a:pt x="1110" y="121"/>
                    <a:pt x="1110" y="121"/>
                    <a:pt x="1111" y="121"/>
                  </a:cubicBezTo>
                  <a:cubicBezTo>
                    <a:pt x="1108" y="126"/>
                    <a:pt x="1106" y="131"/>
                    <a:pt x="1103" y="136"/>
                  </a:cubicBezTo>
                  <a:cubicBezTo>
                    <a:pt x="1096" y="150"/>
                    <a:pt x="1089" y="163"/>
                    <a:pt x="1083" y="177"/>
                  </a:cubicBezTo>
                  <a:cubicBezTo>
                    <a:pt x="1073" y="197"/>
                    <a:pt x="1062" y="217"/>
                    <a:pt x="1052" y="237"/>
                  </a:cubicBezTo>
                  <a:cubicBezTo>
                    <a:pt x="1040" y="262"/>
                    <a:pt x="1028" y="286"/>
                    <a:pt x="1015" y="311"/>
                  </a:cubicBezTo>
                  <a:cubicBezTo>
                    <a:pt x="1002" y="338"/>
                    <a:pt x="988" y="365"/>
                    <a:pt x="975" y="392"/>
                  </a:cubicBezTo>
                  <a:cubicBezTo>
                    <a:pt x="961" y="419"/>
                    <a:pt x="948" y="446"/>
                    <a:pt x="934" y="473"/>
                  </a:cubicBezTo>
                  <a:cubicBezTo>
                    <a:pt x="921" y="498"/>
                    <a:pt x="908" y="524"/>
                    <a:pt x="896" y="549"/>
                  </a:cubicBezTo>
                  <a:cubicBezTo>
                    <a:pt x="885" y="570"/>
                    <a:pt x="874" y="592"/>
                    <a:pt x="863" y="613"/>
                  </a:cubicBezTo>
                  <a:cubicBezTo>
                    <a:pt x="856" y="629"/>
                    <a:pt x="848" y="644"/>
                    <a:pt x="840" y="659"/>
                  </a:cubicBezTo>
                  <a:cubicBezTo>
                    <a:pt x="838" y="664"/>
                    <a:pt x="835" y="669"/>
                    <a:pt x="833" y="674"/>
                  </a:cubicBezTo>
                  <a:cubicBezTo>
                    <a:pt x="832" y="676"/>
                    <a:pt x="831" y="679"/>
                    <a:pt x="829" y="681"/>
                  </a:cubicBezTo>
                  <a:cubicBezTo>
                    <a:pt x="829" y="682"/>
                    <a:pt x="829" y="682"/>
                    <a:pt x="829" y="682"/>
                  </a:cubicBezTo>
                  <a:cubicBezTo>
                    <a:pt x="817" y="658"/>
                    <a:pt x="804" y="633"/>
                    <a:pt x="792" y="609"/>
                  </a:cubicBezTo>
                  <a:cubicBezTo>
                    <a:pt x="772" y="570"/>
                    <a:pt x="753" y="531"/>
                    <a:pt x="733" y="492"/>
                  </a:cubicBezTo>
                  <a:cubicBezTo>
                    <a:pt x="729" y="483"/>
                    <a:pt x="724" y="474"/>
                    <a:pt x="720" y="465"/>
                  </a:cubicBezTo>
                  <a:cubicBezTo>
                    <a:pt x="711" y="483"/>
                    <a:pt x="702" y="501"/>
                    <a:pt x="693" y="519"/>
                  </a:cubicBezTo>
                  <a:cubicBezTo>
                    <a:pt x="681" y="543"/>
                    <a:pt x="668" y="568"/>
                    <a:pt x="656" y="593"/>
                  </a:cubicBezTo>
                  <a:cubicBezTo>
                    <a:pt x="655" y="596"/>
                    <a:pt x="652" y="598"/>
                    <a:pt x="653" y="601"/>
                  </a:cubicBezTo>
                  <a:cubicBezTo>
                    <a:pt x="655" y="607"/>
                    <a:pt x="659" y="612"/>
                    <a:pt x="661" y="617"/>
                  </a:cubicBezTo>
                  <a:cubicBezTo>
                    <a:pt x="673" y="641"/>
                    <a:pt x="685" y="664"/>
                    <a:pt x="696" y="687"/>
                  </a:cubicBezTo>
                  <a:cubicBezTo>
                    <a:pt x="711" y="716"/>
                    <a:pt x="725" y="744"/>
                    <a:pt x="739" y="772"/>
                  </a:cubicBezTo>
                  <a:cubicBezTo>
                    <a:pt x="749" y="792"/>
                    <a:pt x="759" y="812"/>
                    <a:pt x="769" y="832"/>
                  </a:cubicBezTo>
                  <a:cubicBezTo>
                    <a:pt x="772" y="837"/>
                    <a:pt x="774" y="843"/>
                    <a:pt x="777" y="848"/>
                  </a:cubicBezTo>
                  <a:cubicBezTo>
                    <a:pt x="791" y="871"/>
                    <a:pt x="819" y="882"/>
                    <a:pt x="846" y="875"/>
                  </a:cubicBezTo>
                  <a:cubicBezTo>
                    <a:pt x="865" y="870"/>
                    <a:pt x="877" y="857"/>
                    <a:pt x="885" y="839"/>
                  </a:cubicBezTo>
                  <a:cubicBezTo>
                    <a:pt x="886" y="838"/>
                    <a:pt x="887" y="836"/>
                    <a:pt x="887" y="834"/>
                  </a:cubicBezTo>
                  <a:cubicBezTo>
                    <a:pt x="892" y="825"/>
                    <a:pt x="897" y="816"/>
                    <a:pt x="901" y="806"/>
                  </a:cubicBezTo>
                  <a:cubicBezTo>
                    <a:pt x="909" y="791"/>
                    <a:pt x="917" y="775"/>
                    <a:pt x="925" y="759"/>
                  </a:cubicBezTo>
                  <a:cubicBezTo>
                    <a:pt x="936" y="737"/>
                    <a:pt x="947" y="716"/>
                    <a:pt x="958" y="695"/>
                  </a:cubicBezTo>
                  <a:cubicBezTo>
                    <a:pt x="970" y="669"/>
                    <a:pt x="983" y="644"/>
                    <a:pt x="996" y="619"/>
                  </a:cubicBezTo>
                  <a:cubicBezTo>
                    <a:pt x="1010" y="591"/>
                    <a:pt x="1024" y="563"/>
                    <a:pt x="1038" y="535"/>
                  </a:cubicBezTo>
                  <a:cubicBezTo>
                    <a:pt x="1052" y="507"/>
                    <a:pt x="1067" y="478"/>
                    <a:pt x="1081" y="449"/>
                  </a:cubicBezTo>
                  <a:cubicBezTo>
                    <a:pt x="1096" y="420"/>
                    <a:pt x="1110" y="391"/>
                    <a:pt x="1124" y="363"/>
                  </a:cubicBezTo>
                  <a:cubicBezTo>
                    <a:pt x="1138" y="335"/>
                    <a:pt x="1152" y="308"/>
                    <a:pt x="1165" y="281"/>
                  </a:cubicBezTo>
                  <a:cubicBezTo>
                    <a:pt x="1177" y="257"/>
                    <a:pt x="1189" y="233"/>
                    <a:pt x="1201" y="209"/>
                  </a:cubicBezTo>
                  <a:cubicBezTo>
                    <a:pt x="1211" y="189"/>
                    <a:pt x="1221" y="170"/>
                    <a:pt x="1231" y="150"/>
                  </a:cubicBezTo>
                  <a:cubicBezTo>
                    <a:pt x="1238" y="136"/>
                    <a:pt x="1245" y="123"/>
                    <a:pt x="1252" y="109"/>
                  </a:cubicBezTo>
                  <a:cubicBezTo>
                    <a:pt x="1255" y="102"/>
                    <a:pt x="1259" y="96"/>
                    <a:pt x="1262" y="89"/>
                  </a:cubicBezTo>
                  <a:cubicBezTo>
                    <a:pt x="1266" y="79"/>
                    <a:pt x="1270" y="68"/>
                    <a:pt x="1268" y="57"/>
                  </a:cubicBezTo>
                  <a:cubicBezTo>
                    <a:pt x="1268" y="55"/>
                    <a:pt x="1268" y="58"/>
                    <a:pt x="1268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7564855" y="5085739"/>
              <a:ext cx="780860" cy="715688"/>
            </a:xfrm>
            <a:custGeom>
              <a:avLst/>
              <a:gdLst>
                <a:gd name="T0" fmla="*/ 485 w 485"/>
                <a:gd name="T1" fmla="*/ 319 h 443"/>
                <a:gd name="T2" fmla="*/ 426 w 485"/>
                <a:gd name="T3" fmla="*/ 214 h 443"/>
                <a:gd name="T4" fmla="*/ 366 w 485"/>
                <a:gd name="T5" fmla="*/ 196 h 443"/>
                <a:gd name="T6" fmla="*/ 351 w 485"/>
                <a:gd name="T7" fmla="*/ 195 h 443"/>
                <a:gd name="T8" fmla="*/ 279 w 485"/>
                <a:gd name="T9" fmla="*/ 195 h 443"/>
                <a:gd name="T10" fmla="*/ 187 w 485"/>
                <a:gd name="T11" fmla="*/ 195 h 443"/>
                <a:gd name="T12" fmla="*/ 135 w 485"/>
                <a:gd name="T13" fmla="*/ 195 h 443"/>
                <a:gd name="T14" fmla="*/ 135 w 485"/>
                <a:gd name="T15" fmla="*/ 195 h 443"/>
                <a:gd name="T16" fmla="*/ 135 w 485"/>
                <a:gd name="T17" fmla="*/ 195 h 443"/>
                <a:gd name="T18" fmla="*/ 68 w 485"/>
                <a:gd name="T19" fmla="*/ 149 h 443"/>
                <a:gd name="T20" fmla="*/ 89 w 485"/>
                <a:gd name="T21" fmla="*/ 69 h 443"/>
                <a:gd name="T22" fmla="*/ 135 w 485"/>
                <a:gd name="T23" fmla="*/ 53 h 443"/>
                <a:gd name="T24" fmla="*/ 135 w 485"/>
                <a:gd name="T25" fmla="*/ 53 h 443"/>
                <a:gd name="T26" fmla="*/ 169 w 485"/>
                <a:gd name="T27" fmla="*/ 53 h 443"/>
                <a:gd name="T28" fmla="*/ 251 w 485"/>
                <a:gd name="T29" fmla="*/ 53 h 443"/>
                <a:gd name="T30" fmla="*/ 346 w 485"/>
                <a:gd name="T31" fmla="*/ 53 h 443"/>
                <a:gd name="T32" fmla="*/ 420 w 485"/>
                <a:gd name="T33" fmla="*/ 53 h 443"/>
                <a:gd name="T34" fmla="*/ 465 w 485"/>
                <a:gd name="T35" fmla="*/ 41 h 443"/>
                <a:gd name="T36" fmla="*/ 443 w 485"/>
                <a:gd name="T37" fmla="*/ 0 h 443"/>
                <a:gd name="T38" fmla="*/ 432 w 485"/>
                <a:gd name="T39" fmla="*/ 0 h 443"/>
                <a:gd name="T40" fmla="*/ 367 w 485"/>
                <a:gd name="T41" fmla="*/ 0 h 443"/>
                <a:gd name="T42" fmla="*/ 274 w 485"/>
                <a:gd name="T43" fmla="*/ 0 h 443"/>
                <a:gd name="T44" fmla="*/ 186 w 485"/>
                <a:gd name="T45" fmla="*/ 0 h 443"/>
                <a:gd name="T46" fmla="*/ 137 w 485"/>
                <a:gd name="T47" fmla="*/ 0 h 443"/>
                <a:gd name="T48" fmla="*/ 135 w 485"/>
                <a:gd name="T49" fmla="*/ 0 h 443"/>
                <a:gd name="T50" fmla="*/ 18 w 485"/>
                <a:gd name="T51" fmla="*/ 81 h 443"/>
                <a:gd name="T52" fmla="*/ 56 w 485"/>
                <a:gd name="T53" fmla="*/ 220 h 443"/>
                <a:gd name="T54" fmla="*/ 135 w 485"/>
                <a:gd name="T55" fmla="*/ 248 h 443"/>
                <a:gd name="T56" fmla="*/ 167 w 485"/>
                <a:gd name="T57" fmla="*/ 248 h 443"/>
                <a:gd name="T58" fmla="*/ 238 w 485"/>
                <a:gd name="T59" fmla="*/ 248 h 443"/>
                <a:gd name="T60" fmla="*/ 314 w 485"/>
                <a:gd name="T61" fmla="*/ 248 h 443"/>
                <a:gd name="T62" fmla="*/ 359 w 485"/>
                <a:gd name="T63" fmla="*/ 248 h 443"/>
                <a:gd name="T64" fmla="*/ 425 w 485"/>
                <a:gd name="T65" fmla="*/ 288 h 443"/>
                <a:gd name="T66" fmla="*/ 397 w 485"/>
                <a:gd name="T67" fmla="*/ 381 h 443"/>
                <a:gd name="T68" fmla="*/ 361 w 485"/>
                <a:gd name="T69" fmla="*/ 391 h 443"/>
                <a:gd name="T70" fmla="*/ 350 w 485"/>
                <a:gd name="T71" fmla="*/ 391 h 443"/>
                <a:gd name="T72" fmla="*/ 300 w 485"/>
                <a:gd name="T73" fmla="*/ 391 h 443"/>
                <a:gd name="T74" fmla="*/ 225 w 485"/>
                <a:gd name="T75" fmla="*/ 391 h 443"/>
                <a:gd name="T76" fmla="*/ 147 w 485"/>
                <a:gd name="T77" fmla="*/ 391 h 443"/>
                <a:gd name="T78" fmla="*/ 83 w 485"/>
                <a:gd name="T79" fmla="*/ 391 h 443"/>
                <a:gd name="T80" fmla="*/ 53 w 485"/>
                <a:gd name="T81" fmla="*/ 391 h 443"/>
                <a:gd name="T82" fmla="*/ 27 w 485"/>
                <a:gd name="T83" fmla="*/ 416 h 443"/>
                <a:gd name="T84" fmla="*/ 53 w 485"/>
                <a:gd name="T85" fmla="*/ 443 h 443"/>
                <a:gd name="T86" fmla="*/ 83 w 485"/>
                <a:gd name="T87" fmla="*/ 443 h 443"/>
                <a:gd name="T88" fmla="*/ 146 w 485"/>
                <a:gd name="T89" fmla="*/ 443 h 443"/>
                <a:gd name="T90" fmla="*/ 225 w 485"/>
                <a:gd name="T91" fmla="*/ 443 h 443"/>
                <a:gd name="T92" fmla="*/ 299 w 485"/>
                <a:gd name="T93" fmla="*/ 443 h 443"/>
                <a:gd name="T94" fmla="*/ 350 w 485"/>
                <a:gd name="T95" fmla="*/ 443 h 443"/>
                <a:gd name="T96" fmla="*/ 397 w 485"/>
                <a:gd name="T97" fmla="*/ 438 h 443"/>
                <a:gd name="T98" fmla="*/ 474 w 485"/>
                <a:gd name="T99" fmla="*/ 371 h 443"/>
                <a:gd name="T100" fmla="*/ 485 w 485"/>
                <a:gd name="T101" fmla="*/ 31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443">
                  <a:moveTo>
                    <a:pt x="485" y="319"/>
                  </a:moveTo>
                  <a:cubicBezTo>
                    <a:pt x="485" y="277"/>
                    <a:pt x="463" y="236"/>
                    <a:pt x="426" y="214"/>
                  </a:cubicBezTo>
                  <a:cubicBezTo>
                    <a:pt x="408" y="203"/>
                    <a:pt x="387" y="196"/>
                    <a:pt x="366" y="196"/>
                  </a:cubicBezTo>
                  <a:cubicBezTo>
                    <a:pt x="361" y="195"/>
                    <a:pt x="356" y="195"/>
                    <a:pt x="351" y="195"/>
                  </a:cubicBezTo>
                  <a:cubicBezTo>
                    <a:pt x="327" y="195"/>
                    <a:pt x="303" y="195"/>
                    <a:pt x="279" y="195"/>
                  </a:cubicBezTo>
                  <a:cubicBezTo>
                    <a:pt x="248" y="195"/>
                    <a:pt x="218" y="195"/>
                    <a:pt x="187" y="195"/>
                  </a:cubicBezTo>
                  <a:cubicBezTo>
                    <a:pt x="170" y="195"/>
                    <a:pt x="153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05" y="195"/>
                    <a:pt x="78" y="177"/>
                    <a:pt x="68" y="149"/>
                  </a:cubicBezTo>
                  <a:cubicBezTo>
                    <a:pt x="58" y="121"/>
                    <a:pt x="66" y="88"/>
                    <a:pt x="89" y="69"/>
                  </a:cubicBezTo>
                  <a:cubicBezTo>
                    <a:pt x="102" y="59"/>
                    <a:pt x="118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6" y="53"/>
                    <a:pt x="158" y="53"/>
                    <a:pt x="169" y="53"/>
                  </a:cubicBezTo>
                  <a:cubicBezTo>
                    <a:pt x="197" y="53"/>
                    <a:pt x="224" y="53"/>
                    <a:pt x="251" y="53"/>
                  </a:cubicBezTo>
                  <a:cubicBezTo>
                    <a:pt x="283" y="53"/>
                    <a:pt x="314" y="53"/>
                    <a:pt x="346" y="53"/>
                  </a:cubicBezTo>
                  <a:cubicBezTo>
                    <a:pt x="371" y="53"/>
                    <a:pt x="395" y="53"/>
                    <a:pt x="420" y="53"/>
                  </a:cubicBezTo>
                  <a:cubicBezTo>
                    <a:pt x="436" y="53"/>
                    <a:pt x="455" y="56"/>
                    <a:pt x="465" y="41"/>
                  </a:cubicBezTo>
                  <a:cubicBezTo>
                    <a:pt x="477" y="24"/>
                    <a:pt x="464" y="1"/>
                    <a:pt x="443" y="0"/>
                  </a:cubicBezTo>
                  <a:cubicBezTo>
                    <a:pt x="439" y="0"/>
                    <a:pt x="436" y="0"/>
                    <a:pt x="432" y="0"/>
                  </a:cubicBezTo>
                  <a:cubicBezTo>
                    <a:pt x="410" y="0"/>
                    <a:pt x="389" y="0"/>
                    <a:pt x="367" y="0"/>
                  </a:cubicBezTo>
                  <a:cubicBezTo>
                    <a:pt x="336" y="0"/>
                    <a:pt x="305" y="0"/>
                    <a:pt x="274" y="0"/>
                  </a:cubicBezTo>
                  <a:cubicBezTo>
                    <a:pt x="245" y="0"/>
                    <a:pt x="215" y="0"/>
                    <a:pt x="186" y="0"/>
                  </a:cubicBezTo>
                  <a:cubicBezTo>
                    <a:pt x="170" y="0"/>
                    <a:pt x="153" y="0"/>
                    <a:pt x="137" y="0"/>
                  </a:cubicBezTo>
                  <a:cubicBezTo>
                    <a:pt x="136" y="0"/>
                    <a:pt x="135" y="0"/>
                    <a:pt x="135" y="0"/>
                  </a:cubicBezTo>
                  <a:cubicBezTo>
                    <a:pt x="83" y="0"/>
                    <a:pt x="36" y="33"/>
                    <a:pt x="18" y="81"/>
                  </a:cubicBezTo>
                  <a:cubicBezTo>
                    <a:pt x="0" y="130"/>
                    <a:pt x="16" y="186"/>
                    <a:pt x="56" y="220"/>
                  </a:cubicBezTo>
                  <a:cubicBezTo>
                    <a:pt x="78" y="238"/>
                    <a:pt x="106" y="248"/>
                    <a:pt x="135" y="248"/>
                  </a:cubicBezTo>
                  <a:cubicBezTo>
                    <a:pt x="145" y="248"/>
                    <a:pt x="156" y="248"/>
                    <a:pt x="167" y="248"/>
                  </a:cubicBezTo>
                  <a:cubicBezTo>
                    <a:pt x="190" y="248"/>
                    <a:pt x="214" y="248"/>
                    <a:pt x="238" y="248"/>
                  </a:cubicBezTo>
                  <a:cubicBezTo>
                    <a:pt x="263" y="248"/>
                    <a:pt x="289" y="248"/>
                    <a:pt x="314" y="248"/>
                  </a:cubicBezTo>
                  <a:cubicBezTo>
                    <a:pt x="329" y="248"/>
                    <a:pt x="344" y="248"/>
                    <a:pt x="359" y="248"/>
                  </a:cubicBezTo>
                  <a:cubicBezTo>
                    <a:pt x="387" y="248"/>
                    <a:pt x="413" y="263"/>
                    <a:pt x="425" y="288"/>
                  </a:cubicBezTo>
                  <a:cubicBezTo>
                    <a:pt x="442" y="321"/>
                    <a:pt x="429" y="362"/>
                    <a:pt x="397" y="381"/>
                  </a:cubicBezTo>
                  <a:cubicBezTo>
                    <a:pt x="386" y="387"/>
                    <a:pt x="374" y="391"/>
                    <a:pt x="361" y="391"/>
                  </a:cubicBezTo>
                  <a:cubicBezTo>
                    <a:pt x="357" y="391"/>
                    <a:pt x="354" y="391"/>
                    <a:pt x="350" y="391"/>
                  </a:cubicBezTo>
                  <a:cubicBezTo>
                    <a:pt x="334" y="391"/>
                    <a:pt x="317" y="391"/>
                    <a:pt x="300" y="391"/>
                  </a:cubicBezTo>
                  <a:cubicBezTo>
                    <a:pt x="275" y="391"/>
                    <a:pt x="250" y="391"/>
                    <a:pt x="225" y="391"/>
                  </a:cubicBezTo>
                  <a:cubicBezTo>
                    <a:pt x="199" y="391"/>
                    <a:pt x="173" y="391"/>
                    <a:pt x="147" y="391"/>
                  </a:cubicBezTo>
                  <a:cubicBezTo>
                    <a:pt x="126" y="391"/>
                    <a:pt x="104" y="391"/>
                    <a:pt x="83" y="391"/>
                  </a:cubicBezTo>
                  <a:cubicBezTo>
                    <a:pt x="73" y="391"/>
                    <a:pt x="63" y="391"/>
                    <a:pt x="53" y="391"/>
                  </a:cubicBezTo>
                  <a:cubicBezTo>
                    <a:pt x="39" y="391"/>
                    <a:pt x="27" y="402"/>
                    <a:pt x="27" y="416"/>
                  </a:cubicBezTo>
                  <a:cubicBezTo>
                    <a:pt x="26" y="431"/>
                    <a:pt x="38" y="443"/>
                    <a:pt x="53" y="443"/>
                  </a:cubicBezTo>
                  <a:cubicBezTo>
                    <a:pt x="63" y="443"/>
                    <a:pt x="73" y="443"/>
                    <a:pt x="83" y="443"/>
                  </a:cubicBezTo>
                  <a:cubicBezTo>
                    <a:pt x="104" y="443"/>
                    <a:pt x="125" y="443"/>
                    <a:pt x="146" y="443"/>
                  </a:cubicBezTo>
                  <a:cubicBezTo>
                    <a:pt x="173" y="443"/>
                    <a:pt x="199" y="443"/>
                    <a:pt x="225" y="443"/>
                  </a:cubicBezTo>
                  <a:cubicBezTo>
                    <a:pt x="250" y="443"/>
                    <a:pt x="274" y="443"/>
                    <a:pt x="299" y="443"/>
                  </a:cubicBezTo>
                  <a:cubicBezTo>
                    <a:pt x="316" y="443"/>
                    <a:pt x="333" y="443"/>
                    <a:pt x="350" y="443"/>
                  </a:cubicBezTo>
                  <a:cubicBezTo>
                    <a:pt x="366" y="443"/>
                    <a:pt x="382" y="443"/>
                    <a:pt x="397" y="438"/>
                  </a:cubicBezTo>
                  <a:cubicBezTo>
                    <a:pt x="431" y="428"/>
                    <a:pt x="460" y="403"/>
                    <a:pt x="474" y="371"/>
                  </a:cubicBezTo>
                  <a:cubicBezTo>
                    <a:pt x="482" y="355"/>
                    <a:pt x="485" y="337"/>
                    <a:pt x="485" y="3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6769512" y="5084532"/>
              <a:ext cx="753705" cy="722929"/>
            </a:xfrm>
            <a:custGeom>
              <a:avLst/>
              <a:gdLst>
                <a:gd name="T0" fmla="*/ 468 w 468"/>
                <a:gd name="T1" fmla="*/ 125 h 448"/>
                <a:gd name="T2" fmla="*/ 434 w 468"/>
                <a:gd name="T3" fmla="*/ 40 h 448"/>
                <a:gd name="T4" fmla="*/ 350 w 468"/>
                <a:gd name="T5" fmla="*/ 1 h 448"/>
                <a:gd name="T6" fmla="*/ 281 w 468"/>
                <a:gd name="T7" fmla="*/ 1 h 448"/>
                <a:gd name="T8" fmla="*/ 147 w 468"/>
                <a:gd name="T9" fmla="*/ 1 h 448"/>
                <a:gd name="T10" fmla="*/ 42 w 468"/>
                <a:gd name="T11" fmla="*/ 1 h 448"/>
                <a:gd name="T12" fmla="*/ 12 w 468"/>
                <a:gd name="T13" fmla="*/ 9 h 448"/>
                <a:gd name="T14" fmla="*/ 15 w 468"/>
                <a:gd name="T15" fmla="*/ 49 h 448"/>
                <a:gd name="T16" fmla="*/ 32 w 468"/>
                <a:gd name="T17" fmla="*/ 54 h 448"/>
                <a:gd name="T18" fmla="*/ 117 w 468"/>
                <a:gd name="T19" fmla="*/ 54 h 448"/>
                <a:gd name="T20" fmla="*/ 253 w 468"/>
                <a:gd name="T21" fmla="*/ 54 h 448"/>
                <a:gd name="T22" fmla="*/ 341 w 468"/>
                <a:gd name="T23" fmla="*/ 54 h 448"/>
                <a:gd name="T24" fmla="*/ 394 w 468"/>
                <a:gd name="T25" fmla="*/ 75 h 448"/>
                <a:gd name="T26" fmla="*/ 405 w 468"/>
                <a:gd name="T27" fmla="*/ 162 h 448"/>
                <a:gd name="T28" fmla="*/ 343 w 468"/>
                <a:gd name="T29" fmla="*/ 196 h 448"/>
                <a:gd name="T30" fmla="*/ 313 w 468"/>
                <a:gd name="T31" fmla="*/ 196 h 448"/>
                <a:gd name="T32" fmla="*/ 184 w 468"/>
                <a:gd name="T33" fmla="*/ 196 h 448"/>
                <a:gd name="T34" fmla="*/ 85 w 468"/>
                <a:gd name="T35" fmla="*/ 196 h 448"/>
                <a:gd name="T36" fmla="*/ 31 w 468"/>
                <a:gd name="T37" fmla="*/ 215 h 448"/>
                <a:gd name="T38" fmla="*/ 4 w 468"/>
                <a:gd name="T39" fmla="*/ 276 h 448"/>
                <a:gd name="T40" fmla="*/ 4 w 468"/>
                <a:gd name="T41" fmla="*/ 393 h 448"/>
                <a:gd name="T42" fmla="*/ 4 w 468"/>
                <a:gd name="T43" fmla="*/ 414 h 448"/>
                <a:gd name="T44" fmla="*/ 9 w 468"/>
                <a:gd name="T45" fmla="*/ 434 h 448"/>
                <a:gd name="T46" fmla="*/ 50 w 468"/>
                <a:gd name="T47" fmla="*/ 435 h 448"/>
                <a:gd name="T48" fmla="*/ 56 w 468"/>
                <a:gd name="T49" fmla="*/ 411 h 448"/>
                <a:gd name="T50" fmla="*/ 56 w 468"/>
                <a:gd name="T51" fmla="*/ 313 h 448"/>
                <a:gd name="T52" fmla="*/ 56 w 468"/>
                <a:gd name="T53" fmla="*/ 281 h 448"/>
                <a:gd name="T54" fmla="*/ 62 w 468"/>
                <a:gd name="T55" fmla="*/ 258 h 448"/>
                <a:gd name="T56" fmla="*/ 86 w 468"/>
                <a:gd name="T57" fmla="*/ 249 h 448"/>
                <a:gd name="T58" fmla="*/ 115 w 468"/>
                <a:gd name="T59" fmla="*/ 249 h 448"/>
                <a:gd name="T60" fmla="*/ 193 w 468"/>
                <a:gd name="T61" fmla="*/ 249 h 448"/>
                <a:gd name="T62" fmla="*/ 321 w 468"/>
                <a:gd name="T63" fmla="*/ 249 h 448"/>
                <a:gd name="T64" fmla="*/ 354 w 468"/>
                <a:gd name="T65" fmla="*/ 249 h 448"/>
                <a:gd name="T66" fmla="*/ 436 w 468"/>
                <a:gd name="T67" fmla="*/ 208 h 448"/>
                <a:gd name="T68" fmla="*/ 468 w 468"/>
                <a:gd name="T69" fmla="*/ 12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8" h="448">
                  <a:moveTo>
                    <a:pt x="468" y="125"/>
                  </a:moveTo>
                  <a:cubicBezTo>
                    <a:pt x="468" y="94"/>
                    <a:pt x="455" y="63"/>
                    <a:pt x="434" y="40"/>
                  </a:cubicBezTo>
                  <a:cubicBezTo>
                    <a:pt x="412" y="17"/>
                    <a:pt x="382" y="3"/>
                    <a:pt x="350" y="1"/>
                  </a:cubicBezTo>
                  <a:cubicBezTo>
                    <a:pt x="327" y="0"/>
                    <a:pt x="304" y="1"/>
                    <a:pt x="281" y="1"/>
                  </a:cubicBezTo>
                  <a:cubicBezTo>
                    <a:pt x="236" y="1"/>
                    <a:pt x="192" y="1"/>
                    <a:pt x="147" y="1"/>
                  </a:cubicBezTo>
                  <a:cubicBezTo>
                    <a:pt x="112" y="1"/>
                    <a:pt x="77" y="1"/>
                    <a:pt x="42" y="1"/>
                  </a:cubicBezTo>
                  <a:cubicBezTo>
                    <a:pt x="31" y="1"/>
                    <a:pt x="20" y="0"/>
                    <a:pt x="12" y="9"/>
                  </a:cubicBezTo>
                  <a:cubicBezTo>
                    <a:pt x="0" y="20"/>
                    <a:pt x="1" y="40"/>
                    <a:pt x="15" y="49"/>
                  </a:cubicBezTo>
                  <a:cubicBezTo>
                    <a:pt x="20" y="53"/>
                    <a:pt x="26" y="54"/>
                    <a:pt x="32" y="54"/>
                  </a:cubicBezTo>
                  <a:cubicBezTo>
                    <a:pt x="60" y="54"/>
                    <a:pt x="89" y="54"/>
                    <a:pt x="117" y="54"/>
                  </a:cubicBezTo>
                  <a:cubicBezTo>
                    <a:pt x="162" y="54"/>
                    <a:pt x="208" y="54"/>
                    <a:pt x="253" y="54"/>
                  </a:cubicBezTo>
                  <a:cubicBezTo>
                    <a:pt x="282" y="54"/>
                    <a:pt x="312" y="54"/>
                    <a:pt x="341" y="54"/>
                  </a:cubicBezTo>
                  <a:cubicBezTo>
                    <a:pt x="361" y="54"/>
                    <a:pt x="380" y="61"/>
                    <a:pt x="394" y="75"/>
                  </a:cubicBezTo>
                  <a:cubicBezTo>
                    <a:pt x="417" y="98"/>
                    <a:pt x="421" y="135"/>
                    <a:pt x="405" y="162"/>
                  </a:cubicBezTo>
                  <a:cubicBezTo>
                    <a:pt x="391" y="184"/>
                    <a:pt x="368" y="196"/>
                    <a:pt x="343" y="196"/>
                  </a:cubicBezTo>
                  <a:cubicBezTo>
                    <a:pt x="333" y="196"/>
                    <a:pt x="323" y="196"/>
                    <a:pt x="313" y="196"/>
                  </a:cubicBezTo>
                  <a:cubicBezTo>
                    <a:pt x="270" y="196"/>
                    <a:pt x="227" y="196"/>
                    <a:pt x="184" y="196"/>
                  </a:cubicBezTo>
                  <a:cubicBezTo>
                    <a:pt x="151" y="196"/>
                    <a:pt x="118" y="196"/>
                    <a:pt x="85" y="196"/>
                  </a:cubicBezTo>
                  <a:cubicBezTo>
                    <a:pt x="65" y="196"/>
                    <a:pt x="46" y="201"/>
                    <a:pt x="31" y="215"/>
                  </a:cubicBezTo>
                  <a:cubicBezTo>
                    <a:pt x="12" y="230"/>
                    <a:pt x="4" y="253"/>
                    <a:pt x="4" y="276"/>
                  </a:cubicBezTo>
                  <a:cubicBezTo>
                    <a:pt x="4" y="315"/>
                    <a:pt x="4" y="354"/>
                    <a:pt x="4" y="393"/>
                  </a:cubicBezTo>
                  <a:cubicBezTo>
                    <a:pt x="4" y="400"/>
                    <a:pt x="4" y="407"/>
                    <a:pt x="4" y="414"/>
                  </a:cubicBezTo>
                  <a:cubicBezTo>
                    <a:pt x="4" y="421"/>
                    <a:pt x="4" y="428"/>
                    <a:pt x="9" y="434"/>
                  </a:cubicBezTo>
                  <a:cubicBezTo>
                    <a:pt x="19" y="447"/>
                    <a:pt x="39" y="448"/>
                    <a:pt x="50" y="435"/>
                  </a:cubicBezTo>
                  <a:cubicBezTo>
                    <a:pt x="56" y="428"/>
                    <a:pt x="56" y="420"/>
                    <a:pt x="56" y="411"/>
                  </a:cubicBezTo>
                  <a:cubicBezTo>
                    <a:pt x="56" y="378"/>
                    <a:pt x="56" y="346"/>
                    <a:pt x="56" y="313"/>
                  </a:cubicBezTo>
                  <a:cubicBezTo>
                    <a:pt x="56" y="303"/>
                    <a:pt x="56" y="292"/>
                    <a:pt x="56" y="281"/>
                  </a:cubicBezTo>
                  <a:cubicBezTo>
                    <a:pt x="56" y="273"/>
                    <a:pt x="56" y="265"/>
                    <a:pt x="62" y="258"/>
                  </a:cubicBezTo>
                  <a:cubicBezTo>
                    <a:pt x="68" y="250"/>
                    <a:pt x="76" y="249"/>
                    <a:pt x="86" y="249"/>
                  </a:cubicBezTo>
                  <a:cubicBezTo>
                    <a:pt x="96" y="249"/>
                    <a:pt x="105" y="249"/>
                    <a:pt x="115" y="249"/>
                  </a:cubicBezTo>
                  <a:cubicBezTo>
                    <a:pt x="141" y="249"/>
                    <a:pt x="167" y="249"/>
                    <a:pt x="193" y="249"/>
                  </a:cubicBezTo>
                  <a:cubicBezTo>
                    <a:pt x="235" y="249"/>
                    <a:pt x="278" y="249"/>
                    <a:pt x="321" y="249"/>
                  </a:cubicBezTo>
                  <a:cubicBezTo>
                    <a:pt x="332" y="249"/>
                    <a:pt x="343" y="250"/>
                    <a:pt x="354" y="249"/>
                  </a:cubicBezTo>
                  <a:cubicBezTo>
                    <a:pt x="385" y="246"/>
                    <a:pt x="415" y="231"/>
                    <a:pt x="436" y="208"/>
                  </a:cubicBezTo>
                  <a:cubicBezTo>
                    <a:pt x="456" y="186"/>
                    <a:pt x="468" y="156"/>
                    <a:pt x="468" y="1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5781066" y="5074877"/>
              <a:ext cx="859912" cy="737412"/>
            </a:xfrm>
            <a:custGeom>
              <a:avLst/>
              <a:gdLst>
                <a:gd name="T0" fmla="*/ 492 w 534"/>
                <a:gd name="T1" fmla="*/ 12 h 457"/>
                <a:gd name="T2" fmla="*/ 443 w 534"/>
                <a:gd name="T3" fmla="*/ 51 h 457"/>
                <a:gd name="T4" fmla="*/ 327 w 534"/>
                <a:gd name="T5" fmla="*/ 145 h 457"/>
                <a:gd name="T6" fmla="*/ 302 w 534"/>
                <a:gd name="T7" fmla="*/ 166 h 457"/>
                <a:gd name="T8" fmla="*/ 299 w 534"/>
                <a:gd name="T9" fmla="*/ 169 h 457"/>
                <a:gd name="T10" fmla="*/ 343 w 534"/>
                <a:gd name="T11" fmla="*/ 201 h 457"/>
                <a:gd name="T12" fmla="*/ 453 w 534"/>
                <a:gd name="T13" fmla="*/ 112 h 457"/>
                <a:gd name="T14" fmla="*/ 480 w 534"/>
                <a:gd name="T15" fmla="*/ 117 h 457"/>
                <a:gd name="T16" fmla="*/ 480 w 534"/>
                <a:gd name="T17" fmla="*/ 264 h 457"/>
                <a:gd name="T18" fmla="*/ 480 w 534"/>
                <a:gd name="T19" fmla="*/ 357 h 457"/>
                <a:gd name="T20" fmla="*/ 480 w 534"/>
                <a:gd name="T21" fmla="*/ 368 h 457"/>
                <a:gd name="T22" fmla="*/ 434 w 534"/>
                <a:gd name="T23" fmla="*/ 331 h 457"/>
                <a:gd name="T24" fmla="*/ 360 w 534"/>
                <a:gd name="T25" fmla="*/ 271 h 457"/>
                <a:gd name="T26" fmla="*/ 278 w 534"/>
                <a:gd name="T27" fmla="*/ 204 h 457"/>
                <a:gd name="T28" fmla="*/ 267 w 534"/>
                <a:gd name="T29" fmla="*/ 195 h 457"/>
                <a:gd name="T30" fmla="*/ 252 w 534"/>
                <a:gd name="T31" fmla="*/ 207 h 457"/>
                <a:gd name="T32" fmla="*/ 184 w 534"/>
                <a:gd name="T33" fmla="*/ 262 h 457"/>
                <a:gd name="T34" fmla="*/ 111 w 534"/>
                <a:gd name="T35" fmla="*/ 322 h 457"/>
                <a:gd name="T36" fmla="*/ 53 w 534"/>
                <a:gd name="T37" fmla="*/ 369 h 457"/>
                <a:gd name="T38" fmla="*/ 53 w 534"/>
                <a:gd name="T39" fmla="*/ 274 h 457"/>
                <a:gd name="T40" fmla="*/ 53 w 534"/>
                <a:gd name="T41" fmla="*/ 124 h 457"/>
                <a:gd name="T42" fmla="*/ 53 w 534"/>
                <a:gd name="T43" fmla="*/ 94 h 457"/>
                <a:gd name="T44" fmla="*/ 53 w 534"/>
                <a:gd name="T45" fmla="*/ 89 h 457"/>
                <a:gd name="T46" fmla="*/ 172 w 534"/>
                <a:gd name="T47" fmla="*/ 186 h 457"/>
                <a:gd name="T48" fmla="*/ 193 w 534"/>
                <a:gd name="T49" fmla="*/ 202 h 457"/>
                <a:gd name="T50" fmla="*/ 201 w 534"/>
                <a:gd name="T51" fmla="*/ 196 h 457"/>
                <a:gd name="T52" fmla="*/ 234 w 534"/>
                <a:gd name="T53" fmla="*/ 169 h 457"/>
                <a:gd name="T54" fmla="*/ 130 w 534"/>
                <a:gd name="T55" fmla="*/ 84 h 457"/>
                <a:gd name="T56" fmla="*/ 48 w 534"/>
                <a:gd name="T57" fmla="*/ 17 h 457"/>
                <a:gd name="T58" fmla="*/ 17 w 534"/>
                <a:gd name="T59" fmla="*/ 9 h 457"/>
                <a:gd name="T60" fmla="*/ 0 w 534"/>
                <a:gd name="T61" fmla="*/ 53 h 457"/>
                <a:gd name="T62" fmla="*/ 0 w 534"/>
                <a:gd name="T63" fmla="*/ 206 h 457"/>
                <a:gd name="T64" fmla="*/ 0 w 534"/>
                <a:gd name="T65" fmla="*/ 381 h 457"/>
                <a:gd name="T66" fmla="*/ 0 w 534"/>
                <a:gd name="T67" fmla="*/ 422 h 457"/>
                <a:gd name="T68" fmla="*/ 39 w 534"/>
                <a:gd name="T69" fmla="*/ 447 h 457"/>
                <a:gd name="T70" fmla="*/ 79 w 534"/>
                <a:gd name="T71" fmla="*/ 415 h 457"/>
                <a:gd name="T72" fmla="*/ 265 w 534"/>
                <a:gd name="T73" fmla="*/ 264 h 457"/>
                <a:gd name="T74" fmla="*/ 276 w 534"/>
                <a:gd name="T75" fmla="*/ 270 h 457"/>
                <a:gd name="T76" fmla="*/ 424 w 534"/>
                <a:gd name="T77" fmla="*/ 391 h 457"/>
                <a:gd name="T78" fmla="*/ 529 w 534"/>
                <a:gd name="T79" fmla="*/ 439 h 457"/>
                <a:gd name="T80" fmla="*/ 533 w 534"/>
                <a:gd name="T81" fmla="*/ 393 h 457"/>
                <a:gd name="T82" fmla="*/ 533 w 534"/>
                <a:gd name="T83" fmla="*/ 126 h 457"/>
                <a:gd name="T84" fmla="*/ 533 w 534"/>
                <a:gd name="T85" fmla="*/ 3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457">
                  <a:moveTo>
                    <a:pt x="533" y="34"/>
                  </a:moveTo>
                  <a:cubicBezTo>
                    <a:pt x="533" y="13"/>
                    <a:pt x="509" y="0"/>
                    <a:pt x="492" y="12"/>
                  </a:cubicBezTo>
                  <a:cubicBezTo>
                    <a:pt x="489" y="14"/>
                    <a:pt x="487" y="16"/>
                    <a:pt x="484" y="18"/>
                  </a:cubicBezTo>
                  <a:cubicBezTo>
                    <a:pt x="470" y="29"/>
                    <a:pt x="457" y="40"/>
                    <a:pt x="443" y="51"/>
                  </a:cubicBezTo>
                  <a:cubicBezTo>
                    <a:pt x="423" y="68"/>
                    <a:pt x="403" y="84"/>
                    <a:pt x="383" y="100"/>
                  </a:cubicBezTo>
                  <a:cubicBezTo>
                    <a:pt x="365" y="115"/>
                    <a:pt x="346" y="130"/>
                    <a:pt x="327" y="145"/>
                  </a:cubicBezTo>
                  <a:cubicBezTo>
                    <a:pt x="321" y="151"/>
                    <a:pt x="315" y="156"/>
                    <a:pt x="308" y="161"/>
                  </a:cubicBezTo>
                  <a:cubicBezTo>
                    <a:pt x="306" y="163"/>
                    <a:pt x="304" y="164"/>
                    <a:pt x="302" y="166"/>
                  </a:cubicBezTo>
                  <a:cubicBezTo>
                    <a:pt x="302" y="166"/>
                    <a:pt x="299" y="168"/>
                    <a:pt x="299" y="168"/>
                  </a:cubicBezTo>
                  <a:cubicBezTo>
                    <a:pt x="299" y="169"/>
                    <a:pt x="299" y="169"/>
                    <a:pt x="299" y="169"/>
                  </a:cubicBezTo>
                  <a:cubicBezTo>
                    <a:pt x="312" y="179"/>
                    <a:pt x="325" y="190"/>
                    <a:pt x="338" y="201"/>
                  </a:cubicBezTo>
                  <a:cubicBezTo>
                    <a:pt x="341" y="203"/>
                    <a:pt x="340" y="203"/>
                    <a:pt x="343" y="201"/>
                  </a:cubicBezTo>
                  <a:cubicBezTo>
                    <a:pt x="347" y="197"/>
                    <a:pt x="352" y="194"/>
                    <a:pt x="356" y="190"/>
                  </a:cubicBezTo>
                  <a:cubicBezTo>
                    <a:pt x="388" y="164"/>
                    <a:pt x="420" y="138"/>
                    <a:pt x="453" y="112"/>
                  </a:cubicBezTo>
                  <a:cubicBezTo>
                    <a:pt x="462" y="104"/>
                    <a:pt x="471" y="97"/>
                    <a:pt x="480" y="89"/>
                  </a:cubicBezTo>
                  <a:cubicBezTo>
                    <a:pt x="480" y="98"/>
                    <a:pt x="480" y="108"/>
                    <a:pt x="480" y="117"/>
                  </a:cubicBezTo>
                  <a:cubicBezTo>
                    <a:pt x="480" y="139"/>
                    <a:pt x="480" y="161"/>
                    <a:pt x="480" y="184"/>
                  </a:cubicBezTo>
                  <a:cubicBezTo>
                    <a:pt x="480" y="210"/>
                    <a:pt x="480" y="237"/>
                    <a:pt x="480" y="264"/>
                  </a:cubicBezTo>
                  <a:cubicBezTo>
                    <a:pt x="480" y="287"/>
                    <a:pt x="480" y="311"/>
                    <a:pt x="480" y="334"/>
                  </a:cubicBezTo>
                  <a:cubicBezTo>
                    <a:pt x="480" y="342"/>
                    <a:pt x="480" y="349"/>
                    <a:pt x="480" y="357"/>
                  </a:cubicBezTo>
                  <a:cubicBezTo>
                    <a:pt x="480" y="359"/>
                    <a:pt x="480" y="362"/>
                    <a:pt x="480" y="364"/>
                  </a:cubicBezTo>
                  <a:cubicBezTo>
                    <a:pt x="480" y="365"/>
                    <a:pt x="481" y="368"/>
                    <a:pt x="480" y="368"/>
                  </a:cubicBezTo>
                  <a:cubicBezTo>
                    <a:pt x="480" y="368"/>
                    <a:pt x="480" y="368"/>
                    <a:pt x="480" y="369"/>
                  </a:cubicBezTo>
                  <a:cubicBezTo>
                    <a:pt x="465" y="356"/>
                    <a:pt x="449" y="343"/>
                    <a:pt x="434" y="331"/>
                  </a:cubicBezTo>
                  <a:cubicBezTo>
                    <a:pt x="426" y="324"/>
                    <a:pt x="417" y="318"/>
                    <a:pt x="409" y="311"/>
                  </a:cubicBezTo>
                  <a:cubicBezTo>
                    <a:pt x="392" y="298"/>
                    <a:pt x="376" y="284"/>
                    <a:pt x="360" y="271"/>
                  </a:cubicBezTo>
                  <a:cubicBezTo>
                    <a:pt x="340" y="255"/>
                    <a:pt x="320" y="239"/>
                    <a:pt x="300" y="222"/>
                  </a:cubicBezTo>
                  <a:cubicBezTo>
                    <a:pt x="292" y="216"/>
                    <a:pt x="285" y="210"/>
                    <a:pt x="278" y="204"/>
                  </a:cubicBezTo>
                  <a:cubicBezTo>
                    <a:pt x="275" y="202"/>
                    <a:pt x="273" y="200"/>
                    <a:pt x="270" y="198"/>
                  </a:cubicBezTo>
                  <a:cubicBezTo>
                    <a:pt x="269" y="198"/>
                    <a:pt x="268" y="196"/>
                    <a:pt x="267" y="195"/>
                  </a:cubicBezTo>
                  <a:cubicBezTo>
                    <a:pt x="266" y="195"/>
                    <a:pt x="265" y="196"/>
                    <a:pt x="264" y="197"/>
                  </a:cubicBezTo>
                  <a:cubicBezTo>
                    <a:pt x="260" y="200"/>
                    <a:pt x="256" y="204"/>
                    <a:pt x="252" y="207"/>
                  </a:cubicBezTo>
                  <a:cubicBezTo>
                    <a:pt x="243" y="214"/>
                    <a:pt x="235" y="221"/>
                    <a:pt x="226" y="228"/>
                  </a:cubicBezTo>
                  <a:cubicBezTo>
                    <a:pt x="212" y="240"/>
                    <a:pt x="198" y="251"/>
                    <a:pt x="184" y="262"/>
                  </a:cubicBezTo>
                  <a:cubicBezTo>
                    <a:pt x="171" y="273"/>
                    <a:pt x="158" y="283"/>
                    <a:pt x="145" y="294"/>
                  </a:cubicBezTo>
                  <a:cubicBezTo>
                    <a:pt x="134" y="303"/>
                    <a:pt x="122" y="312"/>
                    <a:pt x="111" y="322"/>
                  </a:cubicBezTo>
                  <a:cubicBezTo>
                    <a:pt x="93" y="336"/>
                    <a:pt x="75" y="351"/>
                    <a:pt x="57" y="365"/>
                  </a:cubicBezTo>
                  <a:cubicBezTo>
                    <a:pt x="56" y="366"/>
                    <a:pt x="55" y="367"/>
                    <a:pt x="53" y="369"/>
                  </a:cubicBezTo>
                  <a:cubicBezTo>
                    <a:pt x="53" y="359"/>
                    <a:pt x="53" y="350"/>
                    <a:pt x="53" y="341"/>
                  </a:cubicBezTo>
                  <a:cubicBezTo>
                    <a:pt x="53" y="319"/>
                    <a:pt x="53" y="296"/>
                    <a:pt x="53" y="274"/>
                  </a:cubicBezTo>
                  <a:cubicBezTo>
                    <a:pt x="53" y="247"/>
                    <a:pt x="53" y="220"/>
                    <a:pt x="53" y="194"/>
                  </a:cubicBezTo>
                  <a:cubicBezTo>
                    <a:pt x="53" y="170"/>
                    <a:pt x="53" y="147"/>
                    <a:pt x="53" y="124"/>
                  </a:cubicBezTo>
                  <a:cubicBezTo>
                    <a:pt x="53" y="116"/>
                    <a:pt x="53" y="108"/>
                    <a:pt x="53" y="101"/>
                  </a:cubicBezTo>
                  <a:cubicBezTo>
                    <a:pt x="53" y="98"/>
                    <a:pt x="53" y="96"/>
                    <a:pt x="53" y="94"/>
                  </a:cubicBezTo>
                  <a:cubicBezTo>
                    <a:pt x="53" y="93"/>
                    <a:pt x="53" y="90"/>
                    <a:pt x="53" y="90"/>
                  </a:cubicBezTo>
                  <a:cubicBezTo>
                    <a:pt x="53" y="90"/>
                    <a:pt x="53" y="89"/>
                    <a:pt x="53" y="89"/>
                  </a:cubicBezTo>
                  <a:cubicBezTo>
                    <a:pt x="77" y="109"/>
                    <a:pt x="101" y="128"/>
                    <a:pt x="124" y="147"/>
                  </a:cubicBezTo>
                  <a:cubicBezTo>
                    <a:pt x="140" y="160"/>
                    <a:pt x="156" y="173"/>
                    <a:pt x="172" y="186"/>
                  </a:cubicBezTo>
                  <a:cubicBezTo>
                    <a:pt x="177" y="190"/>
                    <a:pt x="183" y="194"/>
                    <a:pt x="188" y="199"/>
                  </a:cubicBezTo>
                  <a:cubicBezTo>
                    <a:pt x="189" y="199"/>
                    <a:pt x="191" y="203"/>
                    <a:pt x="193" y="202"/>
                  </a:cubicBezTo>
                  <a:cubicBezTo>
                    <a:pt x="194" y="202"/>
                    <a:pt x="195" y="200"/>
                    <a:pt x="196" y="200"/>
                  </a:cubicBezTo>
                  <a:cubicBezTo>
                    <a:pt x="197" y="199"/>
                    <a:pt x="199" y="197"/>
                    <a:pt x="201" y="196"/>
                  </a:cubicBezTo>
                  <a:cubicBezTo>
                    <a:pt x="205" y="192"/>
                    <a:pt x="210" y="188"/>
                    <a:pt x="215" y="184"/>
                  </a:cubicBezTo>
                  <a:cubicBezTo>
                    <a:pt x="221" y="179"/>
                    <a:pt x="228" y="174"/>
                    <a:pt x="234" y="169"/>
                  </a:cubicBezTo>
                  <a:cubicBezTo>
                    <a:pt x="223" y="160"/>
                    <a:pt x="212" y="151"/>
                    <a:pt x="201" y="142"/>
                  </a:cubicBezTo>
                  <a:cubicBezTo>
                    <a:pt x="177" y="122"/>
                    <a:pt x="153" y="103"/>
                    <a:pt x="130" y="84"/>
                  </a:cubicBezTo>
                  <a:cubicBezTo>
                    <a:pt x="108" y="66"/>
                    <a:pt x="87" y="49"/>
                    <a:pt x="65" y="31"/>
                  </a:cubicBezTo>
                  <a:cubicBezTo>
                    <a:pt x="59" y="26"/>
                    <a:pt x="54" y="22"/>
                    <a:pt x="48" y="17"/>
                  </a:cubicBezTo>
                  <a:cubicBezTo>
                    <a:pt x="47" y="17"/>
                    <a:pt x="46" y="16"/>
                    <a:pt x="46" y="15"/>
                  </a:cubicBezTo>
                  <a:cubicBezTo>
                    <a:pt x="37" y="8"/>
                    <a:pt x="27" y="5"/>
                    <a:pt x="17" y="9"/>
                  </a:cubicBezTo>
                  <a:cubicBezTo>
                    <a:pt x="4" y="14"/>
                    <a:pt x="0" y="26"/>
                    <a:pt x="0" y="38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74"/>
                    <a:pt x="0" y="95"/>
                    <a:pt x="0" y="116"/>
                  </a:cubicBezTo>
                  <a:cubicBezTo>
                    <a:pt x="0" y="146"/>
                    <a:pt x="0" y="176"/>
                    <a:pt x="0" y="206"/>
                  </a:cubicBezTo>
                  <a:cubicBezTo>
                    <a:pt x="0" y="238"/>
                    <a:pt x="0" y="270"/>
                    <a:pt x="0" y="302"/>
                  </a:cubicBezTo>
                  <a:cubicBezTo>
                    <a:pt x="0" y="329"/>
                    <a:pt x="0" y="355"/>
                    <a:pt x="0" y="381"/>
                  </a:cubicBezTo>
                  <a:cubicBezTo>
                    <a:pt x="0" y="390"/>
                    <a:pt x="0" y="399"/>
                    <a:pt x="0" y="408"/>
                  </a:cubicBezTo>
                  <a:cubicBezTo>
                    <a:pt x="0" y="413"/>
                    <a:pt x="0" y="418"/>
                    <a:pt x="0" y="422"/>
                  </a:cubicBezTo>
                  <a:cubicBezTo>
                    <a:pt x="0" y="423"/>
                    <a:pt x="0" y="424"/>
                    <a:pt x="1" y="424"/>
                  </a:cubicBezTo>
                  <a:cubicBezTo>
                    <a:pt x="1" y="444"/>
                    <a:pt x="22" y="457"/>
                    <a:pt x="39" y="447"/>
                  </a:cubicBezTo>
                  <a:cubicBezTo>
                    <a:pt x="42" y="446"/>
                    <a:pt x="45" y="443"/>
                    <a:pt x="48" y="441"/>
                  </a:cubicBezTo>
                  <a:cubicBezTo>
                    <a:pt x="58" y="433"/>
                    <a:pt x="69" y="424"/>
                    <a:pt x="79" y="415"/>
                  </a:cubicBezTo>
                  <a:cubicBezTo>
                    <a:pt x="115" y="386"/>
                    <a:pt x="152" y="356"/>
                    <a:pt x="188" y="327"/>
                  </a:cubicBezTo>
                  <a:cubicBezTo>
                    <a:pt x="214" y="306"/>
                    <a:pt x="239" y="285"/>
                    <a:pt x="265" y="264"/>
                  </a:cubicBezTo>
                  <a:cubicBezTo>
                    <a:pt x="266" y="263"/>
                    <a:pt x="266" y="263"/>
                    <a:pt x="267" y="264"/>
                  </a:cubicBezTo>
                  <a:cubicBezTo>
                    <a:pt x="270" y="265"/>
                    <a:pt x="273" y="268"/>
                    <a:pt x="276" y="270"/>
                  </a:cubicBezTo>
                  <a:cubicBezTo>
                    <a:pt x="288" y="280"/>
                    <a:pt x="301" y="291"/>
                    <a:pt x="313" y="301"/>
                  </a:cubicBezTo>
                  <a:cubicBezTo>
                    <a:pt x="350" y="331"/>
                    <a:pt x="387" y="361"/>
                    <a:pt x="424" y="391"/>
                  </a:cubicBezTo>
                  <a:cubicBezTo>
                    <a:pt x="446" y="409"/>
                    <a:pt x="468" y="427"/>
                    <a:pt x="490" y="444"/>
                  </a:cubicBezTo>
                  <a:cubicBezTo>
                    <a:pt x="502" y="454"/>
                    <a:pt x="520" y="452"/>
                    <a:pt x="529" y="439"/>
                  </a:cubicBezTo>
                  <a:cubicBezTo>
                    <a:pt x="532" y="434"/>
                    <a:pt x="533" y="428"/>
                    <a:pt x="533" y="422"/>
                  </a:cubicBezTo>
                  <a:cubicBezTo>
                    <a:pt x="533" y="412"/>
                    <a:pt x="533" y="402"/>
                    <a:pt x="533" y="393"/>
                  </a:cubicBezTo>
                  <a:cubicBezTo>
                    <a:pt x="533" y="352"/>
                    <a:pt x="533" y="311"/>
                    <a:pt x="533" y="270"/>
                  </a:cubicBezTo>
                  <a:cubicBezTo>
                    <a:pt x="533" y="222"/>
                    <a:pt x="533" y="174"/>
                    <a:pt x="533" y="126"/>
                  </a:cubicBezTo>
                  <a:cubicBezTo>
                    <a:pt x="533" y="96"/>
                    <a:pt x="533" y="67"/>
                    <a:pt x="533" y="38"/>
                  </a:cubicBezTo>
                  <a:cubicBezTo>
                    <a:pt x="533" y="37"/>
                    <a:pt x="534" y="34"/>
                    <a:pt x="53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764536" y="2662084"/>
            <a:ext cx="66629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方正黑隶简体" panose="02000000000000000000" charset="-122"/>
                <a:ea typeface="方正黑隶简体" panose="02000000000000000000" charset="-122"/>
              </a:rPr>
              <a:t>二</a:t>
            </a:r>
            <a:endParaRPr lang="zh-CN" altLang="en-US" sz="6000" b="1">
              <a:solidFill>
                <a:srgbClr val="FFFFFF"/>
              </a:solidFill>
              <a:latin typeface="方正黑隶简体" panose="02000000000000000000" charset="-122"/>
              <a:ea typeface="方正黑隶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64536" y="3435949"/>
            <a:ext cx="66629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FFFFFF"/>
                </a:solidFill>
                <a:latin typeface="字魂白鸽天行体" panose="00000500000000000000" charset="-122"/>
                <a:ea typeface="字魂白鸽天行体" panose="00000500000000000000" charset="-122"/>
              </a:rPr>
              <a:t>和谐是基础</a:t>
            </a:r>
            <a:endParaRPr lang="en-US" altLang="zh-CN" sz="4000">
              <a:solidFill>
                <a:srgbClr val="FFFFFF"/>
              </a:solidFill>
              <a:latin typeface="字魂白鸽天行体" panose="00000500000000000000" charset="-122"/>
              <a:ea typeface="字魂白鸽天行体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016941" y="2004716"/>
            <a:ext cx="2158117" cy="3795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solidFill>
                  <a:srgbClr val="3C42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2</a:t>
            </a:r>
            <a:endParaRPr lang="zh-CN" altLang="en-US">
              <a:solidFill>
                <a:srgbClr val="3C42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92455" y="4965700"/>
            <a:ext cx="10934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“生命如此短暂，我们没有时间去争吵、道歉、伤心，我们只有时间去爱。”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——马克·吐温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6976" y="4305378"/>
            <a:ext cx="498049" cy="498049"/>
            <a:chOff x="5846976" y="4305378"/>
            <a:chExt cx="498049" cy="498049"/>
          </a:xfrm>
        </p:grpSpPr>
        <p:sp>
          <p:nvSpPr>
            <p:cNvPr id="20" name="椭圆 19"/>
            <p:cNvSpPr/>
            <p:nvPr/>
          </p:nvSpPr>
          <p:spPr>
            <a:xfrm>
              <a:off x="5846976" y="4305378"/>
              <a:ext cx="498049" cy="498049"/>
            </a:xfrm>
            <a:prstGeom prst="ellipse">
              <a:avLst/>
            </a:prstGeom>
            <a:solidFill>
              <a:srgbClr val="3C426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38206" y="4447762"/>
              <a:ext cx="315589" cy="264079"/>
              <a:chOff x="5973451" y="4339844"/>
              <a:chExt cx="245097" cy="264079"/>
            </a:xfrm>
          </p:grpSpPr>
          <p:sp>
            <p:nvSpPr>
              <p:cNvPr id="21" name="箭头: V 形 20"/>
              <p:cNvSpPr/>
              <p:nvPr/>
            </p:nvSpPr>
            <p:spPr>
              <a:xfrm rot="5400000">
                <a:off x="6025299" y="4287996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 rot="5400000">
                <a:off x="6025299" y="4410673"/>
                <a:ext cx="141402" cy="245097"/>
              </a:xfrm>
              <a:prstGeom prst="chevron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rgbClr val="3C4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bldLvl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和谐是基础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98420" y="3300457"/>
            <a:ext cx="3279866" cy="161988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6950" y="1170940"/>
            <a:ext cx="5015865" cy="2656840"/>
          </a:xfrm>
          <a:prstGeom prst="rect">
            <a:avLst/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6950" y="4152265"/>
            <a:ext cx="1449070" cy="2044065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 descr="7b0a20202020227461726765744d6f64756c65223a202270726f636573734f6e6c696e65466f6e7473220a7d0a"/>
          <p:cNvSpPr/>
          <p:nvPr/>
        </p:nvSpPr>
        <p:spPr>
          <a:xfrm>
            <a:off x="2598420" y="5066827"/>
            <a:ext cx="3414358" cy="1014730"/>
          </a:xfrm>
          <a:prstGeom prst="rect">
            <a:avLst/>
          </a:prstGeom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p>
            <a:pPr algn="just" fontAlgn="auto">
              <a:lnSpc>
                <a:spcPct val="100000"/>
              </a:lnSpc>
            </a:pPr>
            <a:r>
              <a:rPr lang="zh-CN" altLang="en-US" sz="20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铸字烈焰体W" panose="00020600040101010101" charset="-122"/>
                <a:ea typeface="汉仪铸字烈焰体W" panose="00020600040101010101" charset="-122"/>
                <a:sym typeface="文鼎晶栩粗黑" panose="020B0800000000000000" charset="-122"/>
              </a:rPr>
              <a:t>生命作为一种实践形态而言，就是要保持人和人、人和环境的和谐。</a:t>
            </a:r>
            <a:endParaRPr lang="zh-CN" altLang="en-US" sz="2000" b="1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铸字烈焰体W" panose="00020600040101010101" charset="-122"/>
              <a:ea typeface="汉仪铸字烈焰体W" panose="00020600040101010101" charset="-122"/>
              <a:sym typeface="文鼎晶栩粗黑" panose="020B08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81780" y="4154934"/>
            <a:ext cx="2913145" cy="49212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p>
            <a:pPr algn="dist"/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charset="0"/>
                <a:ea typeface="微软雅黑 Light" panose="020B0502040204020203" pitchFamily="34" charset="-122"/>
                <a:cs typeface="Algerian" panose="04020705040A02060702" charset="0"/>
              </a:rPr>
              <a:t>life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charset="0"/>
              <a:ea typeface="微软雅黑 Light" panose="020B0502040204020203" pitchFamily="34" charset="-122"/>
              <a:cs typeface="Algerian" panose="04020705040A0206070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65215" y="386080"/>
            <a:ext cx="5620385" cy="6145530"/>
          </a:xfrm>
          <a:prstGeom prst="rect">
            <a:avLst/>
          </a:prstGeom>
          <a:blipFill rotWithShape="1">
            <a:blip r:embed="rId4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和谐是基础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Docer搜索：半想象现实   http://chn.docer.com/works/?userid=199927538"/>
          <p:cNvSpPr/>
          <p:nvPr/>
        </p:nvSpPr>
        <p:spPr>
          <a:xfrm>
            <a:off x="11725910" y="6435090"/>
            <a:ext cx="466090" cy="414020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8" name="Docer搜索：半想象现实   http://chn.docer.com/works/?userid=199927538"/>
          <p:cNvSpPr>
            <a:spLocks noGrp="1"/>
          </p:cNvSpPr>
          <p:nvPr/>
        </p:nvSpPr>
        <p:spPr>
          <a:xfrm>
            <a:off x="9419590" y="64592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方正宋刻本秀楷_GBK" panose="02000000000000000000" charset="-122"/>
                <a:ea typeface="方正宋刻本秀楷_GBK" panose="02000000000000000000" charset="-122"/>
                <a:cs typeface="方正宋刻本秀楷_GBK" panose="020000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smtClean="0">
              <a:solidFill>
                <a:schemeClr val="bg1"/>
              </a:solidFill>
            </a:endParaRPr>
          </a:p>
        </p:txBody>
      </p:sp>
      <p:sp>
        <p:nvSpPr>
          <p:cNvPr id="9" name="Docer搜索：半想象现实   http://chn.docer.com/works/?userid=199927538"/>
          <p:cNvSpPr txBox="1"/>
          <p:nvPr/>
        </p:nvSpPr>
        <p:spPr>
          <a:xfrm>
            <a:off x="513715" y="4250690"/>
            <a:ext cx="8676640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铸字烈焰体W" panose="00020600040101010101" charset="-122"/>
                <a:ea typeface="汉仪铸字烈焰体W" panose="00020600040101010101" charset="-122"/>
                <a:cs typeface="汉仪铸字烈焰体W" panose="00020600040101010101" charset="-122"/>
                <a:sym typeface="+mn-ea"/>
              </a:rPr>
              <a:t>哈佛大学有一项研究——良好的关系，让我们更快乐更健康。良好的关系，不仅保护身体，也能保护大脑，更重要的是作为生命意义的守护者，能够给人提供意义，所以，良好的关系最终保护的是整个的生命。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铸字烈焰体W" panose="00020600040101010101" charset="-122"/>
              <a:ea typeface="汉仪铸字烈焰体W" panose="00020600040101010101" charset="-122"/>
              <a:cs typeface="汉仪铸字烈焰体W" panose="00020600040101010101" charset="-122"/>
              <a:sym typeface="+mn-ea"/>
            </a:endParaRPr>
          </a:p>
        </p:txBody>
      </p:sp>
      <p:sp>
        <p:nvSpPr>
          <p:cNvPr id="14" name="Docer搜索：半想象现实   http://chn.docer.com/works/?userid=199927538"/>
          <p:cNvSpPr/>
          <p:nvPr/>
        </p:nvSpPr>
        <p:spPr>
          <a:xfrm>
            <a:off x="9314180" y="-16510"/>
            <a:ext cx="2287905" cy="6891655"/>
          </a:xfrm>
          <a:prstGeom prst="rect">
            <a:avLst/>
          </a:prstGeom>
          <a:solidFill>
            <a:srgbClr val="3A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16" name="Docer搜索：半想象现实   http://chn.docer.com/works/?userid=199927538"/>
          <p:cNvSpPr/>
          <p:nvPr/>
        </p:nvSpPr>
        <p:spPr>
          <a:xfrm>
            <a:off x="7085965" y="2081530"/>
            <a:ext cx="3243580" cy="2065655"/>
          </a:xfrm>
          <a:prstGeom prst="rect">
            <a:avLst/>
          </a:prstGeom>
          <a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17" name="Docer搜索：半想象现实   http://chn.docer.com/works/?userid=199927538"/>
          <p:cNvSpPr/>
          <p:nvPr/>
        </p:nvSpPr>
        <p:spPr>
          <a:xfrm>
            <a:off x="3799840" y="2081530"/>
            <a:ext cx="3243580" cy="2065655"/>
          </a:xfrm>
          <a:prstGeom prst="rect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sp>
        <p:nvSpPr>
          <p:cNvPr id="19" name="Docer搜索：半想象现实   http://chn.docer.com/works/?userid=199927538"/>
          <p:cNvSpPr/>
          <p:nvPr/>
        </p:nvSpPr>
        <p:spPr>
          <a:xfrm>
            <a:off x="513715" y="2081530"/>
            <a:ext cx="3243580" cy="2065655"/>
          </a:xfrm>
          <a:prstGeom prst="rect">
            <a:avLst/>
          </a:prstGeom>
          <a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2410" y="200025"/>
            <a:ext cx="11727180" cy="6457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522027" y="427368"/>
            <a:ext cx="603836" cy="379519"/>
          </a:xfrm>
          <a:prstGeom prst="roundRect">
            <a:avLst>
              <a:gd name="adj" fmla="val 50000"/>
            </a:avLst>
          </a:prstGeom>
          <a:solidFill>
            <a:srgbClr val="3C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rgbClr val="FAFAF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</a:t>
            </a:r>
            <a:endParaRPr lang="zh-CN" altLang="en-US" sz="2400" b="1">
              <a:solidFill>
                <a:srgbClr val="FAFAF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329" y="386295"/>
            <a:ext cx="30940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3C42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和谐是基础</a:t>
            </a:r>
            <a:endParaRPr lang="zh-CN" altLang="en-US" sz="2400" b="1">
              <a:solidFill>
                <a:srgbClr val="3C42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Docer搜索：半想象现实   http://chn.docer.com/works/?userid=199927538"/>
          <p:cNvSpPr/>
          <p:nvPr/>
        </p:nvSpPr>
        <p:spPr>
          <a:xfrm>
            <a:off x="232410" y="1233170"/>
            <a:ext cx="6997700" cy="54248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FFFF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</p:txBody>
      </p:sp>
      <p:pic>
        <p:nvPicPr>
          <p:cNvPr id="2" name="Docer搜索：半想象现实   http://chn.docer.com/works/?userid=199927538" descr="D:\ppt\2022年8月新教师培训\9d8ab2a4144a1cd97976da72e67c3237.jpeg9d8ab2a4144a1cd97976da72e67c32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39373" y="2508568"/>
            <a:ext cx="6081395" cy="3203575"/>
          </a:xfrm>
          <a:prstGeom prst="rect">
            <a:avLst/>
          </a:prstGeom>
        </p:spPr>
      </p:pic>
      <p:sp>
        <p:nvSpPr>
          <p:cNvPr id="3" name="Docer搜索：半想象现实   http://chn.docer.com/works/?userid=199927538"/>
          <p:cNvSpPr txBox="1"/>
          <p:nvPr/>
        </p:nvSpPr>
        <p:spPr>
          <a:xfrm>
            <a:off x="521970" y="1664970"/>
            <a:ext cx="44526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马克思说：人是一切社会关系的总和。</a:t>
            </a:r>
            <a:endParaRPr lang="en-US" altLang="zh-CN" sz="2000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汉仪铸字烈焰体W" panose="00020600040101010101" charset="-122"/>
                <a:ea typeface="汉仪铸字烈焰体W" panose="00020600040101010101" charset="-122"/>
                <a:cs typeface="方正宋刻本秀楷_GBK" panose="02000000000000000000" charset="-122"/>
                <a:sym typeface="+mn-ea"/>
              </a:rPr>
              <a:t>一个社会性的人，你的社会关系是什么样子，你自己的生命就是什么样子。当你的社会关系很和谐的时候，实际上折射出你的生命体的和谐。所以社会连接对人是有益的，而孤独却有害，人不能够把自己孤独起来，要与社会形成一种积极的交流。</a:t>
            </a:r>
            <a:endParaRPr lang="en-US" altLang="zh-CN" sz="2000" dirty="0">
              <a:solidFill>
                <a:schemeClr val="bg1"/>
              </a:solidFill>
              <a:latin typeface="汉仪铸字烈焰体W" panose="00020600040101010101" charset="-122"/>
              <a:ea typeface="汉仪铸字烈焰体W" panose="00020600040101010101" charset="-122"/>
              <a:cs typeface="方正宋刻本秀楷_GBK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COMMONDATA" val="eyJjb3VudCI6OCwiaGRpZCI6IjI2NDI1MGQ4ZWRlZmIwZmRiYjEyNmY5OTE4NGQ3YWU1IiwidXNlckNvdW50Ijoy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2317</Words>
  <Application>WPS 演示</Application>
  <PresentationFormat>宽屏</PresentationFormat>
  <Paragraphs>215</Paragraphs>
  <Slides>26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60" baseType="lpstr">
      <vt:lpstr>Arial</vt:lpstr>
      <vt:lpstr>宋体</vt:lpstr>
      <vt:lpstr>Wingdings</vt:lpstr>
      <vt:lpstr>汉仪程行简</vt:lpstr>
      <vt:lpstr>微软雅黑</vt:lpstr>
      <vt:lpstr>方正清刻本悦宋简体</vt:lpstr>
      <vt:lpstr>微软雅黑 Light</vt:lpstr>
      <vt:lpstr>方正黑隶简体</vt:lpstr>
      <vt:lpstr>字魂白鸽天行体</vt:lpstr>
      <vt:lpstr>Sitka Heading</vt:lpstr>
      <vt:lpstr>汉仪铸字烈焰体W</vt:lpstr>
      <vt:lpstr>文鼎晶栩粗黑</vt:lpstr>
      <vt:lpstr>黑体</vt:lpstr>
      <vt:lpstr>Algerian</vt:lpstr>
      <vt:lpstr>方正宋刻本秀楷_GBK</vt:lpstr>
      <vt:lpstr>Gill Sans MT</vt:lpstr>
      <vt:lpstr>等线</vt:lpstr>
      <vt:lpstr>Arial Unicode MS</vt:lpstr>
      <vt:lpstr>等线 Light</vt:lpstr>
      <vt:lpstr>Arial</vt:lpstr>
      <vt:lpstr>Open Sans Light</vt:lpstr>
      <vt:lpstr>Segoe Print</vt:lpstr>
      <vt:lpstr>Open Sans</vt:lpstr>
      <vt:lpstr>Comic Sans MS</vt:lpstr>
      <vt:lpstr>Gill Sans</vt:lpstr>
      <vt:lpstr>Candara Light</vt:lpstr>
      <vt:lpstr>Lucida Sans</vt:lpstr>
      <vt:lpstr>Consolas</vt:lpstr>
      <vt:lpstr>Vivaldi</vt:lpstr>
      <vt:lpstr>Arial Black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赵亚东</cp:lastModifiedBy>
  <cp:revision>88</cp:revision>
  <dcterms:created xsi:type="dcterms:W3CDTF">2018-11-11T09:29:00Z</dcterms:created>
  <dcterms:modified xsi:type="dcterms:W3CDTF">2022-08-26T06:53:06Z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KSOTemplateUUID">
    <vt:lpwstr>v1.0_mb_cUsGHoZegLgAQSpEIWao6g==</vt:lpwstr>
  </property>
  <property fmtid="{D5CDD505-2E9C-101B-9397-08002B2CF9AE}" pid="4" name="ICV">
    <vt:lpwstr>0A9918DDD7AC4F768CF93653B7F88358</vt:lpwstr>
  </property>
</Properties>
</file>