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7" r:id="rId3"/>
    <p:sldId id="296" r:id="rId5"/>
    <p:sldId id="297" r:id="rId6"/>
    <p:sldId id="298" r:id="rId7"/>
    <p:sldId id="299" r:id="rId8"/>
    <p:sldId id="300" r:id="rId9"/>
    <p:sldId id="301" r:id="rId10"/>
    <p:sldId id="302" r:id="rId11"/>
    <p:sldId id="327" r:id="rId12"/>
    <p:sldId id="258" r:id="rId13"/>
    <p:sldId id="260"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3" r:id="rId29"/>
    <p:sldId id="344" r:id="rId30"/>
    <p:sldId id="345" r:id="rId31"/>
    <p:sldId id="280" r:id="rId32"/>
    <p:sldId id="346" r:id="rId33"/>
    <p:sldId id="347" r:id="rId34"/>
    <p:sldId id="281" r:id="rId35"/>
    <p:sldId id="348" r:id="rId36"/>
    <p:sldId id="349" r:id="rId37"/>
    <p:sldId id="350" r:id="rId38"/>
    <p:sldId id="356" r:id="rId39"/>
    <p:sldId id="357" r:id="rId40"/>
    <p:sldId id="358" r:id="rId41"/>
    <p:sldId id="351" r:id="rId42"/>
    <p:sldId id="282" r:id="rId43"/>
  </p:sldIdLst>
  <p:sldSz cx="9144000" cy="5144770"/>
  <p:notesSz cx="6858000" cy="9144000"/>
  <p:embeddedFontLst>
    <p:embeddedFont>
      <p:font typeface="时尚中黑简体" panose="01010104010101010101" charset="-122"/>
      <p:regular r:id="rId47"/>
    </p:embeddedFont>
    <p:embeddedFont>
      <p:font typeface="微软雅黑" panose="020B0503020204020204" pitchFamily="34" charset="-122"/>
      <p:regular r:id="rId48"/>
    </p:embeddedFont>
    <p:embeddedFont>
      <p:font typeface="方正粗黑宋简体" panose="02000000000000000000" charset="-122"/>
      <p:regular r:id="rId49"/>
    </p:embeddedFont>
    <p:embeddedFont>
      <p:font typeface="Calibri" panose="020F0502020204030204" charset="0"/>
      <p:regular r:id="rId50"/>
      <p:bold r:id="rId51"/>
      <p:italic r:id="rId52"/>
      <p:boldItalic r:id="rId53"/>
    </p:embeddedFont>
    <p:embeddedFont>
      <p:font typeface="楷体" panose="02010609060101010101" charset="-122"/>
      <p:regular r:id="rId5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072"/>
    <a:srgbClr val="264549"/>
    <a:srgbClr val="75AC4F"/>
    <a:srgbClr val="72A2DC"/>
    <a:srgbClr val="76B531"/>
    <a:srgbClr val="2D5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49" d="100"/>
          <a:sy n="149" d="100"/>
        </p:scale>
        <p:origin x="504" y="120"/>
      </p:cViewPr>
      <p:guideLst>
        <p:guide orient="horz" pos="17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font" Target="fonts/font8.fntdata"/><Relationship Id="rId53" Type="http://schemas.openxmlformats.org/officeDocument/2006/relationships/font" Target="fonts/font7.fntdata"/><Relationship Id="rId52" Type="http://schemas.openxmlformats.org/officeDocument/2006/relationships/font" Target="fonts/font6.fntdata"/><Relationship Id="rId51" Type="http://schemas.openxmlformats.org/officeDocument/2006/relationships/font" Target="fonts/font5.fntdata"/><Relationship Id="rId50" Type="http://schemas.openxmlformats.org/officeDocument/2006/relationships/font" Target="fonts/font4.fntdata"/><Relationship Id="rId5" Type="http://schemas.openxmlformats.org/officeDocument/2006/relationships/slide" Target="slides/slide2.xml"/><Relationship Id="rId49" Type="http://schemas.openxmlformats.org/officeDocument/2006/relationships/font" Target="fonts/font3.fntdata"/><Relationship Id="rId48" Type="http://schemas.openxmlformats.org/officeDocument/2006/relationships/font" Target="fonts/font2.fntdata"/><Relationship Id="rId47" Type="http://schemas.openxmlformats.org/officeDocument/2006/relationships/font" Target="fonts/font1.fntdata"/><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DBD26B-1CBC-44E9-973C-E7E65D8DA19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6FAB63-AE21-4E41-B43F-ECC1C028D95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FAB63-AE21-4E41-B43F-ECC1C028D95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B7180BD-9A4A-49A0-AB46-10B4A7F245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DD536-40DE-4F9A-A33B-1A8B6A9F636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7180BD-9A4A-49A0-AB46-10B4A7F245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DD536-40DE-4F9A-A33B-1A8B6A9F636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7180BD-9A4A-49A0-AB46-10B4A7F245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DD536-40DE-4F9A-A33B-1A8B6A9F636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7180BD-9A4A-49A0-AB46-10B4A7F245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DD536-40DE-4F9A-A33B-1A8B6A9F636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B7180BD-9A4A-49A0-AB46-10B4A7F245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DD536-40DE-4F9A-A33B-1A8B6A9F636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B7180BD-9A4A-49A0-AB46-10B4A7F245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DD536-40DE-4F9A-A33B-1A8B6A9F636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B7180BD-9A4A-49A0-AB46-10B4A7F245E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BDD536-40DE-4F9A-A33B-1A8B6A9F636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B7180BD-9A4A-49A0-AB46-10B4A7F245E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BDD536-40DE-4F9A-A33B-1A8B6A9F636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B7180BD-9A4A-49A0-AB46-10B4A7F245E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BDD536-40DE-4F9A-A33B-1A8B6A9F636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B7180BD-9A4A-49A0-AB46-10B4A7F245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DD536-40DE-4F9A-A33B-1A8B6A9F636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B7180BD-9A4A-49A0-AB46-10B4A7F245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DD536-40DE-4F9A-A33B-1A8B6A9F636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9B7180BD-9A4A-49A0-AB46-10B4A7F245E3}"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FFBDD536-40DE-4F9A-A33B-1A8B6A9F636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27" y="-47299"/>
            <a:ext cx="4427984" cy="5192387"/>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75" y="2743201"/>
            <a:ext cx="2206625" cy="24018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32089" y="1116246"/>
            <a:ext cx="7047230" cy="1476375"/>
          </a:xfrm>
          <a:prstGeom prst="rect">
            <a:avLst/>
          </a:prstGeom>
          <a:noFill/>
          <a:ln>
            <a:noFill/>
          </a:ln>
        </p:spPr>
        <p:txBody>
          <a:bodyPr wrap="none" rtlCol="0">
            <a:spAutoFit/>
          </a:bodyPr>
          <a:lstStyle/>
          <a:p>
            <a:r>
              <a:rPr lang="zh-CN" altLang="en-US" sz="3600" b="1" i="1" dirty="0" smtClean="0">
                <a:solidFill>
                  <a:schemeClr val="accent1">
                    <a:lumMod val="75000"/>
                  </a:schemeClr>
                </a:solidFill>
                <a:effectLst>
                  <a:outerShdw blurRad="50800" dist="38100" dir="18900000" algn="bl" rotWithShape="0">
                    <a:schemeClr val="accent1">
                      <a:lumMod val="20000"/>
                      <a:lumOff val="80000"/>
                      <a:alpha val="86000"/>
                    </a:schemeClr>
                  </a:outerShdw>
                </a:effectLst>
                <a:latin typeface="时尚中黑简体" panose="01010104010101010101" charset="-122"/>
                <a:ea typeface="时尚中黑简体" panose="01010104010101010101" charset="-122"/>
              </a:rPr>
              <a:t>中小学教师</a:t>
            </a:r>
            <a:endParaRPr lang="zh-CN" altLang="en-US" sz="3600" b="1" i="1" dirty="0" smtClean="0">
              <a:solidFill>
                <a:schemeClr val="accent1">
                  <a:lumMod val="75000"/>
                </a:schemeClr>
              </a:solidFill>
              <a:effectLst>
                <a:outerShdw blurRad="50800" dist="38100" dir="18900000" algn="bl" rotWithShape="0">
                  <a:schemeClr val="accent1">
                    <a:lumMod val="20000"/>
                    <a:lumOff val="80000"/>
                    <a:alpha val="86000"/>
                  </a:schemeClr>
                </a:outerShdw>
              </a:effectLst>
              <a:latin typeface="时尚中黑简体" panose="01010104010101010101" charset="-122"/>
              <a:ea typeface="时尚中黑简体" panose="01010104010101010101" charset="-122"/>
            </a:endParaRPr>
          </a:p>
          <a:p>
            <a:r>
              <a:rPr lang="zh-CN" altLang="en-US" sz="5400" b="1" i="1" dirty="0" smtClean="0">
                <a:solidFill>
                  <a:schemeClr val="accent6">
                    <a:lumMod val="75000"/>
                  </a:schemeClr>
                </a:solidFill>
                <a:effectLst>
                  <a:outerShdw blurRad="50800" dist="38100" algn="l" rotWithShape="0">
                    <a:srgbClr val="2D5052">
                      <a:alpha val="100000"/>
                    </a:srgbClr>
                  </a:outerShdw>
                </a:effectLst>
                <a:latin typeface="时尚中黑简体" panose="01010104010101010101" charset="-122"/>
                <a:ea typeface="时尚中黑简体" panose="01010104010101010101" charset="-122"/>
              </a:rPr>
              <a:t>心理健康教育技能培训</a:t>
            </a:r>
            <a:endParaRPr lang="zh-CN" altLang="en-US" sz="5400" b="1" i="1" dirty="0" smtClean="0">
              <a:solidFill>
                <a:schemeClr val="accent6">
                  <a:lumMod val="75000"/>
                </a:schemeClr>
              </a:solidFill>
              <a:effectLst>
                <a:outerShdw blurRad="50800" dist="38100" algn="l" rotWithShape="0">
                  <a:srgbClr val="2D5052">
                    <a:alpha val="100000"/>
                  </a:srgbClr>
                </a:outerShdw>
              </a:effectLst>
              <a:latin typeface="时尚中黑简体" panose="01010104010101010101" charset="-122"/>
              <a:ea typeface="时尚中黑简体" panose="01010104010101010101" charset="-122"/>
            </a:endParaRPr>
          </a:p>
        </p:txBody>
      </p:sp>
      <p:cxnSp>
        <p:nvCxnSpPr>
          <p:cNvPr id="17" name="直接连接符 16"/>
          <p:cNvCxnSpPr/>
          <p:nvPr/>
        </p:nvCxnSpPr>
        <p:spPr>
          <a:xfrm flipV="1">
            <a:off x="1619885" y="2546985"/>
            <a:ext cx="7190105" cy="25400"/>
          </a:xfrm>
          <a:prstGeom prst="line">
            <a:avLst/>
          </a:prstGeom>
          <a:ln w="12700">
            <a:solidFill>
              <a:srgbClr val="457072"/>
            </a:solidFill>
          </a:ln>
        </p:spPr>
        <p:style>
          <a:lnRef idx="1">
            <a:schemeClr val="accent1"/>
          </a:lnRef>
          <a:fillRef idx="0">
            <a:schemeClr val="accent1"/>
          </a:fillRef>
          <a:effectRef idx="0">
            <a:schemeClr val="accent1"/>
          </a:effectRef>
          <a:fontRef idx="minor">
            <a:schemeClr val="tx1"/>
          </a:fontRef>
        </p:style>
      </p:cxnSp>
      <p:sp>
        <p:nvSpPr>
          <p:cNvPr id="786" name="TextBox 785"/>
          <p:cNvSpPr txBox="1"/>
          <p:nvPr/>
        </p:nvSpPr>
        <p:spPr>
          <a:xfrm>
            <a:off x="4774573" y="2743246"/>
            <a:ext cx="1249680" cy="306705"/>
          </a:xfrm>
          <a:prstGeom prst="rect">
            <a:avLst/>
          </a:prstGeom>
          <a:noFill/>
        </p:spPr>
        <p:txBody>
          <a:bodyPr wrap="none" rtlCol="0">
            <a:spAutoFit/>
          </a:bodyPr>
          <a:lstStyle/>
          <a:p>
            <a:pPr algn="ctr"/>
            <a:r>
              <a:rPr lang="zh-CN" sz="1400" b="1" dirty="0" smtClean="0">
                <a:solidFill>
                  <a:srgbClr val="457072"/>
                </a:solidFill>
                <a:latin typeface="微软雅黑" panose="020B0503020204020204" pitchFamily="34" charset="-122"/>
                <a:ea typeface="微软雅黑" panose="020B0503020204020204" pitchFamily="34" charset="-122"/>
              </a:rPr>
              <a:t>主讲：吴志伟</a:t>
            </a:r>
            <a:endParaRPr lang="zh-CN" sz="1400" b="1" dirty="0" smtClean="0">
              <a:solidFill>
                <a:srgbClr val="457072"/>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rot="20880000">
            <a:off x="8694278" y="1748299"/>
            <a:ext cx="464344" cy="696119"/>
            <a:chOff x="5537588" y="3207916"/>
            <a:chExt cx="928688" cy="1392238"/>
          </a:xfrm>
        </p:grpSpPr>
        <p:sp>
          <p:nvSpPr>
            <p:cNvPr id="28" name="Freeform 30"/>
            <p:cNvSpPr/>
            <p:nvPr/>
          </p:nvSpPr>
          <p:spPr bwMode="auto">
            <a:xfrm>
              <a:off x="5840800" y="3539704"/>
              <a:ext cx="414338" cy="612776"/>
            </a:xfrm>
            <a:custGeom>
              <a:avLst/>
              <a:gdLst>
                <a:gd name="T0" fmla="*/ 0 w 290"/>
                <a:gd name="T1" fmla="*/ 422 h 430"/>
                <a:gd name="T2" fmla="*/ 264 w 290"/>
                <a:gd name="T3" fmla="*/ 0 h 430"/>
                <a:gd name="T4" fmla="*/ 252 w 290"/>
                <a:gd name="T5" fmla="*/ 56 h 430"/>
                <a:gd name="T6" fmla="*/ 27 w 290"/>
                <a:gd name="T7" fmla="*/ 391 h 430"/>
                <a:gd name="T8" fmla="*/ 0 w 290"/>
                <a:gd name="T9" fmla="*/ 422 h 430"/>
              </a:gdLst>
              <a:ahLst/>
              <a:cxnLst>
                <a:cxn ang="0">
                  <a:pos x="T0" y="T1"/>
                </a:cxn>
                <a:cxn ang="0">
                  <a:pos x="T2" y="T3"/>
                </a:cxn>
                <a:cxn ang="0">
                  <a:pos x="T4" y="T5"/>
                </a:cxn>
                <a:cxn ang="0">
                  <a:pos x="T6" y="T7"/>
                </a:cxn>
                <a:cxn ang="0">
                  <a:pos x="T8" y="T9"/>
                </a:cxn>
              </a:cxnLst>
              <a:rect l="0" t="0" r="r" b="b"/>
              <a:pathLst>
                <a:path w="290" h="430">
                  <a:moveTo>
                    <a:pt x="0" y="422"/>
                  </a:moveTo>
                  <a:cubicBezTo>
                    <a:pt x="91" y="287"/>
                    <a:pt x="196" y="145"/>
                    <a:pt x="264" y="0"/>
                  </a:cubicBezTo>
                  <a:cubicBezTo>
                    <a:pt x="290" y="8"/>
                    <a:pt x="260" y="38"/>
                    <a:pt x="252" y="56"/>
                  </a:cubicBezTo>
                  <a:cubicBezTo>
                    <a:pt x="198" y="162"/>
                    <a:pt x="109" y="282"/>
                    <a:pt x="27" y="391"/>
                  </a:cubicBezTo>
                  <a:cubicBezTo>
                    <a:pt x="20" y="401"/>
                    <a:pt x="16" y="430"/>
                    <a:pt x="0" y="422"/>
                  </a:cubicBezTo>
                  <a:close/>
                </a:path>
              </a:pathLst>
            </a:custGeom>
            <a:solidFill>
              <a:srgbClr val="457072"/>
            </a:solidFill>
            <a:ln>
              <a:noFill/>
            </a:ln>
          </p:spPr>
          <p:txBody>
            <a:bodyPr vert="horz" wrap="square" lIns="91440" tIns="45720" rIns="91440" bIns="45720" numCol="1" anchor="t" anchorCtr="0" compatLnSpc="1"/>
            <a:lstStyle/>
            <a:p>
              <a:endParaRPr lang="zh-CN" altLang="en-US"/>
            </a:p>
          </p:txBody>
        </p:sp>
        <p:sp>
          <p:nvSpPr>
            <p:cNvPr id="29" name="Freeform 31"/>
            <p:cNvSpPr/>
            <p:nvPr/>
          </p:nvSpPr>
          <p:spPr bwMode="auto">
            <a:xfrm>
              <a:off x="5770950" y="3534942"/>
              <a:ext cx="392114" cy="674688"/>
            </a:xfrm>
            <a:custGeom>
              <a:avLst/>
              <a:gdLst>
                <a:gd name="T0" fmla="*/ 266 w 276"/>
                <a:gd name="T1" fmla="*/ 0 h 474"/>
                <a:gd name="T2" fmla="*/ 276 w 276"/>
                <a:gd name="T3" fmla="*/ 7 h 474"/>
                <a:gd name="T4" fmla="*/ 0 w 276"/>
                <a:gd name="T5" fmla="*/ 474 h 474"/>
                <a:gd name="T6" fmla="*/ 190 w 276"/>
                <a:gd name="T7" fmla="*/ 117 h 474"/>
                <a:gd name="T8" fmla="*/ 261 w 276"/>
                <a:gd name="T9" fmla="*/ 11 h 474"/>
                <a:gd name="T10" fmla="*/ 266 w 276"/>
                <a:gd name="T11" fmla="*/ 0 h 474"/>
              </a:gdLst>
              <a:ahLst/>
              <a:cxnLst>
                <a:cxn ang="0">
                  <a:pos x="T0" y="T1"/>
                </a:cxn>
                <a:cxn ang="0">
                  <a:pos x="T2" y="T3"/>
                </a:cxn>
                <a:cxn ang="0">
                  <a:pos x="T4" y="T5"/>
                </a:cxn>
                <a:cxn ang="0">
                  <a:pos x="T6" y="T7"/>
                </a:cxn>
                <a:cxn ang="0">
                  <a:pos x="T8" y="T9"/>
                </a:cxn>
                <a:cxn ang="0">
                  <a:pos x="T10" y="T11"/>
                </a:cxn>
              </a:cxnLst>
              <a:rect l="0" t="0" r="r" b="b"/>
              <a:pathLst>
                <a:path w="276" h="474">
                  <a:moveTo>
                    <a:pt x="266" y="0"/>
                  </a:moveTo>
                  <a:cubicBezTo>
                    <a:pt x="270" y="2"/>
                    <a:pt x="273" y="5"/>
                    <a:pt x="276" y="7"/>
                  </a:cubicBezTo>
                  <a:cubicBezTo>
                    <a:pt x="183" y="138"/>
                    <a:pt x="73" y="330"/>
                    <a:pt x="0" y="474"/>
                  </a:cubicBezTo>
                  <a:cubicBezTo>
                    <a:pt x="36" y="376"/>
                    <a:pt x="118" y="235"/>
                    <a:pt x="190" y="117"/>
                  </a:cubicBezTo>
                  <a:cubicBezTo>
                    <a:pt x="213" y="80"/>
                    <a:pt x="231" y="46"/>
                    <a:pt x="261" y="11"/>
                  </a:cubicBezTo>
                  <a:cubicBezTo>
                    <a:pt x="265" y="7"/>
                    <a:pt x="261" y="4"/>
                    <a:pt x="266" y="0"/>
                  </a:cubicBezTo>
                  <a:close/>
                </a:path>
              </a:pathLst>
            </a:custGeom>
            <a:solidFill>
              <a:srgbClr val="457072"/>
            </a:solidFill>
            <a:ln>
              <a:noFill/>
            </a:ln>
          </p:spPr>
          <p:txBody>
            <a:bodyPr vert="horz" wrap="square" lIns="91440" tIns="45720" rIns="91440" bIns="45720" numCol="1" anchor="t" anchorCtr="0" compatLnSpc="1"/>
            <a:lstStyle/>
            <a:p>
              <a:endParaRPr lang="zh-CN" altLang="en-US"/>
            </a:p>
          </p:txBody>
        </p:sp>
        <p:sp>
          <p:nvSpPr>
            <p:cNvPr id="30" name="Freeform 32"/>
            <p:cNvSpPr>
              <a:spLocks noEditPoints="1"/>
            </p:cNvSpPr>
            <p:nvPr/>
          </p:nvSpPr>
          <p:spPr bwMode="auto">
            <a:xfrm>
              <a:off x="5537588" y="3207916"/>
              <a:ext cx="928688" cy="1392238"/>
            </a:xfrm>
            <a:custGeom>
              <a:avLst/>
              <a:gdLst>
                <a:gd name="T0" fmla="*/ 596 w 651"/>
                <a:gd name="T1" fmla="*/ 173 h 977"/>
                <a:gd name="T2" fmla="*/ 487 w 651"/>
                <a:gd name="T3" fmla="*/ 361 h 977"/>
                <a:gd name="T4" fmla="*/ 241 w 651"/>
                <a:gd name="T5" fmla="*/ 749 h 977"/>
                <a:gd name="T6" fmla="*/ 63 w 651"/>
                <a:gd name="T7" fmla="*/ 940 h 977"/>
                <a:gd name="T8" fmla="*/ 19 w 651"/>
                <a:gd name="T9" fmla="*/ 916 h 977"/>
                <a:gd name="T10" fmla="*/ 68 w 651"/>
                <a:gd name="T11" fmla="*/ 687 h 977"/>
                <a:gd name="T12" fmla="*/ 98 w 651"/>
                <a:gd name="T13" fmla="*/ 666 h 977"/>
                <a:gd name="T14" fmla="*/ 383 w 651"/>
                <a:gd name="T15" fmla="*/ 214 h 977"/>
                <a:gd name="T16" fmla="*/ 439 w 651"/>
                <a:gd name="T17" fmla="*/ 130 h 977"/>
                <a:gd name="T18" fmla="*/ 440 w 651"/>
                <a:gd name="T19" fmla="*/ 89 h 977"/>
                <a:gd name="T20" fmla="*/ 483 w 651"/>
                <a:gd name="T21" fmla="*/ 53 h 977"/>
                <a:gd name="T22" fmla="*/ 533 w 651"/>
                <a:gd name="T23" fmla="*/ 16 h 977"/>
                <a:gd name="T24" fmla="*/ 610 w 651"/>
                <a:gd name="T25" fmla="*/ 124 h 977"/>
                <a:gd name="T26" fmla="*/ 615 w 651"/>
                <a:gd name="T27" fmla="*/ 85 h 977"/>
                <a:gd name="T28" fmla="*/ 527 w 651"/>
                <a:gd name="T29" fmla="*/ 71 h 977"/>
                <a:gd name="T30" fmla="*/ 615 w 651"/>
                <a:gd name="T31" fmla="*/ 85 h 977"/>
                <a:gd name="T32" fmla="*/ 492 w 651"/>
                <a:gd name="T33" fmla="*/ 72 h 977"/>
                <a:gd name="T34" fmla="*/ 503 w 651"/>
                <a:gd name="T35" fmla="*/ 128 h 977"/>
                <a:gd name="T36" fmla="*/ 585 w 651"/>
                <a:gd name="T37" fmla="*/ 164 h 977"/>
                <a:gd name="T38" fmla="*/ 554 w 651"/>
                <a:gd name="T39" fmla="*/ 205 h 977"/>
                <a:gd name="T40" fmla="*/ 544 w 651"/>
                <a:gd name="T41" fmla="*/ 229 h 977"/>
                <a:gd name="T42" fmla="*/ 439 w 651"/>
                <a:gd name="T43" fmla="*/ 180 h 977"/>
                <a:gd name="T44" fmla="*/ 319 w 651"/>
                <a:gd name="T45" fmla="*/ 357 h 977"/>
                <a:gd name="T46" fmla="*/ 241 w 651"/>
                <a:gd name="T47" fmla="*/ 488 h 977"/>
                <a:gd name="T48" fmla="*/ 192 w 651"/>
                <a:gd name="T49" fmla="*/ 552 h 977"/>
                <a:gd name="T50" fmla="*/ 106 w 651"/>
                <a:gd name="T51" fmla="*/ 695 h 977"/>
                <a:gd name="T52" fmla="*/ 374 w 651"/>
                <a:gd name="T53" fmla="*/ 482 h 977"/>
                <a:gd name="T54" fmla="*/ 528 w 651"/>
                <a:gd name="T55" fmla="*/ 240 h 977"/>
                <a:gd name="T56" fmla="*/ 305 w 651"/>
                <a:gd name="T57" fmla="*/ 622 h 977"/>
                <a:gd name="T58" fmla="*/ 305 w 651"/>
                <a:gd name="T59" fmla="*/ 622 h 977"/>
                <a:gd name="T60" fmla="*/ 206 w 651"/>
                <a:gd name="T61" fmla="*/ 762 h 977"/>
                <a:gd name="T62" fmla="*/ 260 w 651"/>
                <a:gd name="T63" fmla="*/ 670 h 977"/>
                <a:gd name="T64" fmla="*/ 103 w 651"/>
                <a:gd name="T65" fmla="*/ 715 h 977"/>
                <a:gd name="T66" fmla="*/ 70 w 651"/>
                <a:gd name="T67" fmla="*/ 883 h 977"/>
                <a:gd name="T68" fmla="*/ 164 w 651"/>
                <a:gd name="T69" fmla="*/ 802 h 977"/>
                <a:gd name="T70" fmla="*/ 103 w 651"/>
                <a:gd name="T71" fmla="*/ 715 h 977"/>
                <a:gd name="T72" fmla="*/ 187 w 651"/>
                <a:gd name="T73" fmla="*/ 782 h 977"/>
                <a:gd name="T74" fmla="*/ 181 w 651"/>
                <a:gd name="T75" fmla="*/ 787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1" h="977">
                  <a:moveTo>
                    <a:pt x="609" y="165"/>
                  </a:moveTo>
                  <a:cubicBezTo>
                    <a:pt x="605" y="174"/>
                    <a:pt x="600" y="170"/>
                    <a:pt x="596" y="173"/>
                  </a:cubicBezTo>
                  <a:cubicBezTo>
                    <a:pt x="591" y="181"/>
                    <a:pt x="597" y="182"/>
                    <a:pt x="597" y="188"/>
                  </a:cubicBezTo>
                  <a:cubicBezTo>
                    <a:pt x="544" y="229"/>
                    <a:pt x="531" y="304"/>
                    <a:pt x="487" y="361"/>
                  </a:cubicBezTo>
                  <a:cubicBezTo>
                    <a:pt x="482" y="359"/>
                    <a:pt x="485" y="356"/>
                    <a:pt x="483" y="353"/>
                  </a:cubicBezTo>
                  <a:cubicBezTo>
                    <a:pt x="401" y="485"/>
                    <a:pt x="320" y="609"/>
                    <a:pt x="241" y="749"/>
                  </a:cubicBezTo>
                  <a:cubicBezTo>
                    <a:pt x="227" y="752"/>
                    <a:pt x="223" y="765"/>
                    <a:pt x="223" y="777"/>
                  </a:cubicBezTo>
                  <a:cubicBezTo>
                    <a:pt x="184" y="830"/>
                    <a:pt x="105" y="880"/>
                    <a:pt x="63" y="940"/>
                  </a:cubicBezTo>
                  <a:cubicBezTo>
                    <a:pt x="50" y="958"/>
                    <a:pt x="33" y="966"/>
                    <a:pt x="14" y="977"/>
                  </a:cubicBezTo>
                  <a:cubicBezTo>
                    <a:pt x="0" y="959"/>
                    <a:pt x="27" y="935"/>
                    <a:pt x="19" y="916"/>
                  </a:cubicBezTo>
                  <a:cubicBezTo>
                    <a:pt x="53" y="842"/>
                    <a:pt x="55" y="779"/>
                    <a:pt x="79" y="707"/>
                  </a:cubicBezTo>
                  <a:cubicBezTo>
                    <a:pt x="77" y="700"/>
                    <a:pt x="71" y="693"/>
                    <a:pt x="68" y="687"/>
                  </a:cubicBezTo>
                  <a:cubicBezTo>
                    <a:pt x="77" y="680"/>
                    <a:pt x="79" y="676"/>
                    <a:pt x="84" y="666"/>
                  </a:cubicBezTo>
                  <a:cubicBezTo>
                    <a:pt x="89" y="664"/>
                    <a:pt x="93" y="666"/>
                    <a:pt x="98" y="666"/>
                  </a:cubicBezTo>
                  <a:cubicBezTo>
                    <a:pt x="172" y="515"/>
                    <a:pt x="285" y="367"/>
                    <a:pt x="373" y="217"/>
                  </a:cubicBezTo>
                  <a:cubicBezTo>
                    <a:pt x="376" y="213"/>
                    <a:pt x="380" y="217"/>
                    <a:pt x="383" y="214"/>
                  </a:cubicBezTo>
                  <a:cubicBezTo>
                    <a:pt x="391" y="190"/>
                    <a:pt x="415" y="167"/>
                    <a:pt x="416" y="148"/>
                  </a:cubicBezTo>
                  <a:cubicBezTo>
                    <a:pt x="424" y="148"/>
                    <a:pt x="436" y="142"/>
                    <a:pt x="439" y="130"/>
                  </a:cubicBezTo>
                  <a:cubicBezTo>
                    <a:pt x="439" y="124"/>
                    <a:pt x="433" y="118"/>
                    <a:pt x="433" y="112"/>
                  </a:cubicBezTo>
                  <a:cubicBezTo>
                    <a:pt x="448" y="106"/>
                    <a:pt x="436" y="100"/>
                    <a:pt x="440" y="89"/>
                  </a:cubicBezTo>
                  <a:cubicBezTo>
                    <a:pt x="464" y="100"/>
                    <a:pt x="462" y="66"/>
                    <a:pt x="482" y="68"/>
                  </a:cubicBezTo>
                  <a:cubicBezTo>
                    <a:pt x="484" y="63"/>
                    <a:pt x="481" y="58"/>
                    <a:pt x="483" y="53"/>
                  </a:cubicBezTo>
                  <a:cubicBezTo>
                    <a:pt x="488" y="48"/>
                    <a:pt x="494" y="49"/>
                    <a:pt x="500" y="51"/>
                  </a:cubicBezTo>
                  <a:cubicBezTo>
                    <a:pt x="502" y="32"/>
                    <a:pt x="520" y="26"/>
                    <a:pt x="533" y="16"/>
                  </a:cubicBezTo>
                  <a:cubicBezTo>
                    <a:pt x="572" y="0"/>
                    <a:pt x="646" y="12"/>
                    <a:pt x="651" y="68"/>
                  </a:cubicBezTo>
                  <a:cubicBezTo>
                    <a:pt x="648" y="90"/>
                    <a:pt x="629" y="117"/>
                    <a:pt x="610" y="124"/>
                  </a:cubicBezTo>
                  <a:cubicBezTo>
                    <a:pt x="608" y="138"/>
                    <a:pt x="606" y="152"/>
                    <a:pt x="609" y="165"/>
                  </a:cubicBezTo>
                  <a:close/>
                  <a:moveTo>
                    <a:pt x="615" y="85"/>
                  </a:moveTo>
                  <a:cubicBezTo>
                    <a:pt x="629" y="47"/>
                    <a:pt x="558" y="6"/>
                    <a:pt x="544" y="64"/>
                  </a:cubicBezTo>
                  <a:cubicBezTo>
                    <a:pt x="538" y="66"/>
                    <a:pt x="532" y="65"/>
                    <a:pt x="527" y="71"/>
                  </a:cubicBezTo>
                  <a:cubicBezTo>
                    <a:pt x="544" y="91"/>
                    <a:pt x="564" y="100"/>
                    <a:pt x="586" y="115"/>
                  </a:cubicBezTo>
                  <a:cubicBezTo>
                    <a:pt x="594" y="105"/>
                    <a:pt x="610" y="98"/>
                    <a:pt x="615" y="85"/>
                  </a:cubicBezTo>
                  <a:close/>
                  <a:moveTo>
                    <a:pt x="567" y="134"/>
                  </a:moveTo>
                  <a:cubicBezTo>
                    <a:pt x="545" y="118"/>
                    <a:pt x="513" y="91"/>
                    <a:pt x="492" y="72"/>
                  </a:cubicBezTo>
                  <a:cubicBezTo>
                    <a:pt x="485" y="100"/>
                    <a:pt x="546" y="122"/>
                    <a:pt x="567" y="134"/>
                  </a:cubicBezTo>
                  <a:close/>
                  <a:moveTo>
                    <a:pt x="503" y="128"/>
                  </a:moveTo>
                  <a:cubicBezTo>
                    <a:pt x="530" y="145"/>
                    <a:pt x="552" y="159"/>
                    <a:pt x="578" y="173"/>
                  </a:cubicBezTo>
                  <a:cubicBezTo>
                    <a:pt x="580" y="170"/>
                    <a:pt x="588" y="169"/>
                    <a:pt x="585" y="164"/>
                  </a:cubicBezTo>
                  <a:cubicBezTo>
                    <a:pt x="558" y="156"/>
                    <a:pt x="527" y="135"/>
                    <a:pt x="503" y="128"/>
                  </a:cubicBezTo>
                  <a:close/>
                  <a:moveTo>
                    <a:pt x="554" y="205"/>
                  </a:moveTo>
                  <a:cubicBezTo>
                    <a:pt x="525" y="201"/>
                    <a:pt x="492" y="170"/>
                    <a:pt x="463" y="173"/>
                  </a:cubicBezTo>
                  <a:cubicBezTo>
                    <a:pt x="490" y="196"/>
                    <a:pt x="518" y="209"/>
                    <a:pt x="544" y="229"/>
                  </a:cubicBezTo>
                  <a:cubicBezTo>
                    <a:pt x="548" y="225"/>
                    <a:pt x="560" y="212"/>
                    <a:pt x="554" y="205"/>
                  </a:cubicBezTo>
                  <a:close/>
                  <a:moveTo>
                    <a:pt x="439" y="180"/>
                  </a:moveTo>
                  <a:cubicBezTo>
                    <a:pt x="432" y="186"/>
                    <a:pt x="424" y="188"/>
                    <a:pt x="417" y="194"/>
                  </a:cubicBezTo>
                  <a:cubicBezTo>
                    <a:pt x="380" y="241"/>
                    <a:pt x="350" y="306"/>
                    <a:pt x="319" y="357"/>
                  </a:cubicBezTo>
                  <a:cubicBezTo>
                    <a:pt x="294" y="376"/>
                    <a:pt x="277" y="424"/>
                    <a:pt x="258" y="450"/>
                  </a:cubicBezTo>
                  <a:cubicBezTo>
                    <a:pt x="259" y="460"/>
                    <a:pt x="253" y="488"/>
                    <a:pt x="241" y="488"/>
                  </a:cubicBezTo>
                  <a:cubicBezTo>
                    <a:pt x="242" y="480"/>
                    <a:pt x="248" y="471"/>
                    <a:pt x="247" y="463"/>
                  </a:cubicBezTo>
                  <a:cubicBezTo>
                    <a:pt x="230" y="493"/>
                    <a:pt x="210" y="522"/>
                    <a:pt x="192" y="552"/>
                  </a:cubicBezTo>
                  <a:cubicBezTo>
                    <a:pt x="189" y="554"/>
                    <a:pt x="203" y="556"/>
                    <a:pt x="200" y="561"/>
                  </a:cubicBezTo>
                  <a:cubicBezTo>
                    <a:pt x="178" y="606"/>
                    <a:pt x="117" y="644"/>
                    <a:pt x="106" y="695"/>
                  </a:cubicBezTo>
                  <a:cubicBezTo>
                    <a:pt x="133" y="707"/>
                    <a:pt x="159" y="718"/>
                    <a:pt x="184" y="742"/>
                  </a:cubicBezTo>
                  <a:cubicBezTo>
                    <a:pt x="250" y="660"/>
                    <a:pt x="317" y="566"/>
                    <a:pt x="374" y="482"/>
                  </a:cubicBezTo>
                  <a:cubicBezTo>
                    <a:pt x="412" y="426"/>
                    <a:pt x="469" y="337"/>
                    <a:pt x="510" y="289"/>
                  </a:cubicBezTo>
                  <a:cubicBezTo>
                    <a:pt x="512" y="272"/>
                    <a:pt x="528" y="253"/>
                    <a:pt x="528" y="240"/>
                  </a:cubicBezTo>
                  <a:cubicBezTo>
                    <a:pt x="497" y="234"/>
                    <a:pt x="471" y="204"/>
                    <a:pt x="439" y="180"/>
                  </a:cubicBezTo>
                  <a:close/>
                  <a:moveTo>
                    <a:pt x="305" y="622"/>
                  </a:moveTo>
                  <a:cubicBezTo>
                    <a:pt x="304" y="616"/>
                    <a:pt x="315" y="614"/>
                    <a:pt x="309" y="610"/>
                  </a:cubicBezTo>
                  <a:cubicBezTo>
                    <a:pt x="308" y="614"/>
                    <a:pt x="298" y="619"/>
                    <a:pt x="305" y="622"/>
                  </a:cubicBezTo>
                  <a:close/>
                  <a:moveTo>
                    <a:pt x="196" y="754"/>
                  </a:moveTo>
                  <a:cubicBezTo>
                    <a:pt x="200" y="757"/>
                    <a:pt x="203" y="759"/>
                    <a:pt x="206" y="762"/>
                  </a:cubicBezTo>
                  <a:cubicBezTo>
                    <a:pt x="228" y="743"/>
                    <a:pt x="243" y="700"/>
                    <a:pt x="264" y="673"/>
                  </a:cubicBezTo>
                  <a:cubicBezTo>
                    <a:pt x="262" y="672"/>
                    <a:pt x="261" y="671"/>
                    <a:pt x="260" y="670"/>
                  </a:cubicBezTo>
                  <a:cubicBezTo>
                    <a:pt x="238" y="696"/>
                    <a:pt x="207" y="723"/>
                    <a:pt x="196" y="754"/>
                  </a:cubicBezTo>
                  <a:close/>
                  <a:moveTo>
                    <a:pt x="103" y="715"/>
                  </a:moveTo>
                  <a:cubicBezTo>
                    <a:pt x="84" y="770"/>
                    <a:pt x="71" y="824"/>
                    <a:pt x="54" y="878"/>
                  </a:cubicBezTo>
                  <a:cubicBezTo>
                    <a:pt x="55" y="884"/>
                    <a:pt x="65" y="879"/>
                    <a:pt x="70" y="883"/>
                  </a:cubicBezTo>
                  <a:cubicBezTo>
                    <a:pt x="74" y="885"/>
                    <a:pt x="71" y="898"/>
                    <a:pt x="76" y="892"/>
                  </a:cubicBezTo>
                  <a:cubicBezTo>
                    <a:pt x="99" y="868"/>
                    <a:pt x="131" y="827"/>
                    <a:pt x="164" y="802"/>
                  </a:cubicBezTo>
                  <a:cubicBezTo>
                    <a:pt x="162" y="792"/>
                    <a:pt x="162" y="775"/>
                    <a:pt x="170" y="767"/>
                  </a:cubicBezTo>
                  <a:cubicBezTo>
                    <a:pt x="156" y="743"/>
                    <a:pt x="123" y="729"/>
                    <a:pt x="103" y="715"/>
                  </a:cubicBezTo>
                  <a:close/>
                  <a:moveTo>
                    <a:pt x="181" y="787"/>
                  </a:moveTo>
                  <a:cubicBezTo>
                    <a:pt x="183" y="784"/>
                    <a:pt x="185" y="785"/>
                    <a:pt x="187" y="782"/>
                  </a:cubicBezTo>
                  <a:cubicBezTo>
                    <a:pt x="185" y="781"/>
                    <a:pt x="186" y="779"/>
                    <a:pt x="184" y="778"/>
                  </a:cubicBezTo>
                  <a:cubicBezTo>
                    <a:pt x="181" y="781"/>
                    <a:pt x="178" y="784"/>
                    <a:pt x="181" y="787"/>
                  </a:cubicBezTo>
                  <a:close/>
                </a:path>
              </a:pathLst>
            </a:custGeom>
            <a:solidFill>
              <a:srgbClr val="457072"/>
            </a:solidFill>
            <a:ln>
              <a:noFill/>
            </a:ln>
          </p:spPr>
          <p:txBody>
            <a:bodyPr vert="horz" wrap="square" lIns="91440" tIns="45720" rIns="91440" bIns="45720" numCol="1" anchor="t" anchorCtr="0" compatLnSpc="1"/>
            <a:lstStyle/>
            <a:p>
              <a:endParaRPr lang="zh-CN" altLang="en-US"/>
            </a:p>
          </p:txBody>
        </p:sp>
      </p:grpSp>
      <p:sp>
        <p:nvSpPr>
          <p:cNvPr id="39" name="TextBox 38"/>
          <p:cNvSpPr txBox="1"/>
          <p:nvPr/>
        </p:nvSpPr>
        <p:spPr>
          <a:xfrm>
            <a:off x="4335780" y="4735195"/>
            <a:ext cx="3148965" cy="275590"/>
          </a:xfrm>
          <a:prstGeom prst="rect">
            <a:avLst/>
          </a:prstGeom>
          <a:noFill/>
        </p:spPr>
        <p:txBody>
          <a:bodyPr wrap="square" rtlCol="0">
            <a:spAutoFit/>
          </a:bodyPr>
          <a:lstStyle/>
          <a:p>
            <a:r>
              <a:rPr lang="zh-CN" altLang="en-US" sz="1200" b="1" dirty="0" smtClean="0">
                <a:solidFill>
                  <a:srgbClr val="457072"/>
                </a:solidFill>
                <a:latin typeface="微软雅黑" panose="020B0503020204020204" pitchFamily="34" charset="-122"/>
                <a:ea typeface="微软雅黑" panose="020B0503020204020204" pitchFamily="34" charset="-122"/>
              </a:rPr>
              <a:t>新北区小河中心小学  |  </a:t>
            </a:r>
            <a:r>
              <a:rPr lang="en-US" altLang="zh-CN" sz="1200" b="1" dirty="0" smtClean="0">
                <a:solidFill>
                  <a:srgbClr val="457072"/>
                </a:solidFill>
                <a:latin typeface="微软雅黑" panose="020B0503020204020204" pitchFamily="34" charset="-122"/>
                <a:ea typeface="微软雅黑" panose="020B0503020204020204" pitchFamily="34" charset="-122"/>
              </a:rPr>
              <a:t>2022</a:t>
            </a:r>
            <a:r>
              <a:rPr lang="zh-CN" altLang="en-US" sz="1200" b="1" dirty="0" smtClean="0">
                <a:solidFill>
                  <a:srgbClr val="457072"/>
                </a:solidFill>
                <a:latin typeface="微软雅黑" panose="020B0503020204020204" pitchFamily="34" charset="-122"/>
                <a:ea typeface="微软雅黑" panose="020B0503020204020204" pitchFamily="34" charset="-122"/>
              </a:rPr>
              <a:t>年</a:t>
            </a:r>
            <a:r>
              <a:rPr lang="en-US" altLang="zh-CN" sz="1200" b="1" dirty="0" smtClean="0">
                <a:solidFill>
                  <a:srgbClr val="457072"/>
                </a:solidFill>
                <a:latin typeface="微软雅黑" panose="020B0503020204020204" pitchFamily="34" charset="-122"/>
                <a:ea typeface="微软雅黑" panose="020B0503020204020204" pitchFamily="34" charset="-122"/>
              </a:rPr>
              <a:t>6</a:t>
            </a:r>
            <a:r>
              <a:rPr lang="zh-CN" altLang="en-US" sz="1200" b="1" dirty="0" smtClean="0">
                <a:solidFill>
                  <a:srgbClr val="457072"/>
                </a:solidFill>
                <a:latin typeface="微软雅黑" panose="020B0503020204020204" pitchFamily="34" charset="-122"/>
                <a:ea typeface="微软雅黑" panose="020B0503020204020204" pitchFamily="34" charset="-122"/>
              </a:rPr>
              <a:t>月</a:t>
            </a:r>
            <a:r>
              <a:rPr lang="en-US" altLang="zh-CN" sz="1200" b="1" dirty="0" smtClean="0">
                <a:solidFill>
                  <a:srgbClr val="457072"/>
                </a:solidFill>
                <a:latin typeface="微软雅黑" panose="020B0503020204020204" pitchFamily="34" charset="-122"/>
                <a:ea typeface="微软雅黑" panose="020B0503020204020204" pitchFamily="34" charset="-122"/>
              </a:rPr>
              <a:t>6</a:t>
            </a:r>
            <a:r>
              <a:rPr lang="zh-CN" altLang="en-US" sz="1200" b="1" dirty="0" smtClean="0">
                <a:solidFill>
                  <a:srgbClr val="457072"/>
                </a:solidFill>
                <a:latin typeface="微软雅黑" panose="020B0503020204020204" pitchFamily="34" charset="-122"/>
                <a:ea typeface="微软雅黑" panose="020B0503020204020204" pitchFamily="34" charset="-122"/>
              </a:rPr>
              <a:t>日</a:t>
            </a:r>
            <a:endParaRPr lang="zh-CN" altLang="en-US" sz="1200" b="1" dirty="0" smtClean="0">
              <a:solidFill>
                <a:srgbClr val="45707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798"/>
                                        </p:tgtEl>
                                        <p:attrNameLst>
                                          <p:attrName>style.visibility</p:attrName>
                                        </p:attrNameLst>
                                      </p:cBhvr>
                                      <p:to>
                                        <p:strVal val="visible"/>
                                      </p:to>
                                    </p:set>
                                    <p:animEffect transition="in" filter="randombar(vertical)">
                                      <p:cBhvr>
                                        <p:cTn id="7" dur="500"/>
                                        <p:tgtEl>
                                          <p:spTgt spid="1798"/>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799"/>
                                        </p:tgtEl>
                                        <p:attrNameLst>
                                          <p:attrName>style.visibility</p:attrName>
                                        </p:attrNameLst>
                                      </p:cBhvr>
                                      <p:to>
                                        <p:strVal val="visible"/>
                                      </p:to>
                                    </p:set>
                                    <p:animEffect transition="in" filter="randombar(vertical)">
                                      <p:cBhvr>
                                        <p:cTn id="11" dur="500"/>
                                        <p:tgtEl>
                                          <p:spTgt spid="1799"/>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22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7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200"/>
                            </p:stCondLst>
                            <p:childTnLst>
                              <p:par>
                                <p:cTn id="31" presetID="53" presetClass="entr" presetSubtype="16" fill="hold" grpId="0" nodeType="afterEffect">
                                  <p:stCondLst>
                                    <p:cond delay="0"/>
                                  </p:stCondLst>
                                  <p:childTnLst>
                                    <p:set>
                                      <p:cBhvr>
                                        <p:cTn id="32" dur="1" fill="hold">
                                          <p:stCondLst>
                                            <p:cond delay="0"/>
                                          </p:stCondLst>
                                        </p:cTn>
                                        <p:tgtEl>
                                          <p:spTgt spid="786"/>
                                        </p:tgtEl>
                                        <p:attrNameLst>
                                          <p:attrName>style.visibility</p:attrName>
                                        </p:attrNameLst>
                                      </p:cBhvr>
                                      <p:to>
                                        <p:strVal val="visible"/>
                                      </p:to>
                                    </p:set>
                                    <p:anim calcmode="lin" valueType="num">
                                      <p:cBhvr>
                                        <p:cTn id="33" dur="500" fill="hold"/>
                                        <p:tgtEl>
                                          <p:spTgt spid="786"/>
                                        </p:tgtEl>
                                        <p:attrNameLst>
                                          <p:attrName>ppt_w</p:attrName>
                                        </p:attrNameLst>
                                      </p:cBhvr>
                                      <p:tavLst>
                                        <p:tav tm="0">
                                          <p:val>
                                            <p:fltVal val="0"/>
                                          </p:val>
                                        </p:tav>
                                        <p:tav tm="100000">
                                          <p:val>
                                            <p:strVal val="#ppt_w"/>
                                          </p:val>
                                        </p:tav>
                                      </p:tavLst>
                                    </p:anim>
                                    <p:anim calcmode="lin" valueType="num">
                                      <p:cBhvr>
                                        <p:cTn id="34" dur="500" fill="hold"/>
                                        <p:tgtEl>
                                          <p:spTgt spid="786"/>
                                        </p:tgtEl>
                                        <p:attrNameLst>
                                          <p:attrName>ppt_h</p:attrName>
                                        </p:attrNameLst>
                                      </p:cBhvr>
                                      <p:tavLst>
                                        <p:tav tm="0">
                                          <p:val>
                                            <p:fltVal val="0"/>
                                          </p:val>
                                        </p:tav>
                                        <p:tav tm="100000">
                                          <p:val>
                                            <p:strVal val="#ppt_h"/>
                                          </p:val>
                                        </p:tav>
                                      </p:tavLst>
                                    </p:anim>
                                    <p:animEffect transition="in" filter="fade">
                                      <p:cBhvr>
                                        <p:cTn id="35" dur="500"/>
                                        <p:tgtEl>
                                          <p:spTgt spid="786"/>
                                        </p:tgtEl>
                                      </p:cBhvr>
                                    </p:animEffect>
                                  </p:childTnLst>
                                </p:cTn>
                              </p:par>
                            </p:childTnLst>
                          </p:cTn>
                        </p:par>
                        <p:par>
                          <p:cTn id="36" fill="hold">
                            <p:stCondLst>
                              <p:cond delay="3700"/>
                            </p:stCondLst>
                            <p:childTnLst>
                              <p:par>
                                <p:cTn id="37" presetID="42"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par>
                          <p:cTn id="42" fill="hold">
                            <p:stCondLst>
                              <p:cond delay="4700"/>
                            </p:stCondLst>
                            <p:childTnLst>
                              <p:par>
                                <p:cTn id="43" presetID="34" presetClass="emph" presetSubtype="0" fill="hold" grpId="1" nodeType="afterEffect">
                                  <p:stCondLst>
                                    <p:cond delay="0"/>
                                  </p:stCondLst>
                                  <p:iterate type="lt">
                                    <p:tmPct val="10000"/>
                                  </p:iterate>
                                  <p:childTnLst>
                                    <p:animMotion origin="layout" path="M 0.0 0.0 L 0.0 -0.07213" pathEditMode="relative" ptsTypes="">
                                      <p:cBhvr>
                                        <p:cTn id="44" dur="250" accel="50000" decel="50000" autoRev="1" fill="hold">
                                          <p:stCondLst>
                                            <p:cond delay="0"/>
                                          </p:stCondLst>
                                        </p:cTn>
                                        <p:tgtEl>
                                          <p:spTgt spid="14"/>
                                        </p:tgtEl>
                                        <p:attrNameLst>
                                          <p:attrName>ppt_x</p:attrName>
                                          <p:attrName>ppt_y</p:attrName>
                                        </p:attrNameLst>
                                      </p:cBhvr>
                                    </p:animMotion>
                                    <p:animRot by="1500000">
                                      <p:cBhvr>
                                        <p:cTn id="45" dur="125" fill="hold">
                                          <p:stCondLst>
                                            <p:cond delay="0"/>
                                          </p:stCondLst>
                                        </p:cTn>
                                        <p:tgtEl>
                                          <p:spTgt spid="14"/>
                                        </p:tgtEl>
                                        <p:attrNameLst>
                                          <p:attrName>r</p:attrName>
                                        </p:attrNameLst>
                                      </p:cBhvr>
                                    </p:animRot>
                                    <p:animRot by="-1500000">
                                      <p:cBhvr>
                                        <p:cTn id="46" dur="125" fill="hold">
                                          <p:stCondLst>
                                            <p:cond delay="125"/>
                                          </p:stCondLst>
                                        </p:cTn>
                                        <p:tgtEl>
                                          <p:spTgt spid="14"/>
                                        </p:tgtEl>
                                        <p:attrNameLst>
                                          <p:attrName>r</p:attrName>
                                        </p:attrNameLst>
                                      </p:cBhvr>
                                    </p:animRot>
                                    <p:animRot by="-1500000">
                                      <p:cBhvr>
                                        <p:cTn id="47" dur="125" fill="hold">
                                          <p:stCondLst>
                                            <p:cond delay="250"/>
                                          </p:stCondLst>
                                        </p:cTn>
                                        <p:tgtEl>
                                          <p:spTgt spid="14"/>
                                        </p:tgtEl>
                                        <p:attrNameLst>
                                          <p:attrName>r</p:attrName>
                                        </p:attrNameLst>
                                      </p:cBhvr>
                                    </p:animRot>
                                    <p:animRot by="1500000">
                                      <p:cBhvr>
                                        <p:cTn id="48" dur="125" fill="hold">
                                          <p:stCondLst>
                                            <p:cond delay="375"/>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786"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6291635" y="2505338"/>
            <a:ext cx="2490695" cy="2920664"/>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0"/>
            <a:ext cx="2206625" cy="2401887"/>
          </a:xfrm>
          <a:prstGeom prst="rect">
            <a:avLst/>
          </a:prstGeom>
          <a:noFill/>
          <a:extLst>
            <a:ext uri="{909E8E84-426E-40DD-AFC4-6F175D3DCCD1}">
              <a14:hiddenFill xmlns:a14="http://schemas.microsoft.com/office/drawing/2010/main">
                <a:solidFill>
                  <a:srgbClr val="FFFFFF"/>
                </a:solidFill>
              </a14:hiddenFill>
            </a:ext>
          </a:extLst>
        </p:spPr>
      </p:pic>
      <p:sp>
        <p:nvSpPr>
          <p:cNvPr id="786" name="TextBox 785"/>
          <p:cNvSpPr txBox="1"/>
          <p:nvPr/>
        </p:nvSpPr>
        <p:spPr>
          <a:xfrm>
            <a:off x="2847480" y="1591708"/>
            <a:ext cx="5974080" cy="460375"/>
          </a:xfrm>
          <a:prstGeom prst="rect">
            <a:avLst/>
          </a:prstGeom>
          <a:noFill/>
        </p:spPr>
        <p:txBody>
          <a:bodyPr wrap="none" rtlCol="0">
            <a:spAutoFit/>
          </a:bodyPr>
          <a:lstStyle/>
          <a:p>
            <a:r>
              <a:rPr lang="zh-CN" altLang="en-US" sz="2400" b="1" dirty="0" smtClean="0">
                <a:solidFill>
                  <a:srgbClr val="457072"/>
                </a:solidFill>
                <a:latin typeface="微软雅黑" panose="020B0503020204020204" pitchFamily="34" charset="-122"/>
                <a:ea typeface="微软雅黑" panose="020B0503020204020204" pitchFamily="34" charset="-122"/>
              </a:rPr>
              <a:t>学校心理健康教育工作的方向、目标和内容</a:t>
            </a:r>
            <a:endParaRPr lang="zh-CN" altLang="en-US" sz="2400" b="1" dirty="0" smtClean="0">
              <a:solidFill>
                <a:srgbClr val="457072"/>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030612" y="124272"/>
            <a:ext cx="1598515" cy="830997"/>
          </a:xfrm>
          <a:prstGeom prst="rect">
            <a:avLst/>
          </a:prstGeom>
          <a:noFill/>
          <a:ln>
            <a:noFill/>
          </a:ln>
        </p:spPr>
        <p:txBody>
          <a:bodyPr wrap="none" rtlCol="0">
            <a:spAutoFit/>
          </a:bodyPr>
          <a:lstStyle/>
          <a:p>
            <a:r>
              <a:rPr lang="zh-CN" altLang="en-US" sz="4800" b="1" dirty="0" smtClean="0">
                <a:solidFill>
                  <a:srgbClr val="457072"/>
                </a:solidFill>
                <a:latin typeface="微软雅黑" panose="020B0503020204020204" pitchFamily="34" charset="-122"/>
                <a:ea typeface="微软雅黑" panose="020B0503020204020204" pitchFamily="34" charset="-122"/>
              </a:rPr>
              <a:t>目 录</a:t>
            </a:r>
            <a:endParaRPr lang="zh-CN" altLang="en-US" sz="4800" b="1" dirty="0">
              <a:solidFill>
                <a:srgbClr val="457072"/>
              </a:solidFill>
              <a:latin typeface="微软雅黑" panose="020B0503020204020204" pitchFamily="34" charset="-122"/>
              <a:ea typeface="微软雅黑" panose="020B0503020204020204" pitchFamily="34" charset="-122"/>
            </a:endParaRPr>
          </a:p>
        </p:txBody>
      </p:sp>
      <p:sp>
        <p:nvSpPr>
          <p:cNvPr id="46" name="Freeform 15"/>
          <p:cNvSpPr/>
          <p:nvPr/>
        </p:nvSpPr>
        <p:spPr bwMode="auto">
          <a:xfrm>
            <a:off x="2070567" y="1434433"/>
            <a:ext cx="775266" cy="775976"/>
          </a:xfrm>
          <a:custGeom>
            <a:avLst/>
            <a:gdLst>
              <a:gd name="T0" fmla="*/ 2183 w 2183"/>
              <a:gd name="T1" fmla="*/ 1091 h 2185"/>
              <a:gd name="T2" fmla="*/ 1091 w 2183"/>
              <a:gd name="T3" fmla="*/ 2185 h 2185"/>
              <a:gd name="T4" fmla="*/ 0 w 2183"/>
              <a:gd name="T5" fmla="*/ 1091 h 2185"/>
              <a:gd name="T6" fmla="*/ 1091 w 2183"/>
              <a:gd name="T7" fmla="*/ 0 h 2185"/>
              <a:gd name="T8" fmla="*/ 2183 w 2183"/>
              <a:gd name="T9" fmla="*/ 1091 h 2185"/>
            </a:gdLst>
            <a:ahLst/>
            <a:cxnLst>
              <a:cxn ang="0">
                <a:pos x="T0" y="T1"/>
              </a:cxn>
              <a:cxn ang="0">
                <a:pos x="T2" y="T3"/>
              </a:cxn>
              <a:cxn ang="0">
                <a:pos x="T4" y="T5"/>
              </a:cxn>
              <a:cxn ang="0">
                <a:pos x="T6" y="T7"/>
              </a:cxn>
              <a:cxn ang="0">
                <a:pos x="T8" y="T9"/>
              </a:cxn>
            </a:cxnLst>
            <a:rect l="0" t="0" r="r" b="b"/>
            <a:pathLst>
              <a:path w="2183" h="2185">
                <a:moveTo>
                  <a:pt x="2183" y="1091"/>
                </a:moveTo>
                <a:lnTo>
                  <a:pt x="1091" y="2185"/>
                </a:lnTo>
                <a:lnTo>
                  <a:pt x="0" y="1091"/>
                </a:lnTo>
                <a:lnTo>
                  <a:pt x="1091" y="0"/>
                </a:lnTo>
                <a:lnTo>
                  <a:pt x="2183" y="1091"/>
                </a:lnTo>
                <a:close/>
              </a:path>
            </a:pathLst>
          </a:custGeom>
          <a:gradFill flip="none" rotWithShape="1">
            <a:gsLst>
              <a:gs pos="0">
                <a:srgbClr val="457072">
                  <a:shade val="30000"/>
                  <a:satMod val="115000"/>
                </a:srgbClr>
              </a:gs>
              <a:gs pos="50000">
                <a:srgbClr val="457072">
                  <a:shade val="67500"/>
                  <a:satMod val="115000"/>
                </a:srgbClr>
              </a:gs>
              <a:gs pos="100000">
                <a:srgbClr val="457072">
                  <a:shade val="100000"/>
                  <a:satMod val="115000"/>
                </a:srgbClr>
              </a:gs>
            </a:gsLst>
            <a:lin ang="16200000" scaled="1"/>
            <a:tileRect/>
          </a:gra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zh-CN" altLang="en-US"/>
          </a:p>
        </p:txBody>
      </p:sp>
      <p:sp>
        <p:nvSpPr>
          <p:cNvPr id="47" name="TextBox 46"/>
          <p:cNvSpPr txBox="1"/>
          <p:nvPr/>
        </p:nvSpPr>
        <p:spPr>
          <a:xfrm>
            <a:off x="2209240" y="1484390"/>
            <a:ext cx="363348" cy="760497"/>
          </a:xfrm>
          <a:prstGeom prst="rect">
            <a:avLst/>
          </a:prstGeom>
          <a:noFill/>
        </p:spPr>
        <p:txBody>
          <a:bodyPr wrap="none" rtlCol="0">
            <a:spAutoFit/>
            <a:scene3d>
              <a:camera prst="orthographicFront"/>
              <a:lightRig rig="threePt" dir="t"/>
            </a:scene3d>
            <a:sp3d extrusionH="57150">
              <a:bevelT h="25400" prst="softRound"/>
            </a:sp3d>
          </a:bodyPr>
          <a:lstStyle/>
          <a:p>
            <a:r>
              <a:rPr lang="en-US" altLang="zh-CN" sz="3600" b="1" i="1" dirty="0">
                <a:solidFill>
                  <a:schemeClr val="bg1"/>
                </a:solidFill>
                <a:latin typeface="Arial" panose="020B0604020202020204" pitchFamily="34" charset="0"/>
                <a:cs typeface="Arial" panose="020B0604020202020204" pitchFamily="34" charset="0"/>
              </a:rPr>
              <a:t>1</a:t>
            </a:r>
            <a:endParaRPr lang="zh-CN" altLang="en-US" sz="3600" b="1" i="1" dirty="0">
              <a:solidFill>
                <a:schemeClr val="bg1"/>
              </a:solidFill>
              <a:latin typeface="Arial" panose="020B0604020202020204" pitchFamily="34" charset="0"/>
              <a:cs typeface="Arial" panose="020B0604020202020204" pitchFamily="34" charset="0"/>
            </a:endParaRPr>
          </a:p>
          <a:p>
            <a:endParaRPr lang="zh-CN" altLang="en-US" dirty="0"/>
          </a:p>
        </p:txBody>
      </p:sp>
      <p:sp>
        <p:nvSpPr>
          <p:cNvPr id="60" name="TextBox 59"/>
          <p:cNvSpPr txBox="1"/>
          <p:nvPr/>
        </p:nvSpPr>
        <p:spPr>
          <a:xfrm>
            <a:off x="7716463" y="542824"/>
            <a:ext cx="1005403" cy="584775"/>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放上您的</a:t>
            </a:r>
            <a:endParaRPr lang="en-US" altLang="zh-CN" sz="1600" dirty="0" smtClean="0">
              <a:solidFill>
                <a:schemeClr val="bg1"/>
              </a:solidFill>
              <a:latin typeface="微软雅黑" panose="020B0503020204020204" pitchFamily="34" charset="-122"/>
              <a:ea typeface="微软雅黑" panose="020B0503020204020204" pitchFamily="34" charset="-122"/>
            </a:endParaRPr>
          </a:p>
          <a:p>
            <a:r>
              <a:rPr lang="zh-CN" altLang="en-US" sz="1600" dirty="0" smtClean="0">
                <a:solidFill>
                  <a:schemeClr val="bg1"/>
                </a:solidFill>
                <a:latin typeface="微软雅黑" panose="020B0503020204020204" pitchFamily="34" charset="-122"/>
                <a:ea typeface="微软雅黑" panose="020B0503020204020204" pitchFamily="34" charset="-122"/>
              </a:rPr>
              <a:t>学校标志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1979712" y="855713"/>
            <a:ext cx="1610056" cy="353943"/>
          </a:xfrm>
          <a:prstGeom prst="rect">
            <a:avLst/>
          </a:prstGeom>
          <a:noFill/>
          <a:ln>
            <a:noFill/>
          </a:ln>
        </p:spPr>
        <p:txBody>
          <a:bodyPr wrap="none" rtlCol="0">
            <a:spAutoFit/>
          </a:bodyPr>
          <a:lstStyle/>
          <a:p>
            <a:pPr algn="r">
              <a:defRPr/>
            </a:pPr>
            <a:r>
              <a:rPr lang="en-US" altLang="zh-CN" sz="1700" b="1" spc="200" dirty="0">
                <a:solidFill>
                  <a:srgbClr val="457072"/>
                </a:solidFill>
                <a:latin typeface="微软雅黑" panose="020B0503020204020204" pitchFamily="34" charset="-122"/>
                <a:ea typeface="微软雅黑" panose="020B0503020204020204" pitchFamily="34" charset="-122"/>
              </a:rPr>
              <a:t>CONTENTS</a:t>
            </a:r>
            <a:endParaRPr lang="zh-CN" altLang="en-US" sz="1700" b="1" spc="200" dirty="0">
              <a:solidFill>
                <a:srgbClr val="457072"/>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071370" y="2473325"/>
            <a:ext cx="774700" cy="973455"/>
            <a:chOff x="4165" y="4188"/>
            <a:chExt cx="1220" cy="1533"/>
          </a:xfrm>
        </p:grpSpPr>
        <p:sp>
          <p:nvSpPr>
            <p:cNvPr id="44" name="Freeform 15"/>
            <p:cNvSpPr/>
            <p:nvPr/>
          </p:nvSpPr>
          <p:spPr bwMode="auto">
            <a:xfrm>
              <a:off x="4165" y="4188"/>
              <a:ext cx="1221" cy="1222"/>
            </a:xfrm>
            <a:custGeom>
              <a:avLst/>
              <a:gdLst>
                <a:gd name="T0" fmla="*/ 2183 w 2183"/>
                <a:gd name="T1" fmla="*/ 1091 h 2185"/>
                <a:gd name="T2" fmla="*/ 1091 w 2183"/>
                <a:gd name="T3" fmla="*/ 2185 h 2185"/>
                <a:gd name="T4" fmla="*/ 0 w 2183"/>
                <a:gd name="T5" fmla="*/ 1091 h 2185"/>
                <a:gd name="T6" fmla="*/ 1091 w 2183"/>
                <a:gd name="T7" fmla="*/ 0 h 2185"/>
                <a:gd name="T8" fmla="*/ 2183 w 2183"/>
                <a:gd name="T9" fmla="*/ 1091 h 2185"/>
              </a:gdLst>
              <a:ahLst/>
              <a:cxnLst>
                <a:cxn ang="0">
                  <a:pos x="T0" y="T1"/>
                </a:cxn>
                <a:cxn ang="0">
                  <a:pos x="T2" y="T3"/>
                </a:cxn>
                <a:cxn ang="0">
                  <a:pos x="T4" y="T5"/>
                </a:cxn>
                <a:cxn ang="0">
                  <a:pos x="T6" y="T7"/>
                </a:cxn>
                <a:cxn ang="0">
                  <a:pos x="T8" y="T9"/>
                </a:cxn>
              </a:cxnLst>
              <a:rect l="0" t="0" r="r" b="b"/>
              <a:pathLst>
                <a:path w="2183" h="2185">
                  <a:moveTo>
                    <a:pt x="2183" y="1091"/>
                  </a:moveTo>
                  <a:lnTo>
                    <a:pt x="1091" y="2185"/>
                  </a:lnTo>
                  <a:lnTo>
                    <a:pt x="0" y="1091"/>
                  </a:lnTo>
                  <a:lnTo>
                    <a:pt x="1091" y="0"/>
                  </a:lnTo>
                  <a:lnTo>
                    <a:pt x="2183" y="1091"/>
                  </a:lnTo>
                  <a:close/>
                </a:path>
              </a:pathLst>
            </a:custGeom>
            <a:gradFill flip="none" rotWithShape="1">
              <a:gsLst>
                <a:gs pos="0">
                  <a:srgbClr val="457072">
                    <a:shade val="30000"/>
                    <a:satMod val="115000"/>
                  </a:srgbClr>
                </a:gs>
                <a:gs pos="50000">
                  <a:srgbClr val="457072">
                    <a:shade val="67500"/>
                    <a:satMod val="115000"/>
                  </a:srgbClr>
                </a:gs>
                <a:gs pos="100000">
                  <a:srgbClr val="457072">
                    <a:shade val="100000"/>
                    <a:satMod val="115000"/>
                  </a:srgbClr>
                </a:gs>
              </a:gsLst>
              <a:lin ang="16200000" scaled="1"/>
              <a:tileRect/>
            </a:gra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zh-CN" altLang="en-US"/>
            </a:p>
          </p:txBody>
        </p:sp>
        <p:sp>
          <p:nvSpPr>
            <p:cNvPr id="45" name="TextBox 44"/>
            <p:cNvSpPr txBox="1"/>
            <p:nvPr/>
          </p:nvSpPr>
          <p:spPr>
            <a:xfrm>
              <a:off x="4411" y="4267"/>
              <a:ext cx="695" cy="1454"/>
            </a:xfrm>
            <a:prstGeom prst="rect">
              <a:avLst/>
            </a:prstGeom>
            <a:noFill/>
          </p:spPr>
          <p:txBody>
            <a:bodyPr wrap="none" rtlCol="0">
              <a:spAutoFit/>
              <a:scene3d>
                <a:camera prst="orthographicFront"/>
                <a:lightRig rig="threePt" dir="t"/>
              </a:scene3d>
              <a:sp3d extrusionH="57150">
                <a:bevelT h="25400" prst="softRound"/>
              </a:sp3d>
            </a:bodyPr>
            <a:lstStyle/>
            <a:p>
              <a:r>
                <a:rPr lang="en-US" altLang="zh-CN" sz="3600" b="1" i="1" dirty="0" smtClean="0">
                  <a:solidFill>
                    <a:schemeClr val="bg1"/>
                  </a:solidFill>
                  <a:latin typeface="Arial" panose="020B0604020202020204" pitchFamily="34" charset="0"/>
                  <a:cs typeface="Arial" panose="020B0604020202020204" pitchFamily="34" charset="0"/>
                </a:rPr>
                <a:t>2</a:t>
              </a:r>
              <a:endParaRPr lang="zh-CN" altLang="en-US" sz="3600" b="1" i="1" dirty="0">
                <a:solidFill>
                  <a:schemeClr val="bg1"/>
                </a:solidFill>
                <a:latin typeface="Arial" panose="020B0604020202020204" pitchFamily="34" charset="0"/>
                <a:cs typeface="Arial" panose="020B0604020202020204" pitchFamily="34" charset="0"/>
              </a:endParaRPr>
            </a:p>
            <a:p>
              <a:endParaRPr lang="zh-CN" altLang="en-US" dirty="0"/>
            </a:p>
          </p:txBody>
        </p:sp>
      </p:grpSp>
      <p:grpSp>
        <p:nvGrpSpPr>
          <p:cNvPr id="4" name="组合 3"/>
          <p:cNvGrpSpPr/>
          <p:nvPr/>
        </p:nvGrpSpPr>
        <p:grpSpPr>
          <a:xfrm>
            <a:off x="2072005" y="3656965"/>
            <a:ext cx="774700" cy="972820"/>
            <a:chOff x="4165" y="5903"/>
            <a:chExt cx="1220" cy="1532"/>
          </a:xfrm>
        </p:grpSpPr>
        <p:sp>
          <p:nvSpPr>
            <p:cNvPr id="56" name="Freeform 15"/>
            <p:cNvSpPr/>
            <p:nvPr/>
          </p:nvSpPr>
          <p:spPr bwMode="auto">
            <a:xfrm>
              <a:off x="4165" y="5903"/>
              <a:ext cx="1221" cy="1222"/>
            </a:xfrm>
            <a:custGeom>
              <a:avLst/>
              <a:gdLst>
                <a:gd name="T0" fmla="*/ 2183 w 2183"/>
                <a:gd name="T1" fmla="*/ 1091 h 2185"/>
                <a:gd name="T2" fmla="*/ 1091 w 2183"/>
                <a:gd name="T3" fmla="*/ 2185 h 2185"/>
                <a:gd name="T4" fmla="*/ 0 w 2183"/>
                <a:gd name="T5" fmla="*/ 1091 h 2185"/>
                <a:gd name="T6" fmla="*/ 1091 w 2183"/>
                <a:gd name="T7" fmla="*/ 0 h 2185"/>
                <a:gd name="T8" fmla="*/ 2183 w 2183"/>
                <a:gd name="T9" fmla="*/ 1091 h 2185"/>
              </a:gdLst>
              <a:ahLst/>
              <a:cxnLst>
                <a:cxn ang="0">
                  <a:pos x="T0" y="T1"/>
                </a:cxn>
                <a:cxn ang="0">
                  <a:pos x="T2" y="T3"/>
                </a:cxn>
                <a:cxn ang="0">
                  <a:pos x="T4" y="T5"/>
                </a:cxn>
                <a:cxn ang="0">
                  <a:pos x="T6" y="T7"/>
                </a:cxn>
                <a:cxn ang="0">
                  <a:pos x="T8" y="T9"/>
                </a:cxn>
              </a:cxnLst>
              <a:rect l="0" t="0" r="r" b="b"/>
              <a:pathLst>
                <a:path w="2183" h="2185">
                  <a:moveTo>
                    <a:pt x="2183" y="1091"/>
                  </a:moveTo>
                  <a:lnTo>
                    <a:pt x="1091" y="2185"/>
                  </a:lnTo>
                  <a:lnTo>
                    <a:pt x="0" y="1091"/>
                  </a:lnTo>
                  <a:lnTo>
                    <a:pt x="1091" y="0"/>
                  </a:lnTo>
                  <a:lnTo>
                    <a:pt x="2183" y="1091"/>
                  </a:lnTo>
                  <a:close/>
                </a:path>
              </a:pathLst>
            </a:custGeom>
            <a:gradFill flip="none" rotWithShape="1">
              <a:gsLst>
                <a:gs pos="0">
                  <a:srgbClr val="457072">
                    <a:shade val="30000"/>
                    <a:satMod val="115000"/>
                  </a:srgbClr>
                </a:gs>
                <a:gs pos="50000">
                  <a:srgbClr val="457072">
                    <a:shade val="67500"/>
                    <a:satMod val="115000"/>
                  </a:srgbClr>
                </a:gs>
                <a:gs pos="100000">
                  <a:srgbClr val="457072">
                    <a:shade val="100000"/>
                    <a:satMod val="115000"/>
                  </a:srgbClr>
                </a:gs>
              </a:gsLst>
              <a:lin ang="16200000" scaled="1"/>
              <a:tileRect/>
            </a:gra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zh-CN" altLang="en-US"/>
            </a:p>
          </p:txBody>
        </p:sp>
        <p:sp>
          <p:nvSpPr>
            <p:cNvPr id="62" name="TextBox 61"/>
            <p:cNvSpPr txBox="1"/>
            <p:nvPr/>
          </p:nvSpPr>
          <p:spPr>
            <a:xfrm>
              <a:off x="4411" y="5981"/>
              <a:ext cx="695" cy="1454"/>
            </a:xfrm>
            <a:prstGeom prst="rect">
              <a:avLst/>
            </a:prstGeom>
            <a:noFill/>
          </p:spPr>
          <p:txBody>
            <a:bodyPr wrap="none" rtlCol="0">
              <a:spAutoFit/>
              <a:scene3d>
                <a:camera prst="orthographicFront"/>
                <a:lightRig rig="threePt" dir="t"/>
              </a:scene3d>
              <a:sp3d extrusionH="57150">
                <a:bevelT h="25400" prst="softRound"/>
              </a:sp3d>
            </a:bodyPr>
            <a:lstStyle/>
            <a:p>
              <a:r>
                <a:rPr lang="en-US" altLang="zh-CN" sz="3600" b="1" i="1" dirty="0" smtClean="0">
                  <a:solidFill>
                    <a:schemeClr val="bg1"/>
                  </a:solidFill>
                  <a:latin typeface="Arial" panose="020B0604020202020204" pitchFamily="34" charset="0"/>
                  <a:cs typeface="Arial" panose="020B0604020202020204" pitchFamily="34" charset="0"/>
                </a:rPr>
                <a:t>3</a:t>
              </a:r>
              <a:endParaRPr lang="zh-CN" altLang="en-US" sz="3600" b="1" i="1" dirty="0">
                <a:solidFill>
                  <a:schemeClr val="bg1"/>
                </a:solidFill>
                <a:latin typeface="Arial" panose="020B0604020202020204" pitchFamily="34" charset="0"/>
                <a:cs typeface="Arial" panose="020B0604020202020204" pitchFamily="34" charset="0"/>
              </a:endParaRPr>
            </a:p>
            <a:p>
              <a:endParaRPr lang="zh-CN" altLang="en-US" dirty="0"/>
            </a:p>
          </p:txBody>
        </p:sp>
      </p:grpSp>
      <p:sp>
        <p:nvSpPr>
          <p:cNvPr id="3" name="TextBox 785"/>
          <p:cNvSpPr txBox="1"/>
          <p:nvPr/>
        </p:nvSpPr>
        <p:spPr>
          <a:xfrm>
            <a:off x="2847480" y="2630568"/>
            <a:ext cx="3230880" cy="460375"/>
          </a:xfrm>
          <a:prstGeom prst="rect">
            <a:avLst/>
          </a:prstGeom>
          <a:noFill/>
        </p:spPr>
        <p:txBody>
          <a:bodyPr wrap="none" rtlCol="0">
            <a:spAutoFit/>
          </a:bodyPr>
          <a:p>
            <a:r>
              <a:rPr lang="zh-CN" altLang="en-US" sz="2400" b="1" dirty="0" smtClean="0">
                <a:solidFill>
                  <a:srgbClr val="457072"/>
                </a:solidFill>
                <a:latin typeface="微软雅黑" panose="020B0503020204020204" pitchFamily="34" charset="-122"/>
                <a:ea typeface="微软雅黑" panose="020B0503020204020204" pitchFamily="34" charset="-122"/>
              </a:rPr>
              <a:t>教师专业成长的新视角</a:t>
            </a:r>
            <a:endParaRPr lang="zh-CN" altLang="en-US" sz="2400" b="1" dirty="0" smtClean="0">
              <a:solidFill>
                <a:srgbClr val="457072"/>
              </a:solidFill>
              <a:latin typeface="微软雅黑" panose="020B0503020204020204" pitchFamily="34" charset="-122"/>
              <a:ea typeface="微软雅黑" panose="020B0503020204020204" pitchFamily="34" charset="-122"/>
            </a:endParaRPr>
          </a:p>
        </p:txBody>
      </p:sp>
      <p:sp>
        <p:nvSpPr>
          <p:cNvPr id="5" name="TextBox 785"/>
          <p:cNvSpPr txBox="1"/>
          <p:nvPr/>
        </p:nvSpPr>
        <p:spPr>
          <a:xfrm>
            <a:off x="2917330" y="3814843"/>
            <a:ext cx="1402080" cy="460375"/>
          </a:xfrm>
          <a:prstGeom prst="rect">
            <a:avLst/>
          </a:prstGeom>
          <a:noFill/>
        </p:spPr>
        <p:txBody>
          <a:bodyPr wrap="none" rtlCol="0">
            <a:spAutoFit/>
          </a:bodyPr>
          <a:p>
            <a:r>
              <a:rPr lang="zh-CN" altLang="en-US" sz="2400" b="1" dirty="0" smtClean="0">
                <a:solidFill>
                  <a:srgbClr val="457072"/>
                </a:solidFill>
                <a:latin typeface="微软雅黑" panose="020B0503020204020204" pitchFamily="34" charset="-122"/>
                <a:ea typeface="微软雅黑" panose="020B0503020204020204" pitchFamily="34" charset="-122"/>
              </a:rPr>
              <a:t>案例研讨</a:t>
            </a:r>
            <a:endParaRPr lang="zh-CN" altLang="en-US" sz="2400" b="1" dirty="0" smtClean="0">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393430" y="124460"/>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wipe(up)">
                                      <p:cBhvr>
                                        <p:cTn id="7" dur="500"/>
                                        <p:tgtEl>
                                          <p:spTgt spid="179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wipe(down)">
                                      <p:cBhvr>
                                        <p:cTn id="11" dur="500"/>
                                        <p:tgtEl>
                                          <p:spTgt spid="1798"/>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 calcmode="lin" valueType="num">
                                      <p:cBhvr>
                                        <p:cTn id="1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6"/>
                                        </p:tgtEl>
                                      </p:cBhvr>
                                    </p:animEffect>
                                  </p:childTnLst>
                                </p:cTn>
                              </p:par>
                            </p:childTnLst>
                          </p:cTn>
                        </p:par>
                        <p:par>
                          <p:cTn id="20" fill="hold">
                            <p:stCondLst>
                              <p:cond delay="1600"/>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par>
                          <p:cTn id="24" fill="hold">
                            <p:stCondLst>
                              <p:cond delay="2100"/>
                            </p:stCondLst>
                            <p:childTnLst>
                              <p:par>
                                <p:cTn id="25" presetID="16" presetClass="entr" presetSubtype="21" fill="hold" grpId="0"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barn(inVertical)">
                                      <p:cBhvr>
                                        <p:cTn id="27" dur="500"/>
                                        <p:tgtEl>
                                          <p:spTgt spid="60"/>
                                        </p:tgtEl>
                                      </p:cBhvr>
                                    </p:animEffect>
                                  </p:childTnLst>
                                </p:cTn>
                              </p:par>
                            </p:childTnLst>
                          </p:cTn>
                        </p:par>
                        <p:par>
                          <p:cTn id="28" fill="hold">
                            <p:stCondLst>
                              <p:cond delay="2600"/>
                            </p:stCondLst>
                            <p:childTnLst>
                              <p:par>
                                <p:cTn id="29" presetID="2" presetClass="entr" presetSubtype="9"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0-#ppt_w/2"/>
                                          </p:val>
                                        </p:tav>
                                        <p:tav tm="100000">
                                          <p:val>
                                            <p:strVal val="#ppt_x"/>
                                          </p:val>
                                        </p:tav>
                                      </p:tavLst>
                                    </p:anim>
                                    <p:anim calcmode="lin" valueType="num">
                                      <p:cBhvr additive="base">
                                        <p:cTn id="32" dur="500" fill="hold"/>
                                        <p:tgtEl>
                                          <p:spTgt spid="46"/>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1+#ppt_w/2"/>
                                          </p:val>
                                        </p:tav>
                                        <p:tav tm="100000">
                                          <p:val>
                                            <p:strVal val="#ppt_x"/>
                                          </p:val>
                                        </p:tav>
                                      </p:tavLst>
                                    </p:anim>
                                    <p:anim calcmode="lin" valueType="num">
                                      <p:cBhvr additive="base">
                                        <p:cTn id="36" dur="500" fill="hold"/>
                                        <p:tgtEl>
                                          <p:spTgt spid="47"/>
                                        </p:tgtEl>
                                        <p:attrNameLst>
                                          <p:attrName>ppt_y</p:attrName>
                                        </p:attrNameLst>
                                      </p:cBhvr>
                                      <p:tavLst>
                                        <p:tav tm="0">
                                          <p:val>
                                            <p:strVal val="0-#ppt_h/2"/>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786"/>
                                        </p:tgtEl>
                                        <p:attrNameLst>
                                          <p:attrName>style.visibility</p:attrName>
                                        </p:attrNameLst>
                                      </p:cBhvr>
                                      <p:to>
                                        <p:strVal val="visible"/>
                                      </p:to>
                                    </p:set>
                                    <p:anim calcmode="lin" valueType="num">
                                      <p:cBhvr>
                                        <p:cTn id="39" dur="500" fill="hold"/>
                                        <p:tgtEl>
                                          <p:spTgt spid="786"/>
                                        </p:tgtEl>
                                        <p:attrNameLst>
                                          <p:attrName>ppt_w</p:attrName>
                                        </p:attrNameLst>
                                      </p:cBhvr>
                                      <p:tavLst>
                                        <p:tav tm="0">
                                          <p:val>
                                            <p:fltVal val="0"/>
                                          </p:val>
                                        </p:tav>
                                        <p:tav tm="100000">
                                          <p:val>
                                            <p:strVal val="#ppt_w"/>
                                          </p:val>
                                        </p:tav>
                                      </p:tavLst>
                                    </p:anim>
                                    <p:anim calcmode="lin" valueType="num">
                                      <p:cBhvr>
                                        <p:cTn id="40" dur="500" fill="hold"/>
                                        <p:tgtEl>
                                          <p:spTgt spid="786"/>
                                        </p:tgtEl>
                                        <p:attrNameLst>
                                          <p:attrName>ppt_h</p:attrName>
                                        </p:attrNameLst>
                                      </p:cBhvr>
                                      <p:tavLst>
                                        <p:tav tm="0">
                                          <p:val>
                                            <p:fltVal val="0"/>
                                          </p:val>
                                        </p:tav>
                                        <p:tav tm="100000">
                                          <p:val>
                                            <p:strVal val="#ppt_h"/>
                                          </p:val>
                                        </p:tav>
                                      </p:tavLst>
                                    </p:anim>
                                    <p:animEffect transition="in" filter="fade">
                                      <p:cBhvr>
                                        <p:cTn id="41" dur="500"/>
                                        <p:tgtEl>
                                          <p:spTgt spid="78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 grpId="0"/>
      <p:bldP spid="16" grpId="0"/>
      <p:bldP spid="46" grpId="0" bldLvl="0" animBg="1"/>
      <p:bldP spid="47" grpId="0"/>
      <p:bldP spid="60" grpId="0"/>
      <p:bldP spid="61"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27" y="1548914"/>
            <a:ext cx="3066759" cy="359617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6937375" y="3448"/>
            <a:ext cx="2206625" cy="2401887"/>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16"/>
          <p:cNvSpPr/>
          <p:nvPr/>
        </p:nvSpPr>
        <p:spPr bwMode="auto">
          <a:xfrm>
            <a:off x="2506663" y="838200"/>
            <a:ext cx="3465512" cy="3468688"/>
          </a:xfrm>
          <a:custGeom>
            <a:avLst/>
            <a:gdLst>
              <a:gd name="T0" fmla="*/ 2183 w 2183"/>
              <a:gd name="T1" fmla="*/ 1091 h 2185"/>
              <a:gd name="T2" fmla="*/ 1091 w 2183"/>
              <a:gd name="T3" fmla="*/ 2185 h 2185"/>
              <a:gd name="T4" fmla="*/ 0 w 2183"/>
              <a:gd name="T5" fmla="*/ 1091 h 2185"/>
              <a:gd name="T6" fmla="*/ 1091 w 2183"/>
              <a:gd name="T7" fmla="*/ 0 h 2185"/>
              <a:gd name="T8" fmla="*/ 2183 w 2183"/>
              <a:gd name="T9" fmla="*/ 1091 h 2185"/>
            </a:gdLst>
            <a:ahLst/>
            <a:cxnLst>
              <a:cxn ang="0">
                <a:pos x="T0" y="T1"/>
              </a:cxn>
              <a:cxn ang="0">
                <a:pos x="T2" y="T3"/>
              </a:cxn>
              <a:cxn ang="0">
                <a:pos x="T4" y="T5"/>
              </a:cxn>
              <a:cxn ang="0">
                <a:pos x="T6" y="T7"/>
              </a:cxn>
              <a:cxn ang="0">
                <a:pos x="T8" y="T9"/>
              </a:cxn>
            </a:cxnLst>
            <a:rect l="0" t="0" r="r" b="b"/>
            <a:pathLst>
              <a:path w="2183" h="2185">
                <a:moveTo>
                  <a:pt x="2183" y="1091"/>
                </a:moveTo>
                <a:lnTo>
                  <a:pt x="1091" y="2185"/>
                </a:lnTo>
                <a:lnTo>
                  <a:pt x="0" y="1091"/>
                </a:lnTo>
                <a:lnTo>
                  <a:pt x="1091" y="0"/>
                </a:lnTo>
                <a:lnTo>
                  <a:pt x="2183" y="10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2"/>
          <p:cNvSpPr/>
          <p:nvPr/>
        </p:nvSpPr>
        <p:spPr bwMode="auto">
          <a:xfrm>
            <a:off x="4479925" y="3370263"/>
            <a:ext cx="666750" cy="671513"/>
          </a:xfrm>
          <a:custGeom>
            <a:avLst/>
            <a:gdLst>
              <a:gd name="T0" fmla="*/ 420 w 420"/>
              <a:gd name="T1" fmla="*/ 212 h 423"/>
              <a:gd name="T2" fmla="*/ 210 w 420"/>
              <a:gd name="T3" fmla="*/ 423 h 423"/>
              <a:gd name="T4" fmla="*/ 0 w 420"/>
              <a:gd name="T5" fmla="*/ 212 h 423"/>
              <a:gd name="T6" fmla="*/ 210 w 420"/>
              <a:gd name="T7" fmla="*/ 0 h 423"/>
              <a:gd name="T8" fmla="*/ 420 w 420"/>
              <a:gd name="T9" fmla="*/ 212 h 423"/>
            </a:gdLst>
            <a:ahLst/>
            <a:cxnLst>
              <a:cxn ang="0">
                <a:pos x="T0" y="T1"/>
              </a:cxn>
              <a:cxn ang="0">
                <a:pos x="T2" y="T3"/>
              </a:cxn>
              <a:cxn ang="0">
                <a:pos x="T4" y="T5"/>
              </a:cxn>
              <a:cxn ang="0">
                <a:pos x="T6" y="T7"/>
              </a:cxn>
              <a:cxn ang="0">
                <a:pos x="T8" y="T9"/>
              </a:cxn>
            </a:cxnLst>
            <a:rect l="0" t="0" r="r" b="b"/>
            <a:pathLst>
              <a:path w="420" h="423">
                <a:moveTo>
                  <a:pt x="420" y="212"/>
                </a:moveTo>
                <a:lnTo>
                  <a:pt x="210" y="423"/>
                </a:lnTo>
                <a:lnTo>
                  <a:pt x="0" y="212"/>
                </a:lnTo>
                <a:lnTo>
                  <a:pt x="210" y="0"/>
                </a:lnTo>
                <a:lnTo>
                  <a:pt x="420"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07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3687763"/>
            <a:ext cx="3492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050" y="3687763"/>
            <a:ext cx="33337"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29"/>
          <p:cNvSpPr/>
          <p:nvPr/>
        </p:nvSpPr>
        <p:spPr bwMode="auto">
          <a:xfrm>
            <a:off x="5270500" y="2709863"/>
            <a:ext cx="1368425" cy="1368425"/>
          </a:xfrm>
          <a:custGeom>
            <a:avLst/>
            <a:gdLst>
              <a:gd name="T0" fmla="*/ 0 w 862"/>
              <a:gd name="T1" fmla="*/ 430 h 862"/>
              <a:gd name="T2" fmla="*/ 430 w 862"/>
              <a:gd name="T3" fmla="*/ 0 h 862"/>
              <a:gd name="T4" fmla="*/ 862 w 862"/>
              <a:gd name="T5" fmla="*/ 430 h 862"/>
              <a:gd name="T6" fmla="*/ 430 w 862"/>
              <a:gd name="T7" fmla="*/ 862 h 862"/>
              <a:gd name="T8" fmla="*/ 0 w 862"/>
              <a:gd name="T9" fmla="*/ 430 h 862"/>
            </a:gdLst>
            <a:ahLst/>
            <a:cxnLst>
              <a:cxn ang="0">
                <a:pos x="T0" y="T1"/>
              </a:cxn>
              <a:cxn ang="0">
                <a:pos x="T2" y="T3"/>
              </a:cxn>
              <a:cxn ang="0">
                <a:pos x="T4" y="T5"/>
              </a:cxn>
              <a:cxn ang="0">
                <a:pos x="T6" y="T7"/>
              </a:cxn>
              <a:cxn ang="0">
                <a:pos x="T8" y="T9"/>
              </a:cxn>
            </a:cxnLst>
            <a:rect l="0" t="0" r="r" b="b"/>
            <a:pathLst>
              <a:path w="862" h="862">
                <a:moveTo>
                  <a:pt x="0" y="430"/>
                </a:moveTo>
                <a:lnTo>
                  <a:pt x="430" y="0"/>
                </a:lnTo>
                <a:lnTo>
                  <a:pt x="862" y="430"/>
                </a:lnTo>
                <a:lnTo>
                  <a:pt x="430" y="862"/>
                </a:lnTo>
                <a:lnTo>
                  <a:pt x="0" y="4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5"/>
          <p:cNvSpPr/>
          <p:nvPr/>
        </p:nvSpPr>
        <p:spPr bwMode="auto">
          <a:xfrm>
            <a:off x="3702747" y="666920"/>
            <a:ext cx="2093389" cy="2095306"/>
          </a:xfrm>
          <a:custGeom>
            <a:avLst/>
            <a:gdLst>
              <a:gd name="T0" fmla="*/ 2183 w 2183"/>
              <a:gd name="T1" fmla="*/ 1091 h 2185"/>
              <a:gd name="T2" fmla="*/ 1091 w 2183"/>
              <a:gd name="T3" fmla="*/ 2185 h 2185"/>
              <a:gd name="T4" fmla="*/ 0 w 2183"/>
              <a:gd name="T5" fmla="*/ 1091 h 2185"/>
              <a:gd name="T6" fmla="*/ 1091 w 2183"/>
              <a:gd name="T7" fmla="*/ 0 h 2185"/>
              <a:gd name="T8" fmla="*/ 2183 w 2183"/>
              <a:gd name="T9" fmla="*/ 1091 h 2185"/>
            </a:gdLst>
            <a:ahLst/>
            <a:cxnLst>
              <a:cxn ang="0">
                <a:pos x="T0" y="T1"/>
              </a:cxn>
              <a:cxn ang="0">
                <a:pos x="T2" y="T3"/>
              </a:cxn>
              <a:cxn ang="0">
                <a:pos x="T4" y="T5"/>
              </a:cxn>
              <a:cxn ang="0">
                <a:pos x="T6" y="T7"/>
              </a:cxn>
              <a:cxn ang="0">
                <a:pos x="T8" y="T9"/>
              </a:cxn>
            </a:cxnLst>
            <a:rect l="0" t="0" r="r" b="b"/>
            <a:pathLst>
              <a:path w="2183" h="2185">
                <a:moveTo>
                  <a:pt x="2183" y="1091"/>
                </a:moveTo>
                <a:lnTo>
                  <a:pt x="1091" y="2185"/>
                </a:lnTo>
                <a:lnTo>
                  <a:pt x="0" y="1091"/>
                </a:lnTo>
                <a:lnTo>
                  <a:pt x="1091" y="0"/>
                </a:lnTo>
                <a:lnTo>
                  <a:pt x="2183" y="1091"/>
                </a:lnTo>
                <a:close/>
              </a:path>
            </a:pathLst>
          </a:custGeom>
          <a:gradFill flip="none" rotWithShape="1">
            <a:gsLst>
              <a:gs pos="0">
                <a:srgbClr val="457072">
                  <a:shade val="30000"/>
                  <a:satMod val="115000"/>
                </a:srgbClr>
              </a:gs>
              <a:gs pos="50000">
                <a:srgbClr val="457072">
                  <a:shade val="67500"/>
                  <a:satMod val="115000"/>
                </a:srgbClr>
              </a:gs>
              <a:gs pos="100000">
                <a:srgbClr val="457072">
                  <a:shade val="100000"/>
                  <a:satMod val="115000"/>
                </a:srgbClr>
              </a:gs>
            </a:gsLst>
            <a:lin ang="16200000" scaled="1"/>
            <a:tileRect/>
          </a:gra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zh-CN" altLang="en-US"/>
          </a:p>
        </p:txBody>
      </p:sp>
      <p:sp>
        <p:nvSpPr>
          <p:cNvPr id="21" name="TextBox 20"/>
          <p:cNvSpPr txBox="1"/>
          <p:nvPr/>
        </p:nvSpPr>
        <p:spPr>
          <a:xfrm>
            <a:off x="4278915" y="919677"/>
            <a:ext cx="869149" cy="1846659"/>
          </a:xfrm>
          <a:prstGeom prst="rect">
            <a:avLst/>
          </a:prstGeom>
          <a:noFill/>
        </p:spPr>
        <p:txBody>
          <a:bodyPr wrap="none" rtlCol="0">
            <a:spAutoFit/>
            <a:scene3d>
              <a:camera prst="orthographicFront"/>
              <a:lightRig rig="threePt" dir="t"/>
            </a:scene3d>
            <a:sp3d extrusionH="57150">
              <a:bevelT h="25400" prst="softRound"/>
            </a:sp3d>
          </a:bodyPr>
          <a:lstStyle/>
          <a:p>
            <a:r>
              <a:rPr lang="en-US" altLang="zh-CN" sz="9600" b="1" i="1" dirty="0">
                <a:solidFill>
                  <a:schemeClr val="bg1"/>
                </a:solidFill>
                <a:latin typeface="Arial" panose="020B0604020202020204" pitchFamily="34" charset="0"/>
                <a:cs typeface="Arial" panose="020B0604020202020204" pitchFamily="34" charset="0"/>
              </a:rPr>
              <a:t>1</a:t>
            </a:r>
            <a:endParaRPr lang="zh-CN" altLang="en-US" sz="9600" b="1" i="1" dirty="0">
              <a:solidFill>
                <a:schemeClr val="bg1"/>
              </a:solidFill>
              <a:latin typeface="Arial" panose="020B0604020202020204" pitchFamily="34" charset="0"/>
              <a:cs typeface="Arial" panose="020B0604020202020204" pitchFamily="34" charset="0"/>
            </a:endParaRPr>
          </a:p>
          <a:p>
            <a:endParaRPr lang="zh-CN" altLang="en-US" dirty="0"/>
          </a:p>
        </p:txBody>
      </p:sp>
      <p:sp>
        <p:nvSpPr>
          <p:cNvPr id="786" name="TextBox 785"/>
          <p:cNvSpPr txBox="1"/>
          <p:nvPr/>
        </p:nvSpPr>
        <p:spPr>
          <a:xfrm>
            <a:off x="1818005" y="2879090"/>
            <a:ext cx="6602095" cy="491490"/>
          </a:xfrm>
          <a:prstGeom prst="rect">
            <a:avLst/>
          </a:prstGeom>
          <a:noFill/>
        </p:spPr>
        <p:txBody>
          <a:bodyPr wrap="square" rtlCol="0">
            <a:spAutoFit/>
          </a:bodyPr>
          <a:p>
            <a:r>
              <a:rPr lang="zh-CN" altLang="en-US" sz="2600" b="1" dirty="0" smtClean="0">
                <a:solidFill>
                  <a:srgbClr val="457072"/>
                </a:solidFill>
                <a:latin typeface="微软雅黑" panose="020B0503020204020204" pitchFamily="34" charset="-122"/>
                <a:ea typeface="微软雅黑" panose="020B0503020204020204" pitchFamily="34" charset="-122"/>
              </a:rPr>
              <a:t>学校心理健康教育工作的方向、目标和内容</a:t>
            </a:r>
            <a:endParaRPr lang="zh-CN" altLang="en-US" sz="2600" b="1" dirty="0" smtClean="0">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5">
            <a:clrChange>
              <a:clrFrom>
                <a:srgbClr val="FFFFFF">
                  <a:alpha val="100000"/>
                </a:srgbClr>
              </a:clrFrom>
              <a:clrTo>
                <a:srgbClr val="FFFFFF">
                  <a:alpha val="100000"/>
                  <a:alpha val="0"/>
                </a:srgbClr>
              </a:clrTo>
            </a:clrChange>
          </a:blip>
          <a:srcRect l="10965" t="7418" r="10955" b="11397"/>
          <a:stretch>
            <a:fillRect/>
          </a:stretch>
        </p:blipFill>
        <p:spPr>
          <a:xfrm>
            <a:off x="179070" y="17843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98"/>
                                        </p:tgtEl>
                                        <p:attrNameLst>
                                          <p:attrName>style.visibility</p:attrName>
                                        </p:attrNameLst>
                                      </p:cBhvr>
                                      <p:to>
                                        <p:strVal val="visible"/>
                                      </p:to>
                                    </p:set>
                                    <p:animEffect transition="in" filter="wipe(up)">
                                      <p:cBhvr>
                                        <p:cTn id="7" dur="500"/>
                                        <p:tgtEl>
                                          <p:spTgt spid="179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99"/>
                                        </p:tgtEl>
                                        <p:attrNameLst>
                                          <p:attrName>style.visibility</p:attrName>
                                        </p:attrNameLst>
                                      </p:cBhvr>
                                      <p:to>
                                        <p:strVal val="visible"/>
                                      </p:to>
                                    </p:set>
                                    <p:animEffect transition="in" filter="wipe(down)">
                                      <p:cBhvr>
                                        <p:cTn id="11" dur="500"/>
                                        <p:tgtEl>
                                          <p:spTgt spid="1799"/>
                                        </p:tgtEl>
                                      </p:cBhvr>
                                    </p:animEffect>
                                  </p:childTnLst>
                                </p:cTn>
                              </p:par>
                            </p:childTnLst>
                          </p:cTn>
                        </p:par>
                        <p:par>
                          <p:cTn id="12" fill="hold">
                            <p:stCondLst>
                              <p:cond delay="1000"/>
                            </p:stCondLst>
                            <p:childTnLst>
                              <p:par>
                                <p:cTn id="13" presetID="2" presetClass="entr" presetSubtype="9"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6" presetClass="emph" presetSubtype="0" fill="hold" grpId="2" nodeType="afterEffect">
                                  <p:stCondLst>
                                    <p:cond delay="0"/>
                                  </p:stCondLst>
                                  <p:childTnLst>
                                    <p:animEffect transition="out" filter="fade">
                                      <p:cBhvr>
                                        <p:cTn id="23" dur="500" tmFilter="0, 0; .2, .5; .8, .5; 1, 0"/>
                                        <p:tgtEl>
                                          <p:spTgt spid="9"/>
                                        </p:tgtEl>
                                      </p:cBhvr>
                                    </p:animEffect>
                                    <p:animScale>
                                      <p:cBhvr>
                                        <p:cTn id="24" dur="250" autoRev="1" fill="hold"/>
                                        <p:tgtEl>
                                          <p:spTgt spid="9"/>
                                        </p:tgtEl>
                                      </p:cBhvr>
                                      <p:by x="105000" y="105000"/>
                                    </p:animScale>
                                  </p:childTnLst>
                                </p:cTn>
                              </p:par>
                              <p:par>
                                <p:cTn id="25" presetID="53" presetClass="entr" presetSubtype="16" fill="hold" grpId="0" nodeType="withEffect">
                                  <p:stCondLst>
                                    <p:cond delay="0"/>
                                  </p:stCondLst>
                                  <p:childTnLst>
                                    <p:set>
                                      <p:cBhvr>
                                        <p:cTn id="26" dur="1" fill="hold">
                                          <p:stCondLst>
                                            <p:cond delay="0"/>
                                          </p:stCondLst>
                                        </p:cTn>
                                        <p:tgtEl>
                                          <p:spTgt spid="786"/>
                                        </p:tgtEl>
                                        <p:attrNameLst>
                                          <p:attrName>style.visibility</p:attrName>
                                        </p:attrNameLst>
                                      </p:cBhvr>
                                      <p:to>
                                        <p:strVal val="visible"/>
                                      </p:to>
                                    </p:set>
                                    <p:anim calcmode="lin" valueType="num">
                                      <p:cBhvr>
                                        <p:cTn id="27" dur="500" fill="hold"/>
                                        <p:tgtEl>
                                          <p:spTgt spid="786"/>
                                        </p:tgtEl>
                                        <p:attrNameLst>
                                          <p:attrName>ppt_w</p:attrName>
                                        </p:attrNameLst>
                                      </p:cBhvr>
                                      <p:tavLst>
                                        <p:tav tm="0">
                                          <p:val>
                                            <p:fltVal val="0"/>
                                          </p:val>
                                        </p:tav>
                                        <p:tav tm="100000">
                                          <p:val>
                                            <p:strVal val="#ppt_w"/>
                                          </p:val>
                                        </p:tav>
                                      </p:tavLst>
                                    </p:anim>
                                    <p:anim calcmode="lin" valueType="num">
                                      <p:cBhvr>
                                        <p:cTn id="28" dur="500" fill="hold"/>
                                        <p:tgtEl>
                                          <p:spTgt spid="786"/>
                                        </p:tgtEl>
                                        <p:attrNameLst>
                                          <p:attrName>ppt_h</p:attrName>
                                        </p:attrNameLst>
                                      </p:cBhvr>
                                      <p:tavLst>
                                        <p:tav tm="0">
                                          <p:val>
                                            <p:fltVal val="0"/>
                                          </p:val>
                                        </p:tav>
                                        <p:tav tm="100000">
                                          <p:val>
                                            <p:strVal val="#ppt_h"/>
                                          </p:val>
                                        </p:tav>
                                      </p:tavLst>
                                    </p:anim>
                                    <p:animEffect transition="in" filter="fade">
                                      <p:cBhvr>
                                        <p:cTn id="29" dur="500"/>
                                        <p:tgtEl>
                                          <p:spTgt spid="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9" grpId="2" animBg="1"/>
      <p:bldP spid="21" grpId="0"/>
      <p:bldP spid="7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82980" y="767080"/>
            <a:ext cx="7778750" cy="4194810"/>
          </a:xfrm>
          <a:prstGeom prst="rect">
            <a:avLst/>
          </a:prstGeom>
          <a:noFill/>
        </p:spPr>
        <p:txBody>
          <a:bodyPr wrap="square" rtlCol="0" anchor="t">
            <a:spAutoFit/>
          </a:bodyPr>
          <a:p>
            <a:pPr fontAlgn="auto">
              <a:lnSpc>
                <a:spcPts val="3200"/>
              </a:lnSpc>
            </a:pPr>
            <a:r>
              <a:rPr lang="zh-CN" altLang="en-US" sz="2000" b="1">
                <a:solidFill>
                  <a:srgbClr val="C00000"/>
                </a:solidFill>
                <a:latin typeface="微软雅黑" panose="020B0503020204020204" pitchFamily="34" charset="-122"/>
                <a:ea typeface="微软雅黑" panose="020B0503020204020204" pitchFamily="34" charset="-122"/>
              </a:rPr>
              <a:t>《中小学心理健康教育指导纲要》</a:t>
            </a:r>
            <a:r>
              <a:rPr lang="zh-CN" altLang="en-US" sz="2000" b="1">
                <a:solidFill>
                  <a:srgbClr val="C00000"/>
                </a:solidFill>
                <a:latin typeface="微软雅黑" panose="020B0503020204020204" pitchFamily="34" charset="-122"/>
                <a:ea typeface="微软雅黑" panose="020B0503020204020204" pitchFamily="34" charset="-122"/>
                <a:sym typeface="+mn-ea"/>
              </a:rPr>
              <a:t>（2012年修订）</a:t>
            </a:r>
            <a:endParaRPr lang="zh-CN" altLang="en-US" sz="2000" b="1">
              <a:solidFill>
                <a:srgbClr val="C00000"/>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总目标：</a:t>
            </a:r>
            <a:r>
              <a:rPr lang="zh-CN" altLang="en-US" sz="2000" b="1">
                <a:solidFill>
                  <a:srgbClr val="457072"/>
                </a:solidFill>
                <a:latin typeface="微软雅黑" panose="020B0503020204020204" pitchFamily="34" charset="-122"/>
                <a:ea typeface="微软雅黑" panose="020B0503020204020204" pitchFamily="34" charset="-122"/>
              </a:rPr>
              <a:t>提高全体学生的心理素质，培养他们积极乐观、健康向上的心理品质，充分开发他们的心理潜能，促进学生身心和谐可持续发展，为他们健康成长和幸福生活奠定基础。</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具体目标：</a:t>
            </a:r>
            <a:r>
              <a:rPr lang="zh-CN" altLang="en-US" sz="2000" b="1">
                <a:solidFill>
                  <a:srgbClr val="457072"/>
                </a:solidFill>
                <a:latin typeface="微软雅黑" panose="020B0503020204020204" pitchFamily="34" charset="-122"/>
                <a:ea typeface="微软雅黑" panose="020B0503020204020204" pitchFamily="34" charset="-122"/>
              </a:rPr>
              <a:t>使学生学会学习和生活，正确认识自我，提高自主自助和自我教育能力，增强调控情绪、承受挫折、适应环境的能力，培养学生健全的人格和良好的个性心理品质；对有心理困扰或心理问题的学生，进行科学有效的心理辅导，及时给予必要的危机干预，提高其心理健康水平。</a:t>
            </a:r>
            <a:br>
              <a:rPr lang="zh-CN" altLang="en-US" sz="2000" b="1">
                <a:solidFill>
                  <a:srgbClr val="457072"/>
                </a:solidFill>
                <a:latin typeface="微软雅黑" panose="020B0503020204020204" pitchFamily="34" charset="-122"/>
                <a:ea typeface="微软雅黑" panose="020B0503020204020204" pitchFamily="34" charset="-122"/>
              </a:rPr>
            </a:br>
            <a:endParaRPr lang="zh-CN" altLang="en-US" sz="20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00430" y="767080"/>
            <a:ext cx="7778750" cy="3784600"/>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主要任务：</a:t>
            </a:r>
            <a:r>
              <a:rPr lang="zh-CN" altLang="en-US" sz="2000" b="1">
                <a:solidFill>
                  <a:srgbClr val="457072"/>
                </a:solidFill>
                <a:latin typeface="微软雅黑" panose="020B0503020204020204" pitchFamily="34" charset="-122"/>
                <a:ea typeface="微软雅黑" panose="020B0503020204020204" pitchFamily="34" charset="-122"/>
              </a:rPr>
              <a:t>全面推进素质教育，增强学校德育工作的针对性、实效性和吸引力，开发学生的心理潜能，提高学生的心理健康水平，促进学生形成健康的心理素质，减少和避免各种不利因素对学生心理健康的影响，培养身心健康、具有社会责任感、创新精神和实践能力的德智体美全面发展的社会主义建设者和接班人。</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主要内容：</a:t>
            </a:r>
            <a:r>
              <a:rPr lang="zh-CN" altLang="en-US" sz="2000" b="1">
                <a:solidFill>
                  <a:srgbClr val="457072"/>
                </a:solidFill>
                <a:latin typeface="微软雅黑" panose="020B0503020204020204" pitchFamily="34" charset="-122"/>
                <a:ea typeface="微软雅黑" panose="020B0503020204020204" pitchFamily="34" charset="-122"/>
              </a:rPr>
              <a:t>普及心理健康知识，树立心理健康意识，了解心理调节方法，认识心理异常现象，掌握心理保健常识和技能。其重点是认识自我、学会学习、人际交往、情绪调适、升学择业以及生活和社会适应等方面的内容。</a:t>
            </a:r>
            <a:endParaRPr lang="zh-CN" altLang="en-US" sz="20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00430" y="767080"/>
            <a:ext cx="7778750" cy="2553335"/>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小学低年级主要包括：</a:t>
            </a:r>
            <a:r>
              <a:rPr lang="zh-CN" altLang="en-US" sz="2000" b="1">
                <a:solidFill>
                  <a:srgbClr val="457072"/>
                </a:solidFill>
                <a:latin typeface="微软雅黑" panose="020B0503020204020204" pitchFamily="34" charset="-122"/>
                <a:ea typeface="微软雅黑" panose="020B0503020204020204" pitchFamily="34" charset="-122"/>
              </a:rPr>
              <a:t>帮助学生认识班级、学校、日常学习生活环境和基本规则；初步感受学习知识的乐趣，重点是学习习惯的培养与训练；培养学生礼貌友好的交往品质，乐于与老师、同学交往，在谦让、友善的交往中感受友情；使学生有</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安全感和归属感</a:t>
            </a:r>
            <a:r>
              <a:rPr lang="zh-CN" altLang="en-US" sz="2000" b="1">
                <a:solidFill>
                  <a:srgbClr val="457072"/>
                </a:solidFill>
                <a:latin typeface="微软雅黑" panose="020B0503020204020204" pitchFamily="34" charset="-122"/>
                <a:ea typeface="微软雅黑" panose="020B0503020204020204" pitchFamily="34" charset="-122"/>
              </a:rPr>
              <a:t>，初步学会自我控制；帮助学生适应新环境、新集体和新的学习生活，树立纪律意识、时间意识和规则意识。</a:t>
            </a:r>
            <a:endParaRPr lang="zh-CN" altLang="en-US" sz="20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00430" y="767080"/>
            <a:ext cx="7778750" cy="2963545"/>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小学中年级主要包括：</a:t>
            </a:r>
            <a:r>
              <a:rPr lang="zh-CN" altLang="en-US" sz="2000" b="1">
                <a:solidFill>
                  <a:srgbClr val="457072"/>
                </a:solidFill>
                <a:latin typeface="微软雅黑" panose="020B0503020204020204" pitchFamily="34" charset="-122"/>
                <a:ea typeface="微软雅黑" panose="020B0503020204020204" pitchFamily="34" charset="-122"/>
              </a:rPr>
              <a:t>帮助学生了解自我，认识自我；初步培养学生的学习能力，激发学习兴趣和探究精神，树立自信，乐于学习；树立集体意识，善于与同学、老师交往，培养自主参与各种活动的能力，以及开朗、合群、自立的健康人格；引导学生在学习生活中感受解决困难的快乐，学会体验情绪并表达自己的情绪；帮助学生建立正确的角色意识，培养学生对不同社会角色的适应；增强时间管理意识，帮助学生正确处理学习与兴趣、娱乐之间的矛盾。</a:t>
            </a:r>
            <a:endParaRPr lang="zh-CN" altLang="en-US" sz="20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00430" y="767080"/>
            <a:ext cx="7778750" cy="3784600"/>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小学高年级主要包括：</a:t>
            </a:r>
            <a:r>
              <a:rPr lang="zh-CN" altLang="en-US" sz="2000" b="1">
                <a:solidFill>
                  <a:srgbClr val="457072"/>
                </a:solidFill>
                <a:latin typeface="微软雅黑" panose="020B0503020204020204" pitchFamily="34" charset="-122"/>
                <a:ea typeface="微软雅黑" panose="020B0503020204020204" pitchFamily="34" charset="-122"/>
              </a:rPr>
              <a:t>帮助学生正确认识自己的优缺点和兴趣爱好，在各种活动中悦纳自己；着力培养学生的学习兴趣和学习能力，端正学习动机，调整学习心态，正确对待成绩，体验学习成功的乐趣；开展初步的青春期教育，引导学生进行恰当的异性交往，建立和维持良好的异性同伴关系，扩大人际交往的范围；帮助学生克服学习困难，正确面对厌学等负面情绪，学会恰当地、正确地体验情绪和表达情绪；积极促进学生的亲社会行为，逐步认识自己与社会、国家和世界的关系；培养学生分析问题和解决问题的能力，为初中阶段学习生活做好准备。</a:t>
            </a:r>
            <a:endParaRPr lang="zh-CN" altLang="en-US" sz="20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00430" y="767080"/>
            <a:ext cx="7778750" cy="3374390"/>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初中年级主要包括：</a:t>
            </a:r>
            <a:r>
              <a:rPr lang="zh-CN" altLang="en-US" sz="2000" b="1">
                <a:solidFill>
                  <a:srgbClr val="457072"/>
                </a:solidFill>
                <a:latin typeface="微软雅黑" panose="020B0503020204020204" pitchFamily="34" charset="-122"/>
                <a:ea typeface="微软雅黑" panose="020B0503020204020204" pitchFamily="34" charset="-122"/>
              </a:rPr>
              <a:t>帮助学生加强自我认识，客观地评价自己，认识青春期的生理特征和心理特征；适应中学阶段的学习环境和学习要求，培养正确的学习观念，发展学习能力，改善学习方法，提高学习效率；积极与老师及父母进行沟通，把握与异性交往的尺度，建立良好的人际关系；鼓励学生进行积极的情绪体验与表达，并对自己的情绪进行有效管理，正确处理厌学心理，抑制冲动行为；把握升学选择的方向，培养职业规划意识，树立早期职业发展目标；逐步适应生活和社会的各种变化，着重培养应对失败和挫折的能力。</a:t>
            </a:r>
            <a:endParaRPr lang="zh-CN" altLang="en-US" sz="20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00430" y="767080"/>
            <a:ext cx="7778750" cy="4194810"/>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高中年级主要包括：</a:t>
            </a:r>
            <a:r>
              <a:rPr lang="zh-CN" altLang="en-US" sz="2000" b="1">
                <a:solidFill>
                  <a:srgbClr val="457072"/>
                </a:solidFill>
                <a:latin typeface="微软雅黑" panose="020B0503020204020204" pitchFamily="34" charset="-122"/>
                <a:ea typeface="微软雅黑" panose="020B0503020204020204" pitchFamily="34" charset="-122"/>
              </a:rPr>
              <a:t>帮助学生确立正确的自我意识，树立人生理想和信念，形成正确的世界观、人生观和价值观；培养创新精神和创新能力，掌握学习策略，开发学习潜能，提高学习效率，积极应对考试压力，克服考试焦虑；正确认识自己的人际关系状况，培养人际沟通能力，促进人际间的积极情感反应和体验，正确对待和异性同伴的交往，知道友谊和爱情的界限；帮助学生进一步提高承受失败和应对挫折的能力，形成良好的意志品质；在充分了解自己的兴趣、能力、性格、特长和社会需要的基础上，确立自己的职业志向，培养职业道德意识，进行升学就业的选择和准备，培养担当意识和社会责任感。</a:t>
            </a:r>
            <a:endParaRPr lang="zh-CN" altLang="en-US" sz="20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58850" y="788035"/>
            <a:ext cx="7778750" cy="3374390"/>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实施途径和方法：</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chemeClr val="accent6">
                    <a:lumMod val="75000"/>
                  </a:schemeClr>
                </a:solidFill>
                <a:latin typeface="微软雅黑" panose="020B0503020204020204" pitchFamily="34" charset="-122"/>
                <a:ea typeface="微软雅黑" panose="020B0503020204020204" pitchFamily="34" charset="-122"/>
              </a:rPr>
              <a:t>1.</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贯穿于教育教学全过程。</a:t>
            </a:r>
            <a:r>
              <a:rPr lang="zh-CN" altLang="en-US" sz="2000" b="1">
                <a:solidFill>
                  <a:srgbClr val="457072"/>
                </a:solidFill>
                <a:latin typeface="微软雅黑" panose="020B0503020204020204" pitchFamily="34" charset="-122"/>
                <a:ea typeface="微软雅黑" panose="020B0503020204020204" pitchFamily="34" charset="-122"/>
              </a:rPr>
              <a:t>全体教师都应自觉地在各学科教学中遵循心理健康教育的规律，将适合学生特点的心理健康教育内容有机渗透到日常教育教学活动中。要注重发挥教师人格魅力和为人师表的作用，建立起民主、平等、相互尊重的师生关系。要将心理健康教育与班主任工作、班团队活动、校园文体活动、社会实践活动等有机结合，充分利用网络等现代信息技术手段，多种途径开展心理健康教育。</a:t>
            </a:r>
            <a:endParaRPr lang="zh-CN" altLang="en-US" sz="20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98171" y="190623"/>
            <a:ext cx="1960880" cy="521970"/>
          </a:xfrm>
          <a:prstGeom prst="rect">
            <a:avLst/>
          </a:prstGeom>
          <a:noFill/>
          <a:ln>
            <a:noFill/>
          </a:ln>
        </p:spPr>
        <p:txBody>
          <a:bodyPr wrap="none" rtlCol="0">
            <a:spAutoFit/>
          </a:bodyPr>
          <a:lstStyle/>
          <a:p>
            <a:r>
              <a:rPr lang="zh-CN" altLang="en-US" sz="2800" dirty="0" smtClean="0">
                <a:solidFill>
                  <a:schemeClr val="accent6">
                    <a:lumMod val="75000"/>
                  </a:schemeClr>
                </a:solidFill>
                <a:latin typeface="方正粗黑宋简体" panose="02000000000000000000" charset="-122"/>
                <a:ea typeface="方正粗黑宋简体" panose="02000000000000000000" charset="-122"/>
              </a:rPr>
              <a:t>压力小测试</a:t>
            </a:r>
            <a:endParaRPr lang="zh-CN" altLang="en-US" sz="2800" dirty="0" smtClean="0">
              <a:solidFill>
                <a:schemeClr val="accent6">
                  <a:lumMod val="75000"/>
                </a:schemeClr>
              </a:solidFill>
              <a:latin typeface="方正粗黑宋简体" panose="02000000000000000000" charset="-122"/>
              <a:ea typeface="方正粗黑宋简体" panose="02000000000000000000" charset="-122"/>
            </a:endParaRPr>
          </a:p>
        </p:txBody>
      </p:sp>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972185" y="1146810"/>
            <a:ext cx="3105785" cy="3093720"/>
          </a:xfrm>
          <a:prstGeom prst="rect">
            <a:avLst/>
          </a:prstGeom>
        </p:spPr>
      </p:pic>
      <p:sp>
        <p:nvSpPr>
          <p:cNvPr id="5" name="文本框 4"/>
          <p:cNvSpPr txBox="1"/>
          <p:nvPr/>
        </p:nvSpPr>
        <p:spPr>
          <a:xfrm>
            <a:off x="4489450" y="1146810"/>
            <a:ext cx="4264660" cy="3014980"/>
          </a:xfrm>
          <a:prstGeom prst="rect">
            <a:avLst/>
          </a:prstGeom>
          <a:noFill/>
        </p:spPr>
        <p:txBody>
          <a:bodyPr wrap="square" rtlCol="0" anchor="t">
            <a:spAutoFit/>
          </a:bodyPr>
          <a:p>
            <a:pPr fontAlgn="auto">
              <a:lnSpc>
                <a:spcPts val="3800"/>
              </a:lnSpc>
            </a:pPr>
            <a:r>
              <a:rPr lang="zh-CN" altLang="en-US" sz="2300" b="1">
                <a:solidFill>
                  <a:srgbClr val="457072"/>
                </a:solidFill>
                <a:latin typeface="微软雅黑" panose="020B0503020204020204" pitchFamily="34" charset="-122"/>
                <a:ea typeface="微软雅黑" panose="020B0503020204020204" pitchFamily="34" charset="-122"/>
              </a:rPr>
              <a:t>如果它不动，或者只是稍微动一下，你是健康的，睡得很好；如果它移动得很慢，你就会有一点压力或疲惫；如果它不停地移动，你会感到压力过大，可能会出现精神问题。</a:t>
            </a:r>
            <a:endParaRPr lang="zh-CN" altLang="en-US" sz="23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4">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anim calcmode="lin" valueType="num">
                                      <p:cBhvr>
                                        <p:cTn id="1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58850" y="788035"/>
            <a:ext cx="7778750" cy="3374390"/>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实施途径和方法：</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chemeClr val="accent6">
                    <a:lumMod val="75000"/>
                  </a:schemeClr>
                </a:solidFill>
                <a:latin typeface="微软雅黑" panose="020B0503020204020204" pitchFamily="34" charset="-122"/>
                <a:ea typeface="微软雅黑" panose="020B0503020204020204" pitchFamily="34" charset="-122"/>
              </a:rPr>
              <a:t>2.</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开展心理健康专题教育。</a:t>
            </a:r>
            <a:r>
              <a:rPr lang="zh-CN" altLang="en-US" sz="2000" b="1">
                <a:solidFill>
                  <a:srgbClr val="457072"/>
                </a:solidFill>
                <a:latin typeface="微软雅黑" panose="020B0503020204020204" pitchFamily="34" charset="-122"/>
                <a:ea typeface="微软雅黑" panose="020B0503020204020204" pitchFamily="34" charset="-122"/>
              </a:rPr>
              <a:t>专题教育可利用地方课程或学校课程开设心理健康教育课。心理健康教育课应以活动为主，可以采取多种形式，包括团体辅导、心理训练、问题辨析、情境设计、角色扮演、游戏辅导、心理情景剧、专题讲座等。</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心理健康教育要防止学科化的倾向，避免将其作为心理学知识的普及和心理学理论的教育，要注重引导学生心理、人格积极健康发展，最大程度地预防学生发展过程中可能出现的心理行为问题。</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05510" y="526415"/>
            <a:ext cx="7778750" cy="4092575"/>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实施途径和方法：</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2800"/>
              </a:lnSpc>
            </a:pPr>
            <a:r>
              <a:rPr lang="en-US" altLang="zh-CN" sz="2000" b="1">
                <a:solidFill>
                  <a:schemeClr val="accent6">
                    <a:lumMod val="75000"/>
                  </a:schemeClr>
                </a:solidFill>
                <a:latin typeface="微软雅黑" panose="020B0503020204020204" pitchFamily="34" charset="-122"/>
                <a:ea typeface="微软雅黑" panose="020B0503020204020204" pitchFamily="34" charset="-122"/>
              </a:rPr>
              <a:t>3</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.建立心理辅导室。</a:t>
            </a:r>
            <a:r>
              <a:rPr lang="zh-CN" altLang="en-US" b="1">
                <a:solidFill>
                  <a:srgbClr val="457072"/>
                </a:solidFill>
                <a:latin typeface="微软雅黑" panose="020B0503020204020204" pitchFamily="34" charset="-122"/>
                <a:ea typeface="微软雅黑" panose="020B0503020204020204" pitchFamily="34" charset="-122"/>
              </a:rPr>
              <a:t>心理辅导室是心理健康教育教师开展个别辅导和团体辅导，指导帮助学生解决在学习、生活和成长中出现的问题，排解心理困扰的专门场所，是学校开展心理健康教育的重要阵地。在心理辅导过程中，教师要树立危机干预意识，对个别有严重心理疾病的学生，能够及时识别并转介到相关心理诊治部门。心理辅导是一项科学性、专业性很强的工作，心理健康教育教师应遵循心理发展和教育规律，向学生提供发展性心理辅导和帮助。</a:t>
            </a:r>
            <a:r>
              <a:rPr lang="zh-CN" altLang="en-US" b="1">
                <a:solidFill>
                  <a:schemeClr val="accent6">
                    <a:lumMod val="75000"/>
                  </a:schemeClr>
                </a:solidFill>
                <a:latin typeface="微软雅黑" panose="020B0503020204020204" pitchFamily="34" charset="-122"/>
                <a:ea typeface="微软雅黑" panose="020B0503020204020204" pitchFamily="34" charset="-122"/>
              </a:rPr>
              <a:t>开展心理辅导必须遵守职业伦理规范，在学生知情自愿的基础上进行，严格遵循保密原则，保护学生隐私，谨慎使用心理测试量表或其他测试手段，不能强迫学生接受心理测试，禁止使用可能损害学生心理健康的仪器，要防止心理健康教育医学化的倾向。</a:t>
            </a:r>
            <a:endParaRPr lang="zh-CN" altLang="en-US" b="1">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58850" y="788035"/>
            <a:ext cx="7717790" cy="2963545"/>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实施途径和方法：</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chemeClr val="accent6">
                    <a:lumMod val="75000"/>
                  </a:schemeClr>
                </a:solidFill>
                <a:latin typeface="微软雅黑" panose="020B0503020204020204" pitchFamily="34" charset="-122"/>
                <a:ea typeface="微软雅黑" panose="020B0503020204020204" pitchFamily="34" charset="-122"/>
              </a:rPr>
              <a:t>4.</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密切联系家长共同实施心理健康教育。</a:t>
            </a:r>
            <a:r>
              <a:rPr lang="zh-CN" altLang="en-US" sz="2000" b="1">
                <a:solidFill>
                  <a:srgbClr val="457072"/>
                </a:solidFill>
                <a:latin typeface="微软雅黑" panose="020B0503020204020204" pitchFamily="34" charset="-122"/>
                <a:ea typeface="微软雅黑" panose="020B0503020204020204" pitchFamily="34" charset="-122"/>
              </a:rPr>
              <a:t>学校要帮助家长树立正确的教育观念，了解和掌握孩子成长的特点、规律以及心理健康教育的方法，加强亲子沟通，注重自身良好心理素质的养成，以积极健康和谐的家庭环境影响孩子。同时，学校要为家长提供促进孩子发展的指导意见，协助他们共同解决孩子在发展过程中的心理行为问题。</a:t>
            </a:r>
            <a:endParaRPr lang="zh-CN" altLang="en-US" sz="20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58850" y="788035"/>
            <a:ext cx="7717790" cy="2553335"/>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实施途径和方法：</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chemeClr val="accent6">
                    <a:lumMod val="75000"/>
                  </a:schemeClr>
                </a:solidFill>
                <a:latin typeface="微软雅黑" panose="020B0503020204020204" pitchFamily="34" charset="-122"/>
                <a:ea typeface="微软雅黑" panose="020B0503020204020204" pitchFamily="34" charset="-122"/>
              </a:rPr>
              <a:t>5</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.充分利用校外教育资源开展心理健康教育。</a:t>
            </a:r>
            <a:r>
              <a:rPr lang="zh-CN" altLang="en-US" sz="2000" b="1">
                <a:solidFill>
                  <a:srgbClr val="457072"/>
                </a:solidFill>
                <a:latin typeface="微软雅黑" panose="020B0503020204020204" pitchFamily="34" charset="-122"/>
                <a:ea typeface="微软雅黑" panose="020B0503020204020204" pitchFamily="34" charset="-122"/>
              </a:rPr>
              <a:t>学校要加强与基层群众性自治组织、企事业单位、社会团体、公共文化机构、街道社区以及青少年校外活动场所等的联系和合作，组织开展各种有益于中小学生身心健康的文体娱乐活动和心理素质拓展活动，拓宽心理健康教育的途径。</a:t>
            </a:r>
            <a:endParaRPr lang="zh-CN" altLang="en-US" sz="20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13130" y="572770"/>
            <a:ext cx="7717790" cy="3784600"/>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组织和管理：</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chemeClr val="accent6">
                    <a:lumMod val="75000"/>
                  </a:schemeClr>
                </a:solidFill>
                <a:latin typeface="微软雅黑" panose="020B0503020204020204" pitchFamily="34" charset="-122"/>
                <a:ea typeface="微软雅黑" panose="020B0503020204020204" pitchFamily="34" charset="-122"/>
              </a:rPr>
              <a:t>1.</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加强对中小学心理健康教育工作的领导和管理。</a:t>
            </a:r>
            <a:r>
              <a:rPr lang="zh-CN" altLang="en-US" sz="2000" b="1">
                <a:solidFill>
                  <a:srgbClr val="457072"/>
                </a:solidFill>
                <a:latin typeface="微软雅黑" panose="020B0503020204020204" pitchFamily="34" charset="-122"/>
                <a:ea typeface="微软雅黑" panose="020B0503020204020204" pitchFamily="34" charset="-122"/>
              </a:rPr>
              <a:t>各级教育行政部门要切实加强对心理健康教育工作的领导，制定规章制度，明确责任部门和负责人，支持和指导中小学开展心理健康教育工作。各地和学校要通过多种途径和方式，结合教育教学实际，保证心理健康教育时间，课时可在地方课程或学校课程中安排。</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各级教育行政部门要将心理健康教育工作列入年度工作计划，纳入学校督导评估指标体系之中，教育督导部门应定期开展心理健康教育专项督导检查。教育部将适时开展中小学心理健康教育示范校创建活动。</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35990" y="572770"/>
            <a:ext cx="7717790" cy="4194810"/>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组织和管理：</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chemeClr val="accent6">
                    <a:lumMod val="75000"/>
                  </a:schemeClr>
                </a:solidFill>
                <a:latin typeface="微软雅黑" panose="020B0503020204020204" pitchFamily="34" charset="-122"/>
                <a:ea typeface="微软雅黑" panose="020B0503020204020204" pitchFamily="34" charset="-122"/>
              </a:rPr>
              <a:t>2.</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加强心理健康教育教师队伍建设。</a:t>
            </a:r>
            <a:r>
              <a:rPr lang="zh-CN" altLang="en-US" sz="2000" b="1">
                <a:solidFill>
                  <a:srgbClr val="457072"/>
                </a:solidFill>
                <a:latin typeface="微软雅黑" panose="020B0503020204020204" pitchFamily="34" charset="-122"/>
                <a:ea typeface="微软雅黑" panose="020B0503020204020204" pitchFamily="34" charset="-122"/>
              </a:rPr>
              <a:t>心理健康教育是一项专业性很强的工作，必须大力加强专业教师队伍建设。各地各校要制订规划，逐步配齐心理健康教育专职教师，</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专职教师原则上须具备心理学或相关专业本科学历。每所学校至少配备一名专职或兼职心理健康教育教师，并逐步增大专职人员配比，其编制从学校总编制中统筹解决。地方教育行政部门要健全中小学心理健康教育教师职务（职称）评聘办法，制订相应的专业技术职务（职称）评价标准，落实好心理健康教育教师职务（职称）评聘工作。心理健康教育教师享受班主任同等待遇。</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35990" y="572770"/>
            <a:ext cx="7717790" cy="2963545"/>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组织和管理：</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chemeClr val="accent6">
                    <a:lumMod val="75000"/>
                  </a:schemeClr>
                </a:solidFill>
                <a:latin typeface="微软雅黑" panose="020B0503020204020204" pitchFamily="34" charset="-122"/>
                <a:ea typeface="微软雅黑" panose="020B0503020204020204" pitchFamily="34" charset="-122"/>
              </a:rPr>
              <a:t>3.</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要重视教师的心理健康教育工作。</a:t>
            </a:r>
            <a:r>
              <a:rPr lang="zh-CN" altLang="en-US" sz="2000" b="1">
                <a:solidFill>
                  <a:srgbClr val="457072"/>
                </a:solidFill>
                <a:latin typeface="微软雅黑" panose="020B0503020204020204" pitchFamily="34" charset="-122"/>
                <a:ea typeface="微软雅黑" panose="020B0503020204020204" pitchFamily="34" charset="-122"/>
              </a:rPr>
              <a:t>各级教育行政部门和学校要关心教师的工作、学习和生活，从实际出发，采取切实可行的措施，减轻教师的精神紧张和心理压力。</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要把教师心理健康教育作为教师教育和教师专业发展的重要方面，为教师学习心理健康教育知识提供必要的条件，使他们学会心理调适，增强应对能力，有效地提高其心理健康水平和开展心理健康教育的能力。</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35990" y="572770"/>
            <a:ext cx="7717790" cy="2553335"/>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组织和管理：</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chemeClr val="accent6">
                    <a:lumMod val="75000"/>
                  </a:schemeClr>
                </a:solidFill>
                <a:latin typeface="微软雅黑" panose="020B0503020204020204" pitchFamily="34" charset="-122"/>
                <a:ea typeface="微软雅黑" panose="020B0503020204020204" pitchFamily="34" charset="-122"/>
              </a:rPr>
              <a:t>4.</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加强心理健康教育材料的管理。</a:t>
            </a:r>
            <a:r>
              <a:rPr lang="zh-CN" altLang="en-US" sz="2000" b="1">
                <a:solidFill>
                  <a:srgbClr val="457072"/>
                </a:solidFill>
                <a:latin typeface="微软雅黑" panose="020B0503020204020204" pitchFamily="34" charset="-122"/>
                <a:ea typeface="微软雅黑" panose="020B0503020204020204" pitchFamily="34" charset="-122"/>
              </a:rPr>
              <a:t>各种有关心理健康教育的教育材料的编写、审查和选用要根据本指导纲要的统一要求进行。自2013年春季开学起，凡进入中小学的心理健康教育材料必须经省级以上教育行政部门组织专家审定后方可使用。</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　　</a:t>
            </a:r>
            <a:endParaRPr lang="zh-CN" altLang="en-US" sz="20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35990" y="548005"/>
            <a:ext cx="7717790" cy="4194810"/>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组织和管理：</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chemeClr val="accent6">
                    <a:lumMod val="75000"/>
                  </a:schemeClr>
                </a:solidFill>
                <a:latin typeface="微软雅黑" panose="020B0503020204020204" pitchFamily="34" charset="-122"/>
                <a:ea typeface="微软雅黑" panose="020B0503020204020204" pitchFamily="34" charset="-122"/>
              </a:rPr>
              <a:t>6.</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加强心理健康教育的科学研究。</a:t>
            </a:r>
            <a:r>
              <a:rPr lang="zh-CN" altLang="en-US" sz="2000" b="1">
                <a:solidFill>
                  <a:srgbClr val="457072"/>
                </a:solidFill>
                <a:latin typeface="微软雅黑" panose="020B0503020204020204" pitchFamily="34" charset="-122"/>
                <a:ea typeface="微软雅黑" panose="020B0503020204020204" pitchFamily="34" charset="-122"/>
              </a:rPr>
              <a:t>各级教育行政部门要加强指导，增加经费投入，将心理健康教育纳入教育科学研究规划，积极组织相关课题申报和优秀成果评选。要积极引导高等学校、科研机构的研究人员开展相关研究，为心理健康教育实践提供理论基础和科学依据。</a:t>
            </a:r>
            <a:r>
              <a:rPr lang="zh-CN" altLang="en-US" sz="2000" b="1">
                <a:solidFill>
                  <a:schemeClr val="accent6">
                    <a:lumMod val="75000"/>
                  </a:schemeClr>
                </a:solidFill>
                <a:latin typeface="微软雅黑" panose="020B0503020204020204" pitchFamily="34" charset="-122"/>
                <a:ea typeface="微软雅黑" panose="020B0503020204020204" pitchFamily="34" charset="-122"/>
              </a:rPr>
              <a:t>要建立中小学心理健康教育教研制度，各级教研机构应配备心理健康教育教研员。</a:t>
            </a:r>
            <a:r>
              <a:rPr lang="zh-CN" altLang="en-US" sz="2000" b="1">
                <a:solidFill>
                  <a:srgbClr val="457072"/>
                </a:solidFill>
                <a:latin typeface="微软雅黑" panose="020B0503020204020204" pitchFamily="34" charset="-122"/>
                <a:ea typeface="微软雅黑" panose="020B0503020204020204" pitchFamily="34" charset="-122"/>
              </a:rPr>
              <a:t>要坚持理论与实践相结合，组织专家学者、教研人员、一线教师和学校管理人员结合实际情况积极开展心理健康教育教学研究，在实践中丰富完善心理健康教育理论，不断提高心理健康教育科学化水平。    </a:t>
            </a:r>
            <a:endParaRPr lang="zh-CN" altLang="en-US" sz="20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27" y="1548914"/>
            <a:ext cx="3066759" cy="359617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6937375" y="3448"/>
            <a:ext cx="2206625" cy="2401887"/>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16"/>
          <p:cNvSpPr/>
          <p:nvPr/>
        </p:nvSpPr>
        <p:spPr bwMode="auto">
          <a:xfrm>
            <a:off x="2506663" y="838200"/>
            <a:ext cx="3465512" cy="3468688"/>
          </a:xfrm>
          <a:custGeom>
            <a:avLst/>
            <a:gdLst>
              <a:gd name="T0" fmla="*/ 2183 w 2183"/>
              <a:gd name="T1" fmla="*/ 1091 h 2185"/>
              <a:gd name="T2" fmla="*/ 1091 w 2183"/>
              <a:gd name="T3" fmla="*/ 2185 h 2185"/>
              <a:gd name="T4" fmla="*/ 0 w 2183"/>
              <a:gd name="T5" fmla="*/ 1091 h 2185"/>
              <a:gd name="T6" fmla="*/ 1091 w 2183"/>
              <a:gd name="T7" fmla="*/ 0 h 2185"/>
              <a:gd name="T8" fmla="*/ 2183 w 2183"/>
              <a:gd name="T9" fmla="*/ 1091 h 2185"/>
            </a:gdLst>
            <a:ahLst/>
            <a:cxnLst>
              <a:cxn ang="0">
                <a:pos x="T0" y="T1"/>
              </a:cxn>
              <a:cxn ang="0">
                <a:pos x="T2" y="T3"/>
              </a:cxn>
              <a:cxn ang="0">
                <a:pos x="T4" y="T5"/>
              </a:cxn>
              <a:cxn ang="0">
                <a:pos x="T6" y="T7"/>
              </a:cxn>
              <a:cxn ang="0">
                <a:pos x="T8" y="T9"/>
              </a:cxn>
            </a:cxnLst>
            <a:rect l="0" t="0" r="r" b="b"/>
            <a:pathLst>
              <a:path w="2183" h="2185">
                <a:moveTo>
                  <a:pt x="2183" y="1091"/>
                </a:moveTo>
                <a:lnTo>
                  <a:pt x="1091" y="2185"/>
                </a:lnTo>
                <a:lnTo>
                  <a:pt x="0" y="1091"/>
                </a:lnTo>
                <a:lnTo>
                  <a:pt x="1091" y="0"/>
                </a:lnTo>
                <a:lnTo>
                  <a:pt x="2183" y="10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2"/>
          <p:cNvSpPr/>
          <p:nvPr/>
        </p:nvSpPr>
        <p:spPr bwMode="auto">
          <a:xfrm>
            <a:off x="4479925" y="3370263"/>
            <a:ext cx="666750" cy="671513"/>
          </a:xfrm>
          <a:custGeom>
            <a:avLst/>
            <a:gdLst>
              <a:gd name="T0" fmla="*/ 420 w 420"/>
              <a:gd name="T1" fmla="*/ 212 h 423"/>
              <a:gd name="T2" fmla="*/ 210 w 420"/>
              <a:gd name="T3" fmla="*/ 423 h 423"/>
              <a:gd name="T4" fmla="*/ 0 w 420"/>
              <a:gd name="T5" fmla="*/ 212 h 423"/>
              <a:gd name="T6" fmla="*/ 210 w 420"/>
              <a:gd name="T7" fmla="*/ 0 h 423"/>
              <a:gd name="T8" fmla="*/ 420 w 420"/>
              <a:gd name="T9" fmla="*/ 212 h 423"/>
            </a:gdLst>
            <a:ahLst/>
            <a:cxnLst>
              <a:cxn ang="0">
                <a:pos x="T0" y="T1"/>
              </a:cxn>
              <a:cxn ang="0">
                <a:pos x="T2" y="T3"/>
              </a:cxn>
              <a:cxn ang="0">
                <a:pos x="T4" y="T5"/>
              </a:cxn>
              <a:cxn ang="0">
                <a:pos x="T6" y="T7"/>
              </a:cxn>
              <a:cxn ang="0">
                <a:pos x="T8" y="T9"/>
              </a:cxn>
            </a:cxnLst>
            <a:rect l="0" t="0" r="r" b="b"/>
            <a:pathLst>
              <a:path w="420" h="423">
                <a:moveTo>
                  <a:pt x="420" y="212"/>
                </a:moveTo>
                <a:lnTo>
                  <a:pt x="210" y="423"/>
                </a:lnTo>
                <a:lnTo>
                  <a:pt x="0" y="212"/>
                </a:lnTo>
                <a:lnTo>
                  <a:pt x="210" y="0"/>
                </a:lnTo>
                <a:lnTo>
                  <a:pt x="420"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07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3687763"/>
            <a:ext cx="3492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050" y="3687763"/>
            <a:ext cx="33337"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29"/>
          <p:cNvSpPr/>
          <p:nvPr/>
        </p:nvSpPr>
        <p:spPr bwMode="auto">
          <a:xfrm>
            <a:off x="5270500" y="2709863"/>
            <a:ext cx="1368425" cy="1368425"/>
          </a:xfrm>
          <a:custGeom>
            <a:avLst/>
            <a:gdLst>
              <a:gd name="T0" fmla="*/ 0 w 862"/>
              <a:gd name="T1" fmla="*/ 430 h 862"/>
              <a:gd name="T2" fmla="*/ 430 w 862"/>
              <a:gd name="T3" fmla="*/ 0 h 862"/>
              <a:gd name="T4" fmla="*/ 862 w 862"/>
              <a:gd name="T5" fmla="*/ 430 h 862"/>
              <a:gd name="T6" fmla="*/ 430 w 862"/>
              <a:gd name="T7" fmla="*/ 862 h 862"/>
              <a:gd name="T8" fmla="*/ 0 w 862"/>
              <a:gd name="T9" fmla="*/ 430 h 862"/>
            </a:gdLst>
            <a:ahLst/>
            <a:cxnLst>
              <a:cxn ang="0">
                <a:pos x="T0" y="T1"/>
              </a:cxn>
              <a:cxn ang="0">
                <a:pos x="T2" y="T3"/>
              </a:cxn>
              <a:cxn ang="0">
                <a:pos x="T4" y="T5"/>
              </a:cxn>
              <a:cxn ang="0">
                <a:pos x="T6" y="T7"/>
              </a:cxn>
              <a:cxn ang="0">
                <a:pos x="T8" y="T9"/>
              </a:cxn>
            </a:cxnLst>
            <a:rect l="0" t="0" r="r" b="b"/>
            <a:pathLst>
              <a:path w="862" h="862">
                <a:moveTo>
                  <a:pt x="0" y="430"/>
                </a:moveTo>
                <a:lnTo>
                  <a:pt x="430" y="0"/>
                </a:lnTo>
                <a:lnTo>
                  <a:pt x="862" y="430"/>
                </a:lnTo>
                <a:lnTo>
                  <a:pt x="430" y="862"/>
                </a:lnTo>
                <a:lnTo>
                  <a:pt x="0" y="4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5"/>
          <p:cNvSpPr/>
          <p:nvPr/>
        </p:nvSpPr>
        <p:spPr bwMode="auto">
          <a:xfrm>
            <a:off x="3702747" y="666920"/>
            <a:ext cx="2093389" cy="2095306"/>
          </a:xfrm>
          <a:custGeom>
            <a:avLst/>
            <a:gdLst>
              <a:gd name="T0" fmla="*/ 2183 w 2183"/>
              <a:gd name="T1" fmla="*/ 1091 h 2185"/>
              <a:gd name="T2" fmla="*/ 1091 w 2183"/>
              <a:gd name="T3" fmla="*/ 2185 h 2185"/>
              <a:gd name="T4" fmla="*/ 0 w 2183"/>
              <a:gd name="T5" fmla="*/ 1091 h 2185"/>
              <a:gd name="T6" fmla="*/ 1091 w 2183"/>
              <a:gd name="T7" fmla="*/ 0 h 2185"/>
              <a:gd name="T8" fmla="*/ 2183 w 2183"/>
              <a:gd name="T9" fmla="*/ 1091 h 2185"/>
            </a:gdLst>
            <a:ahLst/>
            <a:cxnLst>
              <a:cxn ang="0">
                <a:pos x="T0" y="T1"/>
              </a:cxn>
              <a:cxn ang="0">
                <a:pos x="T2" y="T3"/>
              </a:cxn>
              <a:cxn ang="0">
                <a:pos x="T4" y="T5"/>
              </a:cxn>
              <a:cxn ang="0">
                <a:pos x="T6" y="T7"/>
              </a:cxn>
              <a:cxn ang="0">
                <a:pos x="T8" y="T9"/>
              </a:cxn>
            </a:cxnLst>
            <a:rect l="0" t="0" r="r" b="b"/>
            <a:pathLst>
              <a:path w="2183" h="2185">
                <a:moveTo>
                  <a:pt x="2183" y="1091"/>
                </a:moveTo>
                <a:lnTo>
                  <a:pt x="1091" y="2185"/>
                </a:lnTo>
                <a:lnTo>
                  <a:pt x="0" y="1091"/>
                </a:lnTo>
                <a:lnTo>
                  <a:pt x="1091" y="0"/>
                </a:lnTo>
                <a:lnTo>
                  <a:pt x="2183" y="1091"/>
                </a:lnTo>
                <a:close/>
              </a:path>
            </a:pathLst>
          </a:custGeom>
          <a:gradFill flip="none" rotWithShape="1">
            <a:gsLst>
              <a:gs pos="0">
                <a:srgbClr val="457072">
                  <a:shade val="30000"/>
                  <a:satMod val="115000"/>
                </a:srgbClr>
              </a:gs>
              <a:gs pos="50000">
                <a:srgbClr val="457072">
                  <a:shade val="67500"/>
                  <a:satMod val="115000"/>
                </a:srgbClr>
              </a:gs>
              <a:gs pos="100000">
                <a:srgbClr val="457072">
                  <a:shade val="100000"/>
                  <a:satMod val="115000"/>
                </a:srgbClr>
              </a:gs>
            </a:gsLst>
            <a:lin ang="16200000" scaled="1"/>
            <a:tileRect/>
          </a:gra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zh-CN" altLang="en-US"/>
          </a:p>
        </p:txBody>
      </p:sp>
      <p:sp>
        <p:nvSpPr>
          <p:cNvPr id="21" name="TextBox 20"/>
          <p:cNvSpPr txBox="1"/>
          <p:nvPr/>
        </p:nvSpPr>
        <p:spPr>
          <a:xfrm>
            <a:off x="4278915" y="919677"/>
            <a:ext cx="869149" cy="1846659"/>
          </a:xfrm>
          <a:prstGeom prst="rect">
            <a:avLst/>
          </a:prstGeom>
          <a:noFill/>
        </p:spPr>
        <p:txBody>
          <a:bodyPr wrap="none" rtlCol="0">
            <a:spAutoFit/>
            <a:scene3d>
              <a:camera prst="orthographicFront"/>
              <a:lightRig rig="threePt" dir="t"/>
            </a:scene3d>
            <a:sp3d extrusionH="57150">
              <a:bevelT h="25400" prst="softRound"/>
            </a:sp3d>
          </a:bodyPr>
          <a:lstStyle/>
          <a:p>
            <a:r>
              <a:rPr lang="en-US" altLang="zh-CN" sz="9600" b="1" i="1" dirty="0" smtClean="0">
                <a:solidFill>
                  <a:schemeClr val="bg1"/>
                </a:solidFill>
                <a:latin typeface="Arial" panose="020B0604020202020204" pitchFamily="34" charset="0"/>
                <a:cs typeface="Arial" panose="020B0604020202020204" pitchFamily="34" charset="0"/>
              </a:rPr>
              <a:t>2</a:t>
            </a:r>
            <a:endParaRPr lang="zh-CN" altLang="en-US" sz="9600" b="1" i="1" dirty="0">
              <a:solidFill>
                <a:schemeClr val="bg1"/>
              </a:solidFill>
              <a:latin typeface="Arial" panose="020B0604020202020204" pitchFamily="34" charset="0"/>
              <a:cs typeface="Arial" panose="020B0604020202020204" pitchFamily="34" charset="0"/>
            </a:endParaRPr>
          </a:p>
          <a:p>
            <a:endParaRPr lang="zh-CN" altLang="en-US" dirty="0"/>
          </a:p>
        </p:txBody>
      </p:sp>
      <p:sp>
        <p:nvSpPr>
          <p:cNvPr id="3" name="TextBox 785"/>
          <p:cNvSpPr txBox="1"/>
          <p:nvPr/>
        </p:nvSpPr>
        <p:spPr>
          <a:xfrm>
            <a:off x="3266580" y="2909968"/>
            <a:ext cx="3484880" cy="491490"/>
          </a:xfrm>
          <a:prstGeom prst="rect">
            <a:avLst/>
          </a:prstGeom>
          <a:noFill/>
        </p:spPr>
        <p:txBody>
          <a:bodyPr wrap="none" rtlCol="0">
            <a:spAutoFit/>
          </a:bodyPr>
          <a:p>
            <a:r>
              <a:rPr lang="zh-CN" altLang="en-US" sz="2600" b="1" dirty="0" smtClean="0">
                <a:solidFill>
                  <a:srgbClr val="457072"/>
                </a:solidFill>
                <a:latin typeface="微软雅黑" panose="020B0503020204020204" pitchFamily="34" charset="-122"/>
                <a:ea typeface="微软雅黑" panose="020B0503020204020204" pitchFamily="34" charset="-122"/>
              </a:rPr>
              <a:t>教师专业成长的新视角</a:t>
            </a:r>
            <a:endParaRPr lang="zh-CN" altLang="en-US" sz="2600" b="1" dirty="0" smtClean="0">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5">
            <a:clrChange>
              <a:clrFrom>
                <a:srgbClr val="FFFFFF">
                  <a:alpha val="100000"/>
                </a:srgbClr>
              </a:clrFrom>
              <a:clrTo>
                <a:srgbClr val="FFFFFF">
                  <a:alpha val="100000"/>
                  <a:alpha val="0"/>
                </a:srgbClr>
              </a:clrTo>
            </a:clrChange>
          </a:blip>
          <a:srcRect l="10965" t="7418" r="10955" b="11397"/>
          <a:stretch>
            <a:fillRect/>
          </a:stretch>
        </p:blipFill>
        <p:spPr>
          <a:xfrm>
            <a:off x="216535" y="15430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98"/>
                                        </p:tgtEl>
                                        <p:attrNameLst>
                                          <p:attrName>style.visibility</p:attrName>
                                        </p:attrNameLst>
                                      </p:cBhvr>
                                      <p:to>
                                        <p:strVal val="visible"/>
                                      </p:to>
                                    </p:set>
                                    <p:animEffect transition="in" filter="wipe(up)">
                                      <p:cBhvr>
                                        <p:cTn id="7" dur="500"/>
                                        <p:tgtEl>
                                          <p:spTgt spid="179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99"/>
                                        </p:tgtEl>
                                        <p:attrNameLst>
                                          <p:attrName>style.visibility</p:attrName>
                                        </p:attrNameLst>
                                      </p:cBhvr>
                                      <p:to>
                                        <p:strVal val="visible"/>
                                      </p:to>
                                    </p:set>
                                    <p:animEffect transition="in" filter="wipe(down)">
                                      <p:cBhvr>
                                        <p:cTn id="11" dur="500"/>
                                        <p:tgtEl>
                                          <p:spTgt spid="1799"/>
                                        </p:tgtEl>
                                      </p:cBhvr>
                                    </p:animEffect>
                                  </p:childTnLst>
                                </p:cTn>
                              </p:par>
                            </p:childTnLst>
                          </p:cTn>
                        </p:par>
                        <p:par>
                          <p:cTn id="12" fill="hold">
                            <p:stCondLst>
                              <p:cond delay="1000"/>
                            </p:stCondLst>
                            <p:childTnLst>
                              <p:par>
                                <p:cTn id="13" presetID="2" presetClass="entr" presetSubtype="9"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6" presetClass="emph" presetSubtype="0" fill="hold" grpId="1" nodeType="afterEffect">
                                  <p:stCondLst>
                                    <p:cond delay="0"/>
                                  </p:stCondLst>
                                  <p:childTnLst>
                                    <p:animEffect transition="out" filter="fade">
                                      <p:cBhvr>
                                        <p:cTn id="23" dur="500" tmFilter="0, 0; .2, .5; .8, .5; 1, 0"/>
                                        <p:tgtEl>
                                          <p:spTgt spid="9"/>
                                        </p:tgtEl>
                                      </p:cBhvr>
                                    </p:animEffect>
                                    <p:animScale>
                                      <p:cBhvr>
                                        <p:cTn id="24" dur="250" autoRev="1" fill="hold"/>
                                        <p:tgtEl>
                                          <p:spTgt spid="9"/>
                                        </p:tgtEl>
                                      </p:cBhvr>
                                      <p:by x="105000" y="105000"/>
                                    </p:animScale>
                                  </p:childTnLst>
                                </p:cTn>
                              </p:par>
                              <p:par>
                                <p:cTn id="25" presetID="53" presetClass="entr" presetSubtype="16"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1"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98171" y="190623"/>
            <a:ext cx="1960880" cy="521970"/>
          </a:xfrm>
          <a:prstGeom prst="rect">
            <a:avLst/>
          </a:prstGeom>
          <a:noFill/>
          <a:ln>
            <a:noFill/>
          </a:ln>
        </p:spPr>
        <p:txBody>
          <a:bodyPr wrap="none" rtlCol="0">
            <a:spAutoFit/>
          </a:bodyPr>
          <a:lstStyle/>
          <a:p>
            <a:r>
              <a:rPr lang="zh-CN" altLang="en-US" sz="2800" dirty="0" smtClean="0">
                <a:solidFill>
                  <a:schemeClr val="accent6">
                    <a:lumMod val="75000"/>
                  </a:schemeClr>
                </a:solidFill>
                <a:latin typeface="方正粗黑宋简体" panose="02000000000000000000" charset="-122"/>
                <a:ea typeface="方正粗黑宋简体" panose="02000000000000000000" charset="-122"/>
              </a:rPr>
              <a:t>压力小测试</a:t>
            </a:r>
            <a:endParaRPr lang="zh-CN" altLang="en-US" sz="2800" dirty="0" smtClean="0">
              <a:solidFill>
                <a:schemeClr val="accent6">
                  <a:lumMod val="75000"/>
                </a:schemeClr>
              </a:solidFill>
              <a:latin typeface="方正粗黑宋简体" panose="02000000000000000000" charset="-122"/>
              <a:ea typeface="方正粗黑宋简体" panose="02000000000000000000" charset="-122"/>
            </a:endParaRPr>
          </a:p>
        </p:txBody>
      </p:sp>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4512310" y="1490345"/>
            <a:ext cx="4264660" cy="2040255"/>
          </a:xfrm>
          <a:prstGeom prst="rect">
            <a:avLst/>
          </a:prstGeom>
          <a:noFill/>
        </p:spPr>
        <p:txBody>
          <a:bodyPr wrap="square" rtlCol="0" anchor="t">
            <a:spAutoFit/>
          </a:bodyPr>
          <a:p>
            <a:pPr fontAlgn="auto">
              <a:lnSpc>
                <a:spcPts val="3800"/>
              </a:lnSpc>
            </a:pPr>
            <a:r>
              <a:rPr lang="zh-CN" altLang="en-US" sz="2300" b="1">
                <a:solidFill>
                  <a:srgbClr val="457072"/>
                </a:solidFill>
                <a:latin typeface="微软雅黑" panose="020B0503020204020204" pitchFamily="34" charset="-122"/>
                <a:ea typeface="微软雅黑" panose="020B0503020204020204" pitchFamily="34" charset="-122"/>
              </a:rPr>
              <a:t>这是一张静止的图片，如果你的心理压力越大，那么你看到的图片转动的就越快，但是儿童看这幅图片一般是静止的。</a:t>
            </a:r>
            <a:endParaRPr lang="zh-CN" altLang="en-US" sz="2300" b="1">
              <a:solidFill>
                <a:srgbClr val="45707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939800" y="1229995"/>
            <a:ext cx="3106420" cy="3093085"/>
          </a:xfrm>
          <a:prstGeom prst="rect">
            <a:avLst/>
          </a:prstGeom>
        </p:spPr>
      </p:pic>
      <p:pic>
        <p:nvPicPr>
          <p:cNvPr id="7" name="图片 6" descr="至诚"/>
          <p:cNvPicPr>
            <a:picLocks noChangeAspect="1"/>
          </p:cNvPicPr>
          <p:nvPr/>
        </p:nvPicPr>
        <p:blipFill>
          <a:blip r:embed="rId4">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anim calcmode="lin" valueType="num">
                                      <p:cBhvr>
                                        <p:cTn id="1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74090" y="541655"/>
            <a:ext cx="7717790" cy="3374390"/>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中小学教师专业成长的三个视角：</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rgbClr val="457072"/>
                </a:solidFill>
                <a:latin typeface="微软雅黑" panose="020B0503020204020204" pitchFamily="34" charset="-122"/>
                <a:ea typeface="微软雅黑" panose="020B0503020204020204" pitchFamily="34" charset="-122"/>
              </a:rPr>
              <a:t>1.</a:t>
            </a:r>
            <a:r>
              <a:rPr lang="zh-CN" altLang="en-US" sz="2000" b="1">
                <a:solidFill>
                  <a:srgbClr val="457072"/>
                </a:solidFill>
                <a:latin typeface="微软雅黑" panose="020B0503020204020204" pitchFamily="34" charset="-122"/>
                <a:ea typeface="微软雅黑" panose="020B0503020204020204" pitchFamily="34" charset="-122"/>
              </a:rPr>
              <a:t>管理的视角。</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rgbClr val="457072"/>
                </a:solidFill>
                <a:latin typeface="微软雅黑" panose="020B0503020204020204" pitchFamily="34" charset="-122"/>
                <a:ea typeface="微软雅黑" panose="020B0503020204020204" pitchFamily="34" charset="-122"/>
              </a:rPr>
              <a:t>2.</a:t>
            </a:r>
            <a:r>
              <a:rPr lang="zh-CN" altLang="en-US" sz="2000" b="1">
                <a:solidFill>
                  <a:srgbClr val="457072"/>
                </a:solidFill>
                <a:latin typeface="微软雅黑" panose="020B0503020204020204" pitchFamily="34" charset="-122"/>
                <a:ea typeface="微软雅黑" panose="020B0503020204020204" pitchFamily="34" charset="-122"/>
              </a:rPr>
              <a:t>教育的视角。</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rgbClr val="457072"/>
                </a:solidFill>
                <a:latin typeface="微软雅黑" panose="020B0503020204020204" pitchFamily="34" charset="-122"/>
                <a:ea typeface="微软雅黑" panose="020B0503020204020204" pitchFamily="34" charset="-122"/>
              </a:rPr>
              <a:t>3.</a:t>
            </a:r>
            <a:r>
              <a:rPr lang="zh-CN" altLang="en-US" sz="2000" b="1">
                <a:solidFill>
                  <a:srgbClr val="457072"/>
                </a:solidFill>
                <a:latin typeface="微软雅黑" panose="020B0503020204020204" pitchFamily="34" charset="-122"/>
                <a:ea typeface="微软雅黑" panose="020B0503020204020204" pitchFamily="34" charset="-122"/>
              </a:rPr>
              <a:t>心理学的视角。</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既要提升学科素养、教育教学以及管理服务的能力，又要提升促进学生心理健康发展和心理健康教育的能力。</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努力提升从心理学视角解读孩子行为背后的原因、原理以及做出科学应对的能力。</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806450" y="541655"/>
            <a:ext cx="7885430" cy="4015105"/>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心理学视角：</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rgbClr val="457072"/>
                </a:solidFill>
                <a:latin typeface="微软雅黑" panose="020B0503020204020204" pitchFamily="34" charset="-122"/>
                <a:ea typeface="微软雅黑" panose="020B0503020204020204" pitchFamily="34" charset="-122"/>
              </a:rPr>
              <a:t>1.</a:t>
            </a:r>
            <a:r>
              <a:rPr lang="zh-CN" altLang="en-US" sz="2000" b="1">
                <a:solidFill>
                  <a:srgbClr val="457072"/>
                </a:solidFill>
                <a:latin typeface="微软雅黑" panose="020B0503020204020204" pitchFamily="34" charset="-122"/>
                <a:ea typeface="微软雅黑" panose="020B0503020204020204" pitchFamily="34" charset="-122"/>
              </a:rPr>
              <a:t>所有的</a:t>
            </a:r>
            <a:r>
              <a:rPr lang="en-US" altLang="zh-CN" sz="2000" b="1">
                <a:solidFill>
                  <a:srgbClr val="457072"/>
                </a:solidFill>
                <a:latin typeface="微软雅黑" panose="020B0503020204020204" pitchFamily="34" charset="-122"/>
                <a:ea typeface="微软雅黑" panose="020B0503020204020204" pitchFamily="34" charset="-122"/>
              </a:rPr>
              <a:t>”</a:t>
            </a:r>
            <a:r>
              <a:rPr lang="zh-CN" altLang="en-US" sz="2000" b="1">
                <a:solidFill>
                  <a:srgbClr val="457072"/>
                </a:solidFill>
                <a:latin typeface="微软雅黑" panose="020B0503020204020204" pitchFamily="34" charset="-122"/>
                <a:ea typeface="微软雅黑" panose="020B0503020204020204" pitchFamily="34" charset="-122"/>
              </a:rPr>
              <a:t>问题</a:t>
            </a:r>
            <a:r>
              <a:rPr lang="en-US" altLang="zh-CN" sz="2000" b="1">
                <a:solidFill>
                  <a:srgbClr val="457072"/>
                </a:solidFill>
                <a:latin typeface="微软雅黑" panose="020B0503020204020204" pitchFamily="34" charset="-122"/>
                <a:ea typeface="微软雅黑" panose="020B0503020204020204" pitchFamily="34" charset="-122"/>
              </a:rPr>
              <a:t>“</a:t>
            </a:r>
            <a:r>
              <a:rPr lang="zh-CN" altLang="en-US" sz="2000" b="1">
                <a:solidFill>
                  <a:srgbClr val="457072"/>
                </a:solidFill>
                <a:latin typeface="微软雅黑" panose="020B0503020204020204" pitchFamily="34" charset="-122"/>
                <a:ea typeface="微软雅黑" panose="020B0503020204020204" pitchFamily="34" charset="-122"/>
              </a:rPr>
              <a:t>都是资源，都是动力。</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2500"/>
              </a:lnSpc>
            </a:pPr>
            <a:r>
              <a:rPr lang="zh-CN" altLang="en-US" sz="2000" b="1">
                <a:solidFill>
                  <a:srgbClr val="457072"/>
                </a:solidFill>
                <a:latin typeface="楷体" panose="02010609060101010101" charset="-122"/>
                <a:ea typeface="楷体" panose="02010609060101010101" charset="-122"/>
              </a:rPr>
              <a:t>生命中的每个人、每件事都可以成为我们心理成长的资源。每个孩子以及每个孩子的行为表现和特质都是促进师生共同成长的源泉和动力。</a:t>
            </a:r>
            <a:endParaRPr lang="zh-CN" altLang="en-US" sz="2000" b="1">
              <a:solidFill>
                <a:srgbClr val="457072"/>
              </a:solidFill>
              <a:latin typeface="楷体" panose="02010609060101010101" charset="-122"/>
              <a:ea typeface="楷体" panose="02010609060101010101" charset="-122"/>
            </a:endParaRPr>
          </a:p>
          <a:p>
            <a:pPr fontAlgn="auto">
              <a:lnSpc>
                <a:spcPts val="3200"/>
              </a:lnSpc>
            </a:pPr>
            <a:r>
              <a:rPr lang="en-US" altLang="zh-CN" sz="2000" b="1">
                <a:solidFill>
                  <a:srgbClr val="457072"/>
                </a:solidFill>
                <a:latin typeface="微软雅黑" panose="020B0503020204020204" pitchFamily="34" charset="-122"/>
                <a:ea typeface="微软雅黑" panose="020B0503020204020204" pitchFamily="34" charset="-122"/>
              </a:rPr>
              <a:t>2.“</a:t>
            </a:r>
            <a:r>
              <a:rPr lang="zh-CN" altLang="en-US" sz="2000" b="1">
                <a:solidFill>
                  <a:srgbClr val="457072"/>
                </a:solidFill>
                <a:latin typeface="微软雅黑" panose="020B0503020204020204" pitchFamily="34" charset="-122"/>
                <a:ea typeface="微软雅黑" panose="020B0503020204020204" pitchFamily="34" charset="-122"/>
              </a:rPr>
              <a:t>问题</a:t>
            </a:r>
            <a:r>
              <a:rPr lang="en-US" altLang="zh-CN" sz="2000" b="1">
                <a:solidFill>
                  <a:srgbClr val="457072"/>
                </a:solidFill>
                <a:latin typeface="微软雅黑" panose="020B0503020204020204" pitchFamily="34" charset="-122"/>
                <a:ea typeface="微软雅黑" panose="020B0503020204020204" pitchFamily="34" charset="-122"/>
              </a:rPr>
              <a:t>”</a:t>
            </a:r>
            <a:r>
              <a:rPr lang="zh-CN" altLang="en-US" sz="2000" b="1">
                <a:solidFill>
                  <a:srgbClr val="457072"/>
                </a:solidFill>
                <a:latin typeface="微软雅黑" panose="020B0503020204020204" pitchFamily="34" charset="-122"/>
                <a:ea typeface="微软雅黑" panose="020B0503020204020204" pitchFamily="34" charset="-122"/>
              </a:rPr>
              <a:t>本身不是问题，怎么看问题才是</a:t>
            </a:r>
            <a:r>
              <a:rPr lang="en-US" altLang="zh-CN" sz="2000" b="1">
                <a:solidFill>
                  <a:srgbClr val="457072"/>
                </a:solidFill>
                <a:latin typeface="微软雅黑" panose="020B0503020204020204" pitchFamily="34" charset="-122"/>
                <a:ea typeface="微软雅黑" panose="020B0503020204020204" pitchFamily="34" charset="-122"/>
              </a:rPr>
              <a:t>“</a:t>
            </a:r>
            <a:r>
              <a:rPr lang="zh-CN" altLang="en-US" sz="2000" b="1">
                <a:solidFill>
                  <a:srgbClr val="457072"/>
                </a:solidFill>
                <a:latin typeface="微软雅黑" panose="020B0503020204020204" pitchFamily="34" charset="-122"/>
                <a:ea typeface="微软雅黑" panose="020B0503020204020204" pitchFamily="34" charset="-122"/>
              </a:rPr>
              <a:t>问题</a:t>
            </a:r>
            <a:r>
              <a:rPr lang="en-US" altLang="zh-CN" sz="2000" b="1">
                <a:solidFill>
                  <a:srgbClr val="457072"/>
                </a:solidFill>
                <a:latin typeface="微软雅黑" panose="020B0503020204020204" pitchFamily="34" charset="-122"/>
                <a:ea typeface="微软雅黑" panose="020B0503020204020204" pitchFamily="34" charset="-122"/>
              </a:rPr>
              <a:t>”</a:t>
            </a:r>
            <a:r>
              <a:rPr lang="zh-CN" altLang="en-US" sz="2000" b="1">
                <a:solidFill>
                  <a:srgbClr val="457072"/>
                </a:solidFill>
                <a:latin typeface="微软雅黑" panose="020B0503020204020204" pitchFamily="34" charset="-122"/>
                <a:ea typeface="微软雅黑" panose="020B0503020204020204" pitchFamily="34" charset="-122"/>
              </a:rPr>
              <a:t>。</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楷体" panose="02010609060101010101" charset="-122"/>
                <a:ea typeface="楷体" panose="02010609060101010101" charset="-122"/>
              </a:rPr>
              <a:t>对于教育工作者来说，怎么看孩子比怎么教育孩子更重要。</a:t>
            </a:r>
            <a:endParaRPr lang="zh-CN" altLang="en-US" sz="2000" b="1">
              <a:solidFill>
                <a:srgbClr val="457072"/>
              </a:solidFill>
              <a:latin typeface="楷体" panose="02010609060101010101" charset="-122"/>
              <a:ea typeface="楷体" panose="02010609060101010101" charset="-122"/>
            </a:endParaRPr>
          </a:p>
          <a:p>
            <a:pPr fontAlgn="auto">
              <a:lnSpc>
                <a:spcPts val="3200"/>
              </a:lnSpc>
            </a:pPr>
            <a:r>
              <a:rPr lang="en-US" altLang="zh-CN" sz="2000" b="1">
                <a:solidFill>
                  <a:srgbClr val="457072"/>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a:solidFill>
                  <a:srgbClr val="457072"/>
                </a:solidFill>
                <a:latin typeface="微软雅黑" panose="020B0503020204020204" pitchFamily="34" charset="-122"/>
                <a:ea typeface="微软雅黑" panose="020B0503020204020204" pitchFamily="34" charset="-122"/>
                <a:cs typeface="微软雅黑" panose="020B0503020204020204" pitchFamily="34" charset="-122"/>
              </a:rPr>
              <a:t>师生关系是</a:t>
            </a:r>
            <a:r>
              <a:rPr lang="zh-CN" sz="2000" b="1">
                <a:solidFill>
                  <a:srgbClr val="457072"/>
                </a:solidFill>
                <a:latin typeface="微软雅黑" panose="020B0503020204020204" pitchFamily="34" charset="-122"/>
                <a:ea typeface="微软雅黑" panose="020B0503020204020204" pitchFamily="34" charset="-122"/>
                <a:cs typeface="微软雅黑" panose="020B0503020204020204" pitchFamily="34" charset="-122"/>
              </a:rPr>
              <a:t>教育成败的核心和关键。</a:t>
            </a:r>
            <a:endParaRPr lang="zh-CN" sz="2000" b="1">
              <a:solidFill>
                <a:srgbClr val="457072"/>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200"/>
              </a:lnSpc>
            </a:pPr>
            <a:r>
              <a:rPr lang="zh-CN" sz="2000" b="1">
                <a:solidFill>
                  <a:srgbClr val="457072"/>
                </a:solidFill>
                <a:latin typeface="楷体" panose="02010609060101010101" charset="-122"/>
                <a:ea typeface="楷体" panose="02010609060101010101" charset="-122"/>
                <a:cs typeface="微软雅黑" panose="020B0503020204020204" pitchFamily="34" charset="-122"/>
              </a:rPr>
              <a:t>亲其师方能信其道</a:t>
            </a:r>
            <a:endParaRPr lang="zh-CN" sz="2000" b="1">
              <a:solidFill>
                <a:srgbClr val="457072"/>
              </a:solidFill>
              <a:latin typeface="楷体" panose="02010609060101010101" charset="-122"/>
              <a:ea typeface="楷体" panose="02010609060101010101" charset="-122"/>
              <a:cs typeface="微软雅黑" panose="020B0503020204020204" pitchFamily="34" charset="-122"/>
            </a:endParaRPr>
          </a:p>
          <a:p>
            <a:pPr fontAlgn="auto">
              <a:lnSpc>
                <a:spcPts val="3200"/>
              </a:lnSpc>
            </a:pPr>
            <a:r>
              <a:rPr lang="en-US" altLang="zh-CN" sz="2000" b="1">
                <a:solidFill>
                  <a:srgbClr val="457072"/>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a:solidFill>
                  <a:srgbClr val="457072"/>
                </a:solidFill>
                <a:latin typeface="微软雅黑" panose="020B0503020204020204" pitchFamily="34" charset="-122"/>
                <a:ea typeface="微软雅黑" panose="020B0503020204020204" pitchFamily="34" charset="-122"/>
                <a:cs typeface="微软雅黑" panose="020B0503020204020204" pitchFamily="34" charset="-122"/>
              </a:rPr>
              <a:t>教师个人的</a:t>
            </a:r>
            <a:r>
              <a:rPr lang="en-US" altLang="zh-CN" sz="2000" b="1">
                <a:solidFill>
                  <a:srgbClr val="45707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solidFill>
                  <a:srgbClr val="457072"/>
                </a:solidFill>
                <a:latin typeface="微软雅黑" panose="020B0503020204020204" pitchFamily="34" charset="-122"/>
                <a:ea typeface="微软雅黑" panose="020B0503020204020204" pitchFamily="34" charset="-122"/>
                <a:cs typeface="微软雅黑" panose="020B0503020204020204" pitchFamily="34" charset="-122"/>
              </a:rPr>
              <a:t>心理成长</a:t>
            </a:r>
            <a:r>
              <a:rPr lang="en-US" altLang="zh-CN" sz="2000" b="1">
                <a:solidFill>
                  <a:srgbClr val="45707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solidFill>
                  <a:srgbClr val="457072"/>
                </a:solidFill>
                <a:latin typeface="微软雅黑" panose="020B0503020204020204" pitchFamily="34" charset="-122"/>
                <a:ea typeface="微软雅黑" panose="020B0503020204020204" pitchFamily="34" charset="-122"/>
                <a:cs typeface="微软雅黑" panose="020B0503020204020204" pitchFamily="34" charset="-122"/>
              </a:rPr>
              <a:t>是最好的心理健康教育。</a:t>
            </a:r>
            <a:endParaRPr lang="zh-CN" altLang="en-US" sz="2000" b="1">
              <a:solidFill>
                <a:srgbClr val="457072"/>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200"/>
              </a:lnSpc>
            </a:pPr>
            <a:r>
              <a:rPr lang="zh-CN" altLang="en-US" sz="2000" b="1">
                <a:solidFill>
                  <a:srgbClr val="457072"/>
                </a:solidFill>
                <a:latin typeface="楷体" panose="02010609060101010101" charset="-122"/>
                <a:ea typeface="楷体" panose="02010609060101010101" charset="-122"/>
              </a:rPr>
              <a:t>教育者是什么样的人比如何去教育孩子更重要。</a:t>
            </a:r>
            <a:endParaRPr lang="zh-CN" altLang="en-US" sz="2000" b="1">
              <a:solidFill>
                <a:srgbClr val="457072"/>
              </a:solidFill>
              <a:latin typeface="楷体" panose="02010609060101010101" charset="-122"/>
              <a:ea typeface="楷体" panose="02010609060101010101"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27" y="1548914"/>
            <a:ext cx="3066759" cy="359617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6937375" y="3448"/>
            <a:ext cx="2206625" cy="24018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44821" y="2851865"/>
            <a:ext cx="1808480" cy="583565"/>
          </a:xfrm>
          <a:prstGeom prst="rect">
            <a:avLst/>
          </a:prstGeom>
          <a:noFill/>
          <a:ln>
            <a:noFill/>
          </a:ln>
        </p:spPr>
        <p:txBody>
          <a:bodyPr wrap="none" rtlCol="0">
            <a:spAutoFit/>
          </a:bodyPr>
          <a:lstStyle/>
          <a:p>
            <a:r>
              <a:rPr lang="zh-CN" altLang="en-US" sz="3200" b="1" dirty="0" smtClean="0">
                <a:solidFill>
                  <a:srgbClr val="457072"/>
                </a:solidFill>
                <a:latin typeface="微软雅黑" panose="020B0503020204020204" pitchFamily="34" charset="-122"/>
                <a:ea typeface="微软雅黑" panose="020B0503020204020204" pitchFamily="34" charset="-122"/>
              </a:rPr>
              <a:t>案例分析</a:t>
            </a:r>
            <a:endParaRPr lang="zh-CN" altLang="en-US" sz="3200" b="1" dirty="0">
              <a:solidFill>
                <a:srgbClr val="457072"/>
              </a:solidFill>
              <a:latin typeface="微软雅黑" panose="020B0503020204020204" pitchFamily="34" charset="-122"/>
              <a:ea typeface="微软雅黑" panose="020B0503020204020204" pitchFamily="34" charset="-122"/>
            </a:endParaRPr>
          </a:p>
        </p:txBody>
      </p:sp>
      <p:sp>
        <p:nvSpPr>
          <p:cNvPr id="10" name="Freeform 16"/>
          <p:cNvSpPr/>
          <p:nvPr/>
        </p:nvSpPr>
        <p:spPr bwMode="auto">
          <a:xfrm>
            <a:off x="2506663" y="838200"/>
            <a:ext cx="3465512" cy="3468688"/>
          </a:xfrm>
          <a:custGeom>
            <a:avLst/>
            <a:gdLst>
              <a:gd name="T0" fmla="*/ 2183 w 2183"/>
              <a:gd name="T1" fmla="*/ 1091 h 2185"/>
              <a:gd name="T2" fmla="*/ 1091 w 2183"/>
              <a:gd name="T3" fmla="*/ 2185 h 2185"/>
              <a:gd name="T4" fmla="*/ 0 w 2183"/>
              <a:gd name="T5" fmla="*/ 1091 h 2185"/>
              <a:gd name="T6" fmla="*/ 1091 w 2183"/>
              <a:gd name="T7" fmla="*/ 0 h 2185"/>
              <a:gd name="T8" fmla="*/ 2183 w 2183"/>
              <a:gd name="T9" fmla="*/ 1091 h 2185"/>
            </a:gdLst>
            <a:ahLst/>
            <a:cxnLst>
              <a:cxn ang="0">
                <a:pos x="T0" y="T1"/>
              </a:cxn>
              <a:cxn ang="0">
                <a:pos x="T2" y="T3"/>
              </a:cxn>
              <a:cxn ang="0">
                <a:pos x="T4" y="T5"/>
              </a:cxn>
              <a:cxn ang="0">
                <a:pos x="T6" y="T7"/>
              </a:cxn>
              <a:cxn ang="0">
                <a:pos x="T8" y="T9"/>
              </a:cxn>
            </a:cxnLst>
            <a:rect l="0" t="0" r="r" b="b"/>
            <a:pathLst>
              <a:path w="2183" h="2185">
                <a:moveTo>
                  <a:pt x="2183" y="1091"/>
                </a:moveTo>
                <a:lnTo>
                  <a:pt x="1091" y="2185"/>
                </a:lnTo>
                <a:lnTo>
                  <a:pt x="0" y="1091"/>
                </a:lnTo>
                <a:lnTo>
                  <a:pt x="1091" y="0"/>
                </a:lnTo>
                <a:lnTo>
                  <a:pt x="2183" y="10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2"/>
          <p:cNvSpPr/>
          <p:nvPr/>
        </p:nvSpPr>
        <p:spPr bwMode="auto">
          <a:xfrm>
            <a:off x="4479925" y="3370263"/>
            <a:ext cx="666750" cy="671513"/>
          </a:xfrm>
          <a:custGeom>
            <a:avLst/>
            <a:gdLst>
              <a:gd name="T0" fmla="*/ 420 w 420"/>
              <a:gd name="T1" fmla="*/ 212 h 423"/>
              <a:gd name="T2" fmla="*/ 210 w 420"/>
              <a:gd name="T3" fmla="*/ 423 h 423"/>
              <a:gd name="T4" fmla="*/ 0 w 420"/>
              <a:gd name="T5" fmla="*/ 212 h 423"/>
              <a:gd name="T6" fmla="*/ 210 w 420"/>
              <a:gd name="T7" fmla="*/ 0 h 423"/>
              <a:gd name="T8" fmla="*/ 420 w 420"/>
              <a:gd name="T9" fmla="*/ 212 h 423"/>
            </a:gdLst>
            <a:ahLst/>
            <a:cxnLst>
              <a:cxn ang="0">
                <a:pos x="T0" y="T1"/>
              </a:cxn>
              <a:cxn ang="0">
                <a:pos x="T2" y="T3"/>
              </a:cxn>
              <a:cxn ang="0">
                <a:pos x="T4" y="T5"/>
              </a:cxn>
              <a:cxn ang="0">
                <a:pos x="T6" y="T7"/>
              </a:cxn>
              <a:cxn ang="0">
                <a:pos x="T8" y="T9"/>
              </a:cxn>
            </a:cxnLst>
            <a:rect l="0" t="0" r="r" b="b"/>
            <a:pathLst>
              <a:path w="420" h="423">
                <a:moveTo>
                  <a:pt x="420" y="212"/>
                </a:moveTo>
                <a:lnTo>
                  <a:pt x="210" y="423"/>
                </a:lnTo>
                <a:lnTo>
                  <a:pt x="0" y="212"/>
                </a:lnTo>
                <a:lnTo>
                  <a:pt x="210" y="0"/>
                </a:lnTo>
                <a:lnTo>
                  <a:pt x="420"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07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3687763"/>
            <a:ext cx="3492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050" y="3687763"/>
            <a:ext cx="33337"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29"/>
          <p:cNvSpPr/>
          <p:nvPr/>
        </p:nvSpPr>
        <p:spPr bwMode="auto">
          <a:xfrm>
            <a:off x="5270500" y="2709863"/>
            <a:ext cx="1368425" cy="1368425"/>
          </a:xfrm>
          <a:custGeom>
            <a:avLst/>
            <a:gdLst>
              <a:gd name="T0" fmla="*/ 0 w 862"/>
              <a:gd name="T1" fmla="*/ 430 h 862"/>
              <a:gd name="T2" fmla="*/ 430 w 862"/>
              <a:gd name="T3" fmla="*/ 0 h 862"/>
              <a:gd name="T4" fmla="*/ 862 w 862"/>
              <a:gd name="T5" fmla="*/ 430 h 862"/>
              <a:gd name="T6" fmla="*/ 430 w 862"/>
              <a:gd name="T7" fmla="*/ 862 h 862"/>
              <a:gd name="T8" fmla="*/ 0 w 862"/>
              <a:gd name="T9" fmla="*/ 430 h 862"/>
            </a:gdLst>
            <a:ahLst/>
            <a:cxnLst>
              <a:cxn ang="0">
                <a:pos x="T0" y="T1"/>
              </a:cxn>
              <a:cxn ang="0">
                <a:pos x="T2" y="T3"/>
              </a:cxn>
              <a:cxn ang="0">
                <a:pos x="T4" y="T5"/>
              </a:cxn>
              <a:cxn ang="0">
                <a:pos x="T6" y="T7"/>
              </a:cxn>
              <a:cxn ang="0">
                <a:pos x="T8" y="T9"/>
              </a:cxn>
            </a:cxnLst>
            <a:rect l="0" t="0" r="r" b="b"/>
            <a:pathLst>
              <a:path w="862" h="862">
                <a:moveTo>
                  <a:pt x="0" y="430"/>
                </a:moveTo>
                <a:lnTo>
                  <a:pt x="430" y="0"/>
                </a:lnTo>
                <a:lnTo>
                  <a:pt x="862" y="430"/>
                </a:lnTo>
                <a:lnTo>
                  <a:pt x="430" y="862"/>
                </a:lnTo>
                <a:lnTo>
                  <a:pt x="0" y="4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5"/>
          <p:cNvSpPr/>
          <p:nvPr/>
        </p:nvSpPr>
        <p:spPr bwMode="auto">
          <a:xfrm>
            <a:off x="3702747" y="666920"/>
            <a:ext cx="2093389" cy="2095306"/>
          </a:xfrm>
          <a:custGeom>
            <a:avLst/>
            <a:gdLst>
              <a:gd name="T0" fmla="*/ 2183 w 2183"/>
              <a:gd name="T1" fmla="*/ 1091 h 2185"/>
              <a:gd name="T2" fmla="*/ 1091 w 2183"/>
              <a:gd name="T3" fmla="*/ 2185 h 2185"/>
              <a:gd name="T4" fmla="*/ 0 w 2183"/>
              <a:gd name="T5" fmla="*/ 1091 h 2185"/>
              <a:gd name="T6" fmla="*/ 1091 w 2183"/>
              <a:gd name="T7" fmla="*/ 0 h 2185"/>
              <a:gd name="T8" fmla="*/ 2183 w 2183"/>
              <a:gd name="T9" fmla="*/ 1091 h 2185"/>
            </a:gdLst>
            <a:ahLst/>
            <a:cxnLst>
              <a:cxn ang="0">
                <a:pos x="T0" y="T1"/>
              </a:cxn>
              <a:cxn ang="0">
                <a:pos x="T2" y="T3"/>
              </a:cxn>
              <a:cxn ang="0">
                <a:pos x="T4" y="T5"/>
              </a:cxn>
              <a:cxn ang="0">
                <a:pos x="T6" y="T7"/>
              </a:cxn>
              <a:cxn ang="0">
                <a:pos x="T8" y="T9"/>
              </a:cxn>
            </a:cxnLst>
            <a:rect l="0" t="0" r="r" b="b"/>
            <a:pathLst>
              <a:path w="2183" h="2185">
                <a:moveTo>
                  <a:pt x="2183" y="1091"/>
                </a:moveTo>
                <a:lnTo>
                  <a:pt x="1091" y="2185"/>
                </a:lnTo>
                <a:lnTo>
                  <a:pt x="0" y="1091"/>
                </a:lnTo>
                <a:lnTo>
                  <a:pt x="1091" y="0"/>
                </a:lnTo>
                <a:lnTo>
                  <a:pt x="2183" y="1091"/>
                </a:lnTo>
                <a:close/>
              </a:path>
            </a:pathLst>
          </a:custGeom>
          <a:gradFill flip="none" rotWithShape="1">
            <a:gsLst>
              <a:gs pos="0">
                <a:srgbClr val="457072">
                  <a:shade val="30000"/>
                  <a:satMod val="115000"/>
                </a:srgbClr>
              </a:gs>
              <a:gs pos="50000">
                <a:srgbClr val="457072">
                  <a:shade val="67500"/>
                  <a:satMod val="115000"/>
                </a:srgbClr>
              </a:gs>
              <a:gs pos="100000">
                <a:srgbClr val="457072">
                  <a:shade val="100000"/>
                  <a:satMod val="115000"/>
                </a:srgbClr>
              </a:gs>
            </a:gsLst>
            <a:lin ang="16200000" scaled="1"/>
            <a:tileRect/>
          </a:gra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zh-CN" altLang="en-US"/>
          </a:p>
        </p:txBody>
      </p:sp>
      <p:sp>
        <p:nvSpPr>
          <p:cNvPr id="21" name="TextBox 20"/>
          <p:cNvSpPr txBox="1"/>
          <p:nvPr/>
        </p:nvSpPr>
        <p:spPr>
          <a:xfrm>
            <a:off x="4278915" y="919677"/>
            <a:ext cx="869149" cy="1846659"/>
          </a:xfrm>
          <a:prstGeom prst="rect">
            <a:avLst/>
          </a:prstGeom>
          <a:noFill/>
        </p:spPr>
        <p:txBody>
          <a:bodyPr wrap="none" rtlCol="0">
            <a:spAutoFit/>
            <a:scene3d>
              <a:camera prst="orthographicFront"/>
              <a:lightRig rig="threePt" dir="t"/>
            </a:scene3d>
            <a:sp3d extrusionH="57150">
              <a:bevelT h="25400" prst="softRound"/>
            </a:sp3d>
          </a:bodyPr>
          <a:lstStyle/>
          <a:p>
            <a:r>
              <a:rPr lang="en-US" altLang="zh-CN" sz="9600" b="1" i="1" dirty="0" smtClean="0">
                <a:solidFill>
                  <a:schemeClr val="bg1"/>
                </a:solidFill>
                <a:latin typeface="Arial" panose="020B0604020202020204" pitchFamily="34" charset="0"/>
                <a:cs typeface="Arial" panose="020B0604020202020204" pitchFamily="34" charset="0"/>
              </a:rPr>
              <a:t>3</a:t>
            </a:r>
            <a:endParaRPr lang="zh-CN" altLang="en-US" sz="9600" b="1" i="1" dirty="0">
              <a:solidFill>
                <a:schemeClr val="bg1"/>
              </a:solidFill>
              <a:latin typeface="Arial" panose="020B0604020202020204" pitchFamily="34" charset="0"/>
              <a:cs typeface="Arial" panose="020B0604020202020204" pitchFamily="34" charset="0"/>
            </a:endParaRPr>
          </a:p>
          <a:p>
            <a:endParaRPr lang="zh-CN" altLang="en-US" dirty="0"/>
          </a:p>
        </p:txBody>
      </p:sp>
      <p:pic>
        <p:nvPicPr>
          <p:cNvPr id="7" name="图片 6" descr="至诚"/>
          <p:cNvPicPr>
            <a:picLocks noChangeAspect="1"/>
          </p:cNvPicPr>
          <p:nvPr/>
        </p:nvPicPr>
        <p:blipFill>
          <a:blip r:embed="rId5">
            <a:clrChange>
              <a:clrFrom>
                <a:srgbClr val="FFFFFF">
                  <a:alpha val="100000"/>
                </a:srgbClr>
              </a:clrFrom>
              <a:clrTo>
                <a:srgbClr val="FFFFFF">
                  <a:alpha val="100000"/>
                  <a:alpha val="0"/>
                </a:srgbClr>
              </a:clrTo>
            </a:clrChange>
          </a:blip>
          <a:srcRect l="10965" t="7418" r="10955" b="11397"/>
          <a:stretch>
            <a:fillRect/>
          </a:stretch>
        </p:blipFill>
        <p:spPr>
          <a:xfrm>
            <a:off x="208915" y="15430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98"/>
                                        </p:tgtEl>
                                        <p:attrNameLst>
                                          <p:attrName>style.visibility</p:attrName>
                                        </p:attrNameLst>
                                      </p:cBhvr>
                                      <p:to>
                                        <p:strVal val="visible"/>
                                      </p:to>
                                    </p:set>
                                    <p:animEffect transition="in" filter="wipe(up)">
                                      <p:cBhvr>
                                        <p:cTn id="7" dur="500"/>
                                        <p:tgtEl>
                                          <p:spTgt spid="179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99"/>
                                        </p:tgtEl>
                                        <p:attrNameLst>
                                          <p:attrName>style.visibility</p:attrName>
                                        </p:attrNameLst>
                                      </p:cBhvr>
                                      <p:to>
                                        <p:strVal val="visible"/>
                                      </p:to>
                                    </p:set>
                                    <p:animEffect transition="in" filter="wipe(down)">
                                      <p:cBhvr>
                                        <p:cTn id="11" dur="500"/>
                                        <p:tgtEl>
                                          <p:spTgt spid="1799"/>
                                        </p:tgtEl>
                                      </p:cBhvr>
                                    </p:animEffect>
                                  </p:childTnLst>
                                </p:cTn>
                              </p:par>
                            </p:childTnLst>
                          </p:cTn>
                        </p:par>
                        <p:par>
                          <p:cTn id="12" fill="hold">
                            <p:stCondLst>
                              <p:cond delay="1000"/>
                            </p:stCondLst>
                            <p:childTnLst>
                              <p:par>
                                <p:cTn id="13" presetID="2" presetClass="entr" presetSubtype="9"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4"/>
                                        </p:tgtEl>
                                        <p:attrNameLst>
                                          <p:attrName>ppt_y</p:attrName>
                                        </p:attrNameLst>
                                      </p:cBhvr>
                                      <p:tavLst>
                                        <p:tav tm="0">
                                          <p:val>
                                            <p:strVal val="#ppt_y"/>
                                          </p:val>
                                        </p:tav>
                                        <p:tav tm="100000">
                                          <p:val>
                                            <p:strVal val="#ppt_y"/>
                                          </p:val>
                                        </p:tav>
                                      </p:tavLst>
                                    </p:anim>
                                    <p:anim calcmode="lin" valueType="num">
                                      <p:cBhvr>
                                        <p:cTn id="2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4"/>
                                        </p:tgtEl>
                                      </p:cBhvr>
                                    </p:animEffect>
                                  </p:childTnLst>
                                </p:cTn>
                              </p:par>
                            </p:childTnLst>
                          </p:cTn>
                        </p:par>
                        <p:par>
                          <p:cTn id="29" fill="hold">
                            <p:stCondLst>
                              <p:cond delay="2150"/>
                            </p:stCondLst>
                            <p:childTnLst>
                              <p:par>
                                <p:cTn id="30" presetID="26" presetClass="emph" presetSubtype="0" fill="hold" grpId="1" nodeType="afterEffect">
                                  <p:stCondLst>
                                    <p:cond delay="0"/>
                                  </p:stCondLst>
                                  <p:childTnLst>
                                    <p:animEffect transition="out" filter="fade">
                                      <p:cBhvr>
                                        <p:cTn id="31" dur="500" tmFilter="0, 0; .2, .5; .8, .5; 1, 0"/>
                                        <p:tgtEl>
                                          <p:spTgt spid="9"/>
                                        </p:tgtEl>
                                      </p:cBhvr>
                                    </p:animEffect>
                                    <p:animScale>
                                      <p:cBhvr>
                                        <p:cTn id="32" dur="250" autoRev="1" fill="hold"/>
                                        <p:tgtEl>
                                          <p:spTgt spid="9"/>
                                        </p:tgtEl>
                                      </p:cBhvr>
                                      <p:by x="105000" y="105000"/>
                                    </p:animScale>
                                  </p:childTnLst>
                                </p:cTn>
                              </p:par>
                              <p:par>
                                <p:cTn id="33" presetID="34" presetClass="emph" presetSubtype="0" fill="hold" grpId="1" nodeType="with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14"/>
                                        </p:tgtEl>
                                        <p:attrNameLst>
                                          <p:attrName>ppt_x</p:attrName>
                                          <p:attrName>ppt_y</p:attrName>
                                        </p:attrNameLst>
                                      </p:cBhvr>
                                    </p:animMotion>
                                    <p:animRot by="1500000">
                                      <p:cBhvr>
                                        <p:cTn id="35" dur="125" fill="hold">
                                          <p:stCondLst>
                                            <p:cond delay="0"/>
                                          </p:stCondLst>
                                        </p:cTn>
                                        <p:tgtEl>
                                          <p:spTgt spid="14"/>
                                        </p:tgtEl>
                                        <p:attrNameLst>
                                          <p:attrName>r</p:attrName>
                                        </p:attrNameLst>
                                      </p:cBhvr>
                                    </p:animRot>
                                    <p:animRot by="-1500000">
                                      <p:cBhvr>
                                        <p:cTn id="36" dur="125" fill="hold">
                                          <p:stCondLst>
                                            <p:cond delay="125"/>
                                          </p:stCondLst>
                                        </p:cTn>
                                        <p:tgtEl>
                                          <p:spTgt spid="14"/>
                                        </p:tgtEl>
                                        <p:attrNameLst>
                                          <p:attrName>r</p:attrName>
                                        </p:attrNameLst>
                                      </p:cBhvr>
                                    </p:animRot>
                                    <p:animRot by="-1500000">
                                      <p:cBhvr>
                                        <p:cTn id="37" dur="125" fill="hold">
                                          <p:stCondLst>
                                            <p:cond delay="250"/>
                                          </p:stCondLst>
                                        </p:cTn>
                                        <p:tgtEl>
                                          <p:spTgt spid="14"/>
                                        </p:tgtEl>
                                        <p:attrNameLst>
                                          <p:attrName>r</p:attrName>
                                        </p:attrNameLst>
                                      </p:cBhvr>
                                    </p:animRot>
                                    <p:animRot by="1500000">
                                      <p:cBhvr>
                                        <p:cTn id="38" dur="125" fill="hold">
                                          <p:stCondLst>
                                            <p:cond delay="375"/>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9" grpId="0" animBg="1"/>
      <p:bldP spid="9" grpId="1" animBg="1"/>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821690" y="641350"/>
            <a:ext cx="7885430" cy="4605020"/>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案例：</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lang="zh-CN" sz="2000" b="1">
                <a:solidFill>
                  <a:srgbClr val="457072"/>
                </a:solidFill>
                <a:latin typeface="微软雅黑" panose="020B0503020204020204" pitchFamily="34" charset="-122"/>
                <a:ea typeface="微软雅黑" panose="020B0503020204020204" pitchFamily="34" charset="-122"/>
              </a:rPr>
              <a:t>       四年级女生小恬和前桌一女生发生肢体冲突，班主任老师及时制止，并在了解事情经过的基础上分别对两女生进行了教育。</a:t>
            </a:r>
            <a:r>
              <a:rPr lang="zh-CN" sz="2000" b="1">
                <a:solidFill>
                  <a:srgbClr val="457072"/>
                </a:solidFill>
                <a:latin typeface="微软雅黑" panose="020B0503020204020204" pitchFamily="34" charset="-122"/>
                <a:ea typeface="微软雅黑" panose="020B0503020204020204" pitchFamily="34" charset="-122"/>
                <a:sym typeface="+mn-ea"/>
              </a:rPr>
              <a:t>因为小恬有错在先，放学前，班主任老师要求小恬向发生冲突的女生赔礼道歉，小恬也照做了。班主任又将事情的经过通过电话告知了小恬的父母，并希望其父母加强对孩子的教育。第二天上午，小恬说什么也不肯去学校</a:t>
            </a:r>
            <a:r>
              <a:rPr lang="zh-CN" sz="2000" b="1">
                <a:solidFill>
                  <a:srgbClr val="457072"/>
                </a:solidFill>
                <a:latin typeface="Arial" panose="020B0604020202020204" pitchFamily="34" charset="0"/>
                <a:ea typeface="微软雅黑" panose="020B0503020204020204" pitchFamily="34" charset="-122"/>
                <a:cs typeface="Arial" panose="020B0604020202020204" pitchFamily="34" charset="0"/>
                <a:sym typeface="+mn-ea"/>
              </a:rPr>
              <a:t>……</a:t>
            </a:r>
            <a:endParaRPr lang="zh-CN" sz="2000" b="1">
              <a:solidFill>
                <a:srgbClr val="457072"/>
              </a:solidFill>
              <a:latin typeface="Arial" panose="020B0604020202020204" pitchFamily="34" charset="0"/>
              <a:ea typeface="微软雅黑" panose="020B0503020204020204" pitchFamily="34" charset="-122"/>
              <a:cs typeface="Arial" panose="020B0604020202020204" pitchFamily="34" charset="0"/>
              <a:sym typeface="+mn-ea"/>
            </a:endParaRPr>
          </a:p>
          <a:p>
            <a:pPr fontAlgn="auto">
              <a:lnSpc>
                <a:spcPts val="3200"/>
              </a:lnSpc>
            </a:pPr>
            <a:r>
              <a:rPr lang="en-US" altLang="zh-CN"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1.</a:t>
            </a:r>
            <a:r>
              <a:rPr lang="zh-CN" altLang="en-US"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如果你是小恬的班主任（任课教师），你会如何处理？</a:t>
            </a:r>
            <a:endParaRPr lang="zh-CN" altLang="en-US"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endParaRPr>
          </a:p>
          <a:p>
            <a:pPr fontAlgn="auto">
              <a:lnSpc>
                <a:spcPts val="3200"/>
              </a:lnSpc>
            </a:pPr>
            <a:r>
              <a:rPr lang="en-US" altLang="zh-CN"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2.</a:t>
            </a:r>
            <a:r>
              <a:rPr lang="zh-CN" altLang="en-US"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你怎么看待</a:t>
            </a:r>
            <a:r>
              <a:rPr lang="en-US" altLang="zh-CN"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a:t>
            </a:r>
            <a:r>
              <a:rPr lang="zh-CN" altLang="en-US"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赔礼道歉</a:t>
            </a:r>
            <a:r>
              <a:rPr lang="en-US" altLang="zh-CN"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a:t>
            </a:r>
            <a:r>
              <a:rPr lang="zh-CN" altLang="en-US"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a:t>
            </a:r>
            <a:endParaRPr lang="zh-CN" altLang="en-US"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endParaRPr>
          </a:p>
          <a:p>
            <a:pPr fontAlgn="auto">
              <a:lnSpc>
                <a:spcPts val="3200"/>
              </a:lnSpc>
            </a:pPr>
            <a:r>
              <a:rPr lang="en-US" altLang="zh-CN"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3.</a:t>
            </a:r>
            <a:r>
              <a:rPr lang="zh-CN" altLang="en-US"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小恬不肯去学校的原因可能是什么？如何处理？</a:t>
            </a:r>
            <a:endParaRPr lang="zh-CN" sz="2000" b="1">
              <a:solidFill>
                <a:schemeClr val="accent6">
                  <a:lumMod val="75000"/>
                </a:schemeClr>
              </a:solidFill>
              <a:latin typeface="楷体" panose="02010609060101010101" charset="-122"/>
              <a:ea typeface="楷体" panose="02010609060101010101" charset="-122"/>
            </a:endParaRPr>
          </a:p>
          <a:p>
            <a:pPr fontAlgn="auto">
              <a:lnSpc>
                <a:spcPts val="3200"/>
              </a:lnSpc>
            </a:pPr>
            <a:endParaRPr lang="zh-CN" sz="2000" b="1">
              <a:solidFill>
                <a:schemeClr val="accent6">
                  <a:lumMod val="75000"/>
                </a:schemeClr>
              </a:solidFill>
              <a:latin typeface="楷体" panose="02010609060101010101" charset="-122"/>
              <a:ea typeface="楷体" panose="02010609060101010101"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821690" y="641350"/>
            <a:ext cx="7885430" cy="4605020"/>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案例：</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lang="zh-CN" sz="2000" b="1">
                <a:solidFill>
                  <a:srgbClr val="457072"/>
                </a:solidFill>
                <a:latin typeface="微软雅黑" panose="020B0503020204020204" pitchFamily="34" charset="-122"/>
                <a:ea typeface="微软雅黑" panose="020B0503020204020204" pitchFamily="34" charset="-122"/>
              </a:rPr>
              <a:t>       四年级女生小恬和前桌一女生发生肢体冲突，班主任老师及时制止，并在了解事情经过的基础上分别对两女生进行了教育。</a:t>
            </a:r>
            <a:r>
              <a:rPr lang="zh-CN" sz="2000" b="1">
                <a:solidFill>
                  <a:srgbClr val="457072"/>
                </a:solidFill>
                <a:latin typeface="微软雅黑" panose="020B0503020204020204" pitchFamily="34" charset="-122"/>
                <a:ea typeface="微软雅黑" panose="020B0503020204020204" pitchFamily="34" charset="-122"/>
                <a:sym typeface="+mn-ea"/>
              </a:rPr>
              <a:t>因为小恬有错在先，放学前，班主任老师要求小恬向发生冲突的女生赔礼道歉，小恬也照做了。班主任又将事情的经过通过电话告知了小恬的父母，并希望其父母加强对孩子的教育。第二天上午，小恬说什么也不肯去学校</a:t>
            </a:r>
            <a:r>
              <a:rPr lang="zh-CN" sz="2000" b="1">
                <a:solidFill>
                  <a:srgbClr val="457072"/>
                </a:solidFill>
                <a:latin typeface="Arial" panose="020B0604020202020204" pitchFamily="34" charset="0"/>
                <a:ea typeface="微软雅黑" panose="020B0503020204020204" pitchFamily="34" charset="-122"/>
                <a:cs typeface="Arial" panose="020B0604020202020204" pitchFamily="34" charset="0"/>
                <a:sym typeface="+mn-ea"/>
              </a:rPr>
              <a:t>……</a:t>
            </a:r>
            <a:endParaRPr lang="zh-CN" sz="2000" b="1">
              <a:solidFill>
                <a:srgbClr val="457072"/>
              </a:solidFill>
              <a:latin typeface="Arial" panose="020B0604020202020204" pitchFamily="34" charset="0"/>
              <a:ea typeface="微软雅黑" panose="020B0503020204020204" pitchFamily="34" charset="-122"/>
              <a:cs typeface="Arial" panose="020B0604020202020204" pitchFamily="34" charset="0"/>
              <a:sym typeface="+mn-ea"/>
            </a:endParaRPr>
          </a:p>
          <a:p>
            <a:pPr fontAlgn="auto">
              <a:lnSpc>
                <a:spcPts val="3200"/>
              </a:lnSpc>
            </a:pPr>
            <a:r>
              <a:rPr lang="en-US" altLang="zh-CN"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1.</a:t>
            </a:r>
            <a:r>
              <a:rPr lang="zh-CN" altLang="en-US"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如果你是小恬的班主任（任课教师），你会如何处理？</a:t>
            </a:r>
            <a:endParaRPr lang="zh-CN" altLang="en-US"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endParaRPr>
          </a:p>
          <a:p>
            <a:pPr fontAlgn="auto">
              <a:lnSpc>
                <a:spcPts val="3200"/>
              </a:lnSpc>
            </a:pPr>
            <a:r>
              <a:rPr lang="en-US" altLang="zh-CN"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2.</a:t>
            </a:r>
            <a:r>
              <a:rPr lang="zh-CN" altLang="en-US"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你怎么看待</a:t>
            </a:r>
            <a:r>
              <a:rPr lang="en-US" altLang="zh-CN"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a:t>
            </a:r>
            <a:r>
              <a:rPr lang="zh-CN" altLang="en-US"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赔礼道歉</a:t>
            </a:r>
            <a:r>
              <a:rPr lang="en-US" altLang="zh-CN"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a:t>
            </a:r>
            <a:r>
              <a:rPr lang="zh-CN" altLang="en-US"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a:t>
            </a:r>
            <a:endParaRPr lang="zh-CN" altLang="en-US"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endParaRPr>
          </a:p>
          <a:p>
            <a:pPr fontAlgn="auto">
              <a:lnSpc>
                <a:spcPts val="3200"/>
              </a:lnSpc>
            </a:pPr>
            <a:r>
              <a:rPr lang="en-US" altLang="zh-CN"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3.</a:t>
            </a:r>
            <a:r>
              <a:rPr lang="zh-CN" altLang="en-US" sz="2000" b="1">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sym typeface="+mn-ea"/>
              </a:rPr>
              <a:t>小恬不肯去学校的原因可能是什么？如何处理？</a:t>
            </a:r>
            <a:endParaRPr lang="zh-CN" sz="2000" b="1">
              <a:solidFill>
                <a:schemeClr val="accent6">
                  <a:lumMod val="75000"/>
                </a:schemeClr>
              </a:solidFill>
              <a:latin typeface="楷体" panose="02010609060101010101" charset="-122"/>
              <a:ea typeface="楷体" panose="02010609060101010101" charset="-122"/>
            </a:endParaRPr>
          </a:p>
          <a:p>
            <a:pPr fontAlgn="auto">
              <a:lnSpc>
                <a:spcPts val="3200"/>
              </a:lnSpc>
            </a:pPr>
            <a:endParaRPr lang="zh-CN" sz="2000" b="1">
              <a:solidFill>
                <a:schemeClr val="accent6">
                  <a:lumMod val="75000"/>
                </a:schemeClr>
              </a:solidFill>
              <a:latin typeface="楷体" panose="02010609060101010101" charset="-122"/>
              <a:ea typeface="楷体" panose="02010609060101010101"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821690" y="641350"/>
            <a:ext cx="7885430" cy="3374390"/>
          </a:xfrm>
          <a:prstGeom prst="rect">
            <a:avLst/>
          </a:prstGeom>
          <a:noFill/>
        </p:spPr>
        <p:txBody>
          <a:bodyPr wrap="square" rtlCol="0" anchor="t">
            <a:spAutoFit/>
          </a:bodyPr>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问题研讨：</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rgbClr val="FF0000"/>
                </a:solidFill>
                <a:latin typeface="微软雅黑" panose="020B0503020204020204" pitchFamily="34" charset="-122"/>
                <a:ea typeface="微软雅黑" panose="020B0503020204020204" pitchFamily="34" charset="-122"/>
              </a:rPr>
              <a:t>1.</a:t>
            </a:r>
            <a:r>
              <a:rPr lang="zh-CN" altLang="en-US" sz="2000" b="1">
                <a:solidFill>
                  <a:srgbClr val="FF0000"/>
                </a:solidFill>
                <a:latin typeface="微软雅黑" panose="020B0503020204020204" pitchFamily="34" charset="-122"/>
                <a:ea typeface="微软雅黑" panose="020B0503020204020204" pitchFamily="34" charset="-122"/>
              </a:rPr>
              <a:t>学生出现自残行为，老师如何应对和处理？</a:t>
            </a:r>
            <a:endParaRPr lang="zh-CN" altLang="en-US" sz="2000" b="1">
              <a:solidFill>
                <a:srgbClr val="FF0000"/>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rgbClr val="FF0000"/>
                </a:solidFill>
                <a:latin typeface="微软雅黑" panose="020B0503020204020204" pitchFamily="34" charset="-122"/>
                <a:ea typeface="微软雅黑" panose="020B0503020204020204" pitchFamily="34" charset="-122"/>
              </a:rPr>
              <a:t>2.</a:t>
            </a:r>
            <a:r>
              <a:rPr lang="zh-CN" altLang="en-US" sz="2000" b="1">
                <a:solidFill>
                  <a:srgbClr val="FF0000"/>
                </a:solidFill>
                <a:latin typeface="微软雅黑" panose="020B0503020204020204" pitchFamily="34" charset="-122"/>
                <a:ea typeface="微软雅黑" panose="020B0503020204020204" pitchFamily="34" charset="-122"/>
              </a:rPr>
              <a:t>班里出现了一位抑郁症患者（学生），作为老师应该怎么办？</a:t>
            </a:r>
            <a:endParaRPr lang="zh-CN" altLang="en-US" sz="2000" b="1">
              <a:solidFill>
                <a:srgbClr val="FF0000"/>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rgbClr val="457072"/>
                </a:solidFill>
                <a:latin typeface="微软雅黑" panose="020B0503020204020204" pitchFamily="34" charset="-122"/>
                <a:ea typeface="微软雅黑" panose="020B0503020204020204" pitchFamily="34" charset="-122"/>
              </a:rPr>
              <a:t>3.</a:t>
            </a:r>
            <a:r>
              <a:rPr lang="zh-CN" altLang="en-US" sz="2000" b="1">
                <a:solidFill>
                  <a:srgbClr val="457072"/>
                </a:solidFill>
                <a:latin typeface="微软雅黑" panose="020B0503020204020204" pitchFamily="34" charset="-122"/>
                <a:ea typeface="微软雅黑" panose="020B0503020204020204" pitchFamily="34" charset="-122"/>
              </a:rPr>
              <a:t>学生当众顶撞老师、不服管教如何应对？</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rgbClr val="457072"/>
                </a:solidFill>
                <a:latin typeface="微软雅黑" panose="020B0503020204020204" pitchFamily="34" charset="-122"/>
                <a:ea typeface="微软雅黑" panose="020B0503020204020204" pitchFamily="34" charset="-122"/>
              </a:rPr>
              <a:t>4.</a:t>
            </a:r>
            <a:r>
              <a:rPr lang="zh-CN" altLang="en-US" sz="2000" b="1">
                <a:solidFill>
                  <a:srgbClr val="457072"/>
                </a:solidFill>
                <a:latin typeface="微软雅黑" panose="020B0503020204020204" pitchFamily="34" charset="-122"/>
                <a:ea typeface="微软雅黑" panose="020B0503020204020204" pitchFamily="34" charset="-122"/>
              </a:rPr>
              <a:t>学生说谎成性，老师怎么办？</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rgbClr val="457072"/>
                </a:solidFill>
                <a:latin typeface="微软雅黑" panose="020B0503020204020204" pitchFamily="34" charset="-122"/>
                <a:ea typeface="微软雅黑" panose="020B0503020204020204" pitchFamily="34" charset="-122"/>
              </a:rPr>
              <a:t>5.</a:t>
            </a:r>
            <a:r>
              <a:rPr lang="zh-CN" altLang="en-US" sz="2000" b="1">
                <a:solidFill>
                  <a:srgbClr val="457072"/>
                </a:solidFill>
                <a:latin typeface="微软雅黑" panose="020B0503020204020204" pitchFamily="34" charset="-122"/>
                <a:ea typeface="微软雅黑" panose="020B0503020204020204" pitchFamily="34" charset="-122"/>
              </a:rPr>
              <a:t>学生带手机、谈恋爱怎么办？</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rgbClr val="457072"/>
                </a:solidFill>
                <a:latin typeface="微软雅黑" panose="020B0503020204020204" pitchFamily="34" charset="-122"/>
                <a:ea typeface="微软雅黑" panose="020B0503020204020204" pitchFamily="34" charset="-122"/>
              </a:rPr>
              <a:t>6.</a:t>
            </a:r>
            <a:r>
              <a:rPr lang="zh-CN" altLang="en-US" sz="2000" b="1">
                <a:solidFill>
                  <a:srgbClr val="457072"/>
                </a:solidFill>
                <a:latin typeface="微软雅黑" panose="020B0503020204020204" pitchFamily="34" charset="-122"/>
                <a:ea typeface="微软雅黑" panose="020B0503020204020204" pitchFamily="34" charset="-122"/>
              </a:rPr>
              <a:t>学生不爱学习、不做作业怎么办？</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en-US" altLang="zh-CN" sz="2000" b="1">
                <a:solidFill>
                  <a:srgbClr val="457072"/>
                </a:solidFill>
                <a:latin typeface="微软雅黑" panose="020B0503020204020204" pitchFamily="34" charset="-122"/>
                <a:ea typeface="微软雅黑" panose="020B0503020204020204" pitchFamily="34" charset="-122"/>
              </a:rPr>
              <a:t>7.</a:t>
            </a:r>
            <a:r>
              <a:rPr lang="zh-CN" altLang="en-US" sz="2000" b="1">
                <a:solidFill>
                  <a:srgbClr val="457072"/>
                </a:solidFill>
                <a:latin typeface="微软雅黑" panose="020B0503020204020204" pitchFamily="34" charset="-122"/>
                <a:ea typeface="微软雅黑" panose="020B0503020204020204" pitchFamily="34" charset="-122"/>
              </a:rPr>
              <a:t>如何和家长有效沟通？</a:t>
            </a:r>
            <a:endParaRPr lang="zh-CN" altLang="en-US" sz="2000" b="1">
              <a:solidFill>
                <a:srgbClr val="457072"/>
              </a:solidFill>
              <a:latin typeface="Arial" panose="020B0604020202020204" pitchFamily="34" charset="0"/>
              <a:ea typeface="微软雅黑" panose="020B0503020204020204" pitchFamily="34" charset="-122"/>
              <a:cs typeface="Arial" panose="020B0604020202020204" pitchFamily="34" charset="0"/>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45515" y="389255"/>
            <a:ext cx="7885430" cy="4579620"/>
          </a:xfrm>
          <a:prstGeom prst="rect">
            <a:avLst/>
          </a:prstGeom>
          <a:noFill/>
        </p:spPr>
        <p:txBody>
          <a:bodyPr wrap="square" rtlCol="0" anchor="t">
            <a:spAutoFit/>
          </a:bodyPr>
          <a:p>
            <a:pPr fontAlgn="auto">
              <a:lnSpc>
                <a:spcPts val="25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自残、自伤、自杀</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2500"/>
              </a:lnSpc>
            </a:pPr>
            <a:r>
              <a:rPr lang="zh-CN" altLang="en-US" sz="2000" b="1">
                <a:solidFill>
                  <a:srgbClr val="457072"/>
                </a:solidFill>
                <a:latin typeface="楷体" panose="02010609060101010101" charset="-122"/>
                <a:ea typeface="楷体" panose="02010609060101010101" charset="-122"/>
                <a:cs typeface="楷体" panose="02010609060101010101" charset="-122"/>
              </a:rPr>
              <a:t>1.立即送往医院救治或进行监护。</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2500"/>
              </a:lnSpc>
            </a:pPr>
            <a:r>
              <a:rPr lang="zh-CN" altLang="en-US" sz="2000" b="1">
                <a:solidFill>
                  <a:srgbClr val="457072"/>
                </a:solidFill>
                <a:latin typeface="楷体" panose="02010609060101010101" charset="-122"/>
                <a:ea typeface="楷体" panose="02010609060101010101" charset="-122"/>
                <a:cs typeface="楷体" panose="02010609060101010101" charset="-122"/>
              </a:rPr>
              <a:t>2.立即向上级主管部门报告（应注意保护当事人利益）。</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2500"/>
              </a:lnSpc>
            </a:pPr>
            <a:r>
              <a:rPr lang="zh-CN" altLang="en-US" sz="2000" b="1">
                <a:solidFill>
                  <a:srgbClr val="457072"/>
                </a:solidFill>
                <a:latin typeface="楷体" panose="02010609060101010101" charset="-122"/>
                <a:ea typeface="楷体" panose="02010609060101010101" charset="-122"/>
                <a:cs typeface="楷体" panose="02010609060101010101" charset="-122"/>
              </a:rPr>
              <a:t>3.立即通知当事人的家长或监护人。</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2500"/>
              </a:lnSpc>
            </a:pPr>
            <a:r>
              <a:rPr lang="zh-CN" altLang="en-US" sz="2000" b="1">
                <a:solidFill>
                  <a:srgbClr val="457072"/>
                </a:solidFill>
                <a:latin typeface="楷体" panose="02010609060101010101" charset="-122"/>
                <a:ea typeface="楷体" panose="02010609060101010101" charset="-122"/>
                <a:cs typeface="楷体" panose="02010609060101010101" charset="-122"/>
              </a:rPr>
              <a:t>4.在一定时间里由当事人亲近和信任的同学、朋友、亲属和老师陪伴，保证其身心安全，稳定和疏导其情绪。</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2500"/>
              </a:lnSpc>
            </a:pPr>
            <a:r>
              <a:rPr lang="zh-CN" altLang="en-US" sz="2000" b="1">
                <a:solidFill>
                  <a:srgbClr val="457072"/>
                </a:solidFill>
                <a:latin typeface="楷体" panose="02010609060101010101" charset="-122"/>
                <a:ea typeface="楷体" panose="02010609060101010101" charset="-122"/>
                <a:cs typeface="楷体" panose="02010609060101010101" charset="-122"/>
              </a:rPr>
              <a:t>5.学校心理辅导员或校外心理危机干预专业人员对当事人进行心理干预。</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2500"/>
              </a:lnSpc>
            </a:pPr>
            <a:r>
              <a:rPr lang="zh-CN" altLang="en-US" sz="2000" b="1">
                <a:solidFill>
                  <a:srgbClr val="457072"/>
                </a:solidFill>
                <a:latin typeface="楷体" panose="02010609060101010101" charset="-122"/>
                <a:ea typeface="楷体" panose="02010609060101010101" charset="-122"/>
                <a:cs typeface="楷体" panose="02010609060101010101" charset="-122"/>
              </a:rPr>
              <a:t>6.对当事人所在宿舍或班级的老师、同学进行情绪处理和心理疏导，以帮助当事人获得支持性的环境。</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2500"/>
              </a:lnSpc>
            </a:pPr>
            <a:r>
              <a:rPr lang="zh-CN" altLang="en-US" sz="2000" b="1">
                <a:solidFill>
                  <a:srgbClr val="457072"/>
                </a:solidFill>
                <a:latin typeface="楷体" panose="02010609060101010101" charset="-122"/>
                <a:ea typeface="楷体" panose="02010609060101010101" charset="-122"/>
                <a:cs typeface="楷体" panose="02010609060101010101" charset="-122"/>
              </a:rPr>
              <a:t>7.加强对当事人危机后的安全保护和心理平复工作，防止意外事故的再次发生，帮助其健康成长。</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2500"/>
              </a:lnSpc>
            </a:pPr>
            <a:r>
              <a:rPr lang="zh-CN" altLang="en-US" sz="2000" b="1">
                <a:solidFill>
                  <a:srgbClr val="457072"/>
                </a:solidFill>
                <a:latin typeface="楷体" panose="02010609060101010101" charset="-122"/>
                <a:ea typeface="楷体" panose="02010609060101010101" charset="-122"/>
                <a:cs typeface="楷体" panose="02010609060101010101" charset="-122"/>
              </a:rPr>
              <a:t>…</a:t>
            </a:r>
            <a:r>
              <a:rPr lang="zh-CN" altLang="en-US" sz="2000" b="1">
                <a:solidFill>
                  <a:srgbClr val="457072"/>
                </a:solidFill>
                <a:latin typeface="楷体" panose="02010609060101010101" charset="-122"/>
                <a:ea typeface="楷体" panose="02010609060101010101" charset="-122"/>
                <a:cs typeface="楷体" panose="02010609060101010101" charset="-122"/>
                <a:sym typeface="+mn-ea"/>
              </a:rPr>
              <a:t>…</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2500"/>
              </a:lnSpc>
            </a:pPr>
            <a:endParaRPr lang="zh-CN" altLang="en-US" sz="2000" b="1">
              <a:solidFill>
                <a:srgbClr val="457072"/>
              </a:solidFill>
              <a:latin typeface="楷体" panose="02010609060101010101" charset="-122"/>
              <a:ea typeface="楷体" panose="02010609060101010101" charset="-122"/>
              <a:cs typeface="楷体" panose="02010609060101010101"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45515" y="389255"/>
            <a:ext cx="7885430" cy="3810000"/>
          </a:xfrm>
          <a:prstGeom prst="rect">
            <a:avLst/>
          </a:prstGeom>
          <a:noFill/>
        </p:spPr>
        <p:txBody>
          <a:bodyPr wrap="square" rtlCol="0" anchor="t">
            <a:spAutoFit/>
          </a:bodyPr>
          <a:p>
            <a:pPr fontAlgn="auto">
              <a:lnSpc>
                <a:spcPts val="25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重点关注对象</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2500"/>
              </a:lnSpc>
            </a:pPr>
            <a:endParaRPr lang="zh-CN" altLang="en-US" sz="2000" b="1">
              <a:solidFill>
                <a:schemeClr val="accent6">
                  <a:lumMod val="75000"/>
                </a:schemeClr>
              </a:solidFill>
              <a:latin typeface="微软雅黑" panose="020B0503020204020204" pitchFamily="34" charset="-122"/>
              <a:ea typeface="微软雅黑" panose="020B0503020204020204" pitchFamily="34" charset="-122"/>
              <a:cs typeface="楷体" panose="02010609060101010101" charset="-122"/>
            </a:endParaRPr>
          </a:p>
          <a:p>
            <a:pPr fontAlgn="auto">
              <a:lnSpc>
                <a:spcPts val="3000"/>
              </a:lnSpc>
            </a:pPr>
            <a:r>
              <a:rPr lang="zh-CN" altLang="en-US" sz="2000" b="1">
                <a:solidFill>
                  <a:srgbClr val="457072"/>
                </a:solidFill>
                <a:latin typeface="楷体" panose="02010609060101010101" charset="-122"/>
                <a:ea typeface="楷体" panose="02010609060101010101" charset="-122"/>
                <a:cs typeface="楷体" panose="02010609060101010101" charset="-122"/>
              </a:rPr>
              <a:t>1.情绪低落抑郁者（超过半个月）；</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3000"/>
              </a:lnSpc>
            </a:pPr>
            <a:r>
              <a:rPr lang="zh-CN" altLang="en-US" sz="2000" b="1">
                <a:solidFill>
                  <a:srgbClr val="457072"/>
                </a:solidFill>
                <a:latin typeface="楷体" panose="02010609060101010101" charset="-122"/>
                <a:ea typeface="楷体" panose="02010609060101010101" charset="-122"/>
                <a:cs typeface="楷体" panose="02010609060101010101" charset="-122"/>
              </a:rPr>
              <a:t>2.过去有过自杀的企图或行为者；家庭亲友中有自杀史或自杀倾向者；</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3000"/>
              </a:lnSpc>
            </a:pPr>
            <a:r>
              <a:rPr lang="zh-CN" altLang="en-US" sz="2000" b="1">
                <a:solidFill>
                  <a:srgbClr val="457072"/>
                </a:solidFill>
                <a:latin typeface="楷体" panose="02010609060101010101" charset="-122"/>
                <a:ea typeface="楷体" panose="02010609060101010101" charset="-122"/>
                <a:cs typeface="楷体" panose="02010609060101010101" charset="-122"/>
              </a:rPr>
              <a:t>3.学业失败、躯体疾病、家庭变故、人际冲突等明显动机冲突或突遭重挫者；</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3000"/>
              </a:lnSpc>
            </a:pPr>
            <a:r>
              <a:rPr lang="zh-CN" altLang="en-US" sz="2000" b="1">
                <a:solidFill>
                  <a:srgbClr val="457072"/>
                </a:solidFill>
                <a:latin typeface="楷体" panose="02010609060101010101" charset="-122"/>
                <a:ea typeface="楷体" panose="02010609060101010101" charset="-122"/>
                <a:cs typeface="楷体" panose="02010609060101010101" charset="-122"/>
              </a:rPr>
              <a:t>4.长期有睡眠障碍者；</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3000"/>
              </a:lnSpc>
            </a:pPr>
            <a:r>
              <a:rPr lang="zh-CN" altLang="en-US" sz="2000" b="1">
                <a:solidFill>
                  <a:srgbClr val="457072"/>
                </a:solidFill>
                <a:latin typeface="楷体" panose="02010609060101010101" charset="-122"/>
                <a:ea typeface="楷体" panose="02010609060101010101" charset="-122"/>
                <a:cs typeface="楷体" panose="02010609060101010101" charset="-122"/>
              </a:rPr>
              <a:t>5.有强烈的罪恶感、缺陷感或不安全感者；</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3000"/>
              </a:lnSpc>
            </a:pPr>
            <a:r>
              <a:rPr lang="zh-CN" altLang="en-US" sz="2000" b="1">
                <a:solidFill>
                  <a:srgbClr val="457072"/>
                </a:solidFill>
                <a:latin typeface="楷体" panose="02010609060101010101" charset="-122"/>
                <a:ea typeface="楷体" panose="02010609060101010101" charset="-122"/>
                <a:cs typeface="楷体" panose="02010609060101010101" charset="-122"/>
              </a:rPr>
              <a:t>6.感到社会支持系统长期缺乏或丧失者；</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3000"/>
              </a:lnSpc>
            </a:pPr>
            <a:r>
              <a:rPr lang="zh-CN" altLang="en-US" sz="2000" b="1">
                <a:solidFill>
                  <a:srgbClr val="457072"/>
                </a:solidFill>
                <a:latin typeface="楷体" panose="02010609060101010101" charset="-122"/>
                <a:ea typeface="楷体" panose="02010609060101010101" charset="-122"/>
                <a:cs typeface="楷体" panose="02010609060101010101" charset="-122"/>
              </a:rPr>
              <a:t>7.有明显的精神障碍者；</a:t>
            </a:r>
            <a:endParaRPr lang="zh-CN" altLang="en-US" sz="2000" b="1">
              <a:solidFill>
                <a:srgbClr val="457072"/>
              </a:solidFill>
              <a:latin typeface="楷体" panose="02010609060101010101" charset="-122"/>
              <a:ea typeface="楷体" panose="02010609060101010101" charset="-122"/>
              <a:cs typeface="楷体" panose="02010609060101010101"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45515" y="389255"/>
            <a:ext cx="7885430" cy="3810000"/>
          </a:xfrm>
          <a:prstGeom prst="rect">
            <a:avLst/>
          </a:prstGeom>
          <a:noFill/>
        </p:spPr>
        <p:txBody>
          <a:bodyPr wrap="square" rtlCol="0" anchor="t">
            <a:spAutoFit/>
          </a:bodyPr>
          <a:p>
            <a:pPr fontAlgn="auto">
              <a:lnSpc>
                <a:spcPts val="25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重点关注对象</a:t>
            </a:r>
            <a:endParaRPr lang="zh-CN" altLang="en-US"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2500"/>
              </a:lnSpc>
            </a:pPr>
            <a:endParaRPr lang="zh-CN" altLang="en-US" sz="2000" b="1">
              <a:solidFill>
                <a:schemeClr val="accent6">
                  <a:lumMod val="75000"/>
                </a:schemeClr>
              </a:solidFill>
              <a:latin typeface="微软雅黑" panose="020B0503020204020204" pitchFamily="34" charset="-122"/>
              <a:ea typeface="微软雅黑" panose="020B0503020204020204" pitchFamily="34" charset="-122"/>
              <a:cs typeface="楷体" panose="02010609060101010101" charset="-122"/>
            </a:endParaRPr>
          </a:p>
          <a:p>
            <a:pPr fontAlgn="auto">
              <a:lnSpc>
                <a:spcPts val="3000"/>
              </a:lnSpc>
            </a:pPr>
            <a:r>
              <a:rPr lang="zh-CN" altLang="en-US" sz="2000" b="1">
                <a:solidFill>
                  <a:srgbClr val="457072"/>
                </a:solidFill>
                <a:latin typeface="楷体" panose="02010609060101010101" charset="-122"/>
                <a:ea typeface="楷体" panose="02010609060101010101" charset="-122"/>
                <a:cs typeface="楷体" panose="02010609060101010101" charset="-122"/>
              </a:rPr>
              <a:t>1.情绪低落抑郁者（超过半个月）；</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3000"/>
              </a:lnSpc>
            </a:pPr>
            <a:r>
              <a:rPr lang="zh-CN" altLang="en-US" sz="2000" b="1">
                <a:solidFill>
                  <a:srgbClr val="457072"/>
                </a:solidFill>
                <a:latin typeface="楷体" panose="02010609060101010101" charset="-122"/>
                <a:ea typeface="楷体" panose="02010609060101010101" charset="-122"/>
                <a:cs typeface="楷体" panose="02010609060101010101" charset="-122"/>
              </a:rPr>
              <a:t>2.过去有过自杀的企图或行为者；家庭亲友中有自杀史或自杀倾向者；</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3000"/>
              </a:lnSpc>
            </a:pPr>
            <a:r>
              <a:rPr lang="zh-CN" altLang="en-US" sz="2000" b="1">
                <a:solidFill>
                  <a:srgbClr val="457072"/>
                </a:solidFill>
                <a:latin typeface="楷体" panose="02010609060101010101" charset="-122"/>
                <a:ea typeface="楷体" panose="02010609060101010101" charset="-122"/>
                <a:cs typeface="楷体" panose="02010609060101010101" charset="-122"/>
              </a:rPr>
              <a:t>3.学业失败、躯体疾病、家庭变故、人际冲突等明显动机冲突或突遭重挫者；</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3000"/>
              </a:lnSpc>
            </a:pPr>
            <a:r>
              <a:rPr lang="zh-CN" altLang="en-US" sz="2000" b="1">
                <a:solidFill>
                  <a:srgbClr val="457072"/>
                </a:solidFill>
                <a:latin typeface="楷体" panose="02010609060101010101" charset="-122"/>
                <a:ea typeface="楷体" panose="02010609060101010101" charset="-122"/>
                <a:cs typeface="楷体" panose="02010609060101010101" charset="-122"/>
              </a:rPr>
              <a:t>4.长期有睡眠障碍者；</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3000"/>
              </a:lnSpc>
            </a:pPr>
            <a:r>
              <a:rPr lang="zh-CN" altLang="en-US" sz="2000" b="1">
                <a:solidFill>
                  <a:srgbClr val="457072"/>
                </a:solidFill>
                <a:latin typeface="楷体" panose="02010609060101010101" charset="-122"/>
                <a:ea typeface="楷体" panose="02010609060101010101" charset="-122"/>
                <a:cs typeface="楷体" panose="02010609060101010101" charset="-122"/>
              </a:rPr>
              <a:t>5.有强烈的罪恶感、缺陷感或不安全感者；</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3000"/>
              </a:lnSpc>
            </a:pPr>
            <a:r>
              <a:rPr lang="zh-CN" altLang="en-US" sz="2000" b="1">
                <a:solidFill>
                  <a:srgbClr val="457072"/>
                </a:solidFill>
                <a:latin typeface="楷体" panose="02010609060101010101" charset="-122"/>
                <a:ea typeface="楷体" panose="02010609060101010101" charset="-122"/>
                <a:cs typeface="楷体" panose="02010609060101010101" charset="-122"/>
              </a:rPr>
              <a:t>6.感到社会支持系统长期缺乏或丧失者；</a:t>
            </a:r>
            <a:endParaRPr lang="zh-CN" altLang="en-US" sz="2000" b="1">
              <a:solidFill>
                <a:srgbClr val="457072"/>
              </a:solidFill>
              <a:latin typeface="楷体" panose="02010609060101010101" charset="-122"/>
              <a:ea typeface="楷体" panose="02010609060101010101" charset="-122"/>
              <a:cs typeface="楷体" panose="02010609060101010101" charset="-122"/>
            </a:endParaRPr>
          </a:p>
          <a:p>
            <a:pPr fontAlgn="auto">
              <a:lnSpc>
                <a:spcPts val="3000"/>
              </a:lnSpc>
            </a:pPr>
            <a:r>
              <a:rPr lang="zh-CN" altLang="en-US" sz="2000" b="1">
                <a:solidFill>
                  <a:srgbClr val="457072"/>
                </a:solidFill>
                <a:latin typeface="楷体" panose="02010609060101010101" charset="-122"/>
                <a:ea typeface="楷体" panose="02010609060101010101" charset="-122"/>
                <a:cs typeface="楷体" panose="02010609060101010101" charset="-122"/>
              </a:rPr>
              <a:t>7.有明显的精神障碍者；</a:t>
            </a:r>
            <a:endParaRPr lang="zh-CN" altLang="en-US" sz="2000" b="1">
              <a:solidFill>
                <a:srgbClr val="457072"/>
              </a:solidFill>
              <a:latin typeface="楷体" panose="02010609060101010101" charset="-122"/>
              <a:ea typeface="楷体" panose="02010609060101010101" charset="-122"/>
              <a:cs typeface="楷体" panose="02010609060101010101"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629285" y="1146810"/>
            <a:ext cx="7885430" cy="2553335"/>
          </a:xfrm>
          <a:prstGeom prst="rect">
            <a:avLst/>
          </a:prstGeom>
          <a:noFill/>
        </p:spPr>
        <p:txBody>
          <a:bodyPr wrap="square" rtlCol="0" anchor="t">
            <a:spAutoFit/>
          </a:bodyPr>
          <a:p>
            <a:pPr fontAlgn="auto">
              <a:lnSpc>
                <a:spcPts val="3200"/>
              </a:lnSpc>
            </a:pPr>
            <a:r>
              <a:rPr lang="en-US" sz="2000" b="1">
                <a:solidFill>
                  <a:srgbClr val="457072"/>
                </a:solidFill>
                <a:latin typeface="微软雅黑" panose="020B0503020204020204" pitchFamily="34" charset="-122"/>
                <a:ea typeface="微软雅黑" panose="020B0503020204020204" pitchFamily="34" charset="-122"/>
              </a:rPr>
              <a:t>       </a:t>
            </a:r>
            <a:r>
              <a:rPr sz="2000" b="1">
                <a:solidFill>
                  <a:srgbClr val="457072"/>
                </a:solidFill>
                <a:latin typeface="微软雅黑" panose="020B0503020204020204" pitchFamily="34" charset="-122"/>
                <a:ea typeface="微软雅黑" panose="020B0503020204020204" pitchFamily="34" charset="-122"/>
              </a:rPr>
              <a:t>孩子（每个人）的每种行为都在表达其某种</a:t>
            </a:r>
            <a:r>
              <a:rPr sz="2000" b="1">
                <a:solidFill>
                  <a:schemeClr val="accent6">
                    <a:lumMod val="75000"/>
                  </a:schemeClr>
                </a:solidFill>
                <a:latin typeface="微软雅黑" panose="020B0503020204020204" pitchFamily="34" charset="-122"/>
                <a:ea typeface="微软雅黑" panose="020B0503020204020204" pitchFamily="34" charset="-122"/>
              </a:rPr>
              <a:t>“需要”，</a:t>
            </a:r>
            <a:r>
              <a:rPr sz="2000" b="1">
                <a:solidFill>
                  <a:srgbClr val="457072"/>
                </a:solidFill>
                <a:latin typeface="微软雅黑" panose="020B0503020204020204" pitchFamily="34" charset="-122"/>
                <a:ea typeface="微软雅黑" panose="020B0503020204020204" pitchFamily="34" charset="-122"/>
              </a:rPr>
              <a:t>我们所要聚焦的不是“孩子的行为”，而是孩子行为背后的</a:t>
            </a:r>
            <a:r>
              <a:rPr sz="2000" b="1">
                <a:solidFill>
                  <a:schemeClr val="accent6">
                    <a:lumMod val="75000"/>
                  </a:schemeClr>
                </a:solidFill>
                <a:latin typeface="微软雅黑" panose="020B0503020204020204" pitchFamily="34" charset="-122"/>
                <a:ea typeface="微软雅黑" panose="020B0503020204020204" pitchFamily="34" charset="-122"/>
              </a:rPr>
              <a:t>“需要”。</a:t>
            </a:r>
            <a:endParaRPr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sz="2000" b="1">
                <a:solidFill>
                  <a:srgbClr val="457072"/>
                </a:solidFill>
                <a:latin typeface="微软雅黑" panose="020B0503020204020204" pitchFamily="34" charset="-122"/>
                <a:ea typeface="微软雅黑" panose="020B0503020204020204" pitchFamily="34" charset="-122"/>
              </a:rPr>
              <a:t>       对于孩子的“需要”，我们要做的是：</a:t>
            </a:r>
            <a:r>
              <a:rPr sz="2000" b="1">
                <a:solidFill>
                  <a:schemeClr val="accent6">
                    <a:lumMod val="75000"/>
                  </a:schemeClr>
                </a:solidFill>
                <a:latin typeface="微软雅黑" panose="020B0503020204020204" pitchFamily="34" charset="-122"/>
                <a:ea typeface="微软雅黑" panose="020B0503020204020204" pitchFamily="34" charset="-122"/>
              </a:rPr>
              <a:t>觉察、表达、满足……</a:t>
            </a:r>
            <a:endParaRPr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sz="2000" b="1">
                <a:solidFill>
                  <a:srgbClr val="457072"/>
                </a:solidFill>
                <a:latin typeface="微软雅黑" panose="020B0503020204020204" pitchFamily="34" charset="-122"/>
                <a:ea typeface="微软雅黑" panose="020B0503020204020204" pitchFamily="34" charset="-122"/>
              </a:rPr>
              <a:t>       </a:t>
            </a:r>
            <a:r>
              <a:rPr sz="2000" b="1">
                <a:solidFill>
                  <a:schemeClr val="accent6">
                    <a:lumMod val="75000"/>
                  </a:schemeClr>
                </a:solidFill>
                <a:latin typeface="微软雅黑" panose="020B0503020204020204" pitchFamily="34" charset="-122"/>
                <a:ea typeface="微软雅黑" panose="020B0503020204020204" pitchFamily="34" charset="-122"/>
              </a:rPr>
              <a:t>只有当孩子（每个人）的内在“需要”被看见、被表达、被满足时，其行为才会发生真正变化……</a:t>
            </a:r>
            <a:endParaRPr sz="2000" b="1">
              <a:solidFill>
                <a:schemeClr val="accent6">
                  <a:lumMod val="75000"/>
                </a:schemeClr>
              </a:solidFill>
              <a:latin typeface="微软雅黑" panose="020B0503020204020204" pitchFamily="34" charset="-122"/>
              <a:ea typeface="微软雅黑" panose="020B0503020204020204" pitchFamily="34" charset="-122"/>
            </a:endParaRPr>
          </a:p>
          <a:p>
            <a:pPr fontAlgn="auto">
              <a:lnSpc>
                <a:spcPts val="3200"/>
              </a:lnSpc>
            </a:pPr>
            <a:r>
              <a:rPr sz="2000" b="1">
                <a:solidFill>
                  <a:srgbClr val="457072"/>
                </a:solidFill>
                <a:latin typeface="微软雅黑" panose="020B0503020204020204" pitchFamily="34" charset="-122"/>
                <a:ea typeface="微软雅黑" panose="020B0503020204020204" pitchFamily="34" charset="-122"/>
              </a:rPr>
              <a:t>       孩子（每个人）核心的内在需要是：</a:t>
            </a:r>
            <a:r>
              <a:rPr lang="zh-CN" sz="2000" b="1">
                <a:solidFill>
                  <a:schemeClr val="accent6">
                    <a:lumMod val="75000"/>
                  </a:schemeClr>
                </a:solidFill>
                <a:latin typeface="微软雅黑" panose="020B0503020204020204" pitchFamily="34" charset="-122"/>
                <a:ea typeface="微软雅黑" panose="020B0503020204020204" pitchFamily="34" charset="-122"/>
              </a:rPr>
              <a:t>安全感、</a:t>
            </a:r>
            <a:r>
              <a:rPr sz="2000" b="1">
                <a:solidFill>
                  <a:schemeClr val="accent6">
                    <a:lumMod val="75000"/>
                  </a:schemeClr>
                </a:solidFill>
                <a:latin typeface="微软雅黑" panose="020B0503020204020204" pitchFamily="34" charset="-122"/>
                <a:ea typeface="微软雅黑" panose="020B0503020204020204" pitchFamily="34" charset="-122"/>
              </a:rPr>
              <a:t>归属感和价值感。</a:t>
            </a:r>
            <a:endParaRPr sz="2000" b="1">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98171" y="190623"/>
            <a:ext cx="1960880" cy="521970"/>
          </a:xfrm>
          <a:prstGeom prst="rect">
            <a:avLst/>
          </a:prstGeom>
          <a:noFill/>
          <a:ln>
            <a:noFill/>
          </a:ln>
        </p:spPr>
        <p:txBody>
          <a:bodyPr wrap="none" rtlCol="0">
            <a:spAutoFit/>
          </a:bodyPr>
          <a:lstStyle/>
          <a:p>
            <a:r>
              <a:rPr lang="zh-CN" altLang="en-US" sz="2800" dirty="0" smtClean="0">
                <a:solidFill>
                  <a:schemeClr val="accent6">
                    <a:lumMod val="75000"/>
                  </a:schemeClr>
                </a:solidFill>
                <a:latin typeface="方正粗黑宋简体" panose="02000000000000000000" charset="-122"/>
                <a:ea typeface="方正粗黑宋简体" panose="02000000000000000000" charset="-122"/>
              </a:rPr>
              <a:t>压力小测试</a:t>
            </a:r>
            <a:endParaRPr lang="zh-CN" altLang="en-US" sz="2800" dirty="0" smtClean="0">
              <a:solidFill>
                <a:schemeClr val="accent6">
                  <a:lumMod val="75000"/>
                </a:schemeClr>
              </a:solidFill>
              <a:latin typeface="方正粗黑宋简体" panose="02000000000000000000" charset="-122"/>
              <a:ea typeface="方正粗黑宋简体" panose="02000000000000000000" charset="-122"/>
            </a:endParaRPr>
          </a:p>
        </p:txBody>
      </p:sp>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4512310" y="1490345"/>
            <a:ext cx="4264660" cy="1553210"/>
          </a:xfrm>
          <a:prstGeom prst="rect">
            <a:avLst/>
          </a:prstGeom>
          <a:noFill/>
        </p:spPr>
        <p:txBody>
          <a:bodyPr wrap="square" rtlCol="0" anchor="t">
            <a:spAutoFit/>
          </a:bodyPr>
          <a:p>
            <a:pPr fontAlgn="auto">
              <a:lnSpc>
                <a:spcPts val="3800"/>
              </a:lnSpc>
            </a:pPr>
            <a:r>
              <a:rPr lang="zh-CN" altLang="en-US" sz="2300" b="1">
                <a:solidFill>
                  <a:srgbClr val="457072"/>
                </a:solidFill>
                <a:latin typeface="微软雅黑" panose="020B0503020204020204" pitchFamily="34" charset="-122"/>
                <a:ea typeface="微软雅黑" panose="020B0503020204020204" pitchFamily="34" charset="-122"/>
              </a:rPr>
              <a:t>你的眼睛绕图三周转，如果看到了心在动，那么说明你的心理压力还是很大的。</a:t>
            </a:r>
            <a:endParaRPr lang="zh-CN" altLang="en-US" sz="2300" b="1">
              <a:solidFill>
                <a:srgbClr val="457072"/>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852805" y="1226185"/>
            <a:ext cx="3385185" cy="3138170"/>
          </a:xfrm>
          <a:prstGeom prst="rect">
            <a:avLst/>
          </a:prstGeom>
        </p:spPr>
      </p:pic>
      <p:pic>
        <p:nvPicPr>
          <p:cNvPr id="7" name="图片 6" descr="至诚"/>
          <p:cNvPicPr>
            <a:picLocks noChangeAspect="1"/>
          </p:cNvPicPr>
          <p:nvPr/>
        </p:nvPicPr>
        <p:blipFill>
          <a:blip r:embed="rId4">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anim calcmode="lin" valueType="num">
                                      <p:cBhvr>
                                        <p:cTn id="1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27" y="-47299"/>
            <a:ext cx="4427984" cy="5192387"/>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75" y="2743201"/>
            <a:ext cx="2206625" cy="24018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03484" y="1822480"/>
            <a:ext cx="3877985" cy="830997"/>
          </a:xfrm>
          <a:prstGeom prst="rect">
            <a:avLst/>
          </a:prstGeom>
          <a:noFill/>
          <a:ln>
            <a:noFill/>
          </a:ln>
        </p:spPr>
        <p:txBody>
          <a:bodyPr wrap="none" rtlCol="0">
            <a:spAutoFit/>
          </a:bodyPr>
          <a:lstStyle/>
          <a:p>
            <a:r>
              <a:rPr lang="zh-CN" altLang="en-US" sz="4800" b="1" dirty="0" smtClean="0">
                <a:solidFill>
                  <a:srgbClr val="457072"/>
                </a:solidFill>
                <a:latin typeface="微软雅黑" panose="020B0503020204020204" pitchFamily="34" charset="-122"/>
                <a:ea typeface="微软雅黑" panose="020B0503020204020204" pitchFamily="34" charset="-122"/>
              </a:rPr>
              <a:t>谢谢您的聆听</a:t>
            </a:r>
            <a:endParaRPr lang="zh-CN" altLang="en-US" sz="4800" b="1" dirty="0">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798"/>
                                        </p:tgtEl>
                                        <p:attrNameLst>
                                          <p:attrName>style.visibility</p:attrName>
                                        </p:attrNameLst>
                                      </p:cBhvr>
                                      <p:to>
                                        <p:strVal val="visible"/>
                                      </p:to>
                                    </p:set>
                                    <p:animEffect transition="in" filter="randombar(vertical)">
                                      <p:cBhvr>
                                        <p:cTn id="7" dur="500"/>
                                        <p:tgtEl>
                                          <p:spTgt spid="1798"/>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799"/>
                                        </p:tgtEl>
                                        <p:attrNameLst>
                                          <p:attrName>style.visibility</p:attrName>
                                        </p:attrNameLst>
                                      </p:cBhvr>
                                      <p:to>
                                        <p:strVal val="visible"/>
                                      </p:to>
                                    </p:set>
                                    <p:animEffect transition="in" filter="randombar(vertical)">
                                      <p:cBhvr>
                                        <p:cTn id="11" dur="500"/>
                                        <p:tgtEl>
                                          <p:spTgt spid="1799"/>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1750"/>
                            </p:stCondLst>
                            <p:childTnLst>
                              <p:par>
                                <p:cTn id="21" presetID="34" presetClass="emph" presetSubtype="0" fill="hold" grpId="1" nodeType="after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4"/>
                                        </p:tgtEl>
                                        <p:attrNameLst>
                                          <p:attrName>ppt_x</p:attrName>
                                          <p:attrName>ppt_y</p:attrName>
                                        </p:attrNameLst>
                                      </p:cBhvr>
                                    </p:animMotion>
                                    <p:animRot by="1500000">
                                      <p:cBhvr>
                                        <p:cTn id="23" dur="125" fill="hold">
                                          <p:stCondLst>
                                            <p:cond delay="0"/>
                                          </p:stCondLst>
                                        </p:cTn>
                                        <p:tgtEl>
                                          <p:spTgt spid="14"/>
                                        </p:tgtEl>
                                        <p:attrNameLst>
                                          <p:attrName>r</p:attrName>
                                        </p:attrNameLst>
                                      </p:cBhvr>
                                    </p:animRot>
                                    <p:animRot by="-1500000">
                                      <p:cBhvr>
                                        <p:cTn id="24" dur="125" fill="hold">
                                          <p:stCondLst>
                                            <p:cond delay="125"/>
                                          </p:stCondLst>
                                        </p:cTn>
                                        <p:tgtEl>
                                          <p:spTgt spid="14"/>
                                        </p:tgtEl>
                                        <p:attrNameLst>
                                          <p:attrName>r</p:attrName>
                                        </p:attrNameLst>
                                      </p:cBhvr>
                                    </p:animRot>
                                    <p:animRot by="-1500000">
                                      <p:cBhvr>
                                        <p:cTn id="25" dur="125" fill="hold">
                                          <p:stCondLst>
                                            <p:cond delay="250"/>
                                          </p:stCondLst>
                                        </p:cTn>
                                        <p:tgtEl>
                                          <p:spTgt spid="14"/>
                                        </p:tgtEl>
                                        <p:attrNameLst>
                                          <p:attrName>r</p:attrName>
                                        </p:attrNameLst>
                                      </p:cBhvr>
                                    </p:animRot>
                                    <p:animRot by="1500000">
                                      <p:cBhvr>
                                        <p:cTn id="26" dur="125" fill="hold">
                                          <p:stCondLst>
                                            <p:cond delay="375"/>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98171" y="190623"/>
            <a:ext cx="1960880" cy="521970"/>
          </a:xfrm>
          <a:prstGeom prst="rect">
            <a:avLst/>
          </a:prstGeom>
          <a:noFill/>
          <a:ln>
            <a:noFill/>
          </a:ln>
        </p:spPr>
        <p:txBody>
          <a:bodyPr wrap="none" rtlCol="0">
            <a:spAutoFit/>
          </a:bodyPr>
          <a:lstStyle/>
          <a:p>
            <a:r>
              <a:rPr lang="zh-CN" altLang="en-US" sz="2800" dirty="0" smtClean="0">
                <a:solidFill>
                  <a:schemeClr val="accent6">
                    <a:lumMod val="75000"/>
                  </a:schemeClr>
                </a:solidFill>
                <a:latin typeface="方正粗黑宋简体" panose="02000000000000000000" charset="-122"/>
                <a:ea typeface="方正粗黑宋简体" panose="02000000000000000000" charset="-122"/>
              </a:rPr>
              <a:t>压力小测试</a:t>
            </a:r>
            <a:endParaRPr lang="zh-CN" altLang="en-US" sz="2800" dirty="0" smtClean="0">
              <a:solidFill>
                <a:schemeClr val="accent6">
                  <a:lumMod val="75000"/>
                </a:schemeClr>
              </a:solidFill>
              <a:latin typeface="方正粗黑宋简体" panose="02000000000000000000" charset="-122"/>
              <a:ea typeface="方正粗黑宋简体" panose="02000000000000000000" charset="-122"/>
            </a:endParaRPr>
          </a:p>
        </p:txBody>
      </p:sp>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4632325" y="1434465"/>
            <a:ext cx="4264660" cy="2527935"/>
          </a:xfrm>
          <a:prstGeom prst="rect">
            <a:avLst/>
          </a:prstGeom>
          <a:noFill/>
        </p:spPr>
        <p:txBody>
          <a:bodyPr wrap="square" rtlCol="0" anchor="t">
            <a:spAutoFit/>
          </a:bodyPr>
          <a:p>
            <a:pPr fontAlgn="auto">
              <a:lnSpc>
                <a:spcPts val="3800"/>
              </a:lnSpc>
            </a:pPr>
            <a:r>
              <a:rPr lang="zh-CN" altLang="en-US" sz="2300" b="1">
                <a:solidFill>
                  <a:srgbClr val="457072"/>
                </a:solidFill>
                <a:latin typeface="微软雅黑" panose="020B0503020204020204" pitchFamily="34" charset="-122"/>
                <a:ea typeface="微软雅黑" panose="020B0503020204020204" pitchFamily="34" charset="-122"/>
              </a:rPr>
              <a:t>这张图片中的横线上是一些白色的点，在测试你的心理压力的时候，如果你的心理压力越大，那么你看到的黑色小点闪动得就越快。</a:t>
            </a:r>
            <a:endParaRPr lang="zh-CN" altLang="en-US" sz="2300" b="1">
              <a:solidFill>
                <a:srgbClr val="45707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883920" y="1146810"/>
            <a:ext cx="3438525" cy="3179445"/>
          </a:xfrm>
          <a:prstGeom prst="rect">
            <a:avLst/>
          </a:prstGeom>
        </p:spPr>
      </p:pic>
      <p:pic>
        <p:nvPicPr>
          <p:cNvPr id="7" name="图片 6" descr="至诚"/>
          <p:cNvPicPr>
            <a:picLocks noChangeAspect="1"/>
          </p:cNvPicPr>
          <p:nvPr/>
        </p:nvPicPr>
        <p:blipFill>
          <a:blip r:embed="rId4">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anim calcmode="lin" valueType="num">
                                      <p:cBhvr>
                                        <p:cTn id="1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98171" y="190623"/>
            <a:ext cx="2672080" cy="521970"/>
          </a:xfrm>
          <a:prstGeom prst="rect">
            <a:avLst/>
          </a:prstGeom>
          <a:noFill/>
          <a:ln>
            <a:noFill/>
          </a:ln>
        </p:spPr>
        <p:txBody>
          <a:bodyPr wrap="none" rtlCol="0">
            <a:spAutoFit/>
          </a:bodyPr>
          <a:lstStyle/>
          <a:p>
            <a:r>
              <a:rPr lang="zh-CN" altLang="en-US" sz="2800" dirty="0" smtClean="0">
                <a:solidFill>
                  <a:schemeClr val="accent6">
                    <a:lumMod val="75000"/>
                  </a:schemeClr>
                </a:solidFill>
                <a:latin typeface="方正粗黑宋简体" panose="02000000000000000000" charset="-122"/>
                <a:ea typeface="方正粗黑宋简体" panose="02000000000000000000" charset="-122"/>
              </a:rPr>
              <a:t>心理压力小测试</a:t>
            </a:r>
            <a:endParaRPr lang="zh-CN" altLang="en-US" sz="2800" dirty="0" smtClean="0">
              <a:solidFill>
                <a:schemeClr val="accent6">
                  <a:lumMod val="75000"/>
                </a:schemeClr>
              </a:solidFill>
              <a:latin typeface="方正粗黑宋简体" panose="02000000000000000000" charset="-122"/>
              <a:ea typeface="方正粗黑宋简体" panose="02000000000000000000" charset="-122"/>
            </a:endParaRPr>
          </a:p>
        </p:txBody>
      </p:sp>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1198245" y="807085"/>
            <a:ext cx="6169660" cy="4194810"/>
          </a:xfrm>
          <a:prstGeom prst="rect">
            <a:avLst/>
          </a:prstGeom>
          <a:noFill/>
        </p:spPr>
        <p:txBody>
          <a:bodyPr wrap="square" rtlCol="0" anchor="t">
            <a:spAutoFit/>
          </a:bodyPr>
          <a:p>
            <a:pPr fontAlgn="auto">
              <a:lnSpc>
                <a:spcPts val="3200"/>
              </a:lnSpc>
            </a:pPr>
            <a:r>
              <a:rPr lang="zh-CN" altLang="en-US" sz="2000" b="1">
                <a:solidFill>
                  <a:srgbClr val="C00000"/>
                </a:solidFill>
                <a:latin typeface="微软雅黑" panose="020B0503020204020204" pitchFamily="34" charset="-122"/>
                <a:ea typeface="微软雅黑" panose="020B0503020204020204" pitchFamily="34" charset="-122"/>
              </a:rPr>
              <a:t>请对下列各题作出“是”或“否”的回答。</a:t>
            </a:r>
            <a:endParaRPr lang="zh-CN" altLang="en-US" sz="2000" b="1">
              <a:solidFill>
                <a:srgbClr val="C00000"/>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1.  最近常觉得很累。</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2.  因为发生了某些没有预料的事，你感到心烦。 </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3.  你感觉到你不能</a:t>
            </a:r>
            <a:r>
              <a:rPr lang="zh-CN" altLang="en-US" sz="2000" b="1">
                <a:solidFill>
                  <a:srgbClr val="457072"/>
                </a:solidFill>
                <a:latin typeface="微软雅黑" panose="020B0503020204020204" pitchFamily="34" charset="-122"/>
                <a:ea typeface="微软雅黑" panose="020B0503020204020204" pitchFamily="34" charset="-122"/>
                <a:sym typeface="+mn-ea"/>
              </a:rPr>
              <a:t>控制</a:t>
            </a:r>
            <a:r>
              <a:rPr lang="zh-CN" altLang="en-US" sz="2000" b="1">
                <a:solidFill>
                  <a:srgbClr val="457072"/>
                </a:solidFill>
                <a:latin typeface="微软雅黑" panose="020B0503020204020204" pitchFamily="34" charset="-122"/>
                <a:ea typeface="微软雅黑" panose="020B0503020204020204" pitchFamily="34" charset="-122"/>
              </a:rPr>
              <a:t>你生活中的重要事情。</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4.  你常常感到紧张和压力。</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5.  你常常不能成功地应付生活中有威胁性的争吵。</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6.  你觉得不能成功地应付生活中所发生的重要变化。</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7.  你对把握你的个人问题没有信心。</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8.  你感到事情不是按你的意愿发展。</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endParaRPr lang="zh-CN" altLang="en-US" sz="20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anim calcmode="lin" valueType="num">
                                      <p:cBhvr>
                                        <p:cTn id="1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98171" y="190623"/>
            <a:ext cx="2672080" cy="521970"/>
          </a:xfrm>
          <a:prstGeom prst="rect">
            <a:avLst/>
          </a:prstGeom>
          <a:noFill/>
          <a:ln>
            <a:noFill/>
          </a:ln>
        </p:spPr>
        <p:txBody>
          <a:bodyPr wrap="none" rtlCol="0">
            <a:spAutoFit/>
          </a:bodyPr>
          <a:lstStyle/>
          <a:p>
            <a:r>
              <a:rPr lang="zh-CN" altLang="en-US" sz="2800" dirty="0" smtClean="0">
                <a:solidFill>
                  <a:schemeClr val="accent6">
                    <a:lumMod val="75000"/>
                  </a:schemeClr>
                </a:solidFill>
                <a:latin typeface="方正粗黑宋简体" panose="02000000000000000000" charset="-122"/>
                <a:ea typeface="方正粗黑宋简体" panose="02000000000000000000" charset="-122"/>
              </a:rPr>
              <a:t>心理压力小测试</a:t>
            </a:r>
            <a:endParaRPr lang="zh-CN" altLang="en-US" sz="2800" dirty="0" smtClean="0">
              <a:solidFill>
                <a:schemeClr val="accent6">
                  <a:lumMod val="75000"/>
                </a:schemeClr>
              </a:solidFill>
              <a:latin typeface="方正粗黑宋简体" panose="02000000000000000000" charset="-122"/>
              <a:ea typeface="方正粗黑宋简体" panose="02000000000000000000" charset="-122"/>
            </a:endParaRPr>
          </a:p>
        </p:txBody>
      </p:sp>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1198245" y="767080"/>
            <a:ext cx="6169660" cy="4194810"/>
          </a:xfrm>
          <a:prstGeom prst="rect">
            <a:avLst/>
          </a:prstGeom>
          <a:noFill/>
        </p:spPr>
        <p:txBody>
          <a:bodyPr wrap="square" rtlCol="0" anchor="t">
            <a:spAutoFit/>
          </a:bodyPr>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9.  你发现你不能应付你必须去做的所有事情。</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10.  你不能控制生活中的一切烦恼。</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11.  你觉的你所有方面都是失败的。</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12.  因为事情都是发生在你能控制的范围之外，你会因   此而烦恼。</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13.  你发现你自己常在考虑自己必须完成的那些事情。</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14.  你不能控制消磨时间的方式。</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15.  你感觉积累的大量困难不能克服。</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16.  朋友同学的生日，免不了花钱，你往往不想在这类场合出现以免花钱。</a:t>
            </a:r>
            <a:endParaRPr lang="zh-CN" altLang="en-US" sz="20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anim calcmode="lin" valueType="num">
                                      <p:cBhvr>
                                        <p:cTn id="1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98171" y="190623"/>
            <a:ext cx="2672080" cy="521970"/>
          </a:xfrm>
          <a:prstGeom prst="rect">
            <a:avLst/>
          </a:prstGeom>
          <a:noFill/>
          <a:ln>
            <a:noFill/>
          </a:ln>
        </p:spPr>
        <p:txBody>
          <a:bodyPr wrap="none" rtlCol="0">
            <a:spAutoFit/>
          </a:bodyPr>
          <a:lstStyle/>
          <a:p>
            <a:r>
              <a:rPr lang="zh-CN" altLang="en-US" sz="2800" dirty="0" smtClean="0">
                <a:solidFill>
                  <a:schemeClr val="accent6">
                    <a:lumMod val="75000"/>
                  </a:schemeClr>
                </a:solidFill>
                <a:latin typeface="方正粗黑宋简体" panose="02000000000000000000" charset="-122"/>
                <a:ea typeface="方正粗黑宋简体" panose="02000000000000000000" charset="-122"/>
              </a:rPr>
              <a:t>心理压力小测试</a:t>
            </a:r>
            <a:endParaRPr lang="zh-CN" altLang="en-US" sz="2800" dirty="0" smtClean="0">
              <a:solidFill>
                <a:schemeClr val="accent6">
                  <a:lumMod val="75000"/>
                </a:schemeClr>
              </a:solidFill>
              <a:latin typeface="方正粗黑宋简体" panose="02000000000000000000" charset="-122"/>
              <a:ea typeface="方正粗黑宋简体" panose="02000000000000000000" charset="-122"/>
            </a:endParaRPr>
          </a:p>
        </p:txBody>
      </p:sp>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1198245" y="767080"/>
            <a:ext cx="6892290" cy="3374390"/>
          </a:xfrm>
          <a:prstGeom prst="rect">
            <a:avLst/>
          </a:prstGeom>
          <a:noFill/>
        </p:spPr>
        <p:txBody>
          <a:bodyPr wrap="square" rtlCol="0" anchor="t">
            <a:spAutoFit/>
          </a:bodyPr>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17.  如果你刚买了一天的鞋穿了一天就裂口了，你会气愤、痛苦的抱怨。</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18.  你由于某件小事跟好朋友生气，大家互不相让，结果你一个人生闷气想忘掉这件事，可就是忘不掉。</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19.  当领导因为工作批评（责备）你而使你感到压力很大时，你不会和他们争吵，一个人压抑情感。</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rgbClr val="457072"/>
                </a:solidFill>
                <a:latin typeface="微软雅黑" panose="020B0503020204020204" pitchFamily="34" charset="-122"/>
                <a:ea typeface="微软雅黑" panose="020B0503020204020204" pitchFamily="34" charset="-122"/>
              </a:rPr>
              <a:t>20.  你的一个重要他人，因某些原因不在了，你很难过，不想面对现实。</a:t>
            </a:r>
            <a:endParaRPr lang="zh-CN" altLang="en-US" sz="2000" b="1">
              <a:solidFill>
                <a:srgbClr val="45707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anim calcmode="lin" valueType="num">
                                      <p:cBhvr>
                                        <p:cTn id="1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Picture 774" descr="C:\Users\Administrator\Desktop\公开课-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7764742" y="3765829"/>
            <a:ext cx="1276400" cy="1496745"/>
          </a:xfrm>
          <a:prstGeom prst="rect">
            <a:avLst/>
          </a:prstGeom>
          <a:noFill/>
          <a:extLst>
            <a:ext uri="{909E8E84-426E-40DD-AFC4-6F175D3DCCD1}">
              <a14:hiddenFill xmlns:a14="http://schemas.microsoft.com/office/drawing/2010/main">
                <a:solidFill>
                  <a:srgbClr val="FFFFFF"/>
                </a:solidFill>
              </a14:hiddenFill>
            </a:ext>
          </a:extLst>
        </p:spPr>
      </p:pic>
      <p:pic>
        <p:nvPicPr>
          <p:cNvPr id="1799" name="Picture 775" descr="C:\Users\Administrator\Desktop\公开课-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6928" y="3447"/>
            <a:ext cx="1050536" cy="114349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98171" y="190623"/>
            <a:ext cx="2672080" cy="521970"/>
          </a:xfrm>
          <a:prstGeom prst="rect">
            <a:avLst/>
          </a:prstGeom>
          <a:noFill/>
          <a:ln>
            <a:noFill/>
          </a:ln>
        </p:spPr>
        <p:txBody>
          <a:bodyPr wrap="none" rtlCol="0">
            <a:spAutoFit/>
          </a:bodyPr>
          <a:lstStyle/>
          <a:p>
            <a:r>
              <a:rPr lang="zh-CN" altLang="en-US" sz="2800" dirty="0" smtClean="0">
                <a:solidFill>
                  <a:schemeClr val="accent6">
                    <a:lumMod val="75000"/>
                  </a:schemeClr>
                </a:solidFill>
                <a:latin typeface="方正粗黑宋简体" panose="02000000000000000000" charset="-122"/>
                <a:ea typeface="方正粗黑宋简体" panose="02000000000000000000" charset="-122"/>
              </a:rPr>
              <a:t>心理压力小测试</a:t>
            </a:r>
            <a:endParaRPr lang="zh-CN" altLang="en-US" sz="2800" dirty="0" smtClean="0">
              <a:solidFill>
                <a:schemeClr val="accent6">
                  <a:lumMod val="75000"/>
                </a:schemeClr>
              </a:solidFill>
              <a:latin typeface="方正粗黑宋简体" panose="02000000000000000000" charset="-122"/>
              <a:ea typeface="方正粗黑宋简体" panose="02000000000000000000" charset="-122"/>
            </a:endParaRPr>
          </a:p>
        </p:txBody>
      </p:sp>
      <p:sp>
        <p:nvSpPr>
          <p:cNvPr id="110" name="Freeform 11"/>
          <p:cNvSpPr>
            <a:spLocks noEditPoints="1"/>
          </p:cNvSpPr>
          <p:nvPr/>
        </p:nvSpPr>
        <p:spPr bwMode="auto">
          <a:xfrm>
            <a:off x="7700010" y="1675130"/>
            <a:ext cx="254635" cy="254000"/>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982980" y="767080"/>
            <a:ext cx="7778750" cy="4194810"/>
          </a:xfrm>
          <a:prstGeom prst="rect">
            <a:avLst/>
          </a:prstGeom>
          <a:noFill/>
        </p:spPr>
        <p:txBody>
          <a:bodyPr wrap="square" rtlCol="0" anchor="t">
            <a:spAutoFit/>
          </a:bodyPr>
          <a:p>
            <a:pPr fontAlgn="auto">
              <a:lnSpc>
                <a:spcPts val="3200"/>
              </a:lnSpc>
            </a:pPr>
            <a:r>
              <a:rPr lang="zh-CN" altLang="en-US" sz="2000" b="1">
                <a:solidFill>
                  <a:srgbClr val="C00000"/>
                </a:solidFill>
                <a:latin typeface="微软雅黑" panose="020B0503020204020204" pitchFamily="34" charset="-122"/>
                <a:ea typeface="微软雅黑" panose="020B0503020204020204" pitchFamily="34" charset="-122"/>
              </a:rPr>
              <a:t>评分规则：“是”为1分“否”为0分。各题得分相加。统计总分。</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0— 6分：</a:t>
            </a:r>
            <a:r>
              <a:rPr lang="zh-CN" altLang="en-US" sz="2000" b="1">
                <a:solidFill>
                  <a:srgbClr val="457072"/>
                </a:solidFill>
                <a:latin typeface="微软雅黑" panose="020B0503020204020204" pitchFamily="34" charset="-122"/>
                <a:ea typeface="微软雅黑" panose="020B0503020204020204" pitchFamily="34" charset="-122"/>
              </a:rPr>
              <a:t>你能够应付生活中的许多事情，但有时也会有些烦恼，这是正常的。</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7—14分：</a:t>
            </a:r>
            <a:r>
              <a:rPr lang="zh-CN" altLang="en-US" sz="2000" b="1">
                <a:solidFill>
                  <a:srgbClr val="457072"/>
                </a:solidFill>
                <a:latin typeface="微软雅黑" panose="020B0503020204020204" pitchFamily="34" charset="-122"/>
                <a:ea typeface="微软雅黑" panose="020B0503020204020204" pitchFamily="34" charset="-122"/>
              </a:rPr>
              <a:t>你有轻度的心理压力，虽然常会体验到不必要的烦恼，但你基本能处理生活中的问题。你应学会调节自己的心情，保持轻松愉快的心境。</a:t>
            </a:r>
            <a:endParaRPr lang="zh-CN" altLang="en-US" sz="2000" b="1">
              <a:solidFill>
                <a:srgbClr val="457072"/>
              </a:solidFill>
              <a:latin typeface="微软雅黑" panose="020B0503020204020204" pitchFamily="34" charset="-122"/>
              <a:ea typeface="微软雅黑" panose="020B0503020204020204" pitchFamily="34" charset="-122"/>
            </a:endParaRPr>
          </a:p>
          <a:p>
            <a:pPr fontAlgn="auto">
              <a:lnSpc>
                <a:spcPts val="3200"/>
              </a:lnSpc>
            </a:pPr>
            <a:r>
              <a:rPr lang="zh-CN" altLang="en-US" sz="2000" b="1">
                <a:solidFill>
                  <a:schemeClr val="accent6">
                    <a:lumMod val="75000"/>
                  </a:schemeClr>
                </a:solidFill>
                <a:latin typeface="微软雅黑" panose="020B0503020204020204" pitchFamily="34" charset="-122"/>
                <a:ea typeface="微软雅黑" panose="020B0503020204020204" pitchFamily="34" charset="-122"/>
              </a:rPr>
              <a:t>14—20分：</a:t>
            </a:r>
            <a:r>
              <a:rPr lang="zh-CN" altLang="en-US" sz="2000" b="1">
                <a:solidFill>
                  <a:srgbClr val="457072"/>
                </a:solidFill>
                <a:latin typeface="微软雅黑" panose="020B0503020204020204" pitchFamily="34" charset="-122"/>
                <a:ea typeface="微软雅黑" panose="020B0503020204020204" pitchFamily="34" charset="-122"/>
              </a:rPr>
              <a:t>你已经在承受巨大的心理压力，你不能处理生活中的许多问题，因此使你紧张、不安、影响到你的学习生活身心健康。你应尽快改变这种情况，否则将使你学习生活不能正常进行。</a:t>
            </a:r>
            <a:br>
              <a:rPr lang="zh-CN" altLang="en-US" sz="2000" b="1">
                <a:solidFill>
                  <a:srgbClr val="457072"/>
                </a:solidFill>
                <a:latin typeface="微软雅黑" panose="020B0503020204020204" pitchFamily="34" charset="-122"/>
                <a:ea typeface="微软雅黑" panose="020B0503020204020204" pitchFamily="34" charset="-122"/>
              </a:rPr>
            </a:br>
            <a:endParaRPr lang="zh-CN" altLang="en-US" sz="2000" b="1">
              <a:solidFill>
                <a:srgbClr val="457072"/>
              </a:solidFill>
              <a:latin typeface="微软雅黑" panose="020B0503020204020204" pitchFamily="34" charset="-122"/>
              <a:ea typeface="微软雅黑" panose="020B0503020204020204" pitchFamily="34" charset="-122"/>
            </a:endParaRPr>
          </a:p>
        </p:txBody>
      </p:sp>
      <p:pic>
        <p:nvPicPr>
          <p:cNvPr id="7" name="图片 6" descr="至诚"/>
          <p:cNvPicPr>
            <a:picLocks noChangeAspect="1"/>
          </p:cNvPicPr>
          <p:nvPr/>
        </p:nvPicPr>
        <p:blipFill>
          <a:blip r:embed="rId3">
            <a:clrChange>
              <a:clrFrom>
                <a:srgbClr val="FFFFFF">
                  <a:alpha val="100000"/>
                </a:srgbClr>
              </a:clrFrom>
              <a:clrTo>
                <a:srgbClr val="FFFFFF">
                  <a:alpha val="100000"/>
                  <a:alpha val="0"/>
                </a:srgbClr>
              </a:clrTo>
            </a:clrChange>
          </a:blip>
          <a:srcRect l="10965" t="7418" r="10955" b="11397"/>
          <a:stretch>
            <a:fillRect/>
          </a:stretch>
        </p:blipFill>
        <p:spPr>
          <a:xfrm>
            <a:off x="8277225" y="200025"/>
            <a:ext cx="553720" cy="51244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99"/>
                                        </p:tgtEl>
                                        <p:attrNameLst>
                                          <p:attrName>style.visibility</p:attrName>
                                        </p:attrNameLst>
                                      </p:cBhvr>
                                      <p:to>
                                        <p:strVal val="visible"/>
                                      </p:to>
                                    </p:set>
                                    <p:animEffect transition="in" filter="barn(outHorizontal)">
                                      <p:cBhvr>
                                        <p:cTn id="7" dur="500"/>
                                        <p:tgtEl>
                                          <p:spTgt spid="179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98"/>
                                        </p:tgtEl>
                                        <p:attrNameLst>
                                          <p:attrName>style.visibility</p:attrName>
                                        </p:attrNameLst>
                                      </p:cBhvr>
                                      <p:to>
                                        <p:strVal val="visible"/>
                                      </p:to>
                                    </p:set>
                                    <p:animEffect transition="in" filter="barn(inVertical)">
                                      <p:cBhvr>
                                        <p:cTn id="11" dur="500"/>
                                        <p:tgtEl>
                                          <p:spTgt spid="1798"/>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anim calcmode="lin" valueType="num">
                                      <p:cBhvr>
                                        <p:cTn id="1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6413</Words>
  <Application>WPS 演示</Application>
  <PresentationFormat>自定义</PresentationFormat>
  <Paragraphs>224</Paragraphs>
  <Slides>40</Slides>
  <Notes>25</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40</vt:i4>
      </vt:variant>
    </vt:vector>
  </HeadingPairs>
  <TitlesOfParts>
    <vt:vector size="50" baseType="lpstr">
      <vt:lpstr>Arial</vt:lpstr>
      <vt:lpstr>宋体</vt:lpstr>
      <vt:lpstr>Wingdings</vt:lpstr>
      <vt:lpstr>时尚中黑简体</vt:lpstr>
      <vt:lpstr>微软雅黑</vt:lpstr>
      <vt:lpstr>方正粗黑宋简体</vt:lpstr>
      <vt:lpstr>Calibri</vt:lpstr>
      <vt:lpstr>Arial Unicode MS</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49063</dc:title>
  <dc:creator>.</dc:creator>
  <cp:lastModifiedBy>公主道</cp:lastModifiedBy>
  <cp:revision>57</cp:revision>
  <dcterms:created xsi:type="dcterms:W3CDTF">2016-07-22T09:58:00Z</dcterms:created>
  <dcterms:modified xsi:type="dcterms:W3CDTF">2022-06-06T08:37:36Z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894F032AE1DA4A5489746068AF9A01BD</vt:lpwstr>
  </property>
</Properties>
</file>