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57" r:id="rId6"/>
    <p:sldId id="258" r:id="rId7"/>
    <p:sldId id="280" r:id="rId8"/>
    <p:sldId id="263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308" r:id="rId18"/>
    <p:sldId id="309" r:id="rId19"/>
    <p:sldId id="260" r:id="rId20"/>
    <p:sldId id="267" r:id="rId21"/>
    <p:sldId id="289" r:id="rId22"/>
    <p:sldId id="290" r:id="rId23"/>
    <p:sldId id="291" r:id="rId24"/>
    <p:sldId id="292" r:id="rId25"/>
    <p:sldId id="310" r:id="rId26"/>
    <p:sldId id="311" r:id="rId27"/>
    <p:sldId id="261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271" r:id="rId37"/>
    <p:sldId id="262" r:id="rId38"/>
    <p:sldId id="275" r:id="rId39"/>
    <p:sldId id="301" r:id="rId40"/>
    <p:sldId id="302" r:id="rId41"/>
    <p:sldId id="303" r:id="rId42"/>
    <p:sldId id="304" r:id="rId43"/>
    <p:sldId id="312" r:id="rId44"/>
    <p:sldId id="305" r:id="rId45"/>
    <p:sldId id="306" r:id="rId46"/>
    <p:sldId id="307" r:id="rId47"/>
    <p:sldId id="313" r:id="rId48"/>
    <p:sldId id="259" r:id="rId4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3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09" autoAdjust="0"/>
    <p:restoredTop sz="94660"/>
  </p:normalViewPr>
  <p:slideViewPr>
    <p:cSldViewPr snapToGrid="0">
      <p:cViewPr>
        <p:scale>
          <a:sx n="80" d="100"/>
          <a:sy n="80" d="100"/>
        </p:scale>
        <p:origin x="-859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/>
              <a:t>2019/4/26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/>
              <a:t>2019/4/26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/>
              <a:t>2019/4/26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590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648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446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736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872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1833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965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856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/>
              <a:t>2019/4/26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846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8607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6233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969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4827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7399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9499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3740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0351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245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/>
              <a:t>2019/4/26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2283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7779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782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611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4932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4005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1357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5142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8196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82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/>
              <a:t>2019/4/26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593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1677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6880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4133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830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/>
              <a:t>2019/4/26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/>
              <a:t>2019/4/26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/>
              <a:t>2019/4/26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/>
              <a:t>2019/4/26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E50A-26BB-426E-B7F3-42E7741E7718}" type="datetimeFigureOut">
              <a:rPr lang="zh-CN" altLang="en-US" smtClean="0"/>
              <a:t>2019/4/26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1667-AF62-46EA-ABD9-C41B976370E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3E50A-26BB-426E-B7F3-42E7741E7718}" type="datetimeFigureOut">
              <a:rPr lang="zh-CN" altLang="en-US" smtClean="0"/>
              <a:t>2019/4/26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E1667-AF62-46EA-ABD9-C41B976370E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3E50A-26BB-426E-B7F3-42E7741E77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E1667-AF62-46EA-ABD9-C41B976370E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632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3E50A-26BB-426E-B7F3-42E7741E77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E1667-AF62-46EA-ABD9-C41B976370E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28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3E50A-26BB-426E-B7F3-42E7741E77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E1667-AF62-46EA-ABD9-C41B976370E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35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C:\Users\asus\Desktop\&#22235;&#26376;&#20540;&#21608;&#27719;&#25253;&#35838;&#20214;\6-3.mp4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hyperlink" Target="file:///C:\Users\asus\Desktop\&#22235;&#26376;&#20540;&#21608;&#27719;&#25253;&#35838;&#20214;\&#31038;&#22242;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file:///C:\Users\asus\Desktop\&#22235;&#26376;&#20540;&#21608;&#27719;&#25253;&#35838;&#20214;\6-13.mp4" TargetMode="Externa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file:///C:\Users\asus\Desktop\&#22235;&#26376;&#20540;&#21608;&#27719;&#25253;&#35838;&#20214;\&#25104;&#38271;&#31036;.mp4" TargetMode="External"/><Relationship Id="rId3" Type="http://schemas.openxmlformats.org/officeDocument/2006/relationships/image" Target="../media/image48.jpeg"/><Relationship Id="rId7" Type="http://schemas.openxmlformats.org/officeDocument/2006/relationships/hyperlink" Target="file:///C:\Users\asus\Desktop\&#22235;&#26376;&#20540;&#21608;&#27719;&#25253;&#35838;&#20214;\7%20&#37101;&#32452;&#38271;&#19968;&#23383;&#19968;&#23383;&#24102;&#39046;&#22823;&#23478;&#35757;&#32451;.MOV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&#29992;&#39184;.mp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asus\Desktop\&#22235;&#26376;&#20540;&#21608;&#27719;&#25253;&#35838;&#20214;\&#35838;&#38388;1.mp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file:///C:\Users\asus\Desktop\&#22235;&#26376;&#20540;&#21608;&#27719;&#25253;&#35838;&#20214;\&#27754;&#24605;&#33777;&#25968;1&#21315;&#31890;&#31859;.mp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99869" y="689317"/>
            <a:ext cx="10779369" cy="5570806"/>
          </a:xfrm>
          <a:prstGeom prst="rect">
            <a:avLst/>
          </a:prstGeom>
          <a:solidFill>
            <a:srgbClr val="FCE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237957" y="1012874"/>
            <a:ext cx="9622301" cy="4951828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 r="8427" b="30567"/>
          <a:stretch>
            <a:fillRect/>
          </a:stretch>
        </p:blipFill>
        <p:spPr>
          <a:xfrm>
            <a:off x="6457071" y="-518676"/>
            <a:ext cx="5950634" cy="31634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6" t="20053" r="6971" b="19232"/>
          <a:stretch>
            <a:fillRect/>
          </a:stretch>
        </p:blipFill>
        <p:spPr>
          <a:xfrm flipH="1">
            <a:off x="-361282" y="4016327"/>
            <a:ext cx="3850072" cy="30386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6863" y="2470339"/>
            <a:ext cx="898538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最美人间四月天，不负春光薛小人</a:t>
            </a:r>
            <a:endParaRPr lang="zh-CN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  <a:p>
            <a:r>
              <a:rPr lang="en-US" altLang="zh-C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              </a:t>
            </a:r>
          </a:p>
          <a:p>
            <a:r>
              <a:rPr lang="en-US" altLang="zh-C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 </a:t>
            </a:r>
            <a:r>
              <a:rPr lang="en-US" altLang="zh-C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             ——</a:t>
            </a:r>
            <a:r>
              <a:rPr lang="zh-CN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薛小四月值周汇报</a:t>
            </a:r>
            <a:endParaRPr lang="zh-CN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0166" y="379827"/>
            <a:ext cx="11183816" cy="5992837"/>
          </a:xfrm>
          <a:prstGeom prst="rect">
            <a:avLst/>
          </a:prstGeom>
          <a:noFill/>
          <a:ln w="76200">
            <a:solidFill>
              <a:srgbClr val="FCE3DE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 r="8427" b="30567"/>
          <a:stretch>
            <a:fillRect/>
          </a:stretch>
        </p:blipFill>
        <p:spPr>
          <a:xfrm flipH="1" flipV="1">
            <a:off x="-154746" y="4412615"/>
            <a:ext cx="4375052" cy="2325810"/>
          </a:xfrm>
          <a:prstGeom prst="rect">
            <a:avLst/>
          </a:prstGeom>
        </p:spPr>
      </p:pic>
      <p:pic>
        <p:nvPicPr>
          <p:cNvPr id="6146" name="Picture 2" descr="C:\Users\asus\Desktop\四月值周\教研之美潘虹\教研之美汇总\6-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756" y="555119"/>
            <a:ext cx="4123594" cy="5498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8287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0166" y="379827"/>
            <a:ext cx="11183816" cy="5992837"/>
          </a:xfrm>
          <a:prstGeom prst="rect">
            <a:avLst/>
          </a:prstGeom>
          <a:noFill/>
          <a:ln w="76200">
            <a:solidFill>
              <a:srgbClr val="FCE3DE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 r="8427" b="30567"/>
          <a:stretch>
            <a:fillRect/>
          </a:stretch>
        </p:blipFill>
        <p:spPr>
          <a:xfrm flipH="1" flipV="1">
            <a:off x="-154746" y="4412615"/>
            <a:ext cx="4375052" cy="2325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4375" y="437335"/>
            <a:ext cx="3771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六语组</a:t>
            </a:r>
            <a:endParaRPr lang="zh-CN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7170" name="Picture 2" descr="C:\Users\asus\Desktop\四月值周\教研之美潘虹\教研之美汇总\6-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23" y="1145221"/>
            <a:ext cx="4356525" cy="3267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sus\Desktop\四月值周\教研之美潘虹\教研之美汇总\6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74" y="437335"/>
            <a:ext cx="3232665" cy="2639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sus\Desktop\四月值周\教研之美潘虹\教研之美汇总\6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742" y="3285189"/>
            <a:ext cx="2589927" cy="3453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动作按钮: 前进或下一项 8">
            <a:hlinkClick r:id="rId6" action="ppaction://hlinkfile" highlightClick="1"/>
          </p:cNvPr>
          <p:cNvSpPr/>
          <p:nvPr/>
        </p:nvSpPr>
        <p:spPr>
          <a:xfrm>
            <a:off x="9890450" y="5410319"/>
            <a:ext cx="699796" cy="62240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91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0166" y="379827"/>
            <a:ext cx="11183816" cy="5992837"/>
          </a:xfrm>
          <a:prstGeom prst="rect">
            <a:avLst/>
          </a:prstGeom>
          <a:noFill/>
          <a:ln w="76200">
            <a:solidFill>
              <a:srgbClr val="FCE3DE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 r="8427" b="30567"/>
          <a:stretch>
            <a:fillRect/>
          </a:stretch>
        </p:blipFill>
        <p:spPr>
          <a:xfrm flipH="1" flipV="1">
            <a:off x="-154746" y="4412615"/>
            <a:ext cx="4375052" cy="2325810"/>
          </a:xfrm>
          <a:prstGeom prst="rect">
            <a:avLst/>
          </a:prstGeom>
        </p:spPr>
      </p:pic>
      <p:pic>
        <p:nvPicPr>
          <p:cNvPr id="8194" name="Picture 2" descr="C:\Users\asus\Desktop\四月值周\教研之美潘虹\教研之美汇总\5-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680" y="1089382"/>
            <a:ext cx="3058819" cy="4078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5" name="Picture 3" descr="C:\Users\asus\Desktop\四月值周\教研之美潘虹\教研之美汇总\5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06" y="1637295"/>
            <a:ext cx="336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6" name="Picture 4" descr="C:\Users\asus\Desktop\四月值周\教研之美潘虹\教研之美汇总\5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631" y="3728670"/>
            <a:ext cx="336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7" name="Picture 5" descr="C:\Users\asus\Desktop\四月值周\教研之美潘虹\教研之美汇总\5-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631" y="608594"/>
            <a:ext cx="336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37456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99869" y="689317"/>
            <a:ext cx="10779369" cy="5570806"/>
          </a:xfrm>
          <a:prstGeom prst="rect">
            <a:avLst/>
          </a:prstGeom>
          <a:solidFill>
            <a:srgbClr val="FCE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6" t="20053" r="6971" b="19232"/>
          <a:stretch>
            <a:fillRect/>
          </a:stretch>
        </p:blipFill>
        <p:spPr>
          <a:xfrm>
            <a:off x="8651633" y="3954319"/>
            <a:ext cx="3910816" cy="30865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57450" y="1618194"/>
            <a:ext cx="841057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5400" dirty="0" smtClean="0">
              <a:solidFill>
                <a:prstClr val="black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6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  心得分享</a:t>
            </a:r>
            <a:endParaRPr lang="en-US" altLang="zh-CN" sz="60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  <a:p>
            <a:r>
              <a:rPr lang="en-US" altLang="zh-CN" sz="6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       ——</a:t>
            </a:r>
            <a:r>
              <a:rPr lang="zh-CN" altLang="en-US" sz="6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赵凤英</a:t>
            </a:r>
            <a:endParaRPr lang="zh-CN" altLang="en-US" sz="6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178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3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64392" y="1937373"/>
            <a:ext cx="1047273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600" b="1" dirty="0">
                <a:solidFill>
                  <a:prstClr val="white"/>
                </a:solidFill>
                <a:latin typeface="Impact" panose="020B0806030902050204" pitchFamily="34" charset="0"/>
              </a:rPr>
              <a:t>PART 01</a:t>
            </a:r>
            <a:endParaRPr lang="zh-CN" altLang="en-US" sz="16600" b="1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53642" y="2807467"/>
            <a:ext cx="10472736" cy="830997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薛小之美</a:t>
            </a:r>
            <a:r>
              <a:rPr lang="en-US" altLang="zh-CN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——</a:t>
            </a:r>
            <a:r>
              <a:rPr lang="zh-CN" alt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美在精诚合作的教研</a:t>
            </a:r>
            <a:endParaRPr lang="zh-CN" alt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996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42950" y="962024"/>
            <a:ext cx="10401300" cy="4613495"/>
          </a:xfrm>
          <a:prstGeom prst="rect">
            <a:avLst/>
          </a:prstGeom>
          <a:solidFill>
            <a:srgbClr val="FCE3DE"/>
          </a:solidFill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    我们</a:t>
            </a:r>
            <a:r>
              <a:rPr lang="zh-CN" alt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薛小这个大家庭正是有了这么多默默奉献、乐于分享、精诚合作的老师，才有了一节节内容丰富、形式多样、特色鲜明的生态课堂，才彰显了薛小“求善、归真、开放、互动”的课堂特质。</a:t>
            </a:r>
          </a:p>
        </p:txBody>
      </p:sp>
      <p:sp>
        <p:nvSpPr>
          <p:cNvPr id="5" name="矩形 4"/>
          <p:cNvSpPr/>
          <p:nvPr/>
        </p:nvSpPr>
        <p:spPr>
          <a:xfrm>
            <a:off x="450166" y="379827"/>
            <a:ext cx="11183816" cy="5992837"/>
          </a:xfrm>
          <a:prstGeom prst="rect">
            <a:avLst/>
          </a:prstGeom>
          <a:noFill/>
          <a:ln w="76200">
            <a:solidFill>
              <a:srgbClr val="FCE3DE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 r="8427" b="30567"/>
          <a:stretch>
            <a:fillRect/>
          </a:stretch>
        </p:blipFill>
        <p:spPr>
          <a:xfrm flipH="1" flipV="1">
            <a:off x="-154746" y="4412615"/>
            <a:ext cx="4375052" cy="232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7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3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64392" y="1937373"/>
            <a:ext cx="1047273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600" b="1" dirty="0">
                <a:solidFill>
                  <a:schemeClr val="bg1"/>
                </a:solidFill>
                <a:latin typeface="Impact" panose="020B0806030902050204" pitchFamily="34" charset="0"/>
              </a:rPr>
              <a:t>PART 02</a:t>
            </a:r>
            <a:endParaRPr lang="zh-CN" altLang="en-US" sz="16600" b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4" name="文本框 2"/>
          <p:cNvSpPr txBox="1"/>
          <p:nvPr/>
        </p:nvSpPr>
        <p:spPr>
          <a:xfrm>
            <a:off x="1153642" y="2807467"/>
            <a:ext cx="10472736" cy="830997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薛小之美</a:t>
            </a:r>
            <a:r>
              <a:rPr lang="en-US" altLang="zh-CN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——</a:t>
            </a:r>
            <a:r>
              <a:rPr lang="zh-CN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美在甘为人梯的奉献</a:t>
            </a:r>
            <a:endParaRPr lang="zh-CN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0166" y="379827"/>
            <a:ext cx="11183816" cy="5992837"/>
          </a:xfrm>
          <a:prstGeom prst="rect">
            <a:avLst/>
          </a:prstGeom>
          <a:noFill/>
          <a:ln w="76200">
            <a:solidFill>
              <a:srgbClr val="FCE3DE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动作按钮: 前进或下一项 27">
            <a:hlinkClick r:id="rId2" action="ppaction://hlinkfile" highlightClick="1"/>
          </p:cNvPr>
          <p:cNvSpPr/>
          <p:nvPr/>
        </p:nvSpPr>
        <p:spPr>
          <a:xfrm>
            <a:off x="9890450" y="5410319"/>
            <a:ext cx="699796" cy="62240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560970"/>
            <a:ext cx="2705100" cy="2028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:\Users\asus\Documents\Tencent Files\1358545143\FileRecv\MobileFile\IMG_63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348" y="3265547"/>
            <a:ext cx="2759715" cy="20697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20" name="Picture 4" descr="C:\Users\asus\Documents\Tencent Files\1358545143\FileRecv\MobileFile\IMG_63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677" y="3294600"/>
            <a:ext cx="2720977" cy="2040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21" name="Picture 5" descr="C:\Users\asus\Documents\Tencent Files\1358545143\FileRecv\MobileFile\IMG_63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294600"/>
            <a:ext cx="2682240" cy="2011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348" y="560970"/>
            <a:ext cx="2833664" cy="2125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774" y="560970"/>
            <a:ext cx="2705100" cy="2028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59304" y="876300"/>
            <a:ext cx="861774" cy="22944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400" dirty="0" smtClean="0">
                <a:latin typeface="楷体" pitchFamily="49" charset="-122"/>
                <a:ea typeface="楷体" pitchFamily="49" charset="-122"/>
              </a:rPr>
              <a:t>早读</a:t>
            </a:r>
            <a:endParaRPr lang="zh-CN" altLang="en-US" sz="4400" dirty="0"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0166" y="379827"/>
            <a:ext cx="11183816" cy="5992837"/>
          </a:xfrm>
          <a:prstGeom prst="rect">
            <a:avLst/>
          </a:prstGeom>
          <a:noFill/>
          <a:ln w="76200">
            <a:solidFill>
              <a:srgbClr val="FCE3DE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 r="8427" b="30567"/>
          <a:stretch>
            <a:fillRect/>
          </a:stretch>
        </p:blipFill>
        <p:spPr>
          <a:xfrm flipH="1" flipV="1">
            <a:off x="-154746" y="4412615"/>
            <a:ext cx="4375052" cy="2325810"/>
          </a:xfrm>
          <a:prstGeom prst="rect">
            <a:avLst/>
          </a:prstGeom>
        </p:spPr>
      </p:pic>
      <p:pic>
        <p:nvPicPr>
          <p:cNvPr id="10242" name="Picture 2" descr="C:\Users\asus\Desktop\四月值周\奉献之美佳佳\奉献之美照片和视屏\第一段\三年级奉献之美彭老师利用自己时间辅导孩子作业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49" y="1208764"/>
            <a:ext cx="4238625" cy="3178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sus\Desktop\四月值周\奉献之美佳佳\奉献之美照片和视屏\第一段\蔡燕老师一早为学生辅导作文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874" y="1208764"/>
            <a:ext cx="4271802" cy="32038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14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0166" y="379827"/>
            <a:ext cx="11183816" cy="5992837"/>
          </a:xfrm>
          <a:prstGeom prst="rect">
            <a:avLst/>
          </a:prstGeom>
          <a:noFill/>
          <a:ln w="76200">
            <a:solidFill>
              <a:srgbClr val="FCE3DE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 r="8427" b="30567"/>
          <a:stretch>
            <a:fillRect/>
          </a:stretch>
        </p:blipFill>
        <p:spPr>
          <a:xfrm flipH="1" flipV="1">
            <a:off x="-154746" y="4412615"/>
            <a:ext cx="4375052" cy="2325810"/>
          </a:xfrm>
          <a:prstGeom prst="rect">
            <a:avLst/>
          </a:prstGeom>
        </p:spPr>
      </p:pic>
      <p:pic>
        <p:nvPicPr>
          <p:cNvPr id="11266" name="Picture 2" descr="C:\Users\asus\Desktop\四月值周\奉献之美佳佳\奉献之美照片和视屏\第四段副班\体育老师认真指导广播操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596900"/>
            <a:ext cx="4508500" cy="3382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sus\Desktop\四月值周\奉献之美佳佳\奉献之美照片和视屏\第四段副班\六年级指导广播操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74" y="596900"/>
            <a:ext cx="4510261" cy="3382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20306" y="4412615"/>
            <a:ext cx="4685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广播操指导</a:t>
            </a:r>
            <a:endParaRPr lang="zh-CN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9" name="动作按钮: 前进或下一项 8">
            <a:hlinkClick r:id="rId5" action="ppaction://hlinkfile" highlightClick="1"/>
          </p:cNvPr>
          <p:cNvSpPr/>
          <p:nvPr/>
        </p:nvSpPr>
        <p:spPr>
          <a:xfrm>
            <a:off x="9890450" y="5410319"/>
            <a:ext cx="699796" cy="62240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97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99869" y="689317"/>
            <a:ext cx="10779369" cy="5570806"/>
          </a:xfrm>
          <a:prstGeom prst="rect">
            <a:avLst/>
          </a:prstGeom>
          <a:solidFill>
            <a:srgbClr val="FCE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6" t="20053" r="6971" b="19232"/>
          <a:stretch>
            <a:fillRect/>
          </a:stretch>
        </p:blipFill>
        <p:spPr>
          <a:xfrm>
            <a:off x="8651633" y="3954319"/>
            <a:ext cx="3910816" cy="30865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62200" y="1922994"/>
            <a:ext cx="8534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5400" dirty="0" smtClean="0">
              <a:latin typeface="楷体" pitchFamily="49" charset="-122"/>
              <a:ea typeface="楷体" pitchFamily="49" charset="-122"/>
            </a:endParaRPr>
          </a:p>
          <a:p>
            <a:r>
              <a:rPr lang="en-US" altLang="zh-CN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你是人间的四月天</a:t>
            </a:r>
            <a:r>
              <a:rPr lang="en-US" altLang="zh-CN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》</a:t>
            </a:r>
            <a:endParaRPr lang="zh-CN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  <a:p>
            <a:endParaRPr lang="zh-CN" altLang="en-US" dirty="0"/>
          </a:p>
        </p:txBody>
      </p:sp>
      <p:pic>
        <p:nvPicPr>
          <p:cNvPr id="4" name="Bandari - 雪之梦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2262" y="6260123"/>
            <a:ext cx="487363" cy="487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5578" y="966341"/>
            <a:ext cx="1026795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我说 你是人间的四月天</a:t>
            </a:r>
            <a:r>
              <a:rPr lang="zh-CN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；笑</a:t>
            </a:r>
            <a:r>
              <a:rPr lang="zh-CN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响点亮了四面风；轻灵在春的光艳中交舞着变。</a:t>
            </a:r>
          </a:p>
          <a:p>
            <a:r>
              <a:rPr lang="zh-CN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你</a:t>
            </a:r>
            <a:r>
              <a:rPr lang="zh-CN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是四月早天里的云烟，黄昏吹着风的软，星子在无意中闪，细雨点洒在花前。</a:t>
            </a:r>
          </a:p>
          <a:p>
            <a:r>
              <a:rPr lang="zh-CN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那</a:t>
            </a:r>
            <a:r>
              <a:rPr lang="zh-CN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轻，那娉婷，你是，鲜妍百花的冠冕你戴着，你是天真，庄严，你是夜夜的月圆。</a:t>
            </a:r>
          </a:p>
          <a:p>
            <a:r>
              <a:rPr lang="zh-CN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雪</a:t>
            </a:r>
            <a:r>
              <a:rPr lang="zh-CN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化后那片鹅黄，你像；新鲜初放芽的绿，你是；柔嫩喜悦，水光浮动着你梦期待中白莲。</a:t>
            </a:r>
          </a:p>
          <a:p>
            <a:r>
              <a:rPr lang="zh-CN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你</a:t>
            </a:r>
            <a:r>
              <a:rPr lang="zh-CN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是一树一树的花开，是燕在梁间呢喃，</a:t>
            </a:r>
          </a:p>
          <a:p>
            <a:r>
              <a:rPr lang="zh-CN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你</a:t>
            </a:r>
            <a:r>
              <a:rPr lang="zh-CN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是爱，是暖，是希望，你是人间的四月天！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94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0166" y="379827"/>
            <a:ext cx="11183816" cy="5992837"/>
          </a:xfrm>
          <a:prstGeom prst="rect">
            <a:avLst/>
          </a:prstGeom>
          <a:noFill/>
          <a:ln w="76200">
            <a:solidFill>
              <a:srgbClr val="FCE3DE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 r="8427" b="30567"/>
          <a:stretch>
            <a:fillRect/>
          </a:stretch>
        </p:blipFill>
        <p:spPr>
          <a:xfrm flipH="1" flipV="1">
            <a:off x="-154746" y="4412615"/>
            <a:ext cx="4375052" cy="2325810"/>
          </a:xfrm>
          <a:prstGeom prst="rect">
            <a:avLst/>
          </a:prstGeom>
        </p:spPr>
      </p:pic>
      <p:pic>
        <p:nvPicPr>
          <p:cNvPr id="12290" name="Picture 2" descr="C:\Users\asus\Desktop\四月值周\奉献之美佳佳\奉献之美照片和视屏\第二段\五数老师每天利用课后服务时间为学生辅导讲解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699" y="916999"/>
            <a:ext cx="4346269" cy="3259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291" name="Picture 3" descr="C:\Users\asus\Desktop\四月值周\奉献之美佳佳\奉献之美照片和视屏\第二段\五年级数学老师见缝插针式课间辅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855" y="916999"/>
            <a:ext cx="4346269" cy="3259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37761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0166" y="379827"/>
            <a:ext cx="11183816" cy="5992837"/>
          </a:xfrm>
          <a:prstGeom prst="rect">
            <a:avLst/>
          </a:prstGeom>
          <a:noFill/>
          <a:ln w="76200">
            <a:solidFill>
              <a:srgbClr val="FCE3DE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 r="8427" b="30567"/>
          <a:stretch>
            <a:fillRect/>
          </a:stretch>
        </p:blipFill>
        <p:spPr>
          <a:xfrm flipH="1" flipV="1">
            <a:off x="-154746" y="4412615"/>
            <a:ext cx="4375052" cy="2325810"/>
          </a:xfrm>
          <a:prstGeom prst="rect">
            <a:avLst/>
          </a:prstGeom>
        </p:spPr>
      </p:pic>
      <p:pic>
        <p:nvPicPr>
          <p:cNvPr id="13314" name="Picture 2" descr="C:\Users\asus\Desktop\四月值周\奉献之美佳佳\奉献之美照片和视屏\第一段\6-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350" y="3625575"/>
            <a:ext cx="3497100" cy="2622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asus\Desktop\四月值周\奉献之美佳佳\奉献之美照片和视屏\第一段\6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673" y="3625575"/>
            <a:ext cx="3494702" cy="2621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asus\Desktop\四月值周\奉献之美佳佳\奉献之美照片和视屏\第一段\6-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590550"/>
            <a:ext cx="3714260" cy="2785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asus\Desktop\四月值周\奉献之美佳佳\奉献之美照片和视屏\第一段\6-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590550"/>
            <a:ext cx="3714260" cy="2785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71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3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64392" y="1937373"/>
            <a:ext cx="1047273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600" b="1" dirty="0">
                <a:solidFill>
                  <a:prstClr val="white"/>
                </a:solidFill>
                <a:latin typeface="Impact" panose="020B0806030902050204" pitchFamily="34" charset="0"/>
              </a:rPr>
              <a:t>PART 02</a:t>
            </a:r>
            <a:endParaRPr lang="zh-CN" altLang="en-US" sz="16600" b="1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4" name="文本框 2"/>
          <p:cNvSpPr txBox="1"/>
          <p:nvPr/>
        </p:nvSpPr>
        <p:spPr>
          <a:xfrm>
            <a:off x="1153642" y="2807467"/>
            <a:ext cx="10472736" cy="830997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薛小之美</a:t>
            </a:r>
            <a:r>
              <a:rPr lang="en-US" altLang="zh-CN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——</a:t>
            </a:r>
            <a:r>
              <a:rPr lang="zh-CN" alt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美在甘为人梯的奉献</a:t>
            </a:r>
            <a:endParaRPr lang="zh-CN" alt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560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42950" y="962024"/>
            <a:ext cx="10401300" cy="4613495"/>
          </a:xfrm>
          <a:prstGeom prst="rect">
            <a:avLst/>
          </a:prstGeom>
          <a:solidFill>
            <a:srgbClr val="FCE3DE"/>
          </a:solidFill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    一</a:t>
            </a:r>
            <a:r>
              <a:rPr lang="zh-CN" alt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支粉笔，他们用博学书写风采；两袖清风，他们用信念诉说奉献。薛小的老师们就是这样全身心地投入教育教学，让学生们有了生命拔节的成长！</a:t>
            </a:r>
          </a:p>
        </p:txBody>
      </p:sp>
      <p:sp>
        <p:nvSpPr>
          <p:cNvPr id="5" name="矩形 4"/>
          <p:cNvSpPr/>
          <p:nvPr/>
        </p:nvSpPr>
        <p:spPr>
          <a:xfrm>
            <a:off x="450166" y="379827"/>
            <a:ext cx="11183816" cy="5992837"/>
          </a:xfrm>
          <a:prstGeom prst="rect">
            <a:avLst/>
          </a:prstGeom>
          <a:noFill/>
          <a:ln w="76200">
            <a:solidFill>
              <a:srgbClr val="FCE3DE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 r="8427" b="30567"/>
          <a:stretch>
            <a:fillRect/>
          </a:stretch>
        </p:blipFill>
        <p:spPr>
          <a:xfrm flipH="1" flipV="1">
            <a:off x="-154746" y="4412615"/>
            <a:ext cx="4375052" cy="232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2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3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64392" y="1937373"/>
            <a:ext cx="1047273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600" b="1" dirty="0">
                <a:solidFill>
                  <a:schemeClr val="bg1"/>
                </a:solidFill>
                <a:latin typeface="Impact" panose="020B0806030902050204" pitchFamily="34" charset="0"/>
              </a:rPr>
              <a:t>PART 03</a:t>
            </a:r>
            <a:endParaRPr lang="zh-CN" altLang="en-US" sz="16600" b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4" name="文本框 2"/>
          <p:cNvSpPr txBox="1"/>
          <p:nvPr/>
        </p:nvSpPr>
        <p:spPr>
          <a:xfrm>
            <a:off x="1153642" y="2807467"/>
            <a:ext cx="10472736" cy="830997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薛小之美</a:t>
            </a:r>
            <a:r>
              <a:rPr lang="en-US" altLang="zh-CN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——</a:t>
            </a:r>
            <a:r>
              <a:rPr lang="zh-CN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美在生命拔节的成长</a:t>
            </a:r>
            <a:endParaRPr lang="zh-CN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0166" y="379827"/>
            <a:ext cx="11183816" cy="5992837"/>
          </a:xfrm>
          <a:prstGeom prst="rect">
            <a:avLst/>
          </a:prstGeom>
          <a:noFill/>
          <a:ln w="76200">
            <a:solidFill>
              <a:srgbClr val="FCE3DE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 r="8427" b="30567"/>
          <a:stretch>
            <a:fillRect/>
          </a:stretch>
        </p:blipFill>
        <p:spPr>
          <a:xfrm flipH="1" flipV="1">
            <a:off x="-154746" y="4412615"/>
            <a:ext cx="4375052" cy="2325810"/>
          </a:xfrm>
          <a:prstGeom prst="rect">
            <a:avLst/>
          </a:prstGeom>
        </p:spPr>
      </p:pic>
      <p:pic>
        <p:nvPicPr>
          <p:cNvPr id="14338" name="Picture 2" descr="C:\Users\asus\Desktop\四月值周\成长之美 秋敏\常规瞭望\成长\2 家委会策划中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24" y="790810"/>
            <a:ext cx="4540201" cy="3405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asus\Desktop\四月值周\成长之美 秋敏\常规瞭望\成长\1 各科老师出谋划策中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074" y="790810"/>
            <a:ext cx="4542548" cy="3406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54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0166" y="379827"/>
            <a:ext cx="11183816" cy="5992837"/>
          </a:xfrm>
          <a:prstGeom prst="rect">
            <a:avLst/>
          </a:prstGeom>
          <a:noFill/>
          <a:ln w="76200">
            <a:solidFill>
              <a:srgbClr val="FCE3DE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 r="8427" b="30567"/>
          <a:stretch>
            <a:fillRect/>
          </a:stretch>
        </p:blipFill>
        <p:spPr>
          <a:xfrm flipH="1" flipV="1">
            <a:off x="-154746" y="4412615"/>
            <a:ext cx="4375052" cy="2325810"/>
          </a:xfrm>
          <a:prstGeom prst="rect">
            <a:avLst/>
          </a:prstGeom>
        </p:spPr>
      </p:pic>
      <p:pic>
        <p:nvPicPr>
          <p:cNvPr id="15362" name="Picture 2" descr="C:\Users\asus\Desktop\四月值周\成长之美 秋敏\常规瞭望\成长\6 班主任们一一检查自己的班级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075" y="3776463"/>
            <a:ext cx="3714750" cy="27860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sus\Desktop\四月值周\成长之美 秋敏\常规瞭望\成长\3 武术排练中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050" y="541245"/>
            <a:ext cx="2354700" cy="313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asus\Desktop\四月值周\成长之美 秋敏\常规瞭望\成长\4 武术排练中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800" y="541245"/>
            <a:ext cx="2358600" cy="314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asus\Desktop\四月值周\成长之美 秋敏\常规瞭望\成长\5 郭组长带领全体学生排练中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455" y="541245"/>
            <a:ext cx="2354700" cy="313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动作按钮: 前进或下一项 9">
            <a:hlinkClick r:id="rId7" action="ppaction://hlinkfile" highlightClick="1"/>
          </p:cNvPr>
          <p:cNvSpPr/>
          <p:nvPr/>
        </p:nvSpPr>
        <p:spPr>
          <a:xfrm>
            <a:off x="9322304" y="5410318"/>
            <a:ext cx="699796" cy="62240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rId8" action="ppaction://hlinkfile" highlightClick="1"/>
          </p:cNvPr>
          <p:cNvSpPr/>
          <p:nvPr/>
        </p:nvSpPr>
        <p:spPr>
          <a:xfrm>
            <a:off x="10439256" y="5410317"/>
            <a:ext cx="699796" cy="62240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31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0166" y="379827"/>
            <a:ext cx="11183816" cy="5992837"/>
          </a:xfrm>
          <a:prstGeom prst="rect">
            <a:avLst/>
          </a:prstGeom>
          <a:noFill/>
          <a:ln w="76200">
            <a:solidFill>
              <a:srgbClr val="FCE3DE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 r="8427" b="30567"/>
          <a:stretch>
            <a:fillRect/>
          </a:stretch>
        </p:blipFill>
        <p:spPr>
          <a:xfrm flipH="1" flipV="1">
            <a:off x="-154746" y="4412615"/>
            <a:ext cx="4375052" cy="2325810"/>
          </a:xfrm>
          <a:prstGeom prst="rect">
            <a:avLst/>
          </a:prstGeom>
        </p:spPr>
      </p:pic>
      <p:pic>
        <p:nvPicPr>
          <p:cNvPr id="1026" name="Picture 2" descr="C:\Users\asus\Desktop\四月值周\成长之美 秋敏\常规瞭望\成长\15 感谢所有的工作人员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430" y="561607"/>
            <a:ext cx="5629275" cy="56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07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0166" y="379827"/>
            <a:ext cx="11183816" cy="5992837"/>
          </a:xfrm>
          <a:prstGeom prst="rect">
            <a:avLst/>
          </a:prstGeom>
          <a:noFill/>
          <a:ln w="76200">
            <a:solidFill>
              <a:srgbClr val="FCE3DE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 r="8427" b="30567"/>
          <a:stretch>
            <a:fillRect/>
          </a:stretch>
        </p:blipFill>
        <p:spPr>
          <a:xfrm flipH="1" flipV="1">
            <a:off x="-154746" y="4412615"/>
            <a:ext cx="4375052" cy="2325810"/>
          </a:xfrm>
          <a:prstGeom prst="rect">
            <a:avLst/>
          </a:prstGeom>
        </p:spPr>
      </p:pic>
      <p:pic>
        <p:nvPicPr>
          <p:cNvPr id="2050" name="Picture 2" descr="C:\Users\asus\Desktop\四月值周\成长之美 秋敏\常规瞭望\成长之美一年级农场主题系列活动\农场\成长之美——美术课社团课农场写生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603723"/>
            <a:ext cx="3559175" cy="2670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sus\Desktop\四月值周\成长之美 秋敏\常规瞭望\成长之美一年级农场主题系列活动\农场\成长之美——美术课社团课农场写生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681" y="3573669"/>
            <a:ext cx="3483912" cy="26139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sus\Desktop\四月值周\成长之美 秋敏\常规瞭望\成长之美一年级农场主题系列活动\农场\成长之美——美术课社团课农场写生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0" y="600417"/>
            <a:ext cx="3565525" cy="2675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sus\Desktop\四月值周\成长之美 秋敏\常规瞭望\成长之美一年级农场主题系列活动\农场\成长之美——美术课社团课农场写生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06" y="3558246"/>
            <a:ext cx="3504469" cy="26293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53475" y="1123950"/>
            <a:ext cx="2609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农场写生</a:t>
            </a:r>
            <a:endParaRPr lang="zh-CN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856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0166" y="379827"/>
            <a:ext cx="11183816" cy="5992837"/>
          </a:xfrm>
          <a:prstGeom prst="rect">
            <a:avLst/>
          </a:prstGeom>
          <a:noFill/>
          <a:ln w="76200">
            <a:solidFill>
              <a:srgbClr val="FCE3DE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 r="8427" b="30567"/>
          <a:stretch>
            <a:fillRect/>
          </a:stretch>
        </p:blipFill>
        <p:spPr>
          <a:xfrm flipH="1" flipV="1">
            <a:off x="-154746" y="4412615"/>
            <a:ext cx="4375052" cy="2325810"/>
          </a:xfrm>
          <a:prstGeom prst="rect">
            <a:avLst/>
          </a:prstGeom>
        </p:spPr>
      </p:pic>
      <p:pic>
        <p:nvPicPr>
          <p:cNvPr id="3074" name="Picture 2" descr="C:\Users\asus\Desktop\四月值周\成长之美 秋敏\常规瞭望\成长之美一年级农场主题系列活动\农场\成长之美——一年级农场播种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06" y="628649"/>
            <a:ext cx="3483641" cy="2613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 descr="C:\Users\asus\Desktop\四月值周\成长之美 秋敏\常规瞭望\成长之美一年级农场主题系列活动\农场\成长之美——一年级农场播种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668" y="1116655"/>
            <a:ext cx="3345456" cy="44588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C:\Users\asus\Desktop\四月值周\成长之美 秋敏\常规瞭望\成长之美一年级农场主题系列活动\农场\成长之美——一年级农场播种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06" y="3490769"/>
            <a:ext cx="3483641" cy="2613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1" name="TextBox 10"/>
          <p:cNvSpPr txBox="1"/>
          <p:nvPr/>
        </p:nvSpPr>
        <p:spPr>
          <a:xfrm>
            <a:off x="1228725" y="1100641"/>
            <a:ext cx="2609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农场播种</a:t>
            </a:r>
            <a:endParaRPr lang="zh-CN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61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3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64392" y="1937373"/>
            <a:ext cx="1047273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600" b="1" dirty="0">
                <a:solidFill>
                  <a:schemeClr val="bg1"/>
                </a:solidFill>
                <a:latin typeface="Impact" panose="020B0806030902050204" pitchFamily="34" charset="0"/>
              </a:rPr>
              <a:t>PART 01</a:t>
            </a:r>
            <a:endParaRPr lang="zh-CN" altLang="en-US" sz="16600" b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53642" y="2807467"/>
            <a:ext cx="10472736" cy="830997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薛小之美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——</a:t>
            </a:r>
            <a:r>
              <a:rPr lang="zh-CN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美在精诚合作的教研</a:t>
            </a:r>
            <a:endParaRPr lang="zh-CN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0166" y="379827"/>
            <a:ext cx="11183816" cy="5992837"/>
          </a:xfrm>
          <a:prstGeom prst="rect">
            <a:avLst/>
          </a:prstGeom>
          <a:noFill/>
          <a:ln w="76200">
            <a:solidFill>
              <a:srgbClr val="FCE3DE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 r="8427" b="30567"/>
          <a:stretch>
            <a:fillRect/>
          </a:stretch>
        </p:blipFill>
        <p:spPr>
          <a:xfrm flipH="1" flipV="1">
            <a:off x="-154746" y="4412615"/>
            <a:ext cx="4375052" cy="23258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33900" y="4867634"/>
            <a:ext cx="2609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拔河</a:t>
            </a:r>
            <a:endParaRPr lang="zh-CN" altLang="en-US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4098" name="Picture 2" descr="C:\Users\asus\Desktop\四月值周\成长之美 秋敏\常规瞭望\成长之美一年级农场主题系列活动\活动时间拔河\成长之美——我们的活动时间 一年级第一次拔河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25" y="777875"/>
            <a:ext cx="4561751" cy="342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sus\Desktop\四月值周\成长之美 秋敏\常规瞭望\成长之美一年级农场主题系列活动\活动时间拔河\成长之美——我们的活动时间 一年级第一次拔河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837246"/>
            <a:ext cx="3809987" cy="5077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84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0166" y="379827"/>
            <a:ext cx="11183816" cy="5992837"/>
          </a:xfrm>
          <a:prstGeom prst="rect">
            <a:avLst/>
          </a:prstGeom>
          <a:noFill/>
          <a:ln w="76200">
            <a:solidFill>
              <a:srgbClr val="FCE3DE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 r="8427" b="30567"/>
          <a:stretch>
            <a:fillRect/>
          </a:stretch>
        </p:blipFill>
        <p:spPr>
          <a:xfrm flipH="1" flipV="1">
            <a:off x="-154746" y="4412615"/>
            <a:ext cx="4375052" cy="23258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024132" y="4697832"/>
            <a:ext cx="2609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足球赛</a:t>
            </a:r>
            <a:endParaRPr lang="zh-CN" altLang="en-US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5122" name="Picture 2" descr="C:\Users\asus\Desktop\四月值周\成长之美 秋敏\常规瞭望\成长之美一年级农场主题系列活动\体育足球赛\体育场上激烈一年级足球赛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5" y="740097"/>
            <a:ext cx="5251452" cy="2953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sus\Desktop\四月值周\成长之美 秋敏\常规瞭望\成长之美一年级农场主题系列活动\体育足球赛\体育场上激烈一年级足球赛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740" y="3730886"/>
            <a:ext cx="4697411" cy="2641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sus\Desktop\四月值周\成长之美 秋敏\常规瞭望\成长之美一年级农场主题系列活动\体育足球赛\体育场上激烈一年级足球赛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24" y="740098"/>
            <a:ext cx="5251450" cy="2953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84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0166" y="379827"/>
            <a:ext cx="11183816" cy="5992837"/>
          </a:xfrm>
          <a:prstGeom prst="rect">
            <a:avLst/>
          </a:prstGeom>
          <a:noFill/>
          <a:ln w="76200">
            <a:solidFill>
              <a:srgbClr val="FCE3DE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 r="8427" b="30567"/>
          <a:stretch>
            <a:fillRect/>
          </a:stretch>
        </p:blipFill>
        <p:spPr>
          <a:xfrm flipH="1" flipV="1">
            <a:off x="-154746" y="4412615"/>
            <a:ext cx="4375052" cy="23258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1674" y="463831"/>
            <a:ext cx="3339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镇江开心岛</a:t>
            </a:r>
          </a:p>
        </p:txBody>
      </p:sp>
      <p:pic>
        <p:nvPicPr>
          <p:cNvPr id="6146" name="Picture 2" descr="C:\Users\asus\Desktop\四月值周\成长之美 秋敏\常规瞭望\二年级农场活动\图片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213" y="504130"/>
            <a:ext cx="2960012" cy="2219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7" name="Picture 3" descr="C:\Users\asus\Desktop\四月值周\成长之美 秋敏\常规瞭望\二年级农场活动\图片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74" y="1531204"/>
            <a:ext cx="3484984" cy="2770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8" name="Picture 4" descr="C:\Users\asus\Desktop\四月值周\成长之美 秋敏\常规瞭望\二年级农场活动\图片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06" y="3051959"/>
            <a:ext cx="2303609" cy="2523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9" name="Picture 5" descr="C:\Users\asus\Desktop\四月值周\成长之美 秋敏\常规瞭望\二年级农场活动\图片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566" y="2986042"/>
            <a:ext cx="1944659" cy="2589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0" name="Picture 6" descr="C:\Users\asus\Desktop\四月值周\成长之美 秋敏\常规瞭望\二年级农场活动\图片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564" y="463831"/>
            <a:ext cx="3020311" cy="2259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1" name="Picture 7" descr="C:\Users\asus\Desktop\四月值周\成长之美 秋敏\常规瞭望\二年级农场活动\图片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474" y="2986042"/>
            <a:ext cx="1941085" cy="2589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12704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42950" y="962024"/>
            <a:ext cx="10401300" cy="4613495"/>
          </a:xfrm>
          <a:prstGeom prst="rect">
            <a:avLst/>
          </a:prstGeom>
          <a:solidFill>
            <a:srgbClr val="FCE3DE"/>
          </a:solidFill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    在</a:t>
            </a:r>
            <a:r>
              <a:rPr lang="zh-CN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新基础教育理念的浸润下，老师们的育人理念有了变化，注重仪式教育，拓宽了学习的路径，注重各学科的整合融通。巧妙地利用各种资源，让每一个孩子在愉悦的空间成长，构建了与活动对话、与生命对话、与自然对话、与社会对话的活动环节，才有了孩子们生命拔节地成长。</a:t>
            </a:r>
          </a:p>
        </p:txBody>
      </p:sp>
      <p:sp>
        <p:nvSpPr>
          <p:cNvPr id="5" name="矩形 4"/>
          <p:cNvSpPr/>
          <p:nvPr/>
        </p:nvSpPr>
        <p:spPr>
          <a:xfrm>
            <a:off x="450166" y="379827"/>
            <a:ext cx="11183816" cy="5992837"/>
          </a:xfrm>
          <a:prstGeom prst="rect">
            <a:avLst/>
          </a:prstGeom>
          <a:noFill/>
          <a:ln w="76200">
            <a:solidFill>
              <a:srgbClr val="FCE3DE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 r="8427" b="30567"/>
          <a:stretch>
            <a:fillRect/>
          </a:stretch>
        </p:blipFill>
        <p:spPr>
          <a:xfrm flipH="1" flipV="1">
            <a:off x="-154746" y="4412615"/>
            <a:ext cx="4375052" cy="2325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3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64392" y="1937373"/>
            <a:ext cx="1047273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600" b="1" dirty="0">
                <a:solidFill>
                  <a:schemeClr val="bg1"/>
                </a:solidFill>
                <a:latin typeface="Impact" panose="020B0806030902050204" pitchFamily="34" charset="0"/>
              </a:rPr>
              <a:t>PART 04</a:t>
            </a:r>
            <a:endParaRPr lang="zh-CN" altLang="en-US" sz="16600" b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文本框 2"/>
          <p:cNvSpPr txBox="1"/>
          <p:nvPr/>
        </p:nvSpPr>
        <p:spPr>
          <a:xfrm>
            <a:off x="3887316" y="2537537"/>
            <a:ext cx="5675783" cy="144655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zh-CN" altLang="en-US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问题坊</a:t>
            </a:r>
            <a:endParaRPr lang="zh-CN" altLang="en-US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0166" y="379827"/>
            <a:ext cx="11183816" cy="5992837"/>
          </a:xfrm>
          <a:prstGeom prst="rect">
            <a:avLst/>
          </a:prstGeom>
          <a:noFill/>
          <a:ln w="76200">
            <a:solidFill>
              <a:srgbClr val="FCE3DE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 r="8427" b="30567"/>
          <a:stretch>
            <a:fillRect/>
          </a:stretch>
        </p:blipFill>
        <p:spPr>
          <a:xfrm flipH="1" flipV="1">
            <a:off x="-154746" y="4412615"/>
            <a:ext cx="4375052" cy="232581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78721" y="796409"/>
            <a:ext cx="57246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dirty="0">
                <a:latin typeface="楷体" pitchFamily="49" charset="-122"/>
                <a:ea typeface="楷体" pitchFamily="49" charset="-122"/>
              </a:rPr>
              <a:t>一、用餐有所懈怠。</a:t>
            </a:r>
          </a:p>
        </p:txBody>
      </p:sp>
      <p:sp>
        <p:nvSpPr>
          <p:cNvPr id="29" name="矩形 28"/>
          <p:cNvSpPr/>
          <p:nvPr/>
        </p:nvSpPr>
        <p:spPr>
          <a:xfrm>
            <a:off x="1256031" y="1729859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>
                <a:latin typeface="楷体" pitchFamily="49" charset="-122"/>
                <a:ea typeface="楷体" pitchFamily="49" charset="-122"/>
                <a:hlinkClick r:id="rId3" action="ppaction://hlinkfile"/>
              </a:rPr>
              <a:t>1.</a:t>
            </a:r>
            <a:r>
              <a:rPr lang="zh-CN" altLang="en-US" sz="4800" dirty="0">
                <a:latin typeface="楷体" pitchFamily="49" charset="-122"/>
                <a:ea typeface="楷体" pitchFamily="49" charset="-122"/>
                <a:hlinkClick r:id="rId3" action="ppaction://hlinkfile"/>
              </a:rPr>
              <a:t>不安静</a:t>
            </a:r>
            <a:endParaRPr lang="zh-CN" altLang="en-US" sz="4800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742181" y="1729859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>
                <a:latin typeface="楷体" pitchFamily="49" charset="-122"/>
                <a:ea typeface="楷体" pitchFamily="49" charset="-122"/>
              </a:rPr>
              <a:t>2.</a:t>
            </a:r>
            <a:r>
              <a:rPr lang="zh-CN" altLang="en-US" sz="4800" dirty="0">
                <a:latin typeface="楷体" pitchFamily="49" charset="-122"/>
                <a:ea typeface="楷体" pitchFamily="49" charset="-122"/>
              </a:rPr>
              <a:t>不干净</a:t>
            </a:r>
          </a:p>
        </p:txBody>
      </p:sp>
      <p:pic>
        <p:nvPicPr>
          <p:cNvPr id="7170" name="Picture 2" descr="C:\Users\asus\Desktop\四月值周\问题  徐佩\午餐情况\不干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295" y="2706803"/>
            <a:ext cx="4548830" cy="341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0166" y="379827"/>
            <a:ext cx="11183816" cy="5992837"/>
          </a:xfrm>
          <a:prstGeom prst="rect">
            <a:avLst/>
          </a:prstGeom>
          <a:noFill/>
          <a:ln w="76200">
            <a:solidFill>
              <a:srgbClr val="FCE3DE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 r="8427" b="30567"/>
          <a:stretch>
            <a:fillRect/>
          </a:stretch>
        </p:blipFill>
        <p:spPr>
          <a:xfrm flipH="1" flipV="1">
            <a:off x="-154746" y="4412615"/>
            <a:ext cx="4375052" cy="232581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78721" y="796409"/>
            <a:ext cx="14157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dirty="0">
                <a:latin typeface="楷体" pitchFamily="49" charset="-122"/>
                <a:ea typeface="楷体" pitchFamily="49" charset="-122"/>
              </a:rPr>
              <a:t>策略</a:t>
            </a:r>
          </a:p>
        </p:txBody>
      </p:sp>
      <p:sp>
        <p:nvSpPr>
          <p:cNvPr id="30" name="矩形 29"/>
          <p:cNvSpPr/>
          <p:nvPr/>
        </p:nvSpPr>
        <p:spPr>
          <a:xfrm>
            <a:off x="1322706" y="1625084"/>
            <a:ext cx="52629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dirty="0">
                <a:latin typeface="楷体" pitchFamily="49" charset="-122"/>
                <a:ea typeface="楷体" pitchFamily="49" charset="-122"/>
              </a:rPr>
              <a:t>1</a:t>
            </a:r>
            <a:r>
              <a:rPr lang="en-US" altLang="zh-CN" sz="4400" dirty="0" smtClean="0">
                <a:latin typeface="楷体" pitchFamily="49" charset="-122"/>
                <a:ea typeface="楷体" pitchFamily="49" charset="-122"/>
              </a:rPr>
              <a:t>.</a:t>
            </a:r>
            <a:r>
              <a:rPr lang="zh-CN" altLang="en-US" sz="4400" dirty="0" smtClean="0">
                <a:latin typeface="楷体" pitchFamily="49" charset="-122"/>
                <a:ea typeface="楷体" pitchFamily="49" charset="-122"/>
              </a:rPr>
              <a:t>嘴巴</a:t>
            </a:r>
            <a:r>
              <a:rPr lang="zh-CN" altLang="en-US" sz="4400" dirty="0">
                <a:latin typeface="楷体" pitchFamily="49" charset="-122"/>
                <a:ea typeface="楷体" pitchFamily="49" charset="-122"/>
              </a:rPr>
              <a:t>紧，</a:t>
            </a:r>
            <a:r>
              <a:rPr lang="zh-CN" altLang="en-US" sz="4400" dirty="0" smtClean="0">
                <a:latin typeface="楷体" pitchFamily="49" charset="-122"/>
                <a:ea typeface="楷体" pitchFamily="49" charset="-122"/>
              </a:rPr>
              <a:t>动作轻。</a:t>
            </a:r>
            <a:endParaRPr lang="zh-CN" altLang="en-US" sz="4400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86450" y="2705159"/>
            <a:ext cx="97770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dirty="0">
                <a:latin typeface="楷体" pitchFamily="49" charset="-122"/>
                <a:ea typeface="楷体" pitchFamily="49" charset="-122"/>
              </a:rPr>
              <a:t>2</a:t>
            </a:r>
            <a:r>
              <a:rPr lang="en-US" altLang="zh-CN" sz="4400" dirty="0" smtClean="0">
                <a:latin typeface="楷体" pitchFamily="49" charset="-122"/>
                <a:ea typeface="楷体" pitchFamily="49" charset="-122"/>
              </a:rPr>
              <a:t>.</a:t>
            </a:r>
            <a:r>
              <a:rPr lang="zh-CN" altLang="en-US" sz="4400" dirty="0" smtClean="0">
                <a:latin typeface="楷体" pitchFamily="49" charset="-122"/>
                <a:ea typeface="楷体" pitchFamily="49" charset="-122"/>
              </a:rPr>
              <a:t>正</a:t>
            </a:r>
            <a:r>
              <a:rPr lang="zh-CN" altLang="en-US" sz="4400" dirty="0">
                <a:latin typeface="楷体" pitchFamily="49" charset="-122"/>
                <a:ea typeface="楷体" pitchFamily="49" charset="-122"/>
              </a:rPr>
              <a:t>班副班要交接，人在心在责任在</a:t>
            </a:r>
            <a:r>
              <a:rPr lang="zh-CN" altLang="en-US" sz="4400" dirty="0" smtClean="0">
                <a:latin typeface="楷体" pitchFamily="49" charset="-122"/>
                <a:ea typeface="楷体" pitchFamily="49" charset="-122"/>
              </a:rPr>
              <a:t>。</a:t>
            </a:r>
            <a:endParaRPr lang="zh-CN" altLang="en-US" sz="4400" dirty="0"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660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0166" y="379827"/>
            <a:ext cx="11183816" cy="5992837"/>
          </a:xfrm>
          <a:prstGeom prst="rect">
            <a:avLst/>
          </a:prstGeom>
          <a:noFill/>
          <a:ln w="76200">
            <a:solidFill>
              <a:srgbClr val="FCE3DE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 r="8427" b="30567"/>
          <a:stretch>
            <a:fillRect/>
          </a:stretch>
        </p:blipFill>
        <p:spPr>
          <a:xfrm flipH="1" flipV="1">
            <a:off x="-154746" y="4412615"/>
            <a:ext cx="4375052" cy="232581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78721" y="796409"/>
            <a:ext cx="57246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二、路队需要整治。</a:t>
            </a:r>
          </a:p>
        </p:txBody>
      </p:sp>
      <p:pic>
        <p:nvPicPr>
          <p:cNvPr id="8194" name="Picture 2" descr="C:\Users\asus\Desktop\四月值周\问题  徐佩\路队\四3班第一个整班出校门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590" y="1707307"/>
            <a:ext cx="3993300" cy="2994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sus\Desktop\四月值周\问题  徐佩\路队\四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547" y="1427379"/>
            <a:ext cx="3464585" cy="4619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25055" y="5344687"/>
            <a:ext cx="3675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秩序井然的四</a:t>
            </a: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1</a:t>
            </a:r>
            <a:r>
              <a:rPr lang="zh-CN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和四</a:t>
            </a: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3</a:t>
            </a:r>
            <a:r>
              <a:rPr lang="zh-CN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班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7499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0166" y="379827"/>
            <a:ext cx="11183816" cy="5992837"/>
          </a:xfrm>
          <a:prstGeom prst="rect">
            <a:avLst/>
          </a:prstGeom>
          <a:noFill/>
          <a:ln w="76200">
            <a:solidFill>
              <a:srgbClr val="FCE3DE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 r="8427" b="30567"/>
          <a:stretch>
            <a:fillRect/>
          </a:stretch>
        </p:blipFill>
        <p:spPr>
          <a:xfrm flipH="1" flipV="1">
            <a:off x="-154746" y="4412615"/>
            <a:ext cx="4375052" cy="232581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78721" y="796409"/>
            <a:ext cx="57246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二、路队需要整治。</a:t>
            </a:r>
          </a:p>
        </p:txBody>
      </p:sp>
      <p:pic>
        <p:nvPicPr>
          <p:cNvPr id="9218" name="Picture 2" descr="C:\Users\asus\Desktop\四月值周\问题  徐佩\路队\问题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05" y="2019122"/>
            <a:ext cx="5466620" cy="409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99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0166" y="379827"/>
            <a:ext cx="11183816" cy="5992837"/>
          </a:xfrm>
          <a:prstGeom prst="rect">
            <a:avLst/>
          </a:prstGeom>
          <a:noFill/>
          <a:ln w="76200">
            <a:solidFill>
              <a:srgbClr val="FCE3DE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 r="8427" b="30567"/>
          <a:stretch>
            <a:fillRect/>
          </a:stretch>
        </p:blipFill>
        <p:spPr>
          <a:xfrm flipH="1" flipV="1">
            <a:off x="-154746" y="4412615"/>
            <a:ext cx="4375052" cy="232581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78721" y="796409"/>
            <a:ext cx="57246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二、路队需要整治。</a:t>
            </a:r>
          </a:p>
        </p:txBody>
      </p:sp>
      <p:pic>
        <p:nvPicPr>
          <p:cNvPr id="10242" name="Picture 2" descr="C:\Users\asus\Desktop\四月值周\问题  徐佩\音乐组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81" y="2023701"/>
            <a:ext cx="6314344" cy="3551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37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0166" y="379827"/>
            <a:ext cx="11183816" cy="5992837"/>
          </a:xfrm>
          <a:prstGeom prst="rect">
            <a:avLst/>
          </a:prstGeom>
          <a:noFill/>
          <a:ln w="76200">
            <a:solidFill>
              <a:srgbClr val="FCE3DE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 r="8427" b="30567"/>
          <a:stretch>
            <a:fillRect/>
          </a:stretch>
        </p:blipFill>
        <p:spPr>
          <a:xfrm flipH="1" flipV="1">
            <a:off x="-154746" y="4412615"/>
            <a:ext cx="4375052" cy="2325810"/>
          </a:xfrm>
          <a:prstGeom prst="rect">
            <a:avLst/>
          </a:prstGeom>
        </p:spPr>
      </p:pic>
      <p:pic>
        <p:nvPicPr>
          <p:cNvPr id="1026" name="Picture 2" descr="C:\Users\asus\Desktop\四月值周\教研之美潘虹\教研之美汇总\一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38416" y="98896"/>
            <a:ext cx="2688189" cy="3584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C:\Users\asus\Desktop\四月值周\教研之美潘虹\教研之美汇总\一数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89134" y="2865465"/>
            <a:ext cx="2734038" cy="3645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0" name="Picture 2" descr="C:\Users\asus\Desktop\四月值周\教研之美潘虹\教研之美汇总\一数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892" y="719377"/>
            <a:ext cx="3082131" cy="5479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43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0166" y="379827"/>
            <a:ext cx="11183816" cy="5992837"/>
          </a:xfrm>
          <a:prstGeom prst="rect">
            <a:avLst/>
          </a:prstGeom>
          <a:noFill/>
          <a:ln w="76200">
            <a:solidFill>
              <a:srgbClr val="FCE3DE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 r="8427" b="30567"/>
          <a:stretch>
            <a:fillRect/>
          </a:stretch>
        </p:blipFill>
        <p:spPr>
          <a:xfrm flipH="1" flipV="1">
            <a:off x="-154746" y="4412615"/>
            <a:ext cx="4375052" cy="232581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032780" y="1920032"/>
            <a:ext cx="8458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400" dirty="0" smtClean="0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有</a:t>
            </a:r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要求，善管理，能坚持，只要大家齐抓共管，相信孩子的路队一定能成为校园一道风景线。</a:t>
            </a:r>
          </a:p>
        </p:txBody>
      </p:sp>
    </p:spTree>
    <p:extLst>
      <p:ext uri="{BB962C8B-B14F-4D97-AF65-F5344CB8AC3E}">
        <p14:creationId xmlns:p14="http://schemas.microsoft.com/office/powerpoint/2010/main" val="390282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0166" y="379827"/>
            <a:ext cx="11183816" cy="5992837"/>
          </a:xfrm>
          <a:prstGeom prst="rect">
            <a:avLst/>
          </a:prstGeom>
          <a:noFill/>
          <a:ln w="76200">
            <a:solidFill>
              <a:srgbClr val="FCE3DE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 r="8427" b="30567"/>
          <a:stretch>
            <a:fillRect/>
          </a:stretch>
        </p:blipFill>
        <p:spPr>
          <a:xfrm flipH="1" flipV="1">
            <a:off x="-154746" y="4412615"/>
            <a:ext cx="4375052" cy="232581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78721" y="796409"/>
            <a:ext cx="51090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三、课间文明不够</a:t>
            </a:r>
          </a:p>
        </p:txBody>
      </p:sp>
      <p:sp>
        <p:nvSpPr>
          <p:cNvPr id="6" name="动作按钮: 前进或下一项 5">
            <a:hlinkClick r:id="rId3" action="ppaction://hlinkfile" highlightClick="1"/>
          </p:cNvPr>
          <p:cNvSpPr/>
          <p:nvPr/>
        </p:nvSpPr>
        <p:spPr>
          <a:xfrm>
            <a:off x="9890450" y="5410319"/>
            <a:ext cx="699796" cy="62240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903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0166" y="379827"/>
            <a:ext cx="11183816" cy="5992837"/>
          </a:xfrm>
          <a:prstGeom prst="rect">
            <a:avLst/>
          </a:prstGeom>
          <a:noFill/>
          <a:ln w="76200">
            <a:solidFill>
              <a:srgbClr val="FCE3DE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 r="8427" b="30567"/>
          <a:stretch>
            <a:fillRect/>
          </a:stretch>
        </p:blipFill>
        <p:spPr>
          <a:xfrm flipH="1" flipV="1">
            <a:off x="-154746" y="4412615"/>
            <a:ext cx="4375052" cy="232581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78721" y="796409"/>
            <a:ext cx="32624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dirty="0" smtClean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四、大扫除</a:t>
            </a:r>
            <a:endParaRPr lang="zh-CN" altLang="en-US" sz="4800" dirty="0">
              <a:solidFill>
                <a:prstClr val="black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11266" name="Picture 2" descr="C:\Users\asus\Desktop\四月值周\问题  徐佩\大扫除\五3清洁更为彻底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336" y="1627406"/>
            <a:ext cx="3374456" cy="25308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sus\Desktop\四月值周\问题  徐佩\大扫除\大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55" y="4158248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asus\Desktop\四月值周\问题  徐佩\大扫除\大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007" y="4338000"/>
            <a:ext cx="3020993" cy="22657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asus\Desktop\四月值周\问题  徐佩\大扫除\大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809" y="1638248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asus\Desktop\四月值周\问题  徐佩\大扫除\大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336" y="4338000"/>
            <a:ext cx="3745037" cy="2257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asus\Desktop\四月值周\问题  徐佩\大扫除\大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30" y="1627406"/>
            <a:ext cx="3265725" cy="2449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47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0166" y="379827"/>
            <a:ext cx="11183816" cy="5992837"/>
          </a:xfrm>
          <a:prstGeom prst="rect">
            <a:avLst/>
          </a:prstGeom>
          <a:noFill/>
          <a:ln w="76200">
            <a:solidFill>
              <a:srgbClr val="FCE3DE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 r="8427" b="30567"/>
          <a:stretch>
            <a:fillRect/>
          </a:stretch>
        </p:blipFill>
        <p:spPr>
          <a:xfrm flipH="1" flipV="1">
            <a:off x="-154746" y="4412615"/>
            <a:ext cx="4375052" cy="232581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78721" y="796409"/>
            <a:ext cx="32624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dirty="0" smtClean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四、大扫除</a:t>
            </a:r>
            <a:endParaRPr lang="zh-CN" altLang="en-US" sz="4800" dirty="0">
              <a:solidFill>
                <a:prstClr val="black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12290" name="Picture 2" descr="C:\Users\asus\Desktop\四月值周\问题  徐佩\大扫除\大问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539" y="1861219"/>
            <a:ext cx="5144135" cy="385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88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42950" y="637577"/>
            <a:ext cx="10401300" cy="4613495"/>
          </a:xfrm>
          <a:prstGeom prst="rect">
            <a:avLst/>
          </a:prstGeom>
          <a:solidFill>
            <a:srgbClr val="FCE3DE"/>
          </a:solidFill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    </a:t>
            </a:r>
            <a:endParaRPr lang="zh-CN" altLang="en-US" sz="3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0166" y="379827"/>
            <a:ext cx="11183816" cy="5992837"/>
          </a:xfrm>
          <a:prstGeom prst="rect">
            <a:avLst/>
          </a:prstGeom>
          <a:noFill/>
          <a:ln w="76200">
            <a:solidFill>
              <a:srgbClr val="FCE3DE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 r="8427" b="30567"/>
          <a:stretch>
            <a:fillRect/>
          </a:stretch>
        </p:blipFill>
        <p:spPr>
          <a:xfrm flipH="1" flipV="1">
            <a:off x="-154746" y="4412615"/>
            <a:ext cx="4375052" cy="2325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38224" y="771525"/>
            <a:ext cx="991552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老师</a:t>
            </a:r>
            <a:r>
              <a:rPr lang="zh-CN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的执行力是学校竞争力的核心，是把学校战略、规划转化成为效益、成果的关键。而教师的执行力如何取决于教师的责任心。老师的责任心越强，完美执行的可能性就越高</a:t>
            </a:r>
            <a:r>
              <a:rPr lang="zh-CN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。</a:t>
            </a:r>
            <a:endParaRPr lang="en-US" altLang="zh-CN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    军事</a:t>
            </a:r>
            <a:r>
              <a:rPr lang="zh-CN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上有句话：三分战略，七分执行。道理很简单：执行力强，就能逢山开路，遇水搭桥；执行力弱，就会找借口，谈条件，错失良机，贻误战机。所以说 “成也执行，败也执行”。</a:t>
            </a:r>
          </a:p>
        </p:txBody>
      </p:sp>
    </p:spTree>
    <p:extLst>
      <p:ext uri="{BB962C8B-B14F-4D97-AF65-F5344CB8AC3E}">
        <p14:creationId xmlns:p14="http://schemas.microsoft.com/office/powerpoint/2010/main" val="26273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99869" y="689317"/>
            <a:ext cx="10779369" cy="5570806"/>
          </a:xfrm>
          <a:prstGeom prst="rect">
            <a:avLst/>
          </a:prstGeom>
          <a:solidFill>
            <a:srgbClr val="FCE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237957" y="1012874"/>
            <a:ext cx="9622301" cy="4951828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 r="8427" b="30567"/>
          <a:stretch>
            <a:fillRect/>
          </a:stretch>
        </p:blipFill>
        <p:spPr>
          <a:xfrm>
            <a:off x="6457071" y="-518676"/>
            <a:ext cx="5950634" cy="31634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6" t="20053" r="6971" b="19232"/>
          <a:stretch>
            <a:fillRect/>
          </a:stretch>
        </p:blipFill>
        <p:spPr>
          <a:xfrm flipH="1">
            <a:off x="-361282" y="4016327"/>
            <a:ext cx="3850072" cy="30386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7425" y="2644726"/>
            <a:ext cx="8039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学校无小事，事事皆教育</a:t>
            </a:r>
            <a:r>
              <a:rPr lang="zh-CN" alt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；</a:t>
            </a:r>
            <a:endParaRPr lang="en-US" altLang="zh-CN" sz="4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  <a:p>
            <a:endParaRPr lang="en-US" altLang="zh-CN" sz="4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老师</a:t>
            </a:r>
            <a:r>
              <a:rPr lang="zh-CN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无小节，处处是楷模。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0166" y="379827"/>
            <a:ext cx="11183816" cy="5992837"/>
          </a:xfrm>
          <a:prstGeom prst="rect">
            <a:avLst/>
          </a:prstGeom>
          <a:noFill/>
          <a:ln w="76200">
            <a:solidFill>
              <a:srgbClr val="FCE3DE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 r="8427" b="30567"/>
          <a:stretch>
            <a:fillRect/>
          </a:stretch>
        </p:blipFill>
        <p:spPr>
          <a:xfrm flipH="1" flipV="1">
            <a:off x="-154746" y="4412615"/>
            <a:ext cx="4375052" cy="232581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55" y="827864"/>
            <a:ext cx="3584751" cy="3584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动作按钮: 前进或下一项 1">
            <a:hlinkClick r:id="rId4" action="ppaction://hlinkfile" highlightClick="1"/>
          </p:cNvPr>
          <p:cNvSpPr/>
          <p:nvPr/>
        </p:nvSpPr>
        <p:spPr>
          <a:xfrm>
            <a:off x="9890450" y="5410319"/>
            <a:ext cx="699796" cy="62240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 descr="C:\Users\asus\Desktop\四月值周\教研之美潘虹\教研之美汇总\二数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412" y="1481736"/>
            <a:ext cx="7061390" cy="3015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0166" y="379827"/>
            <a:ext cx="11183816" cy="5992837"/>
          </a:xfrm>
          <a:prstGeom prst="rect">
            <a:avLst/>
          </a:prstGeom>
          <a:noFill/>
          <a:ln w="76200">
            <a:solidFill>
              <a:srgbClr val="FCE3DE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 r="8427" b="30567"/>
          <a:stretch>
            <a:fillRect/>
          </a:stretch>
        </p:blipFill>
        <p:spPr>
          <a:xfrm flipH="1" flipV="1">
            <a:off x="-154746" y="4412615"/>
            <a:ext cx="4375052" cy="2325810"/>
          </a:xfrm>
          <a:prstGeom prst="rect">
            <a:avLst/>
          </a:prstGeom>
        </p:spPr>
      </p:pic>
      <p:pic>
        <p:nvPicPr>
          <p:cNvPr id="2" name="Picture 2" descr="C:\Users\asus\Desktop\四月值周\教研之美潘虹\教研之美汇总\一数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95" y="1616131"/>
            <a:ext cx="4659814" cy="2620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C:\Users\asus\Desktop\四月值周\教研之美潘虹\教研之美汇总\一数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074" y="3485982"/>
            <a:ext cx="3760238" cy="2821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sus\Desktop\四月值周\教研之美潘虹\教研之美汇总\一数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040" y="472581"/>
            <a:ext cx="3780306" cy="2836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61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0166" y="379827"/>
            <a:ext cx="11183816" cy="5992837"/>
          </a:xfrm>
          <a:prstGeom prst="rect">
            <a:avLst/>
          </a:prstGeom>
          <a:noFill/>
          <a:ln w="76200">
            <a:solidFill>
              <a:srgbClr val="FCE3DE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 r="8427" b="30567"/>
          <a:stretch>
            <a:fillRect/>
          </a:stretch>
        </p:blipFill>
        <p:spPr>
          <a:xfrm flipH="1" flipV="1">
            <a:off x="-154746" y="4412615"/>
            <a:ext cx="4375052" cy="2325810"/>
          </a:xfrm>
          <a:prstGeom prst="rect">
            <a:avLst/>
          </a:prstGeom>
        </p:spPr>
      </p:pic>
      <p:pic>
        <p:nvPicPr>
          <p:cNvPr id="3074" name="Picture 2" descr="C:\Users\asus\Desktop\四月值周\教研之美潘虹\教研之美汇总\二数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20" y="606722"/>
            <a:ext cx="4441370" cy="26220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 descr="C:\Users\asus\Desktop\四月值周\教研之美潘虹\教研之美汇总\二数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507" y="606722"/>
            <a:ext cx="4658416" cy="26220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C:\Users\asus\Desktop\四月值周\教研之美潘虹\教研之美汇总\陶榆萍老师在辅导镇文婷上课程展示课，已经8点还未下班。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948" y="3376244"/>
            <a:ext cx="4226767" cy="3170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11205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0166" y="379827"/>
            <a:ext cx="11183816" cy="5992837"/>
          </a:xfrm>
          <a:prstGeom prst="rect">
            <a:avLst/>
          </a:prstGeom>
          <a:noFill/>
          <a:ln w="76200">
            <a:solidFill>
              <a:srgbClr val="FCE3DE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 r="8427" b="30567"/>
          <a:stretch>
            <a:fillRect/>
          </a:stretch>
        </p:blipFill>
        <p:spPr>
          <a:xfrm flipH="1" flipV="1">
            <a:off x="-154746" y="4412615"/>
            <a:ext cx="4375052" cy="2325810"/>
          </a:xfrm>
          <a:prstGeom prst="rect">
            <a:avLst/>
          </a:prstGeom>
        </p:spPr>
      </p:pic>
      <p:pic>
        <p:nvPicPr>
          <p:cNvPr id="4098" name="Picture 2" descr="C:\Users\asus\Desktop\四月值周\教研之美潘虹\教研之美汇总\体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510" y="3491534"/>
            <a:ext cx="3841505" cy="28811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sus\Desktop\四月值周\教研之美潘虹\教研之美汇总\体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510" y="491396"/>
            <a:ext cx="3844963" cy="28848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sus\Desktop\四月值周\教研之美潘虹\教研之美汇总\体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525" y="1452449"/>
            <a:ext cx="3846465" cy="28848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94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0166" y="379827"/>
            <a:ext cx="11183816" cy="5992837"/>
          </a:xfrm>
          <a:prstGeom prst="rect">
            <a:avLst/>
          </a:prstGeom>
          <a:noFill/>
          <a:ln w="76200">
            <a:solidFill>
              <a:srgbClr val="FCE3DE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 r="8427" b="30567"/>
          <a:stretch>
            <a:fillRect/>
          </a:stretch>
        </p:blipFill>
        <p:spPr>
          <a:xfrm flipH="1" flipV="1">
            <a:off x="-154746" y="4412615"/>
            <a:ext cx="4375052" cy="2325810"/>
          </a:xfrm>
          <a:prstGeom prst="rect">
            <a:avLst/>
          </a:prstGeom>
        </p:spPr>
      </p:pic>
      <p:pic>
        <p:nvPicPr>
          <p:cNvPr id="5122" name="Picture 2" descr="C:\Users\asus\Desktop\四月值周\教研之美潘虹\教研之美汇总\美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05" y="1538290"/>
            <a:ext cx="3832433" cy="2874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sus\Desktop\四月值周\教研之美潘虹\教研之美汇总\美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899" y="1538290"/>
            <a:ext cx="3008691" cy="40100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sus\Desktop\四月值周\教研之美潘虹\教研之美汇总\美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675" y="357350"/>
            <a:ext cx="3927900" cy="2945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sus\Desktop\四月值周\教研之美潘虹\教研之美汇总\美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700" y="3408008"/>
            <a:ext cx="3952875" cy="2964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20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659</Words>
  <Application>Microsoft Office PowerPoint</Application>
  <PresentationFormat>自定义</PresentationFormat>
  <Paragraphs>57</Paragraphs>
  <Slides>45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4</vt:i4>
      </vt:variant>
      <vt:variant>
        <vt:lpstr>幻灯片标题</vt:lpstr>
      </vt:variant>
      <vt:variant>
        <vt:i4>45</vt:i4>
      </vt:variant>
    </vt:vector>
  </HeadingPairs>
  <TitlesOfParts>
    <vt:vector size="49" baseType="lpstr">
      <vt:lpstr>Office 主题​​</vt:lpstr>
      <vt:lpstr>1_Office 主题​​</vt:lpstr>
      <vt:lpstr>2_Office 主题​​</vt:lpstr>
      <vt:lpstr>3_Office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asus</cp:lastModifiedBy>
  <cp:revision>37</cp:revision>
  <dcterms:created xsi:type="dcterms:W3CDTF">2017-08-16T06:31:00Z</dcterms:created>
  <dcterms:modified xsi:type="dcterms:W3CDTF">2019-04-26T05:21:15Z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2052-10.1.0.7106</vt:lpwstr>
  </property>
</Properties>
</file>