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9" r:id="rId3"/>
    <p:sldId id="371" r:id="rId5"/>
    <p:sldId id="260" r:id="rId6"/>
    <p:sldId id="261" r:id="rId7"/>
    <p:sldId id="267" r:id="rId8"/>
    <p:sldId id="301" r:id="rId9"/>
    <p:sldId id="303" r:id="rId10"/>
    <p:sldId id="302" r:id="rId11"/>
    <p:sldId id="290" r:id="rId12"/>
    <p:sldId id="285" r:id="rId13"/>
    <p:sldId id="289" r:id="rId14"/>
    <p:sldId id="307" r:id="rId15"/>
    <p:sldId id="466" r:id="rId16"/>
    <p:sldId id="467" r:id="rId17"/>
    <p:sldId id="468" r:id="rId18"/>
    <p:sldId id="470" r:id="rId19"/>
    <p:sldId id="471" r:id="rId20"/>
    <p:sldId id="269" r:id="rId21"/>
    <p:sldId id="309" r:id="rId22"/>
    <p:sldId id="312" r:id="rId23"/>
    <p:sldId id="432" r:id="rId24"/>
    <p:sldId id="344" r:id="rId25"/>
    <p:sldId id="347" r:id="rId26"/>
    <p:sldId id="350" r:id="rId27"/>
    <p:sldId id="349" r:id="rId28"/>
    <p:sldId id="503" r:id="rId29"/>
    <p:sldId id="472" r:id="rId30"/>
    <p:sldId id="473" r:id="rId31"/>
    <p:sldId id="474" r:id="rId32"/>
    <p:sldId id="281" r:id="rId33"/>
    <p:sldId id="324" r:id="rId34"/>
    <p:sldId id="326" r:id="rId35"/>
    <p:sldId id="320" r:id="rId36"/>
    <p:sldId id="351" r:id="rId37"/>
    <p:sldId id="354" r:id="rId38"/>
    <p:sldId id="363" r:id="rId39"/>
    <p:sldId id="361" r:id="rId40"/>
    <p:sldId id="362" r:id="rId41"/>
    <p:sldId id="366" r:id="rId42"/>
    <p:sldId id="365" r:id="rId43"/>
    <p:sldId id="356" r:id="rId44"/>
    <p:sldId id="357" r:id="rId45"/>
    <p:sldId id="367" r:id="rId46"/>
    <p:sldId id="287" r:id="rId47"/>
    <p:sldId id="304" r:id="rId48"/>
    <p:sldId id="305" r:id="rId49"/>
    <p:sldId id="306" r:id="rId50"/>
    <p:sldId id="265" r:id="rId51"/>
    <p:sldId id="271" r:id="rId52"/>
  </p:sldIdLst>
  <p:sldSz cx="9144000" cy="5143500" type="screen16x9"/>
  <p:notesSz cx="6858000" cy="9144000"/>
  <p:custDataLst>
    <p:tags r:id="rId5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691B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5" d="100"/>
          <a:sy n="95" d="100"/>
        </p:scale>
        <p:origin x="-690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6" Type="http://schemas.openxmlformats.org/officeDocument/2006/relationships/tags" Target="tags/tag2.xml"/><Relationship Id="rId55" Type="http://schemas.openxmlformats.org/officeDocument/2006/relationships/tableStyles" Target="tableStyles.xml"/><Relationship Id="rId54" Type="http://schemas.openxmlformats.org/officeDocument/2006/relationships/viewProps" Target="viewProps.xml"/><Relationship Id="rId53" Type="http://schemas.openxmlformats.org/officeDocument/2006/relationships/presProps" Target="presProps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6B731F8B-AE05-4A5E-9D29-929D08EBEAE9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6280" y="1143000"/>
            <a:ext cx="548544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4C01DD32-F988-428C-A791-A0D3BB2EDBCC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1DD32-F988-428C-A791-A0D3BB2EDB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1DD32-F988-428C-A791-A0D3BB2EDB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E10A72-ED36-45CC-964B-DADE080A8C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E10A72-ED36-45CC-964B-DADE080A8C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1DD32-F988-428C-A791-A0D3BB2EDB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1DD32-F988-428C-A791-A0D3BB2EDB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1DD32-F988-428C-A791-A0D3BB2EDB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CAF1BA-92B1-4F54-B739-34CDEADCCF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CAF1BA-92B1-4F54-B739-34CDEADCCF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1DD32-F988-428C-A791-A0D3BB2EDB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1DD32-F988-428C-A791-A0D3BB2EDB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1DD32-F988-428C-A791-A0D3BB2EDB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1DD32-F988-428C-A791-A0D3BB2EDB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1DD32-F988-428C-A791-A0D3BB2EDB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1DD32-F988-428C-A791-A0D3BB2EDB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1DD32-F988-428C-A791-A0D3BB2EDB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1DD32-F988-428C-A791-A0D3BB2EDB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1DD32-F988-428C-A791-A0D3BB2EDB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1DD32-F988-428C-A791-A0D3BB2EDB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1DD32-F988-428C-A791-A0D3BB2EDB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1DD32-F988-428C-A791-A0D3BB2EDB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1DD32-F988-428C-A791-A0D3BB2EDB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1DD32-F988-428C-A791-A0D3BB2EDB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1DD32-F988-428C-A791-A0D3BB2EDB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1DD32-F988-428C-A791-A0D3BB2EDB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1DD32-F988-428C-A791-A0D3BB2EDB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1DD32-F988-428C-A791-A0D3BB2EDB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1DD32-F988-428C-A791-A0D3BB2EDB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1DD32-F988-428C-A791-A0D3BB2EDB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1DD32-F988-428C-A791-A0D3BB2EDB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1DD32-F988-428C-A791-A0D3BB2EDB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1DD32-F988-428C-A791-A0D3BB2EDB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1DD32-F988-428C-A791-A0D3BB2EDB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1DD32-F988-428C-A791-A0D3BB2EDB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1DD32-F988-428C-A791-A0D3BB2EDB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1DD32-F988-428C-A791-A0D3BB2EDB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1DD32-F988-428C-A791-A0D3BB2EDB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1DD32-F988-428C-A791-A0D3BB2EDB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1DD32-F988-428C-A791-A0D3BB2EDB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1DD32-F988-428C-A791-A0D3BB2EDB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1DD32-F988-428C-A791-A0D3BB2EDB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1DD32-F988-428C-A791-A0D3BB2EDB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1DD32-F988-428C-A791-A0D3BB2EDB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1DD32-F988-428C-A791-A0D3BB2EDB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01DD32-F988-428C-A791-A0D3BB2EDB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E10A72-ED36-45CC-964B-DADE080A8C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 rot="16200000" flipV="1">
            <a:off x="2000250" y="-2000600"/>
            <a:ext cx="5143500" cy="9145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238500" y="2229240"/>
            <a:ext cx="2667000" cy="231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5" b="0" i="0" dirty="0"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感谢您下载包图网平台上提供的</a:t>
            </a:r>
            <a:r>
              <a:rPr lang="en-US" altLang="zh-CN" sz="225" b="0" i="0" dirty="0"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PPT</a:t>
            </a:r>
            <a:r>
              <a:rPr lang="zh-CN" altLang="en-US" sz="225" b="0" i="0" dirty="0"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zh-CN" altLang="en-US" sz="225" b="0" i="0" dirty="0">
              <a:solidFill>
                <a:schemeClr val="bg1"/>
              </a:solidFill>
              <a:latin typeface="inpin heiti" charset="-122"/>
              <a:ea typeface="inpin heiti" charset="-122"/>
              <a:sym typeface="+mn-ea"/>
            </a:endParaRPr>
          </a:p>
          <a:p>
            <a:r>
              <a:rPr lang="en-US" altLang="zh-CN" sz="450" b="0" i="0" dirty="0"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ibaotu.com</a:t>
            </a:r>
            <a:endParaRPr lang="en-US" altLang="zh-CN" sz="450" b="0" i="0" dirty="0">
              <a:solidFill>
                <a:schemeClr val="bg1"/>
              </a:solidFill>
              <a:latin typeface="inpin heiti" charset="-122"/>
              <a:ea typeface="inpin heiti" charset="-122"/>
              <a:sym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image" Target="../media/image10.png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5" Type="http://schemas.openxmlformats.org/officeDocument/2006/relationships/notesSlide" Target="../notesSlides/notesSlide1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15.png"/><Relationship Id="rId12" Type="http://schemas.openxmlformats.org/officeDocument/2006/relationships/image" Target="../media/image14.png"/><Relationship Id="rId11" Type="http://schemas.openxmlformats.org/officeDocument/2006/relationships/image" Target="../media/image13.png"/><Relationship Id="rId10" Type="http://schemas.openxmlformats.org/officeDocument/2006/relationships/image" Target="../media/image12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2.png"/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1.xml"/><Relationship Id="rId6" Type="http://schemas.openxmlformats.org/officeDocument/2006/relationships/themeOverride" Target="../theme/themeOverride1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Relationship Id="rId3" Type="http://schemas.openxmlformats.org/officeDocument/2006/relationships/image" Target="../media/image32.jpeg"/><Relationship Id="rId2" Type="http://schemas.openxmlformats.org/officeDocument/2006/relationships/image" Target="../media/image21.png"/><Relationship Id="rId1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1.png"/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3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40.png"/><Relationship Id="rId6" Type="http://schemas.openxmlformats.org/officeDocument/2006/relationships/image" Target="../media/image39.png"/><Relationship Id="rId5" Type="http://schemas.openxmlformats.org/officeDocument/2006/relationships/hyperlink" Target="&#36259;1.mp4" TargetMode="External"/><Relationship Id="rId4" Type="http://schemas.openxmlformats.org/officeDocument/2006/relationships/image" Target="../media/image38.png"/><Relationship Id="rId3" Type="http://schemas.openxmlformats.org/officeDocument/2006/relationships/image" Target="../media/image21.png"/><Relationship Id="rId2" Type="http://schemas.openxmlformats.org/officeDocument/2006/relationships/image" Target="../media/image37.png"/><Relationship Id="rId1" Type="http://schemas.openxmlformats.org/officeDocument/2006/relationships/hyperlink" Target="QQ&#35270;&#39057;20191110110724.mp4" TargetMode="Externa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4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Relationship Id="rId3" Type="http://schemas.openxmlformats.org/officeDocument/2006/relationships/image" Target="../media/image41.jpeg"/><Relationship Id="rId2" Type="http://schemas.openxmlformats.org/officeDocument/2006/relationships/image" Target="../media/image38.png"/><Relationship Id="rId1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3" Type="http://schemas.openxmlformats.org/officeDocument/2006/relationships/image" Target="../media/image44.jpeg"/><Relationship Id="rId2" Type="http://schemas.openxmlformats.org/officeDocument/2006/relationships/image" Target="../media/image38.png"/><Relationship Id="rId1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9.png"/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7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3" Type="http://schemas.openxmlformats.org/officeDocument/2006/relationships/image" Target="../media/image50.jpeg"/><Relationship Id="rId2" Type="http://schemas.openxmlformats.org/officeDocument/2006/relationships/image" Target="../media/image21.png"/><Relationship Id="rId1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8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Relationship Id="rId3" Type="http://schemas.openxmlformats.org/officeDocument/2006/relationships/image" Target="../media/image54.jpeg"/><Relationship Id="rId2" Type="http://schemas.openxmlformats.org/officeDocument/2006/relationships/image" Target="../media/image15.png"/><Relationship Id="rId1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9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60.jpeg"/><Relationship Id="rId6" Type="http://schemas.openxmlformats.org/officeDocument/2006/relationships/image" Target="../media/image59.jpeg"/><Relationship Id="rId5" Type="http://schemas.openxmlformats.org/officeDocument/2006/relationships/image" Target="../media/image56.png"/><Relationship Id="rId4" Type="http://schemas.openxmlformats.org/officeDocument/2006/relationships/image" Target="../media/image58.jpeg"/><Relationship Id="rId3" Type="http://schemas.openxmlformats.org/officeDocument/2006/relationships/image" Target="../media/image57.jpeg"/><Relationship Id="rId2" Type="http://schemas.openxmlformats.org/officeDocument/2006/relationships/image" Target="../media/image15.png"/><Relationship Id="rId1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7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0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62.jpeg"/><Relationship Id="rId4" Type="http://schemas.openxmlformats.org/officeDocument/2006/relationships/hyperlink" Target="10&#26376;&#24120;&#35268;&#30637;&#26395;/&#31185;&#30740;&#65292;&#25105;&#20204;&#19968;&#30452;&#22312;&#25506;&#31350;/&#19977;&#33521;phonics.mp4" TargetMode="External"/><Relationship Id="rId3" Type="http://schemas.openxmlformats.org/officeDocument/2006/relationships/image" Target="../media/image61.jpeg"/><Relationship Id="rId2" Type="http://schemas.openxmlformats.org/officeDocument/2006/relationships/image" Target="../media/image15.png"/><Relationship Id="rId1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1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microsoft.com/office/2007/relationships/media" Target="../media/media2.mp4"/><Relationship Id="rId4" Type="http://schemas.openxmlformats.org/officeDocument/2006/relationships/video" Target="../media/media2.mp4"/><Relationship Id="rId3" Type="http://schemas.openxmlformats.org/officeDocument/2006/relationships/image" Target="../media/image56.png"/><Relationship Id="rId2" Type="http://schemas.openxmlformats.org/officeDocument/2006/relationships/image" Target="../media/image15.png"/><Relationship Id="rId1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2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65.jpeg"/><Relationship Id="rId3" Type="http://schemas.openxmlformats.org/officeDocument/2006/relationships/image" Target="../media/image64.jpeg"/><Relationship Id="rId2" Type="http://schemas.openxmlformats.org/officeDocument/2006/relationships/image" Target="../media/image15.png"/><Relationship Id="rId1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3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67.jpeg"/><Relationship Id="rId3" Type="http://schemas.openxmlformats.org/officeDocument/2006/relationships/image" Target="../media/image66.jpeg"/><Relationship Id="rId2" Type="http://schemas.openxmlformats.org/officeDocument/2006/relationships/image" Target="../media/image15.png"/><Relationship Id="rId1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4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56.png"/><Relationship Id="rId3" Type="http://schemas.openxmlformats.org/officeDocument/2006/relationships/image" Target="../media/image68.jpeg"/><Relationship Id="rId2" Type="http://schemas.openxmlformats.org/officeDocument/2006/relationships/image" Target="../media/image15.png"/><Relationship Id="rId1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5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73.jpeg"/><Relationship Id="rId5" Type="http://schemas.openxmlformats.org/officeDocument/2006/relationships/image" Target="../media/image56.png"/><Relationship Id="rId4" Type="http://schemas.openxmlformats.org/officeDocument/2006/relationships/image" Target="../media/image72.jpeg"/><Relationship Id="rId3" Type="http://schemas.openxmlformats.org/officeDocument/2006/relationships/image" Target="../media/image71.jpeg"/><Relationship Id="rId2" Type="http://schemas.openxmlformats.org/officeDocument/2006/relationships/image" Target="../media/image15.png"/><Relationship Id="rId1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6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74.png"/><Relationship Id="rId3" Type="http://schemas.openxmlformats.org/officeDocument/2006/relationships/image" Target="../media/image56.png"/><Relationship Id="rId2" Type="http://schemas.openxmlformats.org/officeDocument/2006/relationships/image" Target="../media/image15.png"/><Relationship Id="rId1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7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76.jpeg"/><Relationship Id="rId3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8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77.jpeg"/><Relationship Id="rId3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9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81.jpeg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Relationship Id="rId3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0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85.png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1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5" Type="http://schemas.openxmlformats.org/officeDocument/2006/relationships/image" Target="../media/image87.jpeg"/><Relationship Id="rId4" Type="http://schemas.openxmlformats.org/officeDocument/2006/relationships/image" Target="../media/image86.jpeg"/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2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5.png"/><Relationship Id="rId4" Type="http://schemas.openxmlformats.org/officeDocument/2006/relationships/image" Target="../media/image88.jpeg"/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85.png"/><Relationship Id="rId7" Type="http://schemas.openxmlformats.org/officeDocument/2006/relationships/image" Target="../media/image92.jpeg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0" Type="http://schemas.openxmlformats.org/officeDocument/2006/relationships/notesSlide" Target="../notesSlides/notesSlide33.xml"/><Relationship Id="rId1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image" Target="../media/image85.png"/><Relationship Id="rId8" Type="http://schemas.openxmlformats.org/officeDocument/2006/relationships/image" Target="../media/image97.jpeg"/><Relationship Id="rId7" Type="http://schemas.openxmlformats.org/officeDocument/2006/relationships/image" Target="../media/image96.jpeg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1" Type="http://schemas.openxmlformats.org/officeDocument/2006/relationships/notesSlide" Target="../notesSlides/notesSlide34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5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5" Type="http://schemas.openxmlformats.org/officeDocument/2006/relationships/image" Target="../media/image99.jpeg"/><Relationship Id="rId4" Type="http://schemas.openxmlformats.org/officeDocument/2006/relationships/image" Target="../media/image98.jpeg"/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image" Target="../media/image21.png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02.jpeg"/><Relationship Id="rId7" Type="http://schemas.openxmlformats.org/officeDocument/2006/relationships/image" Target="../media/image95.jpeg"/><Relationship Id="rId6" Type="http://schemas.openxmlformats.org/officeDocument/2006/relationships/image" Target="../media/image85.pn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0" Type="http://schemas.openxmlformats.org/officeDocument/2006/relationships/notesSlide" Target="../notesSlides/notesSlide36.xml"/><Relationship Id="rId1" Type="http://schemas.openxmlformats.org/officeDocument/2006/relationships/image" Target="../media/image21.png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06.jpeg"/><Relationship Id="rId7" Type="http://schemas.openxmlformats.org/officeDocument/2006/relationships/image" Target="../media/image85.png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0" Type="http://schemas.openxmlformats.org/officeDocument/2006/relationships/notesSlide" Target="../notesSlides/notesSlide37.xml"/><Relationship Id="rId1" Type="http://schemas.openxmlformats.org/officeDocument/2006/relationships/image" Target="../media/image2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8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image" Target="../media/image21.png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3.jpeg"/><Relationship Id="rId8" Type="http://schemas.openxmlformats.org/officeDocument/2006/relationships/image" Target="../media/image112.jpeg"/><Relationship Id="rId7" Type="http://schemas.openxmlformats.org/officeDocument/2006/relationships/image" Target="../media/image92.jpeg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2" Type="http://schemas.openxmlformats.org/officeDocument/2006/relationships/notesSlide" Target="../notesSlides/notesSlide39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85.png"/><Relationship Id="rId1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2.png"/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0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85.png"/><Relationship Id="rId6" Type="http://schemas.openxmlformats.org/officeDocument/2006/relationships/image" Target="../media/image93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image" Target="../media/image2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1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image" Target="../media/image21.png"/></Relationships>
</file>

<file path=ppt/slides/_rels/slide4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2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20.jpeg"/><Relationship Id="rId6" Type="http://schemas.openxmlformats.org/officeDocument/2006/relationships/image" Target="../media/image85.pn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image" Target="../media/image21.png"/></Relationships>
</file>

<file path=ppt/slides/_rels/slide4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3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85.png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image" Target="../media/image21.png"/></Relationships>
</file>

<file path=ppt/slides/_rels/slide4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4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2.png"/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4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5.png"/><Relationship Id="rId3" Type="http://schemas.openxmlformats.org/officeDocument/2006/relationships/image" Target="../media/image126.png"/><Relationship Id="rId2" Type="http://schemas.openxmlformats.org/officeDocument/2006/relationships/image" Target="../media/image125.jpeg"/><Relationship Id="rId1" Type="http://schemas.openxmlformats.org/officeDocument/2006/relationships/image" Target="../media/image124.jpeg"/></Relationships>
</file>

<file path=ppt/slides/_rels/slide4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5.png"/><Relationship Id="rId3" Type="http://schemas.openxmlformats.org/officeDocument/2006/relationships/image" Target="../media/image126.png"/><Relationship Id="rId2" Type="http://schemas.openxmlformats.org/officeDocument/2006/relationships/image" Target="../media/image128.jpeg"/><Relationship Id="rId1" Type="http://schemas.openxmlformats.org/officeDocument/2006/relationships/image" Target="../media/image127.jpeg"/></Relationships>
</file>

<file path=ppt/slides/_rels/slide4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5.png"/><Relationship Id="rId3" Type="http://schemas.openxmlformats.org/officeDocument/2006/relationships/image" Target="../media/image126.png"/><Relationship Id="rId2" Type="http://schemas.openxmlformats.org/officeDocument/2006/relationships/image" Target="../media/image130.jpeg"/><Relationship Id="rId1" Type="http://schemas.openxmlformats.org/officeDocument/2006/relationships/image" Target="../media/image129.jpeg"/></Relationships>
</file>

<file path=ppt/slides/_rels/slide4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5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32.png"/><Relationship Id="rId3" Type="http://schemas.openxmlformats.org/officeDocument/2006/relationships/image" Target="../media/image131.png"/><Relationship Id="rId2" Type="http://schemas.openxmlformats.org/officeDocument/2006/relationships/image" Target="../media/image9.png"/><Relationship Id="rId1" Type="http://schemas.openxmlformats.org/officeDocument/2006/relationships/image" Target="../media/image2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3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3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9.jpeg"/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1.xml"/><Relationship Id="rId1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1343270" y="1759130"/>
            <a:ext cx="1986832" cy="2990735"/>
            <a:chOff x="3472541" y="2555637"/>
            <a:chExt cx="2649109" cy="3987646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907817" y="2555637"/>
              <a:ext cx="1872497" cy="3987646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472541" y="3185682"/>
              <a:ext cx="2649109" cy="1363778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6814253" y="598497"/>
            <a:ext cx="996024" cy="152378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0265" y="4317535"/>
            <a:ext cx="1152416" cy="45566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34411" y="4195444"/>
            <a:ext cx="1071229" cy="52877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01477" y="3926869"/>
            <a:ext cx="1664567" cy="88558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-1835"/>
          <a:stretch>
            <a:fillRect/>
          </a:stretch>
        </p:blipFill>
        <p:spPr>
          <a:xfrm>
            <a:off x="330674" y="234788"/>
            <a:ext cx="1722008" cy="1523783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5384800" y="491464"/>
            <a:ext cx="1429385" cy="382619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4050" b="1" spc="600" dirty="0">
                <a:solidFill>
                  <a:srgbClr val="EC691B"/>
                </a:solidFill>
                <a:latin typeface="inpin heiti" charset="-122"/>
                <a:ea typeface="inpin heiti" charset="-122"/>
              </a:rPr>
              <a:t>仰望梦想星空    脚踏知行大地</a:t>
            </a:r>
            <a:endParaRPr lang="zh-CN" altLang="en-US" sz="4050" b="1" spc="600" dirty="0">
              <a:solidFill>
                <a:srgbClr val="EC691B"/>
              </a:solidFill>
              <a:latin typeface="inpin heiti" charset="-122"/>
              <a:ea typeface="inpin heiti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V="1">
            <a:off x="231982" y="4092112"/>
            <a:ext cx="779517" cy="77951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8111308" y="208738"/>
            <a:ext cx="779517" cy="77951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-1835"/>
          <a:stretch>
            <a:fillRect/>
          </a:stretch>
        </p:blipFill>
        <p:spPr>
          <a:xfrm rot="598168">
            <a:off x="404621" y="2686968"/>
            <a:ext cx="1071229" cy="94791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 rot="20044753">
            <a:off x="7154850" y="3493074"/>
            <a:ext cx="601015" cy="91947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 rot="20044753">
            <a:off x="2558828" y="841645"/>
            <a:ext cx="601015" cy="919472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1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26698" y="2699404"/>
            <a:ext cx="357171" cy="45299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971217">
            <a:off x="4755860" y="317841"/>
            <a:ext cx="374719" cy="47524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1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 rot="17444752">
            <a:off x="3675170" y="605030"/>
            <a:ext cx="350024" cy="53549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595336" y="1806390"/>
            <a:ext cx="598170" cy="270891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700" b="1" spc="600" dirty="0">
                <a:solidFill>
                  <a:srgbClr val="EC691B"/>
                </a:solidFill>
                <a:latin typeface="inpin heiti" charset="-122"/>
                <a:ea typeface="inpin heiti" charset="-122"/>
              </a:rPr>
              <a:t>十月常规瞭望</a:t>
            </a:r>
            <a:endParaRPr lang="zh-CN" altLang="en-US" sz="2700" b="1" spc="600" dirty="0">
              <a:solidFill>
                <a:srgbClr val="EC691B"/>
              </a:solidFill>
              <a:latin typeface="inpin heiti" charset="-122"/>
              <a:ea typeface="inpin heiti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6961538" y="4262734"/>
            <a:ext cx="1722008" cy="426241"/>
            <a:chOff x="1319119" y="4991175"/>
            <a:chExt cx="4233330" cy="117170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319119" y="5145915"/>
              <a:ext cx="2180630" cy="862221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178724" y="4991175"/>
              <a:ext cx="2373725" cy="1171700"/>
            </a:xfrm>
            <a:prstGeom prst="rect">
              <a:avLst/>
            </a:prstGeom>
          </p:spPr>
        </p:pic>
      </p:grp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-1835"/>
          <a:stretch>
            <a:fillRect/>
          </a:stretch>
        </p:blipFill>
        <p:spPr>
          <a:xfrm>
            <a:off x="330674" y="235423"/>
            <a:ext cx="1722008" cy="152378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 rot="20044753">
            <a:off x="1362409" y="537579"/>
            <a:ext cx="601015" cy="919472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3703229" y="1542161"/>
            <a:ext cx="1853600" cy="675000"/>
            <a:chOff x="6120667" y="2211048"/>
            <a:chExt cx="2471466" cy="900000"/>
          </a:xfrm>
        </p:grpSpPr>
        <p:sp>
          <p:nvSpPr>
            <p:cNvPr id="13" name="菱形 12"/>
            <p:cNvSpPr/>
            <p:nvPr/>
          </p:nvSpPr>
          <p:spPr>
            <a:xfrm>
              <a:off x="6120667" y="2211048"/>
              <a:ext cx="900000" cy="900000"/>
            </a:xfrm>
            <a:prstGeom prst="ellipse">
              <a:avLst/>
            </a:prstGeom>
            <a:noFill/>
            <a:ln>
              <a:solidFill>
                <a:srgbClr val="EC69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300" b="1" dirty="0">
                  <a:solidFill>
                    <a:srgbClr val="EC691B"/>
                  </a:solidFill>
                  <a:latin typeface="inpin heiti" charset="-122"/>
                  <a:ea typeface="inpin heiti" charset="-122"/>
                </a:rPr>
                <a:t>第</a:t>
              </a:r>
              <a:endParaRPr lang="zh-CN" altLang="en-US" sz="3300" b="1" dirty="0">
                <a:solidFill>
                  <a:srgbClr val="EC691B"/>
                </a:solidFill>
                <a:latin typeface="inpin heiti" charset="-122"/>
                <a:ea typeface="inpin heiti" charset="-122"/>
              </a:endParaRPr>
            </a:p>
          </p:txBody>
        </p:sp>
        <p:sp>
          <p:nvSpPr>
            <p:cNvPr id="14" name="菱形 13"/>
            <p:cNvSpPr/>
            <p:nvPr/>
          </p:nvSpPr>
          <p:spPr>
            <a:xfrm>
              <a:off x="6906400" y="2211048"/>
              <a:ext cx="900000" cy="900000"/>
            </a:xfrm>
            <a:prstGeom prst="ellipse">
              <a:avLst/>
            </a:prstGeom>
            <a:noFill/>
            <a:ln>
              <a:solidFill>
                <a:srgbClr val="EC69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300" b="1" dirty="0">
                  <a:solidFill>
                    <a:srgbClr val="EC691B"/>
                  </a:solidFill>
                  <a:latin typeface="inpin heiti" charset="-122"/>
                  <a:ea typeface="inpin heiti" charset="-122"/>
                </a:rPr>
                <a:t>贰</a:t>
              </a:r>
              <a:endParaRPr lang="zh-CN" altLang="en-US" sz="3300" b="1" dirty="0">
                <a:solidFill>
                  <a:srgbClr val="EC691B"/>
                </a:solidFill>
                <a:latin typeface="inpin heiti" charset="-122"/>
                <a:ea typeface="inpin heiti" charset="-122"/>
              </a:endParaRPr>
            </a:p>
          </p:txBody>
        </p:sp>
        <p:sp>
          <p:nvSpPr>
            <p:cNvPr id="15" name="菱形 14"/>
            <p:cNvSpPr/>
            <p:nvPr/>
          </p:nvSpPr>
          <p:spPr>
            <a:xfrm>
              <a:off x="7692133" y="2211048"/>
              <a:ext cx="900000" cy="900000"/>
            </a:xfrm>
            <a:prstGeom prst="ellipse">
              <a:avLst/>
            </a:prstGeom>
            <a:noFill/>
            <a:ln>
              <a:solidFill>
                <a:srgbClr val="EC69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300" b="1" dirty="0">
                  <a:solidFill>
                    <a:srgbClr val="EC691B"/>
                  </a:solidFill>
                  <a:latin typeface="inpin heiti" charset="-122"/>
                  <a:ea typeface="inpin heiti" charset="-122"/>
                </a:rPr>
                <a:t>章</a:t>
              </a:r>
              <a:endParaRPr lang="zh-CN" altLang="en-US" sz="3300" b="1" dirty="0">
                <a:solidFill>
                  <a:srgbClr val="EC691B"/>
                </a:solidFill>
                <a:latin typeface="inpin heiti" charset="-122"/>
                <a:ea typeface="inpin heiti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3526468" y="2564249"/>
            <a:ext cx="2252980" cy="714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50" b="1" dirty="0">
                <a:solidFill>
                  <a:srgbClr val="EC691B"/>
                </a:solidFill>
                <a:latin typeface="inpin heiti" charset="-122"/>
                <a:ea typeface="inpin heiti" charset="-122"/>
              </a:rPr>
              <a:t>薛小</a:t>
            </a:r>
            <a:r>
              <a:rPr lang="en-US" altLang="zh-CN" sz="4050" b="1" dirty="0">
                <a:solidFill>
                  <a:srgbClr val="EC691B"/>
                </a:solidFill>
                <a:latin typeface="inpin heiti" charset="-122"/>
                <a:ea typeface="inpin heiti" charset="-122"/>
              </a:rPr>
              <a:t>28</a:t>
            </a:r>
            <a:r>
              <a:rPr lang="zh-CN" altLang="en-US" sz="4050" b="1" dirty="0">
                <a:solidFill>
                  <a:srgbClr val="EC691B"/>
                </a:solidFill>
                <a:latin typeface="inpin heiti" charset="-122"/>
                <a:ea typeface="inpin heiti" charset="-122"/>
              </a:rPr>
              <a:t>天</a:t>
            </a:r>
            <a:endParaRPr lang="zh-CN" altLang="en-US" sz="4050" b="1" dirty="0">
              <a:solidFill>
                <a:srgbClr val="EC691B"/>
              </a:solidFill>
              <a:latin typeface="inpin heiti" charset="-122"/>
              <a:ea typeface="inpin heiti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070" y="-2540"/>
            <a:ext cx="1447165" cy="1447165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137636" y="142849"/>
            <a:ext cx="6768464" cy="587375"/>
            <a:chOff x="527662" y="580095"/>
            <a:chExt cx="5924736" cy="783116"/>
          </a:xfrm>
        </p:grpSpPr>
        <p:sp>
          <p:nvSpPr>
            <p:cNvPr id="15" name="文本框 14"/>
            <p:cNvSpPr txBox="1"/>
            <p:nvPr/>
          </p:nvSpPr>
          <p:spPr>
            <a:xfrm>
              <a:off x="1035425" y="625812"/>
              <a:ext cx="5416973" cy="73739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3000" b="1" dirty="0">
                  <a:solidFill>
                    <a:srgbClr val="EC691B"/>
                  </a:solidFill>
                  <a:latin typeface="inpin heiti" charset="-122"/>
                  <a:ea typeface="inpin heiti" charset="-122"/>
                </a:rPr>
                <a:t>（一）常规，我们一直在改进</a:t>
              </a:r>
              <a:endParaRPr lang="zh-CN" altLang="en-US" sz="3000" b="1" dirty="0">
                <a:solidFill>
                  <a:srgbClr val="EC691B"/>
                </a:solidFill>
                <a:latin typeface="inpin heiti" charset="-122"/>
                <a:ea typeface="inpin heiti" charset="-122"/>
              </a:endParaRPr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971217">
              <a:off x="578887" y="528869"/>
              <a:ext cx="381895" cy="484346"/>
            </a:xfrm>
            <a:prstGeom prst="rect">
              <a:avLst/>
            </a:prstGeom>
          </p:spPr>
        </p:pic>
      </p:grpSp>
      <p:pic>
        <p:nvPicPr>
          <p:cNvPr id="2" name="图片 1" descr="图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845" y="1198880"/>
            <a:ext cx="2747010" cy="1647825"/>
          </a:xfrm>
          <a:prstGeom prst="roundRect">
            <a:avLst/>
          </a:prstGeom>
        </p:spPr>
      </p:pic>
      <p:pic>
        <p:nvPicPr>
          <p:cNvPr id="3" name="图片 2" descr="图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7855" y="2747010"/>
            <a:ext cx="2700020" cy="2026285"/>
          </a:xfrm>
          <a:prstGeom prst="round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93236" y="2951295"/>
            <a:ext cx="2581275" cy="4603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inpin heiti" charset="-122"/>
                <a:ea typeface="inpin heiti" charset="-122"/>
              </a:rPr>
              <a:t>五（</a:t>
            </a:r>
            <a:r>
              <a:rPr lang="en-US" altLang="zh-CN" sz="2400" b="1" dirty="0">
                <a:solidFill>
                  <a:srgbClr val="C00000"/>
                </a:solidFill>
                <a:latin typeface="inpin heiti" charset="-122"/>
                <a:ea typeface="inpin heiti" charset="-122"/>
              </a:rPr>
              <a:t>8</a:t>
            </a:r>
            <a:r>
              <a:rPr lang="zh-CN" altLang="en-US" sz="2400" b="1" dirty="0">
                <a:solidFill>
                  <a:srgbClr val="C00000"/>
                </a:solidFill>
                <a:latin typeface="inpin heiti" charset="-122"/>
                <a:ea typeface="inpin heiti" charset="-122"/>
              </a:rPr>
              <a:t>）班的桌布</a:t>
            </a:r>
            <a:endParaRPr lang="zh-CN" altLang="en-US" sz="2400" b="1" dirty="0">
              <a:solidFill>
                <a:srgbClr val="C00000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353435" y="2286635"/>
            <a:ext cx="3108960" cy="4603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inpin heiti" charset="-122"/>
                <a:ea typeface="inpin heiti" charset="-122"/>
              </a:rPr>
              <a:t>四年级的收纳盒</a:t>
            </a:r>
            <a:endParaRPr lang="zh-CN" altLang="en-US" sz="2400" b="1" dirty="0">
              <a:solidFill>
                <a:srgbClr val="C00000"/>
              </a:solidFill>
              <a:latin typeface="inpin heiti" charset="-122"/>
              <a:ea typeface="inpin heiti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4255" y="1198880"/>
            <a:ext cx="2408555" cy="3213100"/>
          </a:xfrm>
          <a:prstGeom prst="round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104255" y="4411980"/>
            <a:ext cx="3108960" cy="4603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inpin heiti" charset="-122"/>
                <a:ea typeface="inpin heiti" charset="-122"/>
              </a:rPr>
              <a:t>五（</a:t>
            </a:r>
            <a:r>
              <a:rPr lang="en-US" altLang="zh-CN" sz="2400" b="1" dirty="0">
                <a:solidFill>
                  <a:srgbClr val="C00000"/>
                </a:solidFill>
                <a:latin typeface="inpin heiti" charset="-122"/>
                <a:ea typeface="inpin heiti" charset="-122"/>
              </a:rPr>
              <a:t>6</a:t>
            </a:r>
            <a:r>
              <a:rPr lang="zh-CN" altLang="en-US" sz="2400" b="1" dirty="0">
                <a:solidFill>
                  <a:srgbClr val="C00000"/>
                </a:solidFill>
                <a:latin typeface="inpin heiti" charset="-122"/>
                <a:ea typeface="inpin heiti" charset="-122"/>
              </a:rPr>
              <a:t>）班的路队</a:t>
            </a:r>
            <a:endParaRPr lang="zh-CN" altLang="en-US" sz="2400" b="1" dirty="0">
              <a:solidFill>
                <a:srgbClr val="C00000"/>
              </a:solidFill>
              <a:latin typeface="inpin heiti" charset="-122"/>
              <a:ea typeface="inpin heiti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140494" y="142849"/>
            <a:ext cx="6817042" cy="623094"/>
            <a:chOff x="527662" y="580095"/>
            <a:chExt cx="5967258" cy="830738"/>
          </a:xfrm>
        </p:grpSpPr>
        <p:sp>
          <p:nvSpPr>
            <p:cNvPr id="15" name="文本框 14"/>
            <p:cNvSpPr txBox="1"/>
            <p:nvPr/>
          </p:nvSpPr>
          <p:spPr>
            <a:xfrm>
              <a:off x="1077947" y="673434"/>
              <a:ext cx="5416973" cy="73739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3000" b="1" dirty="0">
                  <a:solidFill>
                    <a:srgbClr val="EC691B"/>
                  </a:solidFill>
                  <a:latin typeface="inpin heiti" charset="-122"/>
                  <a:ea typeface="inpin heiti" charset="-122"/>
                </a:rPr>
                <a:t>（一）常规，我们一直在改进</a:t>
              </a:r>
              <a:endParaRPr lang="zh-CN" altLang="en-US" sz="3000" b="1" dirty="0">
                <a:solidFill>
                  <a:srgbClr val="EC691B"/>
                </a:solidFill>
                <a:latin typeface="inpin heiti" charset="-122"/>
                <a:ea typeface="inpin heiti" charset="-122"/>
              </a:endParaRPr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971217">
              <a:off x="578887" y="528869"/>
              <a:ext cx="381895" cy="484346"/>
            </a:xfrm>
            <a:prstGeom prst="rect">
              <a:avLst/>
            </a:prstGeom>
          </p:spPr>
        </p:pic>
      </p:grpSp>
      <p:pic>
        <p:nvPicPr>
          <p:cNvPr id="5" name="图片 4" descr="图15"/>
          <p:cNvPicPr>
            <a:picLocks noChangeAspect="1"/>
          </p:cNvPicPr>
          <p:nvPr/>
        </p:nvPicPr>
        <p:blipFill>
          <a:blip r:embed="rId2"/>
          <a:srcRect l="-22278" t="-4830" r="-27952" b="-22460"/>
          <a:stretch>
            <a:fillRect/>
          </a:stretch>
        </p:blipFill>
        <p:spPr>
          <a:xfrm>
            <a:off x="368935" y="1107414"/>
            <a:ext cx="5025390" cy="3769519"/>
          </a:xfrm>
          <a:prstGeom prst="round2SameRect">
            <a:avLst/>
          </a:prstGeom>
        </p:spPr>
      </p:pic>
      <p:pic>
        <p:nvPicPr>
          <p:cNvPr id="6" name="图片 5" descr="图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1990" y="2201677"/>
            <a:ext cx="3659981" cy="2745581"/>
          </a:xfrm>
          <a:prstGeom prst="round2Same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785620" y="4205896"/>
            <a:ext cx="2581275" cy="4603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inpin heiti" charset="-122"/>
                <a:ea typeface="inpin heiti" charset="-122"/>
              </a:rPr>
              <a:t>安静阅读</a:t>
            </a:r>
            <a:endParaRPr lang="zh-CN" altLang="en-US" sz="2400" b="1" dirty="0">
              <a:solidFill>
                <a:srgbClr val="C00000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006340" y="1741302"/>
            <a:ext cx="263144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inpin heiti" charset="-122"/>
                <a:ea typeface="inpin heiti" charset="-122"/>
                <a:sym typeface="+mn-ea"/>
              </a:rPr>
              <a:t>认真准备演讲比赛</a:t>
            </a:r>
            <a:endParaRPr lang="zh-CN" altLang="en-US" sz="2400" b="1" dirty="0">
              <a:solidFill>
                <a:srgbClr val="C00000"/>
              </a:solidFill>
              <a:latin typeface="inpin heiti" charset="-122"/>
              <a:ea typeface="inpin heiti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070" y="-2540"/>
            <a:ext cx="1447165" cy="14471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hlinkClick r:id="rId1" action="ppaction://hlinkfile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45837">
            <a:off x="4961200" y="1273117"/>
            <a:ext cx="1606342" cy="1407806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83815" y="141675"/>
            <a:ext cx="6147435" cy="623094"/>
            <a:chOff x="527662" y="580095"/>
            <a:chExt cx="8196580" cy="830792"/>
          </a:xfrm>
        </p:grpSpPr>
        <p:sp>
          <p:nvSpPr>
            <p:cNvPr id="2" name="文本框 1"/>
            <p:cNvSpPr txBox="1"/>
            <p:nvPr/>
          </p:nvSpPr>
          <p:spPr>
            <a:xfrm>
              <a:off x="1078207" y="673440"/>
              <a:ext cx="7646035" cy="73744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3000" b="1" dirty="0">
                  <a:solidFill>
                    <a:srgbClr val="EC691B"/>
                  </a:solidFill>
                  <a:latin typeface="inpin heiti" charset="-122"/>
                  <a:ea typeface="inpin heiti" charset="-122"/>
                </a:rPr>
                <a:t>（二）修炼，我们一直在打卡</a:t>
              </a:r>
              <a:endParaRPr lang="zh-CN" altLang="en-US" sz="3000" b="1" dirty="0">
                <a:solidFill>
                  <a:srgbClr val="EC691B"/>
                </a:solidFill>
                <a:latin typeface="inpin heiti" charset="-122"/>
                <a:ea typeface="inpin heiti" charset="-122"/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971217">
              <a:off x="578887" y="528869"/>
              <a:ext cx="381895" cy="484346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6215" y="2680753"/>
            <a:ext cx="3621029" cy="2438160"/>
          </a:xfrm>
          <a:prstGeom prst="rect">
            <a:avLst/>
          </a:prstGeom>
        </p:spPr>
      </p:pic>
      <p:pic>
        <p:nvPicPr>
          <p:cNvPr id="26" name="图片 25">
            <a:hlinkClick r:id="rId5" action="ppaction://hlinkfile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673" y="1273117"/>
            <a:ext cx="1606342" cy="1407806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4198938" y="3111791"/>
            <a:ext cx="3130868" cy="4603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inpin heiti" charset="-122"/>
                <a:ea typeface="inpin heiti" charset="-122"/>
              </a:rPr>
              <a:t>恽鸽老师的杰作</a:t>
            </a:r>
            <a:endParaRPr lang="zh-CN" altLang="en-US" sz="2400" b="1" dirty="0">
              <a:solidFill>
                <a:srgbClr val="C00000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56151" y="3111791"/>
            <a:ext cx="2754630" cy="4603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inpin heiti" charset="-122"/>
                <a:ea typeface="inpin heiti" charset="-122"/>
              </a:rPr>
              <a:t>金秋瑾老师配音</a:t>
            </a:r>
            <a:endParaRPr lang="zh-CN" altLang="en-US" sz="2400" b="1" dirty="0">
              <a:solidFill>
                <a:srgbClr val="C00000"/>
              </a:solidFill>
              <a:latin typeface="inpin heiti" charset="-122"/>
              <a:ea typeface="inpin heiti" charset="-122"/>
            </a:endParaRPr>
          </a:p>
        </p:txBody>
      </p:sp>
      <p:pic>
        <p:nvPicPr>
          <p:cNvPr id="1026" name="Picture 2" descr="C:\Users\Administrator.PC-20160117RFXX\Desktop\沈婷值周\图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54" y="927386"/>
            <a:ext cx="2939754" cy="3950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.PC-20160117RFXX\Desktop\沈婷值周\图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649" y="926821"/>
            <a:ext cx="3445025" cy="3828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5722" y="141675"/>
            <a:ext cx="6147435" cy="623094"/>
            <a:chOff x="527662" y="580095"/>
            <a:chExt cx="8196580" cy="830792"/>
          </a:xfrm>
        </p:grpSpPr>
        <p:sp>
          <p:nvSpPr>
            <p:cNvPr id="2" name="文本框 1"/>
            <p:cNvSpPr txBox="1"/>
            <p:nvPr/>
          </p:nvSpPr>
          <p:spPr>
            <a:xfrm>
              <a:off x="1078207" y="673440"/>
              <a:ext cx="7646035" cy="73744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3000" b="1" dirty="0">
                  <a:solidFill>
                    <a:srgbClr val="EC691B"/>
                  </a:solidFill>
                  <a:latin typeface="inpin heiti" charset="-122"/>
                  <a:ea typeface="inpin heiti" charset="-122"/>
                </a:rPr>
                <a:t>（二）修炼，我们一直在打卡</a:t>
              </a:r>
              <a:endParaRPr lang="zh-CN" altLang="en-US" sz="3000" b="1" dirty="0">
                <a:solidFill>
                  <a:srgbClr val="EC691B"/>
                </a:solidFill>
                <a:latin typeface="inpin heiti" charset="-122"/>
                <a:ea typeface="inpin heiti" charset="-122"/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971217">
              <a:off x="578887" y="528869"/>
              <a:ext cx="381895" cy="484346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6215" y="2680753"/>
            <a:ext cx="3621029" cy="2438160"/>
          </a:xfrm>
          <a:prstGeom prst="rect">
            <a:avLst/>
          </a:prstGeom>
        </p:spPr>
      </p:pic>
      <p:pic>
        <p:nvPicPr>
          <p:cNvPr id="5" name="图片 4" descr="图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061" y="1026769"/>
            <a:ext cx="2715101" cy="3619024"/>
          </a:xfrm>
          <a:prstGeom prst="round2DiagRect">
            <a:avLst/>
          </a:prstGeom>
        </p:spPr>
      </p:pic>
      <p:pic>
        <p:nvPicPr>
          <p:cNvPr id="7" name="图片 6" descr="图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8850" y="1026795"/>
            <a:ext cx="2715260" cy="3618865"/>
          </a:xfrm>
          <a:prstGeom prst="round2DiagRect">
            <a:avLst/>
          </a:prstGeom>
        </p:spPr>
      </p:pic>
      <p:pic>
        <p:nvPicPr>
          <p:cNvPr id="8" name="图片 7" descr="图6"/>
          <p:cNvPicPr>
            <a:picLocks noChangeAspect="1"/>
          </p:cNvPicPr>
          <p:nvPr/>
        </p:nvPicPr>
        <p:blipFill>
          <a:blip r:embed="rId5"/>
          <a:srcRect b="28438"/>
          <a:stretch>
            <a:fillRect/>
          </a:stretch>
        </p:blipFill>
        <p:spPr>
          <a:xfrm>
            <a:off x="3323590" y="1686560"/>
            <a:ext cx="2489200" cy="31686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323590" y="1026795"/>
            <a:ext cx="3390265" cy="4603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inpin heiti" charset="-122"/>
                <a:ea typeface="inpin heiti" charset="-122"/>
              </a:rPr>
              <a:t>王主任的悉心点评</a:t>
            </a:r>
            <a:endParaRPr lang="zh-CN" altLang="en-US" sz="2400" b="1" dirty="0">
              <a:solidFill>
                <a:srgbClr val="C00000"/>
              </a:solidFill>
              <a:latin typeface="inpin heiti" charset="-122"/>
              <a:ea typeface="inpin heiti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73814" y="141675"/>
            <a:ext cx="6147435" cy="623094"/>
            <a:chOff x="527662" y="580095"/>
            <a:chExt cx="8196580" cy="830792"/>
          </a:xfrm>
        </p:grpSpPr>
        <p:sp>
          <p:nvSpPr>
            <p:cNvPr id="2" name="文本框 1"/>
            <p:cNvSpPr txBox="1"/>
            <p:nvPr/>
          </p:nvSpPr>
          <p:spPr>
            <a:xfrm>
              <a:off x="1078207" y="673440"/>
              <a:ext cx="7646035" cy="73744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3000" b="1" dirty="0">
                  <a:solidFill>
                    <a:srgbClr val="EC691B"/>
                  </a:solidFill>
                  <a:latin typeface="inpin heiti" charset="-122"/>
                  <a:ea typeface="inpin heiti" charset="-122"/>
                </a:rPr>
                <a:t>（二）修炼，我们一直在打卡</a:t>
              </a:r>
              <a:endParaRPr lang="zh-CN" altLang="en-US" sz="3000" b="1" dirty="0">
                <a:solidFill>
                  <a:srgbClr val="EC691B"/>
                </a:solidFill>
                <a:latin typeface="inpin heiti" charset="-122"/>
                <a:ea typeface="inpin heiti" charset="-122"/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971217">
              <a:off x="578887" y="528869"/>
              <a:ext cx="381895" cy="484346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6215" y="2680753"/>
            <a:ext cx="3621029" cy="243816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79730" y="1131385"/>
            <a:ext cx="551815" cy="364759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inpin heiti" charset="-122"/>
                <a:ea typeface="inpin heiti" charset="-122"/>
                <a:sym typeface="+mn-ea"/>
              </a:rPr>
              <a:t>王佳佳老师绘画打卡</a:t>
            </a:r>
            <a:endParaRPr lang="zh-CN" altLang="en-US" sz="2400" b="1" dirty="0">
              <a:solidFill>
                <a:srgbClr val="C00000"/>
              </a:solidFill>
              <a:latin typeface="inpin heiti" charset="-122"/>
              <a:ea typeface="inpin heiti" charset="-122"/>
              <a:sym typeface="+mn-ea"/>
            </a:endParaRPr>
          </a:p>
        </p:txBody>
      </p:sp>
      <p:pic>
        <p:nvPicPr>
          <p:cNvPr id="12" name="图片 11" descr="图11"/>
          <p:cNvPicPr>
            <a:picLocks noChangeAspect="1"/>
          </p:cNvPicPr>
          <p:nvPr/>
        </p:nvPicPr>
        <p:blipFill>
          <a:blip r:embed="rId3"/>
          <a:srcRect b="16601"/>
          <a:stretch>
            <a:fillRect/>
          </a:stretch>
        </p:blipFill>
        <p:spPr>
          <a:xfrm>
            <a:off x="6725285" y="1182370"/>
            <a:ext cx="2139950" cy="3596640"/>
          </a:xfrm>
          <a:prstGeom prst="round2SameRect">
            <a:avLst/>
          </a:prstGeom>
        </p:spPr>
      </p:pic>
      <p:pic>
        <p:nvPicPr>
          <p:cNvPr id="9" name="图片 8" descr="王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210" y="1131570"/>
            <a:ext cx="3540125" cy="3540125"/>
          </a:xfrm>
          <a:prstGeom prst="round2SameRect">
            <a:avLst/>
          </a:prstGeom>
        </p:spPr>
      </p:pic>
      <p:pic>
        <p:nvPicPr>
          <p:cNvPr id="13" name="图片 12" descr="图10"/>
          <p:cNvPicPr>
            <a:picLocks noChangeAspect="1"/>
          </p:cNvPicPr>
          <p:nvPr/>
        </p:nvPicPr>
        <p:blipFill>
          <a:blip r:embed="rId5"/>
          <a:srcRect b="15566"/>
          <a:stretch>
            <a:fillRect/>
          </a:stretch>
        </p:blipFill>
        <p:spPr>
          <a:xfrm>
            <a:off x="4492625" y="1182370"/>
            <a:ext cx="2139315" cy="3596640"/>
          </a:xfrm>
          <a:prstGeom prst="round2Same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184292" y="165011"/>
            <a:ext cx="5940266" cy="623094"/>
            <a:chOff x="527662" y="580095"/>
            <a:chExt cx="7920355" cy="830792"/>
          </a:xfrm>
        </p:grpSpPr>
        <p:sp>
          <p:nvSpPr>
            <p:cNvPr id="23" name="文本框 22"/>
            <p:cNvSpPr txBox="1"/>
            <p:nvPr/>
          </p:nvSpPr>
          <p:spPr>
            <a:xfrm>
              <a:off x="1078207" y="673440"/>
              <a:ext cx="7369810" cy="73744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3000" b="1" dirty="0">
                  <a:solidFill>
                    <a:srgbClr val="EC691B"/>
                  </a:solidFill>
                  <a:latin typeface="inpin heiti" charset="-122"/>
                  <a:ea typeface="inpin heiti" charset="-122"/>
                </a:rPr>
                <a:t>（三）发展，我们一直在抱团</a:t>
              </a:r>
              <a:endParaRPr lang="zh-CN" altLang="en-US" sz="3000" b="1" dirty="0">
                <a:solidFill>
                  <a:srgbClr val="EC691B"/>
                </a:solidFill>
                <a:latin typeface="inpin heiti" charset="-122"/>
                <a:ea typeface="inpin heiti" charset="-122"/>
              </a:endParaRPr>
            </a:p>
          </p:txBody>
        </p:sp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971217">
              <a:off x="578887" y="528869"/>
              <a:ext cx="381895" cy="484346"/>
            </a:xfrm>
            <a:prstGeom prst="rect">
              <a:avLst/>
            </a:prstGeom>
          </p:spPr>
        </p:pic>
      </p:grpSp>
      <p:pic>
        <p:nvPicPr>
          <p:cNvPr id="2" name="图片 1" descr="图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850" y="1203960"/>
            <a:ext cx="3495040" cy="2621915"/>
          </a:xfrm>
          <a:prstGeom prst="round2DiagRect">
            <a:avLst/>
          </a:prstGeom>
        </p:spPr>
      </p:pic>
      <p:pic>
        <p:nvPicPr>
          <p:cNvPr id="3" name="图片 2" descr="图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6925" y="2120265"/>
            <a:ext cx="3555365" cy="2667635"/>
          </a:xfrm>
          <a:prstGeom prst="round2Diag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263968" y="3940942"/>
            <a:ext cx="2848928" cy="4603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inpin heiti" charset="-122"/>
                <a:ea typeface="inpin heiti" charset="-122"/>
              </a:rPr>
              <a:t>小中高课堂考核</a:t>
            </a:r>
            <a:endParaRPr lang="zh-CN" altLang="en-US" sz="2400" b="1" dirty="0">
              <a:solidFill>
                <a:srgbClr val="C00000"/>
              </a:solidFill>
              <a:latin typeface="inpin heiti" charset="-122"/>
              <a:ea typeface="inpin heiti" charset="-122"/>
            </a:endParaRPr>
          </a:p>
        </p:txBody>
      </p:sp>
      <p:pic>
        <p:nvPicPr>
          <p:cNvPr id="4" name="图片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90460" y="86360"/>
            <a:ext cx="1677035" cy="21799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90460" y="86360"/>
            <a:ext cx="1677035" cy="217995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83815" y="176917"/>
            <a:ext cx="5940266" cy="623094"/>
            <a:chOff x="527662" y="580095"/>
            <a:chExt cx="7920355" cy="830792"/>
          </a:xfrm>
        </p:grpSpPr>
        <p:sp>
          <p:nvSpPr>
            <p:cNvPr id="23" name="文本框 22"/>
            <p:cNvSpPr txBox="1"/>
            <p:nvPr/>
          </p:nvSpPr>
          <p:spPr>
            <a:xfrm>
              <a:off x="1078207" y="673440"/>
              <a:ext cx="7369810" cy="73744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3000" b="1" dirty="0">
                  <a:solidFill>
                    <a:srgbClr val="EC691B"/>
                  </a:solidFill>
                  <a:latin typeface="inpin heiti" charset="-122"/>
                  <a:ea typeface="inpin heiti" charset="-122"/>
                </a:rPr>
                <a:t>（三）发展，我们一直在抱团</a:t>
              </a:r>
              <a:endParaRPr lang="zh-CN" altLang="en-US" sz="3000" b="1" dirty="0">
                <a:solidFill>
                  <a:srgbClr val="EC691B"/>
                </a:solidFill>
                <a:latin typeface="inpin heiti" charset="-122"/>
                <a:ea typeface="inpin heiti" charset="-122"/>
              </a:endParaRPr>
            </a:p>
          </p:txBody>
        </p:sp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971217">
              <a:off x="578887" y="528869"/>
              <a:ext cx="381895" cy="484346"/>
            </a:xfrm>
            <a:prstGeom prst="rect">
              <a:avLst/>
            </a:prstGeom>
          </p:spPr>
        </p:pic>
      </p:grpSp>
      <p:pic>
        <p:nvPicPr>
          <p:cNvPr id="2" name="图片 1" descr="图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725" y="1082040"/>
            <a:ext cx="2261870" cy="1696720"/>
          </a:xfrm>
          <a:prstGeom prst="roundRect">
            <a:avLst/>
          </a:prstGeom>
        </p:spPr>
      </p:pic>
      <p:pic>
        <p:nvPicPr>
          <p:cNvPr id="3" name="图片 2" descr="图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725" y="2778760"/>
            <a:ext cx="2261870" cy="1696720"/>
          </a:xfrm>
          <a:prstGeom prst="roundRect">
            <a:avLst/>
          </a:prstGeom>
        </p:spPr>
      </p:pic>
      <p:pic>
        <p:nvPicPr>
          <p:cNvPr id="5" name="图片 4" descr="图6"/>
          <p:cNvPicPr>
            <a:picLocks noChangeAspect="1"/>
          </p:cNvPicPr>
          <p:nvPr/>
        </p:nvPicPr>
        <p:blipFill>
          <a:blip r:embed="rId5"/>
          <a:srcRect b="30037"/>
          <a:stretch>
            <a:fillRect/>
          </a:stretch>
        </p:blipFill>
        <p:spPr>
          <a:xfrm>
            <a:off x="3363595" y="1082040"/>
            <a:ext cx="2319655" cy="3245485"/>
          </a:xfrm>
          <a:prstGeom prst="roundRect">
            <a:avLst/>
          </a:prstGeom>
        </p:spPr>
      </p:pic>
      <p:pic>
        <p:nvPicPr>
          <p:cNvPr id="7" name="图片 6" descr="图7"/>
          <p:cNvPicPr>
            <a:picLocks noChangeAspect="1"/>
          </p:cNvPicPr>
          <p:nvPr/>
        </p:nvPicPr>
        <p:blipFill>
          <a:blip r:embed="rId6"/>
          <a:srcRect b="29380"/>
          <a:stretch>
            <a:fillRect/>
          </a:stretch>
        </p:blipFill>
        <p:spPr>
          <a:xfrm>
            <a:off x="6466840" y="1082040"/>
            <a:ext cx="2296795" cy="3245485"/>
          </a:xfrm>
          <a:prstGeom prst="snip2Diag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88925" y="1082040"/>
            <a:ext cx="551815" cy="30937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inpin heiti" charset="-122"/>
                <a:ea typeface="inpin heiti" charset="-122"/>
                <a:sym typeface="+mn-ea"/>
              </a:rPr>
              <a:t>美术组共同磨课</a:t>
            </a:r>
            <a:endParaRPr lang="zh-CN" altLang="en-US" sz="2400" b="1" dirty="0">
              <a:solidFill>
                <a:srgbClr val="C00000"/>
              </a:solidFill>
              <a:latin typeface="inpin heiti" charset="-122"/>
              <a:ea typeface="inpin heiti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833428" y="1082172"/>
            <a:ext cx="551815" cy="277701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inpin heiti" charset="-122"/>
                <a:ea typeface="inpin heiti" charset="-122"/>
                <a:sym typeface="+mn-ea"/>
              </a:rPr>
              <a:t>音乐团队</a:t>
            </a:r>
            <a:endParaRPr lang="zh-CN" altLang="en-US" sz="2400" b="1" dirty="0">
              <a:solidFill>
                <a:srgbClr val="C00000"/>
              </a:solidFill>
              <a:latin typeface="inpin heiti" charset="-122"/>
              <a:ea typeface="inpin heiti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83815" y="141199"/>
            <a:ext cx="5924074" cy="623094"/>
            <a:chOff x="527662" y="580095"/>
            <a:chExt cx="7898765" cy="830792"/>
          </a:xfrm>
        </p:grpSpPr>
        <p:sp>
          <p:nvSpPr>
            <p:cNvPr id="2" name="文本框 1"/>
            <p:cNvSpPr txBox="1"/>
            <p:nvPr/>
          </p:nvSpPr>
          <p:spPr>
            <a:xfrm>
              <a:off x="1078207" y="673440"/>
              <a:ext cx="7348220" cy="73744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3000" b="1" dirty="0">
                  <a:solidFill>
                    <a:srgbClr val="EC691B"/>
                  </a:solidFill>
                  <a:latin typeface="inpin heiti" charset="-122"/>
                  <a:ea typeface="inpin heiti" charset="-122"/>
                </a:rPr>
                <a:t>（四）科研，我们一直在探究</a:t>
              </a:r>
              <a:endParaRPr lang="zh-CN" altLang="en-US" sz="3000" b="1" dirty="0">
                <a:solidFill>
                  <a:srgbClr val="EC691B"/>
                </a:solidFill>
                <a:latin typeface="inpin heiti" charset="-122"/>
                <a:ea typeface="inpin heiti" charset="-122"/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971217">
              <a:off x="578887" y="528869"/>
              <a:ext cx="381895" cy="484346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>
            <a:off x="996575" y="764734"/>
            <a:ext cx="6444850" cy="485345"/>
            <a:chOff x="412841" y="1467743"/>
            <a:chExt cx="8593134" cy="647126"/>
          </a:xfrm>
        </p:grpSpPr>
        <p:sp>
          <p:nvSpPr>
            <p:cNvPr id="16" name="文本框 15"/>
            <p:cNvSpPr txBox="1"/>
            <p:nvPr/>
          </p:nvSpPr>
          <p:spPr>
            <a:xfrm>
              <a:off x="1078000" y="1501036"/>
              <a:ext cx="7927975" cy="613833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EC691B"/>
                  </a:solidFill>
                  <a:latin typeface="inpin heiti" charset="-122"/>
                  <a:ea typeface="inpin heiti" charset="-122"/>
                </a:rPr>
                <a:t>1、稳步中前行——日行一思，必有一悟。</a:t>
              </a:r>
              <a:endParaRPr lang="zh-CN" altLang="en-US" sz="2400" b="1" dirty="0">
                <a:solidFill>
                  <a:srgbClr val="EC691B"/>
                </a:solidFill>
                <a:latin typeface="inpin heiti" charset="-122"/>
                <a:ea typeface="inpin heiti" charset="-122"/>
              </a:endParaRPr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 rot="4150108">
              <a:off x="536484" y="1344099"/>
              <a:ext cx="466699" cy="713986"/>
            </a:xfrm>
            <a:prstGeom prst="rect">
              <a:avLst/>
            </a:prstGeom>
          </p:spPr>
        </p:pic>
      </p:grpSp>
      <p:sp>
        <p:nvSpPr>
          <p:cNvPr id="20" name="文本框 19"/>
          <p:cNvSpPr txBox="1"/>
          <p:nvPr/>
        </p:nvSpPr>
        <p:spPr>
          <a:xfrm>
            <a:off x="1222375" y="4478311"/>
            <a:ext cx="6429375" cy="4603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inpin heiti" charset="-122"/>
                <a:ea typeface="inpin heiti" charset="-122"/>
              </a:rPr>
              <a:t>李丹丹、张莉和苏亚琴老师的教案</a:t>
            </a:r>
            <a:endParaRPr lang="zh-CN" altLang="en-US" sz="2400" b="1" dirty="0">
              <a:solidFill>
                <a:srgbClr val="C00000"/>
              </a:solidFill>
              <a:latin typeface="inpin heiti" charset="-122"/>
              <a:ea typeface="inpin heiti" charset="-122"/>
            </a:endParaRPr>
          </a:p>
        </p:txBody>
      </p:sp>
      <p:pic>
        <p:nvPicPr>
          <p:cNvPr id="7" name="图片 6" descr="教案"/>
          <p:cNvPicPr>
            <a:picLocks noChangeAspect="1"/>
          </p:cNvPicPr>
          <p:nvPr/>
        </p:nvPicPr>
        <p:blipFill>
          <a:blip r:embed="rId3"/>
          <a:srcRect r="26197"/>
          <a:stretch>
            <a:fillRect/>
          </a:stretch>
        </p:blipFill>
        <p:spPr>
          <a:xfrm>
            <a:off x="1222375" y="1251585"/>
            <a:ext cx="2400300" cy="3253105"/>
          </a:xfrm>
          <a:prstGeom prst="roundRect">
            <a:avLst/>
          </a:prstGeom>
        </p:spPr>
      </p:pic>
      <p:pic>
        <p:nvPicPr>
          <p:cNvPr id="8" name="图片 7" descr="陈秋灵老师课堂实录式反思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1303655"/>
            <a:ext cx="2380615" cy="3174365"/>
          </a:xfrm>
          <a:prstGeom prst="round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419215" y="2557780"/>
            <a:ext cx="2827020" cy="82994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inpin heiti" charset="-122"/>
                <a:ea typeface="inpin heiti" charset="-122"/>
              </a:rPr>
              <a:t>陈秋灵老师</a:t>
            </a:r>
            <a:endParaRPr lang="zh-CN" altLang="en-US" sz="2400" b="1" dirty="0">
              <a:solidFill>
                <a:srgbClr val="C00000"/>
              </a:solidFill>
              <a:latin typeface="inpin heiti" charset="-122"/>
              <a:ea typeface="inpin heiti" charset="-122"/>
            </a:endParaRPr>
          </a:p>
          <a:p>
            <a:r>
              <a:rPr lang="zh-CN" altLang="en-US" sz="2400" b="1" dirty="0">
                <a:solidFill>
                  <a:srgbClr val="C00000"/>
                </a:solidFill>
                <a:latin typeface="inpin heiti" charset="-122"/>
                <a:ea typeface="inpin heiti" charset="-122"/>
              </a:rPr>
              <a:t>课堂实录式</a:t>
            </a:r>
            <a:r>
              <a:rPr lang="zh-CN" altLang="en-US" sz="2400" b="1" dirty="0">
                <a:solidFill>
                  <a:srgbClr val="C00000"/>
                </a:solidFill>
                <a:latin typeface="inpin heiti" charset="-122"/>
                <a:ea typeface="inpin heiti" charset="-122"/>
                <a:sym typeface="+mn-ea"/>
              </a:rPr>
              <a:t>反思</a:t>
            </a:r>
            <a:endParaRPr lang="zh-CN" altLang="en-US" sz="2400" b="1" dirty="0">
              <a:solidFill>
                <a:srgbClr val="C00000"/>
              </a:solidFill>
              <a:latin typeface="inpin heiti" charset="-122"/>
              <a:ea typeface="inpin heiti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1565" y="211455"/>
            <a:ext cx="1534160" cy="2346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83815" y="141199"/>
            <a:ext cx="5924074" cy="623094"/>
            <a:chOff x="527662" y="580095"/>
            <a:chExt cx="7898765" cy="830792"/>
          </a:xfrm>
        </p:grpSpPr>
        <p:sp>
          <p:nvSpPr>
            <p:cNvPr id="2" name="文本框 1"/>
            <p:cNvSpPr txBox="1"/>
            <p:nvPr/>
          </p:nvSpPr>
          <p:spPr>
            <a:xfrm>
              <a:off x="1078207" y="673440"/>
              <a:ext cx="7348220" cy="73744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3000" b="1" dirty="0">
                  <a:solidFill>
                    <a:srgbClr val="EC691B"/>
                  </a:solidFill>
                  <a:latin typeface="inpin heiti" charset="-122"/>
                  <a:ea typeface="inpin heiti" charset="-122"/>
                </a:rPr>
                <a:t>（四）科研，我们一直在探究</a:t>
              </a:r>
              <a:endParaRPr lang="zh-CN" altLang="en-US" sz="3000" b="1" dirty="0">
                <a:solidFill>
                  <a:srgbClr val="EC691B"/>
                </a:solidFill>
                <a:latin typeface="inpin heiti" charset="-122"/>
                <a:ea typeface="inpin heiti" charset="-122"/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971217">
              <a:off x="578887" y="528869"/>
              <a:ext cx="381895" cy="484346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>
            <a:off x="996575" y="875224"/>
            <a:ext cx="6444850" cy="485345"/>
            <a:chOff x="412841" y="1467743"/>
            <a:chExt cx="8593134" cy="647126"/>
          </a:xfrm>
        </p:grpSpPr>
        <p:sp>
          <p:nvSpPr>
            <p:cNvPr id="16" name="文本框 15"/>
            <p:cNvSpPr txBox="1"/>
            <p:nvPr/>
          </p:nvSpPr>
          <p:spPr>
            <a:xfrm>
              <a:off x="1078000" y="1501036"/>
              <a:ext cx="7927975" cy="613833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EC691B"/>
                  </a:solidFill>
                  <a:latin typeface="inpin heiti" charset="-122"/>
                  <a:ea typeface="inpin heiti" charset="-122"/>
                </a:rPr>
                <a:t>1、稳步中前行——日行一思，必有一悟。</a:t>
              </a:r>
              <a:endParaRPr lang="zh-CN" altLang="en-US" sz="2400" b="1" dirty="0">
                <a:solidFill>
                  <a:srgbClr val="EC691B"/>
                </a:solidFill>
                <a:latin typeface="inpin heiti" charset="-122"/>
                <a:ea typeface="inpin heiti" charset="-122"/>
              </a:endParaRPr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 rot="4150108">
              <a:off x="536484" y="1344099"/>
              <a:ext cx="466699" cy="713986"/>
            </a:xfrm>
            <a:prstGeom prst="rect">
              <a:avLst/>
            </a:prstGeom>
          </p:spPr>
        </p:pic>
      </p:grpSp>
      <p:pic>
        <p:nvPicPr>
          <p:cNvPr id="5" name="图片 4" descr="黄莺老师执教拼音课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875" y="2240280"/>
            <a:ext cx="2143760" cy="1607820"/>
          </a:xfrm>
          <a:prstGeom prst="round2DiagRect">
            <a:avLst/>
          </a:prstGeom>
        </p:spPr>
      </p:pic>
      <p:pic>
        <p:nvPicPr>
          <p:cNvPr id="7" name="图片 6" descr="李恬老师执教拼音课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635" y="1511300"/>
            <a:ext cx="2129790" cy="1597660"/>
          </a:xfrm>
          <a:prstGeom prst="round2Diag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396716" y="3927766"/>
            <a:ext cx="5193983" cy="4603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inpin heiti" charset="-122"/>
                <a:ea typeface="inpin heiti" charset="-122"/>
              </a:rPr>
              <a:t>黄莺和李恬老师执教的拼音课</a:t>
            </a:r>
            <a:endParaRPr lang="zh-CN" altLang="en-US" sz="2400" b="1" dirty="0">
              <a:solidFill>
                <a:srgbClr val="C00000"/>
              </a:solidFill>
              <a:latin typeface="inpin heiti" charset="-122"/>
              <a:ea typeface="inpin heiti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1565" y="211455"/>
            <a:ext cx="1534160" cy="2346325"/>
          </a:xfrm>
          <a:prstGeom prst="rect">
            <a:avLst/>
          </a:prstGeom>
        </p:spPr>
      </p:pic>
      <p:pic>
        <p:nvPicPr>
          <p:cNvPr id="8" name="图片 7" descr="包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7140" y="2158365"/>
            <a:ext cx="1772285" cy="1772285"/>
          </a:xfrm>
          <a:prstGeom prst="roundRect">
            <a:avLst/>
          </a:prstGeom>
        </p:spPr>
      </p:pic>
      <p:pic>
        <p:nvPicPr>
          <p:cNvPr id="6" name="图片 5" descr="杨阳老师执教《平均分》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9425" y="1511300"/>
            <a:ext cx="1951355" cy="1464310"/>
          </a:xfrm>
          <a:prstGeom prst="round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951730" y="3927475"/>
            <a:ext cx="4853305" cy="4603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inpin heiti" charset="-122"/>
                <a:ea typeface="inpin heiti" charset="-122"/>
              </a:rPr>
              <a:t>林家玫和杨阳老师磨课</a:t>
            </a:r>
            <a:endParaRPr lang="zh-CN" altLang="en-US" sz="2400" b="1" dirty="0">
              <a:solidFill>
                <a:srgbClr val="C00000"/>
              </a:solidFill>
              <a:latin typeface="inpin heiti" charset="-122"/>
              <a:ea typeface="inpin heiti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 flipH="1">
            <a:off x="6279515" y="2416175"/>
            <a:ext cx="2901950" cy="273494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08915" y="393065"/>
            <a:ext cx="9177020" cy="341503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b="1" dirty="0">
                <a:solidFill>
                  <a:srgbClr val="EC691B"/>
                </a:solidFill>
                <a:latin typeface="楷体_GB2312" panose="02010609030101010101" charset="-122"/>
                <a:ea typeface="楷体_GB2312" panose="02010609030101010101" charset="-122"/>
                <a:cs typeface="inpin heiti" charset="-122"/>
                <a:sym typeface="+mn-lt"/>
              </a:rPr>
              <a:t>金秋十月，碧空如洗，凉爽舒适。路边的野花随风摇摆，默默祝福着秋的收获。</a:t>
            </a:r>
            <a:endParaRPr b="1" dirty="0">
              <a:solidFill>
                <a:srgbClr val="EC691B"/>
              </a:solidFill>
              <a:latin typeface="楷体_GB2312" panose="02010609030101010101" charset="-122"/>
              <a:ea typeface="楷体_GB2312" panose="02010609030101010101" charset="-122"/>
              <a:cs typeface="inpin heiti" charset="-122"/>
              <a:sym typeface="+mn-lt"/>
            </a:endParaRPr>
          </a:p>
          <a:p>
            <a:pPr>
              <a:lnSpc>
                <a:spcPct val="150000"/>
              </a:lnSpc>
            </a:pPr>
            <a:r>
              <a:rPr b="1" dirty="0">
                <a:solidFill>
                  <a:srgbClr val="EC691B"/>
                </a:solidFill>
                <a:latin typeface="楷体_GB2312" panose="02010609030101010101" charset="-122"/>
                <a:ea typeface="楷体_GB2312" panose="02010609030101010101" charset="-122"/>
                <a:cs typeface="inpin heiti" charset="-122"/>
                <a:sym typeface="+mn-lt"/>
              </a:rPr>
              <a:t>十月也正是桂花飘香的季节，让秋天的每一个角落都充满香气。</a:t>
            </a:r>
            <a:endParaRPr b="1" dirty="0">
              <a:solidFill>
                <a:srgbClr val="EC691B"/>
              </a:solidFill>
              <a:latin typeface="楷体_GB2312" panose="02010609030101010101" charset="-122"/>
              <a:ea typeface="楷体_GB2312" panose="02010609030101010101" charset="-122"/>
              <a:cs typeface="inpin heiti" charset="-122"/>
              <a:sym typeface="+mn-lt"/>
            </a:endParaRPr>
          </a:p>
          <a:p>
            <a:pPr>
              <a:lnSpc>
                <a:spcPct val="150000"/>
              </a:lnSpc>
            </a:pPr>
            <a:r>
              <a:rPr b="1" dirty="0">
                <a:solidFill>
                  <a:srgbClr val="EC691B"/>
                </a:solidFill>
                <a:latin typeface="楷体_GB2312" panose="02010609030101010101" charset="-122"/>
                <a:ea typeface="楷体_GB2312" panose="02010609030101010101" charset="-122"/>
                <a:cs typeface="inpin heiti" charset="-122"/>
                <a:sym typeface="+mn-lt"/>
              </a:rPr>
              <a:t>十月的色彩很鲜艳，十月的阳光很灿烂，十月的日子很辉煌，很多果实都在十月成熟。</a:t>
            </a:r>
            <a:endParaRPr b="1" dirty="0">
              <a:solidFill>
                <a:srgbClr val="EC691B"/>
              </a:solidFill>
              <a:latin typeface="楷体_GB2312" panose="02010609030101010101" charset="-122"/>
              <a:ea typeface="楷体_GB2312" panose="02010609030101010101" charset="-122"/>
              <a:cs typeface="inpin heiti" charset="-122"/>
              <a:sym typeface="+mn-lt"/>
            </a:endParaRPr>
          </a:p>
          <a:p>
            <a:pPr>
              <a:lnSpc>
                <a:spcPct val="150000"/>
              </a:lnSpc>
            </a:pPr>
            <a:r>
              <a:rPr b="1" dirty="0">
                <a:solidFill>
                  <a:srgbClr val="EC691B"/>
                </a:solidFill>
                <a:latin typeface="楷体_GB2312" panose="02010609030101010101" charset="-122"/>
                <a:ea typeface="楷体_GB2312" panose="02010609030101010101" charset="-122"/>
                <a:cs typeface="inpin heiti" charset="-122"/>
                <a:sym typeface="+mn-lt"/>
              </a:rPr>
              <a:t>金秋十月是收获的季节，收获金黄，收获火红，收获翠绿，收获希望……</a:t>
            </a:r>
            <a:endParaRPr b="1" dirty="0">
              <a:solidFill>
                <a:srgbClr val="EC691B"/>
              </a:solidFill>
              <a:latin typeface="楷体_GB2312" panose="02010609030101010101" charset="-122"/>
              <a:ea typeface="楷体_GB2312" panose="02010609030101010101" charset="-122"/>
              <a:cs typeface="inpin heiti" charset="-122"/>
              <a:sym typeface="+mn-lt"/>
            </a:endParaRPr>
          </a:p>
          <a:p>
            <a:pPr>
              <a:lnSpc>
                <a:spcPct val="150000"/>
              </a:lnSpc>
            </a:pPr>
            <a:r>
              <a:rPr b="1" dirty="0">
                <a:solidFill>
                  <a:srgbClr val="EC691B"/>
                </a:solidFill>
                <a:latin typeface="楷体_GB2312" panose="02010609030101010101" charset="-122"/>
                <a:ea typeface="楷体_GB2312" panose="02010609030101010101" charset="-122"/>
                <a:cs typeface="inpin heiti" charset="-122"/>
                <a:sym typeface="+mn-lt"/>
              </a:rPr>
              <a:t>十月带着落叶的声音来了，早晨像露珠一样新鲜。</a:t>
            </a:r>
            <a:endParaRPr b="1" dirty="0">
              <a:solidFill>
                <a:srgbClr val="EC691B"/>
              </a:solidFill>
              <a:latin typeface="楷体_GB2312" panose="02010609030101010101" charset="-122"/>
              <a:ea typeface="楷体_GB2312" panose="02010609030101010101" charset="-122"/>
              <a:cs typeface="inpin heiti" charset="-122"/>
              <a:sym typeface="+mn-lt"/>
            </a:endParaRPr>
          </a:p>
          <a:p>
            <a:pPr>
              <a:lnSpc>
                <a:spcPct val="150000"/>
              </a:lnSpc>
            </a:pPr>
            <a:r>
              <a:rPr b="1" dirty="0">
                <a:solidFill>
                  <a:srgbClr val="EC691B"/>
                </a:solidFill>
                <a:latin typeface="楷体_GB2312" panose="02010609030101010101" charset="-122"/>
                <a:ea typeface="楷体_GB2312" panose="02010609030101010101" charset="-122"/>
                <a:cs typeface="inpin heiti" charset="-122"/>
                <a:sym typeface="+mn-lt"/>
              </a:rPr>
              <a:t>秋之悠，是秋高气爽、落叶飞舞；秋之雅，是清风明月，海阔天空</a:t>
            </a:r>
            <a:r>
              <a:rPr lang="zh-CN" b="1" dirty="0">
                <a:solidFill>
                  <a:srgbClr val="EC691B"/>
                </a:solidFill>
                <a:latin typeface="楷体_GB2312" panose="02010609030101010101" charset="-122"/>
                <a:ea typeface="楷体_GB2312" panose="02010609030101010101" charset="-122"/>
                <a:cs typeface="inpin heiti" charset="-122"/>
                <a:sym typeface="+mn-lt"/>
              </a:rPr>
              <a:t>。</a:t>
            </a:r>
            <a:endParaRPr b="1" dirty="0">
              <a:solidFill>
                <a:srgbClr val="EC691B"/>
              </a:solidFill>
              <a:latin typeface="楷体_GB2312" panose="02010609030101010101" charset="-122"/>
              <a:ea typeface="楷体_GB2312" panose="02010609030101010101" charset="-122"/>
              <a:cs typeface="inpin heiti" charset="-122"/>
              <a:sym typeface="+mn-lt"/>
            </a:endParaRPr>
          </a:p>
          <a:p>
            <a:pPr>
              <a:lnSpc>
                <a:spcPct val="150000"/>
              </a:lnSpc>
            </a:pPr>
            <a:r>
              <a:rPr b="1" dirty="0">
                <a:solidFill>
                  <a:srgbClr val="EC691B"/>
                </a:solidFill>
                <a:latin typeface="楷体_GB2312" panose="02010609030101010101" charset="-122"/>
                <a:ea typeface="楷体_GB2312" panose="02010609030101010101" charset="-122"/>
                <a:cs typeface="inpin heiti" charset="-122"/>
                <a:sym typeface="+mn-lt"/>
              </a:rPr>
              <a:t>十月，双手播种寄希望，勤劳汗水来浇灌。</a:t>
            </a:r>
            <a:endParaRPr b="1" dirty="0">
              <a:solidFill>
                <a:srgbClr val="EC691B"/>
              </a:solidFill>
              <a:latin typeface="楷体_GB2312" panose="02010609030101010101" charset="-122"/>
              <a:ea typeface="楷体_GB2312" panose="02010609030101010101" charset="-122"/>
              <a:cs typeface="inpin heiti" charset="-122"/>
              <a:sym typeface="+mn-lt"/>
            </a:endParaRPr>
          </a:p>
          <a:p>
            <a:pPr>
              <a:lnSpc>
                <a:spcPct val="150000"/>
              </a:lnSpc>
            </a:pPr>
            <a:r>
              <a:rPr b="1" dirty="0">
                <a:solidFill>
                  <a:srgbClr val="EC691B"/>
                </a:solidFill>
                <a:latin typeface="楷体_GB2312" panose="02010609030101010101" charset="-122"/>
                <a:ea typeface="楷体_GB2312" panose="02010609030101010101" charset="-122"/>
                <a:cs typeface="inpin heiti" charset="-122"/>
                <a:sym typeface="+mn-lt"/>
              </a:rPr>
              <a:t>十月，用心培育花开艳，美好愿望幸福炫。</a:t>
            </a:r>
            <a:endParaRPr b="1" dirty="0">
              <a:solidFill>
                <a:srgbClr val="EC691B"/>
              </a:solidFill>
              <a:latin typeface="楷体_GB2312" panose="02010609030101010101" charset="-122"/>
              <a:ea typeface="楷体_GB2312" panose="02010609030101010101" charset="-122"/>
              <a:cs typeface="inpin heiti" charset="-122"/>
              <a:sym typeface="+mn-lt"/>
            </a:endParaRPr>
          </a:p>
        </p:txBody>
      </p:sp>
      <p:pic>
        <p:nvPicPr>
          <p:cNvPr id="2" name="航氏钢琴曲 - 雪之梦钢琴版（snowdreams钢琴主旋律版）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14035" y="4194175"/>
            <a:ext cx="665480" cy="68897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-1835"/>
          <a:stretch>
            <a:fillRect/>
          </a:stretch>
        </p:blipFill>
        <p:spPr>
          <a:xfrm rot="598168">
            <a:off x="4899786" y="3382293"/>
            <a:ext cx="1071229" cy="94791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 rot="3784752">
            <a:off x="8174660" y="409514"/>
            <a:ext cx="601015" cy="91947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 rot="2704752">
            <a:off x="3730295" y="3885504"/>
            <a:ext cx="601015" cy="91947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 rot="17444752">
            <a:off x="2204720" y="4013835"/>
            <a:ext cx="679450" cy="10394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>
                <p:cTn id="2" repeatCount="indefinite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1896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83815" y="141199"/>
            <a:ext cx="5924074" cy="623094"/>
            <a:chOff x="527662" y="580095"/>
            <a:chExt cx="7898765" cy="830792"/>
          </a:xfrm>
        </p:grpSpPr>
        <p:sp>
          <p:nvSpPr>
            <p:cNvPr id="2" name="文本框 1"/>
            <p:cNvSpPr txBox="1"/>
            <p:nvPr/>
          </p:nvSpPr>
          <p:spPr>
            <a:xfrm>
              <a:off x="1078207" y="673440"/>
              <a:ext cx="7348220" cy="73744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3000" b="1" dirty="0">
                  <a:solidFill>
                    <a:srgbClr val="EC691B"/>
                  </a:solidFill>
                  <a:latin typeface="inpin heiti" charset="-122"/>
                  <a:ea typeface="inpin heiti" charset="-122"/>
                </a:rPr>
                <a:t>（四）科研，我们一直在探究</a:t>
              </a:r>
              <a:endParaRPr lang="zh-CN" altLang="en-US" sz="3000" b="1" dirty="0">
                <a:solidFill>
                  <a:srgbClr val="EC691B"/>
                </a:solidFill>
                <a:latin typeface="inpin heiti" charset="-122"/>
                <a:ea typeface="inpin heiti" charset="-122"/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971217">
              <a:off x="578887" y="528869"/>
              <a:ext cx="381895" cy="484346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>
            <a:off x="996575" y="875224"/>
            <a:ext cx="6444850" cy="485345"/>
            <a:chOff x="412841" y="1467743"/>
            <a:chExt cx="8593134" cy="647126"/>
          </a:xfrm>
        </p:grpSpPr>
        <p:sp>
          <p:nvSpPr>
            <p:cNvPr id="16" name="文本框 15"/>
            <p:cNvSpPr txBox="1"/>
            <p:nvPr/>
          </p:nvSpPr>
          <p:spPr>
            <a:xfrm>
              <a:off x="1078000" y="1501036"/>
              <a:ext cx="7927975" cy="613833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EC691B"/>
                  </a:solidFill>
                  <a:latin typeface="inpin heiti" charset="-122"/>
                  <a:ea typeface="inpin heiti" charset="-122"/>
                </a:rPr>
                <a:t>2、创新中转变——大胆前行，终有收获</a:t>
              </a:r>
              <a:endParaRPr lang="zh-CN" altLang="en-US" sz="2400" b="1" dirty="0">
                <a:solidFill>
                  <a:srgbClr val="EC691B"/>
                </a:solidFill>
                <a:latin typeface="inpin heiti" charset="-122"/>
                <a:ea typeface="inpin heiti" charset="-122"/>
              </a:endParaRPr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 rot="4150108">
              <a:off x="536484" y="1344099"/>
              <a:ext cx="466699" cy="713986"/>
            </a:xfrm>
            <a:prstGeom prst="rect">
              <a:avLst/>
            </a:prstGeom>
          </p:spPr>
        </p:pic>
      </p:grpSp>
      <p:pic>
        <p:nvPicPr>
          <p:cNvPr id="5" name="图片 4" descr="苏亚琴老师英语绘本课堂上学生创演绘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865" y="1624330"/>
            <a:ext cx="3698875" cy="2080895"/>
          </a:xfrm>
          <a:prstGeom prst="flowChartAlternateProcess">
            <a:avLst/>
          </a:prstGeom>
        </p:spPr>
      </p:pic>
      <p:pic>
        <p:nvPicPr>
          <p:cNvPr id="7" name="图片 6" descr="苏亚琴老师执教绘本课《Pigs can’t fly》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8060" y="2357120"/>
            <a:ext cx="3260090" cy="2445385"/>
          </a:xfrm>
          <a:prstGeom prst="flowChartAlternateProcess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1033463" y="3845216"/>
            <a:ext cx="3683794" cy="4603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inpin heiti" charset="-122"/>
                <a:ea typeface="inpin heiti" charset="-122"/>
              </a:rPr>
              <a:t>苏亚琴老师执教绘本课</a:t>
            </a:r>
            <a:endParaRPr lang="zh-CN" altLang="en-US" sz="2400" b="1" dirty="0">
              <a:solidFill>
                <a:srgbClr val="C00000"/>
              </a:solidFill>
              <a:latin typeface="inpin heiti" charset="-122"/>
              <a:ea typeface="inpin heiti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1565" y="211455"/>
            <a:ext cx="1534160" cy="2346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83815" y="141199"/>
            <a:ext cx="5924074" cy="623094"/>
            <a:chOff x="527662" y="580095"/>
            <a:chExt cx="7898765" cy="830792"/>
          </a:xfrm>
        </p:grpSpPr>
        <p:sp>
          <p:nvSpPr>
            <p:cNvPr id="2" name="文本框 1"/>
            <p:cNvSpPr txBox="1"/>
            <p:nvPr/>
          </p:nvSpPr>
          <p:spPr>
            <a:xfrm>
              <a:off x="1078207" y="673440"/>
              <a:ext cx="7348220" cy="73744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3000" b="1" dirty="0">
                  <a:solidFill>
                    <a:srgbClr val="EC691B"/>
                  </a:solidFill>
                  <a:latin typeface="inpin heiti" charset="-122"/>
                  <a:ea typeface="inpin heiti" charset="-122"/>
                </a:rPr>
                <a:t>（四）科研，我们一直在探究</a:t>
              </a:r>
              <a:endParaRPr lang="zh-CN" altLang="en-US" sz="3000" b="1" dirty="0">
                <a:solidFill>
                  <a:srgbClr val="EC691B"/>
                </a:solidFill>
                <a:latin typeface="inpin heiti" charset="-122"/>
                <a:ea typeface="inpin heiti" charset="-122"/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971217">
              <a:off x="578887" y="528869"/>
              <a:ext cx="381895" cy="484346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>
            <a:off x="996575" y="875224"/>
            <a:ext cx="6444850" cy="485345"/>
            <a:chOff x="412841" y="1467743"/>
            <a:chExt cx="8593134" cy="647126"/>
          </a:xfrm>
        </p:grpSpPr>
        <p:sp>
          <p:nvSpPr>
            <p:cNvPr id="16" name="文本框 15"/>
            <p:cNvSpPr txBox="1"/>
            <p:nvPr/>
          </p:nvSpPr>
          <p:spPr>
            <a:xfrm>
              <a:off x="1078000" y="1501036"/>
              <a:ext cx="7927975" cy="613833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EC691B"/>
                  </a:solidFill>
                  <a:latin typeface="inpin heiti" charset="-122"/>
                  <a:ea typeface="inpin heiti" charset="-122"/>
                </a:rPr>
                <a:t>2、创新中转变——大胆前行，终有收获</a:t>
              </a:r>
              <a:endParaRPr lang="zh-CN" altLang="en-US" sz="2400" b="1" dirty="0">
                <a:solidFill>
                  <a:srgbClr val="EC691B"/>
                </a:solidFill>
                <a:latin typeface="inpin heiti" charset="-122"/>
                <a:ea typeface="inpin heiti" charset="-122"/>
              </a:endParaRPr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 rot="4150108">
              <a:off x="536484" y="1344099"/>
              <a:ext cx="466699" cy="713986"/>
            </a:xfrm>
            <a:prstGeom prst="rect">
              <a:avLst/>
            </a:prstGeom>
          </p:spPr>
        </p:pic>
      </p:grpSp>
      <p:sp>
        <p:nvSpPr>
          <p:cNvPr id="20" name="文本框 19"/>
          <p:cNvSpPr txBox="1"/>
          <p:nvPr/>
        </p:nvSpPr>
        <p:spPr>
          <a:xfrm>
            <a:off x="1957705" y="4444365"/>
            <a:ext cx="5483860" cy="4603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inpin heiti" charset="-122"/>
                <a:ea typeface="inpin heiti" charset="-122"/>
              </a:rPr>
              <a:t>三英组的老师们创编phonics字母操</a:t>
            </a:r>
            <a:endParaRPr lang="zh-CN" altLang="en-US" sz="2400" b="1" dirty="0">
              <a:solidFill>
                <a:srgbClr val="C00000"/>
              </a:solidFill>
              <a:latin typeface="inpin heiti" charset="-122"/>
              <a:ea typeface="inpin heiti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1565" y="211455"/>
            <a:ext cx="1534160" cy="2346325"/>
          </a:xfrm>
          <a:prstGeom prst="rect">
            <a:avLst/>
          </a:prstGeom>
        </p:spPr>
      </p:pic>
      <p:pic>
        <p:nvPicPr>
          <p:cNvPr id="6" name="三英phonics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95425" y="1360805"/>
            <a:ext cx="5683885" cy="29571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83815" y="141199"/>
            <a:ext cx="5924074" cy="623094"/>
            <a:chOff x="527662" y="580095"/>
            <a:chExt cx="7898765" cy="830792"/>
          </a:xfrm>
        </p:grpSpPr>
        <p:sp>
          <p:nvSpPr>
            <p:cNvPr id="2" name="文本框 1"/>
            <p:cNvSpPr txBox="1"/>
            <p:nvPr/>
          </p:nvSpPr>
          <p:spPr>
            <a:xfrm>
              <a:off x="1078207" y="673440"/>
              <a:ext cx="7348220" cy="73744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3000" b="1" dirty="0">
                  <a:solidFill>
                    <a:srgbClr val="EC691B"/>
                  </a:solidFill>
                  <a:latin typeface="inpin heiti" charset="-122"/>
                  <a:ea typeface="inpin heiti" charset="-122"/>
                </a:rPr>
                <a:t>（四）科研，我们一直在探究</a:t>
              </a:r>
              <a:endParaRPr lang="zh-CN" altLang="en-US" sz="3000" b="1" dirty="0">
                <a:solidFill>
                  <a:srgbClr val="EC691B"/>
                </a:solidFill>
                <a:latin typeface="inpin heiti" charset="-122"/>
                <a:ea typeface="inpin heiti" charset="-122"/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971217">
              <a:off x="578887" y="528869"/>
              <a:ext cx="381895" cy="484346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>
            <a:off x="996575" y="875224"/>
            <a:ext cx="6444850" cy="485345"/>
            <a:chOff x="412841" y="1467743"/>
            <a:chExt cx="8593134" cy="647126"/>
          </a:xfrm>
        </p:grpSpPr>
        <p:sp>
          <p:nvSpPr>
            <p:cNvPr id="16" name="文本框 15"/>
            <p:cNvSpPr txBox="1"/>
            <p:nvPr/>
          </p:nvSpPr>
          <p:spPr>
            <a:xfrm>
              <a:off x="1078000" y="1501036"/>
              <a:ext cx="7927975" cy="613833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EC691B"/>
                  </a:solidFill>
                  <a:latin typeface="inpin heiti" charset="-122"/>
                  <a:ea typeface="inpin heiti" charset="-122"/>
                </a:rPr>
                <a:t>2、创新中转变——大胆前行，终有收获</a:t>
              </a:r>
              <a:endParaRPr lang="zh-CN" altLang="en-US" sz="2400" b="1" dirty="0">
                <a:solidFill>
                  <a:srgbClr val="EC691B"/>
                </a:solidFill>
                <a:latin typeface="inpin heiti" charset="-122"/>
                <a:ea typeface="inpin heiti" charset="-122"/>
              </a:endParaRPr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 rot="4150108">
              <a:off x="536484" y="1344099"/>
              <a:ext cx="466699" cy="713986"/>
            </a:xfrm>
            <a:prstGeom prst="rect">
              <a:avLst/>
            </a:prstGeom>
          </p:spPr>
        </p:pic>
      </p:grpSp>
      <p:sp>
        <p:nvSpPr>
          <p:cNvPr id="20" name="文本框 19"/>
          <p:cNvSpPr txBox="1"/>
          <p:nvPr/>
        </p:nvSpPr>
        <p:spPr>
          <a:xfrm>
            <a:off x="1495266" y="4460055"/>
            <a:ext cx="6866573" cy="4603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inpin heiti" charset="-122"/>
                <a:ea typeface="inpin heiti" charset="-122"/>
              </a:rPr>
              <a:t>黄金萍和张建妹老师联合开展垃圾分类活动</a:t>
            </a:r>
            <a:endParaRPr lang="zh-CN" altLang="en-US" sz="2400" b="1" dirty="0">
              <a:solidFill>
                <a:srgbClr val="C00000"/>
              </a:solidFill>
              <a:latin typeface="inpin heiti" charset="-122"/>
              <a:ea typeface="inpin heiti" charset="-122"/>
            </a:endParaRPr>
          </a:p>
        </p:txBody>
      </p:sp>
      <p:pic>
        <p:nvPicPr>
          <p:cNvPr id="9" name="图片 8" descr="校外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7515" y="1383665"/>
            <a:ext cx="3076575" cy="3076575"/>
          </a:xfrm>
          <a:prstGeom prst="rect">
            <a:avLst/>
          </a:prstGeom>
        </p:spPr>
      </p:pic>
      <p:pic>
        <p:nvPicPr>
          <p:cNvPr id="10" name="图片 9" descr="垃圾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0995" y="1360805"/>
            <a:ext cx="2275205" cy="309943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1565" y="211455"/>
            <a:ext cx="1534160" cy="2346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83815" y="141199"/>
            <a:ext cx="5924074" cy="623094"/>
            <a:chOff x="527662" y="580095"/>
            <a:chExt cx="7898765" cy="830792"/>
          </a:xfrm>
        </p:grpSpPr>
        <p:sp>
          <p:nvSpPr>
            <p:cNvPr id="2" name="文本框 1"/>
            <p:cNvSpPr txBox="1"/>
            <p:nvPr/>
          </p:nvSpPr>
          <p:spPr>
            <a:xfrm>
              <a:off x="1078207" y="673440"/>
              <a:ext cx="7348220" cy="73744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3000" b="1" dirty="0">
                  <a:solidFill>
                    <a:srgbClr val="EC691B"/>
                  </a:solidFill>
                  <a:latin typeface="inpin heiti" charset="-122"/>
                  <a:ea typeface="inpin heiti" charset="-122"/>
                </a:rPr>
                <a:t>（四）科研，我们一直在探究</a:t>
              </a:r>
              <a:endParaRPr lang="zh-CN" altLang="en-US" sz="3000" b="1" dirty="0">
                <a:solidFill>
                  <a:srgbClr val="EC691B"/>
                </a:solidFill>
                <a:latin typeface="inpin heiti" charset="-122"/>
                <a:ea typeface="inpin heiti" charset="-122"/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971217">
              <a:off x="578887" y="528869"/>
              <a:ext cx="381895" cy="484346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>
            <a:off x="996575" y="875224"/>
            <a:ext cx="6444850" cy="485345"/>
            <a:chOff x="412841" y="1467743"/>
            <a:chExt cx="8593134" cy="647126"/>
          </a:xfrm>
        </p:grpSpPr>
        <p:sp>
          <p:nvSpPr>
            <p:cNvPr id="16" name="文本框 15"/>
            <p:cNvSpPr txBox="1"/>
            <p:nvPr/>
          </p:nvSpPr>
          <p:spPr>
            <a:xfrm>
              <a:off x="1078000" y="1501036"/>
              <a:ext cx="7927975" cy="613833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EC691B"/>
                  </a:solidFill>
                  <a:latin typeface="inpin heiti" charset="-122"/>
                  <a:ea typeface="inpin heiti" charset="-122"/>
                </a:rPr>
                <a:t>2、创新中转变——大胆前行，终有收获</a:t>
              </a:r>
              <a:endParaRPr lang="zh-CN" altLang="en-US" sz="2400" b="1" dirty="0">
                <a:solidFill>
                  <a:srgbClr val="EC691B"/>
                </a:solidFill>
                <a:latin typeface="inpin heiti" charset="-122"/>
                <a:ea typeface="inpin heiti" charset="-122"/>
              </a:endParaRPr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 rot="4150108">
              <a:off x="536484" y="1344099"/>
              <a:ext cx="466699" cy="713986"/>
            </a:xfrm>
            <a:prstGeom prst="rect">
              <a:avLst/>
            </a:prstGeom>
          </p:spPr>
        </p:pic>
      </p:grpSp>
      <p:sp>
        <p:nvSpPr>
          <p:cNvPr id="20" name="文本框 19"/>
          <p:cNvSpPr txBox="1"/>
          <p:nvPr/>
        </p:nvSpPr>
        <p:spPr>
          <a:xfrm>
            <a:off x="2090738" y="4601660"/>
            <a:ext cx="6073140" cy="4603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inpin heiti" charset="-122"/>
                <a:ea typeface="inpin heiti" charset="-122"/>
              </a:rPr>
              <a:t>吴宏露和高亚莉老师开展班队活动</a:t>
            </a:r>
            <a:endParaRPr lang="zh-CN" altLang="en-US" sz="2400" b="1" dirty="0">
              <a:solidFill>
                <a:srgbClr val="C00000"/>
              </a:solidFill>
              <a:latin typeface="inpin heiti" charset="-122"/>
              <a:ea typeface="inpin heiti" charset="-122"/>
            </a:endParaRPr>
          </a:p>
        </p:txBody>
      </p:sp>
      <p:pic>
        <p:nvPicPr>
          <p:cNvPr id="8" name="图片 7" descr="班队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4075" y="1360805"/>
            <a:ext cx="2439035" cy="3322320"/>
          </a:xfrm>
          <a:prstGeom prst="rect">
            <a:avLst/>
          </a:prstGeom>
        </p:spPr>
      </p:pic>
      <p:pic>
        <p:nvPicPr>
          <p:cNvPr id="9" name="图片 8" descr="班队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4655" y="1379220"/>
            <a:ext cx="2425065" cy="33039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1565" y="211455"/>
            <a:ext cx="1534160" cy="2346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83815" y="141199"/>
            <a:ext cx="5924074" cy="623094"/>
            <a:chOff x="527662" y="580095"/>
            <a:chExt cx="7898765" cy="830792"/>
          </a:xfrm>
        </p:grpSpPr>
        <p:sp>
          <p:nvSpPr>
            <p:cNvPr id="2" name="文本框 1"/>
            <p:cNvSpPr txBox="1"/>
            <p:nvPr/>
          </p:nvSpPr>
          <p:spPr>
            <a:xfrm>
              <a:off x="1078207" y="673440"/>
              <a:ext cx="7348220" cy="73744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3000" b="1" dirty="0">
                  <a:solidFill>
                    <a:srgbClr val="EC691B"/>
                  </a:solidFill>
                  <a:latin typeface="inpin heiti" charset="-122"/>
                  <a:ea typeface="inpin heiti" charset="-122"/>
                </a:rPr>
                <a:t>（四）科研，我们一直在探究</a:t>
              </a:r>
              <a:endParaRPr lang="zh-CN" altLang="en-US" sz="3000" b="1" dirty="0">
                <a:solidFill>
                  <a:srgbClr val="EC691B"/>
                </a:solidFill>
                <a:latin typeface="inpin heiti" charset="-122"/>
                <a:ea typeface="inpin heiti" charset="-122"/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971217">
              <a:off x="578887" y="528869"/>
              <a:ext cx="381895" cy="484346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>
            <a:off x="996575" y="875224"/>
            <a:ext cx="6444850" cy="485345"/>
            <a:chOff x="412841" y="1467743"/>
            <a:chExt cx="8593134" cy="647126"/>
          </a:xfrm>
        </p:grpSpPr>
        <p:sp>
          <p:nvSpPr>
            <p:cNvPr id="16" name="文本框 15"/>
            <p:cNvSpPr txBox="1"/>
            <p:nvPr/>
          </p:nvSpPr>
          <p:spPr>
            <a:xfrm>
              <a:off x="1078000" y="1501036"/>
              <a:ext cx="7927975" cy="613833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EC691B"/>
                  </a:solidFill>
                  <a:latin typeface="inpin heiti" charset="-122"/>
                  <a:ea typeface="inpin heiti" charset="-122"/>
                </a:rPr>
                <a:t>3、聚焦中辐射——以点为心，终成一圆</a:t>
              </a:r>
              <a:endParaRPr lang="zh-CN" altLang="en-US" sz="2400" b="1" dirty="0">
                <a:solidFill>
                  <a:srgbClr val="EC691B"/>
                </a:solidFill>
                <a:latin typeface="inpin heiti" charset="-122"/>
                <a:ea typeface="inpin heiti" charset="-122"/>
              </a:endParaRPr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 rot="4150108">
              <a:off x="536484" y="1344099"/>
              <a:ext cx="466699" cy="713986"/>
            </a:xfrm>
            <a:prstGeom prst="rect">
              <a:avLst/>
            </a:prstGeom>
          </p:spPr>
        </p:pic>
      </p:grpSp>
      <p:pic>
        <p:nvPicPr>
          <p:cNvPr id="5" name="图片 4" descr="曹燕老师执教《在牛肚子里旅行》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070" y="1489075"/>
            <a:ext cx="2636520" cy="1763395"/>
          </a:xfrm>
          <a:prstGeom prst="round2Diag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433070" y="3488690"/>
            <a:ext cx="2166620" cy="4603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inpin heiti" charset="-122"/>
                <a:ea typeface="inpin heiti" charset="-122"/>
              </a:rPr>
              <a:t>曹燕老师执教</a:t>
            </a:r>
            <a:endParaRPr lang="zh-CN" altLang="en-US" sz="2400" b="1" dirty="0">
              <a:solidFill>
                <a:srgbClr val="C00000"/>
              </a:solidFill>
              <a:latin typeface="inpin heiti" charset="-122"/>
              <a:ea typeface="inpin heiti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1565" y="211455"/>
            <a:ext cx="1534160" cy="2346325"/>
          </a:xfrm>
          <a:prstGeom prst="rect">
            <a:avLst/>
          </a:prstGeom>
        </p:spPr>
      </p:pic>
      <p:pic>
        <p:nvPicPr>
          <p:cNvPr id="6" name="图片 5" descr="小语掌门人朱洁如老师，薛家中心小学盛亚萍校长和常州各个区的小学语文教研员、小语中心组成员和一线语文老师们齐聚一堂，共同研讨 (2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330" y="1487805"/>
            <a:ext cx="2640330" cy="1764665"/>
          </a:xfrm>
          <a:prstGeom prst="round2DiagRect">
            <a:avLst/>
          </a:prstGeom>
        </p:spPr>
      </p:pic>
      <p:pic>
        <p:nvPicPr>
          <p:cNvPr id="7" name="图片 6" descr="专家引领1 (1)_副本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3595" y="1487805"/>
            <a:ext cx="2851150" cy="285115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987165" y="3488981"/>
            <a:ext cx="1801654" cy="4603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inpin heiti" charset="-122"/>
                <a:ea typeface="inpin heiti" charset="-122"/>
              </a:rPr>
              <a:t>专家引领</a:t>
            </a:r>
            <a:endParaRPr lang="zh-CN" altLang="en-US" sz="2400" b="1" dirty="0">
              <a:solidFill>
                <a:srgbClr val="C00000"/>
              </a:solidFill>
              <a:latin typeface="inpin heiti" charset="-122"/>
              <a:ea typeface="inpin heiti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83815" y="141199"/>
            <a:ext cx="5924074" cy="623094"/>
            <a:chOff x="527662" y="580095"/>
            <a:chExt cx="7898765" cy="830792"/>
          </a:xfrm>
        </p:grpSpPr>
        <p:sp>
          <p:nvSpPr>
            <p:cNvPr id="2" name="文本框 1"/>
            <p:cNvSpPr txBox="1"/>
            <p:nvPr/>
          </p:nvSpPr>
          <p:spPr>
            <a:xfrm>
              <a:off x="1078207" y="673440"/>
              <a:ext cx="7348220" cy="73744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3000" b="1" dirty="0">
                  <a:solidFill>
                    <a:srgbClr val="EC691B"/>
                  </a:solidFill>
                  <a:latin typeface="inpin heiti" charset="-122"/>
                  <a:ea typeface="inpin heiti" charset="-122"/>
                </a:rPr>
                <a:t>（四）科研，我们一直在探究</a:t>
              </a:r>
              <a:endParaRPr lang="zh-CN" altLang="en-US" sz="3000" b="1" dirty="0">
                <a:solidFill>
                  <a:srgbClr val="EC691B"/>
                </a:solidFill>
                <a:latin typeface="inpin heiti" charset="-122"/>
                <a:ea typeface="inpin heiti" charset="-122"/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971217">
              <a:off x="578887" y="528869"/>
              <a:ext cx="381895" cy="484346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>
            <a:off x="996575" y="875224"/>
            <a:ext cx="6444850" cy="485345"/>
            <a:chOff x="412841" y="1467743"/>
            <a:chExt cx="8593134" cy="647126"/>
          </a:xfrm>
        </p:grpSpPr>
        <p:sp>
          <p:nvSpPr>
            <p:cNvPr id="16" name="文本框 15"/>
            <p:cNvSpPr txBox="1"/>
            <p:nvPr/>
          </p:nvSpPr>
          <p:spPr>
            <a:xfrm>
              <a:off x="1078000" y="1501036"/>
              <a:ext cx="7927975" cy="613833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EC691B"/>
                  </a:solidFill>
                  <a:latin typeface="inpin heiti" charset="-122"/>
                  <a:ea typeface="inpin heiti" charset="-122"/>
                </a:rPr>
                <a:t>3、聚焦中辐射——以点为心，终成一圆</a:t>
              </a:r>
              <a:endParaRPr lang="zh-CN" altLang="en-US" sz="2400" b="1" dirty="0">
                <a:solidFill>
                  <a:srgbClr val="EC691B"/>
                </a:solidFill>
                <a:latin typeface="inpin heiti" charset="-122"/>
                <a:ea typeface="inpin heiti" charset="-122"/>
              </a:endParaRPr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 rot="4150108">
              <a:off x="536484" y="1344099"/>
              <a:ext cx="466699" cy="713986"/>
            </a:xfrm>
            <a:prstGeom prst="rect">
              <a:avLst/>
            </a:prstGeom>
          </p:spPr>
        </p:pic>
      </p:grpSp>
      <p:pic>
        <p:nvPicPr>
          <p:cNvPr id="5" name="图片 4" descr="分组进行主题式评课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03" y="1447297"/>
            <a:ext cx="3127534" cy="2346484"/>
          </a:xfrm>
          <a:prstGeom prst="parallelogram">
            <a:avLst/>
          </a:prstGeom>
        </p:spPr>
      </p:pic>
      <p:pic>
        <p:nvPicPr>
          <p:cNvPr id="7" name="图片 6" descr="刘伟老师为大家分享有效练习设计命题培训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2850" y="2340107"/>
            <a:ext cx="3448526" cy="2587466"/>
          </a:xfrm>
          <a:prstGeom prst="parallelogram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3740150" y="1721485"/>
            <a:ext cx="2014855" cy="4603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inpin heiti" charset="-122"/>
                <a:ea typeface="inpin heiti" charset="-122"/>
              </a:rPr>
              <a:t>数学组研讨</a:t>
            </a:r>
            <a:endParaRPr lang="zh-CN" altLang="en-US" sz="2400" b="1" dirty="0">
              <a:solidFill>
                <a:srgbClr val="C00000"/>
              </a:solidFill>
              <a:latin typeface="inpin heiti" charset="-122"/>
              <a:ea typeface="inpin heiti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1565" y="211455"/>
            <a:ext cx="1534160" cy="2346325"/>
          </a:xfrm>
          <a:prstGeom prst="rect">
            <a:avLst/>
          </a:prstGeom>
        </p:spPr>
      </p:pic>
      <p:pic>
        <p:nvPicPr>
          <p:cNvPr id="9" name="图片 8" descr="数学老师分年级组当场进行有效练习设计实战演练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1176" y="1447297"/>
            <a:ext cx="3284696" cy="2464594"/>
          </a:xfrm>
          <a:prstGeom prst="parallelogram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83815" y="141199"/>
            <a:ext cx="5924074" cy="623094"/>
            <a:chOff x="527662" y="580095"/>
            <a:chExt cx="7898765" cy="830792"/>
          </a:xfrm>
        </p:grpSpPr>
        <p:sp>
          <p:nvSpPr>
            <p:cNvPr id="2" name="文本框 1"/>
            <p:cNvSpPr txBox="1"/>
            <p:nvPr/>
          </p:nvSpPr>
          <p:spPr>
            <a:xfrm>
              <a:off x="1078207" y="673440"/>
              <a:ext cx="7348220" cy="73744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3000" b="1" dirty="0">
                  <a:solidFill>
                    <a:srgbClr val="EC691B"/>
                  </a:solidFill>
                  <a:latin typeface="inpin heiti" charset="-122"/>
                  <a:ea typeface="inpin heiti" charset="-122"/>
                </a:rPr>
                <a:t>（四）科研，我们一直在探究</a:t>
              </a:r>
              <a:endParaRPr lang="zh-CN" altLang="en-US" sz="3000" b="1" dirty="0">
                <a:solidFill>
                  <a:srgbClr val="EC691B"/>
                </a:solidFill>
                <a:latin typeface="inpin heiti" charset="-122"/>
                <a:ea typeface="inpin heiti" charset="-122"/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971217">
              <a:off x="578887" y="528869"/>
              <a:ext cx="381895" cy="484346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>
            <a:off x="996575" y="875224"/>
            <a:ext cx="6444850" cy="485345"/>
            <a:chOff x="412841" y="1467743"/>
            <a:chExt cx="8593134" cy="647126"/>
          </a:xfrm>
        </p:grpSpPr>
        <p:sp>
          <p:nvSpPr>
            <p:cNvPr id="16" name="文本框 15"/>
            <p:cNvSpPr txBox="1"/>
            <p:nvPr/>
          </p:nvSpPr>
          <p:spPr>
            <a:xfrm>
              <a:off x="1078000" y="1501036"/>
              <a:ext cx="7927975" cy="613833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EC691B"/>
                  </a:solidFill>
                  <a:latin typeface="inpin heiti" charset="-122"/>
                  <a:ea typeface="inpin heiti" charset="-122"/>
                </a:rPr>
                <a:t>3、聚焦中辐射——以点为心，终成一圆</a:t>
              </a:r>
              <a:endParaRPr lang="zh-CN" altLang="en-US" sz="2400" b="1" dirty="0">
                <a:solidFill>
                  <a:srgbClr val="EC691B"/>
                </a:solidFill>
                <a:latin typeface="inpin heiti" charset="-122"/>
                <a:ea typeface="inpin heiti" charset="-122"/>
              </a:endParaRPr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 rot="4150108">
              <a:off x="536484" y="1344099"/>
              <a:ext cx="466699" cy="713986"/>
            </a:xfrm>
            <a:prstGeom prst="rect">
              <a:avLst/>
            </a:prstGeom>
          </p:spPr>
        </p:pic>
      </p:grpSp>
      <p:sp>
        <p:nvSpPr>
          <p:cNvPr id="20" name="文本框 19"/>
          <p:cNvSpPr txBox="1"/>
          <p:nvPr/>
        </p:nvSpPr>
        <p:spPr>
          <a:xfrm>
            <a:off x="5986780" y="2097405"/>
            <a:ext cx="2368550" cy="4603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inpin heiti" charset="-122"/>
                <a:ea typeface="inpin heiti" charset="-122"/>
              </a:rPr>
              <a:t>沈婷老师说课</a:t>
            </a:r>
            <a:endParaRPr lang="zh-CN" altLang="en-US" sz="2400" b="1" dirty="0">
              <a:solidFill>
                <a:srgbClr val="C00000"/>
              </a:solidFill>
              <a:latin typeface="inpin heiti" charset="-122"/>
              <a:ea typeface="inpin heiti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1565" y="211455"/>
            <a:ext cx="1534160" cy="23463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6705" y="1543685"/>
            <a:ext cx="4236720" cy="3177540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-253377" y="415486"/>
            <a:ext cx="9897131" cy="4313691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83815" y="141199"/>
            <a:ext cx="5924074" cy="623094"/>
            <a:chOff x="527662" y="580095"/>
            <a:chExt cx="7898765" cy="830792"/>
          </a:xfrm>
        </p:grpSpPr>
        <p:sp>
          <p:nvSpPr>
            <p:cNvPr id="2" name="文本框 1"/>
            <p:cNvSpPr txBox="1"/>
            <p:nvPr/>
          </p:nvSpPr>
          <p:spPr>
            <a:xfrm>
              <a:off x="1078207" y="673440"/>
              <a:ext cx="7348220" cy="73744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3000" b="1" dirty="0">
                  <a:solidFill>
                    <a:srgbClr val="EC691B"/>
                  </a:solidFill>
                  <a:latin typeface="inpin heiti" charset="-122"/>
                  <a:ea typeface="inpin heiti" charset="-122"/>
                </a:rPr>
                <a:t>（五）守护，我们一直在奉献</a:t>
              </a:r>
              <a:endParaRPr lang="zh-CN" altLang="en-US" sz="3000" b="1" dirty="0">
                <a:solidFill>
                  <a:srgbClr val="EC691B"/>
                </a:solidFill>
                <a:latin typeface="inpin heiti" charset="-122"/>
                <a:ea typeface="inpin heiti" charset="-122"/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971217">
              <a:off x="578887" y="528869"/>
              <a:ext cx="381895" cy="484346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>
            <a:off x="996575" y="818074"/>
            <a:ext cx="6444850" cy="485345"/>
            <a:chOff x="412841" y="1467743"/>
            <a:chExt cx="8593134" cy="647126"/>
          </a:xfrm>
        </p:grpSpPr>
        <p:sp>
          <p:nvSpPr>
            <p:cNvPr id="16" name="文本框 15"/>
            <p:cNvSpPr txBox="1"/>
            <p:nvPr/>
          </p:nvSpPr>
          <p:spPr>
            <a:xfrm>
              <a:off x="1078000" y="1501036"/>
              <a:ext cx="7927975" cy="613833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EC691B"/>
                  </a:solidFill>
                  <a:latin typeface="inpin heiti" charset="-122"/>
                  <a:ea typeface="inpin heiti" charset="-122"/>
                </a:rPr>
                <a:t>1、坚守——用初心守望</a:t>
              </a:r>
              <a:endParaRPr lang="zh-CN" altLang="en-US" sz="2400" b="1" dirty="0">
                <a:solidFill>
                  <a:srgbClr val="EC691B"/>
                </a:solidFill>
                <a:latin typeface="inpin heiti" charset="-122"/>
                <a:ea typeface="inpin heiti" charset="-122"/>
              </a:endParaRPr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 rot="4150108">
              <a:off x="536484" y="1344099"/>
              <a:ext cx="466699" cy="713986"/>
            </a:xfrm>
            <a:prstGeom prst="rect">
              <a:avLst/>
            </a:prstGeom>
          </p:spPr>
        </p:pic>
      </p:grpSp>
      <p:sp>
        <p:nvSpPr>
          <p:cNvPr id="20" name="文本框 19"/>
          <p:cNvSpPr txBox="1"/>
          <p:nvPr/>
        </p:nvSpPr>
        <p:spPr>
          <a:xfrm>
            <a:off x="5718175" y="1892432"/>
            <a:ext cx="2039779" cy="4603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inpin heiti" charset="-122"/>
                <a:ea typeface="inpin heiti" charset="-122"/>
              </a:rPr>
              <a:t>杨雨晨老师</a:t>
            </a:r>
            <a:endParaRPr lang="zh-CN" altLang="en-US" sz="2400" b="1" dirty="0">
              <a:solidFill>
                <a:srgbClr val="C00000"/>
              </a:solidFill>
              <a:latin typeface="inpin heiti" charset="-122"/>
              <a:ea typeface="inpin heiti" charset="-122"/>
            </a:endParaRPr>
          </a:p>
        </p:txBody>
      </p:sp>
      <p:pic>
        <p:nvPicPr>
          <p:cNvPr id="7" name="图片 6" descr="每天下班后很久，还在工作的杨雨晨老师，每次离校都要6点多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6705" y="1454150"/>
            <a:ext cx="4108450" cy="3082925"/>
          </a:xfrm>
          <a:prstGeom prst="flowChartAlternateProcess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-244646" y="414851"/>
            <a:ext cx="9897131" cy="4313691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83815" y="141199"/>
            <a:ext cx="5924074" cy="623094"/>
            <a:chOff x="527662" y="580095"/>
            <a:chExt cx="7898765" cy="830792"/>
          </a:xfrm>
        </p:grpSpPr>
        <p:sp>
          <p:nvSpPr>
            <p:cNvPr id="2" name="文本框 1"/>
            <p:cNvSpPr txBox="1"/>
            <p:nvPr/>
          </p:nvSpPr>
          <p:spPr>
            <a:xfrm>
              <a:off x="1078207" y="673440"/>
              <a:ext cx="7348220" cy="73744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3000" b="1" dirty="0">
                  <a:solidFill>
                    <a:srgbClr val="EC691B"/>
                  </a:solidFill>
                  <a:latin typeface="inpin heiti" charset="-122"/>
                  <a:ea typeface="inpin heiti" charset="-122"/>
                </a:rPr>
                <a:t>（五）守护，我们一直在奉献</a:t>
              </a:r>
              <a:endParaRPr lang="zh-CN" altLang="en-US" sz="3000" b="1" dirty="0">
                <a:solidFill>
                  <a:srgbClr val="EC691B"/>
                </a:solidFill>
                <a:latin typeface="inpin heiti" charset="-122"/>
                <a:ea typeface="inpin heiti" charset="-122"/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971217">
              <a:off x="578887" y="528869"/>
              <a:ext cx="381895" cy="484346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>
            <a:off x="996575" y="818074"/>
            <a:ext cx="6444850" cy="485345"/>
            <a:chOff x="412841" y="1467743"/>
            <a:chExt cx="8593134" cy="647126"/>
          </a:xfrm>
        </p:grpSpPr>
        <p:sp>
          <p:nvSpPr>
            <p:cNvPr id="16" name="文本框 15"/>
            <p:cNvSpPr txBox="1"/>
            <p:nvPr/>
          </p:nvSpPr>
          <p:spPr>
            <a:xfrm>
              <a:off x="1078000" y="1501036"/>
              <a:ext cx="7927975" cy="613833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EC691B"/>
                  </a:solidFill>
                  <a:latin typeface="inpin heiti" charset="-122"/>
                  <a:ea typeface="inpin heiti" charset="-122"/>
                </a:rPr>
                <a:t>2、陪护——用无声呵护</a:t>
              </a:r>
              <a:endParaRPr lang="zh-CN" altLang="en-US" sz="2400" b="1" dirty="0">
                <a:solidFill>
                  <a:srgbClr val="EC691B"/>
                </a:solidFill>
                <a:latin typeface="inpin heiti" charset="-122"/>
                <a:ea typeface="inpin heiti" charset="-122"/>
              </a:endParaRPr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 rot="4150108">
              <a:off x="536484" y="1344099"/>
              <a:ext cx="466699" cy="713986"/>
            </a:xfrm>
            <a:prstGeom prst="rect">
              <a:avLst/>
            </a:prstGeom>
          </p:spPr>
        </p:pic>
      </p:grpSp>
      <p:sp>
        <p:nvSpPr>
          <p:cNvPr id="20" name="文本框 19"/>
          <p:cNvSpPr txBox="1"/>
          <p:nvPr/>
        </p:nvSpPr>
        <p:spPr>
          <a:xfrm>
            <a:off x="5920264" y="1858301"/>
            <a:ext cx="2039779" cy="4603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inpin heiti" charset="-122"/>
                <a:ea typeface="inpin heiti" charset="-122"/>
              </a:rPr>
              <a:t>郭桃琴老师</a:t>
            </a:r>
            <a:endParaRPr lang="zh-CN" altLang="en-US" sz="2400" b="1" dirty="0">
              <a:solidFill>
                <a:srgbClr val="C00000"/>
              </a:solidFill>
              <a:latin typeface="inpin heiti" charset="-122"/>
              <a:ea typeface="inpin heiti" charset="-122"/>
            </a:endParaRPr>
          </a:p>
        </p:txBody>
      </p:sp>
      <p:pic>
        <p:nvPicPr>
          <p:cNvPr id="5" name="图片 4" descr="郭桃琴，守护在教室，自己的娃也在默默夜幕中安静地待在教室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6705" y="1388110"/>
            <a:ext cx="4174490" cy="3133090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-264807" y="415486"/>
            <a:ext cx="9897131" cy="4313691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83815" y="141199"/>
            <a:ext cx="5924074" cy="623094"/>
            <a:chOff x="527662" y="580095"/>
            <a:chExt cx="7898765" cy="830792"/>
          </a:xfrm>
        </p:grpSpPr>
        <p:sp>
          <p:nvSpPr>
            <p:cNvPr id="2" name="文本框 1"/>
            <p:cNvSpPr txBox="1"/>
            <p:nvPr/>
          </p:nvSpPr>
          <p:spPr>
            <a:xfrm>
              <a:off x="1078207" y="673440"/>
              <a:ext cx="7348220" cy="73744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3000" b="1" dirty="0">
                  <a:solidFill>
                    <a:srgbClr val="EC691B"/>
                  </a:solidFill>
                  <a:latin typeface="inpin heiti" charset="-122"/>
                  <a:ea typeface="inpin heiti" charset="-122"/>
                </a:rPr>
                <a:t>（五）守护，我们一直在奉献</a:t>
              </a:r>
              <a:endParaRPr lang="zh-CN" altLang="en-US" sz="3000" b="1" dirty="0">
                <a:solidFill>
                  <a:srgbClr val="EC691B"/>
                </a:solidFill>
                <a:latin typeface="inpin heiti" charset="-122"/>
                <a:ea typeface="inpin heiti" charset="-122"/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971217">
              <a:off x="578887" y="528869"/>
              <a:ext cx="381895" cy="484346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>
            <a:off x="996575" y="818074"/>
            <a:ext cx="6444850" cy="485345"/>
            <a:chOff x="412841" y="1467743"/>
            <a:chExt cx="8593134" cy="647126"/>
          </a:xfrm>
        </p:grpSpPr>
        <p:sp>
          <p:nvSpPr>
            <p:cNvPr id="16" name="文本框 15"/>
            <p:cNvSpPr txBox="1"/>
            <p:nvPr/>
          </p:nvSpPr>
          <p:spPr>
            <a:xfrm>
              <a:off x="1078000" y="1501036"/>
              <a:ext cx="7927975" cy="613833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EC691B"/>
                  </a:solidFill>
                  <a:latin typeface="inpin heiti" charset="-122"/>
                  <a:ea typeface="inpin heiti" charset="-122"/>
                </a:rPr>
                <a:t>3、付出——用责任心在奉献</a:t>
              </a:r>
              <a:endParaRPr lang="zh-CN" altLang="en-US" sz="2400" b="1" dirty="0">
                <a:solidFill>
                  <a:srgbClr val="EC691B"/>
                </a:solidFill>
                <a:latin typeface="inpin heiti" charset="-122"/>
                <a:ea typeface="inpin heiti" charset="-122"/>
              </a:endParaRPr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 rot="4150108">
              <a:off x="536484" y="1344099"/>
              <a:ext cx="466699" cy="713986"/>
            </a:xfrm>
            <a:prstGeom prst="rect">
              <a:avLst/>
            </a:prstGeom>
          </p:spPr>
        </p:pic>
      </p:grpSp>
      <p:pic>
        <p:nvPicPr>
          <p:cNvPr id="7" name="图片 6" descr="何丽娜老师每次认真耐心指导乐创社团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9670" y="2763520"/>
            <a:ext cx="2521585" cy="1892300"/>
          </a:xfrm>
          <a:prstGeom prst="ellipse">
            <a:avLst/>
          </a:prstGeom>
        </p:spPr>
      </p:pic>
      <p:pic>
        <p:nvPicPr>
          <p:cNvPr id="8" name="图片 7" descr="没有课后服务，但依旧坚守在教室辅导学生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370" y="1468120"/>
            <a:ext cx="2473325" cy="1825625"/>
          </a:xfrm>
          <a:prstGeom prst="ellipse">
            <a:avLst/>
          </a:prstGeom>
        </p:spPr>
      </p:pic>
      <p:pic>
        <p:nvPicPr>
          <p:cNvPr id="10" name="图片 9" descr="已经过了下班时间，单伟依旧在批改分析作业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7130" y="2377440"/>
            <a:ext cx="2644775" cy="1985010"/>
          </a:xfrm>
          <a:prstGeom prst="ellipse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445736" y="4317021"/>
            <a:ext cx="6252210" cy="4603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inpin heiti" charset="-122"/>
                <a:ea typeface="inpin heiti" charset="-122"/>
              </a:rPr>
              <a:t>张菊平、单伟、姚明珠、何丽娜老师</a:t>
            </a:r>
            <a:endParaRPr lang="zh-CN" altLang="en-US" sz="2400" b="1" dirty="0">
              <a:solidFill>
                <a:srgbClr val="C00000"/>
              </a:solidFill>
              <a:latin typeface="inpin heiti" charset="-122"/>
              <a:ea typeface="inpin heiti" charset="-122"/>
            </a:endParaRPr>
          </a:p>
        </p:txBody>
      </p:sp>
      <p:pic>
        <p:nvPicPr>
          <p:cNvPr id="5" name="图片 4" descr="姚明珠老师朗诵比赛前孜孜不倦地指导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3910" y="1303655"/>
            <a:ext cx="2502535" cy="1877695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/>
          <p:cNvGrpSpPr/>
          <p:nvPr/>
        </p:nvGrpSpPr>
        <p:grpSpPr>
          <a:xfrm>
            <a:off x="1030484" y="957712"/>
            <a:ext cx="1734623" cy="3274695"/>
            <a:chOff x="1480905" y="1437308"/>
            <a:chExt cx="1908459" cy="4240316"/>
          </a:xfrm>
        </p:grpSpPr>
        <p:grpSp>
          <p:nvGrpSpPr>
            <p:cNvPr id="33" name="组合 32"/>
            <p:cNvGrpSpPr/>
            <p:nvPr/>
          </p:nvGrpSpPr>
          <p:grpSpPr>
            <a:xfrm>
              <a:off x="1480905" y="1437308"/>
              <a:ext cx="1355033" cy="4240316"/>
              <a:chOff x="2254762" y="1696193"/>
              <a:chExt cx="1355033" cy="4240316"/>
            </a:xfrm>
          </p:grpSpPr>
          <p:sp>
            <p:nvSpPr>
              <p:cNvPr id="35" name="文本框 34"/>
              <p:cNvSpPr txBox="1"/>
              <p:nvPr/>
            </p:nvSpPr>
            <p:spPr>
              <a:xfrm>
                <a:off x="3056282" y="1696193"/>
                <a:ext cx="553469" cy="19117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000" b="1" dirty="0">
                    <a:solidFill>
                      <a:srgbClr val="EC691B"/>
                    </a:solidFill>
                    <a:latin typeface="inpin heiti" charset="-122"/>
                    <a:ea typeface="inpin heiti" charset="-122"/>
                    <a:cs typeface="inpin heiti" charset="-122"/>
                    <a:sym typeface="+mn-lt"/>
                  </a:rPr>
                  <a:t>板块</a:t>
                </a:r>
                <a:endParaRPr lang="zh-CN" altLang="en-US" sz="3000" b="1" dirty="0">
                  <a:solidFill>
                    <a:srgbClr val="EC691B"/>
                  </a:solidFill>
                  <a:latin typeface="inpin heiti" charset="-122"/>
                  <a:ea typeface="inpin heiti" charset="-122"/>
                  <a:cs typeface="inpin heiti" charset="-122"/>
                  <a:sym typeface="+mn-lt"/>
                </a:endParaRPr>
              </a:p>
              <a:p>
                <a:r>
                  <a:rPr lang="zh-CN" altLang="en-US" sz="3000" b="1" dirty="0">
                    <a:solidFill>
                      <a:srgbClr val="EC691B"/>
                    </a:solidFill>
                    <a:latin typeface="inpin heiti" charset="-122"/>
                    <a:ea typeface="inpin heiti" charset="-122"/>
                    <a:cs typeface="inpin heiti" charset="-122"/>
                    <a:sym typeface="+mn-lt"/>
                  </a:rPr>
                  <a:t>三</a:t>
                </a:r>
                <a:endParaRPr lang="zh-CN" altLang="en-US" sz="3000" b="1" dirty="0">
                  <a:solidFill>
                    <a:srgbClr val="EC691B"/>
                  </a:solidFill>
                  <a:latin typeface="inpin heiti" charset="-122"/>
                  <a:ea typeface="inpin heiti" charset="-122"/>
                  <a:cs typeface="inpin heiti" charset="-122"/>
                  <a:sym typeface="+mn-lt"/>
                </a:endParaRPr>
              </a:p>
            </p:txBody>
          </p:sp>
          <p:sp>
            <p:nvSpPr>
              <p:cNvPr id="36" name="Title 20"/>
              <p:cNvSpPr txBox="1"/>
              <p:nvPr/>
            </p:nvSpPr>
            <p:spPr>
              <a:xfrm>
                <a:off x="2254762" y="1757978"/>
                <a:ext cx="761514" cy="4178531"/>
              </a:xfrm>
              <a:prstGeom prst="rect">
                <a:avLst/>
              </a:prstGeom>
            </p:spPr>
            <p:txBody>
              <a:bodyPr vert="eaVert" wrap="square" lIns="0" tIns="0" rIns="0" bIns="0" rtlCol="0" anchor="t">
                <a:spAutoFit/>
              </a:bodyPr>
              <a:lstStyle>
                <a:lvl1pPr algn="ctr" defTabSz="457200" rtl="0" eaLnBrk="1" latinLnBrk="0" hangingPunct="1">
                  <a:spcBef>
                    <a:spcPct val="0"/>
                  </a:spcBef>
                  <a:buNone/>
                  <a:defRPr sz="2900" kern="1200">
                    <a:solidFill>
                      <a:schemeClr val="accent6"/>
                    </a:solidFill>
                    <a:latin typeface="Source Sans Pro ExtraLight"/>
                    <a:ea typeface="+mj-ea"/>
                    <a:cs typeface="Source Sans Pro ExtraLight"/>
                  </a:defRPr>
                </a:lvl1pPr>
              </a:lstStyle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buClrTx/>
                  <a:buSzTx/>
                  <a:buFontTx/>
                </a:pPr>
                <a:r>
                  <a:rPr lang="en-US" altLang="zh-CN" sz="3000" b="1" dirty="0">
                    <a:solidFill>
                      <a:srgbClr val="EC691B"/>
                    </a:solidFill>
                    <a:latin typeface="inpin heiti" charset="-122"/>
                    <a:ea typeface="inpin heiti" charset="-122"/>
                    <a:cs typeface="inpin heiti" charset="-122"/>
                    <a:sym typeface="+mn-lt"/>
                  </a:rPr>
                  <a:t>     </a:t>
                </a:r>
                <a:r>
                  <a:rPr lang="zh-CN" altLang="en-US" sz="3000" b="1" dirty="0">
                    <a:solidFill>
                      <a:srgbClr val="EC691B"/>
                    </a:solidFill>
                    <a:latin typeface="inpin heiti" charset="-122"/>
                    <a:ea typeface="inpin heiti" charset="-122"/>
                    <a:cs typeface="inpin heiti" charset="-122"/>
                    <a:sym typeface="+mn-lt"/>
                  </a:rPr>
                  <a:t>问题坊</a:t>
                </a:r>
                <a:endParaRPr lang="zh-CN" altLang="en-US" sz="3000" b="1" dirty="0">
                  <a:solidFill>
                    <a:srgbClr val="EC691B"/>
                  </a:solidFill>
                  <a:latin typeface="inpin heiti" charset="-122"/>
                  <a:ea typeface="inpin heiti" charset="-122"/>
                  <a:cs typeface="inpin heiti" charset="-122"/>
                  <a:sym typeface="+mn-lt"/>
                </a:endParaRPr>
              </a:p>
            </p:txBody>
          </p:sp>
          <p:cxnSp>
            <p:nvCxnSpPr>
              <p:cNvPr id="37" name="直接连接符 36"/>
              <p:cNvCxnSpPr/>
              <p:nvPr/>
            </p:nvCxnSpPr>
            <p:spPr>
              <a:xfrm>
                <a:off x="3609795" y="1701743"/>
                <a:ext cx="0" cy="1821769"/>
              </a:xfrm>
              <a:prstGeom prst="line">
                <a:avLst/>
              </a:prstGeom>
              <a:ln>
                <a:solidFill>
                  <a:srgbClr val="EC691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/>
              <p:cNvCxnSpPr/>
              <p:nvPr/>
            </p:nvCxnSpPr>
            <p:spPr>
              <a:xfrm>
                <a:off x="3056282" y="1696193"/>
                <a:ext cx="0" cy="4178531"/>
              </a:xfrm>
              <a:prstGeom prst="line">
                <a:avLst/>
              </a:prstGeom>
              <a:ln>
                <a:solidFill>
                  <a:srgbClr val="EC691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4" name="图片 33"/>
            <p:cNvPicPr>
              <a:picLocks noChangeAspect="1"/>
            </p:cNvPicPr>
            <p:nvPr/>
          </p:nvPicPr>
          <p:blipFill rotWithShape="1">
            <a:blip r:embed="rId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>
              <a:off x="2835894" y="1437308"/>
              <a:ext cx="553470" cy="614216"/>
            </a:xfrm>
            <a:prstGeom prst="rect">
              <a:avLst/>
            </a:prstGeom>
          </p:spPr>
        </p:pic>
      </p:grpSp>
      <p:grpSp>
        <p:nvGrpSpPr>
          <p:cNvPr id="39" name="组合 38"/>
          <p:cNvGrpSpPr/>
          <p:nvPr/>
        </p:nvGrpSpPr>
        <p:grpSpPr>
          <a:xfrm>
            <a:off x="3127710" y="961999"/>
            <a:ext cx="1934351" cy="4019073"/>
            <a:chOff x="1745759" y="1437308"/>
            <a:chExt cx="1643605" cy="5358494"/>
          </a:xfrm>
        </p:grpSpPr>
        <p:grpSp>
          <p:nvGrpSpPr>
            <p:cNvPr id="40" name="组合 39"/>
            <p:cNvGrpSpPr/>
            <p:nvPr/>
          </p:nvGrpSpPr>
          <p:grpSpPr>
            <a:xfrm>
              <a:off x="1745759" y="1437308"/>
              <a:ext cx="1090264" cy="5358494"/>
              <a:chOff x="2519616" y="1696193"/>
              <a:chExt cx="1090264" cy="5358494"/>
            </a:xfrm>
          </p:grpSpPr>
          <p:sp>
            <p:nvSpPr>
              <p:cNvPr id="42" name="文本框 41"/>
              <p:cNvSpPr txBox="1"/>
              <p:nvPr/>
            </p:nvSpPr>
            <p:spPr>
              <a:xfrm>
                <a:off x="3056282" y="1696193"/>
                <a:ext cx="553469" cy="19684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000" b="1" dirty="0">
                    <a:solidFill>
                      <a:srgbClr val="EC691B"/>
                    </a:solidFill>
                    <a:latin typeface="inpin heiti" charset="-122"/>
                    <a:ea typeface="inpin heiti" charset="-122"/>
                    <a:cs typeface="inpin heiti" charset="-122"/>
                  </a:rPr>
                  <a:t>板块</a:t>
                </a:r>
                <a:endParaRPr lang="zh-CN" altLang="en-US" sz="3000" b="1" dirty="0">
                  <a:solidFill>
                    <a:srgbClr val="EC691B"/>
                  </a:solidFill>
                  <a:latin typeface="inpin heiti" charset="-122"/>
                  <a:ea typeface="inpin heiti" charset="-122"/>
                  <a:cs typeface="inpin heiti" charset="-122"/>
                </a:endParaRPr>
              </a:p>
              <a:p>
                <a:r>
                  <a:rPr lang="zh-CN" altLang="en-US" sz="3000" dirty="0">
                    <a:solidFill>
                      <a:srgbClr val="EC691B"/>
                    </a:solidFill>
                    <a:latin typeface="inpin heiti" charset="-122"/>
                    <a:ea typeface="inpin heiti" charset="-122"/>
                  </a:rPr>
                  <a:t>二</a:t>
                </a:r>
                <a:endParaRPr lang="zh-CN" altLang="en-US" sz="3000" dirty="0">
                  <a:solidFill>
                    <a:srgbClr val="EC691B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43" name="Title 20"/>
              <p:cNvSpPr txBox="1"/>
              <p:nvPr/>
            </p:nvSpPr>
            <p:spPr>
              <a:xfrm>
                <a:off x="2519616" y="1767944"/>
                <a:ext cx="588115" cy="5286743"/>
              </a:xfrm>
              <a:prstGeom prst="rect">
                <a:avLst/>
              </a:prstGeom>
            </p:spPr>
            <p:txBody>
              <a:bodyPr vert="eaVert" wrap="square" lIns="0" tIns="0" rIns="0" bIns="0" rtlCol="0" anchor="t">
                <a:spAutoFit/>
              </a:bodyPr>
              <a:lstStyle>
                <a:lvl1pPr algn="ctr" defTabSz="457200" rtl="0" eaLnBrk="1" latinLnBrk="0" hangingPunct="1">
                  <a:spcBef>
                    <a:spcPct val="0"/>
                  </a:spcBef>
                  <a:buNone/>
                  <a:defRPr sz="2900" kern="1200">
                    <a:solidFill>
                      <a:schemeClr val="accent6"/>
                    </a:solidFill>
                    <a:latin typeface="Source Sans Pro ExtraLight"/>
                    <a:ea typeface="+mj-ea"/>
                    <a:cs typeface="Source Sans Pro ExtraLight"/>
                  </a:defRPr>
                </a:lvl1pPr>
              </a:lstStyle>
              <a:p>
                <a:pPr algn="just">
                  <a:lnSpc>
                    <a:spcPct val="150000"/>
                  </a:lnSpc>
                  <a:spcBef>
                    <a:spcPts val="1200"/>
                  </a:spcBef>
                </a:pPr>
                <a:r>
                  <a:rPr lang="en-US" altLang="zh-CN" sz="3000" b="1" dirty="0">
                    <a:solidFill>
                      <a:srgbClr val="EC691B"/>
                    </a:solidFill>
                    <a:latin typeface="inpin heiti" charset="-122"/>
                    <a:ea typeface="inpin heiti" charset="-122"/>
                    <a:sym typeface="+mn-ea"/>
                  </a:rPr>
                  <a:t>     </a:t>
                </a:r>
                <a:r>
                  <a:rPr lang="zh-CN" altLang="en-US" sz="3000" b="1" dirty="0">
                    <a:solidFill>
                      <a:srgbClr val="EC691B"/>
                    </a:solidFill>
                    <a:latin typeface="inpin heiti" charset="-122"/>
                    <a:ea typeface="inpin heiti" charset="-122"/>
                    <a:sym typeface="+mn-ea"/>
                  </a:rPr>
                  <a:t>薛小  天</a:t>
                </a:r>
                <a:endParaRPr lang="zh-CN" altLang="en-US" sz="3000" b="1" dirty="0">
                  <a:solidFill>
                    <a:srgbClr val="EC691B"/>
                  </a:solidFill>
                  <a:latin typeface="inpin heiti" charset="-122"/>
                  <a:ea typeface="inpin heiti" charset="-122"/>
                  <a:cs typeface="inpin heiti" charset="-122"/>
                  <a:sym typeface="+mn-ea"/>
                </a:endParaRPr>
              </a:p>
            </p:txBody>
          </p:sp>
          <p:cxnSp>
            <p:nvCxnSpPr>
              <p:cNvPr id="44" name="直接连接符 43"/>
              <p:cNvCxnSpPr/>
              <p:nvPr/>
            </p:nvCxnSpPr>
            <p:spPr>
              <a:xfrm>
                <a:off x="3609880" y="1696193"/>
                <a:ext cx="0" cy="1821769"/>
              </a:xfrm>
              <a:prstGeom prst="line">
                <a:avLst/>
              </a:prstGeom>
              <a:ln>
                <a:solidFill>
                  <a:srgbClr val="EC691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>
                <a:off x="3056282" y="1696193"/>
                <a:ext cx="0" cy="4178531"/>
              </a:xfrm>
              <a:prstGeom prst="line">
                <a:avLst/>
              </a:prstGeom>
              <a:ln>
                <a:solidFill>
                  <a:srgbClr val="EC691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1" name="图片 40"/>
            <p:cNvPicPr>
              <a:picLocks noChangeAspect="1"/>
            </p:cNvPicPr>
            <p:nvPr/>
          </p:nvPicPr>
          <p:blipFill rotWithShape="1">
            <a:blip r:embed="rId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>
              <a:off x="2835894" y="1437308"/>
              <a:ext cx="553470" cy="614216"/>
            </a:xfrm>
            <a:prstGeom prst="rect">
              <a:avLst/>
            </a:prstGeom>
          </p:spPr>
        </p:pic>
      </p:grpSp>
      <p:grpSp>
        <p:nvGrpSpPr>
          <p:cNvPr id="46" name="组合 45"/>
          <p:cNvGrpSpPr/>
          <p:nvPr/>
        </p:nvGrpSpPr>
        <p:grpSpPr>
          <a:xfrm>
            <a:off x="5429835" y="957712"/>
            <a:ext cx="1795621" cy="4235292"/>
            <a:chOff x="2032235" y="1437308"/>
            <a:chExt cx="1081325" cy="4972196"/>
          </a:xfrm>
        </p:grpSpPr>
        <p:grpSp>
          <p:nvGrpSpPr>
            <p:cNvPr id="47" name="组合 46"/>
            <p:cNvGrpSpPr/>
            <p:nvPr/>
          </p:nvGrpSpPr>
          <p:grpSpPr>
            <a:xfrm>
              <a:off x="2032235" y="1437308"/>
              <a:ext cx="931314" cy="4972196"/>
              <a:chOff x="2806092" y="1696193"/>
              <a:chExt cx="931314" cy="4972196"/>
            </a:xfrm>
          </p:grpSpPr>
          <p:sp>
            <p:nvSpPr>
              <p:cNvPr id="49" name="文本框 48"/>
              <p:cNvSpPr txBox="1"/>
              <p:nvPr/>
            </p:nvSpPr>
            <p:spPr>
              <a:xfrm>
                <a:off x="3183937" y="1696193"/>
                <a:ext cx="553469" cy="17332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000" b="1" dirty="0">
                    <a:solidFill>
                      <a:srgbClr val="EC691B"/>
                    </a:solidFill>
                    <a:latin typeface="inpin heiti" charset="-122"/>
                    <a:ea typeface="inpin heiti" charset="-122"/>
                  </a:rPr>
                  <a:t>板</a:t>
                </a:r>
                <a:endParaRPr lang="zh-CN" altLang="en-US" sz="3000" b="1" dirty="0">
                  <a:solidFill>
                    <a:srgbClr val="EC691B"/>
                  </a:solidFill>
                  <a:latin typeface="inpin heiti" charset="-122"/>
                  <a:ea typeface="inpin heiti" charset="-122"/>
                </a:endParaRPr>
              </a:p>
              <a:p>
                <a:r>
                  <a:rPr lang="zh-CN" altLang="en-US" sz="3000" b="1" dirty="0">
                    <a:solidFill>
                      <a:srgbClr val="EC691B"/>
                    </a:solidFill>
                    <a:latin typeface="inpin heiti" charset="-122"/>
                    <a:ea typeface="inpin heiti" charset="-122"/>
                  </a:rPr>
                  <a:t>块</a:t>
                </a:r>
                <a:endParaRPr lang="zh-CN" altLang="en-US" sz="3000" b="1" dirty="0">
                  <a:solidFill>
                    <a:srgbClr val="EC691B"/>
                  </a:solidFill>
                  <a:latin typeface="inpin heiti" charset="-122"/>
                  <a:ea typeface="inpin heiti" charset="-122"/>
                </a:endParaRPr>
              </a:p>
              <a:p>
                <a:r>
                  <a:rPr lang="zh-CN" altLang="en-US" sz="3000" b="1" dirty="0">
                    <a:solidFill>
                      <a:srgbClr val="EC691B"/>
                    </a:solidFill>
                    <a:latin typeface="inpin heiti" charset="-122"/>
                    <a:ea typeface="inpin heiti" charset="-122"/>
                  </a:rPr>
                  <a:t>一</a:t>
                </a:r>
                <a:endParaRPr lang="zh-CN" altLang="en-US" sz="3000" b="1" dirty="0">
                  <a:solidFill>
                    <a:srgbClr val="EC691B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50" name="Title 20"/>
              <p:cNvSpPr txBox="1"/>
              <p:nvPr/>
            </p:nvSpPr>
            <p:spPr>
              <a:xfrm>
                <a:off x="2806092" y="1758255"/>
                <a:ext cx="416814" cy="4910134"/>
              </a:xfrm>
              <a:prstGeom prst="rect">
                <a:avLst/>
              </a:prstGeom>
            </p:spPr>
            <p:txBody>
              <a:bodyPr vert="eaVert" wrap="square" lIns="0" tIns="0" rIns="0" bIns="0" rtlCol="0" anchor="t">
                <a:spAutoFit/>
              </a:bodyPr>
              <a:lstStyle>
                <a:lvl1pPr algn="ctr" defTabSz="457200" rtl="0" eaLnBrk="1" latinLnBrk="0" hangingPunct="1">
                  <a:spcBef>
                    <a:spcPct val="0"/>
                  </a:spcBef>
                  <a:buNone/>
                  <a:defRPr sz="2900" kern="1200">
                    <a:solidFill>
                      <a:schemeClr val="accent6"/>
                    </a:solidFill>
                    <a:latin typeface="Source Sans Pro ExtraLight"/>
                    <a:ea typeface="+mj-ea"/>
                    <a:cs typeface="Source Sans Pro ExtraLight"/>
                  </a:defRPr>
                </a:lvl1pPr>
              </a:lstStyle>
              <a:p>
                <a:pPr algn="just">
                  <a:lnSpc>
                    <a:spcPct val="150000"/>
                  </a:lnSpc>
                  <a:spcBef>
                    <a:spcPts val="1200"/>
                  </a:spcBef>
                </a:pPr>
                <a:r>
                  <a:rPr lang="en-US" altLang="zh-CN" sz="3000" b="1" dirty="0">
                    <a:solidFill>
                      <a:srgbClr val="EC691B"/>
                    </a:solidFill>
                    <a:latin typeface="inpin heiti" charset="-122"/>
                    <a:ea typeface="inpin heiti" charset="-122"/>
                    <a:cs typeface="+mn-cs"/>
                    <a:sym typeface="+mn-ea"/>
                  </a:rPr>
                  <a:t>     </a:t>
                </a:r>
                <a:r>
                  <a:rPr lang="zh-CN" altLang="en-US" sz="3000" b="1" dirty="0">
                    <a:solidFill>
                      <a:srgbClr val="EC691B"/>
                    </a:solidFill>
                    <a:latin typeface="inpin heiti" charset="-122"/>
                    <a:ea typeface="inpin heiti" charset="-122"/>
                    <a:cs typeface="+mn-cs"/>
                    <a:sym typeface="+mn-ea"/>
                  </a:rPr>
                  <a:t>十月大事件</a:t>
                </a:r>
                <a:endParaRPr lang="zh-CN" altLang="en-US" sz="3000" dirty="0">
                  <a:solidFill>
                    <a:srgbClr val="EC691B"/>
                  </a:solidFill>
                  <a:latin typeface="inpin heiti" charset="-122"/>
                  <a:ea typeface="inpin heiti" charset="-122"/>
                  <a:cs typeface="inpin heiti" charset="-122"/>
                  <a:sym typeface="+mn-ea"/>
                </a:endParaRPr>
              </a:p>
            </p:txBody>
          </p:sp>
          <p:cxnSp>
            <p:nvCxnSpPr>
              <p:cNvPr id="51" name="直接连接符 50"/>
              <p:cNvCxnSpPr/>
              <p:nvPr/>
            </p:nvCxnSpPr>
            <p:spPr>
              <a:xfrm>
                <a:off x="3546412" y="1696193"/>
                <a:ext cx="0" cy="1821769"/>
              </a:xfrm>
              <a:prstGeom prst="line">
                <a:avLst/>
              </a:prstGeom>
              <a:ln>
                <a:solidFill>
                  <a:srgbClr val="EC691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>
                <a:off x="3183937" y="1696193"/>
                <a:ext cx="0" cy="4178531"/>
              </a:xfrm>
              <a:prstGeom prst="line">
                <a:avLst/>
              </a:prstGeom>
              <a:ln>
                <a:solidFill>
                  <a:srgbClr val="EC691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8" name="图片 47"/>
            <p:cNvPicPr>
              <a:picLocks noChangeAspect="1"/>
            </p:cNvPicPr>
            <p:nvPr/>
          </p:nvPicPr>
          <p:blipFill rotWithShape="1">
            <a:blip r:embed="rId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>
              <a:off x="2772557" y="1437308"/>
              <a:ext cx="341003" cy="594897"/>
            </a:xfrm>
            <a:prstGeom prst="rect">
              <a:avLst/>
            </a:prstGeom>
          </p:spPr>
        </p:pic>
      </p:grpSp>
      <p:pic>
        <p:nvPicPr>
          <p:cNvPr id="54" name="图片 53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24492" y="4428977"/>
            <a:ext cx="1152416" cy="455666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58638" y="4306885"/>
            <a:ext cx="1071229" cy="528772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25704" y="4038310"/>
            <a:ext cx="1664567" cy="885582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V="1">
            <a:off x="231982" y="4092112"/>
            <a:ext cx="779517" cy="779517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8111308" y="208738"/>
            <a:ext cx="779517" cy="779517"/>
          </a:xfrm>
          <a:prstGeom prst="rect">
            <a:avLst/>
          </a:prstGeom>
        </p:spPr>
      </p:pic>
      <p:grpSp>
        <p:nvGrpSpPr>
          <p:cNvPr id="60" name="组合 59"/>
          <p:cNvGrpSpPr/>
          <p:nvPr/>
        </p:nvGrpSpPr>
        <p:grpSpPr>
          <a:xfrm>
            <a:off x="7329409" y="520600"/>
            <a:ext cx="893921" cy="1935004"/>
            <a:chOff x="9779530" y="1045324"/>
            <a:chExt cx="1191895" cy="2580005"/>
          </a:xfrm>
        </p:grpSpPr>
        <p:sp>
          <p:nvSpPr>
            <p:cNvPr id="53" name="文本框 52"/>
            <p:cNvSpPr txBox="1"/>
            <p:nvPr/>
          </p:nvSpPr>
          <p:spPr>
            <a:xfrm>
              <a:off x="9804718" y="1473949"/>
              <a:ext cx="1166707" cy="215138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4500" b="1" spc="600" dirty="0">
                  <a:solidFill>
                    <a:srgbClr val="EC691B"/>
                  </a:solidFill>
                  <a:latin typeface="inpin heiti" charset="-122"/>
                  <a:ea typeface="inpin heiti" charset="-122"/>
                </a:rPr>
                <a:t>目录</a:t>
              </a:r>
              <a:endParaRPr lang="zh-CN" altLang="en-US" sz="4500" b="1" spc="600" dirty="0">
                <a:solidFill>
                  <a:srgbClr val="EC691B"/>
                </a:solidFill>
                <a:latin typeface="inpin heiti" charset="-122"/>
                <a:ea typeface="inpin heiti" charset="-122"/>
              </a:endParaRPr>
            </a:p>
          </p:txBody>
        </p:sp>
        <p:pic>
          <p:nvPicPr>
            <p:cNvPr id="59" name="图片 58"/>
            <p:cNvPicPr>
              <a:picLocks noChangeAspect="1"/>
            </p:cNvPicPr>
            <p:nvPr/>
          </p:nvPicPr>
          <p:blipFill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971217">
              <a:off x="9846547" y="978307"/>
              <a:ext cx="499625" cy="633659"/>
            </a:xfrm>
            <a:prstGeom prst="rect">
              <a:avLst/>
            </a:prstGeom>
          </p:spPr>
        </p:pic>
      </p:grpSp>
      <p:sp>
        <p:nvSpPr>
          <p:cNvPr id="2" name="文本框 1"/>
          <p:cNvSpPr txBox="1"/>
          <p:nvPr/>
        </p:nvSpPr>
        <p:spPr>
          <a:xfrm>
            <a:off x="3112770" y="2486660"/>
            <a:ext cx="589280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1200"/>
              </a:spcBef>
              <a:buClrTx/>
              <a:buSzTx/>
              <a:buFontTx/>
            </a:pPr>
            <a:r>
              <a:rPr lang="zh-CN" altLang="en-US" sz="3000" b="1" dirty="0">
                <a:solidFill>
                  <a:srgbClr val="EC691B"/>
                </a:solidFill>
                <a:latin typeface="inpin heiti" charset="-122"/>
                <a:ea typeface="inpin heiti" charset="-122"/>
                <a:cs typeface="Source Sans Pro ExtraLight"/>
              </a:rPr>
              <a:t>28</a:t>
            </a:r>
            <a:endParaRPr lang="zh-CN" altLang="en-US" sz="3000" b="1" dirty="0">
              <a:solidFill>
                <a:srgbClr val="EC691B"/>
              </a:solidFill>
              <a:latin typeface="inpin heiti" charset="-122"/>
              <a:ea typeface="inpin heiti" charset="-122"/>
              <a:cs typeface="Source Sans Pro Extra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0959" y="153105"/>
            <a:ext cx="6180296" cy="623094"/>
            <a:chOff x="527662" y="580095"/>
            <a:chExt cx="8240395" cy="830792"/>
          </a:xfrm>
        </p:grpSpPr>
        <p:sp>
          <p:nvSpPr>
            <p:cNvPr id="2" name="文本框 1"/>
            <p:cNvSpPr txBox="1"/>
            <p:nvPr/>
          </p:nvSpPr>
          <p:spPr>
            <a:xfrm>
              <a:off x="1078207" y="673440"/>
              <a:ext cx="7689850" cy="73744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3000" b="1" dirty="0">
                  <a:solidFill>
                    <a:srgbClr val="EC691B"/>
                  </a:solidFill>
                  <a:latin typeface="inpin heiti" charset="-122"/>
                  <a:ea typeface="inpin heiti" charset="-122"/>
                </a:rPr>
                <a:t>（六）迎检，我们一直在努力</a:t>
              </a:r>
              <a:endParaRPr lang="zh-CN" altLang="en-US" sz="3000" b="1" dirty="0">
                <a:solidFill>
                  <a:srgbClr val="EC691B"/>
                </a:solidFill>
                <a:latin typeface="inpin heiti" charset="-122"/>
                <a:ea typeface="inpin heiti" charset="-122"/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971217">
              <a:off x="578887" y="528869"/>
              <a:ext cx="381895" cy="484346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846600" y="908763"/>
            <a:ext cx="7433545" cy="485345"/>
            <a:chOff x="412841" y="1467743"/>
            <a:chExt cx="9911394" cy="647126"/>
          </a:xfrm>
        </p:grpSpPr>
        <p:sp>
          <p:nvSpPr>
            <p:cNvPr id="11" name="文本框 10"/>
            <p:cNvSpPr txBox="1"/>
            <p:nvPr/>
          </p:nvSpPr>
          <p:spPr>
            <a:xfrm>
              <a:off x="1078000" y="1501036"/>
              <a:ext cx="9246235" cy="613833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EC691B"/>
                  </a:solidFill>
                  <a:latin typeface="inpin heiti" charset="-122"/>
                  <a:ea typeface="inpin heiti" charset="-122"/>
                </a:rPr>
                <a:t>迎检项目之一   阳光食堂的建设和验收</a:t>
              </a:r>
              <a:endParaRPr lang="zh-CN" altLang="en-US" sz="2400" b="1" dirty="0">
                <a:solidFill>
                  <a:srgbClr val="EC691B"/>
                </a:solidFill>
                <a:latin typeface="inpin heiti" charset="-122"/>
                <a:ea typeface="inpin heiti" charset="-122"/>
              </a:endParaRPr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 rot="4150108">
              <a:off x="536484" y="1344099"/>
              <a:ext cx="466699" cy="713986"/>
            </a:xfrm>
            <a:prstGeom prst="rect">
              <a:avLst/>
            </a:prstGeom>
          </p:spPr>
        </p:pic>
      </p:grp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-1835"/>
          <a:stretch>
            <a:fillRect/>
          </a:stretch>
        </p:blipFill>
        <p:spPr>
          <a:xfrm rot="20560902">
            <a:off x="7569860" y="2254423"/>
            <a:ext cx="1024805" cy="90683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-1835"/>
          <a:stretch>
            <a:fillRect/>
          </a:stretch>
        </p:blipFill>
        <p:spPr>
          <a:xfrm rot="20560902">
            <a:off x="6687341" y="3135789"/>
            <a:ext cx="1024805" cy="90683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-1835"/>
          <a:stretch>
            <a:fillRect/>
          </a:stretch>
        </p:blipFill>
        <p:spPr>
          <a:xfrm rot="20560902">
            <a:off x="5180673" y="2827135"/>
            <a:ext cx="1024805" cy="90683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-1835"/>
          <a:stretch>
            <a:fillRect/>
          </a:stretch>
        </p:blipFill>
        <p:spPr>
          <a:xfrm rot="20560902">
            <a:off x="3674006" y="3025912"/>
            <a:ext cx="1024805" cy="906837"/>
          </a:xfrm>
          <a:prstGeom prst="rect">
            <a:avLst/>
          </a:prstGeom>
        </p:spPr>
      </p:pic>
      <p:pic>
        <p:nvPicPr>
          <p:cNvPr id="5" name="图片 4" descr="阳光食堂家长反馈1"/>
          <p:cNvPicPr>
            <a:picLocks noChangeAspect="1"/>
          </p:cNvPicPr>
          <p:nvPr/>
        </p:nvPicPr>
        <p:blipFill>
          <a:blip r:embed="rId4"/>
          <a:srcRect b="16588"/>
          <a:stretch>
            <a:fillRect/>
          </a:stretch>
        </p:blipFill>
        <p:spPr>
          <a:xfrm>
            <a:off x="929640" y="1535430"/>
            <a:ext cx="1889125" cy="3305175"/>
          </a:xfrm>
          <a:prstGeom prst="snip2DiagRect">
            <a:avLst/>
          </a:prstGeom>
        </p:spPr>
      </p:pic>
      <p:pic>
        <p:nvPicPr>
          <p:cNvPr id="16" name="图片 15" descr="阳光食堂家长反馈2"/>
          <p:cNvPicPr>
            <a:picLocks noChangeAspect="1"/>
          </p:cNvPicPr>
          <p:nvPr/>
        </p:nvPicPr>
        <p:blipFill>
          <a:blip r:embed="rId5"/>
          <a:srcRect b="15927"/>
          <a:stretch>
            <a:fillRect/>
          </a:stretch>
        </p:blipFill>
        <p:spPr>
          <a:xfrm>
            <a:off x="2898140" y="1557655"/>
            <a:ext cx="1866900" cy="3305175"/>
          </a:xfrm>
          <a:prstGeom prst="snip2DiagRect">
            <a:avLst/>
          </a:prstGeom>
        </p:spPr>
      </p:pic>
      <p:pic>
        <p:nvPicPr>
          <p:cNvPr id="17" name="图片 16" descr="阳光食堂卫生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0760" y="2209800"/>
            <a:ext cx="3536950" cy="2653030"/>
          </a:xfrm>
          <a:prstGeom prst="snip2Diag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810601" y="1557787"/>
            <a:ext cx="3154204" cy="50673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2700" b="1" dirty="0">
                <a:solidFill>
                  <a:srgbClr val="C00000"/>
                </a:solidFill>
                <a:latin typeface="inpin heiti" charset="-122"/>
                <a:ea typeface="inpin heiti" charset="-122"/>
              </a:rPr>
              <a:t>阳光食堂家长反馈</a:t>
            </a:r>
            <a:endParaRPr lang="zh-CN" altLang="en-US" sz="2700" b="1" dirty="0">
              <a:solidFill>
                <a:srgbClr val="C00000"/>
              </a:solidFill>
              <a:latin typeface="inpin heiti" charset="-122"/>
              <a:ea typeface="inpin heiti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92" b="29841"/>
          <a:stretch>
            <a:fillRect/>
          </a:stretch>
        </p:blipFill>
        <p:spPr>
          <a:xfrm>
            <a:off x="7082155" y="200660"/>
            <a:ext cx="1896110" cy="13347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79529" y="130721"/>
            <a:ext cx="6180296" cy="623094"/>
            <a:chOff x="527662" y="580095"/>
            <a:chExt cx="8240395" cy="830792"/>
          </a:xfrm>
        </p:grpSpPr>
        <p:sp>
          <p:nvSpPr>
            <p:cNvPr id="2" name="文本框 1"/>
            <p:cNvSpPr txBox="1"/>
            <p:nvPr/>
          </p:nvSpPr>
          <p:spPr>
            <a:xfrm>
              <a:off x="1078207" y="673440"/>
              <a:ext cx="7689850" cy="73744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3000" b="1" dirty="0">
                  <a:solidFill>
                    <a:srgbClr val="EC691B"/>
                  </a:solidFill>
                  <a:latin typeface="inpin heiti" charset="-122"/>
                  <a:ea typeface="inpin heiti" charset="-122"/>
                </a:rPr>
                <a:t>（六）迎检，我们一直在努力</a:t>
              </a:r>
              <a:endParaRPr lang="zh-CN" altLang="en-US" sz="3000" b="1" dirty="0">
                <a:solidFill>
                  <a:srgbClr val="EC691B"/>
                </a:solidFill>
                <a:latin typeface="inpin heiti" charset="-122"/>
                <a:ea typeface="inpin heiti" charset="-122"/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971217">
              <a:off x="578887" y="528869"/>
              <a:ext cx="381895" cy="484346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847235" y="753823"/>
            <a:ext cx="7433545" cy="485345"/>
            <a:chOff x="412841" y="1467743"/>
            <a:chExt cx="9911394" cy="647126"/>
          </a:xfrm>
        </p:grpSpPr>
        <p:sp>
          <p:nvSpPr>
            <p:cNvPr id="11" name="文本框 10"/>
            <p:cNvSpPr txBox="1"/>
            <p:nvPr/>
          </p:nvSpPr>
          <p:spPr>
            <a:xfrm>
              <a:off x="1078000" y="1501036"/>
              <a:ext cx="9246235" cy="613833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EC691B"/>
                  </a:solidFill>
                  <a:latin typeface="inpin heiti" charset="-122"/>
                  <a:ea typeface="inpin heiti" charset="-122"/>
                </a:rPr>
                <a:t>迎检项目之一   阳光食堂的建设和验收</a:t>
              </a:r>
              <a:endParaRPr lang="zh-CN" altLang="en-US" sz="2400" b="1" dirty="0">
                <a:solidFill>
                  <a:srgbClr val="EC691B"/>
                </a:solidFill>
                <a:latin typeface="inpin heiti" charset="-122"/>
                <a:ea typeface="inpin heiti" charset="-122"/>
              </a:endParaRPr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 rot="4150108">
              <a:off x="536484" y="1344099"/>
              <a:ext cx="466699" cy="713986"/>
            </a:xfrm>
            <a:prstGeom prst="rect">
              <a:avLst/>
            </a:prstGeom>
          </p:spPr>
        </p:pic>
      </p:grp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-1835"/>
          <a:stretch>
            <a:fillRect/>
          </a:stretch>
        </p:blipFill>
        <p:spPr>
          <a:xfrm rot="20560902">
            <a:off x="7569860" y="2254423"/>
            <a:ext cx="1024805" cy="90683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-1835"/>
          <a:stretch>
            <a:fillRect/>
          </a:stretch>
        </p:blipFill>
        <p:spPr>
          <a:xfrm rot="20560902">
            <a:off x="6687341" y="3135789"/>
            <a:ext cx="1024805" cy="90683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-1835"/>
          <a:stretch>
            <a:fillRect/>
          </a:stretch>
        </p:blipFill>
        <p:spPr>
          <a:xfrm rot="20560902">
            <a:off x="5180673" y="2827135"/>
            <a:ext cx="1024805" cy="90683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-1835"/>
          <a:stretch>
            <a:fillRect/>
          </a:stretch>
        </p:blipFill>
        <p:spPr>
          <a:xfrm rot="20560902">
            <a:off x="3674006" y="3025912"/>
            <a:ext cx="1024805" cy="906837"/>
          </a:xfrm>
          <a:prstGeom prst="rect">
            <a:avLst/>
          </a:prstGeom>
        </p:spPr>
      </p:pic>
      <p:pic>
        <p:nvPicPr>
          <p:cNvPr id="8" name="图片 7" descr="阳光食堂细节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7480" y="1365250"/>
            <a:ext cx="2702560" cy="3521075"/>
          </a:xfrm>
          <a:prstGeom prst="roundRect">
            <a:avLst/>
          </a:prstGeom>
        </p:spPr>
      </p:pic>
      <p:pic>
        <p:nvPicPr>
          <p:cNvPr id="10" name="图片 9" descr="阳光食堂细节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8195" y="1365250"/>
            <a:ext cx="2702560" cy="3521075"/>
          </a:xfrm>
          <a:prstGeom prst="round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38835" y="1530165"/>
            <a:ext cx="551815" cy="29413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inpin heiti" charset="-122"/>
                <a:ea typeface="inpin heiti" charset="-122"/>
                <a:sym typeface="+mn-ea"/>
              </a:rPr>
              <a:t>阳光食堂物品分类</a:t>
            </a:r>
            <a:endParaRPr lang="zh-CN" altLang="en-US" sz="2400" b="1" dirty="0">
              <a:solidFill>
                <a:srgbClr val="C00000"/>
              </a:solidFill>
              <a:latin typeface="inpin heiti" charset="-122"/>
              <a:ea typeface="inpin heiti" charset="-122"/>
              <a:sym typeface="+mn-ea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92" b="29841"/>
          <a:stretch>
            <a:fillRect/>
          </a:stretch>
        </p:blipFill>
        <p:spPr>
          <a:xfrm>
            <a:off x="7082155" y="200660"/>
            <a:ext cx="1896110" cy="13347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79529" y="141675"/>
            <a:ext cx="6180296" cy="623094"/>
            <a:chOff x="527662" y="580095"/>
            <a:chExt cx="8240395" cy="830792"/>
          </a:xfrm>
        </p:grpSpPr>
        <p:sp>
          <p:nvSpPr>
            <p:cNvPr id="2" name="文本框 1"/>
            <p:cNvSpPr txBox="1"/>
            <p:nvPr/>
          </p:nvSpPr>
          <p:spPr>
            <a:xfrm>
              <a:off x="1078207" y="673440"/>
              <a:ext cx="7689850" cy="73744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3000" b="1" dirty="0">
                  <a:solidFill>
                    <a:srgbClr val="EC691B"/>
                  </a:solidFill>
                  <a:latin typeface="inpin heiti" charset="-122"/>
                  <a:ea typeface="inpin heiti" charset="-122"/>
                </a:rPr>
                <a:t>（六）迎检，我们一直在努力</a:t>
              </a:r>
              <a:endParaRPr lang="zh-CN" altLang="en-US" sz="3000" b="1" dirty="0">
                <a:solidFill>
                  <a:srgbClr val="EC691B"/>
                </a:solidFill>
                <a:latin typeface="inpin heiti" charset="-122"/>
                <a:ea typeface="inpin heiti" charset="-122"/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971217">
              <a:off x="578887" y="528869"/>
              <a:ext cx="381895" cy="484346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905655" y="865629"/>
            <a:ext cx="7691673" cy="460375"/>
            <a:chOff x="569686" y="1509291"/>
            <a:chExt cx="10255564" cy="613833"/>
          </a:xfrm>
        </p:grpSpPr>
        <p:sp>
          <p:nvSpPr>
            <p:cNvPr id="11" name="文本框 10"/>
            <p:cNvSpPr txBox="1"/>
            <p:nvPr/>
          </p:nvSpPr>
          <p:spPr>
            <a:xfrm>
              <a:off x="1579015" y="1509291"/>
              <a:ext cx="9246235" cy="613833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EC691B"/>
                  </a:solidFill>
                  <a:latin typeface="inpin heiti" charset="-122"/>
                  <a:ea typeface="inpin heiti" charset="-122"/>
                </a:rPr>
                <a:t>迎检项目之二   创建生态文明学校</a:t>
              </a:r>
              <a:endParaRPr lang="zh-CN" altLang="en-US" sz="2400" b="1" dirty="0">
                <a:solidFill>
                  <a:srgbClr val="EC691B"/>
                </a:solidFill>
                <a:latin typeface="inpin heiti" charset="-122"/>
                <a:ea typeface="inpin heiti" charset="-122"/>
              </a:endParaRPr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 rot="4150108">
              <a:off x="693329" y="1444429"/>
              <a:ext cx="466699" cy="713986"/>
            </a:xfrm>
            <a:prstGeom prst="rect">
              <a:avLst/>
            </a:prstGeom>
          </p:spPr>
        </p:pic>
      </p:grp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-1835"/>
          <a:stretch>
            <a:fillRect/>
          </a:stretch>
        </p:blipFill>
        <p:spPr>
          <a:xfrm rot="20560902">
            <a:off x="7569860" y="2254423"/>
            <a:ext cx="1024805" cy="90683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-1835"/>
          <a:stretch>
            <a:fillRect/>
          </a:stretch>
        </p:blipFill>
        <p:spPr>
          <a:xfrm rot="20560902">
            <a:off x="6687341" y="3135789"/>
            <a:ext cx="1024805" cy="90683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-1835"/>
          <a:stretch>
            <a:fillRect/>
          </a:stretch>
        </p:blipFill>
        <p:spPr>
          <a:xfrm rot="20560902">
            <a:off x="5180673" y="2827135"/>
            <a:ext cx="1024805" cy="90683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-1835"/>
          <a:stretch>
            <a:fillRect/>
          </a:stretch>
        </p:blipFill>
        <p:spPr>
          <a:xfrm rot="20560902">
            <a:off x="3674006" y="3025912"/>
            <a:ext cx="1024805" cy="906837"/>
          </a:xfrm>
          <a:prstGeom prst="rect">
            <a:avLst/>
          </a:prstGeom>
        </p:spPr>
      </p:pic>
      <p:pic>
        <p:nvPicPr>
          <p:cNvPr id="5" name="图片 4" descr="生态文明建设领导小组会议10.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395" y="1872615"/>
            <a:ext cx="4033520" cy="3025775"/>
          </a:xfrm>
          <a:prstGeom prst="round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662589" y="1343475"/>
            <a:ext cx="4228624" cy="4140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sz="2100" b="1" dirty="0">
                <a:solidFill>
                  <a:srgbClr val="EC691B"/>
                </a:solidFill>
                <a:latin typeface="inpin heiti" charset="-122"/>
                <a:ea typeface="inpin heiti" charset="-122"/>
              </a:rPr>
              <a:t>1</a:t>
            </a:r>
            <a:r>
              <a:rPr lang="zh-CN" altLang="en-US" sz="2100" b="1" dirty="0">
                <a:solidFill>
                  <a:srgbClr val="EC691B"/>
                </a:solidFill>
                <a:latin typeface="inpin heiti" charset="-122"/>
                <a:ea typeface="inpin heiti" charset="-122"/>
              </a:rPr>
              <a:t>、高度重视，成立迎检工作小组</a:t>
            </a:r>
            <a:endParaRPr lang="zh-CN" altLang="en-US" sz="2100" b="1" dirty="0">
              <a:solidFill>
                <a:srgbClr val="EC691B"/>
              </a:solidFill>
              <a:latin typeface="inpin heiti" charset="-122"/>
              <a:ea typeface="inpin heiti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92" b="29841"/>
          <a:stretch>
            <a:fillRect/>
          </a:stretch>
        </p:blipFill>
        <p:spPr>
          <a:xfrm>
            <a:off x="7082155" y="200660"/>
            <a:ext cx="1896110" cy="13347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79529" y="124530"/>
            <a:ext cx="6180296" cy="623094"/>
            <a:chOff x="527662" y="580095"/>
            <a:chExt cx="8240395" cy="830792"/>
          </a:xfrm>
        </p:grpSpPr>
        <p:sp>
          <p:nvSpPr>
            <p:cNvPr id="2" name="文本框 1"/>
            <p:cNvSpPr txBox="1"/>
            <p:nvPr/>
          </p:nvSpPr>
          <p:spPr>
            <a:xfrm>
              <a:off x="1078207" y="673440"/>
              <a:ext cx="7689850" cy="73744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3000" b="1" dirty="0">
                  <a:solidFill>
                    <a:srgbClr val="EC691B"/>
                  </a:solidFill>
                  <a:latin typeface="inpin heiti" charset="-122"/>
                  <a:ea typeface="inpin heiti" charset="-122"/>
                </a:rPr>
                <a:t>（六）迎检，我们一直在努力</a:t>
              </a:r>
              <a:endParaRPr lang="zh-CN" altLang="en-US" sz="3000" b="1" dirty="0">
                <a:solidFill>
                  <a:srgbClr val="EC691B"/>
                </a:solidFill>
                <a:latin typeface="inpin heiti" charset="-122"/>
                <a:ea typeface="inpin heiti" charset="-122"/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971217">
              <a:off x="578887" y="528869"/>
              <a:ext cx="381895" cy="484346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905179" y="736089"/>
            <a:ext cx="7692149" cy="460375"/>
            <a:chOff x="569686" y="1509291"/>
            <a:chExt cx="10256199" cy="613833"/>
          </a:xfrm>
        </p:grpSpPr>
        <p:sp>
          <p:nvSpPr>
            <p:cNvPr id="11" name="文本框 10"/>
            <p:cNvSpPr txBox="1"/>
            <p:nvPr/>
          </p:nvSpPr>
          <p:spPr>
            <a:xfrm>
              <a:off x="1579650" y="1509291"/>
              <a:ext cx="9246235" cy="613833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EC691B"/>
                  </a:solidFill>
                  <a:latin typeface="inpin heiti" charset="-122"/>
                  <a:ea typeface="inpin heiti" charset="-122"/>
                </a:rPr>
                <a:t>迎检项目之二   创建生态文明学校</a:t>
              </a:r>
              <a:endParaRPr lang="zh-CN" altLang="en-US" sz="2400" b="1" dirty="0">
                <a:solidFill>
                  <a:srgbClr val="EC691B"/>
                </a:solidFill>
                <a:latin typeface="inpin heiti" charset="-122"/>
                <a:ea typeface="inpin heiti" charset="-122"/>
              </a:endParaRPr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 rot="4150108">
              <a:off x="693329" y="1444429"/>
              <a:ext cx="466699" cy="713986"/>
            </a:xfrm>
            <a:prstGeom prst="rect">
              <a:avLst/>
            </a:prstGeom>
          </p:spPr>
        </p:pic>
      </p:grp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-1835"/>
          <a:stretch>
            <a:fillRect/>
          </a:stretch>
        </p:blipFill>
        <p:spPr>
          <a:xfrm rot="20560902">
            <a:off x="7569860" y="2254423"/>
            <a:ext cx="1024805" cy="90683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-1835"/>
          <a:stretch>
            <a:fillRect/>
          </a:stretch>
        </p:blipFill>
        <p:spPr>
          <a:xfrm rot="20560902">
            <a:off x="6687341" y="3135789"/>
            <a:ext cx="1024805" cy="90683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-1835"/>
          <a:stretch>
            <a:fillRect/>
          </a:stretch>
        </p:blipFill>
        <p:spPr>
          <a:xfrm rot="20560902">
            <a:off x="5180673" y="2827135"/>
            <a:ext cx="1024805" cy="90683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-1835"/>
          <a:stretch>
            <a:fillRect/>
          </a:stretch>
        </p:blipFill>
        <p:spPr>
          <a:xfrm rot="20560902">
            <a:off x="3674006" y="3025912"/>
            <a:ext cx="1024805" cy="906837"/>
          </a:xfrm>
          <a:prstGeom prst="rect">
            <a:avLst/>
          </a:prstGeom>
        </p:spPr>
      </p:pic>
      <p:pic>
        <p:nvPicPr>
          <p:cNvPr id="17" name="图片 16" descr="段落最后地尽其利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300" y="1691640"/>
            <a:ext cx="2559050" cy="1760855"/>
          </a:xfrm>
          <a:prstGeom prst="ellipse">
            <a:avLst/>
          </a:prstGeom>
        </p:spPr>
      </p:pic>
      <p:pic>
        <p:nvPicPr>
          <p:cNvPr id="18" name="图片 17" descr="段落最后物尽其用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2270" y="1691640"/>
            <a:ext cx="2548255" cy="1788795"/>
          </a:xfrm>
          <a:prstGeom prst="ellipse">
            <a:avLst/>
          </a:prstGeom>
        </p:spPr>
      </p:pic>
      <p:pic>
        <p:nvPicPr>
          <p:cNvPr id="19" name="图片 18" descr="段落最后人尽其才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4305" y="3197225"/>
            <a:ext cx="2374900" cy="1692275"/>
          </a:xfrm>
          <a:prstGeom prst="ellipse">
            <a:avLst/>
          </a:prstGeom>
        </p:spPr>
      </p:pic>
      <p:pic>
        <p:nvPicPr>
          <p:cNvPr id="20" name="图片 19" descr="段落最后人尽其才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4565" y="3003550"/>
            <a:ext cx="2661920" cy="1885950"/>
          </a:xfrm>
          <a:prstGeom prst="ellipse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1662589" y="1213935"/>
            <a:ext cx="4228624" cy="4140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sz="2100" b="1" dirty="0">
                <a:solidFill>
                  <a:srgbClr val="EC691B"/>
                </a:solidFill>
                <a:latin typeface="inpin heiti" charset="-122"/>
                <a:ea typeface="inpin heiti" charset="-122"/>
              </a:rPr>
              <a:t>1</a:t>
            </a:r>
            <a:r>
              <a:rPr lang="zh-CN" altLang="en-US" sz="2100" b="1" dirty="0">
                <a:solidFill>
                  <a:srgbClr val="EC691B"/>
                </a:solidFill>
                <a:latin typeface="inpin heiti" charset="-122"/>
                <a:ea typeface="inpin heiti" charset="-122"/>
              </a:rPr>
              <a:t>、高度重视，成立迎检工作小组</a:t>
            </a:r>
            <a:endParaRPr lang="zh-CN" altLang="en-US" sz="2100" b="1" dirty="0">
              <a:solidFill>
                <a:srgbClr val="EC691B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54013" y="1847347"/>
            <a:ext cx="551815" cy="297703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inpin heiti" charset="-122"/>
                <a:ea typeface="inpin heiti" charset="-122"/>
                <a:sym typeface="+mn-ea"/>
              </a:rPr>
              <a:t>师生共同努力</a:t>
            </a:r>
            <a:endParaRPr lang="zh-CN" altLang="en-US" sz="2400" b="1" dirty="0">
              <a:solidFill>
                <a:srgbClr val="C00000"/>
              </a:solidFill>
              <a:latin typeface="inpin heiti" charset="-122"/>
              <a:ea typeface="inpin heiti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92" b="29841"/>
          <a:stretch>
            <a:fillRect/>
          </a:stretch>
        </p:blipFill>
        <p:spPr>
          <a:xfrm>
            <a:off x="7082155" y="200660"/>
            <a:ext cx="1896110" cy="13347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36667" y="118339"/>
            <a:ext cx="6180296" cy="623094"/>
            <a:chOff x="527662" y="580095"/>
            <a:chExt cx="8240395" cy="830792"/>
          </a:xfrm>
        </p:grpSpPr>
        <p:sp>
          <p:nvSpPr>
            <p:cNvPr id="2" name="文本框 1"/>
            <p:cNvSpPr txBox="1"/>
            <p:nvPr/>
          </p:nvSpPr>
          <p:spPr>
            <a:xfrm>
              <a:off x="1078207" y="673440"/>
              <a:ext cx="7689850" cy="73744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3000" b="1" dirty="0">
                  <a:solidFill>
                    <a:srgbClr val="EC691B"/>
                  </a:solidFill>
                  <a:latin typeface="inpin heiti" charset="-122"/>
                  <a:ea typeface="inpin heiti" charset="-122"/>
                </a:rPr>
                <a:t>（六）迎检，我们一直在努力</a:t>
              </a:r>
              <a:endParaRPr lang="zh-CN" altLang="en-US" sz="3000" b="1" dirty="0">
                <a:solidFill>
                  <a:srgbClr val="EC691B"/>
                </a:solidFill>
                <a:latin typeface="inpin heiti" charset="-122"/>
                <a:ea typeface="inpin heiti" charset="-122"/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971217">
              <a:off x="578887" y="528869"/>
              <a:ext cx="381895" cy="484346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905655" y="812289"/>
            <a:ext cx="7691673" cy="460375"/>
            <a:chOff x="569686" y="1509291"/>
            <a:chExt cx="10255564" cy="613833"/>
          </a:xfrm>
        </p:grpSpPr>
        <p:sp>
          <p:nvSpPr>
            <p:cNvPr id="11" name="文本框 10"/>
            <p:cNvSpPr txBox="1"/>
            <p:nvPr/>
          </p:nvSpPr>
          <p:spPr>
            <a:xfrm>
              <a:off x="1579015" y="1509291"/>
              <a:ext cx="9246235" cy="613833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EC691B"/>
                  </a:solidFill>
                  <a:latin typeface="inpin heiti" charset="-122"/>
                  <a:ea typeface="inpin heiti" charset="-122"/>
                </a:rPr>
                <a:t>迎检项目之二   创建生态文明学校</a:t>
              </a:r>
              <a:endParaRPr lang="zh-CN" altLang="en-US" sz="2400" b="1" dirty="0">
                <a:solidFill>
                  <a:srgbClr val="EC691B"/>
                </a:solidFill>
                <a:latin typeface="inpin heiti" charset="-122"/>
                <a:ea typeface="inpin heiti" charset="-122"/>
              </a:endParaRPr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 rot="4150108">
              <a:off x="693329" y="1444429"/>
              <a:ext cx="466699" cy="713986"/>
            </a:xfrm>
            <a:prstGeom prst="rect">
              <a:avLst/>
            </a:prstGeom>
          </p:spPr>
        </p:pic>
      </p:grp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-1835"/>
          <a:stretch>
            <a:fillRect/>
          </a:stretch>
        </p:blipFill>
        <p:spPr>
          <a:xfrm rot="20560902">
            <a:off x="7569860" y="2254423"/>
            <a:ext cx="1024805" cy="90683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-1835"/>
          <a:stretch>
            <a:fillRect/>
          </a:stretch>
        </p:blipFill>
        <p:spPr>
          <a:xfrm rot="20560902">
            <a:off x="6687341" y="3135789"/>
            <a:ext cx="1024805" cy="90683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-1835"/>
          <a:stretch>
            <a:fillRect/>
          </a:stretch>
        </p:blipFill>
        <p:spPr>
          <a:xfrm rot="20560902">
            <a:off x="5180673" y="2827135"/>
            <a:ext cx="1024805" cy="90683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-1835"/>
          <a:stretch>
            <a:fillRect/>
          </a:stretch>
        </p:blipFill>
        <p:spPr>
          <a:xfrm rot="20560902">
            <a:off x="3674006" y="3025912"/>
            <a:ext cx="1024805" cy="906837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662589" y="1290135"/>
            <a:ext cx="4228624" cy="4140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2100" b="1" dirty="0">
                <a:solidFill>
                  <a:srgbClr val="EC691B"/>
                </a:solidFill>
                <a:latin typeface="inpin heiti" charset="-122"/>
                <a:ea typeface="inpin heiti" charset="-122"/>
              </a:rPr>
              <a:t>2</a:t>
            </a:r>
            <a:r>
              <a:rPr sz="2100" b="1" dirty="0">
                <a:solidFill>
                  <a:srgbClr val="EC691B"/>
                </a:solidFill>
                <a:latin typeface="inpin heiti" charset="-122"/>
                <a:ea typeface="inpin heiti" charset="-122"/>
              </a:rPr>
              <a:t>、认真规划，精心安排各项事宜</a:t>
            </a:r>
            <a:endParaRPr sz="2100" b="1" dirty="0">
              <a:solidFill>
                <a:srgbClr val="EC691B"/>
              </a:solidFill>
              <a:latin typeface="inpin heiti" charset="-122"/>
              <a:ea typeface="inpin heiti" charset="-122"/>
            </a:endParaRPr>
          </a:p>
        </p:txBody>
      </p:sp>
      <p:pic>
        <p:nvPicPr>
          <p:cNvPr id="10" name="图片 9" descr="1无土栽培教室的设施和墙绘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275" y="1726565"/>
            <a:ext cx="2241550" cy="1682115"/>
          </a:xfrm>
          <a:prstGeom prst="roundRect">
            <a:avLst/>
          </a:prstGeom>
        </p:spPr>
      </p:pic>
      <p:pic>
        <p:nvPicPr>
          <p:cNvPr id="16" name="图片 15" descr="2生态文明板报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6135" y="1742440"/>
            <a:ext cx="2219960" cy="1665605"/>
          </a:xfrm>
          <a:prstGeom prst="roundRect">
            <a:avLst/>
          </a:prstGeom>
        </p:spPr>
      </p:pic>
      <p:pic>
        <p:nvPicPr>
          <p:cNvPr id="17" name="图片 16" descr="3生态外墙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9340" y="1726565"/>
            <a:ext cx="2239645" cy="1681480"/>
          </a:xfrm>
          <a:prstGeom prst="roundRect">
            <a:avLst/>
          </a:prstGeom>
        </p:spPr>
      </p:pic>
      <p:pic>
        <p:nvPicPr>
          <p:cNvPr id="18" name="图片 17" descr="4环保小制作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5830" y="3408045"/>
            <a:ext cx="2121535" cy="1578610"/>
          </a:xfrm>
          <a:prstGeom prst="roundRect">
            <a:avLst/>
          </a:prstGeom>
        </p:spPr>
      </p:pic>
      <p:pic>
        <p:nvPicPr>
          <p:cNvPr id="19" name="图片 18" descr="5环保服饰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6600" y="3409315"/>
            <a:ext cx="2072640" cy="1556385"/>
          </a:xfrm>
          <a:prstGeom prst="round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92" b="29841"/>
          <a:stretch>
            <a:fillRect/>
          </a:stretch>
        </p:blipFill>
        <p:spPr>
          <a:xfrm>
            <a:off x="7082155" y="188595"/>
            <a:ext cx="1896110" cy="13347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36667" y="118339"/>
            <a:ext cx="6180296" cy="623094"/>
            <a:chOff x="527662" y="580095"/>
            <a:chExt cx="8240395" cy="830792"/>
          </a:xfrm>
        </p:grpSpPr>
        <p:sp>
          <p:nvSpPr>
            <p:cNvPr id="2" name="文本框 1"/>
            <p:cNvSpPr txBox="1"/>
            <p:nvPr/>
          </p:nvSpPr>
          <p:spPr>
            <a:xfrm>
              <a:off x="1078207" y="673440"/>
              <a:ext cx="7689850" cy="73744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3000" b="1" dirty="0">
                  <a:solidFill>
                    <a:srgbClr val="EC691B"/>
                  </a:solidFill>
                  <a:latin typeface="inpin heiti" charset="-122"/>
                  <a:ea typeface="inpin heiti" charset="-122"/>
                </a:rPr>
                <a:t>（六）迎检，我们一直在努力</a:t>
              </a:r>
              <a:endParaRPr lang="zh-CN" altLang="en-US" sz="3000" b="1" dirty="0">
                <a:solidFill>
                  <a:srgbClr val="EC691B"/>
                </a:solidFill>
                <a:latin typeface="inpin heiti" charset="-122"/>
                <a:ea typeface="inpin heiti" charset="-122"/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971217">
              <a:off x="578887" y="528869"/>
              <a:ext cx="381895" cy="484346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905655" y="812289"/>
            <a:ext cx="7691673" cy="460375"/>
            <a:chOff x="569686" y="1509291"/>
            <a:chExt cx="10255564" cy="613833"/>
          </a:xfrm>
        </p:grpSpPr>
        <p:sp>
          <p:nvSpPr>
            <p:cNvPr id="11" name="文本框 10"/>
            <p:cNvSpPr txBox="1"/>
            <p:nvPr/>
          </p:nvSpPr>
          <p:spPr>
            <a:xfrm>
              <a:off x="1579015" y="1509291"/>
              <a:ext cx="9246235" cy="613833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EC691B"/>
                  </a:solidFill>
                  <a:latin typeface="inpin heiti" charset="-122"/>
                  <a:ea typeface="inpin heiti" charset="-122"/>
                </a:rPr>
                <a:t>迎检项目之二   创建生态文明学校</a:t>
              </a:r>
              <a:endParaRPr lang="zh-CN" altLang="en-US" sz="2400" b="1" dirty="0">
                <a:solidFill>
                  <a:srgbClr val="EC691B"/>
                </a:solidFill>
                <a:latin typeface="inpin heiti" charset="-122"/>
                <a:ea typeface="inpin heiti" charset="-122"/>
              </a:endParaRPr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 rot="4150108">
              <a:off x="693329" y="1444429"/>
              <a:ext cx="466699" cy="713986"/>
            </a:xfrm>
            <a:prstGeom prst="rect">
              <a:avLst/>
            </a:prstGeom>
          </p:spPr>
        </p:pic>
      </p:grp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-1835"/>
          <a:stretch>
            <a:fillRect/>
          </a:stretch>
        </p:blipFill>
        <p:spPr>
          <a:xfrm rot="20560902">
            <a:off x="7569860" y="2254423"/>
            <a:ext cx="1024805" cy="90683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-1835"/>
          <a:stretch>
            <a:fillRect/>
          </a:stretch>
        </p:blipFill>
        <p:spPr>
          <a:xfrm rot="20560902">
            <a:off x="6687341" y="3135789"/>
            <a:ext cx="1024805" cy="90683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-1835"/>
          <a:stretch>
            <a:fillRect/>
          </a:stretch>
        </p:blipFill>
        <p:spPr>
          <a:xfrm rot="20560902">
            <a:off x="5180673" y="2827135"/>
            <a:ext cx="1024805" cy="90683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-1835"/>
          <a:stretch>
            <a:fillRect/>
          </a:stretch>
        </p:blipFill>
        <p:spPr>
          <a:xfrm rot="20560902">
            <a:off x="3674006" y="3025912"/>
            <a:ext cx="1024805" cy="906837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662589" y="1290135"/>
            <a:ext cx="4228624" cy="4140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2100" b="1" dirty="0">
                <a:solidFill>
                  <a:srgbClr val="EC691B"/>
                </a:solidFill>
                <a:latin typeface="inpin heiti" charset="-122"/>
                <a:ea typeface="inpin heiti" charset="-122"/>
                <a:sym typeface="+mn-ea"/>
              </a:rPr>
              <a:t>3</a:t>
            </a:r>
            <a:r>
              <a:rPr sz="2100" b="1" dirty="0">
                <a:solidFill>
                  <a:srgbClr val="EC691B"/>
                </a:solidFill>
                <a:latin typeface="inpin heiti" charset="-122"/>
                <a:ea typeface="inpin heiti" charset="-122"/>
                <a:sym typeface="+mn-ea"/>
              </a:rPr>
              <a:t>、硬件配备，无土栽培设备到位</a:t>
            </a:r>
            <a:endParaRPr sz="2100" b="1" dirty="0">
              <a:solidFill>
                <a:srgbClr val="EC691B"/>
              </a:solidFill>
              <a:latin typeface="inpin heiti" charset="-122"/>
              <a:ea typeface="inpin heiti" charset="-122"/>
            </a:endParaRPr>
          </a:p>
        </p:txBody>
      </p:sp>
      <p:pic>
        <p:nvPicPr>
          <p:cNvPr id="17" name="图片 16" descr="小芽露出脑袋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7320" y="1767840"/>
            <a:ext cx="4172585" cy="3131185"/>
          </a:xfrm>
          <a:prstGeom prst="roundRect">
            <a:avLst/>
          </a:prstGeom>
        </p:spPr>
      </p:pic>
      <p:pic>
        <p:nvPicPr>
          <p:cNvPr id="10" name="图片 9" descr="五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4295" y="1704340"/>
            <a:ext cx="2392045" cy="3258185"/>
          </a:xfrm>
          <a:prstGeom prst="round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92" b="29841"/>
          <a:stretch>
            <a:fillRect/>
          </a:stretch>
        </p:blipFill>
        <p:spPr>
          <a:xfrm>
            <a:off x="7082155" y="200660"/>
            <a:ext cx="1896110" cy="13347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82387" y="118339"/>
            <a:ext cx="6180296" cy="623094"/>
            <a:chOff x="527662" y="580095"/>
            <a:chExt cx="8240395" cy="830792"/>
          </a:xfrm>
        </p:grpSpPr>
        <p:sp>
          <p:nvSpPr>
            <p:cNvPr id="2" name="文本框 1"/>
            <p:cNvSpPr txBox="1"/>
            <p:nvPr/>
          </p:nvSpPr>
          <p:spPr>
            <a:xfrm>
              <a:off x="1078207" y="673440"/>
              <a:ext cx="7689850" cy="73744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3000" b="1" dirty="0">
                  <a:solidFill>
                    <a:srgbClr val="EC691B"/>
                  </a:solidFill>
                  <a:latin typeface="inpin heiti" charset="-122"/>
                  <a:ea typeface="inpin heiti" charset="-122"/>
                </a:rPr>
                <a:t>（六）迎检，我们一直在努力</a:t>
              </a:r>
              <a:endParaRPr lang="zh-CN" altLang="en-US" sz="3000" b="1" dirty="0">
                <a:solidFill>
                  <a:srgbClr val="EC691B"/>
                </a:solidFill>
                <a:latin typeface="inpin heiti" charset="-122"/>
                <a:ea typeface="inpin heiti" charset="-122"/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971217">
              <a:off x="578887" y="528869"/>
              <a:ext cx="381895" cy="484346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905655" y="812289"/>
            <a:ext cx="7691673" cy="460375"/>
            <a:chOff x="569686" y="1509291"/>
            <a:chExt cx="10255564" cy="613833"/>
          </a:xfrm>
        </p:grpSpPr>
        <p:sp>
          <p:nvSpPr>
            <p:cNvPr id="11" name="文本框 10"/>
            <p:cNvSpPr txBox="1"/>
            <p:nvPr/>
          </p:nvSpPr>
          <p:spPr>
            <a:xfrm>
              <a:off x="1579015" y="1509291"/>
              <a:ext cx="9246235" cy="613833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EC691B"/>
                  </a:solidFill>
                  <a:latin typeface="inpin heiti" charset="-122"/>
                  <a:ea typeface="inpin heiti" charset="-122"/>
                </a:rPr>
                <a:t>迎检项目之二   创建生态文明学校</a:t>
              </a:r>
              <a:endParaRPr lang="zh-CN" altLang="en-US" sz="2400" b="1" dirty="0">
                <a:solidFill>
                  <a:srgbClr val="EC691B"/>
                </a:solidFill>
                <a:latin typeface="inpin heiti" charset="-122"/>
                <a:ea typeface="inpin heiti" charset="-122"/>
              </a:endParaRPr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 rot="4150108">
              <a:off x="693329" y="1444429"/>
              <a:ext cx="466699" cy="713986"/>
            </a:xfrm>
            <a:prstGeom prst="rect">
              <a:avLst/>
            </a:prstGeom>
          </p:spPr>
        </p:pic>
      </p:grp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-1835"/>
          <a:stretch>
            <a:fillRect/>
          </a:stretch>
        </p:blipFill>
        <p:spPr>
          <a:xfrm rot="20560902">
            <a:off x="7687970" y="1524808"/>
            <a:ext cx="1024805" cy="90683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-1835"/>
          <a:stretch>
            <a:fillRect/>
          </a:stretch>
        </p:blipFill>
        <p:spPr>
          <a:xfrm rot="20560902">
            <a:off x="6687341" y="3135789"/>
            <a:ext cx="1024805" cy="90683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-1835"/>
          <a:stretch>
            <a:fillRect/>
          </a:stretch>
        </p:blipFill>
        <p:spPr>
          <a:xfrm rot="20560902">
            <a:off x="5180673" y="2827135"/>
            <a:ext cx="1024805" cy="90683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-1835"/>
          <a:stretch>
            <a:fillRect/>
          </a:stretch>
        </p:blipFill>
        <p:spPr>
          <a:xfrm rot="20560902">
            <a:off x="3674006" y="3025912"/>
            <a:ext cx="1024805" cy="906837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662589" y="1290135"/>
            <a:ext cx="4228624" cy="4140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2100" b="1" dirty="0">
                <a:solidFill>
                  <a:srgbClr val="EC691B"/>
                </a:solidFill>
                <a:latin typeface="inpin heiti" charset="-122"/>
                <a:ea typeface="inpin heiti" charset="-122"/>
              </a:rPr>
              <a:t>4</a:t>
            </a:r>
            <a:r>
              <a:rPr sz="2100" b="1" dirty="0">
                <a:solidFill>
                  <a:srgbClr val="EC691B"/>
                </a:solidFill>
                <a:latin typeface="inpin heiti" charset="-122"/>
                <a:ea typeface="inpin heiti" charset="-122"/>
              </a:rPr>
              <a:t>、环境布置，整体规划焕然一新</a:t>
            </a:r>
            <a:endParaRPr sz="2100" b="1" dirty="0">
              <a:solidFill>
                <a:srgbClr val="EC691B"/>
              </a:solidFill>
              <a:latin typeface="inpin heiti" charset="-122"/>
              <a:ea typeface="inpin heiti" charset="-122"/>
            </a:endParaRPr>
          </a:p>
        </p:txBody>
      </p:sp>
      <p:pic>
        <p:nvPicPr>
          <p:cNvPr id="5" name="图片 4" descr="生态班级板报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995" y="1843405"/>
            <a:ext cx="2123440" cy="1592580"/>
          </a:xfrm>
          <a:prstGeom prst="roundRect">
            <a:avLst/>
          </a:prstGeom>
        </p:spPr>
      </p:pic>
      <p:pic>
        <p:nvPicPr>
          <p:cNvPr id="10" name="图片 9" descr="生态教室板报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5225" y="3115945"/>
            <a:ext cx="2068195" cy="1551305"/>
          </a:xfrm>
          <a:prstGeom prst="round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861060" y="3533590"/>
            <a:ext cx="1980248" cy="4603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inpin heiti" charset="-122"/>
                <a:ea typeface="inpin heiti" charset="-122"/>
              </a:rPr>
              <a:t>板报设计</a:t>
            </a:r>
            <a:endParaRPr lang="zh-CN" altLang="en-US" sz="2400" b="1" dirty="0">
              <a:solidFill>
                <a:srgbClr val="C00000"/>
              </a:solidFill>
              <a:latin typeface="inpin heiti" charset="-122"/>
              <a:ea typeface="inpin heiti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92" b="29841"/>
          <a:stretch>
            <a:fillRect/>
          </a:stretch>
        </p:blipFill>
        <p:spPr>
          <a:xfrm>
            <a:off x="7082155" y="200660"/>
            <a:ext cx="1896110" cy="1334770"/>
          </a:xfrm>
          <a:prstGeom prst="rect">
            <a:avLst/>
          </a:prstGeom>
        </p:spPr>
      </p:pic>
      <p:pic>
        <p:nvPicPr>
          <p:cNvPr id="17" name="图片 16" descr="生态外墙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0760" y="1843405"/>
            <a:ext cx="2120900" cy="1591945"/>
          </a:xfrm>
          <a:prstGeom prst="round1Rect">
            <a:avLst/>
          </a:prstGeom>
        </p:spPr>
      </p:pic>
      <p:pic>
        <p:nvPicPr>
          <p:cNvPr id="18" name="图片 17" descr="生态外墙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31610" y="3115945"/>
            <a:ext cx="2065655" cy="1551305"/>
          </a:xfrm>
          <a:prstGeom prst="round1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7071043" y="2563469"/>
            <a:ext cx="1753076" cy="4603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inpin heiti" charset="-122"/>
                <a:ea typeface="inpin heiti" charset="-122"/>
              </a:rPr>
              <a:t>外墙设计</a:t>
            </a:r>
            <a:endParaRPr lang="zh-CN" altLang="en-US" sz="2400" b="1" dirty="0">
              <a:solidFill>
                <a:srgbClr val="C00000"/>
              </a:solidFill>
              <a:latin typeface="inpin heiti" charset="-122"/>
              <a:ea typeface="inpin heiti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36667" y="118339"/>
            <a:ext cx="6180296" cy="623094"/>
            <a:chOff x="527662" y="580095"/>
            <a:chExt cx="8240395" cy="830792"/>
          </a:xfrm>
        </p:grpSpPr>
        <p:sp>
          <p:nvSpPr>
            <p:cNvPr id="2" name="文本框 1"/>
            <p:cNvSpPr txBox="1"/>
            <p:nvPr/>
          </p:nvSpPr>
          <p:spPr>
            <a:xfrm>
              <a:off x="1078207" y="673440"/>
              <a:ext cx="7689850" cy="73744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3000" b="1" dirty="0">
                  <a:solidFill>
                    <a:srgbClr val="EC691B"/>
                  </a:solidFill>
                  <a:latin typeface="inpin heiti" charset="-122"/>
                  <a:ea typeface="inpin heiti" charset="-122"/>
                </a:rPr>
                <a:t>（六）迎检，我们一直在努力</a:t>
              </a:r>
              <a:endParaRPr lang="zh-CN" altLang="en-US" sz="3000" b="1" dirty="0">
                <a:solidFill>
                  <a:srgbClr val="EC691B"/>
                </a:solidFill>
                <a:latin typeface="inpin heiti" charset="-122"/>
                <a:ea typeface="inpin heiti" charset="-122"/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971217">
              <a:off x="578887" y="528869"/>
              <a:ext cx="381895" cy="484346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905655" y="812289"/>
            <a:ext cx="7691673" cy="460375"/>
            <a:chOff x="569686" y="1509291"/>
            <a:chExt cx="10255564" cy="613833"/>
          </a:xfrm>
        </p:grpSpPr>
        <p:sp>
          <p:nvSpPr>
            <p:cNvPr id="11" name="文本框 10"/>
            <p:cNvSpPr txBox="1"/>
            <p:nvPr/>
          </p:nvSpPr>
          <p:spPr>
            <a:xfrm>
              <a:off x="1579015" y="1509291"/>
              <a:ext cx="9246235" cy="613833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EC691B"/>
                  </a:solidFill>
                  <a:latin typeface="inpin heiti" charset="-122"/>
                  <a:ea typeface="inpin heiti" charset="-122"/>
                </a:rPr>
                <a:t>迎检项目之二   创建生态文明学校</a:t>
              </a:r>
              <a:endParaRPr lang="zh-CN" altLang="en-US" sz="2400" b="1" dirty="0">
                <a:solidFill>
                  <a:srgbClr val="EC691B"/>
                </a:solidFill>
                <a:latin typeface="inpin heiti" charset="-122"/>
                <a:ea typeface="inpin heiti" charset="-122"/>
              </a:endParaRPr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 rot="4150108">
              <a:off x="693329" y="1444429"/>
              <a:ext cx="466699" cy="713986"/>
            </a:xfrm>
            <a:prstGeom prst="rect">
              <a:avLst/>
            </a:prstGeom>
          </p:spPr>
        </p:pic>
      </p:grp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-1835"/>
          <a:stretch>
            <a:fillRect/>
          </a:stretch>
        </p:blipFill>
        <p:spPr>
          <a:xfrm rot="20560902">
            <a:off x="7569860" y="2254423"/>
            <a:ext cx="1024805" cy="90683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-1835"/>
          <a:stretch>
            <a:fillRect/>
          </a:stretch>
        </p:blipFill>
        <p:spPr>
          <a:xfrm rot="20560902">
            <a:off x="6687341" y="3135789"/>
            <a:ext cx="1024805" cy="90683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-1835"/>
          <a:stretch>
            <a:fillRect/>
          </a:stretch>
        </p:blipFill>
        <p:spPr>
          <a:xfrm rot="20560902">
            <a:off x="5180673" y="2827135"/>
            <a:ext cx="1024805" cy="90683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-1835"/>
          <a:stretch>
            <a:fillRect/>
          </a:stretch>
        </p:blipFill>
        <p:spPr>
          <a:xfrm rot="20560902">
            <a:off x="3674006" y="3025912"/>
            <a:ext cx="1024805" cy="906837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662589" y="1290135"/>
            <a:ext cx="4228624" cy="4140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2100" b="1" dirty="0">
                <a:solidFill>
                  <a:srgbClr val="EC691B"/>
                </a:solidFill>
                <a:latin typeface="inpin heiti" charset="-122"/>
                <a:ea typeface="inpin heiti" charset="-122"/>
              </a:rPr>
              <a:t>4</a:t>
            </a:r>
            <a:r>
              <a:rPr sz="2100" b="1" dirty="0">
                <a:solidFill>
                  <a:srgbClr val="EC691B"/>
                </a:solidFill>
                <a:latin typeface="inpin heiti" charset="-122"/>
                <a:ea typeface="inpin heiti" charset="-122"/>
              </a:rPr>
              <a:t>、环境布置，整体规划焕然一新</a:t>
            </a:r>
            <a:endParaRPr sz="2100" b="1" dirty="0">
              <a:solidFill>
                <a:srgbClr val="EC691B"/>
              </a:solidFill>
              <a:latin typeface="inpin heiti" charset="-122"/>
              <a:ea typeface="inpin heiti" charset="-122"/>
            </a:endParaRPr>
          </a:p>
        </p:txBody>
      </p:sp>
      <p:pic>
        <p:nvPicPr>
          <p:cNvPr id="5" name="图片 4" descr="每班领养植物，制作植物卡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1860" y="1830705"/>
            <a:ext cx="1687830" cy="2249170"/>
          </a:xfrm>
          <a:prstGeom prst="round2DiagRect">
            <a:avLst/>
          </a:prstGeom>
        </p:spPr>
      </p:pic>
      <p:pic>
        <p:nvPicPr>
          <p:cNvPr id="10" name="图片 9" descr="每班领养植物，制作植物卡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9690" y="1845310"/>
            <a:ext cx="1635760" cy="2219325"/>
          </a:xfrm>
          <a:prstGeom prst="round2DiagRect">
            <a:avLst/>
          </a:prstGeom>
        </p:spPr>
      </p:pic>
      <p:pic>
        <p:nvPicPr>
          <p:cNvPr id="16" name="图片 15" descr="每班领养植物，制作植物卡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5450" y="1845310"/>
            <a:ext cx="1678305" cy="2219325"/>
          </a:xfrm>
          <a:prstGeom prst="round2Diag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439420" y="1845284"/>
            <a:ext cx="551815" cy="178927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400" b="1" dirty="0">
                <a:solidFill>
                  <a:srgbClr val="C00000"/>
                </a:solidFill>
                <a:latin typeface="inpin heiti" charset="-122"/>
                <a:ea typeface="inpin heiti" charset="-122"/>
              </a:rPr>
              <a:t>班级植物角</a:t>
            </a:r>
            <a:endParaRPr lang="zh-CN" altLang="en-US" sz="2400" b="1" dirty="0">
              <a:solidFill>
                <a:srgbClr val="C00000"/>
              </a:solidFill>
              <a:latin typeface="inpin heiti" charset="-122"/>
              <a:ea typeface="inpin heiti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92" b="29841"/>
          <a:stretch>
            <a:fillRect/>
          </a:stretch>
        </p:blipFill>
        <p:spPr>
          <a:xfrm>
            <a:off x="7082155" y="200660"/>
            <a:ext cx="1896110" cy="1334770"/>
          </a:xfrm>
          <a:prstGeom prst="rect">
            <a:avLst/>
          </a:prstGeom>
        </p:spPr>
      </p:pic>
      <p:pic>
        <p:nvPicPr>
          <p:cNvPr id="18" name="图片 17" descr="zhiwu 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1235" y="1829435"/>
            <a:ext cx="2309495" cy="314706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5443220" y="4207801"/>
            <a:ext cx="3154204" cy="4603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inpin heiti" charset="-122"/>
                <a:ea typeface="inpin heiti" charset="-122"/>
              </a:rPr>
              <a:t>植物名片</a:t>
            </a:r>
            <a:endParaRPr lang="zh-CN" altLang="en-US" sz="2400" b="1" dirty="0">
              <a:solidFill>
                <a:srgbClr val="C00000"/>
              </a:solidFill>
              <a:latin typeface="inpin heiti" charset="-122"/>
              <a:ea typeface="inpin heiti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36667" y="118339"/>
            <a:ext cx="6180296" cy="623094"/>
            <a:chOff x="527662" y="580095"/>
            <a:chExt cx="8240395" cy="830792"/>
          </a:xfrm>
        </p:grpSpPr>
        <p:sp>
          <p:nvSpPr>
            <p:cNvPr id="2" name="文本框 1"/>
            <p:cNvSpPr txBox="1"/>
            <p:nvPr/>
          </p:nvSpPr>
          <p:spPr>
            <a:xfrm>
              <a:off x="1078207" y="673440"/>
              <a:ext cx="7689850" cy="73744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3000" b="1" dirty="0">
                  <a:solidFill>
                    <a:srgbClr val="EC691B"/>
                  </a:solidFill>
                  <a:latin typeface="inpin heiti" charset="-122"/>
                  <a:ea typeface="inpin heiti" charset="-122"/>
                </a:rPr>
                <a:t>（六）迎检，我们一直在努力</a:t>
              </a:r>
              <a:endParaRPr lang="zh-CN" altLang="en-US" sz="3000" b="1" dirty="0">
                <a:solidFill>
                  <a:srgbClr val="EC691B"/>
                </a:solidFill>
                <a:latin typeface="inpin heiti" charset="-122"/>
                <a:ea typeface="inpin heiti" charset="-122"/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971217">
              <a:off x="578887" y="528869"/>
              <a:ext cx="381895" cy="484346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905655" y="812289"/>
            <a:ext cx="7691673" cy="460375"/>
            <a:chOff x="569686" y="1509291"/>
            <a:chExt cx="10255564" cy="613833"/>
          </a:xfrm>
        </p:grpSpPr>
        <p:sp>
          <p:nvSpPr>
            <p:cNvPr id="11" name="文本框 10"/>
            <p:cNvSpPr txBox="1"/>
            <p:nvPr/>
          </p:nvSpPr>
          <p:spPr>
            <a:xfrm>
              <a:off x="1579015" y="1509291"/>
              <a:ext cx="9246235" cy="613833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EC691B"/>
                  </a:solidFill>
                  <a:latin typeface="inpin heiti" charset="-122"/>
                  <a:ea typeface="inpin heiti" charset="-122"/>
                </a:rPr>
                <a:t>迎检项目之二   创建生态文明学校</a:t>
              </a:r>
              <a:endParaRPr lang="zh-CN" altLang="en-US" sz="2400" b="1" dirty="0">
                <a:solidFill>
                  <a:srgbClr val="EC691B"/>
                </a:solidFill>
                <a:latin typeface="inpin heiti" charset="-122"/>
                <a:ea typeface="inpin heiti" charset="-122"/>
              </a:endParaRPr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 rot="4150108">
              <a:off x="693329" y="1444429"/>
              <a:ext cx="466699" cy="713986"/>
            </a:xfrm>
            <a:prstGeom prst="rect">
              <a:avLst/>
            </a:prstGeom>
          </p:spPr>
        </p:pic>
      </p:grp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-1835"/>
          <a:stretch>
            <a:fillRect/>
          </a:stretch>
        </p:blipFill>
        <p:spPr>
          <a:xfrm rot="20560902">
            <a:off x="7569860" y="2254423"/>
            <a:ext cx="1024805" cy="90683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-1835"/>
          <a:stretch>
            <a:fillRect/>
          </a:stretch>
        </p:blipFill>
        <p:spPr>
          <a:xfrm rot="20560902">
            <a:off x="6687341" y="3135789"/>
            <a:ext cx="1024805" cy="90683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-1835"/>
          <a:stretch>
            <a:fillRect/>
          </a:stretch>
        </p:blipFill>
        <p:spPr>
          <a:xfrm rot="20560902">
            <a:off x="5180673" y="2827135"/>
            <a:ext cx="1024805" cy="90683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-1835"/>
          <a:stretch>
            <a:fillRect/>
          </a:stretch>
        </p:blipFill>
        <p:spPr>
          <a:xfrm rot="20560902">
            <a:off x="3674006" y="3025912"/>
            <a:ext cx="1024805" cy="906837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662589" y="1290135"/>
            <a:ext cx="4228624" cy="4140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2100" b="1" dirty="0">
                <a:solidFill>
                  <a:srgbClr val="EC691B"/>
                </a:solidFill>
                <a:latin typeface="inpin heiti" charset="-122"/>
                <a:ea typeface="inpin heiti" charset="-122"/>
              </a:rPr>
              <a:t>4</a:t>
            </a:r>
            <a:r>
              <a:rPr sz="2100" b="1" dirty="0">
                <a:solidFill>
                  <a:srgbClr val="EC691B"/>
                </a:solidFill>
                <a:latin typeface="inpin heiti" charset="-122"/>
                <a:ea typeface="inpin heiti" charset="-122"/>
              </a:rPr>
              <a:t>、环境布置，整体规划焕然一新</a:t>
            </a:r>
            <a:endParaRPr sz="2100" b="1" dirty="0">
              <a:solidFill>
                <a:srgbClr val="EC691B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786063" y="4566259"/>
            <a:ext cx="3789045" cy="4603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inpin heiti" charset="-122"/>
                <a:ea typeface="inpin heiti" charset="-122"/>
              </a:rPr>
              <a:t>无土栽培长廊外墙小报</a:t>
            </a:r>
            <a:endParaRPr lang="zh-CN" altLang="en-US" sz="2400" b="1" dirty="0">
              <a:solidFill>
                <a:srgbClr val="C00000"/>
              </a:solidFill>
              <a:latin typeface="inpin heiti" charset="-122"/>
              <a:ea typeface="inpin heiti" charset="-122"/>
            </a:endParaRPr>
          </a:p>
        </p:txBody>
      </p:sp>
      <p:pic>
        <p:nvPicPr>
          <p:cNvPr id="17" name="图片 16" descr="无土栽培墙面布置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2775" y="1765300"/>
            <a:ext cx="3799205" cy="2849245"/>
          </a:xfrm>
          <a:prstGeom prst="rect">
            <a:avLst/>
          </a:prstGeom>
        </p:spPr>
      </p:pic>
      <p:pic>
        <p:nvPicPr>
          <p:cNvPr id="18" name="图片 17" descr="无土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9060" y="1781810"/>
            <a:ext cx="2816225" cy="28162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92" b="29841"/>
          <a:stretch>
            <a:fillRect/>
          </a:stretch>
        </p:blipFill>
        <p:spPr>
          <a:xfrm>
            <a:off x="7082155" y="200660"/>
            <a:ext cx="1896110" cy="13347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36667" y="118339"/>
            <a:ext cx="6180296" cy="623094"/>
            <a:chOff x="527662" y="580095"/>
            <a:chExt cx="8240395" cy="830792"/>
          </a:xfrm>
        </p:grpSpPr>
        <p:sp>
          <p:nvSpPr>
            <p:cNvPr id="2" name="文本框 1"/>
            <p:cNvSpPr txBox="1"/>
            <p:nvPr/>
          </p:nvSpPr>
          <p:spPr>
            <a:xfrm>
              <a:off x="1078207" y="673440"/>
              <a:ext cx="7689850" cy="73744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3000" b="1" dirty="0">
                  <a:solidFill>
                    <a:srgbClr val="EC691B"/>
                  </a:solidFill>
                  <a:latin typeface="inpin heiti" charset="-122"/>
                  <a:ea typeface="inpin heiti" charset="-122"/>
                </a:rPr>
                <a:t>（六）迎检，我们一直在努力</a:t>
              </a:r>
              <a:endParaRPr lang="zh-CN" altLang="en-US" sz="3000" b="1" dirty="0">
                <a:solidFill>
                  <a:srgbClr val="EC691B"/>
                </a:solidFill>
                <a:latin typeface="inpin heiti" charset="-122"/>
                <a:ea typeface="inpin heiti" charset="-122"/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971217">
              <a:off x="578887" y="528869"/>
              <a:ext cx="381895" cy="484346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905655" y="812289"/>
            <a:ext cx="7691673" cy="460375"/>
            <a:chOff x="569686" y="1509291"/>
            <a:chExt cx="10255564" cy="613833"/>
          </a:xfrm>
        </p:grpSpPr>
        <p:sp>
          <p:nvSpPr>
            <p:cNvPr id="11" name="文本框 10"/>
            <p:cNvSpPr txBox="1"/>
            <p:nvPr/>
          </p:nvSpPr>
          <p:spPr>
            <a:xfrm>
              <a:off x="1579015" y="1509291"/>
              <a:ext cx="9246235" cy="613833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EC691B"/>
                  </a:solidFill>
                  <a:latin typeface="inpin heiti" charset="-122"/>
                  <a:ea typeface="inpin heiti" charset="-122"/>
                </a:rPr>
                <a:t>迎检项目之二   创建生态文明学校</a:t>
              </a:r>
              <a:endParaRPr lang="zh-CN" altLang="en-US" sz="2400" b="1" dirty="0">
                <a:solidFill>
                  <a:srgbClr val="EC691B"/>
                </a:solidFill>
                <a:latin typeface="inpin heiti" charset="-122"/>
                <a:ea typeface="inpin heiti" charset="-122"/>
              </a:endParaRPr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 rot="4150108">
              <a:off x="693329" y="1444429"/>
              <a:ext cx="466699" cy="713986"/>
            </a:xfrm>
            <a:prstGeom prst="rect">
              <a:avLst/>
            </a:prstGeom>
          </p:spPr>
        </p:pic>
      </p:grp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-1835"/>
          <a:stretch>
            <a:fillRect/>
          </a:stretch>
        </p:blipFill>
        <p:spPr>
          <a:xfrm rot="20560902">
            <a:off x="7569860" y="2254423"/>
            <a:ext cx="1024805" cy="90683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-1835"/>
          <a:stretch>
            <a:fillRect/>
          </a:stretch>
        </p:blipFill>
        <p:spPr>
          <a:xfrm rot="20560902">
            <a:off x="6687341" y="3135789"/>
            <a:ext cx="1024805" cy="90683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-1835"/>
          <a:stretch>
            <a:fillRect/>
          </a:stretch>
        </p:blipFill>
        <p:spPr>
          <a:xfrm rot="20560902">
            <a:off x="5180673" y="2827135"/>
            <a:ext cx="1024805" cy="90683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-1835"/>
          <a:stretch>
            <a:fillRect/>
          </a:stretch>
        </p:blipFill>
        <p:spPr>
          <a:xfrm rot="20560902">
            <a:off x="3674006" y="3025912"/>
            <a:ext cx="1024805" cy="906837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662589" y="1290135"/>
            <a:ext cx="4228624" cy="4140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2100" b="1" dirty="0">
                <a:solidFill>
                  <a:srgbClr val="EC691B"/>
                </a:solidFill>
                <a:latin typeface="inpin heiti" charset="-122"/>
                <a:ea typeface="inpin heiti" charset="-122"/>
              </a:rPr>
              <a:t>4</a:t>
            </a:r>
            <a:r>
              <a:rPr sz="2100" b="1" dirty="0">
                <a:solidFill>
                  <a:srgbClr val="EC691B"/>
                </a:solidFill>
                <a:latin typeface="inpin heiti" charset="-122"/>
                <a:ea typeface="inpin heiti" charset="-122"/>
              </a:rPr>
              <a:t>、环境布置，整体规划焕然一新</a:t>
            </a:r>
            <a:endParaRPr sz="2100" b="1" dirty="0">
              <a:solidFill>
                <a:srgbClr val="EC691B"/>
              </a:solidFill>
              <a:latin typeface="inpin heiti" charset="-122"/>
              <a:ea typeface="inpin heiti" charset="-122"/>
            </a:endParaRPr>
          </a:p>
        </p:txBody>
      </p:sp>
      <p:pic>
        <p:nvPicPr>
          <p:cNvPr id="5" name="图片 4" descr="QQ图片2019102715080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035" y="1905000"/>
            <a:ext cx="3544570" cy="2658745"/>
          </a:xfrm>
          <a:prstGeom prst="rect">
            <a:avLst/>
          </a:prstGeom>
        </p:spPr>
      </p:pic>
      <p:pic>
        <p:nvPicPr>
          <p:cNvPr id="10" name="图片 9" descr="QQ图片201910271508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0760" y="1925955"/>
            <a:ext cx="3515995" cy="2637790"/>
          </a:xfrm>
          <a:prstGeom prst="rect">
            <a:avLst/>
          </a:prstGeom>
        </p:spPr>
      </p:pic>
      <p:pic>
        <p:nvPicPr>
          <p:cNvPr id="16" name="图片 15" descr="QQ图片201910271508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2035" y="1925955"/>
            <a:ext cx="3544570" cy="2660650"/>
          </a:xfrm>
          <a:prstGeom prst="rect">
            <a:avLst/>
          </a:prstGeom>
        </p:spPr>
      </p:pic>
      <p:pic>
        <p:nvPicPr>
          <p:cNvPr id="17" name="图片 16" descr="QQ图片2019102715084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8065" y="1925955"/>
            <a:ext cx="3538855" cy="2654935"/>
          </a:xfrm>
          <a:prstGeom prst="rect">
            <a:avLst/>
          </a:prstGeom>
        </p:spPr>
      </p:pic>
      <p:pic>
        <p:nvPicPr>
          <p:cNvPr id="18" name="图片 17" descr="QQ图片201910271509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2035" y="1905000"/>
            <a:ext cx="3544570" cy="2660015"/>
          </a:xfrm>
          <a:prstGeom prst="rect">
            <a:avLst/>
          </a:prstGeom>
        </p:spPr>
      </p:pic>
      <p:pic>
        <p:nvPicPr>
          <p:cNvPr id="19" name="图片 18" descr="QQ图片2019102715090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38065" y="1905000"/>
            <a:ext cx="2226945" cy="268224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3326765" y="4587055"/>
            <a:ext cx="3154204" cy="4603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inpin heiti" charset="-122"/>
                <a:ea typeface="inpin heiti" charset="-122"/>
              </a:rPr>
              <a:t>无土栽培生态墙绘</a:t>
            </a:r>
            <a:endParaRPr lang="zh-CN" altLang="en-US" sz="2400" b="1" dirty="0">
              <a:solidFill>
                <a:srgbClr val="C00000"/>
              </a:solidFill>
              <a:latin typeface="inpin heiti" charset="-122"/>
              <a:ea typeface="inpin heiti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92" b="29841"/>
          <a:stretch>
            <a:fillRect/>
          </a:stretch>
        </p:blipFill>
        <p:spPr>
          <a:xfrm>
            <a:off x="7082155" y="200660"/>
            <a:ext cx="1896110" cy="13347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6961538" y="4262734"/>
            <a:ext cx="1722008" cy="426241"/>
            <a:chOff x="1319119" y="4991175"/>
            <a:chExt cx="4233330" cy="117170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319119" y="5145915"/>
              <a:ext cx="2180630" cy="862221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178724" y="4991175"/>
              <a:ext cx="2373725" cy="1171700"/>
            </a:xfrm>
            <a:prstGeom prst="rect">
              <a:avLst/>
            </a:prstGeom>
          </p:spPr>
        </p:pic>
      </p:grp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-1835"/>
          <a:stretch>
            <a:fillRect/>
          </a:stretch>
        </p:blipFill>
        <p:spPr>
          <a:xfrm>
            <a:off x="330674" y="235423"/>
            <a:ext cx="1722008" cy="152378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 rot="20044753">
            <a:off x="1362409" y="537579"/>
            <a:ext cx="601015" cy="919472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3703229" y="1542161"/>
            <a:ext cx="1853600" cy="675000"/>
            <a:chOff x="6120667" y="2211048"/>
            <a:chExt cx="2471466" cy="900000"/>
          </a:xfrm>
        </p:grpSpPr>
        <p:sp>
          <p:nvSpPr>
            <p:cNvPr id="13" name="菱形 12"/>
            <p:cNvSpPr/>
            <p:nvPr/>
          </p:nvSpPr>
          <p:spPr>
            <a:xfrm>
              <a:off x="6120667" y="2211048"/>
              <a:ext cx="900000" cy="900000"/>
            </a:xfrm>
            <a:prstGeom prst="ellipse">
              <a:avLst/>
            </a:prstGeom>
            <a:noFill/>
            <a:ln>
              <a:solidFill>
                <a:srgbClr val="EC69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300" b="1" dirty="0">
                  <a:solidFill>
                    <a:srgbClr val="EC691B"/>
                  </a:solidFill>
                  <a:latin typeface="inpin heiti" charset="-122"/>
                  <a:ea typeface="inpin heiti" charset="-122"/>
                </a:rPr>
                <a:t>第</a:t>
              </a:r>
              <a:endParaRPr lang="zh-CN" altLang="en-US" sz="3300" b="1" dirty="0">
                <a:solidFill>
                  <a:srgbClr val="EC691B"/>
                </a:solidFill>
                <a:latin typeface="inpin heiti" charset="-122"/>
                <a:ea typeface="inpin heiti" charset="-122"/>
              </a:endParaRPr>
            </a:p>
          </p:txBody>
        </p:sp>
        <p:sp>
          <p:nvSpPr>
            <p:cNvPr id="14" name="菱形 13"/>
            <p:cNvSpPr/>
            <p:nvPr/>
          </p:nvSpPr>
          <p:spPr>
            <a:xfrm>
              <a:off x="6906400" y="2211048"/>
              <a:ext cx="900000" cy="900000"/>
            </a:xfrm>
            <a:prstGeom prst="ellipse">
              <a:avLst/>
            </a:prstGeom>
            <a:noFill/>
            <a:ln>
              <a:solidFill>
                <a:srgbClr val="EC69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300" b="1" dirty="0">
                  <a:solidFill>
                    <a:srgbClr val="EC691B"/>
                  </a:solidFill>
                  <a:latin typeface="inpin heiti" charset="-122"/>
                  <a:ea typeface="inpin heiti" charset="-122"/>
                </a:rPr>
                <a:t>壹</a:t>
              </a:r>
              <a:endParaRPr lang="zh-CN" altLang="en-US" sz="3300" b="1" dirty="0">
                <a:solidFill>
                  <a:srgbClr val="EC691B"/>
                </a:solidFill>
                <a:latin typeface="inpin heiti" charset="-122"/>
                <a:ea typeface="inpin heiti" charset="-122"/>
              </a:endParaRPr>
            </a:p>
          </p:txBody>
        </p:sp>
        <p:sp>
          <p:nvSpPr>
            <p:cNvPr id="15" name="菱形 14"/>
            <p:cNvSpPr/>
            <p:nvPr/>
          </p:nvSpPr>
          <p:spPr>
            <a:xfrm>
              <a:off x="7692133" y="2211048"/>
              <a:ext cx="900000" cy="900000"/>
            </a:xfrm>
            <a:prstGeom prst="ellipse">
              <a:avLst/>
            </a:prstGeom>
            <a:noFill/>
            <a:ln>
              <a:solidFill>
                <a:srgbClr val="EC69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300" b="1" dirty="0">
                  <a:solidFill>
                    <a:srgbClr val="EC691B"/>
                  </a:solidFill>
                  <a:latin typeface="inpin heiti" charset="-122"/>
                  <a:ea typeface="inpin heiti" charset="-122"/>
                </a:rPr>
                <a:t>章</a:t>
              </a:r>
              <a:endParaRPr lang="zh-CN" altLang="en-US" sz="3300" b="1" dirty="0">
                <a:solidFill>
                  <a:srgbClr val="EC691B"/>
                </a:solidFill>
                <a:latin typeface="inpin heiti" charset="-122"/>
                <a:ea typeface="inpin heiti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3268028" y="2657925"/>
            <a:ext cx="3228499" cy="714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4050" b="1" dirty="0">
                <a:solidFill>
                  <a:srgbClr val="EC691B"/>
                </a:solidFill>
                <a:latin typeface="inpin heiti" charset="-122"/>
                <a:ea typeface="inpin heiti" charset="-122"/>
                <a:sym typeface="+mn-ea"/>
              </a:rPr>
              <a:t>十月大事件</a:t>
            </a:r>
            <a:endParaRPr lang="zh-CN" altLang="en-US" sz="4050" b="1" dirty="0">
              <a:solidFill>
                <a:srgbClr val="EC691B"/>
              </a:solidFill>
              <a:latin typeface="inpin heiti" charset="-122"/>
              <a:ea typeface="inpin heiti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36667" y="118339"/>
            <a:ext cx="6180296" cy="623094"/>
            <a:chOff x="527662" y="580095"/>
            <a:chExt cx="8240395" cy="830792"/>
          </a:xfrm>
        </p:grpSpPr>
        <p:sp>
          <p:nvSpPr>
            <p:cNvPr id="2" name="文本框 1"/>
            <p:cNvSpPr txBox="1"/>
            <p:nvPr/>
          </p:nvSpPr>
          <p:spPr>
            <a:xfrm>
              <a:off x="1078207" y="673440"/>
              <a:ext cx="7689850" cy="73744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3000" b="1" dirty="0">
                  <a:solidFill>
                    <a:srgbClr val="EC691B"/>
                  </a:solidFill>
                  <a:latin typeface="inpin heiti" charset="-122"/>
                  <a:ea typeface="inpin heiti" charset="-122"/>
                </a:rPr>
                <a:t>（六）迎检，我们一直在努力</a:t>
              </a:r>
              <a:endParaRPr lang="zh-CN" altLang="en-US" sz="3000" b="1" dirty="0">
                <a:solidFill>
                  <a:srgbClr val="EC691B"/>
                </a:solidFill>
                <a:latin typeface="inpin heiti" charset="-122"/>
                <a:ea typeface="inpin heiti" charset="-122"/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971217">
              <a:off x="578887" y="528869"/>
              <a:ext cx="381895" cy="484346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905655" y="812289"/>
            <a:ext cx="7691673" cy="460375"/>
            <a:chOff x="569686" y="1509291"/>
            <a:chExt cx="10255564" cy="613833"/>
          </a:xfrm>
        </p:grpSpPr>
        <p:sp>
          <p:nvSpPr>
            <p:cNvPr id="11" name="文本框 10"/>
            <p:cNvSpPr txBox="1"/>
            <p:nvPr/>
          </p:nvSpPr>
          <p:spPr>
            <a:xfrm>
              <a:off x="1579015" y="1509291"/>
              <a:ext cx="9246235" cy="613833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EC691B"/>
                  </a:solidFill>
                  <a:latin typeface="inpin heiti" charset="-122"/>
                  <a:ea typeface="inpin heiti" charset="-122"/>
                </a:rPr>
                <a:t>迎检项目之二   创建生态文明学校</a:t>
              </a:r>
              <a:endParaRPr lang="zh-CN" altLang="en-US" sz="2400" b="1" dirty="0">
                <a:solidFill>
                  <a:srgbClr val="EC691B"/>
                </a:solidFill>
                <a:latin typeface="inpin heiti" charset="-122"/>
                <a:ea typeface="inpin heiti" charset="-122"/>
              </a:endParaRPr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 rot="4150108">
              <a:off x="693329" y="1444429"/>
              <a:ext cx="466699" cy="713986"/>
            </a:xfrm>
            <a:prstGeom prst="rect">
              <a:avLst/>
            </a:prstGeom>
          </p:spPr>
        </p:pic>
      </p:grp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-1835"/>
          <a:stretch>
            <a:fillRect/>
          </a:stretch>
        </p:blipFill>
        <p:spPr>
          <a:xfrm rot="20560902">
            <a:off x="7569860" y="2254423"/>
            <a:ext cx="1024805" cy="90683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-1835"/>
          <a:stretch>
            <a:fillRect/>
          </a:stretch>
        </p:blipFill>
        <p:spPr>
          <a:xfrm rot="20560902">
            <a:off x="6687341" y="3135789"/>
            <a:ext cx="1024805" cy="90683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-1835"/>
          <a:stretch>
            <a:fillRect/>
          </a:stretch>
        </p:blipFill>
        <p:spPr>
          <a:xfrm rot="20560902">
            <a:off x="5180673" y="2827135"/>
            <a:ext cx="1024805" cy="90683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-1835"/>
          <a:stretch>
            <a:fillRect/>
          </a:stretch>
        </p:blipFill>
        <p:spPr>
          <a:xfrm rot="20560902">
            <a:off x="3674006" y="3025912"/>
            <a:ext cx="1024805" cy="906837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662589" y="1290135"/>
            <a:ext cx="4228624" cy="4140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2100" b="1" dirty="0">
                <a:solidFill>
                  <a:srgbClr val="EC691B"/>
                </a:solidFill>
                <a:latin typeface="inpin heiti" charset="-122"/>
                <a:ea typeface="inpin heiti" charset="-122"/>
              </a:rPr>
              <a:t>4</a:t>
            </a:r>
            <a:r>
              <a:rPr sz="2100" b="1" dirty="0">
                <a:solidFill>
                  <a:srgbClr val="EC691B"/>
                </a:solidFill>
                <a:latin typeface="inpin heiti" charset="-122"/>
                <a:ea typeface="inpin heiti" charset="-122"/>
              </a:rPr>
              <a:t>、环境布置，整体规划焕然一新</a:t>
            </a:r>
            <a:endParaRPr sz="2100" b="1" dirty="0">
              <a:solidFill>
                <a:srgbClr val="EC691B"/>
              </a:solidFill>
              <a:latin typeface="inpin heiti" charset="-122"/>
              <a:ea typeface="inpin heiti" charset="-122"/>
            </a:endParaRPr>
          </a:p>
        </p:txBody>
      </p:sp>
      <p:pic>
        <p:nvPicPr>
          <p:cNvPr id="17" name="图片 16" descr="环保墙绘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306" y="1856396"/>
            <a:ext cx="7049929" cy="3246120"/>
          </a:xfrm>
          <a:prstGeom prst="rect">
            <a:avLst/>
          </a:prstGeom>
        </p:spPr>
      </p:pic>
      <p:pic>
        <p:nvPicPr>
          <p:cNvPr id="18" name="图片 17" descr="环保墙绘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106" y="1856396"/>
            <a:ext cx="7202329" cy="3316129"/>
          </a:xfrm>
          <a:prstGeom prst="rect">
            <a:avLst/>
          </a:prstGeom>
        </p:spPr>
      </p:pic>
      <p:pic>
        <p:nvPicPr>
          <p:cNvPr id="19" name="图片 18" descr="环保墙绘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106" y="1817344"/>
            <a:ext cx="4378166" cy="3285173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271621" y="1841632"/>
            <a:ext cx="551815" cy="178927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400" b="1" dirty="0">
                <a:solidFill>
                  <a:srgbClr val="C00000"/>
                </a:solidFill>
                <a:latin typeface="inpin heiti" charset="-122"/>
                <a:ea typeface="inpin heiti" charset="-122"/>
              </a:rPr>
              <a:t>环保墙绘</a:t>
            </a:r>
            <a:endParaRPr lang="zh-CN" altLang="en-US" sz="2400" b="1" dirty="0">
              <a:solidFill>
                <a:srgbClr val="C00000"/>
              </a:solidFill>
              <a:latin typeface="inpin heiti" charset="-122"/>
              <a:ea typeface="inpin heiti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92" b="29841"/>
          <a:stretch>
            <a:fillRect/>
          </a:stretch>
        </p:blipFill>
        <p:spPr>
          <a:xfrm>
            <a:off x="7082155" y="200660"/>
            <a:ext cx="1896110" cy="13347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36667" y="118339"/>
            <a:ext cx="6180296" cy="623094"/>
            <a:chOff x="527662" y="580095"/>
            <a:chExt cx="8240395" cy="830792"/>
          </a:xfrm>
        </p:grpSpPr>
        <p:sp>
          <p:nvSpPr>
            <p:cNvPr id="2" name="文本框 1"/>
            <p:cNvSpPr txBox="1"/>
            <p:nvPr/>
          </p:nvSpPr>
          <p:spPr>
            <a:xfrm>
              <a:off x="1078207" y="673440"/>
              <a:ext cx="7689850" cy="73744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3000" b="1" dirty="0">
                  <a:solidFill>
                    <a:srgbClr val="EC691B"/>
                  </a:solidFill>
                  <a:latin typeface="inpin heiti" charset="-122"/>
                  <a:ea typeface="inpin heiti" charset="-122"/>
                </a:rPr>
                <a:t>（六）迎检，我们一直在努力</a:t>
              </a:r>
              <a:endParaRPr lang="zh-CN" altLang="en-US" sz="3000" b="1" dirty="0">
                <a:solidFill>
                  <a:srgbClr val="EC691B"/>
                </a:solidFill>
                <a:latin typeface="inpin heiti" charset="-122"/>
                <a:ea typeface="inpin heiti" charset="-122"/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971217">
              <a:off x="578887" y="528869"/>
              <a:ext cx="381895" cy="484346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905655" y="812289"/>
            <a:ext cx="7691673" cy="460375"/>
            <a:chOff x="569686" y="1509291"/>
            <a:chExt cx="10255564" cy="613833"/>
          </a:xfrm>
        </p:grpSpPr>
        <p:sp>
          <p:nvSpPr>
            <p:cNvPr id="11" name="文本框 10"/>
            <p:cNvSpPr txBox="1"/>
            <p:nvPr/>
          </p:nvSpPr>
          <p:spPr>
            <a:xfrm>
              <a:off x="1579015" y="1509291"/>
              <a:ext cx="9246235" cy="613833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EC691B"/>
                  </a:solidFill>
                  <a:latin typeface="inpin heiti" charset="-122"/>
                  <a:ea typeface="inpin heiti" charset="-122"/>
                </a:rPr>
                <a:t>迎检项目之二   创建生态文明学校</a:t>
              </a:r>
              <a:endParaRPr lang="zh-CN" altLang="en-US" sz="2400" b="1" dirty="0">
                <a:solidFill>
                  <a:srgbClr val="EC691B"/>
                </a:solidFill>
                <a:latin typeface="inpin heiti" charset="-122"/>
                <a:ea typeface="inpin heiti" charset="-122"/>
              </a:endParaRPr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 rot="4150108">
              <a:off x="693329" y="1444429"/>
              <a:ext cx="466699" cy="713986"/>
            </a:xfrm>
            <a:prstGeom prst="rect">
              <a:avLst/>
            </a:prstGeom>
          </p:spPr>
        </p:pic>
      </p:grp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-1835"/>
          <a:stretch>
            <a:fillRect/>
          </a:stretch>
        </p:blipFill>
        <p:spPr>
          <a:xfrm rot="20560902">
            <a:off x="7569860" y="2254423"/>
            <a:ext cx="1024805" cy="90683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-1835"/>
          <a:stretch>
            <a:fillRect/>
          </a:stretch>
        </p:blipFill>
        <p:spPr>
          <a:xfrm rot="20560902">
            <a:off x="6687341" y="3135789"/>
            <a:ext cx="1024805" cy="90683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-1835"/>
          <a:stretch>
            <a:fillRect/>
          </a:stretch>
        </p:blipFill>
        <p:spPr>
          <a:xfrm rot="20560902">
            <a:off x="5180673" y="2827135"/>
            <a:ext cx="1024805" cy="90683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-1835"/>
          <a:stretch>
            <a:fillRect/>
          </a:stretch>
        </p:blipFill>
        <p:spPr>
          <a:xfrm rot="20560902">
            <a:off x="3674006" y="3025912"/>
            <a:ext cx="1024805" cy="906837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662589" y="1290135"/>
            <a:ext cx="4228624" cy="4140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2100" b="1" dirty="0">
                <a:solidFill>
                  <a:srgbClr val="EC691B"/>
                </a:solidFill>
                <a:latin typeface="inpin heiti" charset="-122"/>
                <a:ea typeface="inpin heiti" charset="-122"/>
              </a:rPr>
              <a:t>5</a:t>
            </a:r>
            <a:r>
              <a:rPr sz="2100" b="1" dirty="0">
                <a:solidFill>
                  <a:srgbClr val="EC691B"/>
                </a:solidFill>
                <a:latin typeface="inpin heiti" charset="-122"/>
                <a:ea typeface="inpin heiti" charset="-122"/>
              </a:rPr>
              <a:t>、延伸活动，垃圾分类正在进行</a:t>
            </a:r>
            <a:endParaRPr sz="2100" b="1" dirty="0">
              <a:solidFill>
                <a:srgbClr val="EC691B"/>
              </a:solidFill>
              <a:latin typeface="inpin heiti" charset="-122"/>
              <a:ea typeface="inpin heiti" charset="-122"/>
            </a:endParaRPr>
          </a:p>
        </p:txBody>
      </p:sp>
      <p:pic>
        <p:nvPicPr>
          <p:cNvPr id="17" name="图片 16" descr="报纸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8320" y="1826895"/>
            <a:ext cx="3874135" cy="2907030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1082516" y="1803532"/>
            <a:ext cx="551815" cy="214264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400" b="1" dirty="0">
                <a:solidFill>
                  <a:srgbClr val="C00000"/>
                </a:solidFill>
                <a:latin typeface="inpin heiti" charset="-122"/>
                <a:ea typeface="inpin heiti" charset="-122"/>
              </a:rPr>
              <a:t>校内捐报纸</a:t>
            </a:r>
            <a:endParaRPr lang="zh-CN" altLang="en-US" sz="2400" b="1" dirty="0">
              <a:solidFill>
                <a:srgbClr val="C00000"/>
              </a:solidFill>
              <a:latin typeface="inpin heiti" charset="-122"/>
              <a:ea typeface="inpin heiti" charset="-122"/>
            </a:endParaRPr>
          </a:p>
        </p:txBody>
      </p:sp>
      <p:pic>
        <p:nvPicPr>
          <p:cNvPr id="5" name="图片 4" descr="回收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5620" y="1803400"/>
            <a:ext cx="2284730" cy="31337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92" b="29841"/>
          <a:stretch>
            <a:fillRect/>
          </a:stretch>
        </p:blipFill>
        <p:spPr>
          <a:xfrm>
            <a:off x="7082155" y="200660"/>
            <a:ext cx="1896110" cy="13347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82387" y="118339"/>
            <a:ext cx="6180296" cy="623094"/>
            <a:chOff x="527662" y="580095"/>
            <a:chExt cx="8240395" cy="830792"/>
          </a:xfrm>
        </p:grpSpPr>
        <p:sp>
          <p:nvSpPr>
            <p:cNvPr id="2" name="文本框 1"/>
            <p:cNvSpPr txBox="1"/>
            <p:nvPr/>
          </p:nvSpPr>
          <p:spPr>
            <a:xfrm>
              <a:off x="1078207" y="673440"/>
              <a:ext cx="7689850" cy="73744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3000" b="1" dirty="0">
                  <a:solidFill>
                    <a:srgbClr val="EC691B"/>
                  </a:solidFill>
                  <a:latin typeface="inpin heiti" charset="-122"/>
                  <a:ea typeface="inpin heiti" charset="-122"/>
                </a:rPr>
                <a:t>（六）迎检，我们一直在努力</a:t>
              </a:r>
              <a:endParaRPr lang="zh-CN" altLang="en-US" sz="3000" b="1" dirty="0">
                <a:solidFill>
                  <a:srgbClr val="EC691B"/>
                </a:solidFill>
                <a:latin typeface="inpin heiti" charset="-122"/>
                <a:ea typeface="inpin heiti" charset="-122"/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971217">
              <a:off x="578887" y="528869"/>
              <a:ext cx="381895" cy="484346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905655" y="830069"/>
            <a:ext cx="7691673" cy="460375"/>
            <a:chOff x="569686" y="1509291"/>
            <a:chExt cx="10255564" cy="613833"/>
          </a:xfrm>
        </p:grpSpPr>
        <p:sp>
          <p:nvSpPr>
            <p:cNvPr id="11" name="文本框 10"/>
            <p:cNvSpPr txBox="1"/>
            <p:nvPr/>
          </p:nvSpPr>
          <p:spPr>
            <a:xfrm>
              <a:off x="1579015" y="1509291"/>
              <a:ext cx="9246235" cy="613833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EC691B"/>
                  </a:solidFill>
                  <a:latin typeface="inpin heiti" charset="-122"/>
                  <a:ea typeface="inpin heiti" charset="-122"/>
                </a:rPr>
                <a:t>迎检项目之二   创建生态文明学校</a:t>
              </a:r>
              <a:endParaRPr lang="zh-CN" altLang="en-US" sz="2400" b="1" dirty="0">
                <a:solidFill>
                  <a:srgbClr val="EC691B"/>
                </a:solidFill>
                <a:latin typeface="inpin heiti" charset="-122"/>
                <a:ea typeface="inpin heiti" charset="-122"/>
              </a:endParaRPr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 rot="4150108">
              <a:off x="693329" y="1444429"/>
              <a:ext cx="466699" cy="713986"/>
            </a:xfrm>
            <a:prstGeom prst="rect">
              <a:avLst/>
            </a:prstGeom>
          </p:spPr>
        </p:pic>
      </p:grp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-1835"/>
          <a:stretch>
            <a:fillRect/>
          </a:stretch>
        </p:blipFill>
        <p:spPr>
          <a:xfrm rot="20560902">
            <a:off x="7569860" y="2254423"/>
            <a:ext cx="1024805" cy="90683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-1835"/>
          <a:stretch>
            <a:fillRect/>
          </a:stretch>
        </p:blipFill>
        <p:spPr>
          <a:xfrm rot="20560902">
            <a:off x="6687341" y="3135789"/>
            <a:ext cx="1024805" cy="90683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-1835"/>
          <a:stretch>
            <a:fillRect/>
          </a:stretch>
        </p:blipFill>
        <p:spPr>
          <a:xfrm rot="20560902">
            <a:off x="5180673" y="2827135"/>
            <a:ext cx="1024805" cy="90683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-1835"/>
          <a:stretch>
            <a:fillRect/>
          </a:stretch>
        </p:blipFill>
        <p:spPr>
          <a:xfrm rot="20560902">
            <a:off x="3674006" y="3025912"/>
            <a:ext cx="1024805" cy="906837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662589" y="1290135"/>
            <a:ext cx="4228624" cy="4140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2100" b="1" dirty="0">
                <a:solidFill>
                  <a:srgbClr val="EC691B"/>
                </a:solidFill>
                <a:latin typeface="inpin heiti" charset="-122"/>
                <a:ea typeface="inpin heiti" charset="-122"/>
              </a:rPr>
              <a:t>5</a:t>
            </a:r>
            <a:r>
              <a:rPr sz="2100" b="1" dirty="0">
                <a:solidFill>
                  <a:srgbClr val="EC691B"/>
                </a:solidFill>
                <a:latin typeface="inpin heiti" charset="-122"/>
                <a:ea typeface="inpin heiti" charset="-122"/>
              </a:rPr>
              <a:t>、延伸活动，垃圾分类正在进行</a:t>
            </a:r>
            <a:endParaRPr sz="2100" b="1" dirty="0">
              <a:solidFill>
                <a:srgbClr val="EC691B"/>
              </a:solidFill>
              <a:latin typeface="inpin heiti" charset="-122"/>
              <a:ea typeface="inpin heiti" charset="-122"/>
            </a:endParaRPr>
          </a:p>
        </p:txBody>
      </p:sp>
      <p:pic>
        <p:nvPicPr>
          <p:cNvPr id="5" name="图片 4" descr="垃圾分类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6865" y="2043430"/>
            <a:ext cx="2658745" cy="1936750"/>
          </a:xfrm>
          <a:prstGeom prst="ellipse">
            <a:avLst/>
          </a:prstGeom>
        </p:spPr>
      </p:pic>
      <p:pic>
        <p:nvPicPr>
          <p:cNvPr id="10" name="图片 9" descr="黄金萍老师开展垃圾分类从我做起的班队活动，并走出校园，活动辐射，使效果最大化。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0875" y="2043430"/>
            <a:ext cx="2975610" cy="1893570"/>
          </a:xfrm>
          <a:prstGeom prst="ellipse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3962083" y="4174464"/>
            <a:ext cx="3462338" cy="4603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inpin heiti" charset="-122"/>
                <a:ea typeface="inpin heiti" charset="-122"/>
              </a:rPr>
              <a:t>垃圾分类走出校园</a:t>
            </a:r>
            <a:endParaRPr lang="zh-CN" altLang="en-US" sz="2400" b="1" dirty="0">
              <a:solidFill>
                <a:srgbClr val="C00000"/>
              </a:solidFill>
              <a:latin typeface="inpin heiti" charset="-122"/>
              <a:ea typeface="inpin heiti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92" b="29841"/>
          <a:stretch>
            <a:fillRect/>
          </a:stretch>
        </p:blipFill>
        <p:spPr>
          <a:xfrm>
            <a:off x="7082155" y="200660"/>
            <a:ext cx="1896110" cy="1334770"/>
          </a:xfrm>
          <a:prstGeom prst="rect">
            <a:avLst/>
          </a:prstGeom>
        </p:spPr>
      </p:pic>
      <p:pic>
        <p:nvPicPr>
          <p:cNvPr id="17" name="图片 16" descr="黄金萍老师开展垃圾分类从我做起的班队活动，并走出校园，活动辐射，使效果最大化。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875" y="1939290"/>
            <a:ext cx="2153285" cy="28702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36667" y="118339"/>
            <a:ext cx="6180296" cy="623094"/>
            <a:chOff x="527662" y="580095"/>
            <a:chExt cx="8240395" cy="830792"/>
          </a:xfrm>
        </p:grpSpPr>
        <p:sp>
          <p:nvSpPr>
            <p:cNvPr id="2" name="文本框 1"/>
            <p:cNvSpPr txBox="1"/>
            <p:nvPr/>
          </p:nvSpPr>
          <p:spPr>
            <a:xfrm>
              <a:off x="1078207" y="673440"/>
              <a:ext cx="7689850" cy="73744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3000" b="1" dirty="0">
                  <a:solidFill>
                    <a:srgbClr val="EC691B"/>
                  </a:solidFill>
                  <a:latin typeface="inpin heiti" charset="-122"/>
                  <a:ea typeface="inpin heiti" charset="-122"/>
                </a:rPr>
                <a:t>（六）迎检，我们一直在努力</a:t>
              </a:r>
              <a:endParaRPr lang="zh-CN" altLang="en-US" sz="3000" b="1" dirty="0">
                <a:solidFill>
                  <a:srgbClr val="EC691B"/>
                </a:solidFill>
                <a:latin typeface="inpin heiti" charset="-122"/>
                <a:ea typeface="inpin heiti" charset="-122"/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971217">
              <a:off x="578887" y="528869"/>
              <a:ext cx="381895" cy="484346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905655" y="812289"/>
            <a:ext cx="7691673" cy="460375"/>
            <a:chOff x="569686" y="1509291"/>
            <a:chExt cx="10255564" cy="613833"/>
          </a:xfrm>
        </p:grpSpPr>
        <p:sp>
          <p:nvSpPr>
            <p:cNvPr id="11" name="文本框 10"/>
            <p:cNvSpPr txBox="1"/>
            <p:nvPr/>
          </p:nvSpPr>
          <p:spPr>
            <a:xfrm>
              <a:off x="1579015" y="1509291"/>
              <a:ext cx="9246235" cy="613833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EC691B"/>
                  </a:solidFill>
                  <a:latin typeface="inpin heiti" charset="-122"/>
                  <a:ea typeface="inpin heiti" charset="-122"/>
                </a:rPr>
                <a:t>迎检项目之二   创建生态文明学校</a:t>
              </a:r>
              <a:endParaRPr lang="zh-CN" altLang="en-US" sz="2400" b="1" dirty="0">
                <a:solidFill>
                  <a:srgbClr val="EC691B"/>
                </a:solidFill>
                <a:latin typeface="inpin heiti" charset="-122"/>
                <a:ea typeface="inpin heiti" charset="-122"/>
              </a:endParaRPr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 rot="4150108">
              <a:off x="693329" y="1444429"/>
              <a:ext cx="466699" cy="713986"/>
            </a:xfrm>
            <a:prstGeom prst="rect">
              <a:avLst/>
            </a:prstGeom>
          </p:spPr>
        </p:pic>
      </p:grp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-1835"/>
          <a:stretch>
            <a:fillRect/>
          </a:stretch>
        </p:blipFill>
        <p:spPr>
          <a:xfrm rot="20560902">
            <a:off x="7569860" y="2254423"/>
            <a:ext cx="1024805" cy="90683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-1835"/>
          <a:stretch>
            <a:fillRect/>
          </a:stretch>
        </p:blipFill>
        <p:spPr>
          <a:xfrm rot="20560902">
            <a:off x="6687341" y="3135789"/>
            <a:ext cx="1024805" cy="90683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-1835"/>
          <a:stretch>
            <a:fillRect/>
          </a:stretch>
        </p:blipFill>
        <p:spPr>
          <a:xfrm rot="20560902">
            <a:off x="5180673" y="2827135"/>
            <a:ext cx="1024805" cy="90683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-1835"/>
          <a:stretch>
            <a:fillRect/>
          </a:stretch>
        </p:blipFill>
        <p:spPr>
          <a:xfrm rot="20560902">
            <a:off x="3674006" y="3025912"/>
            <a:ext cx="1024805" cy="906837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662589" y="1290135"/>
            <a:ext cx="4228624" cy="4140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2100" b="1" dirty="0">
                <a:solidFill>
                  <a:srgbClr val="EC691B"/>
                </a:solidFill>
                <a:latin typeface="inpin heiti" charset="-122"/>
                <a:ea typeface="inpin heiti" charset="-122"/>
              </a:rPr>
              <a:t>5</a:t>
            </a:r>
            <a:r>
              <a:rPr sz="2100" b="1" dirty="0">
                <a:solidFill>
                  <a:srgbClr val="EC691B"/>
                </a:solidFill>
                <a:latin typeface="inpin heiti" charset="-122"/>
                <a:ea typeface="inpin heiti" charset="-122"/>
              </a:rPr>
              <a:t>、延伸活动，垃圾分类正在进行</a:t>
            </a:r>
            <a:endParaRPr sz="2100" b="1" dirty="0">
              <a:solidFill>
                <a:srgbClr val="EC691B"/>
              </a:solidFill>
              <a:latin typeface="inpin heiti" charset="-122"/>
              <a:ea typeface="inpin heiti" charset="-122"/>
            </a:endParaRPr>
          </a:p>
        </p:txBody>
      </p:sp>
      <p:pic>
        <p:nvPicPr>
          <p:cNvPr id="20" name="图片 19" descr="09"/>
          <p:cNvPicPr>
            <a:picLocks noChangeAspect="1"/>
          </p:cNvPicPr>
          <p:nvPr/>
        </p:nvPicPr>
        <p:blipFill>
          <a:blip r:embed="rId4"/>
          <a:srcRect l="6047" t="9948" r="4261" b="11748"/>
          <a:stretch>
            <a:fillRect/>
          </a:stretch>
        </p:blipFill>
        <p:spPr>
          <a:xfrm>
            <a:off x="5587365" y="1776095"/>
            <a:ext cx="3231515" cy="2821305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3845401" y="4541176"/>
            <a:ext cx="4460081" cy="4603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inpin heiti" charset="-122"/>
                <a:ea typeface="inpin heiti" charset="-122"/>
              </a:rPr>
              <a:t>大手拉小手垃圾分类</a:t>
            </a:r>
            <a:endParaRPr lang="zh-CN" altLang="en-US" sz="2400" b="1" dirty="0">
              <a:solidFill>
                <a:srgbClr val="C00000"/>
              </a:solidFill>
              <a:latin typeface="inpin heiti" charset="-122"/>
              <a:ea typeface="inpin heiti" charset="-122"/>
            </a:endParaRPr>
          </a:p>
        </p:txBody>
      </p:sp>
      <p:pic>
        <p:nvPicPr>
          <p:cNvPr id="5" name="图片 4" descr="打手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770" y="1704340"/>
            <a:ext cx="2349500" cy="3221990"/>
          </a:xfrm>
          <a:prstGeom prst="rect">
            <a:avLst/>
          </a:prstGeom>
        </p:spPr>
      </p:pic>
      <p:pic>
        <p:nvPicPr>
          <p:cNvPr id="10" name="图片 9" descr="大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1130" y="1774825"/>
            <a:ext cx="2823210" cy="28232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92" b="29841"/>
          <a:stretch>
            <a:fillRect/>
          </a:stretch>
        </p:blipFill>
        <p:spPr>
          <a:xfrm>
            <a:off x="7082155" y="200660"/>
            <a:ext cx="1896110" cy="13347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6961538" y="4262734"/>
            <a:ext cx="1722008" cy="426241"/>
            <a:chOff x="1319119" y="4991175"/>
            <a:chExt cx="4233330" cy="117170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319119" y="5145915"/>
              <a:ext cx="2180630" cy="862221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178724" y="4991175"/>
              <a:ext cx="2373725" cy="1171700"/>
            </a:xfrm>
            <a:prstGeom prst="rect">
              <a:avLst/>
            </a:prstGeom>
          </p:spPr>
        </p:pic>
      </p:grp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-1835"/>
          <a:stretch>
            <a:fillRect/>
          </a:stretch>
        </p:blipFill>
        <p:spPr>
          <a:xfrm>
            <a:off x="330674" y="235423"/>
            <a:ext cx="1722008" cy="152378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 rot="20044753">
            <a:off x="1362409" y="537579"/>
            <a:ext cx="601015" cy="919472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3703229" y="1542161"/>
            <a:ext cx="1853600" cy="675000"/>
            <a:chOff x="6120667" y="2211048"/>
            <a:chExt cx="2471466" cy="900000"/>
          </a:xfrm>
        </p:grpSpPr>
        <p:sp>
          <p:nvSpPr>
            <p:cNvPr id="13" name="菱形 12"/>
            <p:cNvSpPr/>
            <p:nvPr/>
          </p:nvSpPr>
          <p:spPr>
            <a:xfrm>
              <a:off x="6120667" y="2211048"/>
              <a:ext cx="900000" cy="900000"/>
            </a:xfrm>
            <a:prstGeom prst="ellipse">
              <a:avLst/>
            </a:prstGeom>
            <a:noFill/>
            <a:ln>
              <a:solidFill>
                <a:srgbClr val="EC69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300" b="1" dirty="0">
                  <a:solidFill>
                    <a:srgbClr val="EC691B"/>
                  </a:solidFill>
                  <a:latin typeface="inpin heiti" charset="-122"/>
                  <a:ea typeface="inpin heiti" charset="-122"/>
                </a:rPr>
                <a:t>第</a:t>
              </a:r>
              <a:endParaRPr lang="zh-CN" altLang="en-US" sz="3300" b="1" dirty="0">
                <a:solidFill>
                  <a:srgbClr val="EC691B"/>
                </a:solidFill>
                <a:latin typeface="inpin heiti" charset="-122"/>
                <a:ea typeface="inpin heiti" charset="-122"/>
              </a:endParaRPr>
            </a:p>
          </p:txBody>
        </p:sp>
        <p:sp>
          <p:nvSpPr>
            <p:cNvPr id="14" name="菱形 13"/>
            <p:cNvSpPr/>
            <p:nvPr/>
          </p:nvSpPr>
          <p:spPr>
            <a:xfrm>
              <a:off x="6906400" y="2211048"/>
              <a:ext cx="900000" cy="900000"/>
            </a:xfrm>
            <a:prstGeom prst="ellipse">
              <a:avLst/>
            </a:prstGeom>
            <a:noFill/>
            <a:ln>
              <a:solidFill>
                <a:srgbClr val="EC69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300" b="1" dirty="0">
                  <a:solidFill>
                    <a:srgbClr val="EC691B"/>
                  </a:solidFill>
                  <a:latin typeface="inpin heiti" charset="-122"/>
                  <a:ea typeface="inpin heiti" charset="-122"/>
                </a:rPr>
                <a:t>叁</a:t>
              </a:r>
              <a:endParaRPr lang="zh-CN" altLang="en-US" sz="3300" b="1" dirty="0">
                <a:solidFill>
                  <a:srgbClr val="EC691B"/>
                </a:solidFill>
                <a:latin typeface="inpin heiti" charset="-122"/>
                <a:ea typeface="inpin heiti" charset="-122"/>
              </a:endParaRPr>
            </a:p>
          </p:txBody>
        </p:sp>
        <p:sp>
          <p:nvSpPr>
            <p:cNvPr id="15" name="菱形 14"/>
            <p:cNvSpPr/>
            <p:nvPr/>
          </p:nvSpPr>
          <p:spPr>
            <a:xfrm>
              <a:off x="7692133" y="2211048"/>
              <a:ext cx="900000" cy="900000"/>
            </a:xfrm>
            <a:prstGeom prst="ellipse">
              <a:avLst/>
            </a:prstGeom>
            <a:noFill/>
            <a:ln>
              <a:solidFill>
                <a:srgbClr val="EC69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300" b="1" dirty="0">
                  <a:solidFill>
                    <a:srgbClr val="EC691B"/>
                  </a:solidFill>
                  <a:latin typeface="inpin heiti" charset="-122"/>
                  <a:ea typeface="inpin heiti" charset="-122"/>
                </a:rPr>
                <a:t>章</a:t>
              </a:r>
              <a:endParaRPr lang="zh-CN" altLang="en-US" sz="3300" b="1" dirty="0">
                <a:solidFill>
                  <a:srgbClr val="EC691B"/>
                </a:solidFill>
                <a:latin typeface="inpin heiti" charset="-122"/>
                <a:ea typeface="inpin heiti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3786359" y="2529959"/>
            <a:ext cx="1733550" cy="714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50" b="1" dirty="0">
                <a:solidFill>
                  <a:srgbClr val="EC691B"/>
                </a:solidFill>
                <a:latin typeface="inpin heiti" charset="-122"/>
                <a:ea typeface="inpin heiti" charset="-122"/>
              </a:rPr>
              <a:t>问题坊</a:t>
            </a:r>
            <a:endParaRPr lang="zh-CN" altLang="en-US" sz="4050" b="1" dirty="0">
              <a:solidFill>
                <a:srgbClr val="EC691B"/>
              </a:solidFill>
              <a:latin typeface="inpin heiti" charset="-122"/>
              <a:ea typeface="inpin heiti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文本框 1"/>
          <p:cNvSpPr txBox="1"/>
          <p:nvPr/>
        </p:nvSpPr>
        <p:spPr>
          <a:xfrm>
            <a:off x="2436971" y="345731"/>
            <a:ext cx="5561171" cy="5530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400" b="1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3000" b="1" dirty="0">
                <a:solidFill>
                  <a:srgbClr val="EC691B"/>
                </a:solidFill>
                <a:latin typeface="inpin heiti" charset="-122"/>
                <a:ea typeface="inpin heiti" charset="-122"/>
              </a:rPr>
              <a:t>1、学生就餐浪费现象引人忧</a:t>
            </a:r>
            <a:endParaRPr lang="zh-CN" altLang="en-US" sz="3000" b="1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2051" name="图片 2" descr="QQ图片201911020005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2592229" y="1229175"/>
            <a:ext cx="3273743" cy="3102293"/>
          </a:xfrm>
          <a:prstGeom prst="roundRect">
            <a:avLst/>
          </a:prstGeom>
          <a:noFill/>
          <a:ln w="9525">
            <a:noFill/>
          </a:ln>
        </p:spPr>
      </p:pic>
      <p:pic>
        <p:nvPicPr>
          <p:cNvPr id="2052" name="图片 4" descr="IMG_32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5060" y="1229175"/>
            <a:ext cx="2326958" cy="3102769"/>
          </a:xfrm>
          <a:prstGeom prst="roundRect">
            <a:avLst/>
          </a:prstGeom>
          <a:noFill/>
          <a:ln w="9525">
            <a:noFill/>
          </a:ln>
        </p:spPr>
      </p:pic>
      <p:grpSp>
        <p:nvGrpSpPr>
          <p:cNvPr id="15" name="组合 14"/>
          <p:cNvGrpSpPr/>
          <p:nvPr/>
        </p:nvGrpSpPr>
        <p:grpSpPr>
          <a:xfrm>
            <a:off x="161363" y="255227"/>
            <a:ext cx="2276057" cy="2700482"/>
            <a:chOff x="4314262" y="1157748"/>
            <a:chExt cx="3034742" cy="3600643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842995" y="1157748"/>
              <a:ext cx="2506009" cy="2506009"/>
            </a:xfrm>
            <a:prstGeom prst="rect">
              <a:avLst/>
            </a:prstGeom>
          </p:spPr>
        </p:pic>
        <p:grpSp>
          <p:nvGrpSpPr>
            <p:cNvPr id="17" name="组合 16"/>
            <p:cNvGrpSpPr/>
            <p:nvPr/>
          </p:nvGrpSpPr>
          <p:grpSpPr>
            <a:xfrm>
              <a:off x="4314262" y="3842808"/>
              <a:ext cx="2371827" cy="915583"/>
              <a:chOff x="4491243" y="3980460"/>
              <a:chExt cx="2371827" cy="915583"/>
            </a:xfrm>
          </p:grpSpPr>
          <p:pic>
            <p:nvPicPr>
              <p:cNvPr id="21" name="图片 20"/>
              <p:cNvPicPr>
                <a:picLocks noChangeAspect="1"/>
              </p:cNvPicPr>
              <p:nvPr/>
            </p:nvPicPr>
            <p:blipFill rotWithShape="1">
              <a:blip r:embed="rId4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>
              <a:xfrm rot="4150107">
                <a:off x="4614886" y="3856816"/>
                <a:ext cx="466699" cy="713986"/>
              </a:xfrm>
              <a:prstGeom prst="rect">
                <a:avLst/>
              </a:prstGeom>
            </p:spPr>
          </p:pic>
          <p:pic>
            <p:nvPicPr>
              <p:cNvPr id="19" name="图片 18"/>
              <p:cNvPicPr>
                <a:picLocks noChangeAspect="1"/>
              </p:cNvPicPr>
              <p:nvPr/>
            </p:nvPicPr>
            <p:blipFill rotWithShape="1">
              <a:blip r:embed="rId4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>
              <a:xfrm rot="4150108">
                <a:off x="6272727" y="4305700"/>
                <a:ext cx="466699" cy="713986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文本框 1"/>
          <p:cNvSpPr txBox="1"/>
          <p:nvPr/>
        </p:nvSpPr>
        <p:spPr>
          <a:xfrm>
            <a:off x="2286000" y="334301"/>
            <a:ext cx="5348764" cy="5530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3000" b="1" dirty="0">
                <a:solidFill>
                  <a:srgbClr val="EC691B"/>
                </a:solidFill>
                <a:latin typeface="inpin heiti" charset="-122"/>
                <a:ea typeface="inpin heiti" charset="-122"/>
              </a:rPr>
              <a:t>2、学生课间追逐现象引人愁</a:t>
            </a:r>
            <a:endParaRPr lang="zh-CN" altLang="en-US" sz="3000" b="1" dirty="0">
              <a:solidFill>
                <a:srgbClr val="EC691B"/>
              </a:solidFill>
              <a:latin typeface="inpin heiti" charset="-122"/>
              <a:ea typeface="inpin heiti" charset="-122"/>
            </a:endParaRPr>
          </a:p>
        </p:txBody>
      </p:sp>
      <p:pic>
        <p:nvPicPr>
          <p:cNvPr id="3075" name="图片 2" descr="QQ图片2019110200053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03158" y="988669"/>
            <a:ext cx="2701766" cy="3602355"/>
          </a:xfrm>
          <a:prstGeom prst="round2DiagRect">
            <a:avLst/>
          </a:prstGeom>
          <a:noFill/>
          <a:ln w="9525">
            <a:noFill/>
          </a:ln>
        </p:spPr>
      </p:pic>
      <p:pic>
        <p:nvPicPr>
          <p:cNvPr id="3076" name="图片 3" descr="QQ图片201911020005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9275" y="988669"/>
            <a:ext cx="2660809" cy="3602355"/>
          </a:xfrm>
          <a:prstGeom prst="round2DiagRect">
            <a:avLst/>
          </a:prstGeom>
          <a:noFill/>
          <a:ln w="9525">
            <a:noFill/>
          </a:ln>
        </p:spPr>
      </p:pic>
      <p:grpSp>
        <p:nvGrpSpPr>
          <p:cNvPr id="15" name="组合 14"/>
          <p:cNvGrpSpPr/>
          <p:nvPr/>
        </p:nvGrpSpPr>
        <p:grpSpPr>
          <a:xfrm>
            <a:off x="161363" y="255227"/>
            <a:ext cx="2276057" cy="2851454"/>
            <a:chOff x="4314262" y="1157748"/>
            <a:chExt cx="3034742" cy="3801938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842995" y="1157748"/>
              <a:ext cx="2506009" cy="2506009"/>
            </a:xfrm>
            <a:prstGeom prst="rect">
              <a:avLst/>
            </a:prstGeom>
          </p:spPr>
        </p:pic>
        <p:grpSp>
          <p:nvGrpSpPr>
            <p:cNvPr id="17" name="组合 16"/>
            <p:cNvGrpSpPr/>
            <p:nvPr/>
          </p:nvGrpSpPr>
          <p:grpSpPr>
            <a:xfrm>
              <a:off x="4314262" y="3842808"/>
              <a:ext cx="2523592" cy="1116878"/>
              <a:chOff x="4491243" y="3980460"/>
              <a:chExt cx="2523592" cy="1116878"/>
            </a:xfrm>
          </p:grpSpPr>
          <p:pic>
            <p:nvPicPr>
              <p:cNvPr id="21" name="图片 20"/>
              <p:cNvPicPr>
                <a:picLocks noChangeAspect="1"/>
              </p:cNvPicPr>
              <p:nvPr/>
            </p:nvPicPr>
            <p:blipFill rotWithShape="1">
              <a:blip r:embed="rId4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>
              <a:xfrm rot="4150107">
                <a:off x="4614886" y="3856816"/>
                <a:ext cx="466699" cy="713986"/>
              </a:xfrm>
              <a:prstGeom prst="rect">
                <a:avLst/>
              </a:prstGeom>
            </p:spPr>
          </p:pic>
          <p:pic>
            <p:nvPicPr>
              <p:cNvPr id="19" name="图片 18"/>
              <p:cNvPicPr>
                <a:picLocks noChangeAspect="1"/>
              </p:cNvPicPr>
              <p:nvPr/>
            </p:nvPicPr>
            <p:blipFill rotWithShape="1">
              <a:blip r:embed="rId4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>
              <a:xfrm rot="4150108">
                <a:off x="6424492" y="4506995"/>
                <a:ext cx="466699" cy="713986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文本框 1"/>
          <p:cNvSpPr txBox="1"/>
          <p:nvPr/>
        </p:nvSpPr>
        <p:spPr>
          <a:xfrm>
            <a:off x="2330768" y="255244"/>
            <a:ext cx="5290661" cy="5530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3000" b="1" dirty="0">
                <a:solidFill>
                  <a:srgbClr val="EC691B"/>
                </a:solidFill>
                <a:latin typeface="inpin heiti" charset="-122"/>
                <a:ea typeface="inpin heiti" charset="-122"/>
              </a:rPr>
              <a:t>3、学生课后服务现状引人思</a:t>
            </a:r>
            <a:endParaRPr lang="zh-CN" altLang="en-US" sz="3000" b="1" dirty="0">
              <a:solidFill>
                <a:srgbClr val="EC691B"/>
              </a:solidFill>
              <a:latin typeface="inpin heiti" charset="-122"/>
              <a:ea typeface="inpin heiti" charset="-122"/>
            </a:endParaRPr>
          </a:p>
        </p:txBody>
      </p:sp>
      <p:pic>
        <p:nvPicPr>
          <p:cNvPr id="4099" name="图片 3" descr="IMG_32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25065" y="965809"/>
            <a:ext cx="2678430" cy="3570923"/>
          </a:xfrm>
          <a:prstGeom prst="flowChartAlternateProcess">
            <a:avLst/>
          </a:prstGeom>
          <a:noFill/>
          <a:ln w="9525">
            <a:noFill/>
          </a:ln>
        </p:spPr>
      </p:pic>
      <p:pic>
        <p:nvPicPr>
          <p:cNvPr id="4100" name="图片 5" descr="IMG_32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6871" y="965809"/>
            <a:ext cx="2949893" cy="3571399"/>
          </a:xfrm>
          <a:prstGeom prst="flowChartAlternateProcess">
            <a:avLst/>
          </a:prstGeom>
          <a:noFill/>
          <a:ln w="9525">
            <a:noFill/>
          </a:ln>
        </p:spPr>
      </p:pic>
      <p:grpSp>
        <p:nvGrpSpPr>
          <p:cNvPr id="15" name="组合 14"/>
          <p:cNvGrpSpPr/>
          <p:nvPr/>
        </p:nvGrpSpPr>
        <p:grpSpPr>
          <a:xfrm>
            <a:off x="149457" y="255227"/>
            <a:ext cx="2276057" cy="2770967"/>
            <a:chOff x="4314262" y="1157748"/>
            <a:chExt cx="3034742" cy="3694623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842995" y="1157748"/>
              <a:ext cx="2506009" cy="2506009"/>
            </a:xfrm>
            <a:prstGeom prst="rect">
              <a:avLst/>
            </a:prstGeom>
          </p:spPr>
        </p:pic>
        <p:grpSp>
          <p:nvGrpSpPr>
            <p:cNvPr id="17" name="组合 16"/>
            <p:cNvGrpSpPr/>
            <p:nvPr/>
          </p:nvGrpSpPr>
          <p:grpSpPr>
            <a:xfrm>
              <a:off x="4314262" y="3842808"/>
              <a:ext cx="2460727" cy="1009563"/>
              <a:chOff x="4491243" y="3980460"/>
              <a:chExt cx="2460727" cy="1009563"/>
            </a:xfrm>
          </p:grpSpPr>
          <p:pic>
            <p:nvPicPr>
              <p:cNvPr id="21" name="图片 20"/>
              <p:cNvPicPr>
                <a:picLocks noChangeAspect="1"/>
              </p:cNvPicPr>
              <p:nvPr/>
            </p:nvPicPr>
            <p:blipFill rotWithShape="1">
              <a:blip r:embed="rId4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>
              <a:xfrm rot="4150107">
                <a:off x="4614886" y="3856816"/>
                <a:ext cx="466699" cy="713986"/>
              </a:xfrm>
              <a:prstGeom prst="rect">
                <a:avLst/>
              </a:prstGeom>
            </p:spPr>
          </p:pic>
          <p:pic>
            <p:nvPicPr>
              <p:cNvPr id="19" name="图片 18"/>
              <p:cNvPicPr>
                <a:picLocks noChangeAspect="1"/>
              </p:cNvPicPr>
              <p:nvPr/>
            </p:nvPicPr>
            <p:blipFill rotWithShape="1">
              <a:blip r:embed="rId4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>
              <a:xfrm rot="4150108">
                <a:off x="6361627" y="4399680"/>
                <a:ext cx="466699" cy="713986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95747" y="435521"/>
            <a:ext cx="2158306" cy="391915"/>
            <a:chOff x="527662" y="580095"/>
            <a:chExt cx="2877741" cy="522553"/>
          </a:xfrm>
        </p:grpSpPr>
        <p:sp>
          <p:nvSpPr>
            <p:cNvPr id="2" name="文本框 1"/>
            <p:cNvSpPr txBox="1"/>
            <p:nvPr/>
          </p:nvSpPr>
          <p:spPr>
            <a:xfrm>
              <a:off x="1078000" y="673388"/>
              <a:ext cx="2327403" cy="42926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endParaRPr lang="zh-CN" altLang="en-US" sz="1500" dirty="0">
                <a:solidFill>
                  <a:srgbClr val="EC691B"/>
                </a:solidFill>
                <a:latin typeface="inpin heiti" charset="-122"/>
                <a:ea typeface="inpin heiti" charset="-122"/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971217">
              <a:off x="578887" y="528869"/>
              <a:ext cx="381895" cy="484346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/>
        </p:nvSpPr>
        <p:spPr>
          <a:xfrm>
            <a:off x="4665821" y="909929"/>
            <a:ext cx="4251960" cy="348424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EC691B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rPr>
              <a:t>   </a:t>
            </a:r>
            <a:r>
              <a:rPr lang="en-US" altLang="zh-CN" sz="2400" b="1" dirty="0">
                <a:solidFill>
                  <a:srgbClr val="EC691B"/>
                </a:solidFill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  <a:sym typeface="+mn-lt"/>
              </a:rPr>
              <a:t> </a:t>
            </a:r>
            <a:r>
              <a:rPr lang="zh-CN" altLang="en-US" sz="2400" b="1" dirty="0">
                <a:solidFill>
                  <a:srgbClr val="EC691B"/>
                </a:solidFill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  <a:sym typeface="+mn-lt"/>
              </a:rPr>
              <a:t>秉持着爱与炽热，我们薛小人定会脚踏知行大地，用更切实更睿智的方法引导学生成长！怀揣理想与信念，我们薛小人定会仰望梦想星空，追寻更有深度的教育未来</a:t>
            </a:r>
            <a:r>
              <a:rPr lang="zh-CN" altLang="en-US" sz="2700" b="1" dirty="0">
                <a:solidFill>
                  <a:srgbClr val="EC691B"/>
                </a:solidFill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  <a:sym typeface="+mn-lt"/>
              </a:rPr>
              <a:t>！</a:t>
            </a:r>
            <a:r>
              <a:rPr lang="zh-CN" altLang="en-US" sz="2700" b="1" dirty="0">
                <a:solidFill>
                  <a:srgbClr val="EC691B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rPr>
              <a:t>    </a:t>
            </a:r>
            <a:endParaRPr lang="zh-CN" altLang="en-US" sz="2700" b="1" dirty="0">
              <a:solidFill>
                <a:srgbClr val="EC691B"/>
              </a:solidFill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-1835"/>
          <a:stretch>
            <a:fillRect/>
          </a:stretch>
        </p:blipFill>
        <p:spPr>
          <a:xfrm>
            <a:off x="4171315" y="109220"/>
            <a:ext cx="1215390" cy="107569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-1835"/>
          <a:stretch>
            <a:fillRect/>
          </a:stretch>
        </p:blipFill>
        <p:spPr>
          <a:xfrm rot="19913076">
            <a:off x="3182794" y="3954680"/>
            <a:ext cx="1290012" cy="114151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6" y="352104"/>
            <a:ext cx="4738965" cy="38258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 flipH="1">
            <a:off x="-51177" y="-5810"/>
            <a:ext cx="4115854" cy="411585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891915" y="1913546"/>
            <a:ext cx="4398010" cy="25844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l"/>
            <a:r>
              <a:rPr lang="en-US" altLang="zh-CN" sz="5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THE  END</a:t>
            </a:r>
            <a:endParaRPr lang="en-US" altLang="zh-CN" sz="54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endParaRPr lang="zh-CN" altLang="en-US" sz="54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zh-CN" altLang="en-US" sz="5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                 谢谢</a:t>
            </a:r>
            <a:endParaRPr lang="zh-CN" altLang="en-US" sz="54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86032" y="139405"/>
            <a:ext cx="5571649" cy="553879"/>
            <a:chOff x="527662" y="580095"/>
            <a:chExt cx="7428865" cy="738505"/>
          </a:xfrm>
        </p:grpSpPr>
        <p:sp>
          <p:nvSpPr>
            <p:cNvPr id="2" name="文本框 1"/>
            <p:cNvSpPr txBox="1"/>
            <p:nvPr/>
          </p:nvSpPr>
          <p:spPr>
            <a:xfrm>
              <a:off x="1078207" y="673440"/>
              <a:ext cx="6878320" cy="64516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3600" b="1" dirty="0">
                  <a:solidFill>
                    <a:srgbClr val="EC691B"/>
                  </a:solidFill>
                  <a:latin typeface="inpin heiti" charset="-122"/>
                  <a:ea typeface="inpin heiti" charset="-122"/>
                </a:rPr>
                <a:t>十月大事件</a:t>
              </a:r>
              <a:endParaRPr lang="zh-CN" altLang="en-US" sz="3600" b="1" dirty="0">
                <a:solidFill>
                  <a:srgbClr val="EC691B"/>
                </a:solidFill>
                <a:latin typeface="inpin heiti" charset="-122"/>
                <a:ea typeface="inpin heiti" charset="-122"/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971217">
              <a:off x="578887" y="528869"/>
              <a:ext cx="381895" cy="484346"/>
            </a:xfrm>
            <a:prstGeom prst="rect">
              <a:avLst/>
            </a:prstGeom>
          </p:spPr>
        </p:pic>
      </p:grp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-1835"/>
          <a:stretch>
            <a:fillRect/>
          </a:stretch>
        </p:blipFill>
        <p:spPr>
          <a:xfrm rot="20560902">
            <a:off x="6826976" y="483866"/>
            <a:ext cx="1024805" cy="906837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398145" y="1044575"/>
            <a:ext cx="6178583" cy="1241635"/>
            <a:chOff x="412206" y="1465204"/>
            <a:chExt cx="6176227" cy="1655165"/>
          </a:xfrm>
        </p:grpSpPr>
        <p:grpSp>
          <p:nvGrpSpPr>
            <p:cNvPr id="6" name="组合 5"/>
            <p:cNvGrpSpPr/>
            <p:nvPr/>
          </p:nvGrpSpPr>
          <p:grpSpPr>
            <a:xfrm>
              <a:off x="824831" y="1501036"/>
              <a:ext cx="5763602" cy="1619333"/>
              <a:chOff x="824830" y="2027750"/>
              <a:chExt cx="5763602" cy="1619333"/>
            </a:xfrm>
          </p:grpSpPr>
          <p:sp>
            <p:nvSpPr>
              <p:cNvPr id="19" name="文本框 18"/>
              <p:cNvSpPr txBox="1"/>
              <p:nvPr/>
            </p:nvSpPr>
            <p:spPr>
              <a:xfrm>
                <a:off x="824830" y="2602516"/>
                <a:ext cx="5763602" cy="1044567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3000" b="1" dirty="0">
                    <a:solidFill>
                      <a:srgbClr val="EC691B"/>
                    </a:solidFill>
                    <a:latin typeface="inpin heiti" charset="-122"/>
                    <a:ea typeface="inpin heiti" charset="-122"/>
                    <a:cs typeface="inpin heiti" charset="-122"/>
                    <a:sym typeface="+mn-lt"/>
                  </a:rPr>
                  <a:t> 聚焦语文要素，收获研训硕果</a:t>
                </a:r>
                <a:endParaRPr lang="zh-CN" altLang="en-US" sz="3000" b="1" dirty="0">
                  <a:solidFill>
                    <a:srgbClr val="EC691B"/>
                  </a:solidFill>
                  <a:latin typeface="inpin heiti" charset="-122"/>
                  <a:ea typeface="inpin heiti" charset="-122"/>
                  <a:cs typeface="inpin heiti" charset="-122"/>
                  <a:sym typeface="+mn-lt"/>
                </a:endParaRPr>
              </a:p>
            </p:txBody>
          </p:sp>
          <p:sp>
            <p:nvSpPr>
              <p:cNvPr id="20" name="文本框 19"/>
              <p:cNvSpPr txBox="1"/>
              <p:nvPr/>
            </p:nvSpPr>
            <p:spPr>
              <a:xfrm>
                <a:off x="1077999" y="2027750"/>
                <a:ext cx="3821624" cy="737292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r>
                  <a:rPr lang="zh-CN" altLang="en-US" sz="3000" b="1" dirty="0">
                    <a:solidFill>
                      <a:srgbClr val="EC691B"/>
                    </a:solidFill>
                    <a:latin typeface="inpin heiti" charset="-122"/>
                    <a:ea typeface="inpin heiti" charset="-122"/>
                    <a:cs typeface="inpin heiti" charset="-122"/>
                    <a:sym typeface="+mn-lt"/>
                  </a:rPr>
                  <a:t>事件一</a:t>
                </a:r>
                <a:endParaRPr lang="zh-CN" altLang="en-US" sz="3000" b="1" dirty="0">
                  <a:solidFill>
                    <a:srgbClr val="EC691B"/>
                  </a:solidFill>
                  <a:latin typeface="inpin heiti" charset="-122"/>
                  <a:ea typeface="inpin heiti" charset="-122"/>
                  <a:cs typeface="inpin heiti" charset="-122"/>
                  <a:sym typeface="+mn-lt"/>
                </a:endParaRPr>
              </a:p>
            </p:txBody>
          </p:sp>
        </p:grpSp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 rot="4150108">
              <a:off x="536473" y="1340937"/>
              <a:ext cx="468108" cy="716642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>
            <a:off x="517525" y="2757170"/>
            <a:ext cx="5671820" cy="1143910"/>
            <a:chOff x="412841" y="1467743"/>
            <a:chExt cx="6878264" cy="1525105"/>
          </a:xfrm>
        </p:grpSpPr>
        <p:grpSp>
          <p:nvGrpSpPr>
            <p:cNvPr id="13" name="组合 12"/>
            <p:cNvGrpSpPr/>
            <p:nvPr/>
          </p:nvGrpSpPr>
          <p:grpSpPr>
            <a:xfrm>
              <a:off x="529361" y="1501036"/>
              <a:ext cx="6761744" cy="1491812"/>
              <a:chOff x="529360" y="2027750"/>
              <a:chExt cx="6761744" cy="1491812"/>
            </a:xfrm>
          </p:grpSpPr>
          <p:sp>
            <p:nvSpPr>
              <p:cNvPr id="14" name="文本框 13"/>
              <p:cNvSpPr txBox="1"/>
              <p:nvPr/>
            </p:nvSpPr>
            <p:spPr>
              <a:xfrm>
                <a:off x="529360" y="2474850"/>
                <a:ext cx="6761744" cy="1044712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3000" b="1" dirty="0">
                    <a:solidFill>
                      <a:srgbClr val="EC691B"/>
                    </a:solidFill>
                    <a:latin typeface="inpin heiti" charset="-122"/>
                    <a:ea typeface="inpin heiti" charset="-122"/>
                    <a:cs typeface="inpin heiti" charset="-122"/>
                    <a:sym typeface="+mn-lt"/>
                  </a:rPr>
                  <a:t>  捐一片废纸，绿一个世界</a:t>
                </a:r>
                <a:endParaRPr lang="zh-CN" altLang="en-US" sz="3000" b="1" dirty="0">
                  <a:solidFill>
                    <a:srgbClr val="EC691B"/>
                  </a:solidFill>
                  <a:latin typeface="inpin heiti" charset="-122"/>
                  <a:ea typeface="inpin heiti" charset="-122"/>
                  <a:cs typeface="inpin heiti" charset="-122"/>
                  <a:sym typeface="+mn-lt"/>
                </a:endParaRPr>
              </a:p>
            </p:txBody>
          </p:sp>
          <p:sp>
            <p:nvSpPr>
              <p:cNvPr id="15" name="文本框 14"/>
              <p:cNvSpPr txBox="1"/>
              <p:nvPr/>
            </p:nvSpPr>
            <p:spPr>
              <a:xfrm>
                <a:off x="1077650" y="2027750"/>
                <a:ext cx="3719437" cy="737394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r>
                  <a:rPr lang="zh-CN" altLang="en-US" sz="3000" b="1" dirty="0">
                    <a:solidFill>
                      <a:srgbClr val="EC691B"/>
                    </a:solidFill>
                    <a:latin typeface="inpin heiti" charset="-122"/>
                    <a:ea typeface="inpin heiti" charset="-122"/>
                    <a:cs typeface="inpin heiti" charset="-122"/>
                    <a:sym typeface="+mn-lt"/>
                  </a:rPr>
                  <a:t>事件二</a:t>
                </a:r>
                <a:endParaRPr lang="zh-CN" altLang="en-US" sz="3000" b="1" dirty="0">
                  <a:solidFill>
                    <a:srgbClr val="EC691B"/>
                  </a:solidFill>
                  <a:latin typeface="inpin heiti" charset="-122"/>
                  <a:ea typeface="inpin heiti" charset="-122"/>
                  <a:cs typeface="inpin heiti" charset="-122"/>
                  <a:sym typeface="+mn-lt"/>
                </a:endParaRPr>
              </a:p>
            </p:txBody>
          </p:sp>
        </p:grpSp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 rot="4150108">
              <a:off x="536484" y="1344099"/>
              <a:ext cx="466699" cy="713986"/>
            </a:xfrm>
            <a:prstGeom prst="rect">
              <a:avLst/>
            </a:prstGeom>
          </p:spPr>
        </p:pic>
      </p:grpSp>
      <p:pic>
        <p:nvPicPr>
          <p:cNvPr id="9" name="图片 8" descr="C:/Users/ADMINI~1/AppData/Local/Temp/kaimatting_20191110111358/output_20191110111408..pngoutput_20191110111408.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6790" y="89535"/>
            <a:ext cx="2916555" cy="2853055"/>
          </a:xfrm>
          <a:prstGeom prst="hexagon">
            <a:avLst/>
          </a:prstGeom>
        </p:spPr>
      </p:pic>
      <p:pic>
        <p:nvPicPr>
          <p:cNvPr id="10" name="图片 9" descr="C:/Users/ADMINI~1/AppData/Local/Temp/kaimatting_20191104200514/output_20191104200520..pngoutput_20191104200520.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6870" y="2581275"/>
            <a:ext cx="2667635" cy="2672080"/>
          </a:xfrm>
          <a:prstGeom prst="pentagon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1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-1835"/>
          <a:stretch>
            <a:fillRect/>
          </a:stretch>
        </p:blipFill>
        <p:spPr>
          <a:xfrm rot="20560902">
            <a:off x="6826976" y="483866"/>
            <a:ext cx="1024805" cy="906837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198579" y="142151"/>
            <a:ext cx="5571649" cy="715169"/>
            <a:chOff x="527662" y="580095"/>
            <a:chExt cx="7428865" cy="953558"/>
          </a:xfrm>
        </p:grpSpPr>
        <p:sp>
          <p:nvSpPr>
            <p:cNvPr id="6" name="文本框 5"/>
            <p:cNvSpPr txBox="1"/>
            <p:nvPr/>
          </p:nvSpPr>
          <p:spPr>
            <a:xfrm>
              <a:off x="1078207" y="673440"/>
              <a:ext cx="6878320" cy="860213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3600" b="1" dirty="0">
                  <a:solidFill>
                    <a:srgbClr val="EC691B"/>
                  </a:solidFill>
                  <a:latin typeface="inpin heiti" charset="-122"/>
                  <a:ea typeface="inpin heiti" charset="-122"/>
                </a:rPr>
                <a:t>十月大事件</a:t>
              </a:r>
              <a:endParaRPr lang="zh-CN" altLang="en-US" sz="3600" b="1" dirty="0">
                <a:solidFill>
                  <a:srgbClr val="EC691B"/>
                </a:solidFill>
                <a:latin typeface="inpin heiti" charset="-122"/>
                <a:ea typeface="inpin heiti" charset="-122"/>
              </a:endParaRPr>
            </a:p>
          </p:txBody>
        </p:sp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971217">
              <a:off x="578887" y="528869"/>
              <a:ext cx="381895" cy="484346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400526" y="2927959"/>
            <a:ext cx="6314719" cy="1239730"/>
            <a:chOff x="412841" y="1467743"/>
            <a:chExt cx="6298841" cy="1652626"/>
          </a:xfrm>
        </p:grpSpPr>
        <p:grpSp>
          <p:nvGrpSpPr>
            <p:cNvPr id="3" name="组合 2"/>
            <p:cNvGrpSpPr/>
            <p:nvPr/>
          </p:nvGrpSpPr>
          <p:grpSpPr>
            <a:xfrm>
              <a:off x="824831" y="1501036"/>
              <a:ext cx="5886851" cy="1619333"/>
              <a:chOff x="824830" y="2027750"/>
              <a:chExt cx="5886851" cy="1619333"/>
            </a:xfrm>
          </p:grpSpPr>
          <p:sp>
            <p:nvSpPr>
              <p:cNvPr id="4" name="文本框 3"/>
              <p:cNvSpPr txBox="1"/>
              <p:nvPr/>
            </p:nvSpPr>
            <p:spPr>
              <a:xfrm>
                <a:off x="824830" y="2602516"/>
                <a:ext cx="5886851" cy="1044567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3000" b="1" dirty="0">
                    <a:solidFill>
                      <a:srgbClr val="EC691B"/>
                    </a:solidFill>
                    <a:latin typeface="inpin heiti" charset="-122"/>
                    <a:ea typeface="inpin heiti" charset="-122"/>
                    <a:cs typeface="inpin heiti" charset="-122"/>
                    <a:sym typeface="+mn-lt"/>
                  </a:rPr>
                  <a:t> 汗水浇灌成长，泪水绽放喜悦</a:t>
                </a:r>
                <a:endParaRPr lang="zh-CN" altLang="en-US" sz="3000" b="1" dirty="0">
                  <a:solidFill>
                    <a:srgbClr val="EC691B"/>
                  </a:solidFill>
                  <a:latin typeface="inpin heiti" charset="-122"/>
                  <a:ea typeface="inpin heiti" charset="-122"/>
                  <a:cs typeface="inpin heiti" charset="-122"/>
                  <a:sym typeface="+mn-lt"/>
                </a:endParaRPr>
              </a:p>
            </p:txBody>
          </p:sp>
          <p:sp>
            <p:nvSpPr>
              <p:cNvPr id="20" name="文本框 19"/>
              <p:cNvSpPr txBox="1"/>
              <p:nvPr/>
            </p:nvSpPr>
            <p:spPr>
              <a:xfrm>
                <a:off x="1077999" y="2027750"/>
                <a:ext cx="3821624" cy="737292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r>
                  <a:rPr lang="zh-CN" altLang="en-US" sz="3000" b="1" dirty="0">
                    <a:solidFill>
                      <a:srgbClr val="EC691B"/>
                    </a:solidFill>
                    <a:latin typeface="inpin heiti" charset="-122"/>
                    <a:ea typeface="inpin heiti" charset="-122"/>
                    <a:cs typeface="inpin heiti" charset="-122"/>
                    <a:sym typeface="+mn-lt"/>
                  </a:rPr>
                  <a:t>事件四 </a:t>
                </a:r>
                <a:endParaRPr lang="zh-CN" altLang="en-US" sz="3000" b="1" dirty="0">
                  <a:solidFill>
                    <a:srgbClr val="EC691B"/>
                  </a:solidFill>
                  <a:latin typeface="inpin heiti" charset="-122"/>
                  <a:ea typeface="inpin heiti" charset="-122"/>
                  <a:cs typeface="inpin heiti" charset="-122"/>
                  <a:sym typeface="+mn-lt"/>
                </a:endParaRPr>
              </a:p>
            </p:txBody>
          </p:sp>
        </p:grpSp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 rot="4150108">
              <a:off x="536484" y="1344099"/>
              <a:ext cx="466699" cy="713986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>
            <a:off x="591330" y="1205905"/>
            <a:ext cx="5611255" cy="1143840"/>
            <a:chOff x="412841" y="1467743"/>
            <a:chExt cx="7481673" cy="1525120"/>
          </a:xfrm>
        </p:grpSpPr>
        <p:grpSp>
          <p:nvGrpSpPr>
            <p:cNvPr id="13" name="组合 12"/>
            <p:cNvGrpSpPr/>
            <p:nvPr/>
          </p:nvGrpSpPr>
          <p:grpSpPr>
            <a:xfrm>
              <a:off x="529361" y="1501036"/>
              <a:ext cx="7365153" cy="1491827"/>
              <a:chOff x="529360" y="2027750"/>
              <a:chExt cx="7365153" cy="1491827"/>
            </a:xfrm>
          </p:grpSpPr>
          <p:sp>
            <p:nvSpPr>
              <p:cNvPr id="14" name="文本框 13"/>
              <p:cNvSpPr txBox="1"/>
              <p:nvPr/>
            </p:nvSpPr>
            <p:spPr>
              <a:xfrm>
                <a:off x="529360" y="2474790"/>
                <a:ext cx="7365153" cy="1044787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3000" b="1" dirty="0">
                    <a:solidFill>
                      <a:srgbClr val="EC691B"/>
                    </a:solidFill>
                    <a:latin typeface="inpin heiti" charset="-122"/>
                    <a:ea typeface="inpin heiti" charset="-122"/>
                    <a:cs typeface="inpin heiti" charset="-122"/>
                    <a:sym typeface="+mn-lt"/>
                  </a:rPr>
                  <a:t>  沟通促成长，协作获双赢</a:t>
                </a:r>
                <a:endParaRPr lang="zh-CN" altLang="en-US" sz="3000" b="1" dirty="0">
                  <a:solidFill>
                    <a:srgbClr val="EC691B"/>
                  </a:solidFill>
                  <a:latin typeface="inpin heiti" charset="-122"/>
                  <a:ea typeface="inpin heiti" charset="-122"/>
                  <a:cs typeface="inpin heiti" charset="-122"/>
                  <a:sym typeface="+mn-lt"/>
                </a:endParaRPr>
              </a:p>
            </p:txBody>
          </p:sp>
          <p:sp>
            <p:nvSpPr>
              <p:cNvPr id="15" name="文本框 14"/>
              <p:cNvSpPr txBox="1"/>
              <p:nvPr/>
            </p:nvSpPr>
            <p:spPr>
              <a:xfrm>
                <a:off x="1077999" y="2027750"/>
                <a:ext cx="3205480" cy="737447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r>
                  <a:rPr lang="zh-CN" altLang="en-US" sz="3000" b="1" dirty="0">
                    <a:solidFill>
                      <a:srgbClr val="EC691B"/>
                    </a:solidFill>
                    <a:latin typeface="inpin heiti" charset="-122"/>
                    <a:ea typeface="inpin heiti" charset="-122"/>
                    <a:cs typeface="inpin heiti" charset="-122"/>
                    <a:sym typeface="+mn-lt"/>
                  </a:rPr>
                  <a:t>事件三</a:t>
                </a:r>
                <a:endParaRPr lang="zh-CN" altLang="en-US" sz="3000" b="1" dirty="0">
                  <a:solidFill>
                    <a:srgbClr val="EC691B"/>
                  </a:solidFill>
                  <a:latin typeface="inpin heiti" charset="-122"/>
                  <a:ea typeface="inpin heiti" charset="-122"/>
                  <a:cs typeface="inpin heiti" charset="-122"/>
                  <a:sym typeface="+mn-lt"/>
                </a:endParaRPr>
              </a:p>
            </p:txBody>
          </p:sp>
        </p:grpSp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 rot="4150108">
              <a:off x="536484" y="1344099"/>
              <a:ext cx="466699" cy="713986"/>
            </a:xfrm>
            <a:prstGeom prst="rect">
              <a:avLst/>
            </a:prstGeom>
          </p:spPr>
        </p:pic>
      </p:grpSp>
      <p:pic>
        <p:nvPicPr>
          <p:cNvPr id="8" name="图片 7" descr="QQ图片20191030091105_副本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3800" y="2266950"/>
            <a:ext cx="2708910" cy="2708910"/>
          </a:xfrm>
          <a:prstGeom prst="rect">
            <a:avLst/>
          </a:prstGeom>
        </p:spPr>
      </p:pic>
      <p:pic>
        <p:nvPicPr>
          <p:cNvPr id="10" name="图片 9" descr="0a4123191150437790b9725f442e4c09_副本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0703" y="201110"/>
            <a:ext cx="1566386" cy="21478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467664" y="1063189"/>
            <a:ext cx="6359602" cy="1201466"/>
            <a:chOff x="403951" y="1390908"/>
            <a:chExt cx="8479469" cy="1601955"/>
          </a:xfrm>
        </p:grpSpPr>
        <p:grpSp>
          <p:nvGrpSpPr>
            <p:cNvPr id="7" name="组合 6"/>
            <p:cNvGrpSpPr/>
            <p:nvPr/>
          </p:nvGrpSpPr>
          <p:grpSpPr>
            <a:xfrm>
              <a:off x="529361" y="1501036"/>
              <a:ext cx="8354059" cy="1491827"/>
              <a:chOff x="529360" y="2027750"/>
              <a:chExt cx="8354059" cy="1491827"/>
            </a:xfrm>
          </p:grpSpPr>
          <p:sp>
            <p:nvSpPr>
              <p:cNvPr id="8" name="文本框 7"/>
              <p:cNvSpPr txBox="1"/>
              <p:nvPr/>
            </p:nvSpPr>
            <p:spPr>
              <a:xfrm>
                <a:off x="529360" y="2474790"/>
                <a:ext cx="8354059" cy="1044787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3000" b="1" dirty="0">
                    <a:solidFill>
                      <a:srgbClr val="EC691B"/>
                    </a:solidFill>
                    <a:latin typeface="inpin heiti" charset="-122"/>
                    <a:ea typeface="inpin heiti" charset="-122"/>
                    <a:cs typeface="inpin heiti" charset="-122"/>
                    <a:sym typeface="+mn-lt"/>
                  </a:rPr>
                  <a:t>  弘扬民族精神，做新时代小少年</a:t>
                </a:r>
                <a:endParaRPr lang="zh-CN" altLang="en-US" sz="3000" b="1" dirty="0">
                  <a:solidFill>
                    <a:srgbClr val="EC691B"/>
                  </a:solidFill>
                  <a:latin typeface="inpin heiti" charset="-122"/>
                  <a:ea typeface="inpin heiti" charset="-122"/>
                  <a:cs typeface="inpin heiti" charset="-122"/>
                  <a:sym typeface="+mn-lt"/>
                </a:endParaRPr>
              </a:p>
            </p:txBody>
          </p:sp>
          <p:sp>
            <p:nvSpPr>
              <p:cNvPr id="9" name="文本框 8"/>
              <p:cNvSpPr txBox="1"/>
              <p:nvPr/>
            </p:nvSpPr>
            <p:spPr>
              <a:xfrm>
                <a:off x="1077999" y="2027750"/>
                <a:ext cx="3205480" cy="737447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r>
                  <a:rPr lang="zh-CN" altLang="en-US" sz="3000" b="1" dirty="0">
                    <a:solidFill>
                      <a:srgbClr val="EC691B"/>
                    </a:solidFill>
                    <a:latin typeface="inpin heiti" charset="-122"/>
                    <a:ea typeface="inpin heiti" charset="-122"/>
                    <a:cs typeface="inpin heiti" charset="-122"/>
                    <a:sym typeface="+mn-lt"/>
                  </a:rPr>
                  <a:t>事件五</a:t>
                </a:r>
                <a:endParaRPr lang="zh-CN" altLang="en-US" sz="3000" b="1" dirty="0">
                  <a:solidFill>
                    <a:srgbClr val="EC691B"/>
                  </a:solidFill>
                  <a:latin typeface="inpin heiti" charset="-122"/>
                  <a:ea typeface="inpin heiti" charset="-122"/>
                  <a:cs typeface="inpin heiti" charset="-122"/>
                  <a:sym typeface="+mn-lt"/>
                </a:endParaRPr>
              </a:p>
            </p:txBody>
          </p:sp>
        </p:grpSp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 rot="4150108">
              <a:off x="527594" y="1267264"/>
              <a:ext cx="466699" cy="713986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>
            <a:off x="422910" y="2858585"/>
            <a:ext cx="5743528" cy="1239727"/>
            <a:chOff x="412841" y="1467743"/>
            <a:chExt cx="6180556" cy="1652787"/>
          </a:xfrm>
        </p:grpSpPr>
        <p:grpSp>
          <p:nvGrpSpPr>
            <p:cNvPr id="13" name="组合 12"/>
            <p:cNvGrpSpPr/>
            <p:nvPr/>
          </p:nvGrpSpPr>
          <p:grpSpPr>
            <a:xfrm>
              <a:off x="824831" y="1501036"/>
              <a:ext cx="5768566" cy="1619494"/>
              <a:chOff x="824830" y="2027750"/>
              <a:chExt cx="5768566" cy="1619494"/>
            </a:xfrm>
          </p:grpSpPr>
          <p:sp>
            <p:nvSpPr>
              <p:cNvPr id="15" name="文本框 14"/>
              <p:cNvSpPr txBox="1"/>
              <p:nvPr/>
            </p:nvSpPr>
            <p:spPr>
              <a:xfrm>
                <a:off x="824830" y="2602573"/>
                <a:ext cx="5768566" cy="1044671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3000" b="1" dirty="0">
                    <a:solidFill>
                      <a:srgbClr val="EC691B"/>
                    </a:solidFill>
                    <a:latin typeface="inpin heiti" charset="-122"/>
                    <a:ea typeface="inpin heiti" charset="-122"/>
                    <a:cs typeface="inpin heiti" charset="-122"/>
                    <a:sym typeface="+mn-lt"/>
                  </a:rPr>
                  <a:t> 细品浓浓秋韵，收获累累硕果</a:t>
                </a:r>
                <a:endParaRPr lang="zh-CN" altLang="en-US" sz="3000" b="1" dirty="0">
                  <a:solidFill>
                    <a:srgbClr val="EC691B"/>
                  </a:solidFill>
                  <a:latin typeface="inpin heiti" charset="-122"/>
                  <a:ea typeface="inpin heiti" charset="-122"/>
                  <a:cs typeface="inpin heiti" charset="-122"/>
                  <a:sym typeface="+mn-lt"/>
                </a:endParaRPr>
              </a:p>
            </p:txBody>
          </p:sp>
          <p:sp>
            <p:nvSpPr>
              <p:cNvPr id="16" name="文本框 15"/>
              <p:cNvSpPr txBox="1"/>
              <p:nvPr/>
            </p:nvSpPr>
            <p:spPr>
              <a:xfrm>
                <a:off x="1077999" y="2027750"/>
                <a:ext cx="3821624" cy="737365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r>
                  <a:rPr lang="zh-CN" altLang="en-US" sz="3000" b="1" dirty="0">
                    <a:solidFill>
                      <a:srgbClr val="EC691B"/>
                    </a:solidFill>
                    <a:latin typeface="inpin heiti" charset="-122"/>
                    <a:ea typeface="inpin heiti" charset="-122"/>
                    <a:cs typeface="inpin heiti" charset="-122"/>
                    <a:sym typeface="+mn-lt"/>
                  </a:rPr>
                  <a:t>事件六</a:t>
                </a:r>
                <a:endParaRPr lang="zh-CN" altLang="en-US" sz="3000" b="1" dirty="0">
                  <a:solidFill>
                    <a:srgbClr val="EC691B"/>
                  </a:solidFill>
                  <a:latin typeface="inpin heiti" charset="-122"/>
                  <a:ea typeface="inpin heiti" charset="-122"/>
                  <a:cs typeface="inpin heiti" charset="-122"/>
                  <a:sym typeface="+mn-lt"/>
                </a:endParaRPr>
              </a:p>
            </p:txBody>
          </p:sp>
        </p:grpSp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 rot="4150108">
              <a:off x="536484" y="1344099"/>
              <a:ext cx="466699" cy="713986"/>
            </a:xfrm>
            <a:prstGeom prst="rect">
              <a:avLst/>
            </a:prstGeom>
          </p:spPr>
        </p:pic>
      </p:grp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-1835"/>
          <a:stretch>
            <a:fillRect/>
          </a:stretch>
        </p:blipFill>
        <p:spPr>
          <a:xfrm rot="20560902">
            <a:off x="6826976" y="483866"/>
            <a:ext cx="1024805" cy="906837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175719" y="142151"/>
            <a:ext cx="5571649" cy="715169"/>
            <a:chOff x="527662" y="580095"/>
            <a:chExt cx="7428865" cy="953558"/>
          </a:xfrm>
        </p:grpSpPr>
        <p:sp>
          <p:nvSpPr>
            <p:cNvPr id="6" name="文本框 5"/>
            <p:cNvSpPr txBox="1"/>
            <p:nvPr/>
          </p:nvSpPr>
          <p:spPr>
            <a:xfrm>
              <a:off x="1078207" y="673440"/>
              <a:ext cx="6878320" cy="860213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3600" b="1" dirty="0">
                  <a:solidFill>
                    <a:srgbClr val="EC691B"/>
                  </a:solidFill>
                  <a:latin typeface="inpin heiti" charset="-122"/>
                  <a:ea typeface="inpin heiti" charset="-122"/>
                </a:rPr>
                <a:t>十月大事件</a:t>
              </a:r>
              <a:endParaRPr lang="zh-CN" altLang="en-US" sz="3600" b="1" dirty="0">
                <a:solidFill>
                  <a:srgbClr val="EC691B"/>
                </a:solidFill>
                <a:latin typeface="inpin heiti" charset="-122"/>
                <a:ea typeface="inpin heiti" charset="-122"/>
              </a:endParaRPr>
            </a:p>
          </p:txBody>
        </p:sp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971217">
              <a:off x="578887" y="528869"/>
              <a:ext cx="381895" cy="484346"/>
            </a:xfrm>
            <a:prstGeom prst="rect">
              <a:avLst/>
            </a:prstGeom>
          </p:spPr>
        </p:pic>
      </p:grpSp>
      <p:pic>
        <p:nvPicPr>
          <p:cNvPr id="4" name="图片 3" descr="善真服务社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8595" y="351790"/>
            <a:ext cx="2108200" cy="2108200"/>
          </a:xfrm>
          <a:prstGeom prst="rect">
            <a:avLst/>
          </a:prstGeom>
        </p:spPr>
      </p:pic>
      <p:pic>
        <p:nvPicPr>
          <p:cNvPr id="3" name="图片 2" descr="皮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5075" y="2460625"/>
            <a:ext cx="1816100" cy="2492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668482" y="1300679"/>
            <a:ext cx="6428500" cy="1143840"/>
            <a:chOff x="412841" y="1467743"/>
            <a:chExt cx="8571333" cy="1525120"/>
          </a:xfrm>
        </p:grpSpPr>
        <p:grpSp>
          <p:nvGrpSpPr>
            <p:cNvPr id="7" name="组合 6"/>
            <p:cNvGrpSpPr/>
            <p:nvPr/>
          </p:nvGrpSpPr>
          <p:grpSpPr>
            <a:xfrm>
              <a:off x="529361" y="1501036"/>
              <a:ext cx="8454813" cy="1491827"/>
              <a:chOff x="529360" y="2027750"/>
              <a:chExt cx="8454813" cy="1491827"/>
            </a:xfrm>
          </p:grpSpPr>
          <p:sp>
            <p:nvSpPr>
              <p:cNvPr id="8" name="文本框 7"/>
              <p:cNvSpPr txBox="1"/>
              <p:nvPr/>
            </p:nvSpPr>
            <p:spPr>
              <a:xfrm>
                <a:off x="529360" y="2474790"/>
                <a:ext cx="8454813" cy="1044787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3000" b="1" dirty="0">
                    <a:solidFill>
                      <a:srgbClr val="EC691B"/>
                    </a:solidFill>
                    <a:latin typeface="inpin heiti" charset="-122"/>
                    <a:ea typeface="inpin heiti" charset="-122"/>
                    <a:cs typeface="inpin heiti" charset="-122"/>
                    <a:sym typeface="+mn-lt"/>
                  </a:rPr>
                  <a:t>  运动点燃激情，拼搏铸就辉煌</a:t>
                </a:r>
                <a:endParaRPr lang="zh-CN" altLang="en-US" sz="3000" b="1" dirty="0">
                  <a:solidFill>
                    <a:srgbClr val="EC691B"/>
                  </a:solidFill>
                  <a:latin typeface="inpin heiti" charset="-122"/>
                  <a:ea typeface="inpin heiti" charset="-122"/>
                  <a:cs typeface="inpin heiti" charset="-122"/>
                  <a:sym typeface="+mn-lt"/>
                </a:endParaRPr>
              </a:p>
            </p:txBody>
          </p:sp>
          <p:sp>
            <p:nvSpPr>
              <p:cNvPr id="9" name="文本框 8"/>
              <p:cNvSpPr txBox="1"/>
              <p:nvPr/>
            </p:nvSpPr>
            <p:spPr>
              <a:xfrm>
                <a:off x="1077999" y="2027750"/>
                <a:ext cx="3205480" cy="737447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r>
                  <a:rPr lang="zh-CN" altLang="en-US" sz="3000" b="1" dirty="0">
                    <a:solidFill>
                      <a:srgbClr val="EC691B"/>
                    </a:solidFill>
                    <a:latin typeface="inpin heiti" charset="-122"/>
                    <a:ea typeface="inpin heiti" charset="-122"/>
                    <a:cs typeface="inpin heiti" charset="-122"/>
                    <a:sym typeface="+mn-lt"/>
                  </a:rPr>
                  <a:t>事件七</a:t>
                </a:r>
                <a:endParaRPr lang="zh-CN" altLang="en-US" sz="3000" b="1" dirty="0">
                  <a:solidFill>
                    <a:srgbClr val="EC691B"/>
                  </a:solidFill>
                  <a:latin typeface="inpin heiti" charset="-122"/>
                  <a:ea typeface="inpin heiti" charset="-122"/>
                  <a:cs typeface="inpin heiti" charset="-122"/>
                  <a:sym typeface="+mn-lt"/>
                </a:endParaRPr>
              </a:p>
            </p:txBody>
          </p:sp>
        </p:grpSp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>
            <a:xfrm rot="4150108">
              <a:off x="536484" y="1344099"/>
              <a:ext cx="466699" cy="713986"/>
            </a:xfrm>
            <a:prstGeom prst="rect">
              <a:avLst/>
            </a:prstGeom>
          </p:spPr>
        </p:pic>
      </p:grp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-1835"/>
          <a:stretch>
            <a:fillRect/>
          </a:stretch>
        </p:blipFill>
        <p:spPr>
          <a:xfrm rot="20560902">
            <a:off x="6826976" y="483866"/>
            <a:ext cx="1024805" cy="906837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175719" y="130721"/>
            <a:ext cx="5571649" cy="715169"/>
            <a:chOff x="527662" y="580095"/>
            <a:chExt cx="7428865" cy="953558"/>
          </a:xfrm>
        </p:grpSpPr>
        <p:sp>
          <p:nvSpPr>
            <p:cNvPr id="19" name="文本框 18"/>
            <p:cNvSpPr txBox="1"/>
            <p:nvPr/>
          </p:nvSpPr>
          <p:spPr>
            <a:xfrm>
              <a:off x="1078207" y="673440"/>
              <a:ext cx="6878320" cy="860213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3600" b="1" dirty="0">
                  <a:solidFill>
                    <a:srgbClr val="EC691B"/>
                  </a:solidFill>
                  <a:latin typeface="inpin heiti" charset="-122"/>
                  <a:ea typeface="inpin heiti" charset="-122"/>
                </a:rPr>
                <a:t>十月大事件</a:t>
              </a:r>
              <a:endParaRPr lang="zh-CN" altLang="en-US" sz="3600" b="1" dirty="0">
                <a:solidFill>
                  <a:srgbClr val="EC691B"/>
                </a:solidFill>
                <a:latin typeface="inpin heiti" charset="-122"/>
                <a:ea typeface="inpin heiti" charset="-122"/>
              </a:endParaRPr>
            </a:p>
          </p:txBody>
        </p: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971217">
              <a:off x="578887" y="528869"/>
              <a:ext cx="381895" cy="484346"/>
            </a:xfrm>
            <a:prstGeom prst="rect">
              <a:avLst/>
            </a:prstGeom>
          </p:spPr>
        </p:pic>
      </p:grpSp>
      <p:pic>
        <p:nvPicPr>
          <p:cNvPr id="3" name="图片 2" descr="运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7940" y="431165"/>
            <a:ext cx="2501265" cy="32442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4785201" y="276516"/>
            <a:ext cx="4027170" cy="45923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700" b="1" dirty="0">
                <a:solidFill>
                  <a:srgbClr val="EC691B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rPr>
              <a:t>   </a:t>
            </a:r>
            <a:r>
              <a:rPr lang="en-US" altLang="zh-CN" sz="2700" b="1" dirty="0">
                <a:solidFill>
                  <a:srgbClr val="EC691B"/>
                </a:solidFill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  <a:sym typeface="+mn-lt"/>
              </a:rPr>
              <a:t> </a:t>
            </a:r>
            <a:r>
              <a:rPr lang="zh-CN" altLang="en-US" sz="2400" b="1" dirty="0">
                <a:solidFill>
                  <a:srgbClr val="EC691B"/>
                </a:solidFill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  <a:sym typeface="+mn-lt"/>
              </a:rPr>
              <a:t>从晨起到暮落，10月的28天里，薛小像一座永不停歇的时钟，时时刻刻上演着拼搏与奋斗！晨起，这是一方充满希望的欣欣之地；奋斗，这是一方梦想起航的发展之地；守望，这是一方内心充盈的幸福之地。</a:t>
            </a:r>
            <a:endParaRPr lang="zh-CN" altLang="en-US" sz="2400" b="1" dirty="0">
              <a:solidFill>
                <a:srgbClr val="EC691B"/>
              </a:solidFill>
              <a:latin typeface="楷体_GB2312" panose="02010609030101010101" charset="-122"/>
              <a:ea typeface="楷体_GB2312" panose="02010609030101010101" charset="-122"/>
              <a:cs typeface="楷体_GB2312" panose="02010609030101010101" charset="-122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37082" y="-1044750"/>
            <a:ext cx="5143500" cy="51435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tags/tag1.xml><?xml version="1.0" encoding="utf-8"?>
<p:tagLst xmlns:p="http://schemas.openxmlformats.org/presentationml/2006/main">
  <p:tag name="TIMING" val="|1.8"/>
</p:tagLst>
</file>

<file path=ppt/tags/tag2.xml><?xml version="1.0" encoding="utf-8"?>
<p:tagLst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F79646"/>
    </a:hlink>
    <a:folHlink>
      <a:srgbClr val="F7964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2072</Words>
  <Application>WPS 演示</Application>
  <PresentationFormat>全屏显示(16:9)</PresentationFormat>
  <Paragraphs>330</Paragraphs>
  <Slides>49</Slides>
  <Notes>45</Notes>
  <HiddenSlides>0</HiddenSlides>
  <MMClips>2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49</vt:i4>
      </vt:variant>
    </vt:vector>
  </HeadingPairs>
  <TitlesOfParts>
    <vt:vector size="62" baseType="lpstr">
      <vt:lpstr>Arial</vt:lpstr>
      <vt:lpstr>宋体</vt:lpstr>
      <vt:lpstr>Wingdings</vt:lpstr>
      <vt:lpstr>inpin heiti</vt:lpstr>
      <vt:lpstr>楷体_GB2312</vt:lpstr>
      <vt:lpstr>新宋体</vt:lpstr>
      <vt:lpstr>Source Sans Pro ExtraLight</vt:lpstr>
      <vt:lpstr>微软雅黑</vt:lpstr>
      <vt:lpstr>Arial Unicode MS</vt:lpstr>
      <vt:lpstr>楷体</vt:lpstr>
      <vt:lpstr>Calibri</vt:lpstr>
      <vt:lpstr>等线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落桃</cp:lastModifiedBy>
  <cp:revision>109</cp:revision>
  <dcterms:created xsi:type="dcterms:W3CDTF">2019-11-02T06:16:00Z</dcterms:created>
  <dcterms:modified xsi:type="dcterms:W3CDTF">2019-11-10T13:35:09Z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2052-11.1.0.9145</vt:lpwstr>
  </property>
</Properties>
</file>