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" strictFirstAndLastChars="0" embedTrueTypeFonts="1" saveSubsetFonts="1">
  <p:sldMasterIdLst>
    <p:sldMasterId id="2147483648" r:id="rId1"/>
  </p:sldMasterIdLst>
  <p:notesMasterIdLst>
    <p:notesMasterId r:id="rId23"/>
  </p:notesMasterIdLst>
  <p:sldIdLst>
    <p:sldId id="586" r:id="rId2"/>
    <p:sldId id="466" r:id="rId3"/>
    <p:sldId id="670" r:id="rId4"/>
    <p:sldId id="509" r:id="rId5"/>
    <p:sldId id="656" r:id="rId6"/>
    <p:sldId id="501" r:id="rId7"/>
    <p:sldId id="657" r:id="rId8"/>
    <p:sldId id="658" r:id="rId9"/>
    <p:sldId id="506" r:id="rId10"/>
    <p:sldId id="659" r:id="rId11"/>
    <p:sldId id="671" r:id="rId12"/>
    <p:sldId id="662" r:id="rId13"/>
    <p:sldId id="663" r:id="rId14"/>
    <p:sldId id="664" r:id="rId15"/>
    <p:sldId id="665" r:id="rId16"/>
    <p:sldId id="666" r:id="rId17"/>
    <p:sldId id="667" r:id="rId18"/>
    <p:sldId id="661" r:id="rId19"/>
    <p:sldId id="668" r:id="rId20"/>
    <p:sldId id="669" r:id="rId21"/>
    <p:sldId id="585" r:id="rId22"/>
  </p:sldIdLst>
  <p:sldSz cx="9145588" cy="5145088"/>
  <p:notesSz cx="6858000" cy="9144000"/>
  <p:embeddedFontLst>
    <p:embeddedFont>
      <p:font typeface="微软雅黑" pitchFamily="34" charset="-122"/>
      <p:regular r:id="rId24"/>
      <p:bold r:id="rId25"/>
    </p:embeddedFont>
    <p:embeddedFont>
      <p:font typeface="楷体" pitchFamily="49" charset="-122"/>
      <p:regular r:id="rId26"/>
    </p:embeddedFont>
    <p:embeddedFont>
      <p:font typeface="方正字迹-吕建德字体" charset="-122"/>
      <p:regular r:id="rId27"/>
    </p:embeddedFont>
    <p:embeddedFont>
      <p:font typeface="Verdana" pitchFamily="34" charset="0"/>
      <p:regular r:id="rId28"/>
      <p:bold r:id="rId29"/>
      <p:italic r:id="rId30"/>
      <p:boldItalic r:id="rId31"/>
    </p:embeddedFont>
    <p:embeddedFont>
      <p:font typeface="黑体" pitchFamily="49" charset="-122"/>
      <p:regular r:id="rId32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6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333333"/>
    <a:srgbClr val="828282"/>
    <a:srgbClr val="454545"/>
    <a:srgbClr val="381F06"/>
    <a:srgbClr val="FF9933"/>
    <a:srgbClr val="CCCC00"/>
    <a:srgbClr val="FFCC00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1" autoAdjust="0"/>
    <p:restoredTop sz="93801" autoAdjust="0"/>
  </p:normalViewPr>
  <p:slideViewPr>
    <p:cSldViewPr>
      <p:cViewPr>
        <p:scale>
          <a:sx n="50" d="100"/>
          <a:sy n="50" d="100"/>
        </p:scale>
        <p:origin x="-1608" y="-1428"/>
      </p:cViewPr>
      <p:guideLst>
        <p:guide orient="horz" pos="1664"/>
        <p:guide pos="29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aseline="0"/>
            </a:lvl1pPr>
          </a:lstStyle>
          <a:p>
            <a:endParaRPr lang="zh-CN" alt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aseline="0"/>
            </a:lvl1pPr>
          </a:lstStyle>
          <a:p>
            <a:endParaRPr lang="en-US" altLang="zh-CN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aseline="0"/>
            </a:lvl1pPr>
          </a:lstStyle>
          <a:p>
            <a:endParaRPr lang="en-US" altLang="zh-CN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aseline="0"/>
            </a:lvl1pPr>
          </a:lstStyle>
          <a:p>
            <a:fld id="{95443879-5936-4EDF-9DBD-F6D59A19C68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6FBF87C-3BDD-4079-A0C4-6DC1AE3A69E4}" type="slidenum">
              <a:rPr lang="zh-CN" altLang="en-US"/>
              <a:pPr/>
              <a:t>11</a:t>
            </a:fld>
            <a:endParaRPr lang="en-US" altLang="zh-CN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6FBF87C-3BDD-4079-A0C4-6DC1AE3A69E4}" type="slidenum">
              <a:rPr lang="zh-CN" altLang="en-US"/>
              <a:pPr/>
              <a:t>31</a:t>
            </a:fld>
            <a:endParaRPr lang="en-US" altLang="zh-CN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u" isInverted="1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06375"/>
            <a:ext cx="2057400" cy="43894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21388" cy="4389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u" isInverted="1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994" y="1277144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3987" cy="10207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3987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u" isInverted="1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40188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u" isInverted="1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3338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u" isInverted="1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7987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7987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7987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u" isInverted="1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8415" y="-31115"/>
            <a:ext cx="9164955" cy="5194935"/>
          </a:xfrm>
          <a:prstGeom prst="rect">
            <a:avLst/>
          </a:prstGeom>
        </p:spPr>
      </p:pic>
      <p:pic>
        <p:nvPicPr>
          <p:cNvPr id="10" name="Picture 4" descr="E:\PPT\PPT中国风元素\水墨祥云\水墨祥云\011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512" y="270849"/>
            <a:ext cx="540154" cy="33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E:\PPT\PPT中国风元素\水墨祥云\水墨祥云\011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94" y="231801"/>
            <a:ext cx="540156" cy="33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直接连接符 17"/>
          <p:cNvCxnSpPr/>
          <p:nvPr userDrawn="1"/>
        </p:nvCxnSpPr>
        <p:spPr bwMode="auto">
          <a:xfrm>
            <a:off x="4847044" y="438944"/>
            <a:ext cx="42993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333333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" name="Group 12"/>
          <p:cNvGrpSpPr/>
          <p:nvPr userDrawn="1"/>
        </p:nvGrpSpPr>
        <p:grpSpPr>
          <a:xfrm>
            <a:off x="4923155" y="6350"/>
            <a:ext cx="2425289" cy="485269"/>
            <a:chOff x="0" y="0"/>
            <a:chExt cx="8023" cy="1605"/>
          </a:xfrm>
        </p:grpSpPr>
        <p:pic>
          <p:nvPicPr>
            <p:cNvPr id="4" name="图片 5" descr="未标题-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0"/>
              <a:ext cx="2012" cy="16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艺术字: 纯文本 12"/>
            <p:cNvSpPr/>
            <p:nvPr/>
          </p:nvSpPr>
          <p:spPr>
            <a:xfrm>
              <a:off x="1955" y="323"/>
              <a:ext cx="6068" cy="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25000" lnSpcReduction="20000"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zh-CN" altLang="en-US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迷你简隶书" charset="0"/>
                  <a:ea typeface="迷你简隶书" charset="0"/>
                </a:rPr>
                <a:t>常州市新北区薛家中心小学</a:t>
              </a:r>
            </a:p>
          </p:txBody>
        </p:sp>
        <p:sp>
          <p:nvSpPr>
            <p:cNvPr id="6" name="艺术字: 纯文本 12"/>
            <p:cNvSpPr/>
            <p:nvPr/>
          </p:nvSpPr>
          <p:spPr>
            <a:xfrm>
              <a:off x="2136" y="953"/>
              <a:ext cx="5772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6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Changzhoushi Xinbeiqu Xuejia Center School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panose="020B0604030504040204" pitchFamily="34" charset="0"/>
        </a:defRPr>
      </a:lvl2pPr>
      <a:lvl3pPr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panose="020B0604030504040204" pitchFamily="34" charset="0"/>
        </a:defRPr>
      </a:lvl3pPr>
      <a:lvl4pPr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panose="020B0604030504040204" pitchFamily="34" charset="0"/>
        </a:defRPr>
      </a:lvl4pPr>
      <a:lvl5pPr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panose="020B0604030504040204" pitchFamily="34" charset="0"/>
        </a:defRPr>
      </a:lvl5pPr>
      <a:lvl6pPr marL="457200"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panose="020B0604030504040204" pitchFamily="34" charset="0"/>
        </a:defRPr>
      </a:lvl6pPr>
      <a:lvl7pPr marL="914400"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panose="020B0604030504040204" pitchFamily="34" charset="0"/>
        </a:defRPr>
      </a:lvl7pPr>
      <a:lvl8pPr marL="1371600"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panose="020B0604030504040204" pitchFamily="34" charset="0"/>
        </a:defRPr>
      </a:lvl8pPr>
      <a:lvl9pPr marL="1828800" algn="ctr" defTabSz="815975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306705" indent="-306705" algn="l" defTabSz="815975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63575" indent="-255905" algn="l" defTabSz="81597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500">
          <a:solidFill>
            <a:schemeClr val="tx1"/>
          </a:solidFill>
          <a:latin typeface="Arial" panose="020B0604020202020204" pitchFamily="34" charset="0"/>
        </a:defRPr>
      </a:lvl2pPr>
      <a:lvl3pPr marL="1021080" indent="-205105" algn="l" defTabSz="815975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Arial" panose="020B0604020202020204" pitchFamily="34" charset="0"/>
        </a:defRPr>
      </a:lvl3pPr>
      <a:lvl4pPr marL="1428750" indent="-205105" algn="l" defTabSz="815975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</a:defRPr>
      </a:lvl4pPr>
      <a:lvl5pPr marL="1837055" indent="-205105" algn="l" defTabSz="81597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</a:defRPr>
      </a:lvl5pPr>
      <a:lvl6pPr marL="2294255" indent="-205105" algn="l" defTabSz="81597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</a:defRPr>
      </a:lvl6pPr>
      <a:lvl7pPr marL="2751455" indent="-205105" algn="l" defTabSz="81597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</a:defRPr>
      </a:lvl7pPr>
      <a:lvl8pPr marL="3208655" indent="-205105" algn="l" defTabSz="81597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</a:defRPr>
      </a:lvl8pPr>
      <a:lvl9pPr marL="3665855" indent="-205105" algn="l" defTabSz="81597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image9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microsoft.com/office/2007/relationships/hdphoto" Target="../media/image4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6520" y="-50837"/>
            <a:ext cx="9387732" cy="5282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" descr="\\Sy\e\我图PPT\00001PNG素材\2015png\白云飘飘02.pn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31972"/>
          <a:stretch>
            <a:fillRect/>
          </a:stretch>
        </p:blipFill>
        <p:spPr bwMode="auto">
          <a:xfrm>
            <a:off x="417041" y="2353630"/>
            <a:ext cx="2300694" cy="1090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" descr="\\Sy\e\我图PPT\00001PNG素材\2015png\白云飘飘02.pn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1" t="18993" r="61592" b="31007"/>
          <a:stretch>
            <a:fillRect/>
          </a:stretch>
        </p:blipFill>
        <p:spPr bwMode="auto">
          <a:xfrm>
            <a:off x="6698535" y="2113567"/>
            <a:ext cx="1579944" cy="801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\\Sy\e\我图PPT\00001PNG素材\2015png\白云飘飘02.pn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1" t="18993" r="61592" b="31007"/>
          <a:stretch>
            <a:fillRect/>
          </a:stretch>
        </p:blipFill>
        <p:spPr bwMode="auto">
          <a:xfrm>
            <a:off x="9289369" y="3420544"/>
            <a:ext cx="1579944" cy="801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2031"/>
          <a:stretch>
            <a:fillRect/>
          </a:stretch>
        </p:blipFill>
        <p:spPr bwMode="auto">
          <a:xfrm>
            <a:off x="2336109" y="2343944"/>
            <a:ext cx="4674254" cy="513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72" t="40044" r="26707" b="30015"/>
          <a:stretch>
            <a:fillRect/>
          </a:stretch>
        </p:blipFill>
        <p:spPr bwMode="auto">
          <a:xfrm>
            <a:off x="4004130" y="2496344"/>
            <a:ext cx="1809900" cy="404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21" t="76189" b="4826"/>
          <a:stretch>
            <a:fillRect/>
          </a:stretch>
        </p:blipFill>
        <p:spPr bwMode="auto">
          <a:xfrm>
            <a:off x="3847686" y="2696766"/>
            <a:ext cx="3163508" cy="256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1" descr="\\Sy\e\我图PPT\00001PNG素材\2015png\白云飘飘02.png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1" t="18993" r="61592" b="31007"/>
          <a:stretch>
            <a:fillRect/>
          </a:stretch>
        </p:blipFill>
        <p:spPr bwMode="auto">
          <a:xfrm>
            <a:off x="7733695" y="2596511"/>
            <a:ext cx="801499" cy="406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144"/>
          <p:cNvSpPr txBox="1">
            <a:spLocks noChangeArrowheads="1"/>
          </p:cNvSpPr>
          <p:nvPr/>
        </p:nvSpPr>
        <p:spPr bwMode="ltGray">
          <a:xfrm>
            <a:off x="166370" y="1602740"/>
            <a:ext cx="8812530" cy="69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40" tIns="40820" rIns="81640" bIns="40820">
            <a:spAutoFit/>
            <a:scene3d>
              <a:camera prst="orthographicFront"/>
              <a:lightRig rig="threePt" dir="t"/>
            </a:scene3d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4000" b="1" baseline="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95000">
                      <a:srgbClr val="760303">
                        <a:alpha val="100000"/>
                      </a:srgb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12700" dist="38100" dir="2700000" algn="tl" rotWithShape="0">
                    <a:srgbClr val="82828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“至善求真”四有好教师团队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51" t="628"/>
          <a:stretch>
            <a:fillRect/>
          </a:stretch>
        </p:blipFill>
        <p:spPr>
          <a:xfrm>
            <a:off x="-299829" y="-390111"/>
            <a:ext cx="2300873" cy="2000861"/>
          </a:xfrm>
          <a:prstGeom prst="rect">
            <a:avLst/>
          </a:prstGeom>
        </p:spPr>
      </p:pic>
      <p:pic>
        <p:nvPicPr>
          <p:cNvPr id="1028" name="Picture 4" descr="E:\0000000我图PPT\00001PNG素材\中国风\荷花鱼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29" y="3696171"/>
            <a:ext cx="6472823" cy="1578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44"/>
          <p:cNvSpPr txBox="1">
            <a:spLocks noChangeArrowheads="1"/>
          </p:cNvSpPr>
          <p:nvPr/>
        </p:nvSpPr>
        <p:spPr bwMode="ltGray">
          <a:xfrm>
            <a:off x="1828642" y="2814727"/>
            <a:ext cx="5640387" cy="97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常州市新北区薛家实验小学</a:t>
            </a:r>
          </a:p>
          <a:p>
            <a:pPr algn="ctr">
              <a:lnSpc>
                <a:spcPct val="140000"/>
              </a:lnSpc>
            </a:pP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2020.10</a:t>
            </a:r>
            <a:endParaRPr lang="en-US" altLang="zh-CN" sz="3200" b="1" baseline="0" dirty="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\\Sy\f\常用内页素材5\00004副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07"/>
            <a:ext cx="9145588" cy="522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F:\360安全浏览器下载\水墨\1402\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94" y="1886744"/>
            <a:ext cx="833815" cy="444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Sy\e\我图PPT\00001PNG素材\中国风\古典边框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2439728"/>
            <a:ext cx="4627553" cy="818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3425613" y="2621196"/>
            <a:ext cx="2428875" cy="4603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肆   建设内容</a:t>
            </a:r>
          </a:p>
        </p:txBody>
      </p:sp>
      <p:pic>
        <p:nvPicPr>
          <p:cNvPr id="26" name="Picture 2" descr="C:\Users\Thinkpad\Desktop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82" y="3382013"/>
            <a:ext cx="1572958" cy="137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Thinkpad\Desktop\12345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7778" b="77291"/>
          <a:stretch>
            <a:fillRect/>
          </a:stretch>
        </p:blipFill>
        <p:spPr bwMode="auto">
          <a:xfrm>
            <a:off x="-1" y="0"/>
            <a:ext cx="2709412" cy="1557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hinkpad\Desktop\777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9089">
            <a:off x="7346270" y="-742166"/>
            <a:ext cx="191982" cy="26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Thinkpad\Desktop\3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8163">
            <a:off x="6931236" y="-447112"/>
            <a:ext cx="180983" cy="9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Thinkpad\Desktop\3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26" y="-292011"/>
            <a:ext cx="100990" cy="159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Thinkpad\Desktop\5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0517">
            <a:off x="7051488" y="-237663"/>
            <a:ext cx="199108" cy="148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Thinkpad\Desktop\5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4191">
            <a:off x="7498946" y="-298993"/>
            <a:ext cx="210480" cy="114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Thinkpad\Desktop\55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2" y="-333562"/>
            <a:ext cx="112490" cy="125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32" dur="5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4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34 0.00031 C -0.00972 0.01143 0.00174 -0.00308 -0.0085 0.01452 C -0.01962 0.03367 -0.02413 0.0383 -0.03281 0.06115 C -0.03646 0.07011 -0.04027 0.07659 -0.04392 0.08524 C -0.04583 0.08957 -0.0493 0.09914 -0.0493 0.09945 C -0.05139 0.11304 -0.05677 0.12014 -0.06024 0.13218 C -0.06337 0.1433 -0.06545 0.15195 -0.06979 0.16276 C -0.08159 0.19241 -0.06788 0.1572 -0.07656 0.17944 C -0.0776 0.18191 -0.07934 0.18654 -0.07934 0.18685 C -0.08142 0.20167 -0.08923 0.21186 -0.09288 0.22669 C -0.09496 0.23503 -0.10121 0.25016 -0.10121 0.25047 C -0.10312 0.26004 -0.10659 0.26684 -0.10937 0.27641 C -0.11597 0.29926 -0.11892 0.32798 -0.12708 0.34929 C -0.12986 0.37431 -0.13663 0.39747 -0.13923 0.42249 C -0.14097 0.44164 -0.14253 0.46325 -0.146 0.48178 C -0.14705 0.50433 -0.14826 0.52842 -0.15295 0.55004 C -0.15712 0.59296 -0.15729 0.63774 -0.16389 0.68005 C -0.16597 0.69364 -0.16805 0.70661 -0.17066 0.71989 C -0.1717 0.72453 -0.17239 0.72947 -0.17343 0.7341 C -0.17378 0.73657 -0.17465 0.7412 -0.17465 0.74151 C -0.17656 0.76931 -0.18038 0.79463 -0.18559 0.8215 C -0.1875 0.83107 -0.19149 0.84219 -0.19375 0.85238 C -0.20052 0.88234 -0.20677 0.91477 -0.21701 0.94164 C -0.21944 0.95862 -0.22517 0.97128 -0.22934 0.98672 C -0.23107 0.99321 -0.23229 1 -0.23472 1.00556 C -0.23646 1.0102 -0.2401 1.01977 -0.2401 1.02008 C -0.24288 1.0383 -0.24774 1.05529 -0.25104 1.07412 C -0.25382 1.0908 -0.25364 1.08277 -0.25364 1.0908 " pathEditMode="relative" rAng="0" ptsTypes="fffffffffffffffffffffffffffA">
                                      <p:cBhvr>
                                        <p:cTn id="36" dur="5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5435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8" dur="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2.77949E-6 C -0.00729 0.01606 -0.01493 0.03088 -0.02136 0.04818 C -0.02274 0.05126 -0.0217 0.0559 -0.02274 0.05929 C -0.02518 0.06887 -0.0382 0.08246 -0.04271 0.08894 C -0.04757 0.09574 -0.05122 0.10562 -0.05677 0.10902 C -0.06129 0.12106 -0.06754 0.13218 -0.07431 0.14052 C -0.08299 0.16553 -0.09479 0.18653 -0.10452 0.21124 C -0.11181 0.22977 -0.11563 0.25417 -0.12465 0.27053 C -0.12743 0.28598 -0.12361 0.26714 -0.12969 0.28629 C -0.1342 0.30111 -0.12622 0.28412 -0.13333 0.30204 C -0.13646 0.30976 -0.13872 0.31346 -0.14097 0.32242 C -0.14167 0.32582 -0.14236 0.3289 -0.1434 0.33199 C -0.14497 0.33662 -0.14861 0.34558 -0.14861 0.34589 C -0.15018 0.35423 -0.1533 0.36164 -0.15486 0.37029 C -0.15799 0.38696 -0.16181 0.40457 -0.16615 0.42032 C -0.17292 0.47158 -0.18125 0.5352 -0.19757 0.57937 C -0.20139 0.59018 -0.20417 0.60469 -0.20903 0.61365 C -0.21198 0.63002 -0.20781 0.61056 -0.21406 0.62724 C -0.21476 0.6294 -0.21458 0.63218 -0.21528 0.63403 C -0.2184 0.64299 -0.22344 0.65349 -0.22778 0.66121 C -0.23021 0.67418 -0.23768 0.68591 -0.24288 0.69549 C -0.2467 0.70259 -0.24792 0.7063 -0.25313 0.70939 C -0.26545 0.72421 -0.27604 0.74212 -0.2882 0.75695 C -0.30156 0.77301 -0.31649 0.78598 -0.32969 0.80234 C -0.33229 0.80574 -0.33577 0.80451 -0.33854 0.80698 C -0.34653 0.81501 -0.3533 0.82551 -0.3625 0.82952 C -0.37049 0.8394 -0.3809 0.84218 -0.38889 0.85238 C -0.39028 0.85423 -0.39115 0.85763 -0.39254 0.85917 C -0.39531 0.86226 -0.39879 0.86288 -0.40139 0.86596 C -0.40538 0.86998 -0.40851 0.87677 -0.41285 0.87955 C -0.41875 0.88295 -0.4342 0.90024 -0.43924 0.9092 C -0.45052 0.92958 -0.46163 0.95028 -0.47205 0.97282 C -0.47795 0.98517 -0.48229 1.00741 -0.48958 1.01606 C -0.49288 1.0281 -0.49601 1.04076 -0.49965 1.05219 C -0.50104 1.05713 -0.50365 1.06084 -0.50452 1.06578 C -0.5066 1.07628 -0.5092 1.08554 -0.51354 1.09326 C -0.51511 1.10253 -0.51736 1.10685 -0.52101 1.11365 C -0.5224 1.12044 -0.52361 1.12724 -0.52483 1.13403 C -0.52535 1.13681 -0.52726 1.14113 -0.52726 1.14144 " pathEditMode="relative" rAng="0" ptsTypes="ffffffffffffffffffffffffffffffffffffffA">
                                      <p:cBhvr>
                                        <p:cTn id="40" dur="5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72" y="5704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2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2222E-6 4.93827E-7 C -0.00747 0.01697 -0.01511 0.03272 -0.02153 0.05093 C -0.02309 0.05401 -0.02188 0.05895 -0.02309 0.06265 C -0.02553 0.07253 -0.03855 0.08704 -0.04306 0.09383 C -0.04809 0.10093 -0.05174 0.11111 -0.0573 0.11481 C -0.06181 0.12716 -0.06823 0.13889 -0.075 0.14753 C -0.08369 0.17407 -0.09566 0.19599 -0.10539 0.22191 C -0.11285 0.24167 -0.11667 0.26759 -0.1257 0.28488 C -0.12848 0.30093 -0.12466 0.28117 -0.13073 0.30123 C -0.13542 0.31697 -0.12726 0.29907 -0.13455 0.3179 C -0.13768 0.32593 -0.13994 0.32994 -0.14219 0.3392 C -0.14289 0.3429 -0.14358 0.34599 -0.14462 0.34938 C -0.14619 0.35432 -0.14983 0.36358 -0.14983 0.36389 C -0.15139 0.37284 -0.15452 0.38056 -0.15625 0.38951 C -0.15938 0.4071 -0.1632 0.42562 -0.16754 0.44228 C -0.17431 0.4963 -0.18282 0.56296 -0.19914 0.60957 C -0.20313 0.62099 -0.20591 0.63611 -0.21077 0.64568 C -0.21372 0.66296 -0.20955 0.64228 -0.2158 0.65988 C -0.2165 0.66204 -0.21632 0.66512 -0.21702 0.66697 C -0.22014 0.67654 -0.22535 0.68765 -0.22969 0.69568 C -0.23212 0.70926 -0.23959 0.7216 -0.24497 0.73179 C -0.24879 0.7392 -0.25 0.74321 -0.25521 0.7463 C -0.26771 0.76204 -0.2783 0.78086 -0.29063 0.7966 C -0.304 0.81358 -0.3191 0.82716 -0.33247 0.84444 C -0.33507 0.84784 -0.33855 0.8466 -0.34132 0.84938 C -0.34931 0.85772 -0.35625 0.86883 -0.36546 0.87315 C -0.37344 0.88333 -0.38403 0.88642 -0.39202 0.89691 C -0.39341 0.89907 -0.39428 0.90247 -0.39566 0.90432 C -0.39844 0.90741 -0.40209 0.90802 -0.40469 0.91142 C -0.40869 0.91543 -0.41181 0.92284 -0.41615 0.92562 C -0.42223 0.92932 -0.43768 0.94753 -0.44271 0.95679 C -0.45417 0.97839 -0.46546 1 -0.47587 1.02376 C -0.48178 1.03673 -0.48612 1.06018 -0.49358 1.06914 C -0.49688 1.08179 -0.5 1.09506 -0.50365 1.1071 C -0.50504 1.11235 -0.50764 1.11636 -0.50851 1.1216 C -0.51077 1.13241 -0.51337 1.14228 -0.51771 1.15031 C -0.51928 1.16018 -0.52153 1.16481 -0.52518 1.17191 C -0.52657 1.17901 -0.52778 1.18611 -0.529 1.19321 C -0.52952 1.1963 -0.53143 1.20062 -0.53143 1.20123 " pathEditMode="relative" rAng="0" ptsTypes="ffffffffffffffffffffffffffffffffffffffA">
                                      <p:cBhvr>
                                        <p:cTn id="44" dur="5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6006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46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67362E-19 6.34342E-6 C -0.00729 0.00433 -0.01198 0.00958 -0.01841 0.01761 C -0.02309 0.02286 -0.02952 0.02626 -0.0342 0.03243 C -0.03559 0.03429 -0.03629 0.03737 -0.03785 0.03861 C -0.04393 0.0451 -0.05122 0.04757 -0.05729 0.05405 C -0.06268 0.05961 -0.06632 0.06579 -0.07205 0.06918 C -0.07552 0.07567 -0.08229 0.08216 -0.08664 0.08679 C -0.08907 0.08957 -0.09393 0.09544 -0.09393 0.09544 C -0.09479 0.0976 -0.09532 0.10007 -0.09636 0.10192 C -0.09861 0.10532 -0.10191 0.10655 -0.10365 0.11057 C -0.10834 0.12138 -0.1132 0.12879 -0.11962 0.13651 C -0.1224 0.15164 -0.13039 0.16461 -0.13664 0.17573 C -0.13785 0.17758 -0.1382 0.1816 -0.13907 0.18438 C -0.14254 0.19488 -0.14896 0.21063 -0.15365 0.21897 C -0.15539 0.22854 -0.15764 0.23503 -0.16111 0.24275 C -0.16441 0.26066 -0.15973 0.23873 -0.16476 0.25387 C -0.16736 0.2619 -0.16875 0.26962 -0.17205 0.27734 C -0.17587 0.29772 -0.16962 0.26807 -0.17691 0.29031 C -0.17778 0.29309 -0.17743 0.29649 -0.17813 0.29927 C -0.17986 0.30668 -0.18351 0.31347 -0.18542 0.32088 C -0.19427 0.3564 -0.18264 0.31378 -0.18907 0.34497 C -0.18959 0.34744 -0.1908 0.34899 -0.1915 0.35146 C -0.19358 0.35887 -0.19445 0.36752 -0.19636 0.37524 C -0.2 0.39006 -0.20087 0.40705 -0.20608 0.42064 C -0.20851 0.43824 -0.2132 0.45245 -0.21719 0.46851 C -0.22153 0.4858 -0.22327 0.50927 -0.23056 0.52286 C -0.23195 0.53305 -0.23368 0.53707 -0.23785 0.54417 C -0.24011 0.55652 -0.24497 0.56517 -0.24757 0.57691 C -0.25139 0.59358 -0.25729 0.60872 -0.26354 0.6223 C -0.26962 0.6362 -0.27361 0.65133 -0.28056 0.66369 C -0.28229 0.67326 -0.28785 0.67944 -0.2915 0.68747 C -0.29497 0.69488 -0.29532 0.70167 -0.3 0.70723 C -0.30782 0.72823 -0.31789 0.74615 -0.32691 0.7656 C -0.33282 0.77826 -0.33733 0.79309 -0.34393 0.80482 C -0.34532 0.81193 -0.35 0.82428 -0.35 0.82428 C -0.35035 0.82706 -0.35052 0.83015 -0.35122 0.83293 C -0.35261 0.83756 -0.35521 0.84096 -0.35608 0.8459 C -0.35816 0.85671 -0.36042 0.86752 -0.36233 0.87864 C -0.36372 0.89964 -0.36771 0.91847 -0.36962 0.93917 C -0.37118 0.95492 -0.37101 0.96387 -0.37205 0.98055 C -0.3724 0.98704 -0.37431 0.99321 -0.37448 1.00001 C -0.37483 1.02687 -0.37448 1.05343 -0.37448 1.0803 " pathEditMode="relative" ptsTypes="fffffffffffffffffffffffffffffffffffffffffA">
                                      <p:cBhvr>
                                        <p:cTn id="48" dur="5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50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4"/>
          <p:cNvSpPr txBox="1">
            <a:spLocks noChangeArrowheads="1"/>
          </p:cNvSpPr>
          <p:nvPr/>
        </p:nvSpPr>
        <p:spPr bwMode="auto">
          <a:xfrm>
            <a:off x="794" y="204789"/>
            <a:ext cx="4497388" cy="3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zh-CN" altLang="en-US" sz="2000" b="1" baseline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建设内容</a:t>
            </a:r>
            <a:endParaRPr lang="zh-CN" altLang="en-US" sz="2000" b="1" baseline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922655" y="804545"/>
            <a:ext cx="1966913" cy="388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baseline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1.1</a:t>
            </a:r>
            <a:r>
              <a:rPr lang="zh-CN" altLang="en-US" sz="2000" b="1" baseline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内容架构</a:t>
            </a:r>
            <a:endParaRPr lang="zh-CN" altLang="en-US" sz="2000" b="1" baseline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6" name="图片 1" descr="图谱截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594" y="1124744"/>
            <a:ext cx="327501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矩形 28"/>
          <p:cNvSpPr/>
          <p:nvPr/>
        </p:nvSpPr>
        <p:spPr>
          <a:xfrm>
            <a:off x="305594" y="1886744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 smtClean="0"/>
              <a:t>        </a:t>
            </a:r>
            <a:r>
              <a:rPr lang="zh-CN" altLang="zh-CN" sz="2400" b="1" dirty="0" smtClean="0"/>
              <a:t>围绕“四有”好教师的标准，我们将从团队文化、平台搭建、实施路径、引领共建四个方面进行薛家小学“至善求真”好教师团队建设</a:t>
            </a:r>
            <a:r>
              <a:rPr lang="zh-CN" altLang="en-US" sz="2400" b="1" dirty="0" smtClean="0"/>
              <a:t>。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5790565" y="3555365"/>
            <a:ext cx="3202940" cy="1477328"/>
          </a:xfrm>
          <a:prstGeom prst="rect">
            <a:avLst/>
          </a:prstGeom>
          <a:noFill/>
          <a:ln w="19050" cmpd="dbl">
            <a:noFill/>
            <a:miter lim="800000"/>
          </a:ln>
        </p:spPr>
        <p:txBody>
          <a:bodyPr wrap="square">
            <a:spAutoFit/>
          </a:bodyPr>
          <a:lstStyle/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4.开展“至善求真，引领共建”的校际交流。</a:t>
            </a:r>
          </a:p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1800" b="1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增强本校建设水平</a:t>
            </a:r>
            <a:endParaRPr lang="en-US" altLang="zh-CN" sz="18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18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完善校际协同工作机制</a:t>
            </a:r>
            <a:endParaRPr lang="en-US" altLang="zh-CN" sz="18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indent="0" algn="l" eaLnBrk="1" latinLnBrk="0" hangingPunct="1">
              <a:lnSpc>
                <a:spcPct val="150000"/>
              </a:lnSpc>
            </a:pPr>
            <a:r>
              <a:rPr lang="zh-CN" altLang="en-US" sz="1800" b="1" dirty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创新点：</a:t>
            </a:r>
            <a:r>
              <a:rPr lang="en-US" altLang="zh-CN" sz="1800" b="1" dirty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通过项目共建、优势互补加强内涵发展，</a:t>
            </a:r>
            <a:r>
              <a:rPr lang="en-US" altLang="zh-CN" sz="18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促进团队建设的整体水平不断提升</a:t>
            </a:r>
            <a:r>
              <a:rPr lang="zh-CN" altLang="en-US" sz="18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1800" b="1" dirty="0"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1" name="Rectangle 64"/>
          <p:cNvSpPr>
            <a:spLocks noChangeArrowheads="1"/>
          </p:cNvSpPr>
          <p:nvPr/>
        </p:nvSpPr>
        <p:spPr bwMode="auto">
          <a:xfrm>
            <a:off x="5400040" y="804545"/>
            <a:ext cx="3420745" cy="1440815"/>
          </a:xfrm>
          <a:prstGeom prst="rect">
            <a:avLst/>
          </a:prstGeom>
          <a:noFill/>
          <a:ln w="19050" cmpd="dbl">
            <a:noFill/>
            <a:miter lim="800000"/>
          </a:ln>
        </p:spPr>
        <p:txBody>
          <a:bodyPr wrap="square">
            <a:spAutoFit/>
          </a:bodyPr>
          <a:lstStyle/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3.践行“至善求真，责任合作”的实施路径。</a:t>
            </a:r>
          </a:p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众筹管理，</a:t>
            </a:r>
            <a:r>
              <a:rPr lang="en-US" altLang="zh-CN" sz="18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融智又聚力</a:t>
            </a:r>
            <a:endParaRPr lang="en-US" altLang="zh-CN" sz="18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项目推进，</a:t>
            </a:r>
            <a:r>
              <a:rPr lang="en-US" altLang="zh-CN" sz="18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分工又合作</a:t>
            </a:r>
            <a:endParaRPr lang="en-US" altLang="zh-CN" sz="18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1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创新点：机制创新：深化“第一责任人制”</a:t>
            </a:r>
            <a:r>
              <a:rPr lang="zh-CN" altLang="en-US" sz="1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；实现让“个人”成就“团队”。</a:t>
            </a:r>
          </a:p>
        </p:txBody>
      </p:sp>
      <p:sp>
        <p:nvSpPr>
          <p:cNvPr id="70" name="Rectangle 64"/>
          <p:cNvSpPr>
            <a:spLocks noChangeArrowheads="1"/>
          </p:cNvSpPr>
          <p:nvPr/>
        </p:nvSpPr>
        <p:spPr bwMode="auto">
          <a:xfrm>
            <a:off x="94615" y="1039495"/>
            <a:ext cx="4059555" cy="2251075"/>
          </a:xfrm>
          <a:prstGeom prst="rect">
            <a:avLst/>
          </a:prstGeom>
          <a:noFill/>
          <a:ln w="19050" cmpd="dbl">
            <a:noFill/>
            <a:miter lim="800000"/>
          </a:ln>
        </p:spPr>
        <p:txBody>
          <a:bodyPr wrap="square">
            <a:spAutoFit/>
          </a:bodyPr>
          <a:lstStyle/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2.搭建“至善求真，生命自觉”育人平台。</a:t>
            </a:r>
          </a:p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愿景构筑平台——</a:t>
            </a:r>
            <a:r>
              <a:rPr lang="en-US" altLang="zh-CN" sz="18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引发心动  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价值实现平台——焕发情动</a:t>
            </a:r>
          </a:p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按需结对平台——研发能动  梯队分层平台——激发主动</a:t>
            </a:r>
          </a:p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师德建设平台——勃发律动</a:t>
            </a:r>
          </a:p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1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创新点：从“被动”走向“自觉”，进一步处理好内动力与外推力、内涵与外显、个人与团队、专业发展与人的发展、自我发展与学生发展五个关系。</a:t>
            </a:r>
          </a:p>
          <a:p>
            <a:pPr marL="0" indent="0" algn="l" eaLnBrk="1" latinLnBrk="0" hangingPunct="1">
              <a:lnSpc>
                <a:spcPct val="150000"/>
              </a:lnSpc>
            </a:pPr>
            <a:endParaRPr lang="en-US" altLang="zh-CN" sz="1800" b="1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Text Box 104"/>
          <p:cNvSpPr txBox="1">
            <a:spLocks noChangeArrowheads="1"/>
          </p:cNvSpPr>
          <p:nvPr/>
        </p:nvSpPr>
        <p:spPr bwMode="auto">
          <a:xfrm>
            <a:off x="794" y="204789"/>
            <a:ext cx="4497388" cy="3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zh-CN" altLang="en-US" sz="2000" b="1" baseline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建设内容</a:t>
            </a:r>
            <a:endParaRPr lang="zh-CN" altLang="en-US" sz="2000" b="1" baseline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404566" y="2741641"/>
            <a:ext cx="1076325" cy="1028700"/>
            <a:chOff x="1344252" y="3039808"/>
            <a:chExt cx="1076325" cy="10287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252" y="3039808"/>
              <a:ext cx="1076325" cy="1028700"/>
            </a:xfrm>
            <a:prstGeom prst="rect">
              <a:avLst/>
            </a:prstGeom>
          </p:spPr>
        </p:pic>
        <p:sp>
          <p:nvSpPr>
            <p:cNvPr id="33" name="TextBox 18"/>
            <p:cNvSpPr txBox="1"/>
            <p:nvPr/>
          </p:nvSpPr>
          <p:spPr>
            <a:xfrm>
              <a:off x="1584765" y="3268689"/>
              <a:ext cx="584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81139" y="1934803"/>
            <a:ext cx="1076325" cy="1028700"/>
            <a:chOff x="1344252" y="3039808"/>
            <a:chExt cx="1076325" cy="10287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252" y="3039808"/>
              <a:ext cx="1076325" cy="1028700"/>
            </a:xfrm>
            <a:prstGeom prst="rect">
              <a:avLst/>
            </a:prstGeom>
          </p:spPr>
        </p:pic>
        <p:sp>
          <p:nvSpPr>
            <p:cNvPr id="36" name="TextBox 24"/>
            <p:cNvSpPr txBox="1"/>
            <p:nvPr/>
          </p:nvSpPr>
          <p:spPr>
            <a:xfrm>
              <a:off x="1584765" y="3268689"/>
              <a:ext cx="584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129928" y="2748397"/>
            <a:ext cx="1076325" cy="1028700"/>
            <a:chOff x="1344252" y="3039808"/>
            <a:chExt cx="1076325" cy="102870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252" y="3039808"/>
              <a:ext cx="1076325" cy="1028700"/>
            </a:xfrm>
            <a:prstGeom prst="rect">
              <a:avLst/>
            </a:prstGeom>
          </p:spPr>
        </p:pic>
        <p:sp>
          <p:nvSpPr>
            <p:cNvPr id="42" name="TextBox 30"/>
            <p:cNvSpPr txBox="1"/>
            <p:nvPr/>
          </p:nvSpPr>
          <p:spPr>
            <a:xfrm>
              <a:off x="1590097" y="3261770"/>
              <a:ext cx="584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Line 34"/>
          <p:cNvSpPr>
            <a:spLocks noChangeShapeType="1"/>
          </p:cNvSpPr>
          <p:nvPr/>
        </p:nvSpPr>
        <p:spPr bwMode="auto">
          <a:xfrm rot="618245" flipV="1">
            <a:off x="4962525" y="3615055"/>
            <a:ext cx="751205" cy="92646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 rot="618245" flipH="1" flipV="1">
            <a:off x="4810760" y="3075940"/>
            <a:ext cx="259080" cy="1016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 rot="618245" flipH="1" flipV="1">
            <a:off x="3896360" y="3565525"/>
            <a:ext cx="563880" cy="22098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Line 37"/>
          <p:cNvSpPr>
            <a:spLocks noChangeShapeType="1"/>
          </p:cNvSpPr>
          <p:nvPr/>
        </p:nvSpPr>
        <p:spPr bwMode="auto">
          <a:xfrm rot="618245" flipH="1">
            <a:off x="3518535" y="4163060"/>
            <a:ext cx="637540" cy="4318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Rectangle 64"/>
          <p:cNvSpPr>
            <a:spLocks noChangeArrowheads="1"/>
          </p:cNvSpPr>
          <p:nvPr/>
        </p:nvSpPr>
        <p:spPr bwMode="auto">
          <a:xfrm>
            <a:off x="-6350" y="3250565"/>
            <a:ext cx="3627755" cy="1890395"/>
          </a:xfrm>
          <a:prstGeom prst="rect">
            <a:avLst/>
          </a:prstGeom>
          <a:noFill/>
          <a:ln w="19050" cmpd="dbl">
            <a:noFill/>
            <a:miter lim="800000"/>
          </a:ln>
        </p:spPr>
        <p:txBody>
          <a:bodyPr wrap="square">
            <a:spAutoFit/>
          </a:bodyPr>
          <a:lstStyle/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1.建设“至善求真，悦纳共进” 团队文化。</a:t>
            </a:r>
          </a:p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en-US" altLang="zh-CN" sz="18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有共同的理想追求</a:t>
            </a:r>
            <a:endParaRPr lang="en-US" altLang="zh-CN" sz="18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en-US" altLang="zh-CN" sz="18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有扎实的行动知识</a:t>
            </a:r>
            <a:endParaRPr lang="en-US" altLang="zh-CN" sz="18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en-US" altLang="zh-CN" sz="18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有综合的角色素养</a:t>
            </a:r>
            <a:endParaRPr lang="en-US" altLang="zh-CN" sz="18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创新点：价值观集中起来，统一使用，以此来经营学校发展，以“四有”好教师团队建设来进一步彰显“至善求真，悦纳共进”的团队文化。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2550573" y="3690912"/>
            <a:ext cx="1076325" cy="1028700"/>
            <a:chOff x="1344252" y="3039808"/>
            <a:chExt cx="1076325" cy="1028700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252" y="3039808"/>
              <a:ext cx="1076325" cy="1028700"/>
            </a:xfrm>
            <a:prstGeom prst="rect">
              <a:avLst/>
            </a:prstGeom>
          </p:spPr>
        </p:pic>
        <p:sp>
          <p:nvSpPr>
            <p:cNvPr id="69" name="TextBox 60"/>
            <p:cNvSpPr txBox="1"/>
            <p:nvPr/>
          </p:nvSpPr>
          <p:spPr>
            <a:xfrm>
              <a:off x="1584765" y="3268689"/>
              <a:ext cx="584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Oval 44"/>
          <p:cNvSpPr>
            <a:spLocks noChangeArrowheads="1"/>
          </p:cNvSpPr>
          <p:nvPr/>
        </p:nvSpPr>
        <p:spPr bwMode="gray">
          <a:xfrm>
            <a:off x="3939669" y="3732822"/>
            <a:ext cx="1460501" cy="1443038"/>
          </a:xfrm>
          <a:prstGeom prst="ellipse">
            <a:avLst/>
          </a:prstGeom>
          <a:noFill/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单击此处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添加文字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3832920" y="3710581"/>
            <a:ext cx="1674000" cy="1599929"/>
            <a:chOff x="3921999" y="3531917"/>
            <a:chExt cx="1674000" cy="1599929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999" y="3531917"/>
              <a:ext cx="1674000" cy="1599929"/>
            </a:xfrm>
            <a:prstGeom prst="rect">
              <a:avLst/>
            </a:prstGeom>
          </p:spPr>
        </p:pic>
        <p:sp>
          <p:nvSpPr>
            <p:cNvPr id="77" name="Oval 44"/>
            <p:cNvSpPr>
              <a:spLocks noChangeArrowheads="1"/>
            </p:cNvSpPr>
            <p:nvPr/>
          </p:nvSpPr>
          <p:spPr bwMode="gray">
            <a:xfrm>
              <a:off x="4028748" y="3554158"/>
              <a:ext cx="1460501" cy="1443038"/>
            </a:xfrm>
            <a:prstGeom prst="ellipse">
              <a:avLst/>
            </a:prstGeom>
            <a:noFill/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922655" y="804545"/>
            <a:ext cx="1966913" cy="388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</a:t>
            </a:r>
            <a:r>
              <a:rPr lang="zh-CN" altLang="en-US" sz="2000" b="1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内容要点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1" grpId="0"/>
      <p:bldP spid="70" grpId="0"/>
      <p:bldP spid="43" grpId="0" bldLvl="0" animBg="1"/>
      <p:bldP spid="44" grpId="0" bldLvl="0" animBg="1"/>
      <p:bldP spid="45" grpId="0" bldLvl="0" animBg="1"/>
      <p:bldP spid="46" grpId="0" bldLvl="0" animBg="1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\\Sy\f\常用内页素材5\00004副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07"/>
            <a:ext cx="9145588" cy="522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F:\360安全浏览器下载\水墨\1402\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94" y="1886744"/>
            <a:ext cx="833815" cy="444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Sy\e\我图PPT\00001PNG素材\中国风\古典边框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2439728"/>
            <a:ext cx="4627553" cy="818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3425613" y="2621196"/>
            <a:ext cx="2428875" cy="4603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伍   建设计划</a:t>
            </a:r>
          </a:p>
        </p:txBody>
      </p:sp>
      <p:pic>
        <p:nvPicPr>
          <p:cNvPr id="26" name="Picture 2" descr="C:\Users\Thinkpad\Desktop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82" y="3382013"/>
            <a:ext cx="1572958" cy="137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Thinkpad\Desktop\12345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7778" b="77291"/>
          <a:stretch>
            <a:fillRect/>
          </a:stretch>
        </p:blipFill>
        <p:spPr bwMode="auto">
          <a:xfrm>
            <a:off x="-1" y="0"/>
            <a:ext cx="2709412" cy="1557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hinkpad\Desktop\777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9089">
            <a:off x="7346270" y="-742166"/>
            <a:ext cx="191982" cy="26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Thinkpad\Desktop\3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8163">
            <a:off x="6931236" y="-447112"/>
            <a:ext cx="180983" cy="9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Thinkpad\Desktop\3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26" y="-292011"/>
            <a:ext cx="100990" cy="159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Thinkpad\Desktop\5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0517">
            <a:off x="7051488" y="-237663"/>
            <a:ext cx="199108" cy="148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Thinkpad\Desktop\5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4191">
            <a:off x="7498946" y="-298993"/>
            <a:ext cx="210480" cy="114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Thinkpad\Desktop\55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2" y="-333562"/>
            <a:ext cx="112490" cy="125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32" dur="5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4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34 0.00031 C -0.00972 0.01143 0.00174 -0.00308 -0.0085 0.01452 C -0.01962 0.03367 -0.02413 0.0383 -0.03281 0.06115 C -0.03646 0.07011 -0.04027 0.07659 -0.04392 0.08524 C -0.04583 0.08957 -0.0493 0.09914 -0.0493 0.09945 C -0.05139 0.11304 -0.05677 0.12014 -0.06024 0.13218 C -0.06337 0.1433 -0.06545 0.15195 -0.06979 0.16276 C -0.08159 0.19241 -0.06788 0.1572 -0.07656 0.17944 C -0.0776 0.18191 -0.07934 0.18654 -0.07934 0.18685 C -0.08142 0.20167 -0.08923 0.21186 -0.09288 0.22669 C -0.09496 0.23503 -0.10121 0.25016 -0.10121 0.25047 C -0.10312 0.26004 -0.10659 0.26684 -0.10937 0.27641 C -0.11597 0.29926 -0.11892 0.32798 -0.12708 0.34929 C -0.12986 0.37431 -0.13663 0.39747 -0.13923 0.42249 C -0.14097 0.44164 -0.14253 0.46325 -0.146 0.48178 C -0.14705 0.50433 -0.14826 0.52842 -0.15295 0.55004 C -0.15712 0.59296 -0.15729 0.63774 -0.16389 0.68005 C -0.16597 0.69364 -0.16805 0.70661 -0.17066 0.71989 C -0.1717 0.72453 -0.17239 0.72947 -0.17343 0.7341 C -0.17378 0.73657 -0.17465 0.7412 -0.17465 0.74151 C -0.17656 0.76931 -0.18038 0.79463 -0.18559 0.8215 C -0.1875 0.83107 -0.19149 0.84219 -0.19375 0.85238 C -0.20052 0.88234 -0.20677 0.91477 -0.21701 0.94164 C -0.21944 0.95862 -0.22517 0.97128 -0.22934 0.98672 C -0.23107 0.99321 -0.23229 1 -0.23472 1.00556 C -0.23646 1.0102 -0.2401 1.01977 -0.2401 1.02008 C -0.24288 1.0383 -0.24774 1.05529 -0.25104 1.07412 C -0.25382 1.0908 -0.25364 1.08277 -0.25364 1.0908 " pathEditMode="relative" rAng="0" ptsTypes="fffffffffffffffffffffffffffA">
                                      <p:cBhvr>
                                        <p:cTn id="36" dur="5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5435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8" dur="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2.77949E-6 C -0.00729 0.01606 -0.01493 0.03088 -0.02136 0.04818 C -0.02274 0.05126 -0.0217 0.0559 -0.02274 0.05929 C -0.02518 0.06887 -0.0382 0.08246 -0.04271 0.08894 C -0.04757 0.09574 -0.05122 0.10562 -0.05677 0.10902 C -0.06129 0.12106 -0.06754 0.13218 -0.07431 0.14052 C -0.08299 0.16553 -0.09479 0.18653 -0.10452 0.21124 C -0.11181 0.22977 -0.11563 0.25417 -0.12465 0.27053 C -0.12743 0.28598 -0.12361 0.26714 -0.12969 0.28629 C -0.1342 0.30111 -0.12622 0.28412 -0.13333 0.30204 C -0.13646 0.30976 -0.13872 0.31346 -0.14097 0.32242 C -0.14167 0.32582 -0.14236 0.3289 -0.1434 0.33199 C -0.14497 0.33662 -0.14861 0.34558 -0.14861 0.34589 C -0.15018 0.35423 -0.1533 0.36164 -0.15486 0.37029 C -0.15799 0.38696 -0.16181 0.40457 -0.16615 0.42032 C -0.17292 0.47158 -0.18125 0.5352 -0.19757 0.57937 C -0.20139 0.59018 -0.20417 0.60469 -0.20903 0.61365 C -0.21198 0.63002 -0.20781 0.61056 -0.21406 0.62724 C -0.21476 0.6294 -0.21458 0.63218 -0.21528 0.63403 C -0.2184 0.64299 -0.22344 0.65349 -0.22778 0.66121 C -0.23021 0.67418 -0.23768 0.68591 -0.24288 0.69549 C -0.2467 0.70259 -0.24792 0.7063 -0.25313 0.70939 C -0.26545 0.72421 -0.27604 0.74212 -0.2882 0.75695 C -0.30156 0.77301 -0.31649 0.78598 -0.32969 0.80234 C -0.33229 0.80574 -0.33577 0.80451 -0.33854 0.80698 C -0.34653 0.81501 -0.3533 0.82551 -0.3625 0.82952 C -0.37049 0.8394 -0.3809 0.84218 -0.38889 0.85238 C -0.39028 0.85423 -0.39115 0.85763 -0.39254 0.85917 C -0.39531 0.86226 -0.39879 0.86288 -0.40139 0.86596 C -0.40538 0.86998 -0.40851 0.87677 -0.41285 0.87955 C -0.41875 0.88295 -0.4342 0.90024 -0.43924 0.9092 C -0.45052 0.92958 -0.46163 0.95028 -0.47205 0.97282 C -0.47795 0.98517 -0.48229 1.00741 -0.48958 1.01606 C -0.49288 1.0281 -0.49601 1.04076 -0.49965 1.05219 C -0.50104 1.05713 -0.50365 1.06084 -0.50452 1.06578 C -0.5066 1.07628 -0.5092 1.08554 -0.51354 1.09326 C -0.51511 1.10253 -0.51736 1.10685 -0.52101 1.11365 C -0.5224 1.12044 -0.52361 1.12724 -0.52483 1.13403 C -0.52535 1.13681 -0.52726 1.14113 -0.52726 1.14144 " pathEditMode="relative" rAng="0" ptsTypes="ffffffffffffffffffffffffffffffffffffffA">
                                      <p:cBhvr>
                                        <p:cTn id="40" dur="5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72" y="5704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2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2222E-6 4.93827E-7 C -0.00747 0.01697 -0.01511 0.03272 -0.02153 0.05093 C -0.02309 0.05401 -0.02188 0.05895 -0.02309 0.06265 C -0.02553 0.07253 -0.03855 0.08704 -0.04306 0.09383 C -0.04809 0.10093 -0.05174 0.11111 -0.0573 0.11481 C -0.06181 0.12716 -0.06823 0.13889 -0.075 0.14753 C -0.08369 0.17407 -0.09566 0.19599 -0.10539 0.22191 C -0.11285 0.24167 -0.11667 0.26759 -0.1257 0.28488 C -0.12848 0.30093 -0.12466 0.28117 -0.13073 0.30123 C -0.13542 0.31697 -0.12726 0.29907 -0.13455 0.3179 C -0.13768 0.32593 -0.13994 0.32994 -0.14219 0.3392 C -0.14289 0.3429 -0.14358 0.34599 -0.14462 0.34938 C -0.14619 0.35432 -0.14983 0.36358 -0.14983 0.36389 C -0.15139 0.37284 -0.15452 0.38056 -0.15625 0.38951 C -0.15938 0.4071 -0.1632 0.42562 -0.16754 0.44228 C -0.17431 0.4963 -0.18282 0.56296 -0.19914 0.60957 C -0.20313 0.62099 -0.20591 0.63611 -0.21077 0.64568 C -0.21372 0.66296 -0.20955 0.64228 -0.2158 0.65988 C -0.2165 0.66204 -0.21632 0.66512 -0.21702 0.66697 C -0.22014 0.67654 -0.22535 0.68765 -0.22969 0.69568 C -0.23212 0.70926 -0.23959 0.7216 -0.24497 0.73179 C -0.24879 0.7392 -0.25 0.74321 -0.25521 0.7463 C -0.26771 0.76204 -0.2783 0.78086 -0.29063 0.7966 C -0.304 0.81358 -0.3191 0.82716 -0.33247 0.84444 C -0.33507 0.84784 -0.33855 0.8466 -0.34132 0.84938 C -0.34931 0.85772 -0.35625 0.86883 -0.36546 0.87315 C -0.37344 0.88333 -0.38403 0.88642 -0.39202 0.89691 C -0.39341 0.89907 -0.39428 0.90247 -0.39566 0.90432 C -0.39844 0.90741 -0.40209 0.90802 -0.40469 0.91142 C -0.40869 0.91543 -0.41181 0.92284 -0.41615 0.92562 C -0.42223 0.92932 -0.43768 0.94753 -0.44271 0.95679 C -0.45417 0.97839 -0.46546 1 -0.47587 1.02376 C -0.48178 1.03673 -0.48612 1.06018 -0.49358 1.06914 C -0.49688 1.08179 -0.5 1.09506 -0.50365 1.1071 C -0.50504 1.11235 -0.50764 1.11636 -0.50851 1.1216 C -0.51077 1.13241 -0.51337 1.14228 -0.51771 1.15031 C -0.51928 1.16018 -0.52153 1.16481 -0.52518 1.17191 C -0.52657 1.17901 -0.52778 1.18611 -0.529 1.19321 C -0.52952 1.1963 -0.53143 1.20062 -0.53143 1.20123 " pathEditMode="relative" rAng="0" ptsTypes="ffffffffffffffffffffffffffffffffffffffA">
                                      <p:cBhvr>
                                        <p:cTn id="44" dur="5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6006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46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67362E-19 6.34342E-6 C -0.00729 0.00433 -0.01198 0.00958 -0.01841 0.01761 C -0.02309 0.02286 -0.02952 0.02626 -0.0342 0.03243 C -0.03559 0.03429 -0.03629 0.03737 -0.03785 0.03861 C -0.04393 0.0451 -0.05122 0.04757 -0.05729 0.05405 C -0.06268 0.05961 -0.06632 0.06579 -0.07205 0.06918 C -0.07552 0.07567 -0.08229 0.08216 -0.08664 0.08679 C -0.08907 0.08957 -0.09393 0.09544 -0.09393 0.09544 C -0.09479 0.0976 -0.09532 0.10007 -0.09636 0.10192 C -0.09861 0.10532 -0.10191 0.10655 -0.10365 0.11057 C -0.10834 0.12138 -0.1132 0.12879 -0.11962 0.13651 C -0.1224 0.15164 -0.13039 0.16461 -0.13664 0.17573 C -0.13785 0.17758 -0.1382 0.1816 -0.13907 0.18438 C -0.14254 0.19488 -0.14896 0.21063 -0.15365 0.21897 C -0.15539 0.22854 -0.15764 0.23503 -0.16111 0.24275 C -0.16441 0.26066 -0.15973 0.23873 -0.16476 0.25387 C -0.16736 0.2619 -0.16875 0.26962 -0.17205 0.27734 C -0.17587 0.29772 -0.16962 0.26807 -0.17691 0.29031 C -0.17778 0.29309 -0.17743 0.29649 -0.17813 0.29927 C -0.17986 0.30668 -0.18351 0.31347 -0.18542 0.32088 C -0.19427 0.3564 -0.18264 0.31378 -0.18907 0.34497 C -0.18959 0.34744 -0.1908 0.34899 -0.1915 0.35146 C -0.19358 0.35887 -0.19445 0.36752 -0.19636 0.37524 C -0.2 0.39006 -0.20087 0.40705 -0.20608 0.42064 C -0.20851 0.43824 -0.2132 0.45245 -0.21719 0.46851 C -0.22153 0.4858 -0.22327 0.50927 -0.23056 0.52286 C -0.23195 0.53305 -0.23368 0.53707 -0.23785 0.54417 C -0.24011 0.55652 -0.24497 0.56517 -0.24757 0.57691 C -0.25139 0.59358 -0.25729 0.60872 -0.26354 0.6223 C -0.26962 0.6362 -0.27361 0.65133 -0.28056 0.66369 C -0.28229 0.67326 -0.28785 0.67944 -0.2915 0.68747 C -0.29497 0.69488 -0.29532 0.70167 -0.3 0.70723 C -0.30782 0.72823 -0.31789 0.74615 -0.32691 0.7656 C -0.33282 0.77826 -0.33733 0.79309 -0.34393 0.80482 C -0.34532 0.81193 -0.35 0.82428 -0.35 0.82428 C -0.35035 0.82706 -0.35052 0.83015 -0.35122 0.83293 C -0.35261 0.83756 -0.35521 0.84096 -0.35608 0.8459 C -0.35816 0.85671 -0.36042 0.86752 -0.36233 0.87864 C -0.36372 0.89964 -0.36771 0.91847 -0.36962 0.93917 C -0.37118 0.95492 -0.37101 0.96387 -0.37205 0.98055 C -0.3724 0.98704 -0.37431 0.99321 -0.37448 1.00001 C -0.37483 1.02687 -0.37448 1.05343 -0.37448 1.0803 " pathEditMode="relative" ptsTypes="fffffffffffffffffffffffffffffffffffffffffA">
                                      <p:cBhvr>
                                        <p:cTn id="48" dur="5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50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水墨图表素材\1454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86143" y="0"/>
            <a:ext cx="3159125" cy="5145087"/>
          </a:xfrm>
          <a:prstGeom prst="rect">
            <a:avLst/>
          </a:prstGeom>
        </p:spPr>
      </p:pic>
      <p:pic>
        <p:nvPicPr>
          <p:cNvPr id="8" name="Picture 2" descr="E:\水墨图表素材\1454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66695" y="286543"/>
            <a:ext cx="3338830" cy="4858544"/>
          </a:xfrm>
          <a:prstGeom prst="rect">
            <a:avLst/>
          </a:prstGeom>
        </p:spPr>
      </p:pic>
      <p:sp>
        <p:nvSpPr>
          <p:cNvPr id="3" name="Text Box 104"/>
          <p:cNvSpPr txBox="1">
            <a:spLocks noChangeArrowheads="1"/>
          </p:cNvSpPr>
          <p:nvPr/>
        </p:nvSpPr>
        <p:spPr bwMode="auto">
          <a:xfrm>
            <a:off x="794" y="204789"/>
            <a:ext cx="4497388" cy="3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zh-CN" altLang="en-US" sz="2000" b="1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建设计划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8105" y="730885"/>
            <a:ext cx="676910" cy="704215"/>
            <a:chOff x="1653" y="1901"/>
            <a:chExt cx="2280" cy="2371"/>
          </a:xfrm>
        </p:grpSpPr>
        <p:pic>
          <p:nvPicPr>
            <p:cNvPr id="21" name="图片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" y="2458"/>
              <a:ext cx="2281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" y="1901"/>
              <a:ext cx="382" cy="1535"/>
            </a:xfrm>
            <a:prstGeom prst="rect">
              <a:avLst/>
            </a:prstGeom>
          </p:spPr>
        </p:pic>
      </p:grpSp>
      <p:pic>
        <p:nvPicPr>
          <p:cNvPr id="17" name="Picture 2" descr="E:\水墨图表素材\1454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03203" y="438942"/>
            <a:ext cx="3099435" cy="4706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0" y="1124744"/>
            <a:ext cx="28201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第一阶段：系统架构 整体规划。</a:t>
            </a:r>
            <a:r>
              <a:rPr 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20.7—20.12</a:t>
            </a:r>
            <a:r>
              <a:rPr 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endParaRPr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招募成员定任务；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调研教师明困惑</a:t>
            </a:r>
            <a:r>
              <a:rPr 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；</a:t>
            </a:r>
            <a:endParaRPr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制定计划有分工；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编制手册能落地；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进行论证保实施</a:t>
            </a:r>
            <a:r>
              <a:rPr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lang="en-US" sz="20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lvl="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团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队建设评价：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形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成“善真”教师发展的图谱，包括共性目标和每位教师发展的个人目标及培养路径。</a:t>
            </a:r>
            <a:endParaRPr lang="en-US" sz="20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078480" y="1200944"/>
            <a:ext cx="27254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第二阶段：凝聚团队 项目推进。</a:t>
            </a:r>
          </a:p>
          <a:p>
            <a:pPr lvl="0" algn="ctr"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20.7—23.2</a:t>
            </a:r>
            <a:r>
              <a:rPr 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endParaRPr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lvl="0" algn="ctr"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整体架构，组建项目研发组</a:t>
            </a:r>
            <a:r>
              <a:rPr 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；</a:t>
            </a:r>
          </a:p>
          <a:p>
            <a:pPr lvl="0" algn="ctr"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建立项目研究资源库</a:t>
            </a:r>
          </a:p>
          <a:p>
            <a:pPr lvl="0" algn="ctr"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总结相关项目实施案例</a:t>
            </a:r>
          </a:p>
          <a:p>
            <a:pPr lvl="0" algn="ctr"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细化第三步行动计</a:t>
            </a:r>
            <a:r>
              <a:rPr 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划</a:t>
            </a:r>
            <a:endParaRPr lang="en-US" altLang="zh-CN" sz="20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lvl="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团队建设评价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：活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动的开发与实施形成系列成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果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；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教师主动协作共同发展的指标明显增强，基本完成教师发展图谱中的目标。</a:t>
            </a:r>
            <a:endParaRPr 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23660" y="1200944"/>
            <a:ext cx="27219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第三阶段：总结提升 推广引领。</a:t>
            </a:r>
          </a:p>
          <a:p>
            <a:pPr lvl="0" algn="ctr"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23.2—23.5</a:t>
            </a:r>
            <a:r>
              <a:rPr 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endParaRPr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lvl="0"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汇编案例集、论文集；</a:t>
            </a:r>
          </a:p>
          <a:p>
            <a:pPr lvl="0"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撰写实施报告；</a:t>
            </a:r>
          </a:p>
          <a:p>
            <a:pPr lvl="0"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完善城乡共建管理制度</a:t>
            </a:r>
            <a:r>
              <a:rPr 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；</a:t>
            </a:r>
            <a:endParaRPr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lvl="0"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举办展示活动</a:t>
            </a:r>
            <a:r>
              <a:rPr 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；</a:t>
            </a:r>
            <a:endParaRPr lang="en-US" altLang="zh-CN" sz="20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lvl="0"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团队建设评价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：形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成“四有”好教师团队建设的系统校本经验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。对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教师发展成果进行公开发布。</a:t>
            </a:r>
            <a:endParaRPr 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\\Sy\f\常用内页素材5\00004副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"/>
            <a:ext cx="9145588" cy="522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F:\360安全浏览器下载\水墨\1402\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94" y="1886744"/>
            <a:ext cx="833815" cy="444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Sy\e\我图PPT\00001PNG素材\中国风\古典边框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2439728"/>
            <a:ext cx="4627553" cy="818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3425613" y="2621196"/>
            <a:ext cx="2428875" cy="4603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陆   创新之处</a:t>
            </a:r>
          </a:p>
        </p:txBody>
      </p:sp>
      <p:pic>
        <p:nvPicPr>
          <p:cNvPr id="26" name="Picture 2" descr="C:\Users\Thinkpad\Desktop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82" y="3382013"/>
            <a:ext cx="1572958" cy="137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Thinkpad\Desktop\12345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7778" b="77291"/>
          <a:stretch>
            <a:fillRect/>
          </a:stretch>
        </p:blipFill>
        <p:spPr bwMode="auto">
          <a:xfrm>
            <a:off x="-1" y="0"/>
            <a:ext cx="2709412" cy="1557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hinkpad\Desktop\777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9089">
            <a:off x="7346270" y="-742166"/>
            <a:ext cx="191982" cy="26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Thinkpad\Desktop\3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8163">
            <a:off x="6931236" y="-447112"/>
            <a:ext cx="180983" cy="9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Thinkpad\Desktop\3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26" y="-292011"/>
            <a:ext cx="100990" cy="159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Thinkpad\Desktop\5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0517">
            <a:off x="7051488" y="-237663"/>
            <a:ext cx="199108" cy="148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Thinkpad\Desktop\5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4191">
            <a:off x="7498946" y="-298993"/>
            <a:ext cx="210480" cy="114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Thinkpad\Desktop\55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2" y="-333562"/>
            <a:ext cx="112490" cy="125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32" dur="5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4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34 0.00031 C -0.00972 0.01143 0.00174 -0.00308 -0.0085 0.01452 C -0.01962 0.03367 -0.02413 0.0383 -0.03281 0.06115 C -0.03646 0.07011 -0.04027 0.07659 -0.04392 0.08524 C -0.04583 0.08957 -0.0493 0.09914 -0.0493 0.09945 C -0.05139 0.11304 -0.05677 0.12014 -0.06024 0.13218 C -0.06337 0.1433 -0.06545 0.15195 -0.06979 0.16276 C -0.08159 0.19241 -0.06788 0.1572 -0.07656 0.17944 C -0.0776 0.18191 -0.07934 0.18654 -0.07934 0.18685 C -0.08142 0.20167 -0.08923 0.21186 -0.09288 0.22669 C -0.09496 0.23503 -0.10121 0.25016 -0.10121 0.25047 C -0.10312 0.26004 -0.10659 0.26684 -0.10937 0.27641 C -0.11597 0.29926 -0.11892 0.32798 -0.12708 0.34929 C -0.12986 0.37431 -0.13663 0.39747 -0.13923 0.42249 C -0.14097 0.44164 -0.14253 0.46325 -0.146 0.48178 C -0.14705 0.50433 -0.14826 0.52842 -0.15295 0.55004 C -0.15712 0.59296 -0.15729 0.63774 -0.16389 0.68005 C -0.16597 0.69364 -0.16805 0.70661 -0.17066 0.71989 C -0.1717 0.72453 -0.17239 0.72947 -0.17343 0.7341 C -0.17378 0.73657 -0.17465 0.7412 -0.17465 0.74151 C -0.17656 0.76931 -0.18038 0.79463 -0.18559 0.8215 C -0.1875 0.83107 -0.19149 0.84219 -0.19375 0.85238 C -0.20052 0.88234 -0.20677 0.91477 -0.21701 0.94164 C -0.21944 0.95862 -0.22517 0.97128 -0.22934 0.98672 C -0.23107 0.99321 -0.23229 1 -0.23472 1.00556 C -0.23646 1.0102 -0.2401 1.01977 -0.2401 1.02008 C -0.24288 1.0383 -0.24774 1.05529 -0.25104 1.07412 C -0.25382 1.0908 -0.25364 1.08277 -0.25364 1.0908 " pathEditMode="relative" rAng="0" ptsTypes="fffffffffffffffffffffffffffA">
                                      <p:cBhvr>
                                        <p:cTn id="36" dur="5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5435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8" dur="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2.77949E-6 C -0.00729 0.01606 -0.01493 0.03088 -0.02136 0.04818 C -0.02274 0.05126 -0.0217 0.0559 -0.02274 0.05929 C -0.02518 0.06887 -0.0382 0.08246 -0.04271 0.08894 C -0.04757 0.09574 -0.05122 0.10562 -0.05677 0.10902 C -0.06129 0.12106 -0.06754 0.13218 -0.07431 0.14052 C -0.08299 0.16553 -0.09479 0.18653 -0.10452 0.21124 C -0.11181 0.22977 -0.11563 0.25417 -0.12465 0.27053 C -0.12743 0.28598 -0.12361 0.26714 -0.12969 0.28629 C -0.1342 0.30111 -0.12622 0.28412 -0.13333 0.30204 C -0.13646 0.30976 -0.13872 0.31346 -0.14097 0.32242 C -0.14167 0.32582 -0.14236 0.3289 -0.1434 0.33199 C -0.14497 0.33662 -0.14861 0.34558 -0.14861 0.34589 C -0.15018 0.35423 -0.1533 0.36164 -0.15486 0.37029 C -0.15799 0.38696 -0.16181 0.40457 -0.16615 0.42032 C -0.17292 0.47158 -0.18125 0.5352 -0.19757 0.57937 C -0.20139 0.59018 -0.20417 0.60469 -0.20903 0.61365 C -0.21198 0.63002 -0.20781 0.61056 -0.21406 0.62724 C -0.21476 0.6294 -0.21458 0.63218 -0.21528 0.63403 C -0.2184 0.64299 -0.22344 0.65349 -0.22778 0.66121 C -0.23021 0.67418 -0.23768 0.68591 -0.24288 0.69549 C -0.2467 0.70259 -0.24792 0.7063 -0.25313 0.70939 C -0.26545 0.72421 -0.27604 0.74212 -0.2882 0.75695 C -0.30156 0.77301 -0.31649 0.78598 -0.32969 0.80234 C -0.33229 0.80574 -0.33577 0.80451 -0.33854 0.80698 C -0.34653 0.81501 -0.3533 0.82551 -0.3625 0.82952 C -0.37049 0.8394 -0.3809 0.84218 -0.38889 0.85238 C -0.39028 0.85423 -0.39115 0.85763 -0.39254 0.85917 C -0.39531 0.86226 -0.39879 0.86288 -0.40139 0.86596 C -0.40538 0.86998 -0.40851 0.87677 -0.41285 0.87955 C -0.41875 0.88295 -0.4342 0.90024 -0.43924 0.9092 C -0.45052 0.92958 -0.46163 0.95028 -0.47205 0.97282 C -0.47795 0.98517 -0.48229 1.00741 -0.48958 1.01606 C -0.49288 1.0281 -0.49601 1.04076 -0.49965 1.05219 C -0.50104 1.05713 -0.50365 1.06084 -0.50452 1.06578 C -0.5066 1.07628 -0.5092 1.08554 -0.51354 1.09326 C -0.51511 1.10253 -0.51736 1.10685 -0.52101 1.11365 C -0.5224 1.12044 -0.52361 1.12724 -0.52483 1.13403 C -0.52535 1.13681 -0.52726 1.14113 -0.52726 1.14144 " pathEditMode="relative" rAng="0" ptsTypes="ffffffffffffffffffffffffffffffffffffffA">
                                      <p:cBhvr>
                                        <p:cTn id="40" dur="5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72" y="5704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2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2222E-6 4.93827E-7 C -0.00747 0.01697 -0.01511 0.03272 -0.02153 0.05093 C -0.02309 0.05401 -0.02188 0.05895 -0.02309 0.06265 C -0.02553 0.07253 -0.03855 0.08704 -0.04306 0.09383 C -0.04809 0.10093 -0.05174 0.11111 -0.0573 0.11481 C -0.06181 0.12716 -0.06823 0.13889 -0.075 0.14753 C -0.08369 0.17407 -0.09566 0.19599 -0.10539 0.22191 C -0.11285 0.24167 -0.11667 0.26759 -0.1257 0.28488 C -0.12848 0.30093 -0.12466 0.28117 -0.13073 0.30123 C -0.13542 0.31697 -0.12726 0.29907 -0.13455 0.3179 C -0.13768 0.32593 -0.13994 0.32994 -0.14219 0.3392 C -0.14289 0.3429 -0.14358 0.34599 -0.14462 0.34938 C -0.14619 0.35432 -0.14983 0.36358 -0.14983 0.36389 C -0.15139 0.37284 -0.15452 0.38056 -0.15625 0.38951 C -0.15938 0.4071 -0.1632 0.42562 -0.16754 0.44228 C -0.17431 0.4963 -0.18282 0.56296 -0.19914 0.60957 C -0.20313 0.62099 -0.20591 0.63611 -0.21077 0.64568 C -0.21372 0.66296 -0.20955 0.64228 -0.2158 0.65988 C -0.2165 0.66204 -0.21632 0.66512 -0.21702 0.66697 C -0.22014 0.67654 -0.22535 0.68765 -0.22969 0.69568 C -0.23212 0.70926 -0.23959 0.7216 -0.24497 0.73179 C -0.24879 0.7392 -0.25 0.74321 -0.25521 0.7463 C -0.26771 0.76204 -0.2783 0.78086 -0.29063 0.7966 C -0.304 0.81358 -0.3191 0.82716 -0.33247 0.84444 C -0.33507 0.84784 -0.33855 0.8466 -0.34132 0.84938 C -0.34931 0.85772 -0.35625 0.86883 -0.36546 0.87315 C -0.37344 0.88333 -0.38403 0.88642 -0.39202 0.89691 C -0.39341 0.89907 -0.39428 0.90247 -0.39566 0.90432 C -0.39844 0.90741 -0.40209 0.90802 -0.40469 0.91142 C -0.40869 0.91543 -0.41181 0.92284 -0.41615 0.92562 C -0.42223 0.92932 -0.43768 0.94753 -0.44271 0.95679 C -0.45417 0.97839 -0.46546 1 -0.47587 1.02376 C -0.48178 1.03673 -0.48612 1.06018 -0.49358 1.06914 C -0.49688 1.08179 -0.5 1.09506 -0.50365 1.1071 C -0.50504 1.11235 -0.50764 1.11636 -0.50851 1.1216 C -0.51077 1.13241 -0.51337 1.14228 -0.51771 1.15031 C -0.51928 1.16018 -0.52153 1.16481 -0.52518 1.17191 C -0.52657 1.17901 -0.52778 1.18611 -0.529 1.19321 C -0.52952 1.1963 -0.53143 1.20062 -0.53143 1.20123 " pathEditMode="relative" rAng="0" ptsTypes="ffffffffffffffffffffffffffffffffffffffA">
                                      <p:cBhvr>
                                        <p:cTn id="44" dur="5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6006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46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67362E-19 6.34342E-6 C -0.00729 0.00433 -0.01198 0.00958 -0.01841 0.01761 C -0.02309 0.02286 -0.02952 0.02626 -0.0342 0.03243 C -0.03559 0.03429 -0.03629 0.03737 -0.03785 0.03861 C -0.04393 0.0451 -0.05122 0.04757 -0.05729 0.05405 C -0.06268 0.05961 -0.06632 0.06579 -0.07205 0.06918 C -0.07552 0.07567 -0.08229 0.08216 -0.08664 0.08679 C -0.08907 0.08957 -0.09393 0.09544 -0.09393 0.09544 C -0.09479 0.0976 -0.09532 0.10007 -0.09636 0.10192 C -0.09861 0.10532 -0.10191 0.10655 -0.10365 0.11057 C -0.10834 0.12138 -0.1132 0.12879 -0.11962 0.13651 C -0.1224 0.15164 -0.13039 0.16461 -0.13664 0.17573 C -0.13785 0.17758 -0.1382 0.1816 -0.13907 0.18438 C -0.14254 0.19488 -0.14896 0.21063 -0.15365 0.21897 C -0.15539 0.22854 -0.15764 0.23503 -0.16111 0.24275 C -0.16441 0.26066 -0.15973 0.23873 -0.16476 0.25387 C -0.16736 0.2619 -0.16875 0.26962 -0.17205 0.27734 C -0.17587 0.29772 -0.16962 0.26807 -0.17691 0.29031 C -0.17778 0.29309 -0.17743 0.29649 -0.17813 0.29927 C -0.17986 0.30668 -0.18351 0.31347 -0.18542 0.32088 C -0.19427 0.3564 -0.18264 0.31378 -0.18907 0.34497 C -0.18959 0.34744 -0.1908 0.34899 -0.1915 0.35146 C -0.19358 0.35887 -0.19445 0.36752 -0.19636 0.37524 C -0.2 0.39006 -0.20087 0.40705 -0.20608 0.42064 C -0.20851 0.43824 -0.2132 0.45245 -0.21719 0.46851 C -0.22153 0.4858 -0.22327 0.50927 -0.23056 0.52286 C -0.23195 0.53305 -0.23368 0.53707 -0.23785 0.54417 C -0.24011 0.55652 -0.24497 0.56517 -0.24757 0.57691 C -0.25139 0.59358 -0.25729 0.60872 -0.26354 0.6223 C -0.26962 0.6362 -0.27361 0.65133 -0.28056 0.66369 C -0.28229 0.67326 -0.28785 0.67944 -0.2915 0.68747 C -0.29497 0.69488 -0.29532 0.70167 -0.3 0.70723 C -0.30782 0.72823 -0.31789 0.74615 -0.32691 0.7656 C -0.33282 0.77826 -0.33733 0.79309 -0.34393 0.80482 C -0.34532 0.81193 -0.35 0.82428 -0.35 0.82428 C -0.35035 0.82706 -0.35052 0.83015 -0.35122 0.83293 C -0.35261 0.83756 -0.35521 0.84096 -0.35608 0.8459 C -0.35816 0.85671 -0.36042 0.86752 -0.36233 0.87864 C -0.36372 0.89964 -0.36771 0.91847 -0.36962 0.93917 C -0.37118 0.95492 -0.37101 0.96387 -0.37205 0.98055 C -0.3724 0.98704 -0.37431 0.99321 -0.37448 1.00001 C -0.37483 1.02687 -0.37448 1.05343 -0.37448 1.0803 " pathEditMode="relative" ptsTypes="fffffffffffffffffffffffffffffffffffffffffA">
                                      <p:cBhvr>
                                        <p:cTn id="48" dur="5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50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4"/>
          <p:cNvSpPr txBox="1">
            <a:spLocks noChangeArrowheads="1"/>
          </p:cNvSpPr>
          <p:nvPr/>
        </p:nvSpPr>
        <p:spPr bwMode="auto">
          <a:xfrm>
            <a:off x="794" y="204789"/>
            <a:ext cx="4497388" cy="3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zh-CN" altLang="en-US" sz="2000" b="1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创新之处</a:t>
            </a:r>
          </a:p>
        </p:txBody>
      </p:sp>
      <p:sp>
        <p:nvSpPr>
          <p:cNvPr id="19" name="矩形 18"/>
          <p:cNvSpPr/>
          <p:nvPr/>
        </p:nvSpPr>
        <p:spPr>
          <a:xfrm>
            <a:off x="0" y="1145540"/>
            <a:ext cx="2286794" cy="257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1</a:t>
            </a:r>
            <a:r>
              <a:rPr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.办学的时代追问</a:t>
            </a:r>
            <a:r>
              <a:rPr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</a:p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学校的办学特色和办学实践的积淀</a:t>
            </a:r>
            <a:r>
              <a:rPr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，需要在新的理念系统和参照体系关照下，实现传统办学特色向新型学校深层次办学品质的价值提升和转换。</a:t>
            </a:r>
          </a:p>
        </p:txBody>
      </p:sp>
      <p:sp>
        <p:nvSpPr>
          <p:cNvPr id="23" name="矩形 22"/>
          <p:cNvSpPr/>
          <p:nvPr/>
        </p:nvSpPr>
        <p:spPr>
          <a:xfrm>
            <a:off x="2329814" y="1183287"/>
            <a:ext cx="209058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2</a:t>
            </a:r>
            <a:r>
              <a:rPr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. 转型的内涵追问</a:t>
            </a:r>
            <a:r>
              <a:rPr 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lvl="0" algn="l" defTabSz="914400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 </a:t>
            </a:r>
            <a:r>
              <a:rPr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学校教育生活的价值追求</a:t>
            </a:r>
            <a:r>
              <a:rPr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，迫切呼唤我们重建教师管理核心任务、系统更新教师发展观，由此促进教师的活力生成。</a:t>
            </a:r>
          </a:p>
        </p:txBody>
      </p:sp>
      <p:sp>
        <p:nvSpPr>
          <p:cNvPr id="27" name="矩形 26"/>
          <p:cNvSpPr/>
          <p:nvPr/>
        </p:nvSpPr>
        <p:spPr>
          <a:xfrm>
            <a:off x="6782594" y="1137424"/>
            <a:ext cx="2362676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4</a:t>
            </a:r>
            <a:r>
              <a:rPr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. 城乡的区域均衡</a:t>
            </a:r>
            <a:r>
              <a:rPr 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lvl="0" algn="l" defTabSz="914400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 </a:t>
            </a:r>
            <a:r>
              <a:rPr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对准了教育均衡的关键点</a:t>
            </a:r>
            <a:r>
              <a:rPr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——师资均衡展开的，是力图使两校教师在互促共进中实现教育价值观、思维方式和行为方式的系统变革的，在立意之初就是基于现实的高远追求。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63220" y="2609850"/>
            <a:ext cx="3773170" cy="1600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751455" y="2668270"/>
            <a:ext cx="3590290" cy="165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994116" y="2684621"/>
            <a:ext cx="3589655" cy="1651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36465" y="1163332"/>
            <a:ext cx="1892300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.教师的</a:t>
            </a:r>
            <a:r>
              <a:rPr 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校本路径。</a:t>
            </a:r>
          </a:p>
          <a:p>
            <a:pPr algn="l"/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</a:t>
            </a:r>
            <a:r>
              <a:rPr 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教师的专业发展搭建了互促共进的平台，教师在参与过程中能够不断提高实践意识，团队合作能力，促进综合素养的提升，逐步形成“四有”好教师特质。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\\Sy\f\常用内页素材5\00004副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"/>
            <a:ext cx="9145588" cy="522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F:\360安全浏览器下载\水墨\1402\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94" y="1886744"/>
            <a:ext cx="833815" cy="444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Sy\e\我图PPT\00001PNG素材\中国风\古典边框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2439728"/>
            <a:ext cx="4627553" cy="818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3425613" y="2621196"/>
            <a:ext cx="2428875" cy="4603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柒   预期成果</a:t>
            </a:r>
          </a:p>
        </p:txBody>
      </p:sp>
      <p:pic>
        <p:nvPicPr>
          <p:cNvPr id="26" name="Picture 2" descr="C:\Users\Thinkpad\Desktop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82" y="3382013"/>
            <a:ext cx="1572958" cy="137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Thinkpad\Desktop\12345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7778" b="77291"/>
          <a:stretch>
            <a:fillRect/>
          </a:stretch>
        </p:blipFill>
        <p:spPr bwMode="auto">
          <a:xfrm>
            <a:off x="-1" y="0"/>
            <a:ext cx="2709412" cy="1557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hinkpad\Desktop\777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9089">
            <a:off x="7346270" y="-742166"/>
            <a:ext cx="191982" cy="26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Thinkpad\Desktop\3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8163">
            <a:off x="6931236" y="-447112"/>
            <a:ext cx="180983" cy="9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Thinkpad\Desktop\3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26" y="-292011"/>
            <a:ext cx="100990" cy="159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Thinkpad\Desktop\5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0517">
            <a:off x="7051488" y="-237663"/>
            <a:ext cx="199108" cy="148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Thinkpad\Desktop\5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4191">
            <a:off x="7498946" y="-298993"/>
            <a:ext cx="210480" cy="114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Thinkpad\Desktop\55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2" y="-333562"/>
            <a:ext cx="112490" cy="125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32" dur="5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4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34 0.00031 C -0.00972 0.01143 0.00174 -0.00308 -0.0085 0.01452 C -0.01962 0.03367 -0.02413 0.0383 -0.03281 0.06115 C -0.03646 0.07011 -0.04027 0.07659 -0.04392 0.08524 C -0.04583 0.08957 -0.0493 0.09914 -0.0493 0.09945 C -0.05139 0.11304 -0.05677 0.12014 -0.06024 0.13218 C -0.06337 0.1433 -0.06545 0.15195 -0.06979 0.16276 C -0.08159 0.19241 -0.06788 0.1572 -0.07656 0.17944 C -0.0776 0.18191 -0.07934 0.18654 -0.07934 0.18685 C -0.08142 0.20167 -0.08923 0.21186 -0.09288 0.22669 C -0.09496 0.23503 -0.10121 0.25016 -0.10121 0.25047 C -0.10312 0.26004 -0.10659 0.26684 -0.10937 0.27641 C -0.11597 0.29926 -0.11892 0.32798 -0.12708 0.34929 C -0.12986 0.37431 -0.13663 0.39747 -0.13923 0.42249 C -0.14097 0.44164 -0.14253 0.46325 -0.146 0.48178 C -0.14705 0.50433 -0.14826 0.52842 -0.15295 0.55004 C -0.15712 0.59296 -0.15729 0.63774 -0.16389 0.68005 C -0.16597 0.69364 -0.16805 0.70661 -0.17066 0.71989 C -0.1717 0.72453 -0.17239 0.72947 -0.17343 0.7341 C -0.17378 0.73657 -0.17465 0.7412 -0.17465 0.74151 C -0.17656 0.76931 -0.18038 0.79463 -0.18559 0.8215 C -0.1875 0.83107 -0.19149 0.84219 -0.19375 0.85238 C -0.20052 0.88234 -0.20677 0.91477 -0.21701 0.94164 C -0.21944 0.95862 -0.22517 0.97128 -0.22934 0.98672 C -0.23107 0.99321 -0.23229 1 -0.23472 1.00556 C -0.23646 1.0102 -0.2401 1.01977 -0.2401 1.02008 C -0.24288 1.0383 -0.24774 1.05529 -0.25104 1.07412 C -0.25382 1.0908 -0.25364 1.08277 -0.25364 1.0908 " pathEditMode="relative" rAng="0" ptsTypes="fffffffffffffffffffffffffffA">
                                      <p:cBhvr>
                                        <p:cTn id="36" dur="5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5435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8" dur="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2.77949E-6 C -0.00729 0.01606 -0.01493 0.03088 -0.02136 0.04818 C -0.02274 0.05126 -0.0217 0.0559 -0.02274 0.05929 C -0.02518 0.06887 -0.0382 0.08246 -0.04271 0.08894 C -0.04757 0.09574 -0.05122 0.10562 -0.05677 0.10902 C -0.06129 0.12106 -0.06754 0.13218 -0.07431 0.14052 C -0.08299 0.16553 -0.09479 0.18653 -0.10452 0.21124 C -0.11181 0.22977 -0.11563 0.25417 -0.12465 0.27053 C -0.12743 0.28598 -0.12361 0.26714 -0.12969 0.28629 C -0.1342 0.30111 -0.12622 0.28412 -0.13333 0.30204 C -0.13646 0.30976 -0.13872 0.31346 -0.14097 0.32242 C -0.14167 0.32582 -0.14236 0.3289 -0.1434 0.33199 C -0.14497 0.33662 -0.14861 0.34558 -0.14861 0.34589 C -0.15018 0.35423 -0.1533 0.36164 -0.15486 0.37029 C -0.15799 0.38696 -0.16181 0.40457 -0.16615 0.42032 C -0.17292 0.47158 -0.18125 0.5352 -0.19757 0.57937 C -0.20139 0.59018 -0.20417 0.60469 -0.20903 0.61365 C -0.21198 0.63002 -0.20781 0.61056 -0.21406 0.62724 C -0.21476 0.6294 -0.21458 0.63218 -0.21528 0.63403 C -0.2184 0.64299 -0.22344 0.65349 -0.22778 0.66121 C -0.23021 0.67418 -0.23768 0.68591 -0.24288 0.69549 C -0.2467 0.70259 -0.24792 0.7063 -0.25313 0.70939 C -0.26545 0.72421 -0.27604 0.74212 -0.2882 0.75695 C -0.30156 0.77301 -0.31649 0.78598 -0.32969 0.80234 C -0.33229 0.80574 -0.33577 0.80451 -0.33854 0.80698 C -0.34653 0.81501 -0.3533 0.82551 -0.3625 0.82952 C -0.37049 0.8394 -0.3809 0.84218 -0.38889 0.85238 C -0.39028 0.85423 -0.39115 0.85763 -0.39254 0.85917 C -0.39531 0.86226 -0.39879 0.86288 -0.40139 0.86596 C -0.40538 0.86998 -0.40851 0.87677 -0.41285 0.87955 C -0.41875 0.88295 -0.4342 0.90024 -0.43924 0.9092 C -0.45052 0.92958 -0.46163 0.95028 -0.47205 0.97282 C -0.47795 0.98517 -0.48229 1.00741 -0.48958 1.01606 C -0.49288 1.0281 -0.49601 1.04076 -0.49965 1.05219 C -0.50104 1.05713 -0.50365 1.06084 -0.50452 1.06578 C -0.5066 1.07628 -0.5092 1.08554 -0.51354 1.09326 C -0.51511 1.10253 -0.51736 1.10685 -0.52101 1.11365 C -0.5224 1.12044 -0.52361 1.12724 -0.52483 1.13403 C -0.52535 1.13681 -0.52726 1.14113 -0.52726 1.14144 " pathEditMode="relative" rAng="0" ptsTypes="ffffffffffffffffffffffffffffffffffffffA">
                                      <p:cBhvr>
                                        <p:cTn id="40" dur="5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72" y="5704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2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2222E-6 4.93827E-7 C -0.00747 0.01697 -0.01511 0.03272 -0.02153 0.05093 C -0.02309 0.05401 -0.02188 0.05895 -0.02309 0.06265 C -0.02553 0.07253 -0.03855 0.08704 -0.04306 0.09383 C -0.04809 0.10093 -0.05174 0.11111 -0.0573 0.11481 C -0.06181 0.12716 -0.06823 0.13889 -0.075 0.14753 C -0.08369 0.17407 -0.09566 0.19599 -0.10539 0.22191 C -0.11285 0.24167 -0.11667 0.26759 -0.1257 0.28488 C -0.12848 0.30093 -0.12466 0.28117 -0.13073 0.30123 C -0.13542 0.31697 -0.12726 0.29907 -0.13455 0.3179 C -0.13768 0.32593 -0.13994 0.32994 -0.14219 0.3392 C -0.14289 0.3429 -0.14358 0.34599 -0.14462 0.34938 C -0.14619 0.35432 -0.14983 0.36358 -0.14983 0.36389 C -0.15139 0.37284 -0.15452 0.38056 -0.15625 0.38951 C -0.15938 0.4071 -0.1632 0.42562 -0.16754 0.44228 C -0.17431 0.4963 -0.18282 0.56296 -0.19914 0.60957 C -0.20313 0.62099 -0.20591 0.63611 -0.21077 0.64568 C -0.21372 0.66296 -0.20955 0.64228 -0.2158 0.65988 C -0.2165 0.66204 -0.21632 0.66512 -0.21702 0.66697 C -0.22014 0.67654 -0.22535 0.68765 -0.22969 0.69568 C -0.23212 0.70926 -0.23959 0.7216 -0.24497 0.73179 C -0.24879 0.7392 -0.25 0.74321 -0.25521 0.7463 C -0.26771 0.76204 -0.2783 0.78086 -0.29063 0.7966 C -0.304 0.81358 -0.3191 0.82716 -0.33247 0.84444 C -0.33507 0.84784 -0.33855 0.8466 -0.34132 0.84938 C -0.34931 0.85772 -0.35625 0.86883 -0.36546 0.87315 C -0.37344 0.88333 -0.38403 0.88642 -0.39202 0.89691 C -0.39341 0.89907 -0.39428 0.90247 -0.39566 0.90432 C -0.39844 0.90741 -0.40209 0.90802 -0.40469 0.91142 C -0.40869 0.91543 -0.41181 0.92284 -0.41615 0.92562 C -0.42223 0.92932 -0.43768 0.94753 -0.44271 0.95679 C -0.45417 0.97839 -0.46546 1 -0.47587 1.02376 C -0.48178 1.03673 -0.48612 1.06018 -0.49358 1.06914 C -0.49688 1.08179 -0.5 1.09506 -0.50365 1.1071 C -0.50504 1.11235 -0.50764 1.11636 -0.50851 1.1216 C -0.51077 1.13241 -0.51337 1.14228 -0.51771 1.15031 C -0.51928 1.16018 -0.52153 1.16481 -0.52518 1.17191 C -0.52657 1.17901 -0.52778 1.18611 -0.529 1.19321 C -0.52952 1.1963 -0.53143 1.20062 -0.53143 1.20123 " pathEditMode="relative" rAng="0" ptsTypes="ffffffffffffffffffffffffffffffffffffffA">
                                      <p:cBhvr>
                                        <p:cTn id="44" dur="5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6006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46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67362E-19 6.34342E-6 C -0.00729 0.00433 -0.01198 0.00958 -0.01841 0.01761 C -0.02309 0.02286 -0.02952 0.02626 -0.0342 0.03243 C -0.03559 0.03429 -0.03629 0.03737 -0.03785 0.03861 C -0.04393 0.0451 -0.05122 0.04757 -0.05729 0.05405 C -0.06268 0.05961 -0.06632 0.06579 -0.07205 0.06918 C -0.07552 0.07567 -0.08229 0.08216 -0.08664 0.08679 C -0.08907 0.08957 -0.09393 0.09544 -0.09393 0.09544 C -0.09479 0.0976 -0.09532 0.10007 -0.09636 0.10192 C -0.09861 0.10532 -0.10191 0.10655 -0.10365 0.11057 C -0.10834 0.12138 -0.1132 0.12879 -0.11962 0.13651 C -0.1224 0.15164 -0.13039 0.16461 -0.13664 0.17573 C -0.13785 0.17758 -0.1382 0.1816 -0.13907 0.18438 C -0.14254 0.19488 -0.14896 0.21063 -0.15365 0.21897 C -0.15539 0.22854 -0.15764 0.23503 -0.16111 0.24275 C -0.16441 0.26066 -0.15973 0.23873 -0.16476 0.25387 C -0.16736 0.2619 -0.16875 0.26962 -0.17205 0.27734 C -0.17587 0.29772 -0.16962 0.26807 -0.17691 0.29031 C -0.17778 0.29309 -0.17743 0.29649 -0.17813 0.29927 C -0.17986 0.30668 -0.18351 0.31347 -0.18542 0.32088 C -0.19427 0.3564 -0.18264 0.31378 -0.18907 0.34497 C -0.18959 0.34744 -0.1908 0.34899 -0.1915 0.35146 C -0.19358 0.35887 -0.19445 0.36752 -0.19636 0.37524 C -0.2 0.39006 -0.20087 0.40705 -0.20608 0.42064 C -0.20851 0.43824 -0.2132 0.45245 -0.21719 0.46851 C -0.22153 0.4858 -0.22327 0.50927 -0.23056 0.52286 C -0.23195 0.53305 -0.23368 0.53707 -0.23785 0.54417 C -0.24011 0.55652 -0.24497 0.56517 -0.24757 0.57691 C -0.25139 0.59358 -0.25729 0.60872 -0.26354 0.6223 C -0.26962 0.6362 -0.27361 0.65133 -0.28056 0.66369 C -0.28229 0.67326 -0.28785 0.67944 -0.2915 0.68747 C -0.29497 0.69488 -0.29532 0.70167 -0.3 0.70723 C -0.30782 0.72823 -0.31789 0.74615 -0.32691 0.7656 C -0.33282 0.77826 -0.33733 0.79309 -0.34393 0.80482 C -0.34532 0.81193 -0.35 0.82428 -0.35 0.82428 C -0.35035 0.82706 -0.35052 0.83015 -0.35122 0.83293 C -0.35261 0.83756 -0.35521 0.84096 -0.35608 0.8459 C -0.35816 0.85671 -0.36042 0.86752 -0.36233 0.87864 C -0.36372 0.89964 -0.36771 0.91847 -0.36962 0.93917 C -0.37118 0.95492 -0.37101 0.96387 -0.37205 0.98055 C -0.3724 0.98704 -0.37431 0.99321 -0.37448 1.00001 C -0.37483 1.02687 -0.37448 1.05343 -0.37448 1.0803 " pathEditMode="relative" ptsTypes="fffffffffffffffffffffffffffffffffffffffffA">
                                      <p:cBhvr>
                                        <p:cTn id="48" dur="5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50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25" descr="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25738"/>
            <a:ext cx="3582988" cy="204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4"/>
          <p:cNvSpPr txBox="1">
            <a:spLocks noChangeArrowheads="1"/>
          </p:cNvSpPr>
          <p:nvPr/>
        </p:nvSpPr>
        <p:spPr bwMode="auto">
          <a:xfrm>
            <a:off x="794" y="204789"/>
            <a:ext cx="4497388" cy="3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zh-CN" altLang="en-US" sz="2000" b="1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发展措施</a:t>
            </a:r>
          </a:p>
        </p:txBody>
      </p:sp>
      <p:pic>
        <p:nvPicPr>
          <p:cNvPr id="21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11" y="1260738"/>
            <a:ext cx="3638550" cy="28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1477010"/>
            <a:ext cx="432435" cy="1738630"/>
          </a:xfrm>
          <a:prstGeom prst="rect">
            <a:avLst/>
          </a:prstGeom>
        </p:spPr>
      </p:pic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922655" y="804545"/>
            <a:ext cx="1966913" cy="388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预期成果</a:t>
            </a:r>
          </a:p>
        </p:txBody>
      </p:sp>
      <p:pic>
        <p:nvPicPr>
          <p:cNvPr id="4" name="图片 3" descr="4G}NM3{XH3K54(H8`FEYPY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4705" y="929640"/>
            <a:ext cx="5276850" cy="3286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\\Sy\f\常用内页素材5\00004副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"/>
            <a:ext cx="9145588" cy="522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F:\360安全浏览器下载\水墨\1402\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94" y="1886744"/>
            <a:ext cx="833815" cy="444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Sy\e\我图PPT\00001PNG素材\中国风\古典边框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2439728"/>
            <a:ext cx="4627553" cy="818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2601595" y="2621280"/>
            <a:ext cx="4036060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捌   可行性分析</a:t>
            </a:r>
          </a:p>
        </p:txBody>
      </p:sp>
      <p:pic>
        <p:nvPicPr>
          <p:cNvPr id="26" name="Picture 2" descr="C:\Users\Thinkpad\Desktop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82" y="3382013"/>
            <a:ext cx="1572958" cy="137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Thinkpad\Desktop\12345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7778" b="77291"/>
          <a:stretch>
            <a:fillRect/>
          </a:stretch>
        </p:blipFill>
        <p:spPr bwMode="auto">
          <a:xfrm>
            <a:off x="-1" y="0"/>
            <a:ext cx="2709412" cy="1557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hinkpad\Desktop\777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9089">
            <a:off x="7346270" y="-742166"/>
            <a:ext cx="191982" cy="26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Thinkpad\Desktop\3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8163">
            <a:off x="6931236" y="-447112"/>
            <a:ext cx="180983" cy="9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Thinkpad\Desktop\3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26" y="-292011"/>
            <a:ext cx="100990" cy="159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Thinkpad\Desktop\5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0517">
            <a:off x="7051488" y="-237663"/>
            <a:ext cx="199108" cy="148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Thinkpad\Desktop\5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4191">
            <a:off x="7498946" y="-298993"/>
            <a:ext cx="210480" cy="114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Thinkpad\Desktop\55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2" y="-333562"/>
            <a:ext cx="112490" cy="125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32" dur="5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4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34 0.00031 C -0.00972 0.01143 0.00174 -0.00308 -0.0085 0.01452 C -0.01962 0.03367 -0.02413 0.0383 -0.03281 0.06115 C -0.03646 0.07011 -0.04027 0.07659 -0.04392 0.08524 C -0.04583 0.08957 -0.0493 0.09914 -0.0493 0.09945 C -0.05139 0.11304 -0.05677 0.12014 -0.06024 0.13218 C -0.06337 0.1433 -0.06545 0.15195 -0.06979 0.16276 C -0.08159 0.19241 -0.06788 0.1572 -0.07656 0.17944 C -0.0776 0.18191 -0.07934 0.18654 -0.07934 0.18685 C -0.08142 0.20167 -0.08923 0.21186 -0.09288 0.22669 C -0.09496 0.23503 -0.10121 0.25016 -0.10121 0.25047 C -0.10312 0.26004 -0.10659 0.26684 -0.10937 0.27641 C -0.11597 0.29926 -0.11892 0.32798 -0.12708 0.34929 C -0.12986 0.37431 -0.13663 0.39747 -0.13923 0.42249 C -0.14097 0.44164 -0.14253 0.46325 -0.146 0.48178 C -0.14705 0.50433 -0.14826 0.52842 -0.15295 0.55004 C -0.15712 0.59296 -0.15729 0.63774 -0.16389 0.68005 C -0.16597 0.69364 -0.16805 0.70661 -0.17066 0.71989 C -0.1717 0.72453 -0.17239 0.72947 -0.17343 0.7341 C -0.17378 0.73657 -0.17465 0.7412 -0.17465 0.74151 C -0.17656 0.76931 -0.18038 0.79463 -0.18559 0.8215 C -0.1875 0.83107 -0.19149 0.84219 -0.19375 0.85238 C -0.20052 0.88234 -0.20677 0.91477 -0.21701 0.94164 C -0.21944 0.95862 -0.22517 0.97128 -0.22934 0.98672 C -0.23107 0.99321 -0.23229 1 -0.23472 1.00556 C -0.23646 1.0102 -0.2401 1.01977 -0.2401 1.02008 C -0.24288 1.0383 -0.24774 1.05529 -0.25104 1.07412 C -0.25382 1.0908 -0.25364 1.08277 -0.25364 1.0908 " pathEditMode="relative" rAng="0" ptsTypes="fffffffffffffffffffffffffffA">
                                      <p:cBhvr>
                                        <p:cTn id="36" dur="5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5435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8" dur="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2.77949E-6 C -0.00729 0.01606 -0.01493 0.03088 -0.02136 0.04818 C -0.02274 0.05126 -0.0217 0.0559 -0.02274 0.05929 C -0.02518 0.06887 -0.0382 0.08246 -0.04271 0.08894 C -0.04757 0.09574 -0.05122 0.10562 -0.05677 0.10902 C -0.06129 0.12106 -0.06754 0.13218 -0.07431 0.14052 C -0.08299 0.16553 -0.09479 0.18653 -0.10452 0.21124 C -0.11181 0.22977 -0.11563 0.25417 -0.12465 0.27053 C -0.12743 0.28598 -0.12361 0.26714 -0.12969 0.28629 C -0.1342 0.30111 -0.12622 0.28412 -0.13333 0.30204 C -0.13646 0.30976 -0.13872 0.31346 -0.14097 0.32242 C -0.14167 0.32582 -0.14236 0.3289 -0.1434 0.33199 C -0.14497 0.33662 -0.14861 0.34558 -0.14861 0.34589 C -0.15018 0.35423 -0.1533 0.36164 -0.15486 0.37029 C -0.15799 0.38696 -0.16181 0.40457 -0.16615 0.42032 C -0.17292 0.47158 -0.18125 0.5352 -0.19757 0.57937 C -0.20139 0.59018 -0.20417 0.60469 -0.20903 0.61365 C -0.21198 0.63002 -0.20781 0.61056 -0.21406 0.62724 C -0.21476 0.6294 -0.21458 0.63218 -0.21528 0.63403 C -0.2184 0.64299 -0.22344 0.65349 -0.22778 0.66121 C -0.23021 0.67418 -0.23768 0.68591 -0.24288 0.69549 C -0.2467 0.70259 -0.24792 0.7063 -0.25313 0.70939 C -0.26545 0.72421 -0.27604 0.74212 -0.2882 0.75695 C -0.30156 0.77301 -0.31649 0.78598 -0.32969 0.80234 C -0.33229 0.80574 -0.33577 0.80451 -0.33854 0.80698 C -0.34653 0.81501 -0.3533 0.82551 -0.3625 0.82952 C -0.37049 0.8394 -0.3809 0.84218 -0.38889 0.85238 C -0.39028 0.85423 -0.39115 0.85763 -0.39254 0.85917 C -0.39531 0.86226 -0.39879 0.86288 -0.40139 0.86596 C -0.40538 0.86998 -0.40851 0.87677 -0.41285 0.87955 C -0.41875 0.88295 -0.4342 0.90024 -0.43924 0.9092 C -0.45052 0.92958 -0.46163 0.95028 -0.47205 0.97282 C -0.47795 0.98517 -0.48229 1.00741 -0.48958 1.01606 C -0.49288 1.0281 -0.49601 1.04076 -0.49965 1.05219 C -0.50104 1.05713 -0.50365 1.06084 -0.50452 1.06578 C -0.5066 1.07628 -0.5092 1.08554 -0.51354 1.09326 C -0.51511 1.10253 -0.51736 1.10685 -0.52101 1.11365 C -0.5224 1.12044 -0.52361 1.12724 -0.52483 1.13403 C -0.52535 1.13681 -0.52726 1.14113 -0.52726 1.14144 " pathEditMode="relative" rAng="0" ptsTypes="ffffffffffffffffffffffffffffffffffffffA">
                                      <p:cBhvr>
                                        <p:cTn id="40" dur="5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72" y="5704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2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2222E-6 4.93827E-7 C -0.00747 0.01697 -0.01511 0.03272 -0.02153 0.05093 C -0.02309 0.05401 -0.02188 0.05895 -0.02309 0.06265 C -0.02553 0.07253 -0.03855 0.08704 -0.04306 0.09383 C -0.04809 0.10093 -0.05174 0.11111 -0.0573 0.11481 C -0.06181 0.12716 -0.06823 0.13889 -0.075 0.14753 C -0.08369 0.17407 -0.09566 0.19599 -0.10539 0.22191 C -0.11285 0.24167 -0.11667 0.26759 -0.1257 0.28488 C -0.12848 0.30093 -0.12466 0.28117 -0.13073 0.30123 C -0.13542 0.31697 -0.12726 0.29907 -0.13455 0.3179 C -0.13768 0.32593 -0.13994 0.32994 -0.14219 0.3392 C -0.14289 0.3429 -0.14358 0.34599 -0.14462 0.34938 C -0.14619 0.35432 -0.14983 0.36358 -0.14983 0.36389 C -0.15139 0.37284 -0.15452 0.38056 -0.15625 0.38951 C -0.15938 0.4071 -0.1632 0.42562 -0.16754 0.44228 C -0.17431 0.4963 -0.18282 0.56296 -0.19914 0.60957 C -0.20313 0.62099 -0.20591 0.63611 -0.21077 0.64568 C -0.21372 0.66296 -0.20955 0.64228 -0.2158 0.65988 C -0.2165 0.66204 -0.21632 0.66512 -0.21702 0.66697 C -0.22014 0.67654 -0.22535 0.68765 -0.22969 0.69568 C -0.23212 0.70926 -0.23959 0.7216 -0.24497 0.73179 C -0.24879 0.7392 -0.25 0.74321 -0.25521 0.7463 C -0.26771 0.76204 -0.2783 0.78086 -0.29063 0.7966 C -0.304 0.81358 -0.3191 0.82716 -0.33247 0.84444 C -0.33507 0.84784 -0.33855 0.8466 -0.34132 0.84938 C -0.34931 0.85772 -0.35625 0.86883 -0.36546 0.87315 C -0.37344 0.88333 -0.38403 0.88642 -0.39202 0.89691 C -0.39341 0.89907 -0.39428 0.90247 -0.39566 0.90432 C -0.39844 0.90741 -0.40209 0.90802 -0.40469 0.91142 C -0.40869 0.91543 -0.41181 0.92284 -0.41615 0.92562 C -0.42223 0.92932 -0.43768 0.94753 -0.44271 0.95679 C -0.45417 0.97839 -0.46546 1 -0.47587 1.02376 C -0.48178 1.03673 -0.48612 1.06018 -0.49358 1.06914 C -0.49688 1.08179 -0.5 1.09506 -0.50365 1.1071 C -0.50504 1.11235 -0.50764 1.11636 -0.50851 1.1216 C -0.51077 1.13241 -0.51337 1.14228 -0.51771 1.15031 C -0.51928 1.16018 -0.52153 1.16481 -0.52518 1.17191 C -0.52657 1.17901 -0.52778 1.18611 -0.529 1.19321 C -0.52952 1.1963 -0.53143 1.20062 -0.53143 1.20123 " pathEditMode="relative" rAng="0" ptsTypes="ffffffffffffffffffffffffffffffffffffffA">
                                      <p:cBhvr>
                                        <p:cTn id="44" dur="5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6006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46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67362E-19 6.34342E-6 C -0.00729 0.00433 -0.01198 0.00958 -0.01841 0.01761 C -0.02309 0.02286 -0.02952 0.02626 -0.0342 0.03243 C -0.03559 0.03429 -0.03629 0.03737 -0.03785 0.03861 C -0.04393 0.0451 -0.05122 0.04757 -0.05729 0.05405 C -0.06268 0.05961 -0.06632 0.06579 -0.07205 0.06918 C -0.07552 0.07567 -0.08229 0.08216 -0.08664 0.08679 C -0.08907 0.08957 -0.09393 0.09544 -0.09393 0.09544 C -0.09479 0.0976 -0.09532 0.10007 -0.09636 0.10192 C -0.09861 0.10532 -0.10191 0.10655 -0.10365 0.11057 C -0.10834 0.12138 -0.1132 0.12879 -0.11962 0.13651 C -0.1224 0.15164 -0.13039 0.16461 -0.13664 0.17573 C -0.13785 0.17758 -0.1382 0.1816 -0.13907 0.18438 C -0.14254 0.19488 -0.14896 0.21063 -0.15365 0.21897 C -0.15539 0.22854 -0.15764 0.23503 -0.16111 0.24275 C -0.16441 0.26066 -0.15973 0.23873 -0.16476 0.25387 C -0.16736 0.2619 -0.16875 0.26962 -0.17205 0.27734 C -0.17587 0.29772 -0.16962 0.26807 -0.17691 0.29031 C -0.17778 0.29309 -0.17743 0.29649 -0.17813 0.29927 C -0.17986 0.30668 -0.18351 0.31347 -0.18542 0.32088 C -0.19427 0.3564 -0.18264 0.31378 -0.18907 0.34497 C -0.18959 0.34744 -0.1908 0.34899 -0.1915 0.35146 C -0.19358 0.35887 -0.19445 0.36752 -0.19636 0.37524 C -0.2 0.39006 -0.20087 0.40705 -0.20608 0.42064 C -0.20851 0.43824 -0.2132 0.45245 -0.21719 0.46851 C -0.22153 0.4858 -0.22327 0.50927 -0.23056 0.52286 C -0.23195 0.53305 -0.23368 0.53707 -0.23785 0.54417 C -0.24011 0.55652 -0.24497 0.56517 -0.24757 0.57691 C -0.25139 0.59358 -0.25729 0.60872 -0.26354 0.6223 C -0.26962 0.6362 -0.27361 0.65133 -0.28056 0.66369 C -0.28229 0.67326 -0.28785 0.67944 -0.2915 0.68747 C -0.29497 0.69488 -0.29532 0.70167 -0.3 0.70723 C -0.30782 0.72823 -0.31789 0.74615 -0.32691 0.7656 C -0.33282 0.77826 -0.33733 0.79309 -0.34393 0.80482 C -0.34532 0.81193 -0.35 0.82428 -0.35 0.82428 C -0.35035 0.82706 -0.35052 0.83015 -0.35122 0.83293 C -0.35261 0.83756 -0.35521 0.84096 -0.35608 0.8459 C -0.35816 0.85671 -0.36042 0.86752 -0.36233 0.87864 C -0.36372 0.89964 -0.36771 0.91847 -0.36962 0.93917 C -0.37118 0.95492 -0.37101 0.96387 -0.37205 0.98055 C -0.3724 0.98704 -0.37431 0.99321 -0.37448 1.00001 C -0.37483 1.02687 -0.37448 1.05343 -0.37448 1.0803 " pathEditMode="relative" ptsTypes="fffffffffffffffffffffffffffffffffffffffffA">
                                      <p:cBhvr>
                                        <p:cTn id="48" dur="5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50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\\Sy\f\常用内页素材5\00004副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737"/>
            <a:ext cx="9145588" cy="522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" y="1740261"/>
            <a:ext cx="20161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75920" y="2199640"/>
            <a:ext cx="1213485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5000"/>
              </a:lnSpc>
            </a:pPr>
            <a:r>
              <a:rPr lang="zh-CN" altLang="en-US" sz="28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82828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团队组成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718809" y="1800586"/>
            <a:ext cx="527709" cy="5027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33333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古隶简体" pitchFamily="65" charset="-122"/>
                <a:ea typeface="方正古隶简体" pitchFamily="65" charset="-122"/>
              </a:rPr>
              <a:t>壹</a:t>
            </a:r>
          </a:p>
        </p:txBody>
      </p:sp>
      <p:pic>
        <p:nvPicPr>
          <p:cNvPr id="43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9744" y="956671"/>
            <a:ext cx="20161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129155" y="1438275"/>
            <a:ext cx="1276985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>
              <a:lnSpc>
                <a:spcPct val="125000"/>
              </a:lnSpc>
            </a:pPr>
            <a:r>
              <a:rPr lang="zh-CN" altLang="en-US" sz="28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82828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建设主题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2503794" y="956671"/>
            <a:ext cx="527709" cy="5027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33333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古隶简体" pitchFamily="65" charset="-122"/>
                <a:ea typeface="方正古隶简体" pitchFamily="65" charset="-122"/>
              </a:rPr>
              <a:t>贰</a:t>
            </a:r>
          </a:p>
        </p:txBody>
      </p:sp>
      <p:pic>
        <p:nvPicPr>
          <p:cNvPr id="46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2864" y="473753"/>
            <a:ext cx="2016125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162425" y="960755"/>
            <a:ext cx="1276985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>
              <a:lnSpc>
                <a:spcPct val="125000"/>
              </a:lnSpc>
            </a:pPr>
            <a:r>
              <a:rPr lang="zh-CN" altLang="en-US" sz="28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82828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建设目标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4543414" y="442639"/>
            <a:ext cx="527709" cy="5027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33333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古隶简体" pitchFamily="65" charset="-122"/>
                <a:ea typeface="方正古隶简体" pitchFamily="65" charset="-122"/>
              </a:rPr>
              <a:t>叁</a:t>
            </a:r>
          </a:p>
        </p:txBody>
      </p:sp>
      <p:pic>
        <p:nvPicPr>
          <p:cNvPr id="49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5829" y="275951"/>
            <a:ext cx="20161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381115" y="789940"/>
            <a:ext cx="1245870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>
              <a:lnSpc>
                <a:spcPct val="125000"/>
              </a:lnSpc>
            </a:pPr>
            <a:r>
              <a:rPr lang="zh-CN" altLang="en-US" sz="28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82828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建设内容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6739879" y="333736"/>
            <a:ext cx="527709" cy="5027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33333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古隶简体" pitchFamily="65" charset="-122"/>
                <a:ea typeface="方正古隶简体" pitchFamily="65" charset="-122"/>
              </a:rPr>
              <a:t>肆</a:t>
            </a:r>
          </a:p>
        </p:txBody>
      </p:sp>
      <p:grpSp>
        <p:nvGrpSpPr>
          <p:cNvPr id="52" name="组合 51"/>
          <p:cNvGrpSpPr/>
          <p:nvPr/>
        </p:nvGrpSpPr>
        <p:grpSpPr bwMode="auto">
          <a:xfrm>
            <a:off x="489744" y="255948"/>
            <a:ext cx="3143250" cy="1181100"/>
            <a:chOff x="945803" y="915566"/>
            <a:chExt cx="3143657" cy="1180384"/>
          </a:xfrm>
        </p:grpSpPr>
        <p:pic>
          <p:nvPicPr>
            <p:cNvPr id="53" name="Picture 2" descr="C:\Users\Thinkpad\Desktop\PNG\1_0001_图层-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5803" y="915566"/>
              <a:ext cx="3143657" cy="1180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矩形 9"/>
            <p:cNvSpPr>
              <a:spLocks noChangeArrowheads="1"/>
            </p:cNvSpPr>
            <p:nvPr/>
          </p:nvSpPr>
          <p:spPr bwMode="auto">
            <a:xfrm>
              <a:off x="1377508" y="1088499"/>
              <a:ext cx="1213952" cy="8201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4000" b="1" baseline="0" dirty="0" smtClean="0">
                  <a:solidFill>
                    <a:srgbClr val="FFFFFF"/>
                  </a:solidFill>
                  <a:latin typeface="方正古隶简体" pitchFamily="65" charset="-122"/>
                  <a:ea typeface="方正古隶简体" pitchFamily="65" charset="-122"/>
                </a:rPr>
                <a:t>目</a:t>
              </a:r>
              <a:r>
                <a:rPr lang="zh-CN" altLang="en-US" sz="4000" b="1" baseline="0" dirty="0">
                  <a:solidFill>
                    <a:srgbClr val="FFFFFF"/>
                  </a:solidFill>
                  <a:latin typeface="方正古隶简体" pitchFamily="65" charset="-122"/>
                  <a:ea typeface="方正古隶简体" pitchFamily="65" charset="-122"/>
                </a:rPr>
                <a:t>录</a:t>
              </a:r>
            </a:p>
          </p:txBody>
        </p:sp>
      </p:grpSp>
      <p:pic>
        <p:nvPicPr>
          <p:cNvPr id="55" name="Picture 272" descr="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788" y="-18256"/>
            <a:ext cx="1579562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Administrator\Desktop\水墨鸟256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35" y="57785"/>
            <a:ext cx="2663190" cy="1272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9"/>
          <p:cNvSpPr txBox="1">
            <a:spLocks noChangeArrowheads="1"/>
          </p:cNvSpPr>
          <p:nvPr/>
        </p:nvSpPr>
        <p:spPr bwMode="auto">
          <a:xfrm>
            <a:off x="2271395" y="3597275"/>
            <a:ext cx="1167130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>
              <a:lnSpc>
                <a:spcPct val="125000"/>
              </a:lnSpc>
            </a:pPr>
            <a:r>
              <a:rPr lang="zh-CN" altLang="en-US" sz="28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82828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建设计划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597151" y="3026136"/>
            <a:ext cx="514985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33333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古隶简体" pitchFamily="65" charset="-122"/>
                <a:ea typeface="方正古隶简体" pitchFamily="65" charset="-122"/>
              </a:rPr>
              <a:t>伍</a:t>
            </a:r>
          </a:p>
        </p:txBody>
      </p:sp>
      <p:pic>
        <p:nvPicPr>
          <p:cNvPr id="5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944" y="2942951"/>
            <a:ext cx="20161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9"/>
          <p:cNvSpPr txBox="1">
            <a:spLocks noChangeArrowheads="1"/>
          </p:cNvSpPr>
          <p:nvPr/>
        </p:nvSpPr>
        <p:spPr bwMode="auto">
          <a:xfrm>
            <a:off x="4117340" y="3148965"/>
            <a:ext cx="1167130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>
              <a:lnSpc>
                <a:spcPct val="125000"/>
              </a:lnSpc>
            </a:pPr>
            <a:r>
              <a:rPr lang="zh-CN" altLang="en-US" sz="28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82828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创新之处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011796" y="1661521"/>
            <a:ext cx="514985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33333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古隶简体" pitchFamily="65" charset="-122"/>
                <a:ea typeface="方正古隶简体" pitchFamily="65" charset="-122"/>
              </a:rPr>
              <a:t>捌</a:t>
            </a:r>
          </a:p>
        </p:txBody>
      </p:sp>
      <p:pic>
        <p:nvPicPr>
          <p:cNvPr id="8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2994" y="2640691"/>
            <a:ext cx="20161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9"/>
          <p:cNvSpPr txBox="1">
            <a:spLocks noChangeArrowheads="1"/>
          </p:cNvSpPr>
          <p:nvPr/>
        </p:nvSpPr>
        <p:spPr bwMode="auto">
          <a:xfrm>
            <a:off x="7616190" y="2153285"/>
            <a:ext cx="1376680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>
              <a:lnSpc>
                <a:spcPct val="125000"/>
              </a:lnSpc>
            </a:pPr>
            <a:r>
              <a:rPr lang="zh-CN" altLang="en-US" sz="28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82828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可行性分析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366896" y="2520676"/>
            <a:ext cx="514985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33333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古隶简体" pitchFamily="65" charset="-122"/>
                <a:ea typeface="方正古隶简体" pitchFamily="65" charset="-122"/>
              </a:rPr>
              <a:t>陆</a:t>
            </a:r>
          </a:p>
        </p:txBody>
      </p:sp>
      <p:pic>
        <p:nvPicPr>
          <p:cNvPr id="11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1019" y="2339066"/>
            <a:ext cx="20161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49"/>
          <p:cNvSpPr txBox="1">
            <a:spLocks noChangeArrowheads="1"/>
          </p:cNvSpPr>
          <p:nvPr/>
        </p:nvSpPr>
        <p:spPr bwMode="auto">
          <a:xfrm>
            <a:off x="6024245" y="2822575"/>
            <a:ext cx="1167130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>
              <a:lnSpc>
                <a:spcPct val="125000"/>
              </a:lnSpc>
            </a:pPr>
            <a:r>
              <a:rPr lang="zh-CN" altLang="en-US" sz="28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82828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预期成果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296026" y="2274296"/>
            <a:ext cx="514985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000" b="1">
                <a:solidFill>
                  <a:srgbClr val="33333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古隶简体" pitchFamily="65" charset="-122"/>
                <a:ea typeface="方正古隶简体" pitchFamily="65" charset="-122"/>
              </a:rPr>
              <a:t>柒</a:t>
            </a:r>
          </a:p>
        </p:txBody>
      </p:sp>
      <p:pic>
        <p:nvPicPr>
          <p:cNvPr id="15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309" y="1603736"/>
            <a:ext cx="20161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9685E-6 L 0.24688 1.79685E-6 " pathEditMode="relative" rAng="0" ptsTypes="AA">
                                      <p:cBhvr>
                                        <p:cTn id="10" dur="2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45" grpId="0"/>
      <p:bldP spid="47" grpId="0"/>
      <p:bldP spid="48" grpId="0"/>
      <p:bldP spid="50" grpId="0"/>
      <p:bldP spid="51" grpId="0"/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03300"/>
            <a:ext cx="7088188" cy="3625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996950"/>
            <a:ext cx="300037" cy="3633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3027363"/>
            <a:ext cx="1506538" cy="1222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6781800" y="1735138"/>
            <a:ext cx="6096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85000"/>
              </a:lnSpc>
            </a:pPr>
            <a:r>
              <a:rPr lang="zh-CN" altLang="en-US" sz="2200" b="1" baseline="0">
                <a:solidFill>
                  <a:srgbClr val="FFFFFF"/>
                </a:solidFill>
                <a:ea typeface="楷体" panose="02010609060101010101" pitchFamily="49" charset="-122"/>
              </a:rPr>
              <a:t>标题</a:t>
            </a:r>
          </a:p>
          <a:p>
            <a:pPr algn="l">
              <a:lnSpc>
                <a:spcPct val="85000"/>
              </a:lnSpc>
            </a:pPr>
            <a:r>
              <a:rPr lang="zh-CN" altLang="en-US" sz="2200" b="1" baseline="0">
                <a:solidFill>
                  <a:srgbClr val="FFFFFF"/>
                </a:solidFill>
                <a:ea typeface="楷体" panose="02010609060101010101" pitchFamily="49" charset="-122"/>
              </a:rPr>
              <a:t>内容</a:t>
            </a:r>
          </a:p>
        </p:txBody>
      </p:sp>
      <p:sp>
        <p:nvSpPr>
          <p:cNvPr id="3" name="Text Box 104"/>
          <p:cNvSpPr txBox="1">
            <a:spLocks noChangeArrowheads="1"/>
          </p:cNvSpPr>
          <p:nvPr/>
        </p:nvSpPr>
        <p:spPr bwMode="auto">
          <a:xfrm>
            <a:off x="794" y="204789"/>
            <a:ext cx="4497388" cy="3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zh-CN" altLang="en-US" sz="2000" b="1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60500" y="1449070"/>
            <a:ext cx="6336030" cy="2748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11200" algn="l" eaLnBrk="1" latinLnBrk="0" hangingPunct="1">
              <a:lnSpc>
                <a:spcPct val="19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zh-CN" altLang="en-US" sz="2800" b="1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主要参加者的学术背景和研究经验，薛小、龙小的办学成果与育人特色都为本项目的实施提供了扎实的基础。相信在领导的大力支持，专家团的高屋建瓴，健全的工作制度，共建学校的协作沟通下一定确保项目建设扎根落地，取得预期的成果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esktop\中国风水墨2016\01、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401" b="17557"/>
          <a:stretch>
            <a:fillRect/>
          </a:stretch>
        </p:blipFill>
        <p:spPr bwMode="auto">
          <a:xfrm>
            <a:off x="158" y="-11019"/>
            <a:ext cx="9144795" cy="5165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432719" y="1465104"/>
            <a:ext cx="6021388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8" tIns="45724" rIns="91448" bIns="45724">
            <a:spAutoFit/>
          </a:bodyPr>
          <a:lstStyle/>
          <a:p>
            <a:pPr algn="ctr"/>
            <a:r>
              <a:rPr lang="zh-CN" altLang="en-US" sz="9600" baseline="0" dirty="0">
                <a:solidFill>
                  <a:srgbClr val="333333"/>
                </a:solidFill>
                <a:latin typeface="方正字迹-吕建德字体" panose="02010600010101010101" pitchFamily="2" charset="-122"/>
                <a:ea typeface="方正字迹-吕建德字体" panose="02010600010101010101" pitchFamily="2" charset="-122"/>
                <a:cs typeface="方正吕建德字体"/>
              </a:rPr>
              <a:t>谢谢</a:t>
            </a:r>
          </a:p>
        </p:txBody>
      </p:sp>
      <p:pic>
        <p:nvPicPr>
          <p:cNvPr id="22" name="Picture 272" descr="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8094" y="1200944"/>
            <a:ext cx="19304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5 0.00092 L 0.5467 0.00092 " pathEditMode="relative" rAng="0" ptsTypes="AA">
                                      <p:cBhvr>
                                        <p:cTn id="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\\Sy\f\常用内页素材5\00004副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737"/>
            <a:ext cx="9145588" cy="522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F:\360安全浏览器下载\水墨\1402\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94" y="1886744"/>
            <a:ext cx="833815" cy="444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Sy\e\我图PPT\00001PNG素材\中国风\古典边框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2439728"/>
            <a:ext cx="4627553" cy="818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hinkpad\Desktop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82" y="3382013"/>
            <a:ext cx="1572958" cy="137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Thinkpad\Desktop\12345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7778" b="77291"/>
          <a:stretch>
            <a:fillRect/>
          </a:stretch>
        </p:blipFill>
        <p:spPr bwMode="auto">
          <a:xfrm>
            <a:off x="-1" y="0"/>
            <a:ext cx="2709412" cy="1557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hinkpad\Desktop\777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9089">
            <a:off x="7346270" y="-742166"/>
            <a:ext cx="191982" cy="26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Thinkpad\Desktop\3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8163">
            <a:off x="6931236" y="-447112"/>
            <a:ext cx="180983" cy="9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Thinkpad\Desktop\3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26" y="-292011"/>
            <a:ext cx="100990" cy="159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Thinkpad\Desktop\5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0517">
            <a:off x="7051488" y="-237663"/>
            <a:ext cx="199108" cy="148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Thinkpad\Desktop\5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4191">
            <a:off x="7498946" y="-298993"/>
            <a:ext cx="210480" cy="114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Thinkpad\Desktop\55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2" y="-333562"/>
            <a:ext cx="112490" cy="125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385607" y="2618656"/>
            <a:ext cx="2428875" cy="4603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壹   团队组成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29" dur="5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1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34 0.00031 C -0.00972 0.01143 0.00174 -0.00308 -0.0085 0.01452 C -0.01962 0.03367 -0.02413 0.0383 -0.03281 0.06115 C -0.03646 0.07011 -0.04027 0.07659 -0.04392 0.08524 C -0.04583 0.08957 -0.0493 0.09914 -0.0493 0.09945 C -0.05139 0.11304 -0.05677 0.12014 -0.06024 0.13218 C -0.06337 0.1433 -0.06545 0.15195 -0.06979 0.16276 C -0.08159 0.19241 -0.06788 0.1572 -0.07656 0.17944 C -0.0776 0.18191 -0.07934 0.18654 -0.07934 0.18685 C -0.08142 0.20167 -0.08923 0.21186 -0.09288 0.22669 C -0.09496 0.23503 -0.10121 0.25016 -0.10121 0.25047 C -0.10312 0.26004 -0.10659 0.26684 -0.10937 0.27641 C -0.11597 0.29926 -0.11892 0.32798 -0.12708 0.34929 C -0.12986 0.37431 -0.13663 0.39747 -0.13923 0.42249 C -0.14097 0.44164 -0.14253 0.46325 -0.146 0.48178 C -0.14705 0.50433 -0.14826 0.52842 -0.15295 0.55004 C -0.15712 0.59296 -0.15729 0.63774 -0.16389 0.68005 C -0.16597 0.69364 -0.16805 0.70661 -0.17066 0.71989 C -0.1717 0.72453 -0.17239 0.72947 -0.17343 0.7341 C -0.17378 0.73657 -0.17465 0.7412 -0.17465 0.74151 C -0.17656 0.76931 -0.18038 0.79463 -0.18559 0.8215 C -0.1875 0.83107 -0.19149 0.84219 -0.19375 0.85238 C -0.20052 0.88234 -0.20677 0.91477 -0.21701 0.94164 C -0.21944 0.95862 -0.22517 0.97128 -0.22934 0.98672 C -0.23107 0.99321 -0.23229 1 -0.23472 1.00556 C -0.23646 1.0102 -0.2401 1.01977 -0.2401 1.02008 C -0.24288 1.0383 -0.24774 1.05529 -0.25104 1.07412 C -0.25382 1.0908 -0.25364 1.08277 -0.25364 1.0908 " pathEditMode="relative" rAng="0" ptsTypes="fffffffffffffffffffffffffffA">
                                      <p:cBhvr>
                                        <p:cTn id="33" dur="5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5435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5" dur="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2.77949E-6 C -0.00729 0.01606 -0.01493 0.03088 -0.02136 0.04818 C -0.02274 0.05126 -0.0217 0.0559 -0.02274 0.05929 C -0.02518 0.06887 -0.0382 0.08246 -0.04271 0.08894 C -0.04757 0.09574 -0.05122 0.10562 -0.05677 0.10902 C -0.06129 0.12106 -0.06754 0.13218 -0.07431 0.14052 C -0.08299 0.16553 -0.09479 0.18653 -0.10452 0.21124 C -0.11181 0.22977 -0.11563 0.25417 -0.12465 0.27053 C -0.12743 0.28598 -0.12361 0.26714 -0.12969 0.28629 C -0.1342 0.30111 -0.12622 0.28412 -0.13333 0.30204 C -0.13646 0.30976 -0.13872 0.31346 -0.14097 0.32242 C -0.14167 0.32582 -0.14236 0.3289 -0.1434 0.33199 C -0.14497 0.33662 -0.14861 0.34558 -0.14861 0.34589 C -0.15018 0.35423 -0.1533 0.36164 -0.15486 0.37029 C -0.15799 0.38696 -0.16181 0.40457 -0.16615 0.42032 C -0.17292 0.47158 -0.18125 0.5352 -0.19757 0.57937 C -0.20139 0.59018 -0.20417 0.60469 -0.20903 0.61365 C -0.21198 0.63002 -0.20781 0.61056 -0.21406 0.62724 C -0.21476 0.6294 -0.21458 0.63218 -0.21528 0.63403 C -0.2184 0.64299 -0.22344 0.65349 -0.22778 0.66121 C -0.23021 0.67418 -0.23768 0.68591 -0.24288 0.69549 C -0.2467 0.70259 -0.24792 0.7063 -0.25313 0.70939 C -0.26545 0.72421 -0.27604 0.74212 -0.2882 0.75695 C -0.30156 0.77301 -0.31649 0.78598 -0.32969 0.80234 C -0.33229 0.80574 -0.33577 0.80451 -0.33854 0.80698 C -0.34653 0.81501 -0.3533 0.82551 -0.3625 0.82952 C -0.37049 0.8394 -0.3809 0.84218 -0.38889 0.85238 C -0.39028 0.85423 -0.39115 0.85763 -0.39254 0.85917 C -0.39531 0.86226 -0.39879 0.86288 -0.40139 0.86596 C -0.40538 0.86998 -0.40851 0.87677 -0.41285 0.87955 C -0.41875 0.88295 -0.4342 0.90024 -0.43924 0.9092 C -0.45052 0.92958 -0.46163 0.95028 -0.47205 0.97282 C -0.47795 0.98517 -0.48229 1.00741 -0.48958 1.01606 C -0.49288 1.0281 -0.49601 1.04076 -0.49965 1.05219 C -0.50104 1.05713 -0.50365 1.06084 -0.50452 1.06578 C -0.5066 1.07628 -0.5092 1.08554 -0.51354 1.09326 C -0.51511 1.10253 -0.51736 1.10685 -0.52101 1.11365 C -0.5224 1.12044 -0.52361 1.12724 -0.52483 1.13403 C -0.52535 1.13681 -0.52726 1.14113 -0.52726 1.14144 " pathEditMode="relative" rAng="0" ptsTypes="ffffffffffffffffffffffffffffffffffffffA">
                                      <p:cBhvr>
                                        <p:cTn id="37" dur="5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72" y="5704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9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2222E-6 4.93827E-7 C -0.00747 0.01697 -0.01511 0.03272 -0.02153 0.05093 C -0.02309 0.05401 -0.02188 0.05895 -0.02309 0.06265 C -0.02553 0.07253 -0.03855 0.08704 -0.04306 0.09383 C -0.04809 0.10093 -0.05174 0.11111 -0.0573 0.11481 C -0.06181 0.12716 -0.06823 0.13889 -0.075 0.14753 C -0.08369 0.17407 -0.09566 0.19599 -0.10539 0.22191 C -0.11285 0.24167 -0.11667 0.26759 -0.1257 0.28488 C -0.12848 0.30093 -0.12466 0.28117 -0.13073 0.30123 C -0.13542 0.31697 -0.12726 0.29907 -0.13455 0.3179 C -0.13768 0.32593 -0.13994 0.32994 -0.14219 0.3392 C -0.14289 0.3429 -0.14358 0.34599 -0.14462 0.34938 C -0.14619 0.35432 -0.14983 0.36358 -0.14983 0.36389 C -0.15139 0.37284 -0.15452 0.38056 -0.15625 0.38951 C -0.15938 0.4071 -0.1632 0.42562 -0.16754 0.44228 C -0.17431 0.4963 -0.18282 0.56296 -0.19914 0.60957 C -0.20313 0.62099 -0.20591 0.63611 -0.21077 0.64568 C -0.21372 0.66296 -0.20955 0.64228 -0.2158 0.65988 C -0.2165 0.66204 -0.21632 0.66512 -0.21702 0.66697 C -0.22014 0.67654 -0.22535 0.68765 -0.22969 0.69568 C -0.23212 0.70926 -0.23959 0.7216 -0.24497 0.73179 C -0.24879 0.7392 -0.25 0.74321 -0.25521 0.7463 C -0.26771 0.76204 -0.2783 0.78086 -0.29063 0.7966 C -0.304 0.81358 -0.3191 0.82716 -0.33247 0.84444 C -0.33507 0.84784 -0.33855 0.8466 -0.34132 0.84938 C -0.34931 0.85772 -0.35625 0.86883 -0.36546 0.87315 C -0.37344 0.88333 -0.38403 0.88642 -0.39202 0.89691 C -0.39341 0.89907 -0.39428 0.90247 -0.39566 0.90432 C -0.39844 0.90741 -0.40209 0.90802 -0.40469 0.91142 C -0.40869 0.91543 -0.41181 0.92284 -0.41615 0.92562 C -0.42223 0.92932 -0.43768 0.94753 -0.44271 0.95679 C -0.45417 0.97839 -0.46546 1 -0.47587 1.02376 C -0.48178 1.03673 -0.48612 1.06018 -0.49358 1.06914 C -0.49688 1.08179 -0.5 1.09506 -0.50365 1.1071 C -0.50504 1.11235 -0.50764 1.11636 -0.50851 1.1216 C -0.51077 1.13241 -0.51337 1.14228 -0.51771 1.15031 C -0.51928 1.16018 -0.52153 1.16481 -0.52518 1.17191 C -0.52657 1.17901 -0.52778 1.18611 -0.529 1.19321 C -0.52952 1.1963 -0.53143 1.20062 -0.53143 1.20123 " pathEditMode="relative" rAng="0" ptsTypes="ffffffffffffffffffffffffffffffffffffffA">
                                      <p:cBhvr>
                                        <p:cTn id="41" dur="5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600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43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67362E-19 6.34342E-6 C -0.00729 0.00433 -0.01198 0.00958 -0.01841 0.01761 C -0.02309 0.02286 -0.02952 0.02626 -0.0342 0.03243 C -0.03559 0.03429 -0.03629 0.03737 -0.03785 0.03861 C -0.04393 0.0451 -0.05122 0.04757 -0.05729 0.05405 C -0.06268 0.05961 -0.06632 0.06579 -0.07205 0.06918 C -0.07552 0.07567 -0.08229 0.08216 -0.08664 0.08679 C -0.08907 0.08957 -0.09393 0.09544 -0.09393 0.09544 C -0.09479 0.0976 -0.09532 0.10007 -0.09636 0.10192 C -0.09861 0.10532 -0.10191 0.10655 -0.10365 0.11057 C -0.10834 0.12138 -0.1132 0.12879 -0.11962 0.13651 C -0.1224 0.15164 -0.13039 0.16461 -0.13664 0.17573 C -0.13785 0.17758 -0.1382 0.1816 -0.13907 0.18438 C -0.14254 0.19488 -0.14896 0.21063 -0.15365 0.21897 C -0.15539 0.22854 -0.15764 0.23503 -0.16111 0.24275 C -0.16441 0.26066 -0.15973 0.23873 -0.16476 0.25387 C -0.16736 0.2619 -0.16875 0.26962 -0.17205 0.27734 C -0.17587 0.29772 -0.16962 0.26807 -0.17691 0.29031 C -0.17778 0.29309 -0.17743 0.29649 -0.17813 0.29927 C -0.17986 0.30668 -0.18351 0.31347 -0.18542 0.32088 C -0.19427 0.3564 -0.18264 0.31378 -0.18907 0.34497 C -0.18959 0.34744 -0.1908 0.34899 -0.1915 0.35146 C -0.19358 0.35887 -0.19445 0.36752 -0.19636 0.37524 C -0.2 0.39006 -0.20087 0.40705 -0.20608 0.42064 C -0.20851 0.43824 -0.2132 0.45245 -0.21719 0.46851 C -0.22153 0.4858 -0.22327 0.50927 -0.23056 0.52286 C -0.23195 0.53305 -0.23368 0.53707 -0.23785 0.54417 C -0.24011 0.55652 -0.24497 0.56517 -0.24757 0.57691 C -0.25139 0.59358 -0.25729 0.60872 -0.26354 0.6223 C -0.26962 0.6362 -0.27361 0.65133 -0.28056 0.66369 C -0.28229 0.67326 -0.28785 0.67944 -0.2915 0.68747 C -0.29497 0.69488 -0.29532 0.70167 -0.3 0.70723 C -0.30782 0.72823 -0.31789 0.74615 -0.32691 0.7656 C -0.33282 0.77826 -0.33733 0.79309 -0.34393 0.80482 C -0.34532 0.81193 -0.35 0.82428 -0.35 0.82428 C -0.35035 0.82706 -0.35052 0.83015 -0.35122 0.83293 C -0.35261 0.83756 -0.35521 0.84096 -0.35608 0.8459 C -0.35816 0.85671 -0.36042 0.86752 -0.36233 0.87864 C -0.36372 0.89964 -0.36771 0.91847 -0.36962 0.93917 C -0.37118 0.95492 -0.37101 0.96387 -0.37205 0.98055 C -0.3724 0.98704 -0.37431 0.99321 -0.37448 1.00001 C -0.37483 1.02687 -0.37448 1.05343 -0.37448 1.0803 " pathEditMode="relative" ptsTypes="fffffffffffffffffffffffffffffffffffffffffA">
                                      <p:cBhvr>
                                        <p:cTn id="45" dur="5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47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\\Sy\f\常用内页素材5\00004副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737"/>
            <a:ext cx="9145588" cy="522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F:\360安全浏览器下载\水墨\1402\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24" y="365919"/>
            <a:ext cx="833815" cy="444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Sy\e\我图PPT\00001PNG素材\中国风\古典边框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39" y="-78047"/>
            <a:ext cx="4627553" cy="818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4000287" y="127551"/>
            <a:ext cx="2428875" cy="4603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壹   团队组成</a:t>
            </a:r>
          </a:p>
        </p:txBody>
      </p:sp>
      <p:pic>
        <p:nvPicPr>
          <p:cNvPr id="26" name="Picture 2" descr="C:\Users\Thinkpad\Desktop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807" y="3950973"/>
            <a:ext cx="1572958" cy="137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hinkpad\Desktop\777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9089">
            <a:off x="7346270" y="-742166"/>
            <a:ext cx="191982" cy="26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Thinkpad\Desktop\3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8163">
            <a:off x="6931236" y="-447112"/>
            <a:ext cx="180983" cy="9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Thinkpad\Desktop\3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26" y="-292011"/>
            <a:ext cx="100990" cy="159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Thinkpad\Desktop\5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0517">
            <a:off x="7051488" y="-237663"/>
            <a:ext cx="199108" cy="148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Thinkpad\Desktop\5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4191">
            <a:off x="7498946" y="-298993"/>
            <a:ext cx="210480" cy="114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Thinkpad\Desktop\55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2" y="-333562"/>
            <a:ext cx="112490" cy="125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R5)_R27)C36ZP7ZGORAGKFE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6594" y="819944"/>
            <a:ext cx="3733800" cy="4038600"/>
          </a:xfrm>
          <a:prstGeom prst="rect">
            <a:avLst/>
          </a:prstGeom>
        </p:spPr>
      </p:pic>
      <p:pic>
        <p:nvPicPr>
          <p:cNvPr id="36865" name="Picture 1" descr="C:\Users\Administrator\AppData\Roaming\Tencent\Users\2456113726\QQ\WinTemp\RichOle\%%_[SIV~CA4TS440LN{ZISX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6594" y="819945"/>
            <a:ext cx="3929054" cy="4038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29" dur="5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1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34 0.00031 C -0.00972 0.01143 0.00174 -0.00308 -0.0085 0.01452 C -0.01962 0.03367 -0.02413 0.0383 -0.03281 0.06115 C -0.03646 0.07011 -0.04027 0.07659 -0.04392 0.08524 C -0.04583 0.08957 -0.0493 0.09914 -0.0493 0.09945 C -0.05139 0.11304 -0.05677 0.12014 -0.06024 0.13218 C -0.06337 0.1433 -0.06545 0.15195 -0.06979 0.16276 C -0.08159 0.19241 -0.06788 0.1572 -0.07656 0.17944 C -0.0776 0.18191 -0.07934 0.18654 -0.07934 0.18685 C -0.08142 0.20167 -0.08923 0.21186 -0.09288 0.22669 C -0.09496 0.23503 -0.10121 0.25016 -0.10121 0.25047 C -0.10312 0.26004 -0.10659 0.26684 -0.10937 0.27641 C -0.11597 0.29926 -0.11892 0.32798 -0.12708 0.34929 C -0.12986 0.37431 -0.13663 0.39747 -0.13923 0.42249 C -0.14097 0.44164 -0.14253 0.46325 -0.146 0.48178 C -0.14705 0.50433 -0.14826 0.52842 -0.15295 0.55004 C -0.15712 0.59296 -0.15729 0.63774 -0.16389 0.68005 C -0.16597 0.69364 -0.16805 0.70661 -0.17066 0.71989 C -0.1717 0.72453 -0.17239 0.72947 -0.17343 0.7341 C -0.17378 0.73657 -0.17465 0.7412 -0.17465 0.74151 C -0.17656 0.76931 -0.18038 0.79463 -0.18559 0.8215 C -0.1875 0.83107 -0.19149 0.84219 -0.19375 0.85238 C -0.20052 0.88234 -0.20677 0.91477 -0.21701 0.94164 C -0.21944 0.95862 -0.22517 0.97128 -0.22934 0.98672 C -0.23107 0.99321 -0.23229 1 -0.23472 1.00556 C -0.23646 1.0102 -0.2401 1.01977 -0.2401 1.02008 C -0.24288 1.0383 -0.24774 1.05529 -0.25104 1.07412 C -0.25382 1.0908 -0.25364 1.08277 -0.25364 1.0908 " pathEditMode="relative" rAng="0" ptsTypes="fffffffffffffffffffffffffffA">
                                      <p:cBhvr>
                                        <p:cTn id="33" dur="5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5435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5" dur="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2.77949E-6 C -0.00729 0.01606 -0.01493 0.03088 -0.02136 0.04818 C -0.02274 0.05126 -0.0217 0.0559 -0.02274 0.05929 C -0.02518 0.06887 -0.0382 0.08246 -0.04271 0.08894 C -0.04757 0.09574 -0.05122 0.10562 -0.05677 0.10902 C -0.06129 0.12106 -0.06754 0.13218 -0.07431 0.14052 C -0.08299 0.16553 -0.09479 0.18653 -0.10452 0.21124 C -0.11181 0.22977 -0.11563 0.25417 -0.12465 0.27053 C -0.12743 0.28598 -0.12361 0.26714 -0.12969 0.28629 C -0.1342 0.30111 -0.12622 0.28412 -0.13333 0.30204 C -0.13646 0.30976 -0.13872 0.31346 -0.14097 0.32242 C -0.14167 0.32582 -0.14236 0.3289 -0.1434 0.33199 C -0.14497 0.33662 -0.14861 0.34558 -0.14861 0.34589 C -0.15018 0.35423 -0.1533 0.36164 -0.15486 0.37029 C -0.15799 0.38696 -0.16181 0.40457 -0.16615 0.42032 C -0.17292 0.47158 -0.18125 0.5352 -0.19757 0.57937 C -0.20139 0.59018 -0.20417 0.60469 -0.20903 0.61365 C -0.21198 0.63002 -0.20781 0.61056 -0.21406 0.62724 C -0.21476 0.6294 -0.21458 0.63218 -0.21528 0.63403 C -0.2184 0.64299 -0.22344 0.65349 -0.22778 0.66121 C -0.23021 0.67418 -0.23768 0.68591 -0.24288 0.69549 C -0.2467 0.70259 -0.24792 0.7063 -0.25313 0.70939 C -0.26545 0.72421 -0.27604 0.74212 -0.2882 0.75695 C -0.30156 0.77301 -0.31649 0.78598 -0.32969 0.80234 C -0.33229 0.80574 -0.33577 0.80451 -0.33854 0.80698 C -0.34653 0.81501 -0.3533 0.82551 -0.3625 0.82952 C -0.37049 0.8394 -0.3809 0.84218 -0.38889 0.85238 C -0.39028 0.85423 -0.39115 0.85763 -0.39254 0.85917 C -0.39531 0.86226 -0.39879 0.86288 -0.40139 0.86596 C -0.40538 0.86998 -0.40851 0.87677 -0.41285 0.87955 C -0.41875 0.88295 -0.4342 0.90024 -0.43924 0.9092 C -0.45052 0.92958 -0.46163 0.95028 -0.47205 0.97282 C -0.47795 0.98517 -0.48229 1.00741 -0.48958 1.01606 C -0.49288 1.0281 -0.49601 1.04076 -0.49965 1.05219 C -0.50104 1.05713 -0.50365 1.06084 -0.50452 1.06578 C -0.5066 1.07628 -0.5092 1.08554 -0.51354 1.09326 C -0.51511 1.10253 -0.51736 1.10685 -0.52101 1.11365 C -0.5224 1.12044 -0.52361 1.12724 -0.52483 1.13403 C -0.52535 1.13681 -0.52726 1.14113 -0.52726 1.14144 " pathEditMode="relative" rAng="0" ptsTypes="ffffffffffffffffffffffffffffffffffffffA">
                                      <p:cBhvr>
                                        <p:cTn id="37" dur="5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72" y="5704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9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2222E-6 4.93827E-7 C -0.00747 0.01697 -0.01511 0.03272 -0.02153 0.05093 C -0.02309 0.05401 -0.02188 0.05895 -0.02309 0.06265 C -0.02553 0.07253 -0.03855 0.08704 -0.04306 0.09383 C -0.04809 0.10093 -0.05174 0.11111 -0.0573 0.11481 C -0.06181 0.12716 -0.06823 0.13889 -0.075 0.14753 C -0.08369 0.17407 -0.09566 0.19599 -0.10539 0.22191 C -0.11285 0.24167 -0.11667 0.26759 -0.1257 0.28488 C -0.12848 0.30093 -0.12466 0.28117 -0.13073 0.30123 C -0.13542 0.31697 -0.12726 0.29907 -0.13455 0.3179 C -0.13768 0.32593 -0.13994 0.32994 -0.14219 0.3392 C -0.14289 0.3429 -0.14358 0.34599 -0.14462 0.34938 C -0.14619 0.35432 -0.14983 0.36358 -0.14983 0.36389 C -0.15139 0.37284 -0.15452 0.38056 -0.15625 0.38951 C -0.15938 0.4071 -0.1632 0.42562 -0.16754 0.44228 C -0.17431 0.4963 -0.18282 0.56296 -0.19914 0.60957 C -0.20313 0.62099 -0.20591 0.63611 -0.21077 0.64568 C -0.21372 0.66296 -0.20955 0.64228 -0.2158 0.65988 C -0.2165 0.66204 -0.21632 0.66512 -0.21702 0.66697 C -0.22014 0.67654 -0.22535 0.68765 -0.22969 0.69568 C -0.23212 0.70926 -0.23959 0.7216 -0.24497 0.73179 C -0.24879 0.7392 -0.25 0.74321 -0.25521 0.7463 C -0.26771 0.76204 -0.2783 0.78086 -0.29063 0.7966 C -0.304 0.81358 -0.3191 0.82716 -0.33247 0.84444 C -0.33507 0.84784 -0.33855 0.8466 -0.34132 0.84938 C -0.34931 0.85772 -0.35625 0.86883 -0.36546 0.87315 C -0.37344 0.88333 -0.38403 0.88642 -0.39202 0.89691 C -0.39341 0.89907 -0.39428 0.90247 -0.39566 0.90432 C -0.39844 0.90741 -0.40209 0.90802 -0.40469 0.91142 C -0.40869 0.91543 -0.41181 0.92284 -0.41615 0.92562 C -0.42223 0.92932 -0.43768 0.94753 -0.44271 0.95679 C -0.45417 0.97839 -0.46546 1 -0.47587 1.02376 C -0.48178 1.03673 -0.48612 1.06018 -0.49358 1.06914 C -0.49688 1.08179 -0.5 1.09506 -0.50365 1.1071 C -0.50504 1.11235 -0.50764 1.11636 -0.50851 1.1216 C -0.51077 1.13241 -0.51337 1.14228 -0.51771 1.15031 C -0.51928 1.16018 -0.52153 1.16481 -0.52518 1.17191 C -0.52657 1.17901 -0.52778 1.18611 -0.529 1.19321 C -0.52952 1.1963 -0.53143 1.20062 -0.53143 1.20123 " pathEditMode="relative" rAng="0" ptsTypes="ffffffffffffffffffffffffffffffffffffffA">
                                      <p:cBhvr>
                                        <p:cTn id="41" dur="5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600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43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67362E-19 6.34342E-6 C -0.00729 0.00433 -0.01198 0.00958 -0.01841 0.01761 C -0.02309 0.02286 -0.02952 0.02626 -0.0342 0.03243 C -0.03559 0.03429 -0.03629 0.03737 -0.03785 0.03861 C -0.04393 0.0451 -0.05122 0.04757 -0.05729 0.05405 C -0.06268 0.05961 -0.06632 0.06579 -0.07205 0.06918 C -0.07552 0.07567 -0.08229 0.08216 -0.08664 0.08679 C -0.08907 0.08957 -0.09393 0.09544 -0.09393 0.09544 C -0.09479 0.0976 -0.09532 0.10007 -0.09636 0.10192 C -0.09861 0.10532 -0.10191 0.10655 -0.10365 0.11057 C -0.10834 0.12138 -0.1132 0.12879 -0.11962 0.13651 C -0.1224 0.15164 -0.13039 0.16461 -0.13664 0.17573 C -0.13785 0.17758 -0.1382 0.1816 -0.13907 0.18438 C -0.14254 0.19488 -0.14896 0.21063 -0.15365 0.21897 C -0.15539 0.22854 -0.15764 0.23503 -0.16111 0.24275 C -0.16441 0.26066 -0.15973 0.23873 -0.16476 0.25387 C -0.16736 0.2619 -0.16875 0.26962 -0.17205 0.27734 C -0.17587 0.29772 -0.16962 0.26807 -0.17691 0.29031 C -0.17778 0.29309 -0.17743 0.29649 -0.17813 0.29927 C -0.17986 0.30668 -0.18351 0.31347 -0.18542 0.32088 C -0.19427 0.3564 -0.18264 0.31378 -0.18907 0.34497 C -0.18959 0.34744 -0.1908 0.34899 -0.1915 0.35146 C -0.19358 0.35887 -0.19445 0.36752 -0.19636 0.37524 C -0.2 0.39006 -0.20087 0.40705 -0.20608 0.42064 C -0.20851 0.43824 -0.2132 0.45245 -0.21719 0.46851 C -0.22153 0.4858 -0.22327 0.50927 -0.23056 0.52286 C -0.23195 0.53305 -0.23368 0.53707 -0.23785 0.54417 C -0.24011 0.55652 -0.24497 0.56517 -0.24757 0.57691 C -0.25139 0.59358 -0.25729 0.60872 -0.26354 0.6223 C -0.26962 0.6362 -0.27361 0.65133 -0.28056 0.66369 C -0.28229 0.67326 -0.28785 0.67944 -0.2915 0.68747 C -0.29497 0.69488 -0.29532 0.70167 -0.3 0.70723 C -0.30782 0.72823 -0.31789 0.74615 -0.32691 0.7656 C -0.33282 0.77826 -0.33733 0.79309 -0.34393 0.80482 C -0.34532 0.81193 -0.35 0.82428 -0.35 0.82428 C -0.35035 0.82706 -0.35052 0.83015 -0.35122 0.83293 C -0.35261 0.83756 -0.35521 0.84096 -0.35608 0.8459 C -0.35816 0.85671 -0.36042 0.86752 -0.36233 0.87864 C -0.36372 0.89964 -0.36771 0.91847 -0.36962 0.93917 C -0.37118 0.95492 -0.37101 0.96387 -0.37205 0.98055 C -0.3724 0.98704 -0.37431 0.99321 -0.37448 1.00001 C -0.37483 1.02687 -0.37448 1.05343 -0.37448 1.0803 " pathEditMode="relative" ptsTypes="fffffffffffffffffffffffffffffffffffffffffA">
                                      <p:cBhvr>
                                        <p:cTn id="45" dur="5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47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\\Sy\f\常用内页素材5\00004副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737"/>
            <a:ext cx="9145588" cy="522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F:\360安全浏览器下载\水墨\1402\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94" y="1886744"/>
            <a:ext cx="833815" cy="444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Sy\e\我图PPT\00001PNG素材\中国风\古典边框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2439728"/>
            <a:ext cx="4627553" cy="818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3425613" y="2621196"/>
            <a:ext cx="2428875" cy="4603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贰   建设主题</a:t>
            </a:r>
          </a:p>
        </p:txBody>
      </p:sp>
      <p:pic>
        <p:nvPicPr>
          <p:cNvPr id="26" name="Picture 2" descr="C:\Users\Thinkpad\Desktop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82" y="3382013"/>
            <a:ext cx="1572958" cy="137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Thinkpad\Desktop\12345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7778" b="77291"/>
          <a:stretch>
            <a:fillRect/>
          </a:stretch>
        </p:blipFill>
        <p:spPr bwMode="auto">
          <a:xfrm>
            <a:off x="-1" y="0"/>
            <a:ext cx="2709412" cy="1557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hinkpad\Desktop\777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9089">
            <a:off x="7346270" y="-742166"/>
            <a:ext cx="191982" cy="26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Thinkpad\Desktop\3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8163">
            <a:off x="6931236" y="-447112"/>
            <a:ext cx="180983" cy="9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Thinkpad\Desktop\3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26" y="-292011"/>
            <a:ext cx="100990" cy="159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Thinkpad\Desktop\5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0517">
            <a:off x="7051488" y="-237663"/>
            <a:ext cx="199108" cy="148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Thinkpad\Desktop\5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4191">
            <a:off x="7498946" y="-298993"/>
            <a:ext cx="210480" cy="114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Thinkpad\Desktop\55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2" y="-333562"/>
            <a:ext cx="112490" cy="125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32" dur="5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4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34 0.00031 C -0.00972 0.01143 0.00174 -0.00308 -0.0085 0.01452 C -0.01962 0.03367 -0.02413 0.0383 -0.03281 0.06115 C -0.03646 0.07011 -0.04027 0.07659 -0.04392 0.08524 C -0.04583 0.08957 -0.0493 0.09914 -0.0493 0.09945 C -0.05139 0.11304 -0.05677 0.12014 -0.06024 0.13218 C -0.06337 0.1433 -0.06545 0.15195 -0.06979 0.16276 C -0.08159 0.19241 -0.06788 0.1572 -0.07656 0.17944 C -0.0776 0.18191 -0.07934 0.18654 -0.07934 0.18685 C -0.08142 0.20167 -0.08923 0.21186 -0.09288 0.22669 C -0.09496 0.23503 -0.10121 0.25016 -0.10121 0.25047 C -0.10312 0.26004 -0.10659 0.26684 -0.10937 0.27641 C -0.11597 0.29926 -0.11892 0.32798 -0.12708 0.34929 C -0.12986 0.37431 -0.13663 0.39747 -0.13923 0.42249 C -0.14097 0.44164 -0.14253 0.46325 -0.146 0.48178 C -0.14705 0.50433 -0.14826 0.52842 -0.15295 0.55004 C -0.15712 0.59296 -0.15729 0.63774 -0.16389 0.68005 C -0.16597 0.69364 -0.16805 0.70661 -0.17066 0.71989 C -0.1717 0.72453 -0.17239 0.72947 -0.17343 0.7341 C -0.17378 0.73657 -0.17465 0.7412 -0.17465 0.74151 C -0.17656 0.76931 -0.18038 0.79463 -0.18559 0.8215 C -0.1875 0.83107 -0.19149 0.84219 -0.19375 0.85238 C -0.20052 0.88234 -0.20677 0.91477 -0.21701 0.94164 C -0.21944 0.95862 -0.22517 0.97128 -0.22934 0.98672 C -0.23107 0.99321 -0.23229 1 -0.23472 1.00556 C -0.23646 1.0102 -0.2401 1.01977 -0.2401 1.02008 C -0.24288 1.0383 -0.24774 1.05529 -0.25104 1.07412 C -0.25382 1.0908 -0.25364 1.08277 -0.25364 1.0908 " pathEditMode="relative" rAng="0" ptsTypes="fffffffffffffffffffffffffffA">
                                      <p:cBhvr>
                                        <p:cTn id="36" dur="5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5435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8" dur="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2.77949E-6 C -0.00729 0.01606 -0.01493 0.03088 -0.02136 0.04818 C -0.02274 0.05126 -0.0217 0.0559 -0.02274 0.05929 C -0.02518 0.06887 -0.0382 0.08246 -0.04271 0.08894 C -0.04757 0.09574 -0.05122 0.10562 -0.05677 0.10902 C -0.06129 0.12106 -0.06754 0.13218 -0.07431 0.14052 C -0.08299 0.16553 -0.09479 0.18653 -0.10452 0.21124 C -0.11181 0.22977 -0.11563 0.25417 -0.12465 0.27053 C -0.12743 0.28598 -0.12361 0.26714 -0.12969 0.28629 C -0.1342 0.30111 -0.12622 0.28412 -0.13333 0.30204 C -0.13646 0.30976 -0.13872 0.31346 -0.14097 0.32242 C -0.14167 0.32582 -0.14236 0.3289 -0.1434 0.33199 C -0.14497 0.33662 -0.14861 0.34558 -0.14861 0.34589 C -0.15018 0.35423 -0.1533 0.36164 -0.15486 0.37029 C -0.15799 0.38696 -0.16181 0.40457 -0.16615 0.42032 C -0.17292 0.47158 -0.18125 0.5352 -0.19757 0.57937 C -0.20139 0.59018 -0.20417 0.60469 -0.20903 0.61365 C -0.21198 0.63002 -0.20781 0.61056 -0.21406 0.62724 C -0.21476 0.6294 -0.21458 0.63218 -0.21528 0.63403 C -0.2184 0.64299 -0.22344 0.65349 -0.22778 0.66121 C -0.23021 0.67418 -0.23768 0.68591 -0.24288 0.69549 C -0.2467 0.70259 -0.24792 0.7063 -0.25313 0.70939 C -0.26545 0.72421 -0.27604 0.74212 -0.2882 0.75695 C -0.30156 0.77301 -0.31649 0.78598 -0.32969 0.80234 C -0.33229 0.80574 -0.33577 0.80451 -0.33854 0.80698 C -0.34653 0.81501 -0.3533 0.82551 -0.3625 0.82952 C -0.37049 0.8394 -0.3809 0.84218 -0.38889 0.85238 C -0.39028 0.85423 -0.39115 0.85763 -0.39254 0.85917 C -0.39531 0.86226 -0.39879 0.86288 -0.40139 0.86596 C -0.40538 0.86998 -0.40851 0.87677 -0.41285 0.87955 C -0.41875 0.88295 -0.4342 0.90024 -0.43924 0.9092 C -0.45052 0.92958 -0.46163 0.95028 -0.47205 0.97282 C -0.47795 0.98517 -0.48229 1.00741 -0.48958 1.01606 C -0.49288 1.0281 -0.49601 1.04076 -0.49965 1.05219 C -0.50104 1.05713 -0.50365 1.06084 -0.50452 1.06578 C -0.5066 1.07628 -0.5092 1.08554 -0.51354 1.09326 C -0.51511 1.10253 -0.51736 1.10685 -0.52101 1.11365 C -0.5224 1.12044 -0.52361 1.12724 -0.52483 1.13403 C -0.52535 1.13681 -0.52726 1.14113 -0.52726 1.14144 " pathEditMode="relative" rAng="0" ptsTypes="ffffffffffffffffffffffffffffffffffffffA">
                                      <p:cBhvr>
                                        <p:cTn id="40" dur="5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72" y="5704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2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2222E-6 4.93827E-7 C -0.00747 0.01697 -0.01511 0.03272 -0.02153 0.05093 C -0.02309 0.05401 -0.02188 0.05895 -0.02309 0.06265 C -0.02553 0.07253 -0.03855 0.08704 -0.04306 0.09383 C -0.04809 0.10093 -0.05174 0.11111 -0.0573 0.11481 C -0.06181 0.12716 -0.06823 0.13889 -0.075 0.14753 C -0.08369 0.17407 -0.09566 0.19599 -0.10539 0.22191 C -0.11285 0.24167 -0.11667 0.26759 -0.1257 0.28488 C -0.12848 0.30093 -0.12466 0.28117 -0.13073 0.30123 C -0.13542 0.31697 -0.12726 0.29907 -0.13455 0.3179 C -0.13768 0.32593 -0.13994 0.32994 -0.14219 0.3392 C -0.14289 0.3429 -0.14358 0.34599 -0.14462 0.34938 C -0.14619 0.35432 -0.14983 0.36358 -0.14983 0.36389 C -0.15139 0.37284 -0.15452 0.38056 -0.15625 0.38951 C -0.15938 0.4071 -0.1632 0.42562 -0.16754 0.44228 C -0.17431 0.4963 -0.18282 0.56296 -0.19914 0.60957 C -0.20313 0.62099 -0.20591 0.63611 -0.21077 0.64568 C -0.21372 0.66296 -0.20955 0.64228 -0.2158 0.65988 C -0.2165 0.66204 -0.21632 0.66512 -0.21702 0.66697 C -0.22014 0.67654 -0.22535 0.68765 -0.22969 0.69568 C -0.23212 0.70926 -0.23959 0.7216 -0.24497 0.73179 C -0.24879 0.7392 -0.25 0.74321 -0.25521 0.7463 C -0.26771 0.76204 -0.2783 0.78086 -0.29063 0.7966 C -0.304 0.81358 -0.3191 0.82716 -0.33247 0.84444 C -0.33507 0.84784 -0.33855 0.8466 -0.34132 0.84938 C -0.34931 0.85772 -0.35625 0.86883 -0.36546 0.87315 C -0.37344 0.88333 -0.38403 0.88642 -0.39202 0.89691 C -0.39341 0.89907 -0.39428 0.90247 -0.39566 0.90432 C -0.39844 0.90741 -0.40209 0.90802 -0.40469 0.91142 C -0.40869 0.91543 -0.41181 0.92284 -0.41615 0.92562 C -0.42223 0.92932 -0.43768 0.94753 -0.44271 0.95679 C -0.45417 0.97839 -0.46546 1 -0.47587 1.02376 C -0.48178 1.03673 -0.48612 1.06018 -0.49358 1.06914 C -0.49688 1.08179 -0.5 1.09506 -0.50365 1.1071 C -0.50504 1.11235 -0.50764 1.11636 -0.50851 1.1216 C -0.51077 1.13241 -0.51337 1.14228 -0.51771 1.15031 C -0.51928 1.16018 -0.52153 1.16481 -0.52518 1.17191 C -0.52657 1.17901 -0.52778 1.18611 -0.529 1.19321 C -0.52952 1.1963 -0.53143 1.20062 -0.53143 1.20123 " pathEditMode="relative" rAng="0" ptsTypes="ffffffffffffffffffffffffffffffffffffffA">
                                      <p:cBhvr>
                                        <p:cTn id="44" dur="5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6006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46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67362E-19 6.34342E-6 C -0.00729 0.00433 -0.01198 0.00958 -0.01841 0.01761 C -0.02309 0.02286 -0.02952 0.02626 -0.0342 0.03243 C -0.03559 0.03429 -0.03629 0.03737 -0.03785 0.03861 C -0.04393 0.0451 -0.05122 0.04757 -0.05729 0.05405 C -0.06268 0.05961 -0.06632 0.06579 -0.07205 0.06918 C -0.07552 0.07567 -0.08229 0.08216 -0.08664 0.08679 C -0.08907 0.08957 -0.09393 0.09544 -0.09393 0.09544 C -0.09479 0.0976 -0.09532 0.10007 -0.09636 0.10192 C -0.09861 0.10532 -0.10191 0.10655 -0.10365 0.11057 C -0.10834 0.12138 -0.1132 0.12879 -0.11962 0.13651 C -0.1224 0.15164 -0.13039 0.16461 -0.13664 0.17573 C -0.13785 0.17758 -0.1382 0.1816 -0.13907 0.18438 C -0.14254 0.19488 -0.14896 0.21063 -0.15365 0.21897 C -0.15539 0.22854 -0.15764 0.23503 -0.16111 0.24275 C -0.16441 0.26066 -0.15973 0.23873 -0.16476 0.25387 C -0.16736 0.2619 -0.16875 0.26962 -0.17205 0.27734 C -0.17587 0.29772 -0.16962 0.26807 -0.17691 0.29031 C -0.17778 0.29309 -0.17743 0.29649 -0.17813 0.29927 C -0.17986 0.30668 -0.18351 0.31347 -0.18542 0.32088 C -0.19427 0.3564 -0.18264 0.31378 -0.18907 0.34497 C -0.18959 0.34744 -0.1908 0.34899 -0.1915 0.35146 C -0.19358 0.35887 -0.19445 0.36752 -0.19636 0.37524 C -0.2 0.39006 -0.20087 0.40705 -0.20608 0.42064 C -0.20851 0.43824 -0.2132 0.45245 -0.21719 0.46851 C -0.22153 0.4858 -0.22327 0.50927 -0.23056 0.52286 C -0.23195 0.53305 -0.23368 0.53707 -0.23785 0.54417 C -0.24011 0.55652 -0.24497 0.56517 -0.24757 0.57691 C -0.25139 0.59358 -0.25729 0.60872 -0.26354 0.6223 C -0.26962 0.6362 -0.27361 0.65133 -0.28056 0.66369 C -0.28229 0.67326 -0.28785 0.67944 -0.2915 0.68747 C -0.29497 0.69488 -0.29532 0.70167 -0.3 0.70723 C -0.30782 0.72823 -0.31789 0.74615 -0.32691 0.7656 C -0.33282 0.77826 -0.33733 0.79309 -0.34393 0.80482 C -0.34532 0.81193 -0.35 0.82428 -0.35 0.82428 C -0.35035 0.82706 -0.35052 0.83015 -0.35122 0.83293 C -0.35261 0.83756 -0.35521 0.84096 -0.35608 0.8459 C -0.35816 0.85671 -0.36042 0.86752 -0.36233 0.87864 C -0.36372 0.89964 -0.36771 0.91847 -0.36962 0.93917 C -0.37118 0.95492 -0.37101 0.96387 -0.37205 0.98055 C -0.3724 0.98704 -0.37431 0.99321 -0.37448 1.00001 C -0.37483 1.02687 -0.37448 1.05343 -0.37448 1.0803 " pathEditMode="relative" ptsTypes="fffffffffffffffffffffffffffffffffffffffffA">
                                      <p:cBhvr>
                                        <p:cTn id="48" dur="5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50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6" descr="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" y="883920"/>
            <a:ext cx="3817620" cy="2769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4"/>
          <p:cNvSpPr txBox="1">
            <a:spLocks noChangeArrowheads="1"/>
          </p:cNvSpPr>
          <p:nvPr/>
        </p:nvSpPr>
        <p:spPr bwMode="auto">
          <a:xfrm>
            <a:off x="794" y="204789"/>
            <a:ext cx="4497388" cy="3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zh-CN" altLang="en-US" sz="2000" b="1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建设主题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817620" y="445135"/>
            <a:ext cx="5327650" cy="46884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6070" algn="l"/>
            <a:r>
              <a:rPr 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“</a:t>
            </a:r>
            <a:r>
              <a:rPr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至善求真</a:t>
            </a:r>
            <a:r>
              <a:rPr 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”四有好教师：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“至善求真”是薛小人对教育理想追寻的一种愿景，对教育理想实践的一种阐释，对教育理想人格的一种提炼。</a:t>
            </a:r>
            <a:endParaRPr 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/>
            <a:r>
              <a:rPr lang="zh-CN" sz="3200" b="1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教师形象特质：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长善救失，以身求学；崇尚科学，追求真知。</a:t>
            </a:r>
          </a:p>
          <a:p>
            <a:pPr marL="0" indent="306070" algn="l"/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对领导而言，要做到求同存异，责任担当；常研常新，强己达人；沟通合作，智慧引领。对教师而言，要做到悦纳欣赏，同生共长；乐教善导，悦己育人；真研实干，自我超越。</a:t>
            </a:r>
          </a:p>
          <a:p>
            <a:pPr algn="l"/>
            <a:r>
              <a:rPr lang="zh-CN" sz="3200" b="1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团队文化特质：</a:t>
            </a:r>
            <a:r>
              <a:rPr lang="zh-CN" sz="32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“至善求真，悦纳共进”。即有共同的理想追求；有扎实的行动知识；有综合的角色素养。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1266190" y="742315"/>
            <a:ext cx="1966913" cy="388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1.1</a:t>
            </a:r>
            <a:r>
              <a:rPr lang="zh-CN" altLang="en-US" sz="2000" b="1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概念解读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6" descr="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" y="883920"/>
            <a:ext cx="3817620" cy="2769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4"/>
          <p:cNvSpPr txBox="1">
            <a:spLocks noChangeArrowheads="1"/>
          </p:cNvSpPr>
          <p:nvPr/>
        </p:nvSpPr>
        <p:spPr bwMode="auto">
          <a:xfrm>
            <a:off x="794" y="204789"/>
            <a:ext cx="4497388" cy="3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zh-CN" altLang="en-US" sz="2000" b="1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建设主题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669665" y="826134"/>
            <a:ext cx="5170329" cy="40324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6070" algn="l"/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1.学校教师发展的现实问题。</a:t>
            </a:r>
            <a:endParaRPr sz="3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306070" algn="l"/>
            <a:r>
              <a:rPr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（1）教师的专业主动性不强；</a:t>
            </a:r>
          </a:p>
          <a:p>
            <a:pPr marL="0" indent="306070" algn="l"/>
            <a:r>
              <a:rPr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（2）教师结构素养函待不断提高。</a:t>
            </a:r>
          </a:p>
          <a:p>
            <a:pPr marL="0" indent="306070" algn="l"/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2.新时代对教师的期望。</a:t>
            </a:r>
            <a:endParaRPr sz="3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306070" algn="l"/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中国传统知识分子的精神风骨。</a:t>
            </a:r>
          </a:p>
          <a:p>
            <a:pPr marL="0" indent="306070" algn="l"/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新时代也赋予了教师发展新的内涵。</a:t>
            </a:r>
          </a:p>
          <a:p>
            <a:pPr marL="0" indent="306070" algn="l"/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3.学校文化对教师的要求。</a:t>
            </a:r>
            <a:endParaRPr sz="3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306070" algn="l"/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内涵发展的价值。</a:t>
            </a:r>
          </a:p>
          <a:p>
            <a:pPr marL="0" indent="306070" algn="l"/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成事成人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</a:t>
            </a:r>
            <a:r>
              <a:rPr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教育理念。</a:t>
            </a:r>
          </a:p>
          <a:p>
            <a:pPr marL="0" indent="306070" algn="l"/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4.教师培育路径与策略的思考。</a:t>
            </a:r>
            <a:endParaRPr sz="3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306070" algn="l"/>
            <a:r>
              <a:rPr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“生命自觉”的新路径与新策略。</a:t>
            </a: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1266190" y="742315"/>
            <a:ext cx="1966913" cy="388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</a:t>
            </a:r>
            <a:r>
              <a:rPr lang="zh-CN" altLang="en-US" sz="2000" b="1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背景分析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\\Sy\f\常用内页素材5\00004副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737"/>
            <a:ext cx="9145588" cy="522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F:\360安全浏览器下载\水墨\1402\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94" y="1886744"/>
            <a:ext cx="833815" cy="444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Sy\e\我图PPT\00001PNG素材\中国风\古典边框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2439728"/>
            <a:ext cx="4627553" cy="818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3425613" y="2621196"/>
            <a:ext cx="2428875" cy="4603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叁   建设目标</a:t>
            </a:r>
          </a:p>
        </p:txBody>
      </p:sp>
      <p:pic>
        <p:nvPicPr>
          <p:cNvPr id="26" name="Picture 2" descr="C:\Users\Thinkpad\Desktop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82" y="3382013"/>
            <a:ext cx="1572958" cy="137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Thinkpad\Desktop\12345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7778" b="77291"/>
          <a:stretch>
            <a:fillRect/>
          </a:stretch>
        </p:blipFill>
        <p:spPr bwMode="auto">
          <a:xfrm>
            <a:off x="-1" y="0"/>
            <a:ext cx="2709412" cy="1557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hinkpad\Desktop\777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9089">
            <a:off x="7346270" y="-742166"/>
            <a:ext cx="191982" cy="26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Thinkpad\Desktop\3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8163">
            <a:off x="6931236" y="-447112"/>
            <a:ext cx="180983" cy="9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Thinkpad\Desktop\3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26" y="-292011"/>
            <a:ext cx="100990" cy="159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Thinkpad\Desktop\5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0517">
            <a:off x="7051488" y="-237663"/>
            <a:ext cx="199108" cy="148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Thinkpad\Desktop\5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4191">
            <a:off x="7498946" y="-298993"/>
            <a:ext cx="210480" cy="114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Thinkpad\Desktop\55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2" y="-333562"/>
            <a:ext cx="112490" cy="125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0.00957 C -0.00365 0.02841 -0.00573 0.06022 -0.01164 0.07505 C -0.01337 0.08678 -0.01632 0.09543 -0.01945 0.10655 C -0.02188 0.12353 -0.02414 0.1399 -0.02726 0.15596 C -0.03004 0.17109 -0.03004 0.18376 -0.03629 0.19456 C -0.03837 0.20877 -0.0441 0.22205 -0.04792 0.23533 C -0.05295 0.25263 -0.05539 0.27054 -0.06354 0.28474 C -0.06667 0.30173 -0.07431 0.31439 -0.08039 0.32798 C -0.08959 0.34898 -0.09618 0.37647 -0.11025 0.38851 C -0.11754 0.40179 -0.11372 0.39839 -0.12049 0.40241 C -0.12622 0.416 -0.13525 0.42156 -0.14254 0.43391 C -0.14879 0.44503 -0.15539 0.45368 -0.16216 0.46294 C -0.1632 0.46479 -0.16459 0.46634 -0.16598 0.46757 C -0.16754 0.46943 -0.16962 0.47035 -0.17118 0.47221 C -0.17535 0.47838 -0.17813 0.48734 -0.18282 0.49259 C -0.18837 0.49938 -0.19375 0.50649 -0.19948 0.51297 C -0.20382 0.51791 -0.2066 0.52409 -0.21129 0.52656 C -0.21719 0.54169 -0.22639 0.55281 -0.23334 0.56671 C -0.24271 0.58647 -0.24931 0.61118 -0.26164 0.6257 C -0.26354 0.63002 -0.26615 0.63434 -0.26702 0.63928 C -0.26736 0.64175 -0.26736 0.64422 -0.26841 0.64608 C -0.27049 0.65133 -0.27344 0.65442 -0.27604 0.65936 C -0.27952 0.66584 -0.2816 0.67418 -0.28507 0.68036 C -0.28681 0.68901 -0.28837 0.69302 -0.29289 0.69827 C -0.30591 0.73224 -0.29184 0.69734 -0.30191 0.71834 C -0.31198 0.73965 -0.29809 0.71186 -0.30573 0.73193 C -0.30677 0.7344 -0.30851 0.73626 -0.30973 0.73842 C -0.31459 0.74985 -0.31823 0.76313 -0.32275 0.77517 C -0.32622 0.78413 -0.33143 0.79185 -0.33438 0.80204 C -0.33733 0.81223 -0.33889 0.82242 -0.3408 0.83354 C -0.34184 0.83817 -0.34254 0.84219 -0.34341 0.84682 C -0.34375 0.84929 -0.34479 0.85423 -0.34479 0.85454 C -0.34653 0.87894 -0.34445 0.86658 -0.35122 0.89006 C -0.35209 0.89314 -0.35382 0.89901 -0.35382 0.89932 C -0.35417 0.90303 -0.35417 0.90642 -0.35504 0.91044 C -0.35712 0.91816 -0.3658 0.94225 -0.36927 0.94904 C -0.37205 0.9617 -0.3783 0.97715 -0.3849 0.98487 C -0.38941 0.99629 -0.39184 1.00154 -0.39792 1.00957 C -0.40295 1.01668 -0.40573 1.01699 -0.40955 1.02502 C -0.41615 1.04015 -0.41702 1.0596 -0.42518 1.07288 C -0.42674 1.08215 -0.429 1.09111 -0.43282 1.0979 " pathEditMode="relative" rAng="0" ptsTypes="ffffffffffffffffffffffffffffffffffffffffA">
                                      <p:cBhvr>
                                        <p:cTn id="32" dur="5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544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4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34 0.00031 C -0.00972 0.01143 0.00174 -0.00308 -0.0085 0.01452 C -0.01962 0.03367 -0.02413 0.0383 -0.03281 0.06115 C -0.03646 0.07011 -0.04027 0.07659 -0.04392 0.08524 C -0.04583 0.08957 -0.0493 0.09914 -0.0493 0.09945 C -0.05139 0.11304 -0.05677 0.12014 -0.06024 0.13218 C -0.06337 0.1433 -0.06545 0.15195 -0.06979 0.16276 C -0.08159 0.19241 -0.06788 0.1572 -0.07656 0.17944 C -0.0776 0.18191 -0.07934 0.18654 -0.07934 0.18685 C -0.08142 0.20167 -0.08923 0.21186 -0.09288 0.22669 C -0.09496 0.23503 -0.10121 0.25016 -0.10121 0.25047 C -0.10312 0.26004 -0.10659 0.26684 -0.10937 0.27641 C -0.11597 0.29926 -0.11892 0.32798 -0.12708 0.34929 C -0.12986 0.37431 -0.13663 0.39747 -0.13923 0.42249 C -0.14097 0.44164 -0.14253 0.46325 -0.146 0.48178 C -0.14705 0.50433 -0.14826 0.52842 -0.15295 0.55004 C -0.15712 0.59296 -0.15729 0.63774 -0.16389 0.68005 C -0.16597 0.69364 -0.16805 0.70661 -0.17066 0.71989 C -0.1717 0.72453 -0.17239 0.72947 -0.17343 0.7341 C -0.17378 0.73657 -0.17465 0.7412 -0.17465 0.74151 C -0.17656 0.76931 -0.18038 0.79463 -0.18559 0.8215 C -0.1875 0.83107 -0.19149 0.84219 -0.19375 0.85238 C -0.20052 0.88234 -0.20677 0.91477 -0.21701 0.94164 C -0.21944 0.95862 -0.22517 0.97128 -0.22934 0.98672 C -0.23107 0.99321 -0.23229 1 -0.23472 1.00556 C -0.23646 1.0102 -0.2401 1.01977 -0.2401 1.02008 C -0.24288 1.0383 -0.24774 1.05529 -0.25104 1.07412 C -0.25382 1.0908 -0.25364 1.08277 -0.25364 1.0908 " pathEditMode="relative" rAng="0" ptsTypes="fffffffffffffffffffffffffffA">
                                      <p:cBhvr>
                                        <p:cTn id="36" dur="5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5435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8" dur="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2.77949E-6 C -0.00729 0.01606 -0.01493 0.03088 -0.02136 0.04818 C -0.02274 0.05126 -0.0217 0.0559 -0.02274 0.05929 C -0.02518 0.06887 -0.0382 0.08246 -0.04271 0.08894 C -0.04757 0.09574 -0.05122 0.10562 -0.05677 0.10902 C -0.06129 0.12106 -0.06754 0.13218 -0.07431 0.14052 C -0.08299 0.16553 -0.09479 0.18653 -0.10452 0.21124 C -0.11181 0.22977 -0.11563 0.25417 -0.12465 0.27053 C -0.12743 0.28598 -0.12361 0.26714 -0.12969 0.28629 C -0.1342 0.30111 -0.12622 0.28412 -0.13333 0.30204 C -0.13646 0.30976 -0.13872 0.31346 -0.14097 0.32242 C -0.14167 0.32582 -0.14236 0.3289 -0.1434 0.33199 C -0.14497 0.33662 -0.14861 0.34558 -0.14861 0.34589 C -0.15018 0.35423 -0.1533 0.36164 -0.15486 0.37029 C -0.15799 0.38696 -0.16181 0.40457 -0.16615 0.42032 C -0.17292 0.47158 -0.18125 0.5352 -0.19757 0.57937 C -0.20139 0.59018 -0.20417 0.60469 -0.20903 0.61365 C -0.21198 0.63002 -0.20781 0.61056 -0.21406 0.62724 C -0.21476 0.6294 -0.21458 0.63218 -0.21528 0.63403 C -0.2184 0.64299 -0.22344 0.65349 -0.22778 0.66121 C -0.23021 0.67418 -0.23768 0.68591 -0.24288 0.69549 C -0.2467 0.70259 -0.24792 0.7063 -0.25313 0.70939 C -0.26545 0.72421 -0.27604 0.74212 -0.2882 0.75695 C -0.30156 0.77301 -0.31649 0.78598 -0.32969 0.80234 C -0.33229 0.80574 -0.33577 0.80451 -0.33854 0.80698 C -0.34653 0.81501 -0.3533 0.82551 -0.3625 0.82952 C -0.37049 0.8394 -0.3809 0.84218 -0.38889 0.85238 C -0.39028 0.85423 -0.39115 0.85763 -0.39254 0.85917 C -0.39531 0.86226 -0.39879 0.86288 -0.40139 0.86596 C -0.40538 0.86998 -0.40851 0.87677 -0.41285 0.87955 C -0.41875 0.88295 -0.4342 0.90024 -0.43924 0.9092 C -0.45052 0.92958 -0.46163 0.95028 -0.47205 0.97282 C -0.47795 0.98517 -0.48229 1.00741 -0.48958 1.01606 C -0.49288 1.0281 -0.49601 1.04076 -0.49965 1.05219 C -0.50104 1.05713 -0.50365 1.06084 -0.50452 1.06578 C -0.5066 1.07628 -0.5092 1.08554 -0.51354 1.09326 C -0.51511 1.10253 -0.51736 1.10685 -0.52101 1.11365 C -0.5224 1.12044 -0.52361 1.12724 -0.52483 1.13403 C -0.52535 1.13681 -0.52726 1.14113 -0.52726 1.14144 " pathEditMode="relative" rAng="0" ptsTypes="ffffffffffffffffffffffffffffffffffffffA">
                                      <p:cBhvr>
                                        <p:cTn id="40" dur="5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72" y="5704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2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2222E-6 4.93827E-7 C -0.00747 0.01697 -0.01511 0.03272 -0.02153 0.05093 C -0.02309 0.05401 -0.02188 0.05895 -0.02309 0.06265 C -0.02553 0.07253 -0.03855 0.08704 -0.04306 0.09383 C -0.04809 0.10093 -0.05174 0.11111 -0.0573 0.11481 C -0.06181 0.12716 -0.06823 0.13889 -0.075 0.14753 C -0.08369 0.17407 -0.09566 0.19599 -0.10539 0.22191 C -0.11285 0.24167 -0.11667 0.26759 -0.1257 0.28488 C -0.12848 0.30093 -0.12466 0.28117 -0.13073 0.30123 C -0.13542 0.31697 -0.12726 0.29907 -0.13455 0.3179 C -0.13768 0.32593 -0.13994 0.32994 -0.14219 0.3392 C -0.14289 0.3429 -0.14358 0.34599 -0.14462 0.34938 C -0.14619 0.35432 -0.14983 0.36358 -0.14983 0.36389 C -0.15139 0.37284 -0.15452 0.38056 -0.15625 0.38951 C -0.15938 0.4071 -0.1632 0.42562 -0.16754 0.44228 C -0.17431 0.4963 -0.18282 0.56296 -0.19914 0.60957 C -0.20313 0.62099 -0.20591 0.63611 -0.21077 0.64568 C -0.21372 0.66296 -0.20955 0.64228 -0.2158 0.65988 C -0.2165 0.66204 -0.21632 0.66512 -0.21702 0.66697 C -0.22014 0.67654 -0.22535 0.68765 -0.22969 0.69568 C -0.23212 0.70926 -0.23959 0.7216 -0.24497 0.73179 C -0.24879 0.7392 -0.25 0.74321 -0.25521 0.7463 C -0.26771 0.76204 -0.2783 0.78086 -0.29063 0.7966 C -0.304 0.81358 -0.3191 0.82716 -0.33247 0.84444 C -0.33507 0.84784 -0.33855 0.8466 -0.34132 0.84938 C -0.34931 0.85772 -0.35625 0.86883 -0.36546 0.87315 C -0.37344 0.88333 -0.38403 0.88642 -0.39202 0.89691 C -0.39341 0.89907 -0.39428 0.90247 -0.39566 0.90432 C -0.39844 0.90741 -0.40209 0.90802 -0.40469 0.91142 C -0.40869 0.91543 -0.41181 0.92284 -0.41615 0.92562 C -0.42223 0.92932 -0.43768 0.94753 -0.44271 0.95679 C -0.45417 0.97839 -0.46546 1 -0.47587 1.02376 C -0.48178 1.03673 -0.48612 1.06018 -0.49358 1.06914 C -0.49688 1.08179 -0.5 1.09506 -0.50365 1.1071 C -0.50504 1.11235 -0.50764 1.11636 -0.50851 1.1216 C -0.51077 1.13241 -0.51337 1.14228 -0.51771 1.15031 C -0.51928 1.16018 -0.52153 1.16481 -0.52518 1.17191 C -0.52657 1.17901 -0.52778 1.18611 -0.529 1.19321 C -0.52952 1.1963 -0.53143 1.20062 -0.53143 1.20123 " pathEditMode="relative" rAng="0" ptsTypes="ffffffffffffffffffffffffffffffffffffffA">
                                      <p:cBhvr>
                                        <p:cTn id="44" dur="5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6006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46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67362E-19 6.34342E-6 C -0.00729 0.00433 -0.01198 0.00958 -0.01841 0.01761 C -0.02309 0.02286 -0.02952 0.02626 -0.0342 0.03243 C -0.03559 0.03429 -0.03629 0.03737 -0.03785 0.03861 C -0.04393 0.0451 -0.05122 0.04757 -0.05729 0.05405 C -0.06268 0.05961 -0.06632 0.06579 -0.07205 0.06918 C -0.07552 0.07567 -0.08229 0.08216 -0.08664 0.08679 C -0.08907 0.08957 -0.09393 0.09544 -0.09393 0.09544 C -0.09479 0.0976 -0.09532 0.10007 -0.09636 0.10192 C -0.09861 0.10532 -0.10191 0.10655 -0.10365 0.11057 C -0.10834 0.12138 -0.1132 0.12879 -0.11962 0.13651 C -0.1224 0.15164 -0.13039 0.16461 -0.13664 0.17573 C -0.13785 0.17758 -0.1382 0.1816 -0.13907 0.18438 C -0.14254 0.19488 -0.14896 0.21063 -0.15365 0.21897 C -0.15539 0.22854 -0.15764 0.23503 -0.16111 0.24275 C -0.16441 0.26066 -0.15973 0.23873 -0.16476 0.25387 C -0.16736 0.2619 -0.16875 0.26962 -0.17205 0.27734 C -0.17587 0.29772 -0.16962 0.26807 -0.17691 0.29031 C -0.17778 0.29309 -0.17743 0.29649 -0.17813 0.29927 C -0.17986 0.30668 -0.18351 0.31347 -0.18542 0.32088 C -0.19427 0.3564 -0.18264 0.31378 -0.18907 0.34497 C -0.18959 0.34744 -0.1908 0.34899 -0.1915 0.35146 C -0.19358 0.35887 -0.19445 0.36752 -0.19636 0.37524 C -0.2 0.39006 -0.20087 0.40705 -0.20608 0.42064 C -0.20851 0.43824 -0.2132 0.45245 -0.21719 0.46851 C -0.22153 0.4858 -0.22327 0.50927 -0.23056 0.52286 C -0.23195 0.53305 -0.23368 0.53707 -0.23785 0.54417 C -0.24011 0.55652 -0.24497 0.56517 -0.24757 0.57691 C -0.25139 0.59358 -0.25729 0.60872 -0.26354 0.6223 C -0.26962 0.6362 -0.27361 0.65133 -0.28056 0.66369 C -0.28229 0.67326 -0.28785 0.67944 -0.2915 0.68747 C -0.29497 0.69488 -0.29532 0.70167 -0.3 0.70723 C -0.30782 0.72823 -0.31789 0.74615 -0.32691 0.7656 C -0.33282 0.77826 -0.33733 0.79309 -0.34393 0.80482 C -0.34532 0.81193 -0.35 0.82428 -0.35 0.82428 C -0.35035 0.82706 -0.35052 0.83015 -0.35122 0.83293 C -0.35261 0.83756 -0.35521 0.84096 -0.35608 0.8459 C -0.35816 0.85671 -0.36042 0.86752 -0.36233 0.87864 C -0.36372 0.89964 -0.36771 0.91847 -0.36962 0.93917 C -0.37118 0.95492 -0.37101 0.96387 -0.37205 0.98055 C -0.3724 0.98704 -0.37431 0.99321 -0.37448 1.00001 C -0.37483 1.02687 -0.37448 1.05343 -0.37448 1.0803 " pathEditMode="relative" ptsTypes="fffffffffffffffffffffffffffffffffffffffffA">
                                      <p:cBhvr>
                                        <p:cTn id="48" dur="5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50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E:\水墨图表素材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6" y="2297479"/>
            <a:ext cx="7967402" cy="1494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666115" y="1447165"/>
            <a:ext cx="3656965" cy="124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 algn="l">
              <a:lnSpc>
                <a:spcPct val="160000"/>
              </a:lnSpc>
            </a:pPr>
            <a:r>
              <a:rPr lang="zh-CN" altLang="en-US" sz="1800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1.明晰“至善求真”四有好教师价值引领下团队发展愿景。 树“长善救失，以身求学；崇尚科学，追求真知”好教师形象。打造“至善求真，悦纳共进”善真好教师团队。</a:t>
            </a:r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 flipV="1">
            <a:off x="657300" y="1505744"/>
            <a:ext cx="0" cy="1139237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4" descr="\\Sy\e\我图PPT\00001PNG素材\中国风\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6" y="2749472"/>
            <a:ext cx="446088" cy="408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\\Sy\e\我图PPT\00001PNG素材\中国风\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20" y="3384007"/>
            <a:ext cx="446088" cy="408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Line 27"/>
          <p:cNvSpPr>
            <a:spLocks noChangeShapeType="1"/>
          </p:cNvSpPr>
          <p:nvPr/>
        </p:nvSpPr>
        <p:spPr bwMode="auto">
          <a:xfrm>
            <a:off x="1779564" y="4008973"/>
            <a:ext cx="0" cy="897170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1905794" y="3717925"/>
            <a:ext cx="3505041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 algn="l">
              <a:lnSpc>
                <a:spcPct val="160000"/>
              </a:lnSpc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2.丰富“至善求真”四有好教师立德树人的新内涵。坚守与引领学校发展的核心价值取向（善真文化），循着“融心、融力、融智慧”的融合路径，创教师发展研究之境，品教师成长累进之美。</a:t>
            </a: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flipV="1">
            <a:off x="4704239" y="1301274"/>
            <a:ext cx="0" cy="1161341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6" name="Picture 4" descr="\\Sy\e\我图PPT\00001PNG素材\中国风\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2882852"/>
            <a:ext cx="446088" cy="408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Line 29"/>
          <p:cNvSpPr>
            <a:spLocks noChangeShapeType="1"/>
          </p:cNvSpPr>
          <p:nvPr/>
        </p:nvSpPr>
        <p:spPr bwMode="auto">
          <a:xfrm>
            <a:off x="5410994" y="3375667"/>
            <a:ext cx="0" cy="1301876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5523230" y="3386455"/>
            <a:ext cx="3175000" cy="9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l">
              <a:lnSpc>
                <a:spcPct val="160000"/>
              </a:lnSpc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3.探求“至善求真”四有好教师培养模式的新路径。呈现“总体规划、分块实施、协作支持、共同提高”的培育教师新常态。</a:t>
            </a:r>
          </a:p>
        </p:txBody>
      </p:sp>
      <p:pic>
        <p:nvPicPr>
          <p:cNvPr id="49" name="Picture 4" descr="\\Sy\e\我图PPT\00001PNG素材\中国风\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01" y="2462482"/>
            <a:ext cx="446088" cy="408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4878705" y="1112520"/>
            <a:ext cx="3439795" cy="135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l">
              <a:lnSpc>
                <a:spcPct val="140000"/>
              </a:lnSpc>
            </a:pPr>
            <a:r>
              <a:rPr lang="zh-CN" altLang="en-US" sz="18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4.打造“至善求真”四有好教师团队发展的新突破。以“四有” 好教师为育人目标，以“新基础教育”的信念为纲，扎牢新基础教育的魂魄，致力于学校中每一个人在实践过程中生命自觉的自我唤醒。</a:t>
            </a:r>
          </a:p>
        </p:txBody>
      </p:sp>
      <p:sp>
        <p:nvSpPr>
          <p:cNvPr id="3" name="Text Box 104"/>
          <p:cNvSpPr txBox="1">
            <a:spLocks noChangeArrowheads="1"/>
          </p:cNvSpPr>
          <p:nvPr/>
        </p:nvSpPr>
        <p:spPr bwMode="auto">
          <a:xfrm>
            <a:off x="794" y="204789"/>
            <a:ext cx="4497388" cy="3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0" tIns="40820" rIns="81640" bIns="40820">
            <a:spAutoFit/>
          </a:bodyPr>
          <a:lstStyle>
            <a:lvl1pPr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428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1950" algn="l" defTabSz="815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91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63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5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0750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zh-CN" altLang="en-US" sz="2000" b="1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建设目标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41" grpId="0" bldLvl="0" animBg="1"/>
      <p:bldP spid="42" grpId="0"/>
      <p:bldP spid="44" grpId="0" bldLvl="0" animBg="1"/>
      <p:bldP spid="47" grpId="0" bldLvl="0" animBg="1"/>
      <p:bldP spid="48" grpId="0"/>
      <p:bldP spid="51" grpId="0"/>
    </p:bld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15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15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1444</Words>
  <Application>Microsoft Office PowerPoint</Application>
  <PresentationFormat>自定义</PresentationFormat>
  <Paragraphs>141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微软雅黑</vt:lpstr>
      <vt:lpstr>楷体</vt:lpstr>
      <vt:lpstr>方正古隶简体</vt:lpstr>
      <vt:lpstr>方正字迹-吕建德字体</vt:lpstr>
      <vt:lpstr>方正吕建德字体</vt:lpstr>
      <vt:lpstr>Wingdings</vt:lpstr>
      <vt:lpstr>Verdana</vt:lpstr>
      <vt:lpstr>迷你简隶书</vt:lpstr>
      <vt:lpstr>黑体</vt:lpstr>
      <vt:lpstr>sample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Company>Guilddesign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xbany</cp:lastModifiedBy>
  <cp:revision>474</cp:revision>
  <dcterms:created xsi:type="dcterms:W3CDTF">2004-08-26T06:30:00Z</dcterms:created>
  <dcterms:modified xsi:type="dcterms:W3CDTF">2020-10-12T02:44:45Z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2052-11.1.0.9999</vt:lpwstr>
  </property>
</Properties>
</file>