
<file path=[Content_Types].xml><?xml version="1.0" encoding="utf-8"?>
<Types xmlns="http://schemas.openxmlformats.org/package/2006/content-types">
  <Default Extension="jpeg" ContentType="image/jpeg"/>
  <Default Extension="png" ContentType="image/png"/>
  <Default Extension="wdp" ContentType="image/vnd.ms-photo"/>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bookmarkIdSeed="2">
  <p:sldMasterIdLst>
    <p:sldMasterId id="2147483648" r:id="rId1"/>
  </p:sldMasterIdLst>
  <p:notesMasterIdLst>
    <p:notesMasterId r:id="rId4"/>
  </p:notesMasterIdLst>
  <p:sldIdLst>
    <p:sldId id="929" r:id="rId3"/>
    <p:sldId id="914" r:id="rId5"/>
    <p:sldId id="850" r:id="rId6"/>
    <p:sldId id="855" r:id="rId7"/>
    <p:sldId id="831" r:id="rId8"/>
    <p:sldId id="919" r:id="rId9"/>
    <p:sldId id="918" r:id="rId10"/>
    <p:sldId id="913" r:id="rId11"/>
    <p:sldId id="920" r:id="rId12"/>
    <p:sldId id="925" r:id="rId13"/>
    <p:sldId id="928" r:id="rId14"/>
    <p:sldId id="926" r:id="rId15"/>
    <p:sldId id="927" r:id="rId16"/>
    <p:sldId id="912" r:id="rId17"/>
    <p:sldId id="921" r:id="rId18"/>
    <p:sldId id="930" r:id="rId19"/>
    <p:sldId id="931" r:id="rId20"/>
    <p:sldId id="911" r:id="rId21"/>
    <p:sldId id="922" r:id="rId22"/>
    <p:sldId id="932" r:id="rId23"/>
    <p:sldId id="933" r:id="rId24"/>
    <p:sldId id="934" r:id="rId25"/>
    <p:sldId id="935" r:id="rId26"/>
    <p:sldId id="936" r:id="rId27"/>
    <p:sldId id="937" r:id="rId28"/>
    <p:sldId id="938" r:id="rId29"/>
    <p:sldId id="939" r:id="rId30"/>
    <p:sldId id="940" r:id="rId31"/>
    <p:sldId id="941" r:id="rId32"/>
    <p:sldId id="909" r:id="rId33"/>
    <p:sldId id="924" r:id="rId34"/>
    <p:sldId id="951" r:id="rId35"/>
    <p:sldId id="942" r:id="rId36"/>
    <p:sldId id="943" r:id="rId37"/>
    <p:sldId id="944" r:id="rId38"/>
    <p:sldId id="945" r:id="rId39"/>
    <p:sldId id="946" r:id="rId40"/>
    <p:sldId id="947" r:id="rId41"/>
    <p:sldId id="948" r:id="rId42"/>
    <p:sldId id="949" r:id="rId43"/>
    <p:sldId id="950" r:id="rId44"/>
    <p:sldId id="952" r:id="rId45"/>
    <p:sldId id="954" r:id="rId46"/>
  </p:sldIdLst>
  <p:sldSz cx="12192000" cy="6858000"/>
  <p:notesSz cx="6858000" cy="9144000"/>
  <p:custDataLst>
    <p:tags r:id="rId50"/>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CFCFC"/>
    <a:srgbClr val="FDEFC2"/>
    <a:srgbClr val="006B0D"/>
    <a:srgbClr val="01A815"/>
    <a:srgbClr val="53CD00"/>
    <a:srgbClr val="216A00"/>
    <a:srgbClr val="B4E7B3"/>
    <a:srgbClr val="D0F1CC"/>
    <a:srgbClr val="81D873"/>
    <a:srgbClr val="2BA3D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1860" autoAdjust="0"/>
    <p:restoredTop sz="94660"/>
  </p:normalViewPr>
  <p:slideViewPr>
    <p:cSldViewPr snapToGrid="0">
      <p:cViewPr varScale="1">
        <p:scale>
          <a:sx n="69" d="100"/>
          <a:sy n="69" d="100"/>
        </p:scale>
        <p:origin x="828" y="78"/>
      </p:cViewPr>
      <p:guideLst>
        <p:guide orient="horz" pos="187"/>
        <p:guide pos="7491"/>
        <p:guide pos="234"/>
        <p:guide orient="horz" pos="4133"/>
        <p:guide orient="horz" pos="432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0" Type="http://schemas.openxmlformats.org/officeDocument/2006/relationships/tags" Target="tags/tag1.xml"/><Relationship Id="rId5" Type="http://schemas.openxmlformats.org/officeDocument/2006/relationships/slide" Target="slides/slide2.xml"/><Relationship Id="rId49" Type="http://schemas.openxmlformats.org/officeDocument/2006/relationships/tableStyles" Target="tableStyles.xml"/><Relationship Id="rId48" Type="http://schemas.openxmlformats.org/officeDocument/2006/relationships/viewProps" Target="viewProps.xml"/><Relationship Id="rId47" Type="http://schemas.openxmlformats.org/officeDocument/2006/relationships/presProps" Target="presProps.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01BEC0-0006-46EB-914C-F8A898886642}"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E6BFA5-3D74-44D7-98C7-5E1073141EC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0.xml"/></Relationships>
</file>

<file path=ppt/notesSlides/_rels/notesSlide4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4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4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D140940F-E02B-4056-81CB-5DDA428A6526}"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2" name="图片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6545" y="-2"/>
            <a:ext cx="12195231" cy="68580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4" name="页脚占位符 3"/>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3" name="页脚占位符 2"/>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1825625"/>
            <a:ext cx="10515600" cy="43513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a:prstGeom prst="rect">
            <a:avLst/>
          </a:prstGeo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5" name="页脚占位符 4"/>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3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smtClean="0"/>
              <a:t>单击此处编辑母版标题样式</a:t>
            </a:r>
            <a:endParaRPr lang="zh-CN" altLang="en-US"/>
          </a:p>
        </p:txBody>
      </p:sp>
      <p:sp>
        <p:nvSpPr>
          <p:cNvPr id="3" name="副标题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单击以编辑母版副标题样式</a:t>
            </a:r>
            <a:endParaRPr lang="zh-CN" altLang="en-US"/>
          </a:p>
        </p:txBody>
      </p:sp>
      <p:sp>
        <p:nvSpPr>
          <p:cNvPr id="4" name="日期占位符 3"/>
          <p:cNvSpPr>
            <a:spLocks noGrp="1"/>
          </p:cNvSpPr>
          <p:nvPr>
            <p:ph type="dt" sz="half" idx="10"/>
          </p:nvPr>
        </p:nvSpPr>
        <p:spPr/>
        <p:txBody>
          <a:bodyPr/>
          <a:lstStyle/>
          <a:p>
            <a:fld id="{A9D0ED98-513A-44BF-AD88-2C52FEE66525}"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432702B5-21F9-4116-832C-7682C8B00B3F}"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标题幻灯片">
    <p:spTree>
      <p:nvGrpSpPr>
        <p:cNvPr id="1" name=""/>
        <p:cNvGrpSpPr/>
        <p:nvPr/>
      </p:nvGrpSpPr>
      <p:grpSpPr>
        <a:xfrm>
          <a:off x="0" y="0"/>
          <a:ext cx="0" cy="0"/>
          <a:chOff x="0" y="0"/>
          <a:chExt cx="0" cy="0"/>
        </a:xfrm>
      </p:grpSpPr>
      <p:grpSp>
        <p:nvGrpSpPr>
          <p:cNvPr id="2" name="组合 1"/>
          <p:cNvGrpSpPr/>
          <p:nvPr userDrawn="1"/>
        </p:nvGrpSpPr>
        <p:grpSpPr>
          <a:xfrm>
            <a:off x="0" y="0"/>
            <a:ext cx="12192000" cy="6858000"/>
            <a:chOff x="0" y="0"/>
            <a:chExt cx="12192000" cy="6858000"/>
          </a:xfrm>
        </p:grpSpPr>
        <p:sp>
          <p:nvSpPr>
            <p:cNvPr id="3" name="矩形 2"/>
            <p:cNvSpPr/>
            <p:nvPr/>
          </p:nvSpPr>
          <p:spPr>
            <a:xfrm>
              <a:off x="0" y="0"/>
              <a:ext cx="12192000" cy="6858000"/>
            </a:xfrm>
            <a:prstGeom prst="rect">
              <a:avLst/>
            </a:prstGeom>
            <a:gradFill>
              <a:gsLst>
                <a:gs pos="0">
                  <a:srgbClr val="B4E7B3">
                    <a:alpha val="77000"/>
                    <a:lumMod val="62000"/>
                    <a:lumOff val="38000"/>
                  </a:srgbClr>
                </a:gs>
                <a:gs pos="100000">
                  <a:schemeClr val="bg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4" name="图片 3"/>
            <p:cNvPicPr>
              <a:picLocks noChangeAspect="1"/>
            </p:cNvPicPr>
            <p:nvPr/>
          </p:nvPicPr>
          <p:blipFill rotWithShape="1">
            <a:blip r:embed="rId2" cstate="email"/>
            <a:srcRect t="52852" r="20698"/>
            <a:stretch>
              <a:fillRect/>
            </a:stretch>
          </p:blipFill>
          <p:spPr>
            <a:xfrm>
              <a:off x="8335683" y="0"/>
              <a:ext cx="3856317" cy="1830337"/>
            </a:xfrm>
            <a:prstGeom prst="rect">
              <a:avLst/>
            </a:prstGeom>
          </p:spPr>
        </p:pic>
        <p:pic>
          <p:nvPicPr>
            <p:cNvPr id="5" name="图片 4"/>
            <p:cNvPicPr>
              <a:picLocks noChangeAspect="1"/>
            </p:cNvPicPr>
            <p:nvPr/>
          </p:nvPicPr>
          <p:blipFill>
            <a:blip r:embed="rId3" cstate="email"/>
            <a:stretch>
              <a:fillRect/>
            </a:stretch>
          </p:blipFill>
          <p:spPr>
            <a:xfrm>
              <a:off x="6242335" y="2332581"/>
              <a:ext cx="5925267" cy="3098380"/>
            </a:xfrm>
            <a:prstGeom prst="rect">
              <a:avLst/>
            </a:prstGeom>
          </p:spPr>
        </p:pic>
        <p:pic>
          <p:nvPicPr>
            <p:cNvPr id="6" name="图片 5"/>
            <p:cNvPicPr>
              <a:picLocks noChangeAspect="1"/>
            </p:cNvPicPr>
            <p:nvPr/>
          </p:nvPicPr>
          <p:blipFill rotWithShape="1">
            <a:blip r:embed="rId4" cstate="email"/>
            <a:srcRect l="29503" b="28078"/>
            <a:stretch>
              <a:fillRect/>
            </a:stretch>
          </p:blipFill>
          <p:spPr>
            <a:xfrm flipH="1">
              <a:off x="0" y="1"/>
              <a:ext cx="4241800" cy="2540000"/>
            </a:xfrm>
            <a:prstGeom prst="rect">
              <a:avLst/>
            </a:prstGeom>
          </p:spPr>
        </p:pic>
        <p:pic>
          <p:nvPicPr>
            <p:cNvPr id="7" name="图片 6"/>
            <p:cNvPicPr>
              <a:picLocks noChangeAspect="1"/>
            </p:cNvPicPr>
            <p:nvPr/>
          </p:nvPicPr>
          <p:blipFill>
            <a:blip r:embed="rId5" cstate="email"/>
            <a:stretch>
              <a:fillRect/>
            </a:stretch>
          </p:blipFill>
          <p:spPr>
            <a:xfrm flipH="1">
              <a:off x="0" y="594761"/>
              <a:ext cx="6128261" cy="2737018"/>
            </a:xfrm>
            <a:prstGeom prst="rect">
              <a:avLst/>
            </a:prstGeom>
          </p:spPr>
        </p:pic>
      </p:grpSp>
      <p:sp>
        <p:nvSpPr>
          <p:cNvPr id="8" name="矩形 7"/>
          <p:cNvSpPr/>
          <p:nvPr userDrawn="1"/>
        </p:nvSpPr>
        <p:spPr>
          <a:xfrm rot="5400000">
            <a:off x="112484" y="221337"/>
            <a:ext cx="468983" cy="468983"/>
          </a:xfrm>
          <a:prstGeom prst="rect">
            <a:avLst/>
          </a:prstGeom>
          <a:noFill/>
          <a:ln w="127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userDrawn="1"/>
        </p:nvSpPr>
        <p:spPr>
          <a:xfrm rot="5400000">
            <a:off x="346974" y="455828"/>
            <a:ext cx="283491" cy="283491"/>
          </a:xfrm>
          <a:prstGeom prst="rect">
            <a:avLst/>
          </a:prstGeom>
          <a:solidFill>
            <a:schemeClr val="accent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任意多边形 9"/>
          <p:cNvSpPr/>
          <p:nvPr userDrawn="1"/>
        </p:nvSpPr>
        <p:spPr>
          <a:xfrm rot="5400000">
            <a:off x="10852239" y="5518239"/>
            <a:ext cx="166640" cy="2512882"/>
          </a:xfrm>
          <a:custGeom>
            <a:avLst/>
            <a:gdLst>
              <a:gd name="connsiteX0" fmla="*/ 0 w 166640"/>
              <a:gd name="connsiteY0" fmla="*/ 2416231 h 2512882"/>
              <a:gd name="connsiteX1" fmla="*/ 0 w 166640"/>
              <a:gd name="connsiteY1" fmla="*/ 0 h 2512882"/>
              <a:gd name="connsiteX2" fmla="*/ 166640 w 166640"/>
              <a:gd name="connsiteY2" fmla="*/ 0 h 2512882"/>
              <a:gd name="connsiteX3" fmla="*/ 166640 w 166640"/>
              <a:gd name="connsiteY3" fmla="*/ 2512882 h 2512882"/>
            </a:gdLst>
            <a:ahLst/>
            <a:cxnLst>
              <a:cxn ang="0">
                <a:pos x="connsiteX0" y="connsiteY0"/>
              </a:cxn>
              <a:cxn ang="0">
                <a:pos x="connsiteX1" y="connsiteY1"/>
              </a:cxn>
              <a:cxn ang="0">
                <a:pos x="connsiteX2" y="connsiteY2"/>
              </a:cxn>
              <a:cxn ang="0">
                <a:pos x="connsiteX3" y="connsiteY3"/>
              </a:cxn>
            </a:cxnLst>
            <a:rect l="l" t="t" r="r" b="b"/>
            <a:pathLst>
              <a:path w="166640" h="2512882">
                <a:moveTo>
                  <a:pt x="0" y="2416231"/>
                </a:moveTo>
                <a:lnTo>
                  <a:pt x="0" y="0"/>
                </a:lnTo>
                <a:lnTo>
                  <a:pt x="166640" y="0"/>
                </a:lnTo>
                <a:lnTo>
                  <a:pt x="166640" y="2512882"/>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任意多边形 10"/>
          <p:cNvSpPr/>
          <p:nvPr userDrawn="1"/>
        </p:nvSpPr>
        <p:spPr>
          <a:xfrm rot="5400000">
            <a:off x="4772399" y="1918962"/>
            <a:ext cx="166641" cy="9711439"/>
          </a:xfrm>
          <a:custGeom>
            <a:avLst/>
            <a:gdLst>
              <a:gd name="connsiteX0" fmla="*/ 0 w 166641"/>
              <a:gd name="connsiteY0" fmla="*/ 9711439 h 9711439"/>
              <a:gd name="connsiteX1" fmla="*/ 0 w 166641"/>
              <a:gd name="connsiteY1" fmla="*/ 0 h 9711439"/>
              <a:gd name="connsiteX2" fmla="*/ 166641 w 166641"/>
              <a:gd name="connsiteY2" fmla="*/ 96652 h 9711439"/>
              <a:gd name="connsiteX3" fmla="*/ 166641 w 166641"/>
              <a:gd name="connsiteY3" fmla="*/ 9711439 h 9711439"/>
            </a:gdLst>
            <a:ahLst/>
            <a:cxnLst>
              <a:cxn ang="0">
                <a:pos x="connsiteX0" y="connsiteY0"/>
              </a:cxn>
              <a:cxn ang="0">
                <a:pos x="connsiteX1" y="connsiteY1"/>
              </a:cxn>
              <a:cxn ang="0">
                <a:pos x="connsiteX2" y="connsiteY2"/>
              </a:cxn>
              <a:cxn ang="0">
                <a:pos x="connsiteX3" y="connsiteY3"/>
              </a:cxn>
            </a:cxnLst>
            <a:rect l="l" t="t" r="r" b="b"/>
            <a:pathLst>
              <a:path w="166641" h="9711439">
                <a:moveTo>
                  <a:pt x="0" y="9711439"/>
                </a:moveTo>
                <a:lnTo>
                  <a:pt x="0" y="0"/>
                </a:lnTo>
                <a:lnTo>
                  <a:pt x="166641" y="96652"/>
                </a:lnTo>
                <a:lnTo>
                  <a:pt x="166641" y="9711439"/>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ppt_w</p:attrName>
                                        </p:attrNameLst>
                                      </p:cBhvr>
                                      <p:tavLst>
                                        <p:tav tm="0">
                                          <p:val>
                                            <p:fltVal val="0"/>
                                          </p:val>
                                        </p:tav>
                                        <p:tav tm="100000">
                                          <p:val>
                                            <p:strVal val="#ppt_w"/>
                                          </p:val>
                                        </p:tav>
                                      </p:tavLst>
                                    </p:anim>
                                    <p:anim calcmode="lin" valueType="num">
                                      <p:cBhvr>
                                        <p:cTn id="13" dur="500" fill="hold"/>
                                        <p:tgtEl>
                                          <p:spTgt spid="9"/>
                                        </p:tgtEl>
                                        <p:attrNameLst>
                                          <p:attrName>ppt_h</p:attrName>
                                        </p:attrNameLst>
                                      </p:cBhvr>
                                      <p:tavLst>
                                        <p:tav tm="0">
                                          <p:val>
                                            <p:fltVal val="0"/>
                                          </p:val>
                                        </p:tav>
                                        <p:tav tm="100000">
                                          <p:val>
                                            <p:strVal val="#ppt_h"/>
                                          </p:val>
                                        </p:tav>
                                      </p:tavLst>
                                    </p:anim>
                                    <p:animEffect transition="in" filter="fade">
                                      <p:cBhvr>
                                        <p:cTn id="14"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a:prstGeom prst="rect">
            <a:avLst/>
          </a:prstGeom>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6" name="页脚占位符 5"/>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a:prstGeom prst="rect">
            <a:avLst/>
          </a:prstGeo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a:prstGeom prst="rect">
            <a:avLst/>
          </a:prstGeo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a:xfrm>
            <a:off x="838200" y="6356350"/>
            <a:ext cx="2743200" cy="365125"/>
          </a:xfrm>
          <a:prstGeom prst="rect">
            <a:avLst/>
          </a:prstGeom>
        </p:spPr>
        <p:txBody>
          <a:bodyPr/>
          <a:lstStyle/>
          <a:p>
            <a:fld id="{E64AAE72-555B-4183-9649-A4C52C7EFF40}" type="datetimeFigureOut">
              <a:rPr lang="zh-CN" altLang="en-US" smtClean="0"/>
            </a:fld>
            <a:endParaRPr lang="zh-CN" altLang="en-US"/>
          </a:p>
        </p:txBody>
      </p:sp>
      <p:sp>
        <p:nvSpPr>
          <p:cNvPr id="8" name="页脚占位符 7"/>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a:prstGeom prst="rect">
            <a:avLst/>
          </a:prstGeom>
        </p:spPr>
        <p:txBody>
          <a:bodyPr/>
          <a:lstStyle/>
          <a:p>
            <a:fld id="{11C3DDF9-0142-4337-8E22-9F141B5A6AC8}"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7" Type="http://schemas.openxmlformats.org/officeDocument/2006/relationships/theme" Target="../theme/theme1.xml"/><Relationship Id="rId16" Type="http://schemas.openxmlformats.org/officeDocument/2006/relationships/slideLayout" Target="../slideLayouts/slideLayout16.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notesSlide" Target="../notesSlides/notesSlide1.xml"/><Relationship Id="rId7"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8.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image" Target="../media/image6.jpe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3.xml"/><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image" Target="../media/image14.jpeg"/></Relationships>
</file>

<file path=ppt/slides/_rels/slide13.xml.rels><?xml version="1.0" encoding="UTF-8" standalone="yes"?>
<Relationships xmlns="http://schemas.openxmlformats.org/package/2006/relationships"><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image" Target="../media/image20.jpeg"/><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image" Target="../media/image17.jpeg"/></Relationships>
</file>

<file path=ppt/slides/_rels/slide14.xml.rels><?xml version="1.0" encoding="UTF-8" standalone="yes"?>
<Relationships xmlns="http://schemas.openxmlformats.org/package/2006/relationships"><Relationship Id="rId5" Type="http://schemas.openxmlformats.org/officeDocument/2006/relationships/notesSlide" Target="../notesSlides/notesSlide14.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3.xml"/><Relationship Id="rId1" Type="http://schemas.openxmlformats.org/officeDocument/2006/relationships/image" Target="../media/image21.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3.xml"/><Relationship Id="rId1" Type="http://schemas.openxmlformats.org/officeDocument/2006/relationships/image" Target="../media/image22.pn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1.xml"/><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3.xml"/><Relationship Id="rId1" Type="http://schemas.openxmlformats.org/officeDocument/2006/relationships/image" Target="../media/image23.jpeg"/></Relationships>
</file>

<file path=ppt/slides/_rels/slide2.xml.rels><?xml version="1.0" encoding="UTF-8" standalone="yes"?>
<Relationships xmlns="http://schemas.openxmlformats.org/package/2006/relationships"><Relationship Id="rId8" Type="http://schemas.openxmlformats.org/officeDocument/2006/relationships/notesSlide" Target="../notesSlides/notesSlide2.xml"/><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3.xml"/><Relationship Id="rId1" Type="http://schemas.openxmlformats.org/officeDocument/2006/relationships/image" Target="../media/image24.jpe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3.xml"/><Relationship Id="rId1" Type="http://schemas.openxmlformats.org/officeDocument/2006/relationships/image" Target="../media/image25.jpeg"/></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3.xml"/><Relationship Id="rId1" Type="http://schemas.openxmlformats.org/officeDocument/2006/relationships/image" Target="../media/image26.jpe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3.xml"/><Relationship Id="rId1" Type="http://schemas.openxmlformats.org/officeDocument/2006/relationships/image" Target="../media/image27.jpeg"/></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3.xml"/><Relationship Id="rId1" Type="http://schemas.openxmlformats.org/officeDocument/2006/relationships/image" Target="../media/image28.jpeg"/></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8" Type="http://schemas.openxmlformats.org/officeDocument/2006/relationships/notesSlide" Target="../notesSlides/notesSlide3.xml"/><Relationship Id="rId7"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5.png"/><Relationship Id="rId4" Type="http://schemas.openxmlformats.org/officeDocument/2006/relationships/image" Target="../media/image4.png"/><Relationship Id="rId3"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image" Target="../media/image2.png"/></Relationships>
</file>

<file path=ppt/slides/_rels/slide30.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1.xml"/><Relationship Id="rId3" Type="http://schemas.openxmlformats.org/officeDocument/2006/relationships/image" Target="../media/image4.png"/><Relationship Id="rId2" Type="http://schemas.openxmlformats.org/officeDocument/2006/relationships/image" Target="../media/image7.png"/><Relationship Id="rId1" Type="http://schemas.openxmlformats.org/officeDocument/2006/relationships/image" Target="../media/image2.png"/></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43.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3.xml"/><Relationship Id="rId1" Type="http://schemas.openxmlformats.org/officeDocument/2006/relationships/image" Target="../media/image9.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3.xml"/><Relationship Id="rId1" Type="http://schemas.openxmlformats.org/officeDocument/2006/relationships/image" Target="../media/image10.jpeg"/></Relationships>
</file>

<file path=ppt/slides/_rels/slide7.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microsoft.com/office/2007/relationships/hdphoto" Target="../media/image12.wdp"/><Relationship Id="rId1" Type="http://schemas.openxmlformats.org/officeDocument/2006/relationships/image" Target="../media/image11.png"/></Relationships>
</file>

<file path=ppt/slides/_rels/slide8.xml.rels><?xml version="1.0" encoding="UTF-8" standalone="yes"?>
<Relationships xmlns="http://schemas.openxmlformats.org/package/2006/relationships"><Relationship Id="rId7" Type="http://schemas.openxmlformats.org/officeDocument/2006/relationships/notesSlide" Target="../notesSlides/notesSlide8.xml"/><Relationship Id="rId6"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5.png"/><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3.xml"/><Relationship Id="rId1" Type="http://schemas.openxmlformats.org/officeDocument/2006/relationships/image" Target="../media/image13.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2"/>
          <p:cNvPicPr>
            <a:picLocks noChangeAspect="1"/>
          </p:cNvPicPr>
          <p:nvPr/>
        </p:nvPicPr>
        <p:blipFill>
          <a:blip r:embed="rId1">
            <a:extLst>
              <a:ext uri="{28A0092B-C50C-407E-A947-70E740481C1C}">
                <a14:useLocalDpi xmlns:a14="http://schemas.microsoft.com/office/drawing/2010/main" val="0"/>
              </a:ext>
            </a:extLst>
          </a:blip>
          <a:stretch>
            <a:fillRect/>
          </a:stretch>
        </p:blipFill>
        <p:spPr>
          <a:xfrm>
            <a:off x="0" y="-7168"/>
            <a:ext cx="12216586" cy="6865167"/>
          </a:xfrm>
          <a:prstGeom prst="rect">
            <a:avLst/>
          </a:prstGeom>
        </p:spPr>
      </p:pic>
      <p:pic>
        <p:nvPicPr>
          <p:cNvPr id="5" name="图片 4"/>
          <p:cNvPicPr>
            <a:picLocks noChangeAspect="1"/>
          </p:cNvPicPr>
          <p:nvPr/>
        </p:nvPicPr>
        <p:blipFill rotWithShape="1">
          <a:blip r:embed="rId2" cstate="email"/>
          <a:srcRect t="52852" r="20698"/>
          <a:stretch>
            <a:fillRect/>
          </a:stretch>
        </p:blipFill>
        <p:spPr>
          <a:xfrm>
            <a:off x="6419724" y="0"/>
            <a:ext cx="3856317" cy="1830337"/>
          </a:xfrm>
          <a:prstGeom prst="rect">
            <a:avLst/>
          </a:prstGeom>
        </p:spPr>
      </p:pic>
      <p:pic>
        <p:nvPicPr>
          <p:cNvPr id="27" name="图片 26"/>
          <p:cNvPicPr>
            <a:picLocks noChangeAspect="1"/>
          </p:cNvPicPr>
          <p:nvPr/>
        </p:nvPicPr>
        <p:blipFill>
          <a:blip r:embed="rId3" cstate="email"/>
          <a:stretch>
            <a:fillRect/>
          </a:stretch>
        </p:blipFill>
        <p:spPr>
          <a:xfrm>
            <a:off x="592797" y="4834721"/>
            <a:ext cx="2142335" cy="1166767"/>
          </a:xfrm>
          <a:prstGeom prst="rect">
            <a:avLst/>
          </a:prstGeom>
        </p:spPr>
      </p:pic>
      <p:pic>
        <p:nvPicPr>
          <p:cNvPr id="6" name="图片 5"/>
          <p:cNvPicPr>
            <a:picLocks noChangeAspect="1"/>
          </p:cNvPicPr>
          <p:nvPr/>
        </p:nvPicPr>
        <p:blipFill rotWithShape="1">
          <a:blip r:embed="rId4" cstate="email"/>
          <a:srcRect l="29503" b="28078"/>
          <a:stretch>
            <a:fillRect/>
          </a:stretch>
        </p:blipFill>
        <p:spPr>
          <a:xfrm flipH="1">
            <a:off x="0" y="1"/>
            <a:ext cx="4241800" cy="2540000"/>
          </a:xfrm>
          <a:prstGeom prst="rect">
            <a:avLst/>
          </a:prstGeom>
        </p:spPr>
      </p:pic>
      <p:pic>
        <p:nvPicPr>
          <p:cNvPr id="10" name="图片 9"/>
          <p:cNvPicPr>
            <a:picLocks noChangeAspect="1"/>
          </p:cNvPicPr>
          <p:nvPr/>
        </p:nvPicPr>
        <p:blipFill rotWithShape="1">
          <a:blip r:embed="rId5" cstate="email"/>
          <a:srcRect b="37310"/>
          <a:stretch>
            <a:fillRect/>
          </a:stretch>
        </p:blipFill>
        <p:spPr>
          <a:xfrm>
            <a:off x="9031659" y="-1"/>
            <a:ext cx="3160342" cy="1981201"/>
          </a:xfrm>
          <a:prstGeom prst="rect">
            <a:avLst/>
          </a:prstGeom>
        </p:spPr>
      </p:pic>
      <p:pic>
        <p:nvPicPr>
          <p:cNvPr id="7" name="图片 6"/>
          <p:cNvPicPr>
            <a:picLocks noChangeAspect="1"/>
          </p:cNvPicPr>
          <p:nvPr/>
        </p:nvPicPr>
        <p:blipFill>
          <a:blip r:embed="rId6" cstate="email"/>
          <a:stretch>
            <a:fillRect/>
          </a:stretch>
        </p:blipFill>
        <p:spPr>
          <a:xfrm flipH="1">
            <a:off x="0" y="594761"/>
            <a:ext cx="6128261" cy="2737018"/>
          </a:xfrm>
          <a:prstGeom prst="rect">
            <a:avLst/>
          </a:prstGeom>
        </p:spPr>
      </p:pic>
      <p:sp>
        <p:nvSpPr>
          <p:cNvPr id="2" name="矩形 1"/>
          <p:cNvSpPr/>
          <p:nvPr/>
        </p:nvSpPr>
        <p:spPr>
          <a:xfrm>
            <a:off x="532621" y="1593006"/>
            <a:ext cx="11126759" cy="1708160"/>
          </a:xfrm>
          <a:prstGeom prst="rect">
            <a:avLst/>
          </a:prstGeom>
        </p:spPr>
        <p:txBody>
          <a:bodyPr wrap="square">
            <a:spAutoFit/>
          </a:bodyPr>
          <a:lstStyle/>
          <a:p>
            <a:pPr algn="ctr"/>
            <a:r>
              <a:rPr lang="zh-CN" altLang="en-US" sz="10500" b="1" dirty="0">
                <a:ln w="31750">
                  <a:solidFill>
                    <a:schemeClr val="bg1"/>
                  </a:solidFill>
                </a:ln>
                <a:gradFill>
                  <a:gsLst>
                    <a:gs pos="0">
                      <a:srgbClr val="01A815"/>
                    </a:gs>
                    <a:gs pos="33000">
                      <a:srgbClr val="01A815"/>
                    </a:gs>
                    <a:gs pos="68000">
                      <a:srgbClr val="01A815"/>
                    </a:gs>
                    <a:gs pos="85000">
                      <a:srgbClr val="216A00"/>
                    </a:gs>
                    <a:gs pos="50000">
                      <a:srgbClr val="006B0D"/>
                    </a:gs>
                    <a:gs pos="18000">
                      <a:srgbClr val="006B0D"/>
                    </a:gs>
                    <a:gs pos="100000">
                      <a:srgbClr val="01A815"/>
                    </a:gs>
                  </a:gsLst>
                  <a:lin ang="2700000" scaled="0"/>
                </a:gradFill>
                <a:effectLst>
                  <a:outerShdw blurRad="63500" dist="50800" dir="5400000" algn="t" rotWithShape="0">
                    <a:prstClr val="black">
                      <a:alpha val="42000"/>
                    </a:prstClr>
                  </a:outerShdw>
                </a:effectLst>
                <a:latin typeface="迷你简汉真广标" panose="02010609000101010101" pitchFamily="49" charset="-122"/>
                <a:ea typeface="迷你简汉真广标" panose="02010609000101010101" pitchFamily="49" charset="-122"/>
                <a:cs typeface="+mn-ea"/>
              </a:rPr>
              <a:t>防灾</a:t>
            </a:r>
            <a:r>
              <a:rPr lang="zh-CN" altLang="en-US" sz="10500" b="1" dirty="0" smtClean="0">
                <a:ln w="31750">
                  <a:solidFill>
                    <a:schemeClr val="bg1"/>
                  </a:solidFill>
                </a:ln>
                <a:gradFill>
                  <a:gsLst>
                    <a:gs pos="0">
                      <a:srgbClr val="01A815"/>
                    </a:gs>
                    <a:gs pos="33000">
                      <a:srgbClr val="01A815"/>
                    </a:gs>
                    <a:gs pos="68000">
                      <a:srgbClr val="01A815"/>
                    </a:gs>
                    <a:gs pos="85000">
                      <a:srgbClr val="216A00"/>
                    </a:gs>
                    <a:gs pos="50000">
                      <a:srgbClr val="006B0D"/>
                    </a:gs>
                    <a:gs pos="18000">
                      <a:srgbClr val="006B0D"/>
                    </a:gs>
                    <a:gs pos="100000">
                      <a:srgbClr val="01A815"/>
                    </a:gs>
                  </a:gsLst>
                  <a:lin ang="2700000" scaled="0"/>
                </a:gradFill>
                <a:effectLst>
                  <a:outerShdw blurRad="63500" dist="50800" dir="5400000" algn="t" rotWithShape="0">
                    <a:prstClr val="black">
                      <a:alpha val="42000"/>
                    </a:prstClr>
                  </a:outerShdw>
                </a:effectLst>
                <a:latin typeface="迷你简汉真广标" panose="02010609000101010101" pitchFamily="49" charset="-122"/>
                <a:ea typeface="迷你简汉真广标" panose="02010609000101010101" pitchFamily="49" charset="-122"/>
                <a:cs typeface="+mn-ea"/>
              </a:rPr>
              <a:t>减灾主题班会</a:t>
            </a:r>
            <a:endParaRPr lang="zh-CN" altLang="en-US" sz="10500" b="1" dirty="0">
              <a:ln w="31750">
                <a:solidFill>
                  <a:schemeClr val="bg1"/>
                </a:solidFill>
              </a:ln>
              <a:gradFill>
                <a:gsLst>
                  <a:gs pos="0">
                    <a:srgbClr val="01A815"/>
                  </a:gs>
                  <a:gs pos="33000">
                    <a:srgbClr val="01A815"/>
                  </a:gs>
                  <a:gs pos="68000">
                    <a:srgbClr val="01A815"/>
                  </a:gs>
                  <a:gs pos="85000">
                    <a:srgbClr val="216A00"/>
                  </a:gs>
                  <a:gs pos="50000">
                    <a:srgbClr val="006B0D"/>
                  </a:gs>
                  <a:gs pos="18000">
                    <a:srgbClr val="006B0D"/>
                  </a:gs>
                  <a:gs pos="100000">
                    <a:srgbClr val="01A815"/>
                  </a:gs>
                </a:gsLst>
                <a:lin ang="2700000" scaled="0"/>
              </a:gradFill>
              <a:effectLst>
                <a:outerShdw blurRad="63500" dist="50800" dir="5400000" algn="t" rotWithShape="0">
                  <a:prstClr val="black">
                    <a:alpha val="42000"/>
                  </a:prstClr>
                </a:outerShdw>
              </a:effectLst>
              <a:latin typeface="迷你简汉真广标" panose="02010609000101010101" pitchFamily="49" charset="-122"/>
              <a:ea typeface="迷你简汉真广标" panose="02010609000101010101" pitchFamily="49" charset="-122"/>
              <a:cs typeface="+mn-ea"/>
            </a:endParaRPr>
          </a:p>
        </p:txBody>
      </p:sp>
    </p:spTree>
  </p:cSld>
  <p:clrMapOvr>
    <a:masterClrMapping/>
  </p:clrMapOvr>
  <mc:AlternateContent xmlns:mc="http://schemas.openxmlformats.org/markup-compatibility/2006">
    <mc:Choice xmlns:p14="http://schemas.microsoft.com/office/powerpoint/2010/main" Requires="p14">
      <p:transition p14:dur="0" advClick="0" advTm="0"/>
    </mc:Choice>
    <mc:Fallback>
      <p:transition advClick="0" advTm="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0" fill="hold"/>
                                        <p:tgtEl>
                                          <p:spTgt spid="7"/>
                                        </p:tgtEl>
                                        <p:attrNameLst>
                                          <p:attrName>ppt_x</p:attrName>
                                        </p:attrNameLst>
                                      </p:cBhvr>
                                      <p:tavLst>
                                        <p:tav tm="0">
                                          <p:val>
                                            <p:strVal val="0-#ppt_w/2"/>
                                          </p:val>
                                        </p:tav>
                                        <p:tav tm="100000">
                                          <p:val>
                                            <p:strVal val="#ppt_x"/>
                                          </p:val>
                                        </p:tav>
                                      </p:tavLst>
                                    </p:anim>
                                    <p:anim calcmode="lin" valueType="num">
                                      <p:cBhvr additive="base">
                                        <p:cTn id="8" dur="7500" fill="hold"/>
                                        <p:tgtEl>
                                          <p:spTgt spid="7"/>
                                        </p:tgtEl>
                                        <p:attrNameLst>
                                          <p:attrName>ppt_y</p:attrName>
                                        </p:attrNameLst>
                                      </p:cBhvr>
                                      <p:tavLst>
                                        <p:tav tm="0">
                                          <p:val>
                                            <p:strVal val="#ppt_y"/>
                                          </p:val>
                                        </p:tav>
                                        <p:tav tm="100000">
                                          <p:val>
                                            <p:strVal val="#ppt_y"/>
                                          </p:val>
                                        </p:tav>
                                      </p:tavLst>
                                    </p:anim>
                                  </p:childTnLst>
                                </p:cTn>
                              </p:par>
                              <p:par>
                                <p:cTn id="9" presetID="2" presetClass="entr" presetSubtype="2" fill="hold"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7500" fill="hold"/>
                                        <p:tgtEl>
                                          <p:spTgt spid="5"/>
                                        </p:tgtEl>
                                        <p:attrNameLst>
                                          <p:attrName>ppt_x</p:attrName>
                                        </p:attrNameLst>
                                      </p:cBhvr>
                                      <p:tavLst>
                                        <p:tav tm="0">
                                          <p:val>
                                            <p:strVal val="1+#ppt_w/2"/>
                                          </p:val>
                                        </p:tav>
                                        <p:tav tm="100000">
                                          <p:val>
                                            <p:strVal val="#ppt_x"/>
                                          </p:val>
                                        </p:tav>
                                      </p:tavLst>
                                    </p:anim>
                                    <p:anim calcmode="lin" valueType="num">
                                      <p:cBhvr additive="base">
                                        <p:cTn id="12" dur="7500" fill="hold"/>
                                        <p:tgtEl>
                                          <p:spTgt spid="5"/>
                                        </p:tgtEl>
                                        <p:attrNameLst>
                                          <p:attrName>ppt_y</p:attrName>
                                        </p:attrNameLst>
                                      </p:cBhvr>
                                      <p:tavLst>
                                        <p:tav tm="0">
                                          <p:val>
                                            <p:strVal val="#ppt_y"/>
                                          </p:val>
                                        </p:tav>
                                        <p:tav tm="100000">
                                          <p:val>
                                            <p:strVal val="#ppt_y"/>
                                          </p:val>
                                        </p:tav>
                                      </p:tavLst>
                                    </p:anim>
                                  </p:childTnLst>
                                </p:cTn>
                              </p:par>
                              <p:par>
                                <p:cTn id="13" presetID="23" presetClass="entr" presetSubtype="288"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7500" fill="hold"/>
                                        <p:tgtEl>
                                          <p:spTgt spid="6"/>
                                        </p:tgtEl>
                                        <p:attrNameLst>
                                          <p:attrName>ppt_w</p:attrName>
                                        </p:attrNameLst>
                                      </p:cBhvr>
                                      <p:tavLst>
                                        <p:tav tm="0">
                                          <p:val>
                                            <p:strVal val="4/3*#ppt_w"/>
                                          </p:val>
                                        </p:tav>
                                        <p:tav tm="100000">
                                          <p:val>
                                            <p:strVal val="#ppt_w"/>
                                          </p:val>
                                        </p:tav>
                                      </p:tavLst>
                                    </p:anim>
                                    <p:anim calcmode="lin" valueType="num">
                                      <p:cBhvr>
                                        <p:cTn id="16" dur="7500" fill="hold"/>
                                        <p:tgtEl>
                                          <p:spTgt spid="6"/>
                                        </p:tgtEl>
                                        <p:attrNameLst>
                                          <p:attrName>ppt_h</p:attrName>
                                        </p:attrNameLst>
                                      </p:cBhvr>
                                      <p:tavLst>
                                        <p:tav tm="0">
                                          <p:val>
                                            <p:strVal val="4/3*#ppt_h"/>
                                          </p:val>
                                        </p:tav>
                                        <p:tav tm="100000">
                                          <p:val>
                                            <p:strVal val="#ppt_h"/>
                                          </p:val>
                                        </p:tav>
                                      </p:tavLst>
                                    </p:anim>
                                  </p:childTnLst>
                                </p:cTn>
                              </p:par>
                              <p:par>
                                <p:cTn id="17" presetID="2" presetClass="entr" presetSubtype="8" fill="hold" nodeType="withEffect">
                                  <p:stCondLst>
                                    <p:cond delay="1000"/>
                                  </p:stCondLst>
                                  <p:childTnLst>
                                    <p:set>
                                      <p:cBhvr>
                                        <p:cTn id="18" dur="1" fill="hold">
                                          <p:stCondLst>
                                            <p:cond delay="0"/>
                                          </p:stCondLst>
                                        </p:cTn>
                                        <p:tgtEl>
                                          <p:spTgt spid="27"/>
                                        </p:tgtEl>
                                        <p:attrNameLst>
                                          <p:attrName>style.visibility</p:attrName>
                                        </p:attrNameLst>
                                      </p:cBhvr>
                                      <p:to>
                                        <p:strVal val="visible"/>
                                      </p:to>
                                    </p:set>
                                    <p:anim calcmode="lin" valueType="num">
                                      <p:cBhvr additive="base">
                                        <p:cTn id="19" dur="1000" fill="hold"/>
                                        <p:tgtEl>
                                          <p:spTgt spid="27"/>
                                        </p:tgtEl>
                                        <p:attrNameLst>
                                          <p:attrName>ppt_x</p:attrName>
                                        </p:attrNameLst>
                                      </p:cBhvr>
                                      <p:tavLst>
                                        <p:tav tm="0">
                                          <p:val>
                                            <p:strVal val="0-#ppt_w/2"/>
                                          </p:val>
                                        </p:tav>
                                        <p:tav tm="100000">
                                          <p:val>
                                            <p:strVal val="#ppt_x"/>
                                          </p:val>
                                        </p:tav>
                                      </p:tavLst>
                                    </p:anim>
                                    <p:anim calcmode="lin" valueType="num">
                                      <p:cBhvr additive="base">
                                        <p:cTn id="20" dur="1000" fill="hold"/>
                                        <p:tgtEl>
                                          <p:spTgt spid="27"/>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300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1+#ppt_w/2"/>
                                          </p:val>
                                        </p:tav>
                                        <p:tav tm="100000">
                                          <p:val>
                                            <p:strVal val="#ppt_x"/>
                                          </p:val>
                                        </p:tav>
                                      </p:tavLst>
                                    </p:anim>
                                    <p:anim calcmode="lin" valueType="num">
                                      <p:cBhvr additive="base">
                                        <p:cTn id="24" dur="500" fill="hold"/>
                                        <p:tgtEl>
                                          <p:spTgt spid="10"/>
                                        </p:tgtEl>
                                        <p:attrNameLst>
                                          <p:attrName>ppt_y</p:attrName>
                                        </p:attrNameLst>
                                      </p:cBhvr>
                                      <p:tavLst>
                                        <p:tav tm="0">
                                          <p:val>
                                            <p:strVal val="#ppt_y"/>
                                          </p:val>
                                        </p:tav>
                                        <p:tav tm="100000">
                                          <p:val>
                                            <p:strVal val="#ppt_y"/>
                                          </p:val>
                                        </p:tav>
                                      </p:tavLst>
                                    </p:anim>
                                  </p:childTnLst>
                                </p:cTn>
                              </p:par>
                              <p:par>
                                <p:cTn id="25" presetID="53" presetClass="entr" presetSubtype="16" fill="hold" grpId="0" nodeType="withEffect">
                                  <p:stCondLst>
                                    <p:cond delay="4750"/>
                                  </p:stCondLst>
                                  <p:childTnLst>
                                    <p:set>
                                      <p:cBhvr>
                                        <p:cTn id="26" dur="1" fill="hold">
                                          <p:stCondLst>
                                            <p:cond delay="0"/>
                                          </p:stCondLst>
                                        </p:cTn>
                                        <p:tgtEl>
                                          <p:spTgt spid="2"/>
                                        </p:tgtEl>
                                        <p:attrNameLst>
                                          <p:attrName>style.visibility</p:attrName>
                                        </p:attrNameLst>
                                      </p:cBhvr>
                                      <p:to>
                                        <p:strVal val="visible"/>
                                      </p:to>
                                    </p:set>
                                    <p:anim calcmode="lin" valueType="num">
                                      <p:cBhvr>
                                        <p:cTn id="27" dur="1000" fill="hold"/>
                                        <p:tgtEl>
                                          <p:spTgt spid="2"/>
                                        </p:tgtEl>
                                        <p:attrNameLst>
                                          <p:attrName>ppt_w</p:attrName>
                                        </p:attrNameLst>
                                      </p:cBhvr>
                                      <p:tavLst>
                                        <p:tav tm="0">
                                          <p:val>
                                            <p:fltVal val="0"/>
                                          </p:val>
                                        </p:tav>
                                        <p:tav tm="100000">
                                          <p:val>
                                            <p:strVal val="#ppt_w"/>
                                          </p:val>
                                        </p:tav>
                                      </p:tavLst>
                                    </p:anim>
                                    <p:anim calcmode="lin" valueType="num">
                                      <p:cBhvr>
                                        <p:cTn id="28" dur="1000" fill="hold"/>
                                        <p:tgtEl>
                                          <p:spTgt spid="2"/>
                                        </p:tgtEl>
                                        <p:attrNameLst>
                                          <p:attrName>ppt_h</p:attrName>
                                        </p:attrNameLst>
                                      </p:cBhvr>
                                      <p:tavLst>
                                        <p:tav tm="0">
                                          <p:val>
                                            <p:fltVal val="0"/>
                                          </p:val>
                                        </p:tav>
                                        <p:tav tm="100000">
                                          <p:val>
                                            <p:strVal val="#ppt_h"/>
                                          </p:val>
                                        </p:tav>
                                      </p:tavLst>
                                    </p:anim>
                                    <p:animEffect transition="in" filter="fade">
                                      <p:cBhvr>
                                        <p:cTn id="29"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任意多边形 34"/>
          <p:cNvSpPr/>
          <p:nvPr/>
        </p:nvSpPr>
        <p:spPr>
          <a:xfrm>
            <a:off x="0" y="3509736"/>
            <a:ext cx="12192000" cy="241300"/>
          </a:xfrm>
          <a:custGeom>
            <a:avLst/>
            <a:gdLst>
              <a:gd name="connsiteX0" fmla="*/ 0 w 12192000"/>
              <a:gd name="connsiteY0" fmla="*/ 0 h 241300"/>
              <a:gd name="connsiteX1" fmla="*/ 12192000 w 12192000"/>
              <a:gd name="connsiteY1" fmla="*/ 0 h 241300"/>
              <a:gd name="connsiteX2" fmla="*/ 12192000 w 12192000"/>
              <a:gd name="connsiteY2" fmla="*/ 241300 h 241300"/>
              <a:gd name="connsiteX3" fmla="*/ 0 w 12192000"/>
              <a:gd name="connsiteY3" fmla="*/ 241300 h 241300"/>
            </a:gdLst>
            <a:ahLst/>
            <a:cxnLst>
              <a:cxn ang="0">
                <a:pos x="connsiteX0" y="connsiteY0"/>
              </a:cxn>
              <a:cxn ang="0">
                <a:pos x="connsiteX1" y="connsiteY1"/>
              </a:cxn>
              <a:cxn ang="0">
                <a:pos x="connsiteX2" y="connsiteY2"/>
              </a:cxn>
              <a:cxn ang="0">
                <a:pos x="connsiteX3" y="connsiteY3"/>
              </a:cxn>
            </a:cxnLst>
            <a:rect l="l" t="t" r="r" b="b"/>
            <a:pathLst>
              <a:path w="12192000" h="241300">
                <a:moveTo>
                  <a:pt x="0" y="0"/>
                </a:moveTo>
                <a:lnTo>
                  <a:pt x="12192000" y="0"/>
                </a:lnTo>
                <a:lnTo>
                  <a:pt x="12192000" y="241300"/>
                </a:lnTo>
                <a:lnTo>
                  <a:pt x="0" y="24130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17331" y="275867"/>
            <a:ext cx="3057247"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建国前发生的地震</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19" name="组合 18"/>
          <p:cNvGrpSpPr/>
          <p:nvPr/>
        </p:nvGrpSpPr>
        <p:grpSpPr>
          <a:xfrm>
            <a:off x="1175951" y="3033485"/>
            <a:ext cx="1200925" cy="1200925"/>
            <a:chOff x="899886" y="2743199"/>
            <a:chExt cx="1200925" cy="1200925"/>
          </a:xfrm>
        </p:grpSpPr>
        <p:sp>
          <p:nvSpPr>
            <p:cNvPr id="17" name="椭圆 16"/>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18" name="矩形 17"/>
            <p:cNvSpPr/>
            <p:nvPr/>
          </p:nvSpPr>
          <p:spPr>
            <a:xfrm>
              <a:off x="985885" y="2970739"/>
              <a:ext cx="1028927" cy="799706"/>
            </a:xfrm>
            <a:prstGeom prst="rect">
              <a:avLst/>
            </a:prstGeom>
          </p:spPr>
          <p:txBody>
            <a:bodyPr wrap="square">
              <a:spAutoFit/>
            </a:bodyPr>
            <a:lstStyle/>
            <a:p>
              <a:pPr algn="ctr">
                <a:lnSpc>
                  <a:spcPct val="120000"/>
                </a:lnSpc>
              </a:pPr>
              <a:r>
                <a:rPr lang="zh-CN" altLang="en-US" sz="2000" b="1" dirty="0">
                  <a:solidFill>
                    <a:schemeClr val="bg1"/>
                  </a:solidFill>
                  <a:latin typeface="微软雅黑" panose="020B0503020204020204" pitchFamily="34" charset="-122"/>
                  <a:ea typeface="微软雅黑" panose="020B0503020204020204" pitchFamily="34" charset="-122"/>
                </a:rPr>
                <a:t>公元前</a:t>
              </a:r>
              <a:r>
                <a:rPr lang="en-US" altLang="zh-CN" sz="2000" b="1" dirty="0">
                  <a:solidFill>
                    <a:schemeClr val="bg1"/>
                  </a:solidFill>
                  <a:latin typeface="微软雅黑" panose="020B0503020204020204" pitchFamily="34" charset="-122"/>
                  <a:ea typeface="微软雅黑" panose="020B0503020204020204" pitchFamily="34" charset="-122"/>
                </a:rPr>
                <a:t>780</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334963" y="1988939"/>
            <a:ext cx="2882900" cy="978729"/>
          </a:xfrm>
          <a:prstGeom prst="rect">
            <a:avLst/>
          </a:prstGeom>
          <a:noFill/>
        </p:spPr>
        <p:txBody>
          <a:bodyPr wrap="square" rtlCol="0">
            <a:spAutoFit/>
          </a:bodyPr>
          <a:lstStyle/>
          <a:p>
            <a:pPr algn="ctr">
              <a:lnSpc>
                <a:spcPct val="120000"/>
              </a:lnSpc>
            </a:pPr>
            <a:r>
              <a:rPr lang="zh-CN" altLang="en-US" sz="1600" dirty="0">
                <a:latin typeface="微软雅黑" panose="020B0503020204020204" pitchFamily="34" charset="-122"/>
                <a:ea typeface="微软雅黑" panose="020B0503020204020204" pitchFamily="34" charset="-122"/>
              </a:rPr>
              <a:t>公元前</a:t>
            </a:r>
            <a:r>
              <a:rPr lang="en-US" altLang="zh-CN" sz="1600" dirty="0">
                <a:latin typeface="微软雅黑" panose="020B0503020204020204" pitchFamily="34" charset="-122"/>
                <a:ea typeface="微软雅黑" panose="020B0503020204020204" pitchFamily="34" charset="-122"/>
              </a:rPr>
              <a:t>780</a:t>
            </a:r>
            <a:r>
              <a:rPr lang="zh-CN" altLang="en-US" sz="1600" dirty="0">
                <a:latin typeface="微软雅黑" panose="020B0503020204020204" pitchFamily="34" charset="-122"/>
                <a:ea typeface="微软雅黑" panose="020B0503020204020204" pitchFamily="34" charset="-122"/>
              </a:rPr>
              <a:t>年，陕西岐山发生地震。这是史书记载比较可靠的最早一次大地震。 </a:t>
            </a:r>
            <a:endParaRPr lang="zh-CN" altLang="en-US" sz="16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006491" y="3033485"/>
            <a:ext cx="1200925" cy="1200925"/>
            <a:chOff x="899886" y="2743199"/>
            <a:chExt cx="1200925" cy="1200925"/>
          </a:xfrm>
        </p:grpSpPr>
        <p:sp>
          <p:nvSpPr>
            <p:cNvPr id="22" name="椭圆 21"/>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23" name="矩形 22"/>
            <p:cNvSpPr/>
            <p:nvPr/>
          </p:nvSpPr>
          <p:spPr>
            <a:xfrm>
              <a:off x="985885" y="2928163"/>
              <a:ext cx="1028927" cy="830997"/>
            </a:xfrm>
            <a:prstGeom prst="rect">
              <a:avLst/>
            </a:prstGeom>
          </p:spPr>
          <p:txBody>
            <a:bodyPr wrap="square">
              <a:spAutoFit/>
            </a:body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1556</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837031" y="3033485"/>
            <a:ext cx="1200925" cy="1200925"/>
            <a:chOff x="899886" y="2743199"/>
            <a:chExt cx="1200925" cy="1200925"/>
          </a:xfrm>
        </p:grpSpPr>
        <p:sp>
          <p:nvSpPr>
            <p:cNvPr id="25" name="椭圆 24"/>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26" name="矩形 25"/>
            <p:cNvSpPr/>
            <p:nvPr/>
          </p:nvSpPr>
          <p:spPr>
            <a:xfrm>
              <a:off x="985885" y="2928163"/>
              <a:ext cx="1028927" cy="830997"/>
            </a:xfrm>
            <a:prstGeom prst="rect">
              <a:avLst/>
            </a:prstGeom>
          </p:spPr>
          <p:txBody>
            <a:bodyPr wrap="square">
              <a:spAutoFit/>
            </a:body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1668</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667571" y="3033485"/>
            <a:ext cx="1200925" cy="1200925"/>
            <a:chOff x="899886" y="2743199"/>
            <a:chExt cx="1200925" cy="1200925"/>
          </a:xfrm>
        </p:grpSpPr>
        <p:sp>
          <p:nvSpPr>
            <p:cNvPr id="28" name="椭圆 27"/>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29" name="矩形 28"/>
            <p:cNvSpPr/>
            <p:nvPr/>
          </p:nvSpPr>
          <p:spPr>
            <a:xfrm>
              <a:off x="985885" y="2928163"/>
              <a:ext cx="1028927" cy="830997"/>
            </a:xfrm>
            <a:prstGeom prst="rect">
              <a:avLst/>
            </a:prstGeom>
          </p:spPr>
          <p:txBody>
            <a:bodyPr wrap="square">
              <a:spAutoFit/>
            </a:body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1867</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3165503" y="4350782"/>
            <a:ext cx="2882900" cy="978729"/>
          </a:xfrm>
          <a:prstGeom prst="rect">
            <a:avLst/>
          </a:prstGeom>
          <a:noFill/>
        </p:spPr>
        <p:txBody>
          <a:bodyPr wrap="square" rtlCol="0">
            <a:spAutoFit/>
          </a:bodyPr>
          <a:lstStyle/>
          <a:p>
            <a:pPr algn="ctr">
              <a:lnSpc>
                <a:spcPct val="120000"/>
              </a:lnSpc>
            </a:pPr>
            <a:r>
              <a:rPr lang="en-US" altLang="zh-CN" sz="1600" dirty="0">
                <a:latin typeface="微软雅黑" panose="020B0503020204020204" pitchFamily="34" charset="-122"/>
                <a:ea typeface="微软雅黑" panose="020B0503020204020204" pitchFamily="34" charset="-122"/>
              </a:rPr>
              <a:t>1556</a:t>
            </a:r>
            <a:r>
              <a:rPr lang="zh-CN" altLang="en-US" sz="1600" dirty="0">
                <a:latin typeface="微软雅黑" panose="020B0503020204020204" pitchFamily="34" charset="-122"/>
                <a:ea typeface="微软雅黑" panose="020B0503020204020204" pitchFamily="34" charset="-122"/>
              </a:rPr>
              <a:t>年中国陕西华县</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级地震，死亡人数高达</a:t>
            </a:r>
            <a:r>
              <a:rPr lang="en-US" altLang="zh-CN" sz="1600" dirty="0">
                <a:latin typeface="微软雅黑" panose="020B0503020204020204" pitchFamily="34" charset="-122"/>
                <a:ea typeface="微软雅黑" panose="020B0503020204020204" pitchFamily="34" charset="-122"/>
              </a:rPr>
              <a:t>83</a:t>
            </a:r>
            <a:r>
              <a:rPr lang="zh-CN" altLang="en-US" sz="1600" dirty="0">
                <a:latin typeface="微软雅黑" panose="020B0503020204020204" pitchFamily="34" charset="-122"/>
                <a:ea typeface="微软雅黑" panose="020B0503020204020204" pitchFamily="34" charset="-122"/>
              </a:rPr>
              <a:t>万人。是目前世界已知死亡人数最多的地震。</a:t>
            </a:r>
            <a:endParaRPr lang="zh-CN" altLang="en-US" sz="1600" dirty="0">
              <a:latin typeface="微软雅黑" panose="020B0503020204020204" pitchFamily="34" charset="-122"/>
              <a:ea typeface="微软雅黑" panose="020B0503020204020204" pitchFamily="34" charset="-122"/>
            </a:endParaRPr>
          </a:p>
        </p:txBody>
      </p:sp>
      <p:sp>
        <p:nvSpPr>
          <p:cNvPr id="31" name="矩形 30"/>
          <p:cNvSpPr/>
          <p:nvPr/>
        </p:nvSpPr>
        <p:spPr>
          <a:xfrm>
            <a:off x="5844464" y="1693473"/>
            <a:ext cx="3186057" cy="1274195"/>
          </a:xfrm>
          <a:prstGeom prst="rect">
            <a:avLst/>
          </a:prstGeom>
          <a:noFill/>
        </p:spPr>
        <p:txBody>
          <a:bodyPr wrap="square" rtlCol="0">
            <a:spAutoFit/>
          </a:bodyPr>
          <a:lstStyle/>
          <a:p>
            <a:pPr algn="ctr">
              <a:lnSpc>
                <a:spcPct val="120000"/>
              </a:lnSpc>
            </a:pPr>
            <a:r>
              <a:rPr lang="en-US" altLang="zh-CN" sz="1600" dirty="0">
                <a:latin typeface="微软雅黑" panose="020B0503020204020204" pitchFamily="34" charset="-122"/>
                <a:ea typeface="微软雅黑" panose="020B0503020204020204" pitchFamily="34" charset="-122"/>
              </a:rPr>
              <a:t>1668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rPr>
              <a:t>日晚</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时左右，山东郯城大地震震级为</a:t>
            </a:r>
            <a:r>
              <a:rPr lang="en-US" altLang="zh-CN" sz="1600" dirty="0">
                <a:latin typeface="微软雅黑" panose="020B0503020204020204" pitchFamily="34" charset="-122"/>
                <a:ea typeface="微软雅黑" panose="020B0503020204020204" pitchFamily="34" charset="-122"/>
              </a:rPr>
              <a:t>8.5</a:t>
            </a:r>
            <a:r>
              <a:rPr lang="zh-CN" altLang="en-US" sz="1600" dirty="0">
                <a:latin typeface="微软雅黑" panose="020B0503020204020204" pitchFamily="34" charset="-122"/>
                <a:ea typeface="微软雅黑" panose="020B0503020204020204" pitchFamily="34" charset="-122"/>
              </a:rPr>
              <a:t>级郯城大地震</a:t>
            </a:r>
            <a:r>
              <a:rPr lang="zh-CN" altLang="en-US" sz="1600" dirty="0" smtClean="0">
                <a:latin typeface="微软雅黑" panose="020B0503020204020204" pitchFamily="34" charset="-122"/>
                <a:ea typeface="微软雅黑" panose="020B0503020204020204" pitchFamily="34" charset="-122"/>
              </a:rPr>
              <a:t>，破坏</a:t>
            </a:r>
            <a:r>
              <a:rPr lang="zh-CN" altLang="en-US" sz="1600" dirty="0">
                <a:latin typeface="微软雅黑" panose="020B0503020204020204" pitchFamily="34" charset="-122"/>
                <a:ea typeface="微软雅黑" panose="020B0503020204020204" pitchFamily="34" charset="-122"/>
              </a:rPr>
              <a:t>区面积</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万平方公里以上，史称“旷古奇灾” 。 </a:t>
            </a:r>
            <a:endParaRPr lang="zh-CN" altLang="en-US" sz="1600" dirty="0">
              <a:latin typeface="微软雅黑" panose="020B0503020204020204" pitchFamily="34" charset="-122"/>
              <a:ea typeface="微软雅黑" panose="020B0503020204020204" pitchFamily="34" charset="-122"/>
            </a:endParaRPr>
          </a:p>
        </p:txBody>
      </p:sp>
      <p:sp>
        <p:nvSpPr>
          <p:cNvPr id="32" name="矩形 31"/>
          <p:cNvSpPr/>
          <p:nvPr/>
        </p:nvSpPr>
        <p:spPr>
          <a:xfrm>
            <a:off x="8826583" y="4350782"/>
            <a:ext cx="2882900" cy="978729"/>
          </a:xfrm>
          <a:prstGeom prst="rect">
            <a:avLst/>
          </a:prstGeom>
          <a:noFill/>
        </p:spPr>
        <p:txBody>
          <a:bodyPr wrap="square" rtlCol="0">
            <a:spAutoFit/>
          </a:bodyPr>
          <a:lstStyle/>
          <a:p>
            <a:pPr algn="ctr">
              <a:lnSpc>
                <a:spcPct val="120000"/>
              </a:lnSpc>
            </a:pPr>
            <a:r>
              <a:rPr lang="en-US" altLang="zh-CN" sz="1600" dirty="0">
                <a:latin typeface="微软雅黑" panose="020B0503020204020204" pitchFamily="34" charset="-122"/>
                <a:ea typeface="微软雅黑" panose="020B0503020204020204" pitchFamily="34" charset="-122"/>
              </a:rPr>
              <a:t>1867</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18</a:t>
            </a:r>
            <a:r>
              <a:rPr lang="zh-CN" altLang="en-US" sz="1600" dirty="0">
                <a:latin typeface="微软雅黑" panose="020B0503020204020204" pitchFamily="34" charset="-122"/>
                <a:ea typeface="微软雅黑" panose="020B0503020204020204" pitchFamily="34" charset="-122"/>
              </a:rPr>
              <a:t>日，台湾基隆近海发生地震。这是中国地震史中引起海啸最大的一次地震 </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500" fill="hold"/>
                                        <p:tgtEl>
                                          <p:spTgt spid="35"/>
                                        </p:tgtEl>
                                        <p:attrNameLst>
                                          <p:attrName>ppt_x</p:attrName>
                                        </p:attrNameLst>
                                      </p:cBhvr>
                                      <p:tavLst>
                                        <p:tav tm="0">
                                          <p:val>
                                            <p:strVal val="0-#ppt_w/2"/>
                                          </p:val>
                                        </p:tav>
                                        <p:tav tm="100000">
                                          <p:val>
                                            <p:strVal val="#ppt_x"/>
                                          </p:val>
                                        </p:tav>
                                      </p:tavLst>
                                    </p:anim>
                                    <p:anim calcmode="lin" valueType="num">
                                      <p:cBhvr additive="base">
                                        <p:cTn id="12" dur="500" fill="hold"/>
                                        <p:tgtEl>
                                          <p:spTgt spid="35"/>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p:cTn id="16" dur="500" fill="hold"/>
                                        <p:tgtEl>
                                          <p:spTgt spid="19"/>
                                        </p:tgtEl>
                                        <p:attrNameLst>
                                          <p:attrName>ppt_w</p:attrName>
                                        </p:attrNameLst>
                                      </p:cBhvr>
                                      <p:tavLst>
                                        <p:tav tm="0">
                                          <p:val>
                                            <p:fltVal val="0"/>
                                          </p:val>
                                        </p:tav>
                                        <p:tav tm="100000">
                                          <p:val>
                                            <p:strVal val="#ppt_w"/>
                                          </p:val>
                                        </p:tav>
                                      </p:tavLst>
                                    </p:anim>
                                    <p:anim calcmode="lin" valueType="num">
                                      <p:cBhvr>
                                        <p:cTn id="17" dur="500" fill="hold"/>
                                        <p:tgtEl>
                                          <p:spTgt spid="19"/>
                                        </p:tgtEl>
                                        <p:attrNameLst>
                                          <p:attrName>ppt_h</p:attrName>
                                        </p:attrNameLst>
                                      </p:cBhvr>
                                      <p:tavLst>
                                        <p:tav tm="0">
                                          <p:val>
                                            <p:fltVal val="0"/>
                                          </p:val>
                                        </p:tav>
                                        <p:tav tm="100000">
                                          <p:val>
                                            <p:strVal val="#ppt_h"/>
                                          </p:val>
                                        </p:tav>
                                      </p:tavLst>
                                    </p:anim>
                                    <p:animEffect transition="in" filter="fade">
                                      <p:cBhvr>
                                        <p:cTn id="18" dur="500"/>
                                        <p:tgtEl>
                                          <p:spTgt spid="19"/>
                                        </p:tgtEl>
                                      </p:cBhvr>
                                    </p:animEffect>
                                  </p:childTnLst>
                                </p:cTn>
                              </p:par>
                            </p:childTnLst>
                          </p:cTn>
                        </p:par>
                        <p:par>
                          <p:cTn id="19" fill="hold">
                            <p:stCondLst>
                              <p:cond delay="2000"/>
                            </p:stCondLst>
                            <p:childTnLst>
                              <p:par>
                                <p:cTn id="20" presetID="47" presetClass="entr" presetSubtype="0" fill="hold" grpId="0" nodeType="after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500"/>
                                        <p:tgtEl>
                                          <p:spTgt spid="20"/>
                                        </p:tgtEl>
                                      </p:cBhvr>
                                    </p:animEffect>
                                    <p:anim calcmode="lin" valueType="num">
                                      <p:cBhvr>
                                        <p:cTn id="23" dur="500" fill="hold"/>
                                        <p:tgtEl>
                                          <p:spTgt spid="20"/>
                                        </p:tgtEl>
                                        <p:attrNameLst>
                                          <p:attrName>ppt_x</p:attrName>
                                        </p:attrNameLst>
                                      </p:cBhvr>
                                      <p:tavLst>
                                        <p:tav tm="0">
                                          <p:val>
                                            <p:strVal val="#ppt_x"/>
                                          </p:val>
                                        </p:tav>
                                        <p:tav tm="100000">
                                          <p:val>
                                            <p:strVal val="#ppt_x"/>
                                          </p:val>
                                        </p:tav>
                                      </p:tavLst>
                                    </p:anim>
                                    <p:anim calcmode="lin" valueType="num">
                                      <p:cBhvr>
                                        <p:cTn id="24" dur="5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 calcmode="lin" valueType="num">
                                      <p:cBhvr>
                                        <p:cTn id="28" dur="500" fill="hold"/>
                                        <p:tgtEl>
                                          <p:spTgt spid="21"/>
                                        </p:tgtEl>
                                        <p:attrNameLst>
                                          <p:attrName>ppt_w</p:attrName>
                                        </p:attrNameLst>
                                      </p:cBhvr>
                                      <p:tavLst>
                                        <p:tav tm="0">
                                          <p:val>
                                            <p:fltVal val="0"/>
                                          </p:val>
                                        </p:tav>
                                        <p:tav tm="100000">
                                          <p:val>
                                            <p:strVal val="#ppt_w"/>
                                          </p:val>
                                        </p:tav>
                                      </p:tavLst>
                                    </p:anim>
                                    <p:anim calcmode="lin" valueType="num">
                                      <p:cBhvr>
                                        <p:cTn id="29" dur="500" fill="hold"/>
                                        <p:tgtEl>
                                          <p:spTgt spid="21"/>
                                        </p:tgtEl>
                                        <p:attrNameLst>
                                          <p:attrName>ppt_h</p:attrName>
                                        </p:attrNameLst>
                                      </p:cBhvr>
                                      <p:tavLst>
                                        <p:tav tm="0">
                                          <p:val>
                                            <p:fltVal val="0"/>
                                          </p:val>
                                        </p:tav>
                                        <p:tav tm="100000">
                                          <p:val>
                                            <p:strVal val="#ppt_h"/>
                                          </p:val>
                                        </p:tav>
                                      </p:tavLst>
                                    </p:anim>
                                    <p:animEffect transition="in" filter="fade">
                                      <p:cBhvr>
                                        <p:cTn id="30" dur="500"/>
                                        <p:tgtEl>
                                          <p:spTgt spid="21"/>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500"/>
                                        <p:tgtEl>
                                          <p:spTgt spid="30"/>
                                        </p:tgtEl>
                                      </p:cBhvr>
                                    </p:animEffect>
                                    <p:anim calcmode="lin" valueType="num">
                                      <p:cBhvr>
                                        <p:cTn id="35" dur="500" fill="hold"/>
                                        <p:tgtEl>
                                          <p:spTgt spid="30"/>
                                        </p:tgtEl>
                                        <p:attrNameLst>
                                          <p:attrName>ppt_x</p:attrName>
                                        </p:attrNameLst>
                                      </p:cBhvr>
                                      <p:tavLst>
                                        <p:tav tm="0">
                                          <p:val>
                                            <p:strVal val="#ppt_x"/>
                                          </p:val>
                                        </p:tav>
                                        <p:tav tm="100000">
                                          <p:val>
                                            <p:strVal val="#ppt_x"/>
                                          </p:val>
                                        </p:tav>
                                      </p:tavLst>
                                    </p:anim>
                                    <p:anim calcmode="lin" valueType="num">
                                      <p:cBhvr>
                                        <p:cTn id="36" dur="500" fill="hold"/>
                                        <p:tgtEl>
                                          <p:spTgt spid="30"/>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500" fill="hold"/>
                                        <p:tgtEl>
                                          <p:spTgt spid="24"/>
                                        </p:tgtEl>
                                        <p:attrNameLst>
                                          <p:attrName>ppt_w</p:attrName>
                                        </p:attrNameLst>
                                      </p:cBhvr>
                                      <p:tavLst>
                                        <p:tav tm="0">
                                          <p:val>
                                            <p:fltVal val="0"/>
                                          </p:val>
                                        </p:tav>
                                        <p:tav tm="100000">
                                          <p:val>
                                            <p:strVal val="#ppt_w"/>
                                          </p:val>
                                        </p:tav>
                                      </p:tavLst>
                                    </p:anim>
                                    <p:anim calcmode="lin" valueType="num">
                                      <p:cBhvr>
                                        <p:cTn id="41" dur="500" fill="hold"/>
                                        <p:tgtEl>
                                          <p:spTgt spid="24"/>
                                        </p:tgtEl>
                                        <p:attrNameLst>
                                          <p:attrName>ppt_h</p:attrName>
                                        </p:attrNameLst>
                                      </p:cBhvr>
                                      <p:tavLst>
                                        <p:tav tm="0">
                                          <p:val>
                                            <p:fltVal val="0"/>
                                          </p:val>
                                        </p:tav>
                                        <p:tav tm="100000">
                                          <p:val>
                                            <p:strVal val="#ppt_h"/>
                                          </p:val>
                                        </p:tav>
                                      </p:tavLst>
                                    </p:anim>
                                    <p:animEffect transition="in" filter="fade">
                                      <p:cBhvr>
                                        <p:cTn id="42" dur="500"/>
                                        <p:tgtEl>
                                          <p:spTgt spid="2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Effect transition="in" filter="fade">
                                      <p:cBhvr>
                                        <p:cTn id="46" dur="500"/>
                                        <p:tgtEl>
                                          <p:spTgt spid="31"/>
                                        </p:tgtEl>
                                      </p:cBhvr>
                                    </p:animEffect>
                                    <p:anim calcmode="lin" valueType="num">
                                      <p:cBhvr>
                                        <p:cTn id="47" dur="500" fill="hold"/>
                                        <p:tgtEl>
                                          <p:spTgt spid="31"/>
                                        </p:tgtEl>
                                        <p:attrNameLst>
                                          <p:attrName>ppt_x</p:attrName>
                                        </p:attrNameLst>
                                      </p:cBhvr>
                                      <p:tavLst>
                                        <p:tav tm="0">
                                          <p:val>
                                            <p:strVal val="#ppt_x"/>
                                          </p:val>
                                        </p:tav>
                                        <p:tav tm="100000">
                                          <p:val>
                                            <p:strVal val="#ppt_x"/>
                                          </p:val>
                                        </p:tav>
                                      </p:tavLst>
                                    </p:anim>
                                    <p:anim calcmode="lin" valueType="num">
                                      <p:cBhvr>
                                        <p:cTn id="48" dur="500" fill="hold"/>
                                        <p:tgtEl>
                                          <p:spTgt spid="31"/>
                                        </p:tgtEl>
                                        <p:attrNameLst>
                                          <p:attrName>ppt_y</p:attrName>
                                        </p:attrNameLst>
                                      </p:cBhvr>
                                      <p:tavLst>
                                        <p:tav tm="0">
                                          <p:val>
                                            <p:strVal val="#ppt_y-.1"/>
                                          </p:val>
                                        </p:tav>
                                        <p:tav tm="100000">
                                          <p:val>
                                            <p:strVal val="#ppt_y"/>
                                          </p:val>
                                        </p:tav>
                                      </p:tavLst>
                                    </p:anim>
                                  </p:childTnLst>
                                </p:cTn>
                              </p:par>
                            </p:childTnLst>
                          </p:cTn>
                        </p:par>
                        <p:par>
                          <p:cTn id="49" fill="hold">
                            <p:stCondLst>
                              <p:cond delay="4500"/>
                            </p:stCondLst>
                            <p:childTnLst>
                              <p:par>
                                <p:cTn id="50" presetID="53" presetClass="entr" presetSubtype="16" fill="hold" nodeType="afterEffect">
                                  <p:stCondLst>
                                    <p:cond delay="0"/>
                                  </p:stCondLst>
                                  <p:childTnLst>
                                    <p:set>
                                      <p:cBhvr>
                                        <p:cTn id="51" dur="1" fill="hold">
                                          <p:stCondLst>
                                            <p:cond delay="0"/>
                                          </p:stCondLst>
                                        </p:cTn>
                                        <p:tgtEl>
                                          <p:spTgt spid="27"/>
                                        </p:tgtEl>
                                        <p:attrNameLst>
                                          <p:attrName>style.visibility</p:attrName>
                                        </p:attrNameLst>
                                      </p:cBhvr>
                                      <p:to>
                                        <p:strVal val="visible"/>
                                      </p:to>
                                    </p:set>
                                    <p:anim calcmode="lin" valueType="num">
                                      <p:cBhvr>
                                        <p:cTn id="52" dur="500" fill="hold"/>
                                        <p:tgtEl>
                                          <p:spTgt spid="27"/>
                                        </p:tgtEl>
                                        <p:attrNameLst>
                                          <p:attrName>ppt_w</p:attrName>
                                        </p:attrNameLst>
                                      </p:cBhvr>
                                      <p:tavLst>
                                        <p:tav tm="0">
                                          <p:val>
                                            <p:fltVal val="0"/>
                                          </p:val>
                                        </p:tav>
                                        <p:tav tm="100000">
                                          <p:val>
                                            <p:strVal val="#ppt_w"/>
                                          </p:val>
                                        </p:tav>
                                      </p:tavLst>
                                    </p:anim>
                                    <p:anim calcmode="lin" valueType="num">
                                      <p:cBhvr>
                                        <p:cTn id="53" dur="500" fill="hold"/>
                                        <p:tgtEl>
                                          <p:spTgt spid="27"/>
                                        </p:tgtEl>
                                        <p:attrNameLst>
                                          <p:attrName>ppt_h</p:attrName>
                                        </p:attrNameLst>
                                      </p:cBhvr>
                                      <p:tavLst>
                                        <p:tav tm="0">
                                          <p:val>
                                            <p:fltVal val="0"/>
                                          </p:val>
                                        </p:tav>
                                        <p:tav tm="100000">
                                          <p:val>
                                            <p:strVal val="#ppt_h"/>
                                          </p:val>
                                        </p:tav>
                                      </p:tavLst>
                                    </p:anim>
                                    <p:animEffect transition="in" filter="fade">
                                      <p:cBhvr>
                                        <p:cTn id="54" dur="500"/>
                                        <p:tgtEl>
                                          <p:spTgt spid="27"/>
                                        </p:tgtEl>
                                      </p:cBhvr>
                                    </p:animEffect>
                                  </p:childTnLst>
                                </p:cTn>
                              </p:par>
                            </p:childTnLst>
                          </p:cTn>
                        </p:par>
                        <p:par>
                          <p:cTn id="55" fill="hold">
                            <p:stCondLst>
                              <p:cond delay="5000"/>
                            </p:stCondLst>
                            <p:childTnLst>
                              <p:par>
                                <p:cTn id="56" presetID="42" presetClass="entr" presetSubtype="0" fill="hold" grpId="0" nodeType="afterEffect">
                                  <p:stCondLst>
                                    <p:cond delay="0"/>
                                  </p:stCondLst>
                                  <p:childTnLst>
                                    <p:set>
                                      <p:cBhvr>
                                        <p:cTn id="57" dur="1" fill="hold">
                                          <p:stCondLst>
                                            <p:cond delay="0"/>
                                          </p:stCondLst>
                                        </p:cTn>
                                        <p:tgtEl>
                                          <p:spTgt spid="32"/>
                                        </p:tgtEl>
                                        <p:attrNameLst>
                                          <p:attrName>style.visibility</p:attrName>
                                        </p:attrNameLst>
                                      </p:cBhvr>
                                      <p:to>
                                        <p:strVal val="visible"/>
                                      </p:to>
                                    </p:set>
                                    <p:animEffect transition="in" filter="fade">
                                      <p:cBhvr>
                                        <p:cTn id="58" dur="500"/>
                                        <p:tgtEl>
                                          <p:spTgt spid="32"/>
                                        </p:tgtEl>
                                      </p:cBhvr>
                                    </p:animEffect>
                                    <p:anim calcmode="lin" valueType="num">
                                      <p:cBhvr>
                                        <p:cTn id="59" dur="500" fill="hold"/>
                                        <p:tgtEl>
                                          <p:spTgt spid="32"/>
                                        </p:tgtEl>
                                        <p:attrNameLst>
                                          <p:attrName>ppt_x</p:attrName>
                                        </p:attrNameLst>
                                      </p:cBhvr>
                                      <p:tavLst>
                                        <p:tav tm="0">
                                          <p:val>
                                            <p:strVal val="#ppt_x"/>
                                          </p:val>
                                        </p:tav>
                                        <p:tav tm="100000">
                                          <p:val>
                                            <p:strVal val="#ppt_x"/>
                                          </p:val>
                                        </p:tav>
                                      </p:tavLst>
                                    </p:anim>
                                    <p:anim calcmode="lin" valueType="num">
                                      <p:cBhvr>
                                        <p:cTn id="60"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11" grpId="0"/>
      <p:bldP spid="20" grpId="0"/>
      <p:bldP spid="30" grpId="0"/>
      <p:bldP spid="31" grpId="0"/>
      <p:bldP spid="3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右箭头 32"/>
          <p:cNvSpPr/>
          <p:nvPr/>
        </p:nvSpPr>
        <p:spPr>
          <a:xfrm>
            <a:off x="0" y="3389086"/>
            <a:ext cx="12192000" cy="482600"/>
          </a:xfrm>
          <a:prstGeom prst="rightArrow">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17331" y="275867"/>
            <a:ext cx="3057247"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建国前发生的地震</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19" name="组合 18"/>
          <p:cNvGrpSpPr/>
          <p:nvPr/>
        </p:nvGrpSpPr>
        <p:grpSpPr>
          <a:xfrm>
            <a:off x="1175951" y="3033485"/>
            <a:ext cx="1200925" cy="1200925"/>
            <a:chOff x="899886" y="2743199"/>
            <a:chExt cx="1200925" cy="1200925"/>
          </a:xfrm>
        </p:grpSpPr>
        <p:sp>
          <p:nvSpPr>
            <p:cNvPr id="17" name="椭圆 16"/>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18" name="矩形 17"/>
            <p:cNvSpPr/>
            <p:nvPr/>
          </p:nvSpPr>
          <p:spPr>
            <a:xfrm>
              <a:off x="985885" y="2970739"/>
              <a:ext cx="1028927" cy="799706"/>
            </a:xfrm>
            <a:prstGeom prst="rect">
              <a:avLst/>
            </a:prstGeom>
          </p:spPr>
          <p:txBody>
            <a:bodyPr wrap="square">
              <a:spAutoFit/>
            </a:body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1920</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20" name="矩形 19"/>
          <p:cNvSpPr/>
          <p:nvPr/>
        </p:nvSpPr>
        <p:spPr>
          <a:xfrm>
            <a:off x="334963" y="1724396"/>
            <a:ext cx="2882900" cy="1249188"/>
          </a:xfrm>
          <a:prstGeom prst="rect">
            <a:avLst/>
          </a:prstGeom>
          <a:noFill/>
        </p:spPr>
        <p:txBody>
          <a:bodyPr wrap="square" rtlCol="0">
            <a:spAutoFit/>
          </a:bodyPr>
          <a:lstStyle/>
          <a:p>
            <a:pPr algn="ctr">
              <a:lnSpc>
                <a:spcPct val="120000"/>
              </a:lnSpc>
            </a:pPr>
            <a:r>
              <a:rPr lang="en-US" altLang="zh-CN" sz="1600" dirty="0">
                <a:latin typeface="微软雅黑" panose="020B0503020204020204" pitchFamily="34" charset="-122"/>
                <a:ea typeface="微软雅黑" panose="020B0503020204020204" pitchFamily="34" charset="-122"/>
              </a:rPr>
              <a:t>1920</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16</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20</a:t>
            </a:r>
            <a:r>
              <a:rPr lang="zh-CN" altLang="en-US" sz="1600" dirty="0">
                <a:latin typeface="微软雅黑" panose="020B0503020204020204" pitchFamily="34" charset="-122"/>
                <a:ea typeface="微软雅黑" panose="020B0503020204020204" pitchFamily="34" charset="-122"/>
              </a:rPr>
              <a:t>时</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分</a:t>
            </a:r>
            <a:r>
              <a:rPr lang="en-US" altLang="zh-CN" sz="1600" dirty="0">
                <a:latin typeface="微软雅黑" panose="020B0503020204020204" pitchFamily="34" charset="-122"/>
                <a:ea typeface="微软雅黑" panose="020B0503020204020204" pitchFamily="34" charset="-122"/>
              </a:rPr>
              <a:t>53</a:t>
            </a:r>
            <a:r>
              <a:rPr lang="zh-CN" altLang="en-US" sz="1600" dirty="0">
                <a:latin typeface="微软雅黑" panose="020B0503020204020204" pitchFamily="34" charset="-122"/>
                <a:ea typeface="微软雅黑" panose="020B0503020204020204" pitchFamily="34" charset="-122"/>
              </a:rPr>
              <a:t>秒，中国宁夏海原县发生震级为</a:t>
            </a:r>
            <a:r>
              <a:rPr lang="en-US" altLang="zh-CN" sz="1600" dirty="0">
                <a:latin typeface="微软雅黑" panose="020B0503020204020204" pitchFamily="34" charset="-122"/>
                <a:ea typeface="微软雅黑" panose="020B0503020204020204" pitchFamily="34" charset="-122"/>
              </a:rPr>
              <a:t>8.5</a:t>
            </a:r>
            <a:r>
              <a:rPr lang="zh-CN" altLang="en-US" sz="1600" dirty="0">
                <a:latin typeface="微软雅黑" panose="020B0503020204020204" pitchFamily="34" charset="-122"/>
                <a:ea typeface="微软雅黑" panose="020B0503020204020204" pitchFamily="34" charset="-122"/>
              </a:rPr>
              <a:t>级的强烈地震。死亡</a:t>
            </a:r>
            <a:r>
              <a:rPr lang="en-US" altLang="zh-CN" sz="1600" dirty="0">
                <a:latin typeface="微软雅黑" panose="020B0503020204020204" pitchFamily="34" charset="-122"/>
                <a:ea typeface="微软雅黑" panose="020B0503020204020204" pitchFamily="34" charset="-122"/>
              </a:rPr>
              <a:t>24</a:t>
            </a:r>
            <a:r>
              <a:rPr lang="zh-CN" altLang="en-US" sz="1600" dirty="0">
                <a:latin typeface="微软雅黑" panose="020B0503020204020204" pitchFamily="34" charset="-122"/>
                <a:ea typeface="微软雅黑" panose="020B0503020204020204" pitchFamily="34" charset="-122"/>
              </a:rPr>
              <a:t>万人，毁城四座。</a:t>
            </a:r>
            <a:endParaRPr lang="zh-CN" altLang="en-US" sz="1600" dirty="0">
              <a:latin typeface="微软雅黑" panose="020B0503020204020204" pitchFamily="34" charset="-122"/>
              <a:ea typeface="微软雅黑" panose="020B0503020204020204" pitchFamily="34" charset="-122"/>
            </a:endParaRPr>
          </a:p>
        </p:txBody>
      </p:sp>
      <p:grpSp>
        <p:nvGrpSpPr>
          <p:cNvPr id="21" name="组合 20"/>
          <p:cNvGrpSpPr/>
          <p:nvPr/>
        </p:nvGrpSpPr>
        <p:grpSpPr>
          <a:xfrm>
            <a:off x="4006491" y="3033485"/>
            <a:ext cx="1200925" cy="1200925"/>
            <a:chOff x="899886" y="2743199"/>
            <a:chExt cx="1200925" cy="1200925"/>
          </a:xfrm>
        </p:grpSpPr>
        <p:sp>
          <p:nvSpPr>
            <p:cNvPr id="22" name="椭圆 21"/>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23" name="矩形 22"/>
            <p:cNvSpPr/>
            <p:nvPr/>
          </p:nvSpPr>
          <p:spPr>
            <a:xfrm>
              <a:off x="985885" y="2928163"/>
              <a:ext cx="1028927" cy="830997"/>
            </a:xfrm>
            <a:prstGeom prst="rect">
              <a:avLst/>
            </a:prstGeom>
          </p:spPr>
          <p:txBody>
            <a:bodyPr wrap="square">
              <a:spAutoFit/>
            </a:body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1927</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6837031" y="3033485"/>
            <a:ext cx="1200925" cy="1200925"/>
            <a:chOff x="899886" y="2743199"/>
            <a:chExt cx="1200925" cy="1200925"/>
          </a:xfrm>
        </p:grpSpPr>
        <p:sp>
          <p:nvSpPr>
            <p:cNvPr id="25" name="椭圆 24"/>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26" name="矩形 25"/>
            <p:cNvSpPr/>
            <p:nvPr/>
          </p:nvSpPr>
          <p:spPr>
            <a:xfrm>
              <a:off x="985885" y="2928163"/>
              <a:ext cx="1028927" cy="830997"/>
            </a:xfrm>
            <a:prstGeom prst="rect">
              <a:avLst/>
            </a:prstGeom>
          </p:spPr>
          <p:txBody>
            <a:bodyPr wrap="square">
              <a:spAutoFit/>
            </a:body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1932</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grpSp>
        <p:nvGrpSpPr>
          <p:cNvPr id="27" name="组合 26"/>
          <p:cNvGrpSpPr/>
          <p:nvPr/>
        </p:nvGrpSpPr>
        <p:grpSpPr>
          <a:xfrm>
            <a:off x="9667571" y="3033485"/>
            <a:ext cx="1200925" cy="1200925"/>
            <a:chOff x="899886" y="2743199"/>
            <a:chExt cx="1200925" cy="1200925"/>
          </a:xfrm>
        </p:grpSpPr>
        <p:sp>
          <p:nvSpPr>
            <p:cNvPr id="28" name="椭圆 27"/>
            <p:cNvSpPr/>
            <p:nvPr/>
          </p:nvSpPr>
          <p:spPr>
            <a:xfrm>
              <a:off x="899886" y="2743199"/>
              <a:ext cx="1200925" cy="1200925"/>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dirty="0">
                <a:latin typeface="方正兰亭粗黑_GBK" panose="02000000000000000000" pitchFamily="2" charset="-122"/>
                <a:ea typeface="方正兰亭粗黑_GBK" panose="02000000000000000000" pitchFamily="2" charset="-122"/>
              </a:endParaRPr>
            </a:p>
          </p:txBody>
        </p:sp>
        <p:sp>
          <p:nvSpPr>
            <p:cNvPr id="29" name="矩形 28"/>
            <p:cNvSpPr/>
            <p:nvPr/>
          </p:nvSpPr>
          <p:spPr>
            <a:xfrm>
              <a:off x="985885" y="2928163"/>
              <a:ext cx="1028927" cy="830997"/>
            </a:xfrm>
            <a:prstGeom prst="rect">
              <a:avLst/>
            </a:prstGeom>
          </p:spPr>
          <p:txBody>
            <a:bodyPr wrap="square">
              <a:spAutoFit/>
            </a:bodyPr>
            <a:lstStyle/>
            <a:p>
              <a:pPr algn="ctr">
                <a:lnSpc>
                  <a:spcPct val="120000"/>
                </a:lnSpc>
              </a:pPr>
              <a:r>
                <a:rPr lang="en-US" altLang="zh-CN" sz="2000" b="1" dirty="0">
                  <a:solidFill>
                    <a:schemeClr val="bg1"/>
                  </a:solidFill>
                  <a:latin typeface="微软雅黑" panose="020B0503020204020204" pitchFamily="34" charset="-122"/>
                  <a:ea typeface="微软雅黑" panose="020B0503020204020204" pitchFamily="34" charset="-122"/>
                </a:rPr>
                <a:t>1933</a:t>
              </a:r>
              <a:r>
                <a:rPr lang="zh-CN" altLang="en-US" sz="2000" b="1" dirty="0">
                  <a:solidFill>
                    <a:schemeClr val="bg1"/>
                  </a:solidFill>
                  <a:latin typeface="微软雅黑" panose="020B0503020204020204" pitchFamily="34" charset="-122"/>
                  <a:ea typeface="微软雅黑" panose="020B0503020204020204" pitchFamily="34" charset="-122"/>
                </a:rPr>
                <a:t>年</a:t>
              </a:r>
              <a:endParaRPr lang="zh-CN" altLang="en-US" sz="2000" b="1" dirty="0">
                <a:solidFill>
                  <a:schemeClr val="bg1"/>
                </a:solidFill>
                <a:latin typeface="微软雅黑" panose="020B0503020204020204" pitchFamily="34" charset="-122"/>
                <a:ea typeface="微软雅黑" panose="020B0503020204020204" pitchFamily="34" charset="-122"/>
              </a:endParaRPr>
            </a:p>
          </p:txBody>
        </p:sp>
      </p:grpSp>
      <p:sp>
        <p:nvSpPr>
          <p:cNvPr id="30" name="矩形 29"/>
          <p:cNvSpPr/>
          <p:nvPr/>
        </p:nvSpPr>
        <p:spPr>
          <a:xfrm>
            <a:off x="3165503" y="4350782"/>
            <a:ext cx="2882900" cy="978729"/>
          </a:xfrm>
          <a:prstGeom prst="rect">
            <a:avLst/>
          </a:prstGeom>
          <a:noFill/>
        </p:spPr>
        <p:txBody>
          <a:bodyPr wrap="square" rtlCol="0">
            <a:spAutoFit/>
          </a:bodyPr>
          <a:lstStyle/>
          <a:p>
            <a:pPr algn="ctr">
              <a:lnSpc>
                <a:spcPct val="120000"/>
              </a:lnSpc>
            </a:pPr>
            <a:r>
              <a:rPr lang="en-US" altLang="zh-CN" sz="1600" dirty="0">
                <a:latin typeface="微软雅黑" panose="020B0503020204020204" pitchFamily="34" charset="-122"/>
                <a:ea typeface="微软雅黑" panose="020B0503020204020204" pitchFamily="34" charset="-122"/>
              </a:rPr>
              <a:t>1927</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23</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时</a:t>
            </a:r>
            <a:r>
              <a:rPr lang="en-US" altLang="zh-CN" sz="1600" dirty="0">
                <a:latin typeface="微软雅黑" panose="020B0503020204020204" pitchFamily="34" charset="-122"/>
                <a:ea typeface="微软雅黑" panose="020B0503020204020204" pitchFamily="34" charset="-122"/>
              </a:rPr>
              <a:t>32</a:t>
            </a:r>
            <a:r>
              <a:rPr lang="zh-CN" altLang="en-US" sz="1600" dirty="0">
                <a:latin typeface="微软雅黑" panose="020B0503020204020204" pitchFamily="34" charset="-122"/>
                <a:ea typeface="微软雅黑" panose="020B0503020204020204" pitchFamily="34" charset="-122"/>
              </a:rPr>
              <a:t>分</a:t>
            </a:r>
            <a:r>
              <a:rPr lang="en-US" altLang="zh-CN" sz="1600" dirty="0">
                <a:latin typeface="微软雅黑" panose="020B0503020204020204" pitchFamily="34" charset="-122"/>
                <a:ea typeface="微软雅黑" panose="020B0503020204020204" pitchFamily="34" charset="-122"/>
              </a:rPr>
              <a:t>47</a:t>
            </a:r>
            <a:r>
              <a:rPr lang="zh-CN" altLang="en-US" sz="1600" dirty="0">
                <a:latin typeface="微软雅黑" panose="020B0503020204020204" pitchFamily="34" charset="-122"/>
                <a:ea typeface="微软雅黑" panose="020B0503020204020204" pitchFamily="34" charset="-122"/>
              </a:rPr>
              <a:t>秒，中国甘肃古浪发生震级为</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级的强烈地震。死亡</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万余人。</a:t>
            </a:r>
            <a:endParaRPr lang="zh-CN" altLang="en-US" sz="1600" dirty="0">
              <a:latin typeface="微软雅黑" panose="020B0503020204020204" pitchFamily="34" charset="-122"/>
              <a:ea typeface="微软雅黑" panose="020B0503020204020204" pitchFamily="34" charset="-122"/>
            </a:endParaRPr>
          </a:p>
        </p:txBody>
      </p:sp>
      <p:sp>
        <p:nvSpPr>
          <p:cNvPr id="31" name="矩形 30"/>
          <p:cNvSpPr/>
          <p:nvPr/>
        </p:nvSpPr>
        <p:spPr>
          <a:xfrm>
            <a:off x="5844464" y="1998273"/>
            <a:ext cx="3186057" cy="978729"/>
          </a:xfrm>
          <a:prstGeom prst="rect">
            <a:avLst/>
          </a:prstGeom>
          <a:noFill/>
        </p:spPr>
        <p:txBody>
          <a:bodyPr wrap="square" rtlCol="0">
            <a:spAutoFit/>
          </a:bodyPr>
          <a:lstStyle/>
          <a:p>
            <a:pPr algn="ctr">
              <a:lnSpc>
                <a:spcPct val="120000"/>
              </a:lnSpc>
            </a:pPr>
            <a:r>
              <a:rPr lang="en-US" altLang="zh-CN" sz="1600" dirty="0">
                <a:latin typeface="微软雅黑" panose="020B0503020204020204" pitchFamily="34" charset="-122"/>
                <a:ea typeface="微软雅黑" panose="020B0503020204020204" pitchFamily="34" charset="-122"/>
              </a:rPr>
              <a:t>1932</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10</a:t>
            </a:r>
            <a:r>
              <a:rPr lang="zh-CN" altLang="en-US" sz="1600" dirty="0">
                <a:latin typeface="微软雅黑" panose="020B0503020204020204" pitchFamily="34" charset="-122"/>
                <a:ea typeface="微软雅黑" panose="020B0503020204020204" pitchFamily="34" charset="-122"/>
              </a:rPr>
              <a:t>时</a:t>
            </a:r>
            <a:r>
              <a:rPr lang="en-US" altLang="zh-CN" sz="1600" dirty="0">
                <a:latin typeface="微软雅黑" panose="020B0503020204020204" pitchFamily="34" charset="-122"/>
                <a:ea typeface="微软雅黑" panose="020B0503020204020204" pitchFamily="34" charset="-122"/>
              </a:rPr>
              <a:t>4</a:t>
            </a:r>
            <a:r>
              <a:rPr lang="zh-CN" altLang="en-US" sz="1600" dirty="0">
                <a:latin typeface="微软雅黑" panose="020B0503020204020204" pitchFamily="34" charset="-122"/>
                <a:ea typeface="微软雅黑" panose="020B0503020204020204" pitchFamily="34" charset="-122"/>
              </a:rPr>
              <a:t>分</a:t>
            </a:r>
            <a:r>
              <a:rPr lang="en-US" altLang="zh-CN" sz="1600" dirty="0">
                <a:latin typeface="微软雅黑" panose="020B0503020204020204" pitchFamily="34" charset="-122"/>
                <a:ea typeface="微软雅黑" panose="020B0503020204020204" pitchFamily="34" charset="-122"/>
              </a:rPr>
              <a:t>27</a:t>
            </a:r>
            <a:r>
              <a:rPr lang="zh-CN" altLang="en-US" sz="1600" dirty="0">
                <a:latin typeface="微软雅黑" panose="020B0503020204020204" pitchFamily="34" charset="-122"/>
                <a:ea typeface="微软雅黑" panose="020B0503020204020204" pitchFamily="34" charset="-122"/>
              </a:rPr>
              <a:t>秒，中国甘肃昌马堡发生震级为</a:t>
            </a:r>
            <a:r>
              <a:rPr lang="en-US" altLang="zh-CN" sz="1600" dirty="0">
                <a:latin typeface="微软雅黑" panose="020B0503020204020204" pitchFamily="34" charset="-122"/>
                <a:ea typeface="微软雅黑" panose="020B0503020204020204" pitchFamily="34" charset="-122"/>
              </a:rPr>
              <a:t>7.6</a:t>
            </a:r>
            <a:r>
              <a:rPr lang="zh-CN" altLang="en-US" sz="1600" dirty="0">
                <a:latin typeface="微软雅黑" panose="020B0503020204020204" pitchFamily="34" charset="-122"/>
                <a:ea typeface="微软雅黑" panose="020B0503020204020204" pitchFamily="34" charset="-122"/>
              </a:rPr>
              <a:t>级的大地震。死亡</a:t>
            </a:r>
            <a:r>
              <a:rPr lang="en-US" altLang="zh-CN" sz="1600" dirty="0">
                <a:latin typeface="微软雅黑" panose="020B0503020204020204" pitchFamily="34" charset="-122"/>
                <a:ea typeface="微软雅黑" panose="020B0503020204020204" pitchFamily="34" charset="-122"/>
              </a:rPr>
              <a:t>7</a:t>
            </a:r>
            <a:r>
              <a:rPr lang="zh-CN" altLang="en-US" sz="1600" dirty="0">
                <a:latin typeface="微软雅黑" panose="020B0503020204020204" pitchFamily="34" charset="-122"/>
                <a:ea typeface="微软雅黑" panose="020B0503020204020204" pitchFamily="34" charset="-122"/>
              </a:rPr>
              <a:t>万人</a:t>
            </a:r>
            <a:r>
              <a:rPr lang="zh-CN" altLang="en-US" sz="1600" dirty="0" smtClean="0">
                <a:latin typeface="微软雅黑" panose="020B0503020204020204" pitchFamily="34" charset="-122"/>
                <a:ea typeface="微软雅黑" panose="020B0503020204020204" pitchFamily="34" charset="-122"/>
              </a:rPr>
              <a:t>。</a:t>
            </a:r>
            <a:endParaRPr lang="zh-CN" altLang="en-US" sz="1600" dirty="0">
              <a:latin typeface="微软雅黑" panose="020B0503020204020204" pitchFamily="34" charset="-122"/>
              <a:ea typeface="微软雅黑" panose="020B0503020204020204" pitchFamily="34" charset="-122"/>
            </a:endParaRPr>
          </a:p>
        </p:txBody>
      </p:sp>
      <p:sp>
        <p:nvSpPr>
          <p:cNvPr id="32" name="矩形 31"/>
          <p:cNvSpPr/>
          <p:nvPr/>
        </p:nvSpPr>
        <p:spPr>
          <a:xfrm>
            <a:off x="8826583" y="4350782"/>
            <a:ext cx="2882900" cy="978729"/>
          </a:xfrm>
          <a:prstGeom prst="rect">
            <a:avLst/>
          </a:prstGeom>
          <a:noFill/>
        </p:spPr>
        <p:txBody>
          <a:bodyPr wrap="square" rtlCol="0">
            <a:spAutoFit/>
          </a:bodyPr>
          <a:lstStyle/>
          <a:p>
            <a:pPr algn="ctr">
              <a:lnSpc>
                <a:spcPct val="120000"/>
              </a:lnSpc>
            </a:pPr>
            <a:r>
              <a:rPr lang="en-US" altLang="zh-CN" sz="1600" dirty="0">
                <a:latin typeface="微软雅黑" panose="020B0503020204020204" pitchFamily="34" charset="-122"/>
                <a:ea typeface="微软雅黑" panose="020B0503020204020204" pitchFamily="34" charset="-122"/>
              </a:rPr>
              <a:t>1933</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8</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25</a:t>
            </a:r>
            <a:r>
              <a:rPr lang="zh-CN" altLang="en-US" sz="1600" dirty="0">
                <a:latin typeface="微软雅黑" panose="020B0503020204020204" pitchFamily="34" charset="-122"/>
                <a:ea typeface="微软雅黑" panose="020B0503020204020204" pitchFamily="34" charset="-122"/>
              </a:rPr>
              <a:t>日</a:t>
            </a:r>
            <a:r>
              <a:rPr lang="en-US" altLang="zh-CN" sz="1600" dirty="0">
                <a:latin typeface="微软雅黑" panose="020B0503020204020204" pitchFamily="34" charset="-122"/>
                <a:ea typeface="微软雅黑" panose="020B0503020204020204" pitchFamily="34" charset="-122"/>
              </a:rPr>
              <a:t>15</a:t>
            </a:r>
            <a:r>
              <a:rPr lang="zh-CN" altLang="en-US" sz="1600" dirty="0">
                <a:latin typeface="微软雅黑" panose="020B0503020204020204" pitchFamily="34" charset="-122"/>
                <a:ea typeface="微软雅黑" panose="020B0503020204020204" pitchFamily="34" charset="-122"/>
              </a:rPr>
              <a:t>时</a:t>
            </a:r>
            <a:r>
              <a:rPr lang="en-US" altLang="zh-CN" sz="1600" dirty="0">
                <a:latin typeface="微软雅黑" panose="020B0503020204020204" pitchFamily="34" charset="-122"/>
                <a:ea typeface="微软雅黑" panose="020B0503020204020204" pitchFamily="34" charset="-122"/>
              </a:rPr>
              <a:t>50</a:t>
            </a:r>
            <a:r>
              <a:rPr lang="zh-CN" altLang="en-US" sz="1600" dirty="0">
                <a:latin typeface="微软雅黑" panose="020B0503020204020204" pitchFamily="34" charset="-122"/>
                <a:ea typeface="微软雅黑" panose="020B0503020204020204" pitchFamily="34" charset="-122"/>
              </a:rPr>
              <a:t>分</a:t>
            </a:r>
            <a:r>
              <a:rPr lang="en-US" altLang="zh-CN" sz="1600" dirty="0">
                <a:latin typeface="微软雅黑" panose="020B0503020204020204" pitchFamily="34" charset="-122"/>
                <a:ea typeface="微软雅黑" panose="020B0503020204020204" pitchFamily="34" charset="-122"/>
              </a:rPr>
              <a:t>30</a:t>
            </a:r>
            <a:r>
              <a:rPr lang="zh-CN" altLang="en-US" sz="1600" dirty="0">
                <a:latin typeface="微软雅黑" panose="020B0503020204020204" pitchFamily="34" charset="-122"/>
                <a:ea typeface="微软雅黑" panose="020B0503020204020204" pitchFamily="34" charset="-122"/>
              </a:rPr>
              <a:t>秒，中国四川茂县叠溪镇发生震级为</a:t>
            </a:r>
            <a:r>
              <a:rPr lang="en-US" altLang="zh-CN" sz="1600" dirty="0">
                <a:latin typeface="微软雅黑" panose="020B0503020204020204" pitchFamily="34" charset="-122"/>
                <a:ea typeface="微软雅黑" panose="020B0503020204020204" pitchFamily="34" charset="-122"/>
              </a:rPr>
              <a:t>7.5</a:t>
            </a:r>
            <a:r>
              <a:rPr lang="zh-CN" altLang="en-US" sz="1600" dirty="0">
                <a:latin typeface="微软雅黑" panose="020B0503020204020204" pitchFamily="34" charset="-122"/>
                <a:ea typeface="微软雅黑" panose="020B0503020204020204" pitchFamily="34" charset="-122"/>
              </a:rPr>
              <a:t>级的大地震。</a:t>
            </a:r>
            <a:endParaRPr lang="zh-CN" altLang="en-US" sz="1600" dirty="0">
              <a:latin typeface="微软雅黑" panose="020B0503020204020204" pitchFamily="34" charset="-122"/>
              <a:ea typeface="微软雅黑" panose="020B0503020204020204" pitchFamily="34" charset="-122"/>
            </a:endParaRPr>
          </a:p>
        </p:txBody>
      </p:sp>
    </p:spTree>
  </p:cSld>
  <p:clrMapOvr>
    <a:masterClrMapping/>
  </p:clrMapOvr>
  <p:transition spd="slow" advClick="0" advTm="0">
    <p:push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500" fill="hold"/>
                                        <p:tgtEl>
                                          <p:spTgt spid="19"/>
                                        </p:tgtEl>
                                        <p:attrNameLst>
                                          <p:attrName>ppt_w</p:attrName>
                                        </p:attrNameLst>
                                      </p:cBhvr>
                                      <p:tavLst>
                                        <p:tav tm="0">
                                          <p:val>
                                            <p:fltVal val="0"/>
                                          </p:val>
                                        </p:tav>
                                        <p:tav tm="100000">
                                          <p:val>
                                            <p:strVal val="#ppt_w"/>
                                          </p:val>
                                        </p:tav>
                                      </p:tavLst>
                                    </p:anim>
                                    <p:anim calcmode="lin" valueType="num">
                                      <p:cBhvr>
                                        <p:cTn id="12" dur="500" fill="hold"/>
                                        <p:tgtEl>
                                          <p:spTgt spid="19"/>
                                        </p:tgtEl>
                                        <p:attrNameLst>
                                          <p:attrName>ppt_h</p:attrName>
                                        </p:attrNameLst>
                                      </p:cBhvr>
                                      <p:tavLst>
                                        <p:tav tm="0">
                                          <p:val>
                                            <p:fltVal val="0"/>
                                          </p:val>
                                        </p:tav>
                                        <p:tav tm="100000">
                                          <p:val>
                                            <p:strVal val="#ppt_h"/>
                                          </p:val>
                                        </p:tav>
                                      </p:tavLst>
                                    </p:anim>
                                    <p:animEffect transition="in" filter="fade">
                                      <p:cBhvr>
                                        <p:cTn id="13" dur="500"/>
                                        <p:tgtEl>
                                          <p:spTgt spid="19"/>
                                        </p:tgtEl>
                                      </p:cBhvr>
                                    </p:animEffect>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1"/>
                                        </p:tgtEl>
                                        <p:attrNameLst>
                                          <p:attrName>style.visibility</p:attrName>
                                        </p:attrNameLst>
                                      </p:cBhvr>
                                      <p:to>
                                        <p:strVal val="visible"/>
                                      </p:to>
                                    </p:set>
                                    <p:anim calcmode="lin" valueType="num">
                                      <p:cBhvr>
                                        <p:cTn id="23" dur="500" fill="hold"/>
                                        <p:tgtEl>
                                          <p:spTgt spid="21"/>
                                        </p:tgtEl>
                                        <p:attrNameLst>
                                          <p:attrName>ppt_w</p:attrName>
                                        </p:attrNameLst>
                                      </p:cBhvr>
                                      <p:tavLst>
                                        <p:tav tm="0">
                                          <p:val>
                                            <p:fltVal val="0"/>
                                          </p:val>
                                        </p:tav>
                                        <p:tav tm="100000">
                                          <p:val>
                                            <p:strVal val="#ppt_w"/>
                                          </p:val>
                                        </p:tav>
                                      </p:tavLst>
                                    </p:anim>
                                    <p:anim calcmode="lin" valueType="num">
                                      <p:cBhvr>
                                        <p:cTn id="24" dur="500" fill="hold"/>
                                        <p:tgtEl>
                                          <p:spTgt spid="21"/>
                                        </p:tgtEl>
                                        <p:attrNameLst>
                                          <p:attrName>ppt_h</p:attrName>
                                        </p:attrNameLst>
                                      </p:cBhvr>
                                      <p:tavLst>
                                        <p:tav tm="0">
                                          <p:val>
                                            <p:fltVal val="0"/>
                                          </p:val>
                                        </p:tav>
                                        <p:tav tm="100000">
                                          <p:val>
                                            <p:strVal val="#ppt_h"/>
                                          </p:val>
                                        </p:tav>
                                      </p:tavLst>
                                    </p:anim>
                                    <p:animEffect transition="in" filter="fade">
                                      <p:cBhvr>
                                        <p:cTn id="25" dur="500"/>
                                        <p:tgtEl>
                                          <p:spTgt spid="21"/>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strVal val="#ppt_x"/>
                                          </p:val>
                                        </p:tav>
                                        <p:tav tm="100000">
                                          <p:val>
                                            <p:strVal val="#ppt_x"/>
                                          </p:val>
                                        </p:tav>
                                      </p:tavLst>
                                    </p:anim>
                                    <p:anim calcmode="lin" valueType="num">
                                      <p:cBhvr>
                                        <p:cTn id="31" dur="5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24"/>
                                        </p:tgtEl>
                                        <p:attrNameLst>
                                          <p:attrName>style.visibility</p:attrName>
                                        </p:attrNameLst>
                                      </p:cBhvr>
                                      <p:to>
                                        <p:strVal val="visible"/>
                                      </p:to>
                                    </p:set>
                                    <p:anim calcmode="lin" valueType="num">
                                      <p:cBhvr>
                                        <p:cTn id="35" dur="500" fill="hold"/>
                                        <p:tgtEl>
                                          <p:spTgt spid="24"/>
                                        </p:tgtEl>
                                        <p:attrNameLst>
                                          <p:attrName>ppt_w</p:attrName>
                                        </p:attrNameLst>
                                      </p:cBhvr>
                                      <p:tavLst>
                                        <p:tav tm="0">
                                          <p:val>
                                            <p:fltVal val="0"/>
                                          </p:val>
                                        </p:tav>
                                        <p:tav tm="100000">
                                          <p:val>
                                            <p:strVal val="#ppt_w"/>
                                          </p:val>
                                        </p:tav>
                                      </p:tavLst>
                                    </p:anim>
                                    <p:anim calcmode="lin" valueType="num">
                                      <p:cBhvr>
                                        <p:cTn id="36" dur="500" fill="hold"/>
                                        <p:tgtEl>
                                          <p:spTgt spid="24"/>
                                        </p:tgtEl>
                                        <p:attrNameLst>
                                          <p:attrName>ppt_h</p:attrName>
                                        </p:attrNameLst>
                                      </p:cBhvr>
                                      <p:tavLst>
                                        <p:tav tm="0">
                                          <p:val>
                                            <p:fltVal val="0"/>
                                          </p:val>
                                        </p:tav>
                                        <p:tav tm="100000">
                                          <p:val>
                                            <p:strVal val="#ppt_h"/>
                                          </p:val>
                                        </p:tav>
                                      </p:tavLst>
                                    </p:anim>
                                    <p:animEffect transition="in" filter="fade">
                                      <p:cBhvr>
                                        <p:cTn id="37" dur="500"/>
                                        <p:tgtEl>
                                          <p:spTgt spid="24"/>
                                        </p:tgtEl>
                                      </p:cBhvr>
                                    </p:animEffect>
                                  </p:childTnLst>
                                </p:cTn>
                              </p:par>
                            </p:childTnLst>
                          </p:cTn>
                        </p:par>
                        <p:par>
                          <p:cTn id="38" fill="hold">
                            <p:stCondLst>
                              <p:cond delay="3500"/>
                            </p:stCondLst>
                            <p:childTnLst>
                              <p:par>
                                <p:cTn id="39" presetID="47" presetClass="entr" presetSubtype="0" fill="hold" grpId="0" nodeType="afterEffect">
                                  <p:stCondLst>
                                    <p:cond delay="0"/>
                                  </p:stCondLst>
                                  <p:childTnLst>
                                    <p:set>
                                      <p:cBhvr>
                                        <p:cTn id="40" dur="1" fill="hold">
                                          <p:stCondLst>
                                            <p:cond delay="0"/>
                                          </p:stCondLst>
                                        </p:cTn>
                                        <p:tgtEl>
                                          <p:spTgt spid="31"/>
                                        </p:tgtEl>
                                        <p:attrNameLst>
                                          <p:attrName>style.visibility</p:attrName>
                                        </p:attrNameLst>
                                      </p:cBhvr>
                                      <p:to>
                                        <p:strVal val="visible"/>
                                      </p:to>
                                    </p:set>
                                    <p:animEffect transition="in" filter="fade">
                                      <p:cBhvr>
                                        <p:cTn id="41" dur="500"/>
                                        <p:tgtEl>
                                          <p:spTgt spid="31"/>
                                        </p:tgtEl>
                                      </p:cBhvr>
                                    </p:animEffect>
                                    <p:anim calcmode="lin" valueType="num">
                                      <p:cBhvr>
                                        <p:cTn id="42" dur="500" fill="hold"/>
                                        <p:tgtEl>
                                          <p:spTgt spid="31"/>
                                        </p:tgtEl>
                                        <p:attrNameLst>
                                          <p:attrName>ppt_x</p:attrName>
                                        </p:attrNameLst>
                                      </p:cBhvr>
                                      <p:tavLst>
                                        <p:tav tm="0">
                                          <p:val>
                                            <p:strVal val="#ppt_x"/>
                                          </p:val>
                                        </p:tav>
                                        <p:tav tm="100000">
                                          <p:val>
                                            <p:strVal val="#ppt_x"/>
                                          </p:val>
                                        </p:tav>
                                      </p:tavLst>
                                    </p:anim>
                                    <p:anim calcmode="lin" valueType="num">
                                      <p:cBhvr>
                                        <p:cTn id="43" dur="500" fill="hold"/>
                                        <p:tgtEl>
                                          <p:spTgt spid="31"/>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500"/>
                                        <p:tgtEl>
                                          <p:spTgt spid="32"/>
                                        </p:tgtEl>
                                      </p:cBhvr>
                                    </p:animEffect>
                                    <p:anim calcmode="lin" valueType="num">
                                      <p:cBhvr>
                                        <p:cTn id="54" dur="500" fill="hold"/>
                                        <p:tgtEl>
                                          <p:spTgt spid="32"/>
                                        </p:tgtEl>
                                        <p:attrNameLst>
                                          <p:attrName>ppt_x</p:attrName>
                                        </p:attrNameLst>
                                      </p:cBhvr>
                                      <p:tavLst>
                                        <p:tav tm="0">
                                          <p:val>
                                            <p:strVal val="#ppt_x"/>
                                          </p:val>
                                        </p:tav>
                                        <p:tav tm="100000">
                                          <p:val>
                                            <p:strVal val="#ppt_x"/>
                                          </p:val>
                                        </p:tav>
                                      </p:tavLst>
                                    </p:anim>
                                    <p:anim calcmode="lin" valueType="num">
                                      <p:cBhvr>
                                        <p:cTn id="55" dur="5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0" grpId="0"/>
      <p:bldP spid="30" grpId="0"/>
      <p:bldP spid="31" grpId="0"/>
      <p:bldP spid="3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620957"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汶川地震</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矩形 2"/>
          <p:cNvSpPr/>
          <p:nvPr/>
        </p:nvSpPr>
        <p:spPr>
          <a:xfrm>
            <a:off x="508684" y="4795340"/>
            <a:ext cx="11174632" cy="777457"/>
          </a:xfrm>
          <a:prstGeom prst="rect">
            <a:avLst/>
          </a:prstGeom>
          <a:noFill/>
        </p:spPr>
        <p:txBody>
          <a:bodyPr wrap="square" rtlCol="0">
            <a:spAutoFit/>
          </a:bodyPr>
          <a:lstStyle/>
          <a:p>
            <a:pPr algn="ctr">
              <a:lnSpc>
                <a:spcPct val="130000"/>
              </a:lnSpc>
            </a:pPr>
            <a:r>
              <a:rPr lang="en-US" altLang="zh-CN" dirty="0">
                <a:latin typeface="微软雅黑" panose="020B0503020204020204" pitchFamily="34" charset="-122"/>
                <a:ea typeface="微软雅黑" panose="020B0503020204020204" pitchFamily="34" charset="-122"/>
              </a:rPr>
              <a:t>2008</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5</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12</a:t>
            </a:r>
            <a:r>
              <a:rPr lang="zh-CN" altLang="en-US" dirty="0">
                <a:latin typeface="微软雅黑" panose="020B0503020204020204" pitchFamily="34" charset="-122"/>
                <a:ea typeface="微软雅黑" panose="020B0503020204020204" pitchFamily="34" charset="-122"/>
              </a:rPr>
              <a:t>日</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时</a:t>
            </a:r>
            <a:r>
              <a:rPr lang="en-US" altLang="zh-CN" dirty="0">
                <a:latin typeface="微软雅黑" panose="020B0503020204020204" pitchFamily="34" charset="-122"/>
                <a:ea typeface="微软雅黑" panose="020B0503020204020204" pitchFamily="34" charset="-122"/>
              </a:rPr>
              <a:t>28</a:t>
            </a:r>
            <a:r>
              <a:rPr lang="zh-CN" altLang="en-US" dirty="0">
                <a:latin typeface="微软雅黑" panose="020B0503020204020204" pitchFamily="34" charset="-122"/>
                <a:ea typeface="微软雅黑" panose="020B0503020204020204" pitchFamily="34" charset="-122"/>
              </a:rPr>
              <a:t>分</a:t>
            </a:r>
            <a:r>
              <a:rPr lang="en-US" altLang="zh-CN" dirty="0">
                <a:latin typeface="微软雅黑" panose="020B0503020204020204" pitchFamily="34" charset="-122"/>
                <a:ea typeface="微软雅黑" panose="020B0503020204020204" pitchFamily="34" charset="-122"/>
              </a:rPr>
              <a:t>04</a:t>
            </a:r>
            <a:r>
              <a:rPr lang="zh-CN" altLang="en-US" dirty="0">
                <a:latin typeface="微软雅黑" panose="020B0503020204020204" pitchFamily="34" charset="-122"/>
                <a:ea typeface="微软雅黑" panose="020B0503020204020204" pitchFamily="34" charset="-122"/>
              </a:rPr>
              <a:t>秒，四川汶川、北川，</a:t>
            </a:r>
            <a:r>
              <a:rPr lang="en-US" altLang="zh-CN" dirty="0">
                <a:latin typeface="微软雅黑" panose="020B0503020204020204" pitchFamily="34" charset="-122"/>
                <a:ea typeface="微软雅黑" panose="020B0503020204020204" pitchFamily="34" charset="-122"/>
              </a:rPr>
              <a:t>8</a:t>
            </a:r>
            <a:r>
              <a:rPr lang="zh-CN" altLang="en-US" dirty="0">
                <a:latin typeface="微软雅黑" panose="020B0503020204020204" pitchFamily="34" charset="-122"/>
                <a:ea typeface="微软雅黑" panose="020B0503020204020204" pitchFamily="34" charset="-122"/>
              </a:rPr>
              <a:t>级强震猝然袭来，大地颤抖，山河移位，满目疮痍，生离死别</a:t>
            </a:r>
            <a:r>
              <a:rPr lang="en-US" altLang="zh-CN" dirty="0">
                <a:latin typeface="微软雅黑" panose="020B0503020204020204" pitchFamily="34" charset="-122"/>
                <a:ea typeface="微软雅黑" panose="020B0503020204020204" pitchFamily="34" charset="-122"/>
              </a:rPr>
              <a:t>……</a:t>
            </a:r>
            <a:r>
              <a:rPr lang="zh-CN" altLang="en-US" dirty="0">
                <a:latin typeface="微软雅黑" panose="020B0503020204020204" pitchFamily="34" charset="-122"/>
                <a:ea typeface="微软雅黑" panose="020B0503020204020204" pitchFamily="34" charset="-122"/>
              </a:rPr>
              <a:t>西南处，国有殇。这是新中国成立以来破坏性最强、波及范围最大的一次地震。</a:t>
            </a:r>
            <a:endParaRPr lang="zh-CN" altLang="en-US" dirty="0">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a:blip r:embed="rId1" cstate="email"/>
          <a:stretch>
            <a:fillRect/>
          </a:stretch>
        </p:blipFill>
        <p:spPr>
          <a:xfrm>
            <a:off x="7983679" y="1555788"/>
            <a:ext cx="4208322" cy="2625993"/>
          </a:xfrm>
          <a:prstGeom prst="rect">
            <a:avLst/>
          </a:prstGeom>
        </p:spPr>
      </p:pic>
      <p:pic>
        <p:nvPicPr>
          <p:cNvPr id="10" name="图片 9"/>
          <p:cNvPicPr>
            <a:picLocks noChangeAspect="1"/>
          </p:cNvPicPr>
          <p:nvPr/>
        </p:nvPicPr>
        <p:blipFill rotWithShape="1">
          <a:blip r:embed="rId2" cstate="email"/>
          <a:srcRect l="12652" r="906" b="17508"/>
          <a:stretch>
            <a:fillRect/>
          </a:stretch>
        </p:blipFill>
        <p:spPr>
          <a:xfrm>
            <a:off x="3736990" y="1555788"/>
            <a:ext cx="4145690" cy="2625993"/>
          </a:xfrm>
          <a:prstGeom prst="rect">
            <a:avLst/>
          </a:prstGeom>
        </p:spPr>
      </p:pic>
      <p:pic>
        <p:nvPicPr>
          <p:cNvPr id="12" name="图片 11"/>
          <p:cNvPicPr>
            <a:picLocks noChangeAspect="1"/>
          </p:cNvPicPr>
          <p:nvPr/>
        </p:nvPicPr>
        <p:blipFill>
          <a:blip r:embed="rId3" cstate="email"/>
          <a:stretch>
            <a:fillRect/>
          </a:stretch>
        </p:blipFill>
        <p:spPr>
          <a:xfrm>
            <a:off x="1" y="1555788"/>
            <a:ext cx="3635990" cy="2625993"/>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1000" fill="hold"/>
                                        <p:tgtEl>
                                          <p:spTgt spid="12"/>
                                        </p:tgtEl>
                                        <p:attrNameLst>
                                          <p:attrName>ppt_w</p:attrName>
                                        </p:attrNameLst>
                                      </p:cBhvr>
                                      <p:tavLst>
                                        <p:tav tm="0">
                                          <p:val>
                                            <p:fltVal val="0"/>
                                          </p:val>
                                        </p:tav>
                                        <p:tav tm="100000">
                                          <p:val>
                                            <p:strVal val="#ppt_w"/>
                                          </p:val>
                                        </p:tav>
                                      </p:tavLst>
                                    </p:anim>
                                    <p:anim calcmode="lin" valueType="num">
                                      <p:cBhvr>
                                        <p:cTn id="12" dur="1000" fill="hold"/>
                                        <p:tgtEl>
                                          <p:spTgt spid="12"/>
                                        </p:tgtEl>
                                        <p:attrNameLst>
                                          <p:attrName>ppt_h</p:attrName>
                                        </p:attrNameLst>
                                      </p:cBhvr>
                                      <p:tavLst>
                                        <p:tav tm="0">
                                          <p:val>
                                            <p:fltVal val="0"/>
                                          </p:val>
                                        </p:tav>
                                        <p:tav tm="100000">
                                          <p:val>
                                            <p:strVal val="#ppt_h"/>
                                          </p:val>
                                        </p:tav>
                                      </p:tavLst>
                                    </p:anim>
                                    <p:anim calcmode="lin" valueType="num">
                                      <p:cBhvr>
                                        <p:cTn id="13" dur="1000" fill="hold"/>
                                        <p:tgtEl>
                                          <p:spTgt spid="12"/>
                                        </p:tgtEl>
                                        <p:attrNameLst>
                                          <p:attrName>style.rotation</p:attrName>
                                        </p:attrNameLst>
                                      </p:cBhvr>
                                      <p:tavLst>
                                        <p:tav tm="0">
                                          <p:val>
                                            <p:fltVal val="90"/>
                                          </p:val>
                                        </p:tav>
                                        <p:tav tm="100000">
                                          <p:val>
                                            <p:fltVal val="0"/>
                                          </p:val>
                                        </p:tav>
                                      </p:tavLst>
                                    </p:anim>
                                    <p:animEffect transition="in" filter="fade">
                                      <p:cBhvr>
                                        <p:cTn id="14" dur="1000"/>
                                        <p:tgtEl>
                                          <p:spTgt spid="12"/>
                                        </p:tgtEl>
                                      </p:cBhvr>
                                    </p:animEffect>
                                  </p:childTnLst>
                                </p:cTn>
                              </p:par>
                            </p:childTnLst>
                          </p:cTn>
                        </p:par>
                        <p:par>
                          <p:cTn id="15" fill="hold">
                            <p:stCondLst>
                              <p:cond delay="2000"/>
                            </p:stCondLst>
                            <p:childTnLst>
                              <p:par>
                                <p:cTn id="16" presetID="53" presetClass="entr" presetSubtype="16" fill="hold" nodeType="afterEffect">
                                  <p:stCondLst>
                                    <p:cond delay="0"/>
                                  </p:stCondLst>
                                  <p:childTnLst>
                                    <p:set>
                                      <p:cBhvr>
                                        <p:cTn id="17" dur="1" fill="hold">
                                          <p:stCondLst>
                                            <p:cond delay="0"/>
                                          </p:stCondLst>
                                        </p:cTn>
                                        <p:tgtEl>
                                          <p:spTgt spid="10"/>
                                        </p:tgtEl>
                                        <p:attrNameLst>
                                          <p:attrName>style.visibility</p:attrName>
                                        </p:attrNameLst>
                                      </p:cBhvr>
                                      <p:to>
                                        <p:strVal val="visible"/>
                                      </p:to>
                                    </p:set>
                                    <p:anim calcmode="lin" valueType="num">
                                      <p:cBhvr>
                                        <p:cTn id="18" dur="750" fill="hold"/>
                                        <p:tgtEl>
                                          <p:spTgt spid="10"/>
                                        </p:tgtEl>
                                        <p:attrNameLst>
                                          <p:attrName>ppt_w</p:attrName>
                                        </p:attrNameLst>
                                      </p:cBhvr>
                                      <p:tavLst>
                                        <p:tav tm="0">
                                          <p:val>
                                            <p:fltVal val="0"/>
                                          </p:val>
                                        </p:tav>
                                        <p:tav tm="100000">
                                          <p:val>
                                            <p:strVal val="#ppt_w"/>
                                          </p:val>
                                        </p:tav>
                                      </p:tavLst>
                                    </p:anim>
                                    <p:anim calcmode="lin" valueType="num">
                                      <p:cBhvr>
                                        <p:cTn id="19" dur="750" fill="hold"/>
                                        <p:tgtEl>
                                          <p:spTgt spid="10"/>
                                        </p:tgtEl>
                                        <p:attrNameLst>
                                          <p:attrName>ppt_h</p:attrName>
                                        </p:attrNameLst>
                                      </p:cBhvr>
                                      <p:tavLst>
                                        <p:tav tm="0">
                                          <p:val>
                                            <p:fltVal val="0"/>
                                          </p:val>
                                        </p:tav>
                                        <p:tav tm="100000">
                                          <p:val>
                                            <p:strVal val="#ppt_h"/>
                                          </p:val>
                                        </p:tav>
                                      </p:tavLst>
                                    </p:anim>
                                    <p:animEffect transition="in" filter="fade">
                                      <p:cBhvr>
                                        <p:cTn id="20" dur="750"/>
                                        <p:tgtEl>
                                          <p:spTgt spid="10"/>
                                        </p:tgtEl>
                                      </p:cBhvr>
                                    </p:animEffect>
                                  </p:childTnLst>
                                </p:cTn>
                              </p:par>
                            </p:childTnLst>
                          </p:cTn>
                        </p:par>
                        <p:par>
                          <p:cTn id="21" fill="hold">
                            <p:stCondLst>
                              <p:cond delay="3000"/>
                            </p:stCondLst>
                            <p:childTnLst>
                              <p:par>
                                <p:cTn id="22" presetID="2" presetClass="entr" presetSubtype="2" fill="hold"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fill="hold"/>
                                        <p:tgtEl>
                                          <p:spTgt spid="2"/>
                                        </p:tgtEl>
                                        <p:attrNameLst>
                                          <p:attrName>ppt_x</p:attrName>
                                        </p:attrNameLst>
                                      </p:cBhvr>
                                      <p:tavLst>
                                        <p:tav tm="0">
                                          <p:val>
                                            <p:strVal val="1+#ppt_w/2"/>
                                          </p:val>
                                        </p:tav>
                                        <p:tav tm="100000">
                                          <p:val>
                                            <p:strVal val="#ppt_x"/>
                                          </p:val>
                                        </p:tav>
                                      </p:tavLst>
                                    </p:anim>
                                    <p:anim calcmode="lin" valueType="num">
                                      <p:cBhvr additive="base">
                                        <p:cTn id="25" dur="500" fill="hold"/>
                                        <p:tgtEl>
                                          <p:spTgt spid="2"/>
                                        </p:tgtEl>
                                        <p:attrNameLst>
                                          <p:attrName>ppt_y</p:attrName>
                                        </p:attrNameLst>
                                      </p:cBhvr>
                                      <p:tavLst>
                                        <p:tav tm="0">
                                          <p:val>
                                            <p:strVal val="#ppt_y"/>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3"/>
                                        </p:tgtEl>
                                        <p:attrNameLst>
                                          <p:attrName>style.visibility</p:attrName>
                                        </p:attrNameLst>
                                      </p:cBhvr>
                                      <p:to>
                                        <p:strVal val="visible"/>
                                      </p:to>
                                    </p:set>
                                    <p:animEffect transition="in" filter="fade">
                                      <p:cBhvr>
                                        <p:cTn id="29" dur="1000"/>
                                        <p:tgtEl>
                                          <p:spTgt spid="3"/>
                                        </p:tgtEl>
                                      </p:cBhvr>
                                    </p:animEffect>
                                    <p:anim calcmode="lin" valueType="num">
                                      <p:cBhvr>
                                        <p:cTn id="30" dur="1000" fill="hold"/>
                                        <p:tgtEl>
                                          <p:spTgt spid="3"/>
                                        </p:tgtEl>
                                        <p:attrNameLst>
                                          <p:attrName>ppt_x</p:attrName>
                                        </p:attrNameLst>
                                      </p:cBhvr>
                                      <p:tavLst>
                                        <p:tav tm="0">
                                          <p:val>
                                            <p:strVal val="#ppt_x"/>
                                          </p:val>
                                        </p:tav>
                                        <p:tav tm="100000">
                                          <p:val>
                                            <p:strVal val="#ppt_x"/>
                                          </p:val>
                                        </p:tav>
                                      </p:tavLst>
                                    </p:anim>
                                    <p:anim calcmode="lin" valueType="num">
                                      <p:cBhvr>
                                        <p:cTn id="31"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620957"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玉树地震</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7" name="组合 6"/>
          <p:cNvGrpSpPr/>
          <p:nvPr/>
        </p:nvGrpSpPr>
        <p:grpSpPr>
          <a:xfrm>
            <a:off x="0" y="1208314"/>
            <a:ext cx="20950129" cy="3554186"/>
            <a:chOff x="1" y="1132114"/>
            <a:chExt cx="17908464" cy="3038168"/>
          </a:xfrm>
        </p:grpSpPr>
        <p:pic>
          <p:nvPicPr>
            <p:cNvPr id="2" name="图片 1"/>
            <p:cNvPicPr>
              <a:picLocks noChangeAspect="1"/>
            </p:cNvPicPr>
            <p:nvPr/>
          </p:nvPicPr>
          <p:blipFill>
            <a:blip r:embed="rId1" cstate="email"/>
            <a:stretch>
              <a:fillRect/>
            </a:stretch>
          </p:blipFill>
          <p:spPr>
            <a:xfrm>
              <a:off x="13351213" y="1132114"/>
              <a:ext cx="4557252" cy="3038168"/>
            </a:xfrm>
            <a:prstGeom prst="rect">
              <a:avLst/>
            </a:prstGeom>
          </p:spPr>
        </p:pic>
        <p:pic>
          <p:nvPicPr>
            <p:cNvPr id="3" name="图片 2"/>
            <p:cNvPicPr>
              <a:picLocks noChangeAspect="1"/>
            </p:cNvPicPr>
            <p:nvPr/>
          </p:nvPicPr>
          <p:blipFill rotWithShape="1">
            <a:blip r:embed="rId2" cstate="email"/>
            <a:srcRect l="8161"/>
            <a:stretch>
              <a:fillRect/>
            </a:stretch>
          </p:blipFill>
          <p:spPr>
            <a:xfrm>
              <a:off x="9083860" y="1132114"/>
              <a:ext cx="4184265" cy="3037381"/>
            </a:xfrm>
            <a:prstGeom prst="rect">
              <a:avLst/>
            </a:prstGeom>
          </p:spPr>
        </p:pic>
        <p:pic>
          <p:nvPicPr>
            <p:cNvPr id="4" name="图片 3"/>
            <p:cNvPicPr>
              <a:picLocks noChangeAspect="1"/>
            </p:cNvPicPr>
            <p:nvPr/>
          </p:nvPicPr>
          <p:blipFill>
            <a:blip r:embed="rId3" cstate="email"/>
            <a:stretch>
              <a:fillRect/>
            </a:stretch>
          </p:blipFill>
          <p:spPr>
            <a:xfrm>
              <a:off x="4755984" y="1132114"/>
              <a:ext cx="4244787" cy="3037381"/>
            </a:xfrm>
            <a:prstGeom prst="rect">
              <a:avLst/>
            </a:prstGeom>
          </p:spPr>
        </p:pic>
        <p:pic>
          <p:nvPicPr>
            <p:cNvPr id="5" name="图片 4"/>
            <p:cNvPicPr>
              <a:picLocks noChangeAspect="1"/>
            </p:cNvPicPr>
            <p:nvPr/>
          </p:nvPicPr>
          <p:blipFill>
            <a:blip r:embed="rId4" cstate="email"/>
            <a:stretch>
              <a:fillRect/>
            </a:stretch>
          </p:blipFill>
          <p:spPr>
            <a:xfrm>
              <a:off x="1" y="1132114"/>
              <a:ext cx="4672894" cy="3037381"/>
            </a:xfrm>
            <a:prstGeom prst="rect">
              <a:avLst/>
            </a:prstGeom>
          </p:spPr>
        </p:pic>
      </p:grpSp>
      <p:sp>
        <p:nvSpPr>
          <p:cNvPr id="9" name="矩形 8"/>
          <p:cNvSpPr/>
          <p:nvPr/>
        </p:nvSpPr>
        <p:spPr>
          <a:xfrm>
            <a:off x="508684" y="5170806"/>
            <a:ext cx="11174632" cy="777457"/>
          </a:xfrm>
          <a:prstGeom prst="rect">
            <a:avLst/>
          </a:prstGeom>
          <a:noFill/>
        </p:spPr>
        <p:txBody>
          <a:bodyPr wrap="square" rtlCol="0">
            <a:spAutoFit/>
          </a:bodyPr>
          <a:lstStyle/>
          <a:p>
            <a:pPr algn="ctr">
              <a:lnSpc>
                <a:spcPct val="130000"/>
              </a:lnSpc>
            </a:pPr>
            <a:r>
              <a:rPr lang="zh-CN" altLang="en-US" dirty="0">
                <a:latin typeface="微软雅黑" panose="020B0503020204020204" pitchFamily="34" charset="-122"/>
                <a:ea typeface="微软雅黑" panose="020B0503020204020204" pitchFamily="34" charset="-122"/>
              </a:rPr>
              <a:t>青海省玉树县</a:t>
            </a:r>
            <a:r>
              <a:rPr lang="en-US" altLang="zh-CN" dirty="0">
                <a:latin typeface="微软雅黑" panose="020B0503020204020204" pitchFamily="34" charset="-122"/>
                <a:ea typeface="微软雅黑" panose="020B0503020204020204" pitchFamily="34" charset="-122"/>
              </a:rPr>
              <a:t>2010</a:t>
            </a:r>
            <a:r>
              <a:rPr lang="zh-CN" altLang="en-US" dirty="0">
                <a:latin typeface="微软雅黑" panose="020B0503020204020204" pitchFamily="34" charset="-122"/>
                <a:ea typeface="微软雅黑" panose="020B0503020204020204" pitchFamily="34" charset="-122"/>
              </a:rPr>
              <a:t>年</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14</a:t>
            </a:r>
            <a:r>
              <a:rPr lang="zh-CN" altLang="en-US" dirty="0">
                <a:latin typeface="微软雅黑" panose="020B0503020204020204" pitchFamily="34" charset="-122"/>
                <a:ea typeface="微软雅黑" panose="020B0503020204020204" pitchFamily="34" charset="-122"/>
              </a:rPr>
              <a:t>日晨发生两次地震，最高震级</a:t>
            </a:r>
            <a:r>
              <a:rPr lang="en-US" altLang="zh-CN" dirty="0">
                <a:latin typeface="微软雅黑" panose="020B0503020204020204" pitchFamily="34" charset="-122"/>
                <a:ea typeface="微软雅黑" panose="020B0503020204020204" pitchFamily="34" charset="-122"/>
              </a:rPr>
              <a:t>7.1</a:t>
            </a:r>
            <a:r>
              <a:rPr lang="zh-CN" altLang="en-US" dirty="0">
                <a:latin typeface="微软雅黑" panose="020B0503020204020204" pitchFamily="34" charset="-122"/>
                <a:ea typeface="微软雅黑" panose="020B0503020204020204" pitchFamily="34" charset="-122"/>
              </a:rPr>
              <a:t>级，地震震中位于县城附近。截止</a:t>
            </a:r>
            <a:r>
              <a:rPr lang="en-US" altLang="zh-CN" dirty="0">
                <a:latin typeface="微软雅黑" panose="020B0503020204020204" pitchFamily="34" charset="-122"/>
                <a:ea typeface="微软雅黑" panose="020B0503020204020204" pitchFamily="34" charset="-122"/>
              </a:rPr>
              <a:t>4</a:t>
            </a:r>
            <a:r>
              <a:rPr lang="zh-CN" altLang="en-US" dirty="0">
                <a:latin typeface="微软雅黑" panose="020B0503020204020204" pitchFamily="34" charset="-122"/>
                <a:ea typeface="微软雅黑" panose="020B0503020204020204" pitchFamily="34" charset="-122"/>
              </a:rPr>
              <a:t>月</a:t>
            </a:r>
            <a:r>
              <a:rPr lang="en-US" altLang="zh-CN" dirty="0">
                <a:latin typeface="微软雅黑" panose="020B0503020204020204" pitchFamily="34" charset="-122"/>
                <a:ea typeface="微软雅黑" panose="020B0503020204020204" pitchFamily="34" charset="-122"/>
              </a:rPr>
              <a:t>25</a:t>
            </a:r>
            <a:r>
              <a:rPr lang="zh-CN" altLang="en-US" dirty="0">
                <a:latin typeface="微软雅黑" panose="020B0503020204020204" pitchFamily="34" charset="-122"/>
                <a:ea typeface="微软雅黑" panose="020B0503020204020204" pitchFamily="34" charset="-122"/>
              </a:rPr>
              <a:t>日下午</a:t>
            </a:r>
            <a:r>
              <a:rPr lang="en-US" altLang="zh-CN" dirty="0">
                <a:latin typeface="微软雅黑" panose="020B0503020204020204" pitchFamily="34" charset="-122"/>
                <a:ea typeface="微软雅黑" panose="020B0503020204020204" pitchFamily="34" charset="-122"/>
              </a:rPr>
              <a:t>17</a:t>
            </a:r>
            <a:r>
              <a:rPr lang="zh-CN" altLang="en-US" dirty="0">
                <a:latin typeface="微软雅黑" panose="020B0503020204020204" pitchFamily="34" charset="-122"/>
                <a:ea typeface="微软雅黑" panose="020B0503020204020204" pitchFamily="34" charset="-122"/>
              </a:rPr>
              <a:t>时 玉树地震造成</a:t>
            </a:r>
            <a:r>
              <a:rPr lang="en-US" altLang="zh-CN" dirty="0">
                <a:latin typeface="微软雅黑" panose="020B0503020204020204" pitchFamily="34" charset="-122"/>
                <a:ea typeface="微软雅黑" panose="020B0503020204020204" pitchFamily="34" charset="-122"/>
              </a:rPr>
              <a:t>2220</a:t>
            </a:r>
            <a:r>
              <a:rPr lang="zh-CN" altLang="en-US" dirty="0">
                <a:latin typeface="微软雅黑" panose="020B0503020204020204" pitchFamily="34" charset="-122"/>
                <a:ea typeface="微软雅黑" panose="020B0503020204020204" pitchFamily="34" charset="-122"/>
              </a:rPr>
              <a:t>人遇难，失踪</a:t>
            </a:r>
            <a:r>
              <a:rPr lang="en-US" altLang="zh-CN" dirty="0">
                <a:latin typeface="微软雅黑" panose="020B0503020204020204" pitchFamily="34" charset="-122"/>
                <a:ea typeface="微软雅黑" panose="020B0503020204020204" pitchFamily="34" charset="-122"/>
              </a:rPr>
              <a:t>70</a:t>
            </a:r>
            <a:r>
              <a:rPr lang="zh-CN" altLang="en-US" dirty="0">
                <a:latin typeface="微软雅黑" panose="020B0503020204020204" pitchFamily="34" charset="-122"/>
                <a:ea typeface="微软雅黑" panose="020B0503020204020204" pitchFamily="34" charset="-122"/>
              </a:rPr>
              <a:t>人。</a:t>
            </a:r>
            <a:endParaRPr lang="zh-CN" altLang="en-US" dirty="0">
              <a:latin typeface="微软雅黑" panose="020B0503020204020204" pitchFamily="34" charset="-122"/>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500" fill="hold"/>
                                        <p:tgtEl>
                                          <p:spTgt spid="7"/>
                                        </p:tgtEl>
                                        <p:attrNameLst>
                                          <p:attrName>ppt_x</p:attrName>
                                        </p:attrNameLst>
                                      </p:cBhvr>
                                      <p:tavLst>
                                        <p:tav tm="0">
                                          <p:val>
                                            <p:strVal val="0-#ppt_w/2"/>
                                          </p:val>
                                        </p:tav>
                                        <p:tav tm="100000">
                                          <p:val>
                                            <p:strVal val="#ppt_x"/>
                                          </p:val>
                                        </p:tav>
                                      </p:tavLst>
                                    </p:anim>
                                    <p:anim calcmode="lin" valueType="num">
                                      <p:cBhvr additive="base">
                                        <p:cTn id="12" dur="1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2500"/>
                            </p:stCondLst>
                            <p:childTnLst>
                              <p:par>
                                <p:cTn id="14" presetID="42" presetClass="entr" presetSubtype="0"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fade">
                                      <p:cBhvr>
                                        <p:cTn id="16" dur="750"/>
                                        <p:tgtEl>
                                          <p:spTgt spid="9"/>
                                        </p:tgtEl>
                                      </p:cBhvr>
                                    </p:animEffect>
                                    <p:anim calcmode="lin" valueType="num">
                                      <p:cBhvr>
                                        <p:cTn id="17" dur="750" fill="hold"/>
                                        <p:tgtEl>
                                          <p:spTgt spid="9"/>
                                        </p:tgtEl>
                                        <p:attrNameLst>
                                          <p:attrName>ppt_x</p:attrName>
                                        </p:attrNameLst>
                                      </p:cBhvr>
                                      <p:tavLst>
                                        <p:tav tm="0">
                                          <p:val>
                                            <p:strVal val="#ppt_x"/>
                                          </p:val>
                                        </p:tav>
                                        <p:tav tm="100000">
                                          <p:val>
                                            <p:strVal val="#ppt_x"/>
                                          </p:val>
                                        </p:tav>
                                      </p:tavLst>
                                    </p:anim>
                                    <p:anim calcmode="lin" valueType="num">
                                      <p:cBhvr>
                                        <p:cTn id="18" dur="75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9"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t="52852" r="20698"/>
          <a:stretch>
            <a:fillRect/>
          </a:stretch>
        </p:blipFill>
        <p:spPr>
          <a:xfrm>
            <a:off x="6419724" y="0"/>
            <a:ext cx="3856317" cy="1830337"/>
          </a:xfrm>
          <a:prstGeom prst="rect">
            <a:avLst/>
          </a:prstGeom>
        </p:spPr>
      </p:pic>
      <p:pic>
        <p:nvPicPr>
          <p:cNvPr id="27" name="图片 26"/>
          <p:cNvPicPr>
            <a:picLocks noChangeAspect="1"/>
          </p:cNvPicPr>
          <p:nvPr/>
        </p:nvPicPr>
        <p:blipFill>
          <a:blip r:embed="rId2" cstate="email"/>
          <a:stretch>
            <a:fillRect/>
          </a:stretch>
        </p:blipFill>
        <p:spPr>
          <a:xfrm>
            <a:off x="592797" y="4834721"/>
            <a:ext cx="2142335" cy="1166767"/>
          </a:xfrm>
          <a:prstGeom prst="rect">
            <a:avLst/>
          </a:prstGeom>
        </p:spPr>
      </p:pic>
      <p:sp>
        <p:nvSpPr>
          <p:cNvPr id="3" name="圆角矩形 2"/>
          <p:cNvSpPr/>
          <p:nvPr/>
        </p:nvSpPr>
        <p:spPr>
          <a:xfrm>
            <a:off x="3721218" y="1054219"/>
            <a:ext cx="4749563" cy="4749563"/>
          </a:xfrm>
          <a:prstGeom prst="roundRect">
            <a:avLst>
              <a:gd name="adj" fmla="val 50000"/>
            </a:avLst>
          </a:prstGeom>
          <a:solidFill>
            <a:schemeClr val="accent1">
              <a:alpha val="75000"/>
            </a:schemeClr>
          </a:solidFill>
          <a:ln w="22225">
            <a:solidFill>
              <a:schemeClr val="bg1">
                <a:alpha val="90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5"/>
          <p:cNvSpPr>
            <a:spLocks noChangeArrowheads="1"/>
          </p:cNvSpPr>
          <p:nvPr/>
        </p:nvSpPr>
        <p:spPr bwMode="auto">
          <a:xfrm>
            <a:off x="3944865" y="3178679"/>
            <a:ext cx="4302269" cy="20022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rPr>
              <a:t>地震知识知多少</a:t>
            </a:r>
            <a:endPar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520361" y="1426787"/>
            <a:ext cx="1151277" cy="1446550"/>
          </a:xfrm>
          <a:prstGeom prst="rect">
            <a:avLst/>
          </a:prstGeom>
          <a:noFill/>
        </p:spPr>
        <p:txBody>
          <a:bodyPr wrap="none" rtlCol="0">
            <a:spAutoFit/>
          </a:bodyPr>
          <a:lstStyle/>
          <a:p>
            <a:pPr algn="ctr"/>
            <a:r>
              <a:rPr lang="en-US" altLang="zh-CN" sz="8800" dirty="0" smtClean="0">
                <a:solidFill>
                  <a:schemeClr val="bg1"/>
                </a:solidFill>
                <a:latin typeface="Agency FB" panose="020B0503020202020204" pitchFamily="34" charset="0"/>
              </a:rPr>
              <a:t>03</a:t>
            </a:r>
            <a:endParaRPr lang="zh-CN" altLang="en-US" sz="8800" dirty="0">
              <a:solidFill>
                <a:schemeClr val="bg1"/>
              </a:solidFill>
              <a:latin typeface="Agency FB" panose="020B0503020202020204" pitchFamily="34" charset="0"/>
            </a:endParaRPr>
          </a:p>
        </p:txBody>
      </p:sp>
      <p:sp>
        <p:nvSpPr>
          <p:cNvPr id="2" name="任意多边形 1"/>
          <p:cNvSpPr/>
          <p:nvPr/>
        </p:nvSpPr>
        <p:spPr>
          <a:xfrm>
            <a:off x="4008000" y="3008992"/>
            <a:ext cx="4176000" cy="0"/>
          </a:xfrm>
          <a:custGeom>
            <a:avLst/>
            <a:gdLst>
              <a:gd name="connsiteX0" fmla="*/ 0 w 3733800"/>
              <a:gd name="connsiteY0" fmla="*/ 0 h 0"/>
              <a:gd name="connsiteX1" fmla="*/ 3733800 w 3733800"/>
              <a:gd name="connsiteY1" fmla="*/ 0 h 0"/>
            </a:gdLst>
            <a:ahLst/>
            <a:cxnLst>
              <a:cxn ang="0">
                <a:pos x="connsiteX0" y="connsiteY0"/>
              </a:cxn>
              <a:cxn ang="0">
                <a:pos x="connsiteX1" y="connsiteY1"/>
              </a:cxn>
            </a:cxnLst>
            <a:rect l="l" t="t" r="r" b="b"/>
            <a:pathLst>
              <a:path w="3733800">
                <a:moveTo>
                  <a:pt x="0" y="0"/>
                </a:moveTo>
                <a:lnTo>
                  <a:pt x="3733800" y="0"/>
                </a:lnTo>
              </a:path>
            </a:pathLst>
          </a:custGeom>
          <a:no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3" cstate="email"/>
          <a:srcRect b="37310"/>
          <a:stretch>
            <a:fillRect/>
          </a:stretch>
        </p:blipFill>
        <p:spPr>
          <a:xfrm>
            <a:off x="9031659" y="-1"/>
            <a:ext cx="3160342" cy="1981201"/>
          </a:xfrm>
          <a:prstGeom prst="rect">
            <a:avLst/>
          </a:prstGeom>
        </p:spPr>
      </p:pic>
    </p:spTree>
  </p:cSld>
  <p:clrMapOvr>
    <a:masterClrMapping/>
  </p:clrMapOvr>
  <p:transition spd="med" advClick="0" advTm="0">
    <p:pull/>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3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2049"/>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3049"/>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9" grpId="0"/>
      <p:bldP spid="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矩形 3"/>
          <p:cNvSpPr/>
          <p:nvPr/>
        </p:nvSpPr>
        <p:spPr>
          <a:xfrm>
            <a:off x="5616552" y="1695451"/>
            <a:ext cx="6575448" cy="35623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17331" y="275867"/>
            <a:ext cx="1980029"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什么是地震</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Rectangle 9"/>
          <p:cNvSpPr>
            <a:spLocks noChangeArrowheads="1"/>
          </p:cNvSpPr>
          <p:nvPr/>
        </p:nvSpPr>
        <p:spPr bwMode="auto">
          <a:xfrm>
            <a:off x="6194413" y="1990065"/>
            <a:ext cx="5697549" cy="2973122"/>
          </a:xfrm>
          <a:prstGeom prst="rect">
            <a:avLst/>
          </a:prstGeom>
          <a:noFill/>
        </p:spPr>
        <p:txBody>
          <a:bodyPr wrap="square" rtlCol="0">
            <a:spAutoFit/>
          </a:bodyPr>
          <a:lstStyle/>
          <a:p>
            <a:pPr>
              <a:lnSpc>
                <a:spcPct val="130000"/>
              </a:lnSpc>
            </a:pPr>
            <a:r>
              <a:rPr lang="zh-CN" altLang="en-US" b="1" dirty="0" smtClean="0">
                <a:solidFill>
                  <a:schemeClr val="bg1"/>
                </a:solidFill>
                <a:latin typeface="微软雅黑" panose="020B0503020204020204" pitchFamily="34" charset="-122"/>
                <a:ea typeface="微软雅黑" panose="020B0503020204020204" pitchFamily="34" charset="-122"/>
              </a:rPr>
              <a:t>中文</a:t>
            </a:r>
            <a:r>
              <a:rPr lang="zh-CN" altLang="en-US" b="1" dirty="0">
                <a:solidFill>
                  <a:schemeClr val="bg1"/>
                </a:solidFill>
                <a:latin typeface="微软雅黑" panose="020B0503020204020204" pitchFamily="34" charset="-122"/>
                <a:ea typeface="微软雅黑" panose="020B0503020204020204" pitchFamily="34" charset="-122"/>
              </a:rPr>
              <a:t>名称：</a:t>
            </a:r>
            <a:endParaRPr lang="zh-CN" altLang="en-US" b="1" dirty="0">
              <a:solidFill>
                <a:schemeClr val="bg1"/>
              </a:solidFill>
              <a:latin typeface="微软雅黑" panose="020B0503020204020204" pitchFamily="34" charset="-122"/>
              <a:ea typeface="微软雅黑" panose="020B0503020204020204" pitchFamily="34" charset="-122"/>
            </a:endParaRPr>
          </a:p>
          <a:p>
            <a:pPr lvl="1">
              <a:lnSpc>
                <a:spcPct val="130000"/>
              </a:lnSpc>
            </a:pPr>
            <a:r>
              <a:rPr lang="zh-CN" altLang="en-US" dirty="0">
                <a:solidFill>
                  <a:schemeClr val="bg1"/>
                </a:solidFill>
                <a:latin typeface="微软雅黑" panose="020B0503020204020204" pitchFamily="34" charset="-122"/>
                <a:ea typeface="微软雅黑" panose="020B0503020204020204" pitchFamily="34" charset="-122"/>
              </a:rPr>
              <a:t>地震 </a:t>
            </a:r>
            <a:endParaRPr lang="zh-CN" altLang="en-US"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英文名称：</a:t>
            </a:r>
            <a:endParaRPr lang="zh-CN" altLang="en-US" b="1" dirty="0">
              <a:solidFill>
                <a:schemeClr val="bg1"/>
              </a:solidFill>
              <a:latin typeface="微软雅黑" panose="020B0503020204020204" pitchFamily="34" charset="-122"/>
              <a:ea typeface="微软雅黑" panose="020B0503020204020204" pitchFamily="34" charset="-122"/>
            </a:endParaRPr>
          </a:p>
          <a:p>
            <a:pPr lvl="1">
              <a:lnSpc>
                <a:spcPct val="130000"/>
              </a:lnSpc>
            </a:pPr>
            <a:r>
              <a:rPr lang="en-US" altLang="zh-CN" dirty="0">
                <a:solidFill>
                  <a:schemeClr val="bg1"/>
                </a:solidFill>
                <a:latin typeface="微软雅黑" panose="020B0503020204020204" pitchFamily="34" charset="-122"/>
                <a:ea typeface="微软雅黑" panose="020B0503020204020204" pitchFamily="34" charset="-122"/>
              </a:rPr>
              <a:t>earthquake </a:t>
            </a:r>
            <a:endParaRPr lang="en-US" altLang="zh-CN" dirty="0">
              <a:solidFill>
                <a:schemeClr val="bg1"/>
              </a:solidFill>
              <a:latin typeface="微软雅黑" panose="020B0503020204020204" pitchFamily="34" charset="-122"/>
              <a:ea typeface="微软雅黑" panose="020B0503020204020204" pitchFamily="34" charset="-122"/>
            </a:endParaRPr>
          </a:p>
          <a:p>
            <a:pPr>
              <a:lnSpc>
                <a:spcPct val="130000"/>
              </a:lnSpc>
            </a:pPr>
            <a:r>
              <a:rPr lang="zh-CN" altLang="en-US" b="1" dirty="0">
                <a:solidFill>
                  <a:schemeClr val="bg1"/>
                </a:solidFill>
                <a:latin typeface="微软雅黑" panose="020B0503020204020204" pitchFamily="34" charset="-122"/>
                <a:ea typeface="微软雅黑" panose="020B0503020204020204" pitchFamily="34" charset="-122"/>
              </a:rPr>
              <a:t>定义：</a:t>
            </a:r>
            <a:endParaRPr lang="zh-CN" altLang="en-US" b="1" dirty="0">
              <a:solidFill>
                <a:schemeClr val="bg1"/>
              </a:solidFill>
              <a:latin typeface="微软雅黑" panose="020B0503020204020204" pitchFamily="34" charset="-122"/>
              <a:ea typeface="微软雅黑" panose="020B0503020204020204" pitchFamily="34" charset="-122"/>
            </a:endParaRPr>
          </a:p>
          <a:p>
            <a:pPr lvl="1">
              <a:lnSpc>
                <a:spcPct val="130000"/>
              </a:lnSpc>
            </a:pPr>
            <a:r>
              <a:rPr lang="zh-CN" altLang="en-US" dirty="0">
                <a:solidFill>
                  <a:schemeClr val="bg1"/>
                </a:solidFill>
                <a:latin typeface="微软雅黑" panose="020B0503020204020204" pitchFamily="34" charset="-122"/>
                <a:ea typeface="微软雅黑" panose="020B0503020204020204" pitchFamily="34" charset="-122"/>
              </a:rPr>
              <a:t>地震又称地动、地振动，是地壳在内、外营力作用下，集聚的构造应力突然释放，产生震动弹性波，从震源向四周传播引起的地面颤动。 </a:t>
            </a:r>
            <a:endParaRPr lang="zh-CN" altLang="en-US" dirty="0">
              <a:solidFill>
                <a:schemeClr val="bg1"/>
              </a:solidFill>
              <a:latin typeface="微软雅黑" panose="020B0503020204020204" pitchFamily="34" charset="-122"/>
              <a:ea typeface="微软雅黑" panose="020B0503020204020204" pitchFamily="34" charset="-122"/>
            </a:endParaRPr>
          </a:p>
        </p:txBody>
      </p:sp>
      <p:pic>
        <p:nvPicPr>
          <p:cNvPr id="2" name="图片 1"/>
          <p:cNvPicPr>
            <a:picLocks noChangeAspect="1"/>
          </p:cNvPicPr>
          <p:nvPr/>
        </p:nvPicPr>
        <p:blipFill rotWithShape="1">
          <a:blip r:embed="rId1" cstate="email"/>
          <a:srcRect b="4861"/>
          <a:stretch>
            <a:fillRect/>
          </a:stretch>
        </p:blipFill>
        <p:spPr>
          <a:xfrm>
            <a:off x="0" y="1695451"/>
            <a:ext cx="5616552" cy="35623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500"/>
                            </p:stCondLst>
                            <p:childTnLst>
                              <p:par>
                                <p:cTn id="15" presetID="2" presetClass="entr" presetSubtype="2" fill="hold" grpId="0" nodeType="afterEffect">
                                  <p:stCondLst>
                                    <p:cond delay="0"/>
                                  </p:stCondLst>
                                  <p:childTnLst>
                                    <p:set>
                                      <p:cBhvr>
                                        <p:cTn id="16" dur="1" fill="hold">
                                          <p:stCondLst>
                                            <p:cond delay="0"/>
                                          </p:stCondLst>
                                        </p:cTn>
                                        <p:tgtEl>
                                          <p:spTgt spid="4"/>
                                        </p:tgtEl>
                                        <p:attrNameLst>
                                          <p:attrName>style.visibility</p:attrName>
                                        </p:attrNameLst>
                                      </p:cBhvr>
                                      <p:to>
                                        <p:strVal val="visible"/>
                                      </p:to>
                                    </p:set>
                                    <p:anim calcmode="lin" valueType="num">
                                      <p:cBhvr additive="base">
                                        <p:cTn id="17" dur="500" fill="hold"/>
                                        <p:tgtEl>
                                          <p:spTgt spid="4"/>
                                        </p:tgtEl>
                                        <p:attrNameLst>
                                          <p:attrName>ppt_x</p:attrName>
                                        </p:attrNameLst>
                                      </p:cBhvr>
                                      <p:tavLst>
                                        <p:tav tm="0">
                                          <p:val>
                                            <p:strVal val="1+#ppt_w/2"/>
                                          </p:val>
                                        </p:tav>
                                        <p:tav tm="100000">
                                          <p:val>
                                            <p:strVal val="#ppt_x"/>
                                          </p:val>
                                        </p:tav>
                                      </p:tavLst>
                                    </p:anim>
                                    <p:anim calcmode="lin" valueType="num">
                                      <p:cBhvr additive="base">
                                        <p:cTn id="18" dur="500" fill="hold"/>
                                        <p:tgtEl>
                                          <p:spTgt spid="4"/>
                                        </p:tgtEl>
                                        <p:attrNameLst>
                                          <p:attrName>ppt_y</p:attrName>
                                        </p:attrNameLst>
                                      </p:cBhvr>
                                      <p:tavLst>
                                        <p:tav tm="0">
                                          <p:val>
                                            <p:strVal val="#ppt_y"/>
                                          </p:val>
                                        </p:tav>
                                        <p:tav tm="100000">
                                          <p:val>
                                            <p:strVal val="#ppt_y"/>
                                          </p:val>
                                        </p:tav>
                                      </p:tavLst>
                                    </p:anim>
                                  </p:childTnLst>
                                </p:cTn>
                              </p:par>
                            </p:childTnLst>
                          </p:cTn>
                        </p:par>
                        <p:par>
                          <p:cTn id="19" fill="hold">
                            <p:stCondLst>
                              <p:cond delay="20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1" grpId="0"/>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6"/>
          <p:cNvSpPr/>
          <p:nvPr/>
        </p:nvSpPr>
        <p:spPr>
          <a:xfrm>
            <a:off x="0" y="1466850"/>
            <a:ext cx="12192000" cy="41243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矩形 10"/>
          <p:cNvSpPr/>
          <p:nvPr/>
        </p:nvSpPr>
        <p:spPr>
          <a:xfrm>
            <a:off x="717331" y="275867"/>
            <a:ext cx="1101584" cy="523220"/>
          </a:xfrm>
          <a:prstGeom prst="rect">
            <a:avLst/>
          </a:prstGeom>
        </p:spPr>
        <p:txBody>
          <a:bodyPr wrap="none">
            <a:spAutoFit/>
          </a:bodyPr>
          <a:lstStyle/>
          <a:p>
            <a:r>
              <a:rPr lang="zh-CN" altLang="en-US" sz="2800" dirty="0" smtClean="0">
                <a:latin typeface="方正兰亭粗黑_GBK" panose="02000000000000000000" pitchFamily="2" charset="-122"/>
                <a:ea typeface="方正兰亭粗黑_GBK" panose="02000000000000000000" pitchFamily="2" charset="-122"/>
              </a:rPr>
              <a:t>震  源</a:t>
            </a:r>
            <a:endParaRPr lang="zh-CN" altLang="en-US" sz="2800" dirty="0">
              <a:latin typeface="方正兰亭粗黑_GBK" panose="02000000000000000000" pitchFamily="2" charset="-122"/>
              <a:ea typeface="方正兰亭粗黑_GBK" panose="02000000000000000000" pitchFamily="2" charset="-122"/>
            </a:endParaRPr>
          </a:p>
        </p:txBody>
      </p:sp>
      <p:sp>
        <p:nvSpPr>
          <p:cNvPr id="6" name="Rectangle 9"/>
          <p:cNvSpPr>
            <a:spLocks noChangeArrowheads="1"/>
          </p:cNvSpPr>
          <p:nvPr/>
        </p:nvSpPr>
        <p:spPr bwMode="auto">
          <a:xfrm>
            <a:off x="5802313" y="1654572"/>
            <a:ext cx="6121400" cy="3812967"/>
          </a:xfrm>
          <a:prstGeom prst="rect">
            <a:avLst/>
          </a:prstGeom>
          <a:noFill/>
        </p:spPr>
        <p:txBody>
          <a:bodyPr wrap="square" rtlCol="0">
            <a:spAutoFit/>
          </a:bodyPr>
          <a:lstStyle/>
          <a:p>
            <a:pPr indent="457200">
              <a:lnSpc>
                <a:spcPct val="130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cs typeface="+mn-ea"/>
              </a:rPr>
              <a:t>地震波</a:t>
            </a:r>
            <a:r>
              <a:rPr lang="zh-CN" altLang="en-US" sz="1600" dirty="0">
                <a:solidFill>
                  <a:schemeClr val="bg1"/>
                </a:solidFill>
                <a:latin typeface="微软雅黑" panose="020B0503020204020204" pitchFamily="34" charset="-122"/>
                <a:ea typeface="微软雅黑" panose="020B0503020204020204" pitchFamily="34" charset="-122"/>
                <a:cs typeface="+mn-ea"/>
              </a:rPr>
              <a:t>发源的地方，叫作震源</a:t>
            </a:r>
            <a:r>
              <a:rPr lang="en-US" altLang="zh-CN" sz="1600" dirty="0">
                <a:solidFill>
                  <a:schemeClr val="bg1"/>
                </a:solidFill>
                <a:latin typeface="微软雅黑" panose="020B0503020204020204" pitchFamily="34" charset="-122"/>
                <a:ea typeface="微软雅黑" panose="020B0503020204020204" pitchFamily="34" charset="-122"/>
                <a:cs typeface="+mn-ea"/>
              </a:rPr>
              <a:t>(focus)</a:t>
            </a:r>
            <a:r>
              <a:rPr lang="zh-CN" altLang="en-US" sz="1600" dirty="0">
                <a:solidFill>
                  <a:schemeClr val="bg1"/>
                </a:solidFill>
                <a:latin typeface="微软雅黑" panose="020B0503020204020204" pitchFamily="34" charset="-122"/>
                <a:ea typeface="微软雅黑" panose="020B0503020204020204" pitchFamily="34" charset="-122"/>
                <a:cs typeface="+mn-ea"/>
              </a:rPr>
              <a:t>。震源在地面上的垂直投影，地面上离震源最近的一点称为</a:t>
            </a:r>
            <a:r>
              <a:rPr lang="zh-CN" altLang="en-US" sz="1600" dirty="0" smtClean="0">
                <a:solidFill>
                  <a:schemeClr val="bg1"/>
                </a:solidFill>
                <a:latin typeface="微软雅黑" panose="020B0503020204020204" pitchFamily="34" charset="-122"/>
                <a:ea typeface="微软雅黑" panose="020B0503020204020204" pitchFamily="34" charset="-122"/>
                <a:cs typeface="+mn-ea"/>
              </a:rPr>
              <a:t>震动</a:t>
            </a:r>
            <a:r>
              <a:rPr lang="zh-CN" altLang="en-US" sz="1600" dirty="0">
                <a:solidFill>
                  <a:schemeClr val="bg1"/>
                </a:solidFill>
                <a:latin typeface="微软雅黑" panose="020B0503020204020204" pitchFamily="34" charset="-122"/>
                <a:ea typeface="微软雅黑" panose="020B0503020204020204" pitchFamily="34" charset="-122"/>
                <a:cs typeface="+mn-ea"/>
              </a:rPr>
              <a:t>。中国地震火山分布带中。它是接受振动最早的部位。</a:t>
            </a:r>
            <a:endParaRPr lang="zh-CN" altLang="en-US" sz="1600" dirty="0">
              <a:solidFill>
                <a:schemeClr val="bg1"/>
              </a:solidFill>
              <a:latin typeface="微软雅黑" panose="020B0503020204020204" pitchFamily="34" charset="-122"/>
              <a:ea typeface="微软雅黑" panose="020B0503020204020204" pitchFamily="34" charset="-122"/>
              <a:cs typeface="+mn-ea"/>
            </a:endParaRPr>
          </a:p>
          <a:p>
            <a:pPr indent="457200">
              <a:lnSpc>
                <a:spcPct val="130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cs typeface="+mn-ea"/>
              </a:rPr>
              <a:t>震中</a:t>
            </a:r>
            <a:r>
              <a:rPr lang="zh-CN" altLang="en-US" sz="1600" dirty="0">
                <a:solidFill>
                  <a:schemeClr val="bg1"/>
                </a:solidFill>
                <a:latin typeface="微软雅黑" panose="020B0503020204020204" pitchFamily="34" charset="-122"/>
                <a:ea typeface="微软雅黑" panose="020B0503020204020204" pitchFamily="34" charset="-122"/>
                <a:cs typeface="+mn-ea"/>
              </a:rPr>
              <a:t>到震源的深度叫作震源深度。通常将震源深度小于</a:t>
            </a:r>
            <a:r>
              <a:rPr lang="en-US" altLang="zh-CN" sz="1600" dirty="0">
                <a:solidFill>
                  <a:schemeClr val="bg1"/>
                </a:solidFill>
                <a:latin typeface="微软雅黑" panose="020B0503020204020204" pitchFamily="34" charset="-122"/>
                <a:ea typeface="微软雅黑" panose="020B0503020204020204" pitchFamily="34" charset="-122"/>
                <a:cs typeface="+mn-ea"/>
              </a:rPr>
              <a:t>60</a:t>
            </a:r>
            <a:r>
              <a:rPr lang="zh-CN" altLang="en-US" sz="1600" dirty="0">
                <a:solidFill>
                  <a:schemeClr val="bg1"/>
                </a:solidFill>
                <a:latin typeface="微软雅黑" panose="020B0503020204020204" pitchFamily="34" charset="-122"/>
                <a:ea typeface="微软雅黑" panose="020B0503020204020204" pitchFamily="34" charset="-122"/>
                <a:cs typeface="+mn-ea"/>
              </a:rPr>
              <a:t>公里的叫浅源地震，深度在</a:t>
            </a:r>
            <a:r>
              <a:rPr lang="en-US" altLang="zh-CN" sz="1600" dirty="0">
                <a:solidFill>
                  <a:schemeClr val="bg1"/>
                </a:solidFill>
                <a:latin typeface="微软雅黑" panose="020B0503020204020204" pitchFamily="34" charset="-122"/>
                <a:ea typeface="微软雅黑" panose="020B0503020204020204" pitchFamily="34" charset="-122"/>
                <a:cs typeface="+mn-ea"/>
              </a:rPr>
              <a:t>60-300</a:t>
            </a:r>
            <a:r>
              <a:rPr lang="zh-CN" altLang="en-US" sz="1600" dirty="0">
                <a:solidFill>
                  <a:schemeClr val="bg1"/>
                </a:solidFill>
                <a:latin typeface="微软雅黑" panose="020B0503020204020204" pitchFamily="34" charset="-122"/>
                <a:ea typeface="微软雅黑" panose="020B0503020204020204" pitchFamily="34" charset="-122"/>
                <a:cs typeface="+mn-ea"/>
              </a:rPr>
              <a:t>公里的叫中源地震，深度大于</a:t>
            </a:r>
            <a:r>
              <a:rPr lang="en-US" altLang="zh-CN" sz="1600" dirty="0">
                <a:solidFill>
                  <a:schemeClr val="bg1"/>
                </a:solidFill>
                <a:latin typeface="微软雅黑" panose="020B0503020204020204" pitchFamily="34" charset="-122"/>
                <a:ea typeface="微软雅黑" panose="020B0503020204020204" pitchFamily="34" charset="-122"/>
                <a:cs typeface="+mn-ea"/>
              </a:rPr>
              <a:t>300</a:t>
            </a:r>
            <a:r>
              <a:rPr lang="zh-CN" altLang="en-US" sz="1600" dirty="0">
                <a:solidFill>
                  <a:schemeClr val="bg1"/>
                </a:solidFill>
                <a:latin typeface="微软雅黑" panose="020B0503020204020204" pitchFamily="34" charset="-122"/>
                <a:ea typeface="微软雅黑" panose="020B0503020204020204" pitchFamily="34" charset="-122"/>
                <a:cs typeface="+mn-ea"/>
              </a:rPr>
              <a:t>公里的叫深源地震。</a:t>
            </a:r>
            <a:endParaRPr lang="zh-CN" altLang="en-US" sz="1600" dirty="0">
              <a:solidFill>
                <a:schemeClr val="bg1"/>
              </a:solidFill>
              <a:latin typeface="微软雅黑" panose="020B0503020204020204" pitchFamily="34" charset="-122"/>
              <a:ea typeface="微软雅黑" panose="020B0503020204020204" pitchFamily="34" charset="-122"/>
              <a:cs typeface="+mn-ea"/>
            </a:endParaRPr>
          </a:p>
          <a:p>
            <a:pPr indent="457200">
              <a:lnSpc>
                <a:spcPct val="130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cs typeface="+mn-ea"/>
              </a:rPr>
              <a:t>对于</a:t>
            </a:r>
            <a:r>
              <a:rPr lang="zh-CN" altLang="en-US" sz="1600" dirty="0">
                <a:solidFill>
                  <a:schemeClr val="bg1"/>
                </a:solidFill>
                <a:latin typeface="微软雅黑" panose="020B0503020204020204" pitchFamily="34" charset="-122"/>
                <a:ea typeface="微软雅黑" panose="020B0503020204020204" pitchFamily="34" charset="-122"/>
                <a:cs typeface="+mn-ea"/>
              </a:rPr>
              <a:t>同样大小的地震，由于震源深度不一样，对地面造成的破坏程度也不一样。震源越浅，破坏越大，但波及范围也越小，反之亦然。</a:t>
            </a:r>
            <a:endParaRPr lang="zh-CN" altLang="en-US" sz="1600" dirty="0">
              <a:solidFill>
                <a:schemeClr val="bg1"/>
              </a:solidFill>
              <a:latin typeface="微软雅黑" panose="020B0503020204020204" pitchFamily="34" charset="-122"/>
              <a:ea typeface="微软雅黑" panose="020B0503020204020204" pitchFamily="34" charset="-122"/>
              <a:cs typeface="+mn-ea"/>
            </a:endParaRPr>
          </a:p>
          <a:p>
            <a:pPr indent="457200">
              <a:lnSpc>
                <a:spcPct val="130000"/>
              </a:lnSpc>
              <a:spcBef>
                <a:spcPts val="600"/>
              </a:spcBef>
            </a:pPr>
            <a:r>
              <a:rPr lang="zh-CN" altLang="en-US" sz="1600" dirty="0" smtClean="0">
                <a:solidFill>
                  <a:schemeClr val="bg1"/>
                </a:solidFill>
                <a:latin typeface="微软雅黑" panose="020B0503020204020204" pitchFamily="34" charset="-122"/>
                <a:ea typeface="微软雅黑" panose="020B0503020204020204" pitchFamily="34" charset="-122"/>
                <a:cs typeface="+mn-ea"/>
              </a:rPr>
              <a:t>破坏性地震</a:t>
            </a:r>
            <a:r>
              <a:rPr lang="zh-CN" altLang="en-US" sz="1600" dirty="0">
                <a:solidFill>
                  <a:schemeClr val="bg1"/>
                </a:solidFill>
                <a:latin typeface="微软雅黑" panose="020B0503020204020204" pitchFamily="34" charset="-122"/>
                <a:ea typeface="微软雅黑" panose="020B0503020204020204" pitchFamily="34" charset="-122"/>
                <a:cs typeface="+mn-ea"/>
              </a:rPr>
              <a:t>一般是浅源地震。如</a:t>
            </a:r>
            <a:r>
              <a:rPr lang="en-US" altLang="zh-CN" sz="1600" dirty="0">
                <a:solidFill>
                  <a:schemeClr val="bg1"/>
                </a:solidFill>
                <a:latin typeface="微软雅黑" panose="020B0503020204020204" pitchFamily="34" charset="-122"/>
                <a:ea typeface="微软雅黑" panose="020B0503020204020204" pitchFamily="34" charset="-122"/>
                <a:cs typeface="+mn-ea"/>
              </a:rPr>
              <a:t>1976</a:t>
            </a:r>
            <a:r>
              <a:rPr lang="zh-CN" altLang="en-US" sz="1600" dirty="0">
                <a:solidFill>
                  <a:schemeClr val="bg1"/>
                </a:solidFill>
                <a:latin typeface="微软雅黑" panose="020B0503020204020204" pitchFamily="34" charset="-122"/>
                <a:ea typeface="微软雅黑" panose="020B0503020204020204" pitchFamily="34" charset="-122"/>
                <a:cs typeface="+mn-ea"/>
              </a:rPr>
              <a:t>年的唐山地震的震源深度为</a:t>
            </a:r>
            <a:r>
              <a:rPr lang="en-US" altLang="zh-CN" sz="1600" dirty="0">
                <a:solidFill>
                  <a:schemeClr val="bg1"/>
                </a:solidFill>
                <a:latin typeface="微软雅黑" panose="020B0503020204020204" pitchFamily="34" charset="-122"/>
                <a:ea typeface="微软雅黑" panose="020B0503020204020204" pitchFamily="34" charset="-122"/>
                <a:cs typeface="+mn-ea"/>
              </a:rPr>
              <a:t>12</a:t>
            </a:r>
            <a:r>
              <a:rPr lang="zh-CN" altLang="en-US" sz="1600" dirty="0">
                <a:solidFill>
                  <a:schemeClr val="bg1"/>
                </a:solidFill>
                <a:latin typeface="微软雅黑" panose="020B0503020204020204" pitchFamily="34" charset="-122"/>
                <a:ea typeface="微软雅黑" panose="020B0503020204020204" pitchFamily="34" charset="-122"/>
                <a:cs typeface="+mn-ea"/>
              </a:rPr>
              <a:t>公里。 </a:t>
            </a:r>
            <a:endParaRPr lang="zh-CN" altLang="en-US" sz="1600" dirty="0">
              <a:solidFill>
                <a:schemeClr val="bg1"/>
              </a:solidFill>
              <a:latin typeface="微软雅黑" panose="020B0503020204020204" pitchFamily="34" charset="-122"/>
              <a:ea typeface="微软雅黑" panose="020B0503020204020204" pitchFamily="34" charset="-122"/>
              <a:cs typeface="+mn-ea"/>
            </a:endParaRPr>
          </a:p>
        </p:txBody>
      </p:sp>
      <p:pic>
        <p:nvPicPr>
          <p:cNvPr id="10" name="图片 9"/>
          <p:cNvPicPr>
            <a:picLocks noChangeAspect="1"/>
          </p:cNvPicPr>
          <p:nvPr/>
        </p:nvPicPr>
        <p:blipFill>
          <a:blip r:embed="rId1" cstate="email"/>
          <a:stretch>
            <a:fillRect/>
          </a:stretch>
        </p:blipFill>
        <p:spPr>
          <a:xfrm>
            <a:off x="-1720" y="1669571"/>
            <a:ext cx="5590517" cy="371888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barn(inVertical)">
                                      <p:cBhvr>
                                        <p:cTn id="11" dur="750"/>
                                        <p:tgtEl>
                                          <p:spTgt spid="7"/>
                                        </p:tgtEl>
                                      </p:cBhvr>
                                    </p:animEffect>
                                  </p:childTnLst>
                                </p:cTn>
                              </p:par>
                            </p:childTnLst>
                          </p:cTn>
                        </p:par>
                        <p:par>
                          <p:cTn id="12" fill="hold">
                            <p:stCondLst>
                              <p:cond delay="2000"/>
                            </p:stCondLst>
                            <p:childTnLst>
                              <p:par>
                                <p:cTn id="13" presetID="53" presetClass="entr" presetSubtype="16" fill="hold"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750" fill="hold"/>
                                        <p:tgtEl>
                                          <p:spTgt spid="10"/>
                                        </p:tgtEl>
                                        <p:attrNameLst>
                                          <p:attrName>ppt_w</p:attrName>
                                        </p:attrNameLst>
                                      </p:cBhvr>
                                      <p:tavLst>
                                        <p:tav tm="0">
                                          <p:val>
                                            <p:fltVal val="0"/>
                                          </p:val>
                                        </p:tav>
                                        <p:tav tm="100000">
                                          <p:val>
                                            <p:strVal val="#ppt_w"/>
                                          </p:val>
                                        </p:tav>
                                      </p:tavLst>
                                    </p:anim>
                                    <p:anim calcmode="lin" valueType="num">
                                      <p:cBhvr>
                                        <p:cTn id="16" dur="750" fill="hold"/>
                                        <p:tgtEl>
                                          <p:spTgt spid="10"/>
                                        </p:tgtEl>
                                        <p:attrNameLst>
                                          <p:attrName>ppt_h</p:attrName>
                                        </p:attrNameLst>
                                      </p:cBhvr>
                                      <p:tavLst>
                                        <p:tav tm="0">
                                          <p:val>
                                            <p:fltVal val="0"/>
                                          </p:val>
                                        </p:tav>
                                        <p:tav tm="100000">
                                          <p:val>
                                            <p:strVal val="#ppt_h"/>
                                          </p:val>
                                        </p:tav>
                                      </p:tavLst>
                                    </p:anim>
                                    <p:animEffect transition="in" filter="fade">
                                      <p:cBhvr>
                                        <p:cTn id="17" dur="750"/>
                                        <p:tgtEl>
                                          <p:spTgt spid="10"/>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wipe(up)">
                                      <p:cBhvr>
                                        <p:cTn id="21"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1"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980029"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地震的类型</a:t>
            </a:r>
            <a:endParaRPr lang="zh-CN" altLang="en-US" sz="2800" dirty="0">
              <a:latin typeface="方正兰亭粗黑_GBK" panose="02000000000000000000" pitchFamily="2" charset="-122"/>
              <a:ea typeface="方正兰亭粗黑_GBK" panose="02000000000000000000" pitchFamily="2" charset="-122"/>
            </a:endParaRPr>
          </a:p>
        </p:txBody>
      </p:sp>
      <p:sp>
        <p:nvSpPr>
          <p:cNvPr id="2" name="矩形 1"/>
          <p:cNvSpPr/>
          <p:nvPr/>
        </p:nvSpPr>
        <p:spPr>
          <a:xfrm>
            <a:off x="372269" y="1841712"/>
            <a:ext cx="11447462" cy="892552"/>
          </a:xfrm>
          <a:prstGeom prst="rect">
            <a:avLst/>
          </a:prstGeom>
        </p:spPr>
        <p:txBody>
          <a:bodyPr wrap="square">
            <a:spAutoFit/>
          </a:bodyPr>
          <a:lstStyle/>
          <a:p>
            <a:pPr algn="ctr">
              <a:lnSpc>
                <a:spcPct val="130000"/>
              </a:lnSpc>
              <a:spcBef>
                <a:spcPts val="600"/>
              </a:spcBef>
            </a:pPr>
            <a:r>
              <a:rPr lang="zh-CN" altLang="en-US" sz="2000" dirty="0">
                <a:latin typeface="微软雅黑" panose="020B0503020204020204" pitchFamily="34" charset="-122"/>
                <a:ea typeface="微软雅黑" panose="020B0503020204020204" pitchFamily="34" charset="-122"/>
                <a:cs typeface="+mn-ea"/>
              </a:rPr>
              <a:t>地震分为天然地震和人工地震两大类。引起地球表层振动的原因很多，根据地震的成因，可以把地震分为以下几种： </a:t>
            </a:r>
            <a:endParaRPr lang="zh-CN" altLang="en-US" sz="2000" dirty="0">
              <a:latin typeface="微软雅黑" panose="020B0503020204020204" pitchFamily="34" charset="-122"/>
              <a:ea typeface="微软雅黑" panose="020B0503020204020204" pitchFamily="34" charset="-122"/>
              <a:cs typeface="+mn-ea"/>
            </a:endParaRPr>
          </a:p>
        </p:txBody>
      </p:sp>
      <p:sp>
        <p:nvSpPr>
          <p:cNvPr id="8" name="Freeform 5"/>
          <p:cNvSpPr/>
          <p:nvPr/>
        </p:nvSpPr>
        <p:spPr bwMode="auto">
          <a:xfrm>
            <a:off x="4841830" y="5298358"/>
            <a:ext cx="2509797" cy="1264367"/>
          </a:xfrm>
          <a:custGeom>
            <a:avLst/>
            <a:gdLst>
              <a:gd name="T0" fmla="*/ 108 w 215"/>
              <a:gd name="T1" fmla="*/ 108 h 108"/>
              <a:gd name="T2" fmla="*/ 0 w 215"/>
              <a:gd name="T3" fmla="*/ 108 h 108"/>
              <a:gd name="T4" fmla="*/ 108 w 215"/>
              <a:gd name="T5" fmla="*/ 0 h 108"/>
              <a:gd name="T6" fmla="*/ 215 w 215"/>
              <a:gd name="T7" fmla="*/ 108 h 108"/>
              <a:gd name="T8" fmla="*/ 108 w 215"/>
              <a:gd name="T9" fmla="*/ 108 h 108"/>
            </a:gdLst>
            <a:ahLst/>
            <a:cxnLst>
              <a:cxn ang="0">
                <a:pos x="T0" y="T1"/>
              </a:cxn>
              <a:cxn ang="0">
                <a:pos x="T2" y="T3"/>
              </a:cxn>
              <a:cxn ang="0">
                <a:pos x="T4" y="T5"/>
              </a:cxn>
              <a:cxn ang="0">
                <a:pos x="T6" y="T7"/>
              </a:cxn>
              <a:cxn ang="0">
                <a:pos x="T8" y="T9"/>
              </a:cxn>
            </a:cxnLst>
            <a:rect l="0" t="0" r="r" b="b"/>
            <a:pathLst>
              <a:path w="215" h="108">
                <a:moveTo>
                  <a:pt x="108" y="108"/>
                </a:moveTo>
                <a:lnTo>
                  <a:pt x="0" y="108"/>
                </a:lnTo>
                <a:cubicBezTo>
                  <a:pt x="0" y="48"/>
                  <a:pt x="48" y="0"/>
                  <a:pt x="108" y="0"/>
                </a:cubicBezTo>
                <a:cubicBezTo>
                  <a:pt x="167" y="0"/>
                  <a:pt x="215" y="48"/>
                  <a:pt x="215" y="108"/>
                </a:cubicBezTo>
                <a:lnTo>
                  <a:pt x="108" y="108"/>
                </a:lnTo>
                <a:close/>
              </a:path>
            </a:pathLst>
          </a:cu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sym typeface="+mn-lt"/>
            </a:endParaRPr>
          </a:p>
        </p:txBody>
      </p:sp>
      <p:sp>
        <p:nvSpPr>
          <p:cNvPr id="9" name="Line 17"/>
          <p:cNvSpPr>
            <a:spLocks noChangeShapeType="1"/>
          </p:cNvSpPr>
          <p:nvPr/>
        </p:nvSpPr>
        <p:spPr bwMode="auto">
          <a:xfrm>
            <a:off x="4490561" y="5802357"/>
            <a:ext cx="514196" cy="233063"/>
          </a:xfrm>
          <a:prstGeom prst="line">
            <a:avLst/>
          </a:prstGeom>
          <a:noFill/>
          <a:ln w="0">
            <a:solidFill>
              <a:schemeClr val="tx1">
                <a:lumMod val="75000"/>
                <a:lumOff val="25000"/>
              </a:schemeClr>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2" name="Line 18"/>
          <p:cNvSpPr>
            <a:spLocks noChangeShapeType="1"/>
          </p:cNvSpPr>
          <p:nvPr/>
        </p:nvSpPr>
        <p:spPr bwMode="auto">
          <a:xfrm>
            <a:off x="5144594" y="4995377"/>
            <a:ext cx="327745" cy="502542"/>
          </a:xfrm>
          <a:prstGeom prst="line">
            <a:avLst/>
          </a:prstGeom>
          <a:noFill/>
          <a:ln w="0">
            <a:solidFill>
              <a:schemeClr val="tx1">
                <a:lumMod val="75000"/>
                <a:lumOff val="25000"/>
              </a:schemeClr>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Line 19"/>
          <p:cNvSpPr>
            <a:spLocks noChangeShapeType="1"/>
          </p:cNvSpPr>
          <p:nvPr/>
        </p:nvSpPr>
        <p:spPr bwMode="auto">
          <a:xfrm flipH="1">
            <a:off x="7235095" y="5802357"/>
            <a:ext cx="512739" cy="233063"/>
          </a:xfrm>
          <a:prstGeom prst="line">
            <a:avLst/>
          </a:prstGeom>
          <a:noFill/>
          <a:ln w="0">
            <a:solidFill>
              <a:schemeClr val="tx1">
                <a:lumMod val="75000"/>
                <a:lumOff val="25000"/>
              </a:schemeClr>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4" name="Line 20"/>
          <p:cNvSpPr>
            <a:spLocks noChangeShapeType="1"/>
          </p:cNvSpPr>
          <p:nvPr/>
        </p:nvSpPr>
        <p:spPr bwMode="auto">
          <a:xfrm flipH="1">
            <a:off x="6767512" y="4995377"/>
            <a:ext cx="326288" cy="502542"/>
          </a:xfrm>
          <a:prstGeom prst="line">
            <a:avLst/>
          </a:prstGeom>
          <a:noFill/>
          <a:ln w="0">
            <a:solidFill>
              <a:schemeClr val="tx1">
                <a:lumMod val="75000"/>
                <a:lumOff val="25000"/>
              </a:schemeClr>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Line 21"/>
          <p:cNvSpPr>
            <a:spLocks noChangeShapeType="1"/>
          </p:cNvSpPr>
          <p:nvPr/>
        </p:nvSpPr>
        <p:spPr bwMode="auto">
          <a:xfrm>
            <a:off x="6148221" y="4632672"/>
            <a:ext cx="0" cy="665686"/>
          </a:xfrm>
          <a:prstGeom prst="line">
            <a:avLst/>
          </a:prstGeom>
          <a:noFill/>
          <a:ln w="0">
            <a:solidFill>
              <a:schemeClr val="tx1">
                <a:lumMod val="75000"/>
                <a:lumOff val="25000"/>
              </a:schemeClr>
            </a:solidFill>
            <a:prstDash val="solid"/>
            <a:round/>
            <a:headEnd type="triangle" w="med" len="med"/>
            <a:tailEnd type="none" w="med" len="med"/>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6" name="文本框 15"/>
          <p:cNvSpPr txBox="1">
            <a:spLocks noChangeArrowheads="1"/>
          </p:cNvSpPr>
          <p:nvPr/>
        </p:nvSpPr>
        <p:spPr bwMode="auto">
          <a:xfrm>
            <a:off x="5103183" y="5855526"/>
            <a:ext cx="1985634" cy="430887"/>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200" b="1" spc="300" dirty="0">
                <a:solidFill>
                  <a:schemeClr val="bg1"/>
                </a:solidFill>
                <a:cs typeface="+mn-ea"/>
                <a:sym typeface="+mn-lt"/>
              </a:rPr>
              <a:t>地震的类型</a:t>
            </a:r>
            <a:endParaRPr lang="zh-CN" altLang="en-US" sz="2200" b="1" spc="300" dirty="0">
              <a:solidFill>
                <a:schemeClr val="bg1"/>
              </a:solidFill>
              <a:cs typeface="+mn-ea"/>
              <a:sym typeface="+mn-lt"/>
            </a:endParaRPr>
          </a:p>
        </p:txBody>
      </p:sp>
      <p:grpSp>
        <p:nvGrpSpPr>
          <p:cNvPr id="17" name="组合 16"/>
          <p:cNvGrpSpPr/>
          <p:nvPr/>
        </p:nvGrpSpPr>
        <p:grpSpPr>
          <a:xfrm>
            <a:off x="3219128" y="4830775"/>
            <a:ext cx="1310400" cy="1310979"/>
            <a:chOff x="3219128" y="4783150"/>
            <a:chExt cx="1310400" cy="1310979"/>
          </a:xfrm>
        </p:grpSpPr>
        <p:sp>
          <p:nvSpPr>
            <p:cNvPr id="18" name="Oval 13"/>
            <p:cNvSpPr>
              <a:spLocks noChangeArrowheads="1"/>
            </p:cNvSpPr>
            <p:nvPr/>
          </p:nvSpPr>
          <p:spPr bwMode="auto">
            <a:xfrm>
              <a:off x="3219128" y="4783150"/>
              <a:ext cx="1310400" cy="1310979"/>
            </a:xfrm>
            <a:prstGeom prst="ellipse">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sym typeface="+mn-lt"/>
              </a:endParaRPr>
            </a:p>
          </p:txBody>
        </p:sp>
        <p:sp>
          <p:nvSpPr>
            <p:cNvPr id="19" name="文本框 18"/>
            <p:cNvSpPr txBox="1">
              <a:spLocks noChangeArrowheads="1"/>
            </p:cNvSpPr>
            <p:nvPr/>
          </p:nvSpPr>
          <p:spPr bwMode="auto">
            <a:xfrm>
              <a:off x="3453691" y="5053919"/>
              <a:ext cx="841274" cy="76944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200" b="1" spc="300" dirty="0" smtClean="0">
                  <a:solidFill>
                    <a:schemeClr val="bg1"/>
                  </a:solidFill>
                  <a:cs typeface="+mn-ea"/>
                  <a:sym typeface="+mn-lt"/>
                </a:rPr>
                <a:t>构造地震</a:t>
              </a:r>
              <a:endParaRPr lang="zh-CN" altLang="en-US" sz="2200" b="1" spc="300" dirty="0">
                <a:solidFill>
                  <a:schemeClr val="bg1"/>
                </a:solidFill>
                <a:cs typeface="+mn-ea"/>
                <a:sym typeface="+mn-lt"/>
              </a:endParaRPr>
            </a:p>
          </p:txBody>
        </p:sp>
      </p:grpSp>
      <p:grpSp>
        <p:nvGrpSpPr>
          <p:cNvPr id="20" name="组合 19"/>
          <p:cNvGrpSpPr/>
          <p:nvPr/>
        </p:nvGrpSpPr>
        <p:grpSpPr>
          <a:xfrm>
            <a:off x="4117877" y="3777623"/>
            <a:ext cx="1310400" cy="1310979"/>
            <a:chOff x="4117877" y="3729998"/>
            <a:chExt cx="1310400" cy="1310979"/>
          </a:xfrm>
        </p:grpSpPr>
        <p:sp>
          <p:nvSpPr>
            <p:cNvPr id="21" name="Oval 9"/>
            <p:cNvSpPr>
              <a:spLocks noChangeArrowheads="1"/>
            </p:cNvSpPr>
            <p:nvPr/>
          </p:nvSpPr>
          <p:spPr bwMode="auto">
            <a:xfrm>
              <a:off x="4117877" y="3729998"/>
              <a:ext cx="1310400" cy="1310979"/>
            </a:xfrm>
            <a:prstGeom prst="ellipse">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sym typeface="+mn-lt"/>
              </a:endParaRPr>
            </a:p>
          </p:txBody>
        </p:sp>
        <p:sp>
          <p:nvSpPr>
            <p:cNvPr id="22" name="文本框 21"/>
            <p:cNvSpPr txBox="1">
              <a:spLocks noChangeArrowheads="1"/>
            </p:cNvSpPr>
            <p:nvPr/>
          </p:nvSpPr>
          <p:spPr bwMode="auto">
            <a:xfrm>
              <a:off x="4351275" y="3995305"/>
              <a:ext cx="841274" cy="76944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200" b="1" spc="300" dirty="0">
                  <a:solidFill>
                    <a:schemeClr val="bg1"/>
                  </a:solidFill>
                  <a:cs typeface="+mn-ea"/>
                  <a:sym typeface="+mn-lt"/>
                </a:rPr>
                <a:t>火山地震</a:t>
              </a:r>
              <a:endParaRPr lang="zh-CN" altLang="en-US" sz="2200" b="1" spc="300" dirty="0">
                <a:solidFill>
                  <a:schemeClr val="bg1"/>
                </a:solidFill>
                <a:cs typeface="+mn-ea"/>
                <a:sym typeface="+mn-lt"/>
              </a:endParaRPr>
            </a:p>
          </p:txBody>
        </p:sp>
      </p:grpSp>
      <p:grpSp>
        <p:nvGrpSpPr>
          <p:cNvPr id="23" name="组合 22"/>
          <p:cNvGrpSpPr/>
          <p:nvPr/>
        </p:nvGrpSpPr>
        <p:grpSpPr>
          <a:xfrm>
            <a:off x="5449250" y="3321693"/>
            <a:ext cx="1310400" cy="1310979"/>
            <a:chOff x="5449250" y="3274068"/>
            <a:chExt cx="1310400" cy="1310979"/>
          </a:xfrm>
        </p:grpSpPr>
        <p:sp>
          <p:nvSpPr>
            <p:cNvPr id="24" name="Oval 7"/>
            <p:cNvSpPr>
              <a:spLocks noChangeArrowheads="1"/>
            </p:cNvSpPr>
            <p:nvPr/>
          </p:nvSpPr>
          <p:spPr bwMode="auto">
            <a:xfrm>
              <a:off x="5449250" y="3274068"/>
              <a:ext cx="1310400" cy="1310979"/>
            </a:xfrm>
            <a:prstGeom prst="ellipse">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sym typeface="+mn-lt"/>
              </a:endParaRPr>
            </a:p>
          </p:txBody>
        </p:sp>
        <p:sp>
          <p:nvSpPr>
            <p:cNvPr id="25" name="文本框 24"/>
            <p:cNvSpPr txBox="1">
              <a:spLocks noChangeArrowheads="1"/>
            </p:cNvSpPr>
            <p:nvPr/>
          </p:nvSpPr>
          <p:spPr bwMode="auto">
            <a:xfrm>
              <a:off x="5683813" y="3544837"/>
              <a:ext cx="841274" cy="76944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200" b="1" spc="300" dirty="0">
                  <a:solidFill>
                    <a:schemeClr val="bg1"/>
                  </a:solidFill>
                  <a:cs typeface="+mn-ea"/>
                  <a:sym typeface="+mn-lt"/>
                </a:rPr>
                <a:t>塌陷地震</a:t>
              </a:r>
              <a:endParaRPr lang="zh-CN" altLang="en-US" sz="2200" b="1" spc="300" dirty="0">
                <a:solidFill>
                  <a:schemeClr val="bg1"/>
                </a:solidFill>
                <a:cs typeface="+mn-ea"/>
                <a:sym typeface="+mn-lt"/>
              </a:endParaRPr>
            </a:p>
          </p:txBody>
        </p:sp>
      </p:grpSp>
      <p:grpSp>
        <p:nvGrpSpPr>
          <p:cNvPr id="26" name="组合 25"/>
          <p:cNvGrpSpPr/>
          <p:nvPr/>
        </p:nvGrpSpPr>
        <p:grpSpPr>
          <a:xfrm>
            <a:off x="6779165" y="3777623"/>
            <a:ext cx="1310400" cy="1310979"/>
            <a:chOff x="6779165" y="3729998"/>
            <a:chExt cx="1310400" cy="1310979"/>
          </a:xfrm>
        </p:grpSpPr>
        <p:sp>
          <p:nvSpPr>
            <p:cNvPr id="27" name="Oval 11"/>
            <p:cNvSpPr>
              <a:spLocks noChangeArrowheads="1"/>
            </p:cNvSpPr>
            <p:nvPr/>
          </p:nvSpPr>
          <p:spPr bwMode="auto">
            <a:xfrm>
              <a:off x="6779165" y="3729998"/>
              <a:ext cx="1310400" cy="1310979"/>
            </a:xfrm>
            <a:prstGeom prst="ellipse">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sym typeface="+mn-lt"/>
              </a:endParaRPr>
            </a:p>
          </p:txBody>
        </p:sp>
        <p:sp>
          <p:nvSpPr>
            <p:cNvPr id="28" name="文本框 27"/>
            <p:cNvSpPr txBox="1">
              <a:spLocks noChangeArrowheads="1"/>
            </p:cNvSpPr>
            <p:nvPr/>
          </p:nvSpPr>
          <p:spPr bwMode="auto">
            <a:xfrm>
              <a:off x="7013728" y="4000767"/>
              <a:ext cx="841274" cy="76944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200" b="1" spc="300" dirty="0">
                  <a:solidFill>
                    <a:schemeClr val="bg1"/>
                  </a:solidFill>
                  <a:cs typeface="+mn-ea"/>
                  <a:sym typeface="+mn-lt"/>
                </a:rPr>
                <a:t>诱发地震</a:t>
              </a:r>
              <a:endParaRPr lang="zh-CN" altLang="en-US" sz="2200" b="1" spc="300" dirty="0">
                <a:solidFill>
                  <a:schemeClr val="bg1"/>
                </a:solidFill>
                <a:cs typeface="+mn-ea"/>
                <a:sym typeface="+mn-lt"/>
              </a:endParaRPr>
            </a:p>
          </p:txBody>
        </p:sp>
      </p:grpSp>
      <p:grpSp>
        <p:nvGrpSpPr>
          <p:cNvPr id="29" name="组合 28"/>
          <p:cNvGrpSpPr/>
          <p:nvPr/>
        </p:nvGrpSpPr>
        <p:grpSpPr>
          <a:xfrm>
            <a:off x="7666261" y="4854081"/>
            <a:ext cx="1310400" cy="1310400"/>
            <a:chOff x="7666261" y="4806456"/>
            <a:chExt cx="1310400" cy="1310400"/>
          </a:xfrm>
        </p:grpSpPr>
        <p:sp>
          <p:nvSpPr>
            <p:cNvPr id="30" name="Oval 15"/>
            <p:cNvSpPr>
              <a:spLocks noChangeArrowheads="1"/>
            </p:cNvSpPr>
            <p:nvPr/>
          </p:nvSpPr>
          <p:spPr bwMode="auto">
            <a:xfrm>
              <a:off x="7666261" y="4806456"/>
              <a:ext cx="1310400" cy="1310400"/>
            </a:xfrm>
            <a:prstGeom prst="ellipse">
              <a:avLst/>
            </a:prstGeom>
            <a:solidFill>
              <a:schemeClr val="accent1"/>
            </a:solidFill>
            <a:ln>
              <a:noFill/>
            </a:ln>
            <a:effectLst/>
          </p:spPr>
          <p:txBody>
            <a:bodyPr vert="horz" wrap="square" lIns="91440" tIns="45720" rIns="91440" bIns="45720" numCol="1" anchor="t" anchorCtr="0" compatLnSpc="1"/>
            <a:lstStyle/>
            <a:p>
              <a:endParaRPr lang="zh-CN" altLang="en-US">
                <a:solidFill>
                  <a:srgbClr val="C42F0B"/>
                </a:solidFill>
                <a:sym typeface="+mn-lt"/>
              </a:endParaRPr>
            </a:p>
          </p:txBody>
        </p:sp>
        <p:sp>
          <p:nvSpPr>
            <p:cNvPr id="31" name="文本框 30"/>
            <p:cNvSpPr txBox="1">
              <a:spLocks noChangeArrowheads="1"/>
            </p:cNvSpPr>
            <p:nvPr/>
          </p:nvSpPr>
          <p:spPr bwMode="auto">
            <a:xfrm>
              <a:off x="7900824" y="5076936"/>
              <a:ext cx="841274" cy="769441"/>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gn="ctr">
                <a:lnSpc>
                  <a:spcPct val="100000"/>
                </a:lnSpc>
              </a:pPr>
              <a:r>
                <a:rPr lang="zh-CN" altLang="en-US" sz="2200" b="1" spc="300" dirty="0">
                  <a:solidFill>
                    <a:schemeClr val="bg1"/>
                  </a:solidFill>
                  <a:cs typeface="+mn-ea"/>
                  <a:sym typeface="+mn-lt"/>
                </a:rPr>
                <a:t>人工地震</a:t>
              </a:r>
              <a:endParaRPr lang="zh-CN" altLang="en-US" sz="2200" b="1" spc="300" dirty="0">
                <a:solidFill>
                  <a:schemeClr val="bg1"/>
                </a:solidFill>
                <a:cs typeface="+mn-ea"/>
                <a:sym typeface="+mn-lt"/>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750"/>
                                        <p:tgtEl>
                                          <p:spTgt spid="2"/>
                                        </p:tgtEl>
                                      </p:cBhvr>
                                    </p:animEffect>
                                    <p:anim calcmode="lin" valueType="num">
                                      <p:cBhvr>
                                        <p:cTn id="12" dur="750" fill="hold"/>
                                        <p:tgtEl>
                                          <p:spTgt spid="2"/>
                                        </p:tgtEl>
                                        <p:attrNameLst>
                                          <p:attrName>ppt_x</p:attrName>
                                        </p:attrNameLst>
                                      </p:cBhvr>
                                      <p:tavLst>
                                        <p:tav tm="0">
                                          <p:val>
                                            <p:strVal val="#ppt_x"/>
                                          </p:val>
                                        </p:tav>
                                        <p:tav tm="100000">
                                          <p:val>
                                            <p:strVal val="#ppt_x"/>
                                          </p:val>
                                        </p:tav>
                                      </p:tavLst>
                                    </p:anim>
                                    <p:anim calcmode="lin" valueType="num">
                                      <p:cBhvr>
                                        <p:cTn id="13" dur="75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fade">
                                      <p:cBhvr>
                                        <p:cTn id="17" dur="500"/>
                                        <p:tgtEl>
                                          <p:spTgt spid="8"/>
                                        </p:tgtEl>
                                      </p:cBhvr>
                                    </p:animEffect>
                                    <p:anim calcmode="lin" valueType="num">
                                      <p:cBhvr>
                                        <p:cTn id="18" dur="500" fill="hold"/>
                                        <p:tgtEl>
                                          <p:spTgt spid="8"/>
                                        </p:tgtEl>
                                        <p:attrNameLst>
                                          <p:attrName>ppt_x</p:attrName>
                                        </p:attrNameLst>
                                      </p:cBhvr>
                                      <p:tavLst>
                                        <p:tav tm="0">
                                          <p:val>
                                            <p:strVal val="#ppt_x"/>
                                          </p:val>
                                        </p:tav>
                                        <p:tav tm="100000">
                                          <p:val>
                                            <p:strVal val="#ppt_x"/>
                                          </p:val>
                                        </p:tav>
                                      </p:tavLst>
                                    </p:anim>
                                    <p:anim calcmode="lin" valueType="num">
                                      <p:cBhvr>
                                        <p:cTn id="19" dur="500" fill="hold"/>
                                        <p:tgtEl>
                                          <p:spTgt spid="8"/>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1" presetClass="entr" presetSubtype="0" fill="hold" grpId="0" nodeType="afterEffect">
                                  <p:stCondLst>
                                    <p:cond delay="0"/>
                                  </p:stCondLst>
                                  <p:iterate type="lt">
                                    <p:tmAbs val="250"/>
                                  </p:iterate>
                                  <p:childTnLst>
                                    <p:set>
                                      <p:cBhvr>
                                        <p:cTn id="22" dur="1" fill="hold">
                                          <p:stCondLst>
                                            <p:cond delay="0"/>
                                          </p:stCondLst>
                                        </p:cTn>
                                        <p:tgtEl>
                                          <p:spTgt spid="16"/>
                                        </p:tgtEl>
                                        <p:attrNameLst>
                                          <p:attrName>style.visibility</p:attrName>
                                        </p:attrNameLst>
                                      </p:cBhvr>
                                      <p:to>
                                        <p:strVal val="visible"/>
                                      </p:to>
                                    </p:set>
                                  </p:childTnLst>
                                </p:cTn>
                              </p:par>
                            </p:childTnLst>
                          </p:cTn>
                        </p:par>
                        <p:par>
                          <p:cTn id="23" fill="hold">
                            <p:stCondLst>
                              <p:cond delay="3250"/>
                            </p:stCondLst>
                            <p:childTnLst>
                              <p:par>
                                <p:cTn id="24" presetID="22" presetClass="entr" presetSubtype="4"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down)">
                                      <p:cBhvr>
                                        <p:cTn id="26" dur="500"/>
                                        <p:tgtEl>
                                          <p:spTgt spid="9"/>
                                        </p:tgtEl>
                                      </p:cBhvr>
                                    </p:animEffect>
                                  </p:childTnLst>
                                </p:cTn>
                              </p:par>
                            </p:childTnLst>
                          </p:cTn>
                        </p:par>
                        <p:par>
                          <p:cTn id="27" fill="hold">
                            <p:stCondLst>
                              <p:cond delay="3750"/>
                            </p:stCondLst>
                            <p:childTnLst>
                              <p:par>
                                <p:cTn id="28" presetID="53" presetClass="entr" presetSubtype="16" fill="hold" nodeType="afterEffect">
                                  <p:stCondLst>
                                    <p:cond delay="0"/>
                                  </p:stCondLst>
                                  <p:childTnLst>
                                    <p:set>
                                      <p:cBhvr>
                                        <p:cTn id="29" dur="1" fill="hold">
                                          <p:stCondLst>
                                            <p:cond delay="0"/>
                                          </p:stCondLst>
                                        </p:cTn>
                                        <p:tgtEl>
                                          <p:spTgt spid="17"/>
                                        </p:tgtEl>
                                        <p:attrNameLst>
                                          <p:attrName>style.visibility</p:attrName>
                                        </p:attrNameLst>
                                      </p:cBhvr>
                                      <p:to>
                                        <p:strVal val="visible"/>
                                      </p:to>
                                    </p:set>
                                    <p:anim calcmode="lin" valueType="num">
                                      <p:cBhvr>
                                        <p:cTn id="30" dur="500" fill="hold"/>
                                        <p:tgtEl>
                                          <p:spTgt spid="17"/>
                                        </p:tgtEl>
                                        <p:attrNameLst>
                                          <p:attrName>ppt_w</p:attrName>
                                        </p:attrNameLst>
                                      </p:cBhvr>
                                      <p:tavLst>
                                        <p:tav tm="0">
                                          <p:val>
                                            <p:fltVal val="0"/>
                                          </p:val>
                                        </p:tav>
                                        <p:tav tm="100000">
                                          <p:val>
                                            <p:strVal val="#ppt_w"/>
                                          </p:val>
                                        </p:tav>
                                      </p:tavLst>
                                    </p:anim>
                                    <p:anim calcmode="lin" valueType="num">
                                      <p:cBhvr>
                                        <p:cTn id="31" dur="500" fill="hold"/>
                                        <p:tgtEl>
                                          <p:spTgt spid="17"/>
                                        </p:tgtEl>
                                        <p:attrNameLst>
                                          <p:attrName>ppt_h</p:attrName>
                                        </p:attrNameLst>
                                      </p:cBhvr>
                                      <p:tavLst>
                                        <p:tav tm="0">
                                          <p:val>
                                            <p:fltVal val="0"/>
                                          </p:val>
                                        </p:tav>
                                        <p:tav tm="100000">
                                          <p:val>
                                            <p:strVal val="#ppt_h"/>
                                          </p:val>
                                        </p:tav>
                                      </p:tavLst>
                                    </p:anim>
                                    <p:animEffect transition="in" filter="fade">
                                      <p:cBhvr>
                                        <p:cTn id="32" dur="500"/>
                                        <p:tgtEl>
                                          <p:spTgt spid="17"/>
                                        </p:tgtEl>
                                      </p:cBhvr>
                                    </p:animEffect>
                                  </p:childTnLst>
                                </p:cTn>
                              </p:par>
                            </p:childTnLst>
                          </p:cTn>
                        </p:par>
                        <p:par>
                          <p:cTn id="33" fill="hold">
                            <p:stCondLst>
                              <p:cond delay="4250"/>
                            </p:stCondLst>
                            <p:childTnLst>
                              <p:par>
                                <p:cTn id="34" presetID="2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Effect transition="in" filter="wipe(down)">
                                      <p:cBhvr>
                                        <p:cTn id="36" dur="500"/>
                                        <p:tgtEl>
                                          <p:spTgt spid="12"/>
                                        </p:tgtEl>
                                      </p:cBhvr>
                                    </p:animEffect>
                                  </p:childTnLst>
                                </p:cTn>
                              </p:par>
                            </p:childTnLst>
                          </p:cTn>
                        </p:par>
                        <p:par>
                          <p:cTn id="37" fill="hold">
                            <p:stCondLst>
                              <p:cond delay="4750"/>
                            </p:stCondLst>
                            <p:childTnLst>
                              <p:par>
                                <p:cTn id="38" presetID="53" presetClass="entr" presetSubtype="16" fill="hold" nodeType="after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p:cTn id="40" dur="500" fill="hold"/>
                                        <p:tgtEl>
                                          <p:spTgt spid="20"/>
                                        </p:tgtEl>
                                        <p:attrNameLst>
                                          <p:attrName>ppt_w</p:attrName>
                                        </p:attrNameLst>
                                      </p:cBhvr>
                                      <p:tavLst>
                                        <p:tav tm="0">
                                          <p:val>
                                            <p:fltVal val="0"/>
                                          </p:val>
                                        </p:tav>
                                        <p:tav tm="100000">
                                          <p:val>
                                            <p:strVal val="#ppt_w"/>
                                          </p:val>
                                        </p:tav>
                                      </p:tavLst>
                                    </p:anim>
                                    <p:anim calcmode="lin" valueType="num">
                                      <p:cBhvr>
                                        <p:cTn id="41" dur="500" fill="hold"/>
                                        <p:tgtEl>
                                          <p:spTgt spid="20"/>
                                        </p:tgtEl>
                                        <p:attrNameLst>
                                          <p:attrName>ppt_h</p:attrName>
                                        </p:attrNameLst>
                                      </p:cBhvr>
                                      <p:tavLst>
                                        <p:tav tm="0">
                                          <p:val>
                                            <p:fltVal val="0"/>
                                          </p:val>
                                        </p:tav>
                                        <p:tav tm="100000">
                                          <p:val>
                                            <p:strVal val="#ppt_h"/>
                                          </p:val>
                                        </p:tav>
                                      </p:tavLst>
                                    </p:anim>
                                    <p:animEffect transition="in" filter="fade">
                                      <p:cBhvr>
                                        <p:cTn id="42" dur="500"/>
                                        <p:tgtEl>
                                          <p:spTgt spid="20"/>
                                        </p:tgtEl>
                                      </p:cBhvr>
                                    </p:animEffect>
                                  </p:childTnLst>
                                </p:cTn>
                              </p:par>
                            </p:childTnLst>
                          </p:cTn>
                        </p:par>
                        <p:par>
                          <p:cTn id="43" fill="hold">
                            <p:stCondLst>
                              <p:cond delay="5250"/>
                            </p:stCondLst>
                            <p:childTnLst>
                              <p:par>
                                <p:cTn id="44" presetID="22" presetClass="entr" presetSubtype="4"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wipe(down)">
                                      <p:cBhvr>
                                        <p:cTn id="46" dur="500"/>
                                        <p:tgtEl>
                                          <p:spTgt spid="15"/>
                                        </p:tgtEl>
                                      </p:cBhvr>
                                    </p:animEffect>
                                  </p:childTnLst>
                                </p:cTn>
                              </p:par>
                            </p:childTnLst>
                          </p:cTn>
                        </p:par>
                        <p:par>
                          <p:cTn id="47" fill="hold">
                            <p:stCondLst>
                              <p:cond delay="5750"/>
                            </p:stCondLst>
                            <p:childTnLst>
                              <p:par>
                                <p:cTn id="48" presetID="53" presetClass="entr" presetSubtype="16" fill="hold"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p:cTn id="50" dur="500" fill="hold"/>
                                        <p:tgtEl>
                                          <p:spTgt spid="23"/>
                                        </p:tgtEl>
                                        <p:attrNameLst>
                                          <p:attrName>ppt_w</p:attrName>
                                        </p:attrNameLst>
                                      </p:cBhvr>
                                      <p:tavLst>
                                        <p:tav tm="0">
                                          <p:val>
                                            <p:fltVal val="0"/>
                                          </p:val>
                                        </p:tav>
                                        <p:tav tm="100000">
                                          <p:val>
                                            <p:strVal val="#ppt_w"/>
                                          </p:val>
                                        </p:tav>
                                      </p:tavLst>
                                    </p:anim>
                                    <p:anim calcmode="lin" valueType="num">
                                      <p:cBhvr>
                                        <p:cTn id="51" dur="500" fill="hold"/>
                                        <p:tgtEl>
                                          <p:spTgt spid="23"/>
                                        </p:tgtEl>
                                        <p:attrNameLst>
                                          <p:attrName>ppt_h</p:attrName>
                                        </p:attrNameLst>
                                      </p:cBhvr>
                                      <p:tavLst>
                                        <p:tav tm="0">
                                          <p:val>
                                            <p:fltVal val="0"/>
                                          </p:val>
                                        </p:tav>
                                        <p:tav tm="100000">
                                          <p:val>
                                            <p:strVal val="#ppt_h"/>
                                          </p:val>
                                        </p:tav>
                                      </p:tavLst>
                                    </p:anim>
                                    <p:animEffect transition="in" filter="fade">
                                      <p:cBhvr>
                                        <p:cTn id="52" dur="500"/>
                                        <p:tgtEl>
                                          <p:spTgt spid="23"/>
                                        </p:tgtEl>
                                      </p:cBhvr>
                                    </p:animEffect>
                                  </p:childTnLst>
                                </p:cTn>
                              </p:par>
                            </p:childTnLst>
                          </p:cTn>
                        </p:par>
                        <p:par>
                          <p:cTn id="53" fill="hold">
                            <p:stCondLst>
                              <p:cond delay="6250"/>
                            </p:stCondLst>
                            <p:childTnLst>
                              <p:par>
                                <p:cTn id="54" presetID="22" presetClass="entr" presetSubtype="4" fill="hold" grpId="0" nodeType="after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wipe(down)">
                                      <p:cBhvr>
                                        <p:cTn id="56" dur="500"/>
                                        <p:tgtEl>
                                          <p:spTgt spid="14"/>
                                        </p:tgtEl>
                                      </p:cBhvr>
                                    </p:animEffect>
                                  </p:childTnLst>
                                </p:cTn>
                              </p:par>
                            </p:childTnLst>
                          </p:cTn>
                        </p:par>
                        <p:par>
                          <p:cTn id="57" fill="hold">
                            <p:stCondLst>
                              <p:cond delay="675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7250"/>
                            </p:stCondLst>
                            <p:childTnLst>
                              <p:par>
                                <p:cTn id="64" presetID="22" presetClass="entr" presetSubtype="4"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childTnLst>
                          </p:cTn>
                        </p:par>
                        <p:par>
                          <p:cTn id="67" fill="hold">
                            <p:stCondLst>
                              <p:cond delay="7750"/>
                            </p:stCondLst>
                            <p:childTnLst>
                              <p:par>
                                <p:cTn id="68" presetID="53" presetClass="entr" presetSubtype="16" fill="hold" nodeType="afterEffect">
                                  <p:stCondLst>
                                    <p:cond delay="0"/>
                                  </p:stCondLst>
                                  <p:childTnLst>
                                    <p:set>
                                      <p:cBhvr>
                                        <p:cTn id="69" dur="1" fill="hold">
                                          <p:stCondLst>
                                            <p:cond delay="0"/>
                                          </p:stCondLst>
                                        </p:cTn>
                                        <p:tgtEl>
                                          <p:spTgt spid="29"/>
                                        </p:tgtEl>
                                        <p:attrNameLst>
                                          <p:attrName>style.visibility</p:attrName>
                                        </p:attrNameLst>
                                      </p:cBhvr>
                                      <p:to>
                                        <p:strVal val="visible"/>
                                      </p:to>
                                    </p:set>
                                    <p:anim calcmode="lin" valueType="num">
                                      <p:cBhvr>
                                        <p:cTn id="70" dur="500" fill="hold"/>
                                        <p:tgtEl>
                                          <p:spTgt spid="29"/>
                                        </p:tgtEl>
                                        <p:attrNameLst>
                                          <p:attrName>ppt_w</p:attrName>
                                        </p:attrNameLst>
                                      </p:cBhvr>
                                      <p:tavLst>
                                        <p:tav tm="0">
                                          <p:val>
                                            <p:fltVal val="0"/>
                                          </p:val>
                                        </p:tav>
                                        <p:tav tm="100000">
                                          <p:val>
                                            <p:strVal val="#ppt_w"/>
                                          </p:val>
                                        </p:tav>
                                      </p:tavLst>
                                    </p:anim>
                                    <p:anim calcmode="lin" valueType="num">
                                      <p:cBhvr>
                                        <p:cTn id="71" dur="500" fill="hold"/>
                                        <p:tgtEl>
                                          <p:spTgt spid="29"/>
                                        </p:tgtEl>
                                        <p:attrNameLst>
                                          <p:attrName>ppt_h</p:attrName>
                                        </p:attrNameLst>
                                      </p:cBhvr>
                                      <p:tavLst>
                                        <p:tav tm="0">
                                          <p:val>
                                            <p:fltVal val="0"/>
                                          </p:val>
                                        </p:tav>
                                        <p:tav tm="100000">
                                          <p:val>
                                            <p:strVal val="#ppt_h"/>
                                          </p:val>
                                        </p:tav>
                                      </p:tavLst>
                                    </p:anim>
                                    <p:animEffect transition="in" filter="fade">
                                      <p:cBhvr>
                                        <p:cTn id="72"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2" grpId="0"/>
      <p:bldP spid="8" grpId="0" animBg="1"/>
      <p:bldP spid="9" grpId="0" animBg="1"/>
      <p:bldP spid="12" grpId="0" animBg="1"/>
      <p:bldP spid="13" grpId="0" animBg="1"/>
      <p:bldP spid="14" grpId="0" animBg="1"/>
      <p:bldP spid="15" grpId="0" animBg="1"/>
      <p:bldP spid="16"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t="52852" r="20698"/>
          <a:stretch>
            <a:fillRect/>
          </a:stretch>
        </p:blipFill>
        <p:spPr>
          <a:xfrm>
            <a:off x="6419724" y="0"/>
            <a:ext cx="3856317" cy="1830337"/>
          </a:xfrm>
          <a:prstGeom prst="rect">
            <a:avLst/>
          </a:prstGeom>
        </p:spPr>
      </p:pic>
      <p:pic>
        <p:nvPicPr>
          <p:cNvPr id="8" name="图片 7"/>
          <p:cNvPicPr>
            <a:picLocks noChangeAspect="1"/>
          </p:cNvPicPr>
          <p:nvPr/>
        </p:nvPicPr>
        <p:blipFill>
          <a:blip r:embed="rId2" cstate="email"/>
          <a:stretch>
            <a:fillRect/>
          </a:stretch>
        </p:blipFill>
        <p:spPr>
          <a:xfrm>
            <a:off x="6242335" y="2332581"/>
            <a:ext cx="5925267" cy="3098380"/>
          </a:xfrm>
          <a:prstGeom prst="rect">
            <a:avLst/>
          </a:prstGeom>
        </p:spPr>
      </p:pic>
      <p:sp>
        <p:nvSpPr>
          <p:cNvPr id="3" name="圆角矩形 2"/>
          <p:cNvSpPr/>
          <p:nvPr/>
        </p:nvSpPr>
        <p:spPr>
          <a:xfrm>
            <a:off x="3721218" y="1054219"/>
            <a:ext cx="4749563" cy="4749563"/>
          </a:xfrm>
          <a:prstGeom prst="roundRect">
            <a:avLst>
              <a:gd name="adj" fmla="val 50000"/>
            </a:avLst>
          </a:prstGeom>
          <a:solidFill>
            <a:schemeClr val="accent1">
              <a:alpha val="75000"/>
            </a:schemeClr>
          </a:solidFill>
          <a:ln w="22225">
            <a:solidFill>
              <a:schemeClr val="bg1">
                <a:alpha val="90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5"/>
          <p:cNvSpPr>
            <a:spLocks noChangeArrowheads="1"/>
          </p:cNvSpPr>
          <p:nvPr/>
        </p:nvSpPr>
        <p:spPr bwMode="auto">
          <a:xfrm>
            <a:off x="3944865" y="3178679"/>
            <a:ext cx="4302269" cy="20022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rPr>
              <a:t>地震防护知多少</a:t>
            </a:r>
            <a:endPar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542001" y="1426787"/>
            <a:ext cx="1107997" cy="1446550"/>
          </a:xfrm>
          <a:prstGeom prst="rect">
            <a:avLst/>
          </a:prstGeom>
          <a:noFill/>
        </p:spPr>
        <p:txBody>
          <a:bodyPr wrap="none" rtlCol="0">
            <a:spAutoFit/>
          </a:bodyPr>
          <a:lstStyle/>
          <a:p>
            <a:pPr algn="ctr"/>
            <a:r>
              <a:rPr lang="en-US" altLang="zh-CN" sz="8800" dirty="0" smtClean="0">
                <a:solidFill>
                  <a:schemeClr val="bg1"/>
                </a:solidFill>
                <a:latin typeface="Agency FB" panose="020B0503020202020204" pitchFamily="34" charset="0"/>
              </a:rPr>
              <a:t>04</a:t>
            </a:r>
            <a:endParaRPr lang="zh-CN" altLang="en-US" sz="8800" dirty="0">
              <a:solidFill>
                <a:schemeClr val="bg1"/>
              </a:solidFill>
              <a:latin typeface="Agency FB" panose="020B0503020202020204" pitchFamily="34" charset="0"/>
            </a:endParaRPr>
          </a:p>
        </p:txBody>
      </p:sp>
      <p:sp>
        <p:nvSpPr>
          <p:cNvPr id="2" name="任意多边形 1"/>
          <p:cNvSpPr/>
          <p:nvPr/>
        </p:nvSpPr>
        <p:spPr>
          <a:xfrm>
            <a:off x="4008000" y="3008992"/>
            <a:ext cx="4176000" cy="0"/>
          </a:xfrm>
          <a:custGeom>
            <a:avLst/>
            <a:gdLst>
              <a:gd name="connsiteX0" fmla="*/ 0 w 3733800"/>
              <a:gd name="connsiteY0" fmla="*/ 0 h 0"/>
              <a:gd name="connsiteX1" fmla="*/ 3733800 w 3733800"/>
              <a:gd name="connsiteY1" fmla="*/ 0 h 0"/>
            </a:gdLst>
            <a:ahLst/>
            <a:cxnLst>
              <a:cxn ang="0">
                <a:pos x="connsiteX0" y="connsiteY0"/>
              </a:cxn>
              <a:cxn ang="0">
                <a:pos x="connsiteX1" y="connsiteY1"/>
              </a:cxn>
            </a:cxnLst>
            <a:rect l="l" t="t" r="r" b="b"/>
            <a:pathLst>
              <a:path w="3733800">
                <a:moveTo>
                  <a:pt x="0" y="0"/>
                </a:moveTo>
                <a:lnTo>
                  <a:pt x="3733800" y="0"/>
                </a:lnTo>
              </a:path>
            </a:pathLst>
          </a:custGeom>
          <a:no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3" cstate="email"/>
          <a:srcRect b="37310"/>
          <a:stretch>
            <a:fillRect/>
          </a:stretch>
        </p:blipFill>
        <p:spPr>
          <a:xfrm>
            <a:off x="9031659" y="-1"/>
            <a:ext cx="3160342" cy="1981201"/>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advClick="0" advTm="0">
        <p:split orient="vert"/>
      </p:transition>
    </mc:Choice>
    <mc:Fallback>
      <p:transition spd="slow" advClick="0" advTm="0">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3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2049"/>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3049"/>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9" grpId="0"/>
      <p:bldP spid="2"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矩形 2"/>
          <p:cNvSpPr/>
          <p:nvPr/>
        </p:nvSpPr>
        <p:spPr>
          <a:xfrm>
            <a:off x="5589643" y="2729725"/>
            <a:ext cx="6327720" cy="2329869"/>
          </a:xfrm>
          <a:prstGeom prst="rect">
            <a:avLst/>
          </a:prstGeom>
          <a:noFill/>
        </p:spPr>
        <p:txBody>
          <a:bodyPr wrap="square" rtlCol="0">
            <a:spAutoFit/>
          </a:bodyPr>
          <a:lstStyle/>
          <a:p>
            <a:pPr>
              <a:lnSpc>
                <a:spcPct val="130000"/>
              </a:lnSpc>
              <a:spcBef>
                <a:spcPts val="600"/>
              </a:spcBef>
            </a:pPr>
            <a:r>
              <a:rPr lang="zh-CN" altLang="en-US" b="1" dirty="0">
                <a:latin typeface="微软雅黑" panose="020B0503020204020204" pitchFamily="34" charset="-122"/>
                <a:ea typeface="微软雅黑" panose="020B0503020204020204" pitchFamily="34" charset="-122"/>
              </a:rPr>
              <a:t>如果你在平房内，应尽快钻到床下、桌下。</a:t>
            </a:r>
            <a:endParaRPr lang="zh-CN" altLang="en-US" b="1" dirty="0">
              <a:latin typeface="微软雅黑" panose="020B0503020204020204" pitchFamily="34" charset="-122"/>
              <a:ea typeface="微软雅黑" panose="020B0503020204020204" pitchFamily="34" charset="-122"/>
            </a:endParaRPr>
          </a:p>
          <a:p>
            <a:pPr>
              <a:lnSpc>
                <a:spcPct val="130000"/>
              </a:lnSpc>
              <a:spcBef>
                <a:spcPts val="600"/>
              </a:spcBef>
            </a:pPr>
            <a:r>
              <a:rPr lang="zh-CN" altLang="en-US" dirty="0">
                <a:latin typeface="微软雅黑" panose="020B0503020204020204" pitchFamily="34" charset="-122"/>
                <a:ea typeface="微软雅黑" panose="020B0503020204020204" pitchFamily="34" charset="-122"/>
              </a:rPr>
              <a:t>如果在平房里，突然发生地震，要迅速钻到床下、桌下，同时用被褥、枕头、脸盆等物护住头部，等地震间隙再尽快离开住房，转移到安全的地方。地震时如果房屋倒塌，应呆在床下或桌下千万不要移动，要等到地震停止再逃出室外或等待救援。</a:t>
            </a:r>
            <a:endParaRPr lang="zh-CN" altLang="zh-CN"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656318" y="2141387"/>
            <a:ext cx="2605087" cy="484188"/>
            <a:chOff x="612379" y="1301220"/>
            <a:chExt cx="2605087" cy="484188"/>
          </a:xfrm>
        </p:grpSpPr>
        <p:sp>
          <p:nvSpPr>
            <p:cNvPr id="5" name="任意多边形 4"/>
            <p:cNvSpPr/>
            <p:nvPr/>
          </p:nvSpPr>
          <p:spPr bwMode="auto">
            <a:xfrm>
              <a:off x="286186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612379" y="1301220"/>
              <a:ext cx="2220858" cy="484188"/>
              <a:chOff x="612379" y="1301220"/>
              <a:chExt cx="2220858" cy="484188"/>
            </a:xfrm>
          </p:grpSpPr>
          <p:sp>
            <p:nvSpPr>
              <p:cNvPr id="7" name="任意多边形 6"/>
              <p:cNvSpPr/>
              <p:nvPr/>
            </p:nvSpPr>
            <p:spPr bwMode="auto">
              <a:xfrm>
                <a:off x="612381" y="1301220"/>
                <a:ext cx="2220856"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文本框 7"/>
              <p:cNvSpPr txBox="1">
                <a:spLocks noChangeArrowheads="1"/>
              </p:cNvSpPr>
              <p:nvPr/>
            </p:nvSpPr>
            <p:spPr bwMode="auto">
              <a:xfrm>
                <a:off x="612379" y="1358648"/>
                <a:ext cx="2220857"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a:solidFill>
                      <a:schemeClr val="bg1"/>
                    </a:solidFill>
                    <a:cs typeface="+mn-ea"/>
                    <a:sym typeface="+mn-lt"/>
                  </a:rPr>
                  <a:t>如果你在平房</a:t>
                </a:r>
                <a:r>
                  <a:rPr lang="zh-CN" altLang="en-US" sz="1800" b="1" dirty="0" smtClean="0">
                    <a:solidFill>
                      <a:schemeClr val="bg1"/>
                    </a:solidFill>
                    <a:cs typeface="+mn-ea"/>
                    <a:sym typeface="+mn-lt"/>
                  </a:rPr>
                  <a:t>内</a:t>
                </a:r>
                <a:endParaRPr lang="zh-CN" altLang="en-US" sz="1800" b="1" dirty="0">
                  <a:solidFill>
                    <a:schemeClr val="bg1"/>
                  </a:solidFill>
                  <a:cs typeface="+mn-ea"/>
                  <a:sym typeface="+mn-lt"/>
                </a:endParaRPr>
              </a:p>
            </p:txBody>
          </p:sp>
        </p:grpSp>
      </p:grpSp>
      <p:pic>
        <p:nvPicPr>
          <p:cNvPr id="9" name="图片 8"/>
          <p:cNvPicPr>
            <a:picLocks noChangeAspect="1"/>
          </p:cNvPicPr>
          <p:nvPr/>
        </p:nvPicPr>
        <p:blipFill>
          <a:blip r:embed="rId1"/>
          <a:stretch>
            <a:fillRect/>
          </a:stretch>
        </p:blipFill>
        <p:spPr>
          <a:xfrm>
            <a:off x="334963" y="1846111"/>
            <a:ext cx="4941887" cy="3304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t="52852" r="20698"/>
          <a:stretch>
            <a:fillRect/>
          </a:stretch>
        </p:blipFill>
        <p:spPr>
          <a:xfrm>
            <a:off x="6419724" y="0"/>
            <a:ext cx="3856317" cy="1830337"/>
          </a:xfrm>
          <a:prstGeom prst="rect">
            <a:avLst/>
          </a:prstGeom>
        </p:spPr>
      </p:pic>
      <p:pic>
        <p:nvPicPr>
          <p:cNvPr id="8" name="图片 7"/>
          <p:cNvPicPr>
            <a:picLocks noChangeAspect="1"/>
          </p:cNvPicPr>
          <p:nvPr/>
        </p:nvPicPr>
        <p:blipFill>
          <a:blip r:embed="rId2" cstate="email"/>
          <a:stretch>
            <a:fillRect/>
          </a:stretch>
        </p:blipFill>
        <p:spPr>
          <a:xfrm>
            <a:off x="6242335" y="2332581"/>
            <a:ext cx="5925267" cy="3098380"/>
          </a:xfrm>
          <a:prstGeom prst="rect">
            <a:avLst/>
          </a:prstGeom>
        </p:spPr>
      </p:pic>
      <p:pic>
        <p:nvPicPr>
          <p:cNvPr id="27" name="图片 26"/>
          <p:cNvPicPr>
            <a:picLocks noChangeAspect="1"/>
          </p:cNvPicPr>
          <p:nvPr/>
        </p:nvPicPr>
        <p:blipFill>
          <a:blip r:embed="rId3" cstate="email"/>
          <a:stretch>
            <a:fillRect/>
          </a:stretch>
        </p:blipFill>
        <p:spPr>
          <a:xfrm>
            <a:off x="592797" y="4834721"/>
            <a:ext cx="2142335" cy="1166767"/>
          </a:xfrm>
          <a:prstGeom prst="rect">
            <a:avLst/>
          </a:prstGeom>
        </p:spPr>
      </p:pic>
      <p:pic>
        <p:nvPicPr>
          <p:cNvPr id="6" name="图片 5"/>
          <p:cNvPicPr>
            <a:picLocks noChangeAspect="1"/>
          </p:cNvPicPr>
          <p:nvPr/>
        </p:nvPicPr>
        <p:blipFill rotWithShape="1">
          <a:blip r:embed="rId4" cstate="email"/>
          <a:srcRect l="29503" b="28078"/>
          <a:stretch>
            <a:fillRect/>
          </a:stretch>
        </p:blipFill>
        <p:spPr>
          <a:xfrm flipH="1">
            <a:off x="0" y="1"/>
            <a:ext cx="4241800" cy="2540000"/>
          </a:xfrm>
          <a:prstGeom prst="rect">
            <a:avLst/>
          </a:prstGeom>
        </p:spPr>
      </p:pic>
      <p:pic>
        <p:nvPicPr>
          <p:cNvPr id="7" name="图片 6"/>
          <p:cNvPicPr>
            <a:picLocks noChangeAspect="1"/>
          </p:cNvPicPr>
          <p:nvPr/>
        </p:nvPicPr>
        <p:blipFill>
          <a:blip r:embed="rId5" cstate="email"/>
          <a:stretch>
            <a:fillRect/>
          </a:stretch>
        </p:blipFill>
        <p:spPr>
          <a:xfrm flipH="1">
            <a:off x="0" y="594761"/>
            <a:ext cx="6128261" cy="2737018"/>
          </a:xfrm>
          <a:prstGeom prst="rect">
            <a:avLst/>
          </a:prstGeom>
        </p:spPr>
      </p:pic>
      <p:sp>
        <p:nvSpPr>
          <p:cNvPr id="15" name="矩形: 圆角 15"/>
          <p:cNvSpPr/>
          <p:nvPr/>
        </p:nvSpPr>
        <p:spPr>
          <a:xfrm>
            <a:off x="704849" y="698603"/>
            <a:ext cx="10782301" cy="5460794"/>
          </a:xfrm>
          <a:prstGeom prst="roundRect">
            <a:avLst>
              <a:gd name="adj" fmla="val 5795"/>
            </a:avLst>
          </a:prstGeom>
          <a:solidFill>
            <a:schemeClr val="bg1">
              <a:alpha val="52000"/>
            </a:schemeClr>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Rectangle 5"/>
          <p:cNvSpPr>
            <a:spLocks noChangeArrowheads="1"/>
          </p:cNvSpPr>
          <p:nvPr/>
        </p:nvSpPr>
        <p:spPr bwMode="auto">
          <a:xfrm>
            <a:off x="5332169" y="990572"/>
            <a:ext cx="1527662" cy="67710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pPr>
            <a:r>
              <a:rPr kumimoji="0" lang="zh-CN" altLang="en-US" sz="4400" b="1" u="none" strike="noStrike" cap="none" spc="600" normalizeH="0" baseline="0" dirty="0">
                <a:ln w="3175" cmpd="sng">
                  <a:noFill/>
                  <a:prstDash val="solid"/>
                </a:ln>
                <a:solidFill>
                  <a:schemeClr val="accent1"/>
                </a:solidFill>
                <a:effectLst>
                  <a:glow rad="63500">
                    <a:schemeClr val="bg1">
                      <a:alpha val="40000"/>
                    </a:schemeClr>
                  </a:glow>
                </a:effectLst>
                <a:latin typeface="微软雅黑" panose="020B0503020204020204" pitchFamily="34" charset="-122"/>
                <a:ea typeface="微软雅黑" panose="020B0503020204020204" pitchFamily="34" charset="-122"/>
              </a:rPr>
              <a:t>前 言</a:t>
            </a:r>
            <a:endParaRPr kumimoji="0" lang="zh-CN" altLang="zh-CN" sz="4400" b="1" u="none" strike="noStrike" cap="none" spc="600" normalizeH="0" baseline="0" dirty="0">
              <a:ln w="3175" cmpd="sng">
                <a:noFill/>
                <a:prstDash val="solid"/>
              </a:ln>
              <a:solidFill>
                <a:schemeClr val="accent1"/>
              </a:solidFill>
              <a:effectLst>
                <a:glow rad="63500">
                  <a:schemeClr val="bg1">
                    <a:alpha val="40000"/>
                  </a:schemeClr>
                </a:glow>
              </a:effectLst>
              <a:latin typeface="微软雅黑" panose="020B0503020204020204" pitchFamily="34" charset="-122"/>
              <a:ea typeface="微软雅黑" panose="020B0503020204020204" pitchFamily="34" charset="-122"/>
            </a:endParaRPr>
          </a:p>
        </p:txBody>
      </p:sp>
      <p:sp>
        <p:nvSpPr>
          <p:cNvPr id="17" name="文本框 16"/>
          <p:cNvSpPr txBox="1"/>
          <p:nvPr/>
        </p:nvSpPr>
        <p:spPr>
          <a:xfrm>
            <a:off x="1220497" y="1742183"/>
            <a:ext cx="9979604" cy="3093154"/>
          </a:xfrm>
          <a:prstGeom prst="rect">
            <a:avLst/>
          </a:prstGeom>
          <a:noFill/>
        </p:spPr>
        <p:txBody>
          <a:bodyPr wrap="square" rtlCol="0">
            <a:spAutoFit/>
          </a:bodyPr>
          <a:lstStyle/>
          <a:p>
            <a:pPr indent="457200" fontAlgn="auto">
              <a:lnSpc>
                <a:spcPct val="150000"/>
              </a:lnSpc>
              <a:spcBef>
                <a:spcPts val="600"/>
              </a:spcBef>
              <a:spcAft>
                <a:spcPts val="0"/>
              </a:spcAft>
              <a:defRPr/>
            </a:pP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2008</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年</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5</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月</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12</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日</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14</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时</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28</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分，我国四川省汶川县发生了</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8.0</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级特在地震，地震共造成</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7</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万人死亡，</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37</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万人受伤，</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1.7</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万多人失踪，</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5335</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名四川学生在地震中遇难，已经办理残疾证明的有</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546</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名学生，直接经济损失</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8437.7</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亿人民币，损失影响之大，举世震惊，为了纪念这个日子，国务院决定每年的</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5</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月</a:t>
            </a:r>
            <a:r>
              <a:rPr lang="en-US" altLang="zh-CN" sz="2600" b="1" kern="0" dirty="0">
                <a:effectLst>
                  <a:glow rad="63500">
                    <a:schemeClr val="bg1">
                      <a:alpha val="40000"/>
                    </a:schemeClr>
                  </a:glow>
                </a:effectLst>
                <a:latin typeface="Arial" panose="020B0604020202020204"/>
                <a:ea typeface="微软雅黑" panose="020B0503020204020204" pitchFamily="34" charset="-122"/>
                <a:cs typeface="+mn-ea"/>
                <a:sym typeface="+mn-lt"/>
              </a:rPr>
              <a:t>12</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日确定为“防灾减灾日</a:t>
            </a:r>
            <a:r>
              <a:rPr lang="zh-CN" altLang="en-US" sz="2600" b="1" kern="0" dirty="0" smtClean="0">
                <a:effectLst>
                  <a:glow rad="63500">
                    <a:schemeClr val="bg1">
                      <a:alpha val="40000"/>
                    </a:schemeClr>
                  </a:glow>
                </a:effectLst>
                <a:latin typeface="Arial" panose="020B0604020202020204"/>
                <a:ea typeface="微软雅黑" panose="020B0503020204020204" pitchFamily="34" charset="-122"/>
                <a:cs typeface="+mn-ea"/>
                <a:sym typeface="+mn-lt"/>
              </a:rPr>
              <a:t>”</a:t>
            </a:r>
            <a:r>
              <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rPr>
              <a:t>。</a:t>
            </a:r>
            <a:endParaRPr lang="zh-CN" altLang="en-US" sz="2600" b="1" kern="0" dirty="0">
              <a:effectLst>
                <a:glow rad="63500">
                  <a:schemeClr val="bg1">
                    <a:alpha val="40000"/>
                  </a:schemeClr>
                </a:glow>
              </a:effectLst>
              <a:latin typeface="Arial" panose="020B0604020202020204"/>
              <a:ea typeface="微软雅黑" panose="020B0503020204020204" pitchFamily="34" charset="-122"/>
              <a:cs typeface="+mn-ea"/>
              <a:sym typeface="+mn-lt"/>
            </a:endParaRPr>
          </a:p>
        </p:txBody>
      </p:sp>
      <p:pic>
        <p:nvPicPr>
          <p:cNvPr id="14" name="图片 13"/>
          <p:cNvPicPr>
            <a:picLocks noChangeAspect="1"/>
          </p:cNvPicPr>
          <p:nvPr/>
        </p:nvPicPr>
        <p:blipFill rotWithShape="1">
          <a:blip r:embed="rId6" cstate="email"/>
          <a:srcRect b="37310"/>
          <a:stretch>
            <a:fillRect/>
          </a:stretch>
        </p:blipFill>
        <p:spPr>
          <a:xfrm>
            <a:off x="9031659" y="-1"/>
            <a:ext cx="3160342" cy="19812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6000" advClick="0" advTm="0">
        <p15:prstTrans prst="curtains"/>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750"/>
                                        <p:tgtEl>
                                          <p:spTgt spid="15"/>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fltVal val="0"/>
                                          </p:val>
                                        </p:tav>
                                        <p:tav tm="100000">
                                          <p:val>
                                            <p:strVal val="#ppt_h"/>
                                          </p:val>
                                        </p:tav>
                                      </p:tavLst>
                                    </p:anim>
                                    <p:animEffect transition="in" filter="fade">
                                      <p:cBhvr>
                                        <p:cTn id="13" dur="500"/>
                                        <p:tgtEl>
                                          <p:spTgt spid="16"/>
                                        </p:tgtEl>
                                      </p:cBhvr>
                                    </p:animEffect>
                                  </p:childTnLst>
                                </p:cTn>
                              </p:par>
                            </p:childTnLst>
                          </p:cTn>
                        </p:par>
                        <p:par>
                          <p:cTn id="14" fill="hold">
                            <p:stCondLst>
                              <p:cond delay="1500"/>
                            </p:stCondLst>
                            <p:childTnLst>
                              <p:par>
                                <p:cTn id="15" presetID="14" presetClass="entr" presetSubtype="10" fill="hold" grpId="0" nodeType="afterEffect">
                                  <p:stCondLst>
                                    <p:cond delay="0"/>
                                  </p:stCondLst>
                                  <p:iterate type="lt">
                                    <p:tmPct val="10000"/>
                                  </p:iterate>
                                  <p:childTnLst>
                                    <p:set>
                                      <p:cBhvr>
                                        <p:cTn id="16" dur="1" fill="hold">
                                          <p:stCondLst>
                                            <p:cond delay="0"/>
                                          </p:stCondLst>
                                        </p:cTn>
                                        <p:tgtEl>
                                          <p:spTgt spid="17"/>
                                        </p:tgtEl>
                                        <p:attrNameLst>
                                          <p:attrName>style.visibility</p:attrName>
                                        </p:attrNameLst>
                                      </p:cBhvr>
                                      <p:to>
                                        <p:strVal val="visible"/>
                                      </p:to>
                                    </p:set>
                                    <p:animEffect transition="in" filter="randombar(horizontal)">
                                      <p:cBhvr>
                                        <p:cTn id="17" dur="35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矩形 2"/>
          <p:cNvSpPr/>
          <p:nvPr/>
        </p:nvSpPr>
        <p:spPr>
          <a:xfrm>
            <a:off x="5589643" y="2729725"/>
            <a:ext cx="6327720" cy="1934697"/>
          </a:xfrm>
          <a:prstGeom prst="rect">
            <a:avLst/>
          </a:prstGeom>
          <a:noFill/>
        </p:spPr>
        <p:txBody>
          <a:bodyPr wrap="square" rtlCol="0">
            <a:spAutoFit/>
          </a:bodyPr>
          <a:lstStyle/>
          <a:p>
            <a:pPr>
              <a:lnSpc>
                <a:spcPct val="130000"/>
              </a:lnSpc>
              <a:spcBef>
                <a:spcPts val="600"/>
              </a:spcBef>
            </a:pPr>
            <a:r>
              <a:rPr lang="zh-CN" altLang="en-US" b="1" dirty="0">
                <a:latin typeface="微软雅黑" panose="020B0503020204020204" pitchFamily="34" charset="-122"/>
                <a:ea typeface="微软雅黑" panose="020B0503020204020204" pitchFamily="34" charset="-122"/>
              </a:rPr>
              <a:t>如果你正在上课，躲到课桌下不要争抢外出。</a:t>
            </a:r>
            <a:endParaRPr lang="zh-CN" altLang="en-US" b="1" dirty="0">
              <a:latin typeface="微软雅黑" panose="020B0503020204020204" pitchFamily="34" charset="-122"/>
              <a:ea typeface="微软雅黑" panose="020B0503020204020204" pitchFamily="34" charset="-122"/>
            </a:endParaRPr>
          </a:p>
          <a:p>
            <a:pPr>
              <a:lnSpc>
                <a:spcPct val="130000"/>
              </a:lnSpc>
              <a:spcBef>
                <a:spcPts val="600"/>
              </a:spcBef>
            </a:pPr>
            <a:r>
              <a:rPr lang="zh-CN" altLang="en-US" dirty="0">
                <a:latin typeface="微软雅黑" panose="020B0503020204020204" pitchFamily="34" charset="-122"/>
                <a:ea typeface="微软雅黑" panose="020B0503020204020204" pitchFamily="34" charset="-122"/>
              </a:rPr>
              <a:t>如果正在上课时发生了地震，不要惊慌失措，更不能在教室内乱跑或争抢外出。靠近门的同学可以迅速跑到门外，中间及后排的同学可以尽快躲到课桌下，用书包护住头部；靠墙的同学要紧靠墙根，双手护住头部。</a:t>
            </a:r>
            <a:endParaRPr lang="zh-CN" altLang="zh-CN"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656318" y="2141387"/>
            <a:ext cx="2605087" cy="484188"/>
            <a:chOff x="612379" y="1301220"/>
            <a:chExt cx="2605087" cy="484188"/>
          </a:xfrm>
        </p:grpSpPr>
        <p:sp>
          <p:nvSpPr>
            <p:cNvPr id="5" name="任意多边形 4"/>
            <p:cNvSpPr/>
            <p:nvPr/>
          </p:nvSpPr>
          <p:spPr bwMode="auto">
            <a:xfrm>
              <a:off x="286186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612379" y="1301220"/>
              <a:ext cx="2220858" cy="484188"/>
              <a:chOff x="612379" y="1301220"/>
              <a:chExt cx="2220858" cy="484188"/>
            </a:xfrm>
          </p:grpSpPr>
          <p:sp>
            <p:nvSpPr>
              <p:cNvPr id="7" name="任意多边形 6"/>
              <p:cNvSpPr/>
              <p:nvPr/>
            </p:nvSpPr>
            <p:spPr bwMode="auto">
              <a:xfrm>
                <a:off x="612381" y="1301220"/>
                <a:ext cx="2220856"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文本框 7"/>
              <p:cNvSpPr txBox="1">
                <a:spLocks noChangeArrowheads="1"/>
              </p:cNvSpPr>
              <p:nvPr/>
            </p:nvSpPr>
            <p:spPr bwMode="auto">
              <a:xfrm>
                <a:off x="612379" y="1358648"/>
                <a:ext cx="2220857"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a:solidFill>
                      <a:schemeClr val="bg1"/>
                    </a:solidFill>
                    <a:cs typeface="+mn-ea"/>
                    <a:sym typeface="+mn-lt"/>
                  </a:rPr>
                  <a:t>如果你正在上课</a:t>
                </a:r>
                <a:endParaRPr lang="zh-CN" altLang="en-US" sz="1800" b="1" dirty="0">
                  <a:solidFill>
                    <a:schemeClr val="bg1"/>
                  </a:solidFill>
                  <a:cs typeface="+mn-ea"/>
                  <a:sym typeface="+mn-lt"/>
                </a:endParaRPr>
              </a:p>
            </p:txBody>
          </p:sp>
        </p:grpSp>
      </p:grpSp>
      <p:pic>
        <p:nvPicPr>
          <p:cNvPr id="9" name="图片 8"/>
          <p:cNvPicPr>
            <a:picLocks noChangeAspect="1"/>
          </p:cNvPicPr>
          <p:nvPr/>
        </p:nvPicPr>
        <p:blipFill>
          <a:blip r:embed="rId1"/>
          <a:stretch>
            <a:fillRect/>
          </a:stretch>
        </p:blipFill>
        <p:spPr>
          <a:xfrm>
            <a:off x="398369" y="1684186"/>
            <a:ext cx="4892402" cy="3657071"/>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矩形 2"/>
          <p:cNvSpPr/>
          <p:nvPr/>
        </p:nvSpPr>
        <p:spPr>
          <a:xfrm>
            <a:off x="5589643" y="2729725"/>
            <a:ext cx="6327720" cy="1934697"/>
          </a:xfrm>
          <a:prstGeom prst="rect">
            <a:avLst/>
          </a:prstGeom>
          <a:noFill/>
        </p:spPr>
        <p:txBody>
          <a:bodyPr wrap="square" rtlCol="0">
            <a:spAutoFit/>
          </a:bodyPr>
          <a:lstStyle/>
          <a:p>
            <a:pPr>
              <a:lnSpc>
                <a:spcPct val="130000"/>
              </a:lnSpc>
              <a:spcBef>
                <a:spcPts val="600"/>
              </a:spcBef>
            </a:pPr>
            <a:r>
              <a:rPr lang="zh-CN" altLang="en-US" b="1" dirty="0">
                <a:latin typeface="微软雅黑" panose="020B0503020204020204" pitchFamily="34" charset="-122"/>
                <a:ea typeface="微软雅黑" panose="020B0503020204020204" pitchFamily="34" charset="-122"/>
              </a:rPr>
              <a:t>如果你在街上，避险一定要看清环境。</a:t>
            </a:r>
            <a:endParaRPr lang="zh-CN" altLang="en-US" b="1" dirty="0">
              <a:latin typeface="微软雅黑" panose="020B0503020204020204" pitchFamily="34" charset="-122"/>
              <a:ea typeface="微软雅黑" panose="020B0503020204020204" pitchFamily="34" charset="-122"/>
            </a:endParaRPr>
          </a:p>
          <a:p>
            <a:pPr>
              <a:lnSpc>
                <a:spcPct val="130000"/>
              </a:lnSpc>
              <a:spcBef>
                <a:spcPts val="600"/>
              </a:spcBef>
            </a:pPr>
            <a:r>
              <a:rPr lang="zh-CN" altLang="en-US" dirty="0">
                <a:latin typeface="微软雅黑" panose="020B0503020204020204" pitchFamily="34" charset="-122"/>
                <a:ea typeface="微软雅黑" panose="020B0503020204020204" pitchFamily="34" charset="-122"/>
              </a:rPr>
              <a:t>如果正在街上，绝对不能跑进建筑物中避险。也不要在高楼下、广告牌下、狭窄的胡同、桥头等危险地方停留。在车站、剧院、教室、商店、地铁等场所，要保持镇静，就地择物躲藏，伏而待定，然后听从指挥，有序撤离，切忌乱逃生。</a:t>
            </a:r>
            <a:endParaRPr lang="zh-CN" altLang="zh-CN"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656318" y="2141387"/>
            <a:ext cx="2605087" cy="484188"/>
            <a:chOff x="612379" y="1301220"/>
            <a:chExt cx="2605087" cy="484188"/>
          </a:xfrm>
        </p:grpSpPr>
        <p:sp>
          <p:nvSpPr>
            <p:cNvPr id="5" name="任意多边形 4"/>
            <p:cNvSpPr/>
            <p:nvPr/>
          </p:nvSpPr>
          <p:spPr bwMode="auto">
            <a:xfrm>
              <a:off x="286186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612379" y="1301220"/>
              <a:ext cx="2220858" cy="484188"/>
              <a:chOff x="612379" y="1301220"/>
              <a:chExt cx="2220858" cy="484188"/>
            </a:xfrm>
          </p:grpSpPr>
          <p:sp>
            <p:nvSpPr>
              <p:cNvPr id="7" name="任意多边形 6"/>
              <p:cNvSpPr/>
              <p:nvPr/>
            </p:nvSpPr>
            <p:spPr bwMode="auto">
              <a:xfrm>
                <a:off x="612381" y="1301220"/>
                <a:ext cx="2220856"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文本框 7"/>
              <p:cNvSpPr txBox="1">
                <a:spLocks noChangeArrowheads="1"/>
              </p:cNvSpPr>
              <p:nvPr/>
            </p:nvSpPr>
            <p:spPr bwMode="auto">
              <a:xfrm>
                <a:off x="612379" y="1358648"/>
                <a:ext cx="2220857"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a:solidFill>
                      <a:schemeClr val="bg1"/>
                    </a:solidFill>
                    <a:cs typeface="+mn-ea"/>
                    <a:sym typeface="+mn-lt"/>
                  </a:rPr>
                  <a:t>如果你在街上</a:t>
                </a:r>
                <a:endParaRPr lang="zh-CN" altLang="en-US" sz="1800" b="1" dirty="0">
                  <a:solidFill>
                    <a:schemeClr val="bg1"/>
                  </a:solidFill>
                  <a:cs typeface="+mn-ea"/>
                  <a:sym typeface="+mn-lt"/>
                </a:endParaRPr>
              </a:p>
            </p:txBody>
          </p:sp>
        </p:grpSp>
      </p:grpSp>
      <p:pic>
        <p:nvPicPr>
          <p:cNvPr id="9" name="图片 8"/>
          <p:cNvPicPr>
            <a:picLocks noChangeAspect="1"/>
          </p:cNvPicPr>
          <p:nvPr/>
        </p:nvPicPr>
        <p:blipFill rotWithShape="1">
          <a:blip r:embed="rId1"/>
          <a:srcRect b="11089"/>
          <a:stretch>
            <a:fillRect/>
          </a:stretch>
        </p:blipFill>
        <p:spPr>
          <a:xfrm>
            <a:off x="334963" y="1888839"/>
            <a:ext cx="4949796" cy="293098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矩形 2"/>
          <p:cNvSpPr/>
          <p:nvPr/>
        </p:nvSpPr>
        <p:spPr>
          <a:xfrm>
            <a:off x="5589643" y="2729725"/>
            <a:ext cx="6327720" cy="2294795"/>
          </a:xfrm>
          <a:prstGeom prst="rect">
            <a:avLst/>
          </a:prstGeom>
          <a:noFill/>
        </p:spPr>
        <p:txBody>
          <a:bodyPr wrap="square" rtlCol="0">
            <a:spAutoFit/>
          </a:bodyPr>
          <a:lstStyle/>
          <a:p>
            <a:pPr>
              <a:lnSpc>
                <a:spcPct val="130000"/>
              </a:lnSpc>
              <a:spcBef>
                <a:spcPts val="600"/>
              </a:spcBef>
            </a:pPr>
            <a:r>
              <a:rPr lang="zh-CN" altLang="en-US" b="1" dirty="0">
                <a:latin typeface="微软雅黑" panose="020B0503020204020204" pitchFamily="34" charset="-122"/>
                <a:ea typeface="微软雅黑" panose="020B0503020204020204" pitchFamily="34" charset="-122"/>
              </a:rPr>
              <a:t>如果你住在楼房，就地躲藏不要试图下楼。</a:t>
            </a:r>
            <a:endParaRPr lang="zh-CN" altLang="en-US" b="1" dirty="0">
              <a:latin typeface="微软雅黑" panose="020B0503020204020204" pitchFamily="34" charset="-122"/>
              <a:ea typeface="微软雅黑" panose="020B0503020204020204" pitchFamily="34" charset="-122"/>
            </a:endParaRPr>
          </a:p>
          <a:p>
            <a:pPr>
              <a:lnSpc>
                <a:spcPct val="130000"/>
              </a:lnSpc>
              <a:spcBef>
                <a:spcPts val="600"/>
              </a:spcBef>
            </a:pPr>
            <a:r>
              <a:rPr lang="zh-CN" altLang="en-US" dirty="0">
                <a:latin typeface="微软雅黑" panose="020B0503020204020204" pitchFamily="34" charset="-122"/>
                <a:ea typeface="微软雅黑" panose="020B0503020204020204" pitchFamily="34" charset="-122"/>
              </a:rPr>
              <a:t>如果住在楼房中，发生了地震，不要试图跑出楼外，因为时间来不及。最安全、最有效的办法是：及时躲到两个承重墙之间最小的房间，如厕所、厨房等。也可以躲在桌、柜等家具下面以及房间内侧的墙角，并且注意保护好头部。千万不要去阳台和窗下躲避。</a:t>
            </a:r>
            <a:endParaRPr lang="zh-CN" altLang="zh-CN"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656318" y="2141387"/>
            <a:ext cx="2605087" cy="484188"/>
            <a:chOff x="612379" y="1301220"/>
            <a:chExt cx="2605087" cy="484188"/>
          </a:xfrm>
        </p:grpSpPr>
        <p:sp>
          <p:nvSpPr>
            <p:cNvPr id="5" name="任意多边形 4"/>
            <p:cNvSpPr/>
            <p:nvPr/>
          </p:nvSpPr>
          <p:spPr bwMode="auto">
            <a:xfrm>
              <a:off x="286186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612379" y="1301220"/>
              <a:ext cx="2220858" cy="484188"/>
              <a:chOff x="612379" y="1301220"/>
              <a:chExt cx="2220858" cy="484188"/>
            </a:xfrm>
          </p:grpSpPr>
          <p:sp>
            <p:nvSpPr>
              <p:cNvPr id="7" name="任意多边形 6"/>
              <p:cNvSpPr/>
              <p:nvPr/>
            </p:nvSpPr>
            <p:spPr bwMode="auto">
              <a:xfrm>
                <a:off x="612381" y="1301220"/>
                <a:ext cx="2220856"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文本框 7"/>
              <p:cNvSpPr txBox="1">
                <a:spLocks noChangeArrowheads="1"/>
              </p:cNvSpPr>
              <p:nvPr/>
            </p:nvSpPr>
            <p:spPr bwMode="auto">
              <a:xfrm>
                <a:off x="612379" y="1358648"/>
                <a:ext cx="2220857"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a:solidFill>
                      <a:schemeClr val="bg1"/>
                    </a:solidFill>
                    <a:cs typeface="+mn-ea"/>
                    <a:sym typeface="+mn-lt"/>
                  </a:rPr>
                  <a:t>如果你住在楼房</a:t>
                </a:r>
                <a:endParaRPr lang="zh-CN" altLang="en-US" sz="1800" b="1" dirty="0">
                  <a:solidFill>
                    <a:schemeClr val="bg1"/>
                  </a:solidFill>
                  <a:cs typeface="+mn-ea"/>
                  <a:sym typeface="+mn-lt"/>
                </a:endParaRPr>
              </a:p>
            </p:txBody>
          </p:sp>
        </p:grpSp>
      </p:grpSp>
      <p:pic>
        <p:nvPicPr>
          <p:cNvPr id="9" name="图片 8"/>
          <p:cNvPicPr>
            <a:picLocks noChangeAspect="1"/>
          </p:cNvPicPr>
          <p:nvPr/>
        </p:nvPicPr>
        <p:blipFill>
          <a:blip r:embed="rId1"/>
          <a:stretch>
            <a:fillRect/>
          </a:stretch>
        </p:blipFill>
        <p:spPr>
          <a:xfrm>
            <a:off x="334963" y="2292898"/>
            <a:ext cx="4941887" cy="2410430"/>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eelOff"/>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childTnLst>
                          </p:cTn>
                        </p:par>
                        <p:par>
                          <p:cTn id="17" fill="hold">
                            <p:stCondLst>
                              <p:cond delay="2500"/>
                            </p:stCondLst>
                            <p:childTnLst>
                              <p:par>
                                <p:cTn id="18" presetID="22" presetClass="entr" presetSubtype="1" fill="hold" grpId="0" nodeType="afterEffect">
                                  <p:stCondLst>
                                    <p:cond delay="0"/>
                                  </p:stCondLst>
                                  <p:childTnLst>
                                    <p:set>
                                      <p:cBhvr>
                                        <p:cTn id="19" dur="1" fill="hold">
                                          <p:stCondLst>
                                            <p:cond delay="0"/>
                                          </p:stCondLst>
                                        </p:cTn>
                                        <p:tgtEl>
                                          <p:spTgt spid="3"/>
                                        </p:tgtEl>
                                        <p:attrNameLst>
                                          <p:attrName>style.visibility</p:attrName>
                                        </p:attrNameLst>
                                      </p:cBhvr>
                                      <p:to>
                                        <p:strVal val="visible"/>
                                      </p:to>
                                    </p:set>
                                    <p:animEffect transition="in" filter="wipe(up)">
                                      <p:cBhvr>
                                        <p:cTn id="20"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矩形 2"/>
          <p:cNvSpPr/>
          <p:nvPr/>
        </p:nvSpPr>
        <p:spPr>
          <a:xfrm>
            <a:off x="5589643" y="2729725"/>
            <a:ext cx="6327720" cy="1934697"/>
          </a:xfrm>
          <a:prstGeom prst="rect">
            <a:avLst/>
          </a:prstGeom>
          <a:noFill/>
        </p:spPr>
        <p:txBody>
          <a:bodyPr wrap="square" rtlCol="0">
            <a:spAutoFit/>
          </a:bodyPr>
          <a:lstStyle/>
          <a:p>
            <a:pPr>
              <a:lnSpc>
                <a:spcPct val="130000"/>
              </a:lnSpc>
              <a:spcBef>
                <a:spcPts val="600"/>
              </a:spcBef>
            </a:pPr>
            <a:r>
              <a:rPr lang="zh-CN" altLang="en-US" b="1" dirty="0">
                <a:latin typeface="微软雅黑" panose="020B0503020204020204" pitchFamily="34" charset="-122"/>
                <a:ea typeface="微软雅黑" panose="020B0503020204020204" pitchFamily="34" charset="-122"/>
              </a:rPr>
              <a:t>如果你在户外，不要地震一停就立即回屋。</a:t>
            </a:r>
            <a:endParaRPr lang="zh-CN" altLang="en-US" b="1" dirty="0">
              <a:latin typeface="微软雅黑" panose="020B0503020204020204" pitchFamily="34" charset="-122"/>
              <a:ea typeface="微软雅黑" panose="020B0503020204020204" pitchFamily="34" charset="-122"/>
            </a:endParaRPr>
          </a:p>
          <a:p>
            <a:pPr>
              <a:lnSpc>
                <a:spcPct val="130000"/>
              </a:lnSpc>
              <a:spcBef>
                <a:spcPts val="600"/>
              </a:spcBef>
            </a:pPr>
            <a:r>
              <a:rPr lang="zh-CN" altLang="en-US" dirty="0">
                <a:latin typeface="微软雅黑" panose="020B0503020204020204" pitchFamily="34" charset="-122"/>
                <a:ea typeface="微软雅黑" panose="020B0503020204020204" pitchFamily="34" charset="-122"/>
              </a:rPr>
              <a:t>如果已经离开房间，千万不要地震一停就立即回屋取东西。因为第一次地震后，接着会发生余震，余震对人的威胁会更大。地处野外者要避开山脚、陡崖，以防山崩、滚石、泥石流等。要避开陡峭的山坡、山崖，以防地裂、滑坡等。</a:t>
            </a:r>
            <a:endParaRPr lang="zh-CN" altLang="zh-CN"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656318" y="2141387"/>
            <a:ext cx="2605087" cy="484188"/>
            <a:chOff x="612379" y="1301220"/>
            <a:chExt cx="2605087" cy="484188"/>
          </a:xfrm>
        </p:grpSpPr>
        <p:sp>
          <p:nvSpPr>
            <p:cNvPr id="5" name="任意多边形 4"/>
            <p:cNvSpPr/>
            <p:nvPr/>
          </p:nvSpPr>
          <p:spPr bwMode="auto">
            <a:xfrm>
              <a:off x="286186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612379" y="1301220"/>
              <a:ext cx="2220858" cy="484188"/>
              <a:chOff x="612379" y="1301220"/>
              <a:chExt cx="2220858" cy="484188"/>
            </a:xfrm>
          </p:grpSpPr>
          <p:sp>
            <p:nvSpPr>
              <p:cNvPr id="7" name="任意多边形 6"/>
              <p:cNvSpPr/>
              <p:nvPr/>
            </p:nvSpPr>
            <p:spPr bwMode="auto">
              <a:xfrm>
                <a:off x="612381" y="1301220"/>
                <a:ext cx="2220856"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文本框 7"/>
              <p:cNvSpPr txBox="1">
                <a:spLocks noChangeArrowheads="1"/>
              </p:cNvSpPr>
              <p:nvPr/>
            </p:nvSpPr>
            <p:spPr bwMode="auto">
              <a:xfrm>
                <a:off x="612379" y="1358648"/>
                <a:ext cx="2220857"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a:solidFill>
                      <a:schemeClr val="bg1"/>
                    </a:solidFill>
                    <a:cs typeface="+mn-ea"/>
                    <a:sym typeface="+mn-lt"/>
                  </a:rPr>
                  <a:t>如果你在户外</a:t>
                </a:r>
                <a:endParaRPr lang="zh-CN" altLang="en-US" sz="1800" b="1" dirty="0">
                  <a:solidFill>
                    <a:schemeClr val="bg1"/>
                  </a:solidFill>
                  <a:cs typeface="+mn-ea"/>
                  <a:sym typeface="+mn-lt"/>
                </a:endParaRPr>
              </a:p>
            </p:txBody>
          </p:sp>
        </p:grpSp>
      </p:grpSp>
      <p:pic>
        <p:nvPicPr>
          <p:cNvPr id="9" name="图片 8"/>
          <p:cNvPicPr>
            <a:picLocks noChangeAspect="1"/>
          </p:cNvPicPr>
          <p:nvPr/>
        </p:nvPicPr>
        <p:blipFill>
          <a:blip r:embed="rId1" cstate="email"/>
          <a:stretch>
            <a:fillRect/>
          </a:stretch>
        </p:blipFill>
        <p:spPr>
          <a:xfrm>
            <a:off x="445903" y="1846111"/>
            <a:ext cx="4720007" cy="33040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750"/>
                                        <p:tgtEl>
                                          <p:spTgt spid="9"/>
                                        </p:tgtEl>
                                      </p:cBhvr>
                                    </p:animEffect>
                                    <p:anim calcmode="lin" valueType="num">
                                      <p:cBhvr>
                                        <p:cTn id="12" dur="750" fill="hold"/>
                                        <p:tgtEl>
                                          <p:spTgt spid="9"/>
                                        </p:tgtEl>
                                        <p:attrNameLst>
                                          <p:attrName>ppt_x</p:attrName>
                                        </p:attrNameLst>
                                      </p:cBhvr>
                                      <p:tavLst>
                                        <p:tav tm="0">
                                          <p:val>
                                            <p:strVal val="#ppt_x"/>
                                          </p:val>
                                        </p:tav>
                                        <p:tav tm="100000">
                                          <p:val>
                                            <p:strVal val="#ppt_x"/>
                                          </p:val>
                                        </p:tav>
                                      </p:tavLst>
                                    </p:anim>
                                    <p:anim calcmode="lin" valueType="num">
                                      <p:cBhvr>
                                        <p:cTn id="13" dur="75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wipe(left)">
                                      <p:cBhvr>
                                        <p:cTn id="17" dur="750"/>
                                        <p:tgtEl>
                                          <p:spTgt spid="4"/>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wipe(up)">
                                      <p:cBhvr>
                                        <p:cTn id="21"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矩形 2"/>
          <p:cNvSpPr/>
          <p:nvPr/>
        </p:nvSpPr>
        <p:spPr>
          <a:xfrm>
            <a:off x="5589643" y="2729725"/>
            <a:ext cx="6327720" cy="1934697"/>
          </a:xfrm>
          <a:prstGeom prst="rect">
            <a:avLst/>
          </a:prstGeom>
          <a:noFill/>
        </p:spPr>
        <p:txBody>
          <a:bodyPr wrap="square" rtlCol="0">
            <a:spAutoFit/>
          </a:bodyPr>
          <a:lstStyle/>
          <a:p>
            <a:pPr>
              <a:lnSpc>
                <a:spcPct val="130000"/>
              </a:lnSpc>
              <a:spcBef>
                <a:spcPts val="600"/>
              </a:spcBef>
            </a:pPr>
            <a:r>
              <a:rPr lang="zh-CN" altLang="en-US" b="1" dirty="0">
                <a:latin typeface="微软雅黑" panose="020B0503020204020204" pitchFamily="34" charset="-122"/>
                <a:ea typeface="微软雅黑" panose="020B0503020204020204" pitchFamily="34" charset="-122"/>
              </a:rPr>
              <a:t>如果被埋，注意保存体力等待救援。</a:t>
            </a:r>
            <a:endParaRPr lang="zh-CN" altLang="en-US" b="1" dirty="0">
              <a:latin typeface="微软雅黑" panose="020B0503020204020204" pitchFamily="34" charset="-122"/>
              <a:ea typeface="微软雅黑" panose="020B0503020204020204" pitchFamily="34" charset="-122"/>
            </a:endParaRPr>
          </a:p>
          <a:p>
            <a:pPr>
              <a:lnSpc>
                <a:spcPct val="130000"/>
              </a:lnSpc>
              <a:spcBef>
                <a:spcPts val="600"/>
              </a:spcBef>
            </a:pPr>
            <a:r>
              <a:rPr lang="zh-CN" altLang="en-US" dirty="0">
                <a:latin typeface="微软雅黑" panose="020B0503020204020204" pitchFamily="34" charset="-122"/>
                <a:ea typeface="微软雅黑" panose="020B0503020204020204" pitchFamily="34" charset="-122"/>
              </a:rPr>
              <a:t>如果地震后被埋在建筑物中，应先设法清除压在腹部以上的物体；用毛巾、衣服捂住口鼻，防止烟尘窒息；要注意保存体力，设法找到食品和水，创造生存条件，不要大声呼救，要保存体力，等待救援。</a:t>
            </a:r>
            <a:endParaRPr lang="zh-CN" altLang="zh-CN" dirty="0">
              <a:latin typeface="微软雅黑" panose="020B0503020204020204" pitchFamily="34" charset="-122"/>
              <a:ea typeface="微软雅黑" panose="020B0503020204020204" pitchFamily="34" charset="-122"/>
            </a:endParaRPr>
          </a:p>
        </p:txBody>
      </p:sp>
      <p:grpSp>
        <p:nvGrpSpPr>
          <p:cNvPr id="4" name="组合 3"/>
          <p:cNvGrpSpPr/>
          <p:nvPr/>
        </p:nvGrpSpPr>
        <p:grpSpPr>
          <a:xfrm>
            <a:off x="5656318" y="2141387"/>
            <a:ext cx="2605087" cy="484188"/>
            <a:chOff x="612379" y="1301220"/>
            <a:chExt cx="2605087" cy="484188"/>
          </a:xfrm>
        </p:grpSpPr>
        <p:sp>
          <p:nvSpPr>
            <p:cNvPr id="5" name="任意多边形 4"/>
            <p:cNvSpPr/>
            <p:nvPr/>
          </p:nvSpPr>
          <p:spPr bwMode="auto">
            <a:xfrm>
              <a:off x="286186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6" name="组合 5"/>
            <p:cNvGrpSpPr/>
            <p:nvPr/>
          </p:nvGrpSpPr>
          <p:grpSpPr>
            <a:xfrm>
              <a:off x="612379" y="1301220"/>
              <a:ext cx="2220858" cy="484188"/>
              <a:chOff x="612379" y="1301220"/>
              <a:chExt cx="2220858" cy="484188"/>
            </a:xfrm>
          </p:grpSpPr>
          <p:sp>
            <p:nvSpPr>
              <p:cNvPr id="7" name="任意多边形 6"/>
              <p:cNvSpPr/>
              <p:nvPr/>
            </p:nvSpPr>
            <p:spPr bwMode="auto">
              <a:xfrm>
                <a:off x="612381" y="1301220"/>
                <a:ext cx="2220856"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8" name="文本框 7"/>
              <p:cNvSpPr txBox="1">
                <a:spLocks noChangeArrowheads="1"/>
              </p:cNvSpPr>
              <p:nvPr/>
            </p:nvSpPr>
            <p:spPr bwMode="auto">
              <a:xfrm>
                <a:off x="612379" y="1358648"/>
                <a:ext cx="2220857"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a:solidFill>
                      <a:schemeClr val="bg1"/>
                    </a:solidFill>
                    <a:cs typeface="+mn-ea"/>
                    <a:sym typeface="+mn-lt"/>
                  </a:rPr>
                  <a:t>如果被埋</a:t>
                </a:r>
                <a:endParaRPr lang="zh-CN" altLang="en-US" sz="1800" b="1" dirty="0">
                  <a:solidFill>
                    <a:schemeClr val="bg1"/>
                  </a:solidFill>
                  <a:cs typeface="+mn-ea"/>
                  <a:sym typeface="+mn-lt"/>
                </a:endParaRPr>
              </a:p>
            </p:txBody>
          </p:sp>
        </p:grpSp>
      </p:grpSp>
      <p:pic>
        <p:nvPicPr>
          <p:cNvPr id="9" name="图片 8"/>
          <p:cNvPicPr>
            <a:picLocks noChangeAspect="1"/>
          </p:cNvPicPr>
          <p:nvPr/>
        </p:nvPicPr>
        <p:blipFill>
          <a:blip r:embed="rId1" cstate="email"/>
          <a:stretch>
            <a:fillRect/>
          </a:stretch>
        </p:blipFill>
        <p:spPr>
          <a:xfrm>
            <a:off x="334963" y="1871409"/>
            <a:ext cx="4941887" cy="325340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 calcmode="lin" valueType="num">
                                      <p:cBhvr>
                                        <p:cTn id="13" dur="1000" fill="hold"/>
                                        <p:tgtEl>
                                          <p:spTgt spid="9"/>
                                        </p:tgtEl>
                                        <p:attrNameLst>
                                          <p:attrName>style.rotation</p:attrName>
                                        </p:attrNameLst>
                                      </p:cBhvr>
                                      <p:tavLst>
                                        <p:tav tm="0">
                                          <p:val>
                                            <p:fltVal val="90"/>
                                          </p:val>
                                        </p:tav>
                                        <p:tav tm="100000">
                                          <p:val>
                                            <p:fltVal val="0"/>
                                          </p:val>
                                        </p:tav>
                                      </p:tavLst>
                                    </p:anim>
                                    <p:animEffect transition="in" filter="fade">
                                      <p:cBhvr>
                                        <p:cTn id="14" dur="1000"/>
                                        <p:tgtEl>
                                          <p:spTgt spid="9"/>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left)">
                                      <p:cBhvr>
                                        <p:cTn id="18" dur="750"/>
                                        <p:tgtEl>
                                          <p:spTgt spid="4"/>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wipe(up)">
                                      <p:cBhvr>
                                        <p:cTn id="22" dur="12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25" name="组合 24"/>
          <p:cNvGrpSpPr/>
          <p:nvPr/>
        </p:nvGrpSpPr>
        <p:grpSpPr>
          <a:xfrm>
            <a:off x="4241459" y="1453055"/>
            <a:ext cx="3709082" cy="636598"/>
            <a:chOff x="3729419" y="1263151"/>
            <a:chExt cx="3709082" cy="636598"/>
          </a:xfrm>
        </p:grpSpPr>
        <p:grpSp>
          <p:nvGrpSpPr>
            <p:cNvPr id="26" name="组合 25"/>
            <p:cNvGrpSpPr/>
            <p:nvPr/>
          </p:nvGrpSpPr>
          <p:grpSpPr>
            <a:xfrm>
              <a:off x="3729419" y="1263151"/>
              <a:ext cx="3709082" cy="636598"/>
              <a:chOff x="3729419" y="1263151"/>
              <a:chExt cx="3709082" cy="636598"/>
            </a:xfrm>
          </p:grpSpPr>
          <p:grpSp>
            <p:nvGrpSpPr>
              <p:cNvPr id="28" name="组合 27"/>
              <p:cNvGrpSpPr/>
              <p:nvPr/>
            </p:nvGrpSpPr>
            <p:grpSpPr>
              <a:xfrm flipH="1">
                <a:off x="6900339" y="1408005"/>
                <a:ext cx="538162" cy="491744"/>
                <a:chOff x="4754259" y="1408005"/>
                <a:chExt cx="538162" cy="491744"/>
              </a:xfrm>
            </p:grpSpPr>
            <p:sp>
              <p:nvSpPr>
                <p:cNvPr id="33" name="任意多边形 32"/>
                <p:cNvSpPr/>
                <p:nvPr/>
              </p:nvSpPr>
              <p:spPr>
                <a:xfrm>
                  <a:off x="47542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1051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729419" y="1408005"/>
                <a:ext cx="538162" cy="491744"/>
                <a:chOff x="3729419" y="1408005"/>
                <a:chExt cx="538162" cy="491744"/>
              </a:xfrm>
            </p:grpSpPr>
            <p:sp>
              <p:nvSpPr>
                <p:cNvPr id="31" name="任意多边形 3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4080309" y="1263151"/>
                <a:ext cx="3010477" cy="4996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4165698" y="1280569"/>
              <a:ext cx="2836525" cy="461665"/>
            </a:xfrm>
            <a:prstGeom prst="rect">
              <a:avLst/>
            </a:prstGeom>
            <a:noFill/>
          </p:spPr>
          <p:txBody>
            <a:bodyPr wrap="square">
              <a:spAutoFit/>
            </a:bodyPr>
            <a:lstStyle/>
            <a:p>
              <a:pPr algn="ctr">
                <a:lnSpc>
                  <a:spcPct val="120000"/>
                </a:lnSpc>
              </a:pPr>
              <a:r>
                <a:rPr lang="zh-CN" altLang="en-US" sz="2000" b="1" dirty="0">
                  <a:solidFill>
                    <a:srgbClr val="FEFDFD"/>
                  </a:solidFill>
                  <a:latin typeface="微软雅黑" panose="020B0503020204020204" pitchFamily="34" charset="-122"/>
                  <a:ea typeface="微软雅黑" panose="020B0503020204020204" pitchFamily="34" charset="-122"/>
                  <a:cs typeface="+mn-ea"/>
                </a:rPr>
                <a:t>做好震后自救和互助</a:t>
              </a:r>
              <a:endParaRPr lang="zh-CN" altLang="en-US" sz="2000" b="1" dirty="0">
                <a:solidFill>
                  <a:srgbClr val="FEFDFD"/>
                </a:solidFill>
                <a:latin typeface="微软雅黑" panose="020B0503020204020204" pitchFamily="34" charset="-122"/>
                <a:ea typeface="微软雅黑" panose="020B0503020204020204" pitchFamily="34" charset="-122"/>
                <a:cs typeface="+mn-ea"/>
              </a:endParaRPr>
            </a:p>
          </p:txBody>
        </p:sp>
      </p:grpSp>
      <p:grpSp>
        <p:nvGrpSpPr>
          <p:cNvPr id="35" name="组合 34"/>
          <p:cNvGrpSpPr/>
          <p:nvPr/>
        </p:nvGrpSpPr>
        <p:grpSpPr>
          <a:xfrm>
            <a:off x="1688914" y="2697078"/>
            <a:ext cx="8789440" cy="526725"/>
            <a:chOff x="1715043" y="2626051"/>
            <a:chExt cx="8789440" cy="526725"/>
          </a:xfrm>
        </p:grpSpPr>
        <p:grpSp>
          <p:nvGrpSpPr>
            <p:cNvPr id="36" name="组合 35"/>
            <p:cNvGrpSpPr/>
            <p:nvPr/>
          </p:nvGrpSpPr>
          <p:grpSpPr>
            <a:xfrm>
              <a:off x="1715043" y="2626051"/>
              <a:ext cx="584589" cy="526724"/>
              <a:chOff x="727866" y="3644900"/>
              <a:chExt cx="728772" cy="1739901"/>
            </a:xfrm>
          </p:grpSpPr>
          <p:sp>
            <p:nvSpPr>
              <p:cNvPr id="40" name="矩形 39"/>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1" name="矩形 40"/>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01</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37" name="组合 36"/>
            <p:cNvGrpSpPr/>
            <p:nvPr/>
          </p:nvGrpSpPr>
          <p:grpSpPr>
            <a:xfrm>
              <a:off x="2308240" y="2626052"/>
              <a:ext cx="8196243" cy="526724"/>
              <a:chOff x="2308240" y="2626051"/>
              <a:chExt cx="8196243" cy="1323649"/>
            </a:xfrm>
          </p:grpSpPr>
          <p:sp>
            <p:nvSpPr>
              <p:cNvPr id="38" name="矩形 37"/>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在操场或室外时，可原地不动蹲下，双手保护头部，注意避开高大建筑物或危险物。 </a:t>
                </a:r>
                <a:endParaRPr lang="zh-CN" altLang="en-US" sz="1600" dirty="0">
                  <a:latin typeface="微软雅黑" panose="020B0503020204020204" pitchFamily="34" charset="-122"/>
                  <a:ea typeface="微软雅黑" panose="020B0503020204020204" pitchFamily="34" charset="-122"/>
                  <a:cs typeface="+mn-ea"/>
                </a:endParaRPr>
              </a:p>
            </p:txBody>
          </p:sp>
          <p:sp>
            <p:nvSpPr>
              <p:cNvPr id="39" name="矩形 38"/>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2" name="组合 41"/>
          <p:cNvGrpSpPr/>
          <p:nvPr/>
        </p:nvGrpSpPr>
        <p:grpSpPr>
          <a:xfrm>
            <a:off x="1688914" y="3581516"/>
            <a:ext cx="8789440" cy="526725"/>
            <a:chOff x="1715043" y="2626051"/>
            <a:chExt cx="8789440" cy="526725"/>
          </a:xfrm>
        </p:grpSpPr>
        <p:grpSp>
          <p:nvGrpSpPr>
            <p:cNvPr id="43" name="组合 42"/>
            <p:cNvGrpSpPr/>
            <p:nvPr/>
          </p:nvGrpSpPr>
          <p:grpSpPr>
            <a:xfrm>
              <a:off x="1715043" y="2626051"/>
              <a:ext cx="584589" cy="526724"/>
              <a:chOff x="727866" y="3644900"/>
              <a:chExt cx="728772" cy="1739901"/>
            </a:xfrm>
          </p:grpSpPr>
          <p:sp>
            <p:nvSpPr>
              <p:cNvPr id="47" name="矩形 46"/>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8" name="矩形 47"/>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02</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44" name="组合 43"/>
            <p:cNvGrpSpPr/>
            <p:nvPr/>
          </p:nvGrpSpPr>
          <p:grpSpPr>
            <a:xfrm>
              <a:off x="2308240" y="2626052"/>
              <a:ext cx="8196243" cy="526724"/>
              <a:chOff x="2308240" y="2626051"/>
              <a:chExt cx="8196243" cy="1323649"/>
            </a:xfrm>
          </p:grpSpPr>
          <p:sp>
            <p:nvSpPr>
              <p:cNvPr id="45" name="矩形 44"/>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不要回到教室去。 </a:t>
                </a:r>
                <a:endParaRPr lang="zh-CN" altLang="en-US" sz="1600" dirty="0">
                  <a:latin typeface="微软雅黑" panose="020B0503020204020204" pitchFamily="34" charset="-122"/>
                  <a:ea typeface="微软雅黑" panose="020B0503020204020204" pitchFamily="34" charset="-122"/>
                  <a:cs typeface="+mn-ea"/>
                </a:endParaRPr>
              </a:p>
            </p:txBody>
          </p:sp>
          <p:sp>
            <p:nvSpPr>
              <p:cNvPr id="46" name="矩形 45"/>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9" name="组合 48"/>
          <p:cNvGrpSpPr/>
          <p:nvPr/>
        </p:nvGrpSpPr>
        <p:grpSpPr>
          <a:xfrm>
            <a:off x="1688914" y="4465954"/>
            <a:ext cx="8789440" cy="526725"/>
            <a:chOff x="1715043" y="2626051"/>
            <a:chExt cx="8789440" cy="526725"/>
          </a:xfrm>
        </p:grpSpPr>
        <p:grpSp>
          <p:nvGrpSpPr>
            <p:cNvPr id="50" name="组合 49"/>
            <p:cNvGrpSpPr/>
            <p:nvPr/>
          </p:nvGrpSpPr>
          <p:grpSpPr>
            <a:xfrm>
              <a:off x="1715043" y="2626051"/>
              <a:ext cx="584589" cy="526724"/>
              <a:chOff x="727866" y="3644900"/>
              <a:chExt cx="728772" cy="1739901"/>
            </a:xfrm>
          </p:grpSpPr>
          <p:sp>
            <p:nvSpPr>
              <p:cNvPr id="54" name="矩形 53"/>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5" name="矩形 54"/>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03</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51" name="组合 50"/>
            <p:cNvGrpSpPr/>
            <p:nvPr/>
          </p:nvGrpSpPr>
          <p:grpSpPr>
            <a:xfrm>
              <a:off x="2308240" y="2626052"/>
              <a:ext cx="8196243" cy="526724"/>
              <a:chOff x="2308240" y="2626051"/>
              <a:chExt cx="8196243" cy="1323649"/>
            </a:xfrm>
          </p:grpSpPr>
          <p:sp>
            <p:nvSpPr>
              <p:cNvPr id="52" name="矩形 51"/>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震后应当有组织地撤离。 </a:t>
                </a:r>
                <a:endParaRPr lang="zh-CN" altLang="en-US" sz="1600" dirty="0">
                  <a:latin typeface="微软雅黑" panose="020B0503020204020204" pitchFamily="34" charset="-122"/>
                  <a:ea typeface="微软雅黑" panose="020B0503020204020204" pitchFamily="34" charset="-122"/>
                  <a:cs typeface="+mn-ea"/>
                </a:endParaRPr>
              </a:p>
            </p:txBody>
          </p:sp>
          <p:sp>
            <p:nvSpPr>
              <p:cNvPr id="53" name="矩形 52"/>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56" name="组合 55"/>
          <p:cNvGrpSpPr/>
          <p:nvPr/>
        </p:nvGrpSpPr>
        <p:grpSpPr>
          <a:xfrm>
            <a:off x="1688914" y="5350393"/>
            <a:ext cx="8789440" cy="526725"/>
            <a:chOff x="1715043" y="2626051"/>
            <a:chExt cx="8789440" cy="526725"/>
          </a:xfrm>
        </p:grpSpPr>
        <p:grpSp>
          <p:nvGrpSpPr>
            <p:cNvPr id="57" name="组合 56"/>
            <p:cNvGrpSpPr/>
            <p:nvPr/>
          </p:nvGrpSpPr>
          <p:grpSpPr>
            <a:xfrm>
              <a:off x="1715043" y="2626051"/>
              <a:ext cx="584589" cy="526724"/>
              <a:chOff x="727866" y="3644900"/>
              <a:chExt cx="728772" cy="1739901"/>
            </a:xfrm>
          </p:grpSpPr>
          <p:sp>
            <p:nvSpPr>
              <p:cNvPr id="61" name="矩形 60"/>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62" name="矩形 61"/>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04</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58" name="组合 57"/>
            <p:cNvGrpSpPr/>
            <p:nvPr/>
          </p:nvGrpSpPr>
          <p:grpSpPr>
            <a:xfrm>
              <a:off x="2308240" y="2626052"/>
              <a:ext cx="8196243" cy="526724"/>
              <a:chOff x="2308240" y="2626051"/>
              <a:chExt cx="8196243" cy="1323649"/>
            </a:xfrm>
          </p:grpSpPr>
          <p:sp>
            <p:nvSpPr>
              <p:cNvPr id="59" name="矩形 58"/>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千万不要跳楼！不要站在窗外！ 不要到阳台上去！ </a:t>
                </a:r>
                <a:endParaRPr lang="zh-CN" altLang="en-US" sz="1600" dirty="0">
                  <a:latin typeface="微软雅黑" panose="020B0503020204020204" pitchFamily="34" charset="-122"/>
                  <a:ea typeface="微软雅黑" panose="020B0503020204020204" pitchFamily="34" charset="-122"/>
                  <a:cs typeface="+mn-ea"/>
                </a:endParaRPr>
              </a:p>
            </p:txBody>
          </p:sp>
          <p:sp>
            <p:nvSpPr>
              <p:cNvPr id="60" name="矩形 59"/>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1000"/>
                                        <p:tgtEl>
                                          <p:spTgt spid="25"/>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750" fill="hold"/>
                                        <p:tgtEl>
                                          <p:spTgt spid="49"/>
                                        </p:tgtEl>
                                        <p:attrNameLst>
                                          <p:attrName>ppt_x</p:attrName>
                                        </p:attrNameLst>
                                      </p:cBhvr>
                                      <p:tavLst>
                                        <p:tav tm="0">
                                          <p:val>
                                            <p:strVal val="1+#ppt_w/2"/>
                                          </p:val>
                                        </p:tav>
                                        <p:tav tm="100000">
                                          <p:val>
                                            <p:strVal val="#ppt_x"/>
                                          </p:val>
                                        </p:tav>
                                      </p:tavLst>
                                    </p:anim>
                                    <p:anim calcmode="lin" valueType="num">
                                      <p:cBhvr additive="base">
                                        <p:cTn id="24" dur="75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1+#ppt_w/2"/>
                                          </p:val>
                                        </p:tav>
                                        <p:tav tm="100000">
                                          <p:val>
                                            <p:strVal val="#ppt_x"/>
                                          </p:val>
                                        </p:tav>
                                      </p:tavLst>
                                    </p:anim>
                                    <p:anim calcmode="lin" valueType="num">
                                      <p:cBhvr additive="base">
                                        <p:cTn id="28" dur="7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25" name="组合 24"/>
          <p:cNvGrpSpPr/>
          <p:nvPr/>
        </p:nvGrpSpPr>
        <p:grpSpPr>
          <a:xfrm>
            <a:off x="4241459" y="1453055"/>
            <a:ext cx="3709082" cy="636598"/>
            <a:chOff x="3729419" y="1263151"/>
            <a:chExt cx="3709082" cy="636598"/>
          </a:xfrm>
        </p:grpSpPr>
        <p:grpSp>
          <p:nvGrpSpPr>
            <p:cNvPr id="26" name="组合 25"/>
            <p:cNvGrpSpPr/>
            <p:nvPr/>
          </p:nvGrpSpPr>
          <p:grpSpPr>
            <a:xfrm>
              <a:off x="3729419" y="1263151"/>
              <a:ext cx="3709082" cy="636598"/>
              <a:chOff x="3729419" y="1263151"/>
              <a:chExt cx="3709082" cy="636598"/>
            </a:xfrm>
          </p:grpSpPr>
          <p:grpSp>
            <p:nvGrpSpPr>
              <p:cNvPr id="28" name="组合 27"/>
              <p:cNvGrpSpPr/>
              <p:nvPr/>
            </p:nvGrpSpPr>
            <p:grpSpPr>
              <a:xfrm flipH="1">
                <a:off x="6900339" y="1408005"/>
                <a:ext cx="538162" cy="491744"/>
                <a:chOff x="4754259" y="1408005"/>
                <a:chExt cx="538162" cy="491744"/>
              </a:xfrm>
            </p:grpSpPr>
            <p:sp>
              <p:nvSpPr>
                <p:cNvPr id="33" name="任意多边形 32"/>
                <p:cNvSpPr/>
                <p:nvPr/>
              </p:nvSpPr>
              <p:spPr>
                <a:xfrm>
                  <a:off x="47542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1051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729419" y="1408005"/>
                <a:ext cx="538162" cy="491744"/>
                <a:chOff x="3729419" y="1408005"/>
                <a:chExt cx="538162" cy="491744"/>
              </a:xfrm>
            </p:grpSpPr>
            <p:sp>
              <p:nvSpPr>
                <p:cNvPr id="31" name="任意多边形 3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4080309" y="1263151"/>
                <a:ext cx="3010477" cy="4996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4165698" y="1280569"/>
              <a:ext cx="2836525" cy="430374"/>
            </a:xfrm>
            <a:prstGeom prst="rect">
              <a:avLst/>
            </a:prstGeom>
            <a:noFill/>
          </p:spPr>
          <p:txBody>
            <a:bodyPr wrap="square">
              <a:spAutoFit/>
            </a:bodyPr>
            <a:lstStyle/>
            <a:p>
              <a:pPr algn="ctr">
                <a:lnSpc>
                  <a:spcPct val="120000"/>
                </a:lnSpc>
              </a:pPr>
              <a:r>
                <a:rPr lang="zh-CN" altLang="en-US" sz="2000" b="1" dirty="0">
                  <a:solidFill>
                    <a:srgbClr val="FEFDFD"/>
                  </a:solidFill>
                  <a:latin typeface="微软雅黑" panose="020B0503020204020204" pitchFamily="34" charset="-122"/>
                  <a:ea typeface="微软雅黑" panose="020B0503020204020204" pitchFamily="34" charset="-122"/>
                  <a:cs typeface="+mn-ea"/>
                </a:rPr>
                <a:t>做好校园防震</a:t>
              </a:r>
              <a:endParaRPr lang="zh-CN" altLang="en-US" sz="2000" b="1" dirty="0">
                <a:solidFill>
                  <a:srgbClr val="FEFDFD"/>
                </a:solidFill>
                <a:latin typeface="微软雅黑" panose="020B0503020204020204" pitchFamily="34" charset="-122"/>
                <a:ea typeface="微软雅黑" panose="020B0503020204020204" pitchFamily="34" charset="-122"/>
                <a:cs typeface="+mn-ea"/>
              </a:endParaRPr>
            </a:p>
          </p:txBody>
        </p:sp>
      </p:grpSp>
      <p:grpSp>
        <p:nvGrpSpPr>
          <p:cNvPr id="35" name="组合 34"/>
          <p:cNvGrpSpPr/>
          <p:nvPr/>
        </p:nvGrpSpPr>
        <p:grpSpPr>
          <a:xfrm>
            <a:off x="1688914" y="2564279"/>
            <a:ext cx="8789440" cy="526725"/>
            <a:chOff x="1715043" y="2626051"/>
            <a:chExt cx="8789440" cy="526725"/>
          </a:xfrm>
        </p:grpSpPr>
        <p:grpSp>
          <p:nvGrpSpPr>
            <p:cNvPr id="36" name="组合 35"/>
            <p:cNvGrpSpPr/>
            <p:nvPr/>
          </p:nvGrpSpPr>
          <p:grpSpPr>
            <a:xfrm>
              <a:off x="1715043" y="2626051"/>
              <a:ext cx="584589" cy="526724"/>
              <a:chOff x="727866" y="3644900"/>
              <a:chExt cx="728772" cy="1739901"/>
            </a:xfrm>
          </p:grpSpPr>
          <p:sp>
            <p:nvSpPr>
              <p:cNvPr id="40" name="矩形 39"/>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1" name="矩形 40"/>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01</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37" name="组合 36"/>
            <p:cNvGrpSpPr/>
            <p:nvPr/>
          </p:nvGrpSpPr>
          <p:grpSpPr>
            <a:xfrm>
              <a:off x="2308240" y="2626052"/>
              <a:ext cx="8196243" cy="526724"/>
              <a:chOff x="2308240" y="2626051"/>
              <a:chExt cx="8196243" cy="1323649"/>
            </a:xfrm>
          </p:grpSpPr>
          <p:sp>
            <p:nvSpPr>
              <p:cNvPr id="38" name="矩形 37"/>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保持镇静 。</a:t>
                </a:r>
                <a:endParaRPr lang="zh-CN" altLang="en-US" sz="1600" dirty="0">
                  <a:latin typeface="微软雅黑" panose="020B0503020204020204" pitchFamily="34" charset="-122"/>
                  <a:ea typeface="微软雅黑" panose="020B0503020204020204" pitchFamily="34" charset="-122"/>
                  <a:cs typeface="+mn-ea"/>
                </a:endParaRPr>
              </a:p>
            </p:txBody>
          </p:sp>
          <p:sp>
            <p:nvSpPr>
              <p:cNvPr id="39" name="矩形 38"/>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2" name="组合 41"/>
          <p:cNvGrpSpPr/>
          <p:nvPr/>
        </p:nvGrpSpPr>
        <p:grpSpPr>
          <a:xfrm>
            <a:off x="1688914" y="3336829"/>
            <a:ext cx="8789440" cy="526725"/>
            <a:chOff x="1715043" y="2626051"/>
            <a:chExt cx="8789440" cy="526725"/>
          </a:xfrm>
        </p:grpSpPr>
        <p:grpSp>
          <p:nvGrpSpPr>
            <p:cNvPr id="43" name="组合 42"/>
            <p:cNvGrpSpPr/>
            <p:nvPr/>
          </p:nvGrpSpPr>
          <p:grpSpPr>
            <a:xfrm>
              <a:off x="1715043" y="2626051"/>
              <a:ext cx="584589" cy="526724"/>
              <a:chOff x="727866" y="3644900"/>
              <a:chExt cx="728772" cy="1739901"/>
            </a:xfrm>
          </p:grpSpPr>
          <p:sp>
            <p:nvSpPr>
              <p:cNvPr id="47" name="矩形 46"/>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8" name="矩形 47"/>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02</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44" name="组合 43"/>
            <p:cNvGrpSpPr/>
            <p:nvPr/>
          </p:nvGrpSpPr>
          <p:grpSpPr>
            <a:xfrm>
              <a:off x="2308240" y="2626052"/>
              <a:ext cx="8196243" cy="526724"/>
              <a:chOff x="2308240" y="2626051"/>
              <a:chExt cx="8196243" cy="1323649"/>
            </a:xfrm>
          </p:grpSpPr>
          <p:sp>
            <p:nvSpPr>
              <p:cNvPr id="45" name="矩形 44"/>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止血、固定砸伤和挤压伤 。</a:t>
                </a:r>
                <a:endParaRPr lang="zh-CN" altLang="en-US" sz="1600" dirty="0">
                  <a:latin typeface="微软雅黑" panose="020B0503020204020204" pitchFamily="34" charset="-122"/>
                  <a:ea typeface="微软雅黑" panose="020B0503020204020204" pitchFamily="34" charset="-122"/>
                  <a:cs typeface="+mn-ea"/>
                </a:endParaRPr>
              </a:p>
            </p:txBody>
          </p:sp>
          <p:sp>
            <p:nvSpPr>
              <p:cNvPr id="46" name="矩形 45"/>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9" name="组合 48"/>
          <p:cNvGrpSpPr/>
          <p:nvPr/>
        </p:nvGrpSpPr>
        <p:grpSpPr>
          <a:xfrm>
            <a:off x="1688914" y="4109380"/>
            <a:ext cx="8789440" cy="526725"/>
            <a:chOff x="1715043" y="2626051"/>
            <a:chExt cx="8789440" cy="526725"/>
          </a:xfrm>
        </p:grpSpPr>
        <p:grpSp>
          <p:nvGrpSpPr>
            <p:cNvPr id="50" name="组合 49"/>
            <p:cNvGrpSpPr/>
            <p:nvPr/>
          </p:nvGrpSpPr>
          <p:grpSpPr>
            <a:xfrm>
              <a:off x="1715043" y="2626051"/>
              <a:ext cx="584589" cy="526724"/>
              <a:chOff x="727866" y="3644900"/>
              <a:chExt cx="728772" cy="1739901"/>
            </a:xfrm>
          </p:grpSpPr>
          <p:sp>
            <p:nvSpPr>
              <p:cNvPr id="54" name="矩形 53"/>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5" name="矩形 54"/>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03</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51" name="组合 50"/>
            <p:cNvGrpSpPr/>
            <p:nvPr/>
          </p:nvGrpSpPr>
          <p:grpSpPr>
            <a:xfrm>
              <a:off x="2308240" y="2626052"/>
              <a:ext cx="8196243" cy="526724"/>
              <a:chOff x="2308240" y="2626051"/>
              <a:chExt cx="8196243" cy="1323649"/>
            </a:xfrm>
          </p:grpSpPr>
          <p:sp>
            <p:nvSpPr>
              <p:cNvPr id="52" name="矩形 51"/>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妥善处理伤口 。</a:t>
                </a:r>
                <a:endParaRPr lang="zh-CN" altLang="en-US" sz="1600" dirty="0">
                  <a:latin typeface="微软雅黑" panose="020B0503020204020204" pitchFamily="34" charset="-122"/>
                  <a:ea typeface="微软雅黑" panose="020B0503020204020204" pitchFamily="34" charset="-122"/>
                  <a:cs typeface="+mn-ea"/>
                </a:endParaRPr>
              </a:p>
            </p:txBody>
          </p:sp>
          <p:sp>
            <p:nvSpPr>
              <p:cNvPr id="53" name="矩形 52"/>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56" name="组合 55"/>
          <p:cNvGrpSpPr/>
          <p:nvPr/>
        </p:nvGrpSpPr>
        <p:grpSpPr>
          <a:xfrm>
            <a:off x="1688914" y="4881931"/>
            <a:ext cx="8789440" cy="526725"/>
            <a:chOff x="1715043" y="2626051"/>
            <a:chExt cx="8789440" cy="526725"/>
          </a:xfrm>
        </p:grpSpPr>
        <p:grpSp>
          <p:nvGrpSpPr>
            <p:cNvPr id="57" name="组合 56"/>
            <p:cNvGrpSpPr/>
            <p:nvPr/>
          </p:nvGrpSpPr>
          <p:grpSpPr>
            <a:xfrm>
              <a:off x="1715043" y="2626051"/>
              <a:ext cx="584589" cy="526724"/>
              <a:chOff x="727866" y="3644900"/>
              <a:chExt cx="728772" cy="1739901"/>
            </a:xfrm>
          </p:grpSpPr>
          <p:sp>
            <p:nvSpPr>
              <p:cNvPr id="61" name="矩形 60"/>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62" name="矩形 61"/>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04</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58" name="组合 57"/>
            <p:cNvGrpSpPr/>
            <p:nvPr/>
          </p:nvGrpSpPr>
          <p:grpSpPr>
            <a:xfrm>
              <a:off x="2308240" y="2626052"/>
              <a:ext cx="8196243" cy="526724"/>
              <a:chOff x="2308240" y="2626051"/>
              <a:chExt cx="8196243" cy="1323649"/>
            </a:xfrm>
          </p:grpSpPr>
          <p:sp>
            <p:nvSpPr>
              <p:cNvPr id="59" name="矩形 58"/>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防止火灾 。</a:t>
                </a:r>
                <a:endParaRPr lang="zh-CN" altLang="en-US" sz="1600" dirty="0">
                  <a:latin typeface="微软雅黑" panose="020B0503020204020204" pitchFamily="34" charset="-122"/>
                  <a:ea typeface="微软雅黑" panose="020B0503020204020204" pitchFamily="34" charset="-122"/>
                  <a:cs typeface="+mn-ea"/>
                </a:endParaRPr>
              </a:p>
            </p:txBody>
          </p:sp>
          <p:sp>
            <p:nvSpPr>
              <p:cNvPr id="60" name="矩形 59"/>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63" name="组合 62"/>
          <p:cNvGrpSpPr/>
          <p:nvPr/>
        </p:nvGrpSpPr>
        <p:grpSpPr>
          <a:xfrm>
            <a:off x="1688914" y="5654481"/>
            <a:ext cx="8789440" cy="526725"/>
            <a:chOff x="1715043" y="2626051"/>
            <a:chExt cx="8789440" cy="526725"/>
          </a:xfrm>
        </p:grpSpPr>
        <p:grpSp>
          <p:nvGrpSpPr>
            <p:cNvPr id="64" name="组合 63"/>
            <p:cNvGrpSpPr/>
            <p:nvPr/>
          </p:nvGrpSpPr>
          <p:grpSpPr>
            <a:xfrm>
              <a:off x="1715043" y="2626051"/>
              <a:ext cx="584589" cy="526724"/>
              <a:chOff x="727866" y="3644900"/>
              <a:chExt cx="728772" cy="1739901"/>
            </a:xfrm>
          </p:grpSpPr>
          <p:sp>
            <p:nvSpPr>
              <p:cNvPr id="68" name="矩形 67"/>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69" name="矩形 68"/>
              <p:cNvSpPr/>
              <p:nvPr/>
            </p:nvSpPr>
            <p:spPr>
              <a:xfrm>
                <a:off x="727866" y="3752355"/>
                <a:ext cx="728772" cy="1441968"/>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05</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65" name="组合 64"/>
            <p:cNvGrpSpPr/>
            <p:nvPr/>
          </p:nvGrpSpPr>
          <p:grpSpPr>
            <a:xfrm>
              <a:off x="2308240" y="2626052"/>
              <a:ext cx="8196243" cy="526724"/>
              <a:chOff x="2308240" y="2626051"/>
              <a:chExt cx="8196243" cy="1323649"/>
            </a:xfrm>
          </p:grpSpPr>
          <p:sp>
            <p:nvSpPr>
              <p:cNvPr id="66" name="矩形 65"/>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预防破伤风和气性坏疽，注意饮食饮水卫生，防止大灾后的大疫 。</a:t>
                </a:r>
                <a:endParaRPr lang="zh-CN" altLang="en-US" sz="1600" dirty="0">
                  <a:latin typeface="微软雅黑" panose="020B0503020204020204" pitchFamily="34" charset="-122"/>
                  <a:ea typeface="微软雅黑" panose="020B0503020204020204" pitchFamily="34" charset="-122"/>
                  <a:cs typeface="+mn-ea"/>
                </a:endParaRPr>
              </a:p>
            </p:txBody>
          </p:sp>
          <p:sp>
            <p:nvSpPr>
              <p:cNvPr id="67" name="矩形 66"/>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1000"/>
                                        <p:tgtEl>
                                          <p:spTgt spid="25"/>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750" fill="hold"/>
                                        <p:tgtEl>
                                          <p:spTgt spid="49"/>
                                        </p:tgtEl>
                                        <p:attrNameLst>
                                          <p:attrName>ppt_x</p:attrName>
                                        </p:attrNameLst>
                                      </p:cBhvr>
                                      <p:tavLst>
                                        <p:tav tm="0">
                                          <p:val>
                                            <p:strVal val="1+#ppt_w/2"/>
                                          </p:val>
                                        </p:tav>
                                        <p:tav tm="100000">
                                          <p:val>
                                            <p:strVal val="#ppt_x"/>
                                          </p:val>
                                        </p:tav>
                                      </p:tavLst>
                                    </p:anim>
                                    <p:anim calcmode="lin" valueType="num">
                                      <p:cBhvr additive="base">
                                        <p:cTn id="24" dur="75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1+#ppt_w/2"/>
                                          </p:val>
                                        </p:tav>
                                        <p:tav tm="100000">
                                          <p:val>
                                            <p:strVal val="#ppt_x"/>
                                          </p:val>
                                        </p:tav>
                                      </p:tavLst>
                                    </p:anim>
                                    <p:anim calcmode="lin" valueType="num">
                                      <p:cBhvr additive="base">
                                        <p:cTn id="28" dur="750" fill="hold"/>
                                        <p:tgtEl>
                                          <p:spTgt spid="56"/>
                                        </p:tgtEl>
                                        <p:attrNameLst>
                                          <p:attrName>ppt_y</p:attrName>
                                        </p:attrNameLst>
                                      </p:cBhvr>
                                      <p:tavLst>
                                        <p:tav tm="0">
                                          <p:val>
                                            <p:strVal val="#ppt_y"/>
                                          </p:val>
                                        </p:tav>
                                        <p:tav tm="100000">
                                          <p:val>
                                            <p:strVal val="#ppt_y"/>
                                          </p:val>
                                        </p:tav>
                                      </p:tavLst>
                                    </p:anim>
                                  </p:childTnLst>
                                </p:cTn>
                              </p:par>
                              <p:par>
                                <p:cTn id="29" presetID="2" presetClass="entr" presetSubtype="2" fill="hold" nodeType="withEffect">
                                  <p:stCondLst>
                                    <p:cond delay="100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750" fill="hold"/>
                                        <p:tgtEl>
                                          <p:spTgt spid="63"/>
                                        </p:tgtEl>
                                        <p:attrNameLst>
                                          <p:attrName>ppt_x</p:attrName>
                                        </p:attrNameLst>
                                      </p:cBhvr>
                                      <p:tavLst>
                                        <p:tav tm="0">
                                          <p:val>
                                            <p:strVal val="1+#ppt_w/2"/>
                                          </p:val>
                                        </p:tav>
                                        <p:tav tm="100000">
                                          <p:val>
                                            <p:strVal val="#ppt_x"/>
                                          </p:val>
                                        </p:tav>
                                      </p:tavLst>
                                    </p:anim>
                                    <p:anim calcmode="lin" valueType="num">
                                      <p:cBhvr additive="base">
                                        <p:cTn id="32" dur="750" fill="hold"/>
                                        <p:tgtEl>
                                          <p:spTgt spid="6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25" name="组合 24"/>
          <p:cNvGrpSpPr/>
          <p:nvPr/>
        </p:nvGrpSpPr>
        <p:grpSpPr>
          <a:xfrm>
            <a:off x="4241459" y="1453055"/>
            <a:ext cx="3709082" cy="636598"/>
            <a:chOff x="3729419" y="1263151"/>
            <a:chExt cx="3709082" cy="636598"/>
          </a:xfrm>
        </p:grpSpPr>
        <p:grpSp>
          <p:nvGrpSpPr>
            <p:cNvPr id="26" name="组合 25"/>
            <p:cNvGrpSpPr/>
            <p:nvPr/>
          </p:nvGrpSpPr>
          <p:grpSpPr>
            <a:xfrm>
              <a:off x="3729419" y="1263151"/>
              <a:ext cx="3709082" cy="636598"/>
              <a:chOff x="3729419" y="1263151"/>
              <a:chExt cx="3709082" cy="636598"/>
            </a:xfrm>
          </p:grpSpPr>
          <p:grpSp>
            <p:nvGrpSpPr>
              <p:cNvPr id="28" name="组合 27"/>
              <p:cNvGrpSpPr/>
              <p:nvPr/>
            </p:nvGrpSpPr>
            <p:grpSpPr>
              <a:xfrm flipH="1">
                <a:off x="6900339" y="1408005"/>
                <a:ext cx="538162" cy="491744"/>
                <a:chOff x="4754259" y="1408005"/>
                <a:chExt cx="538162" cy="491744"/>
              </a:xfrm>
            </p:grpSpPr>
            <p:sp>
              <p:nvSpPr>
                <p:cNvPr id="33" name="任意多边形 32"/>
                <p:cNvSpPr/>
                <p:nvPr/>
              </p:nvSpPr>
              <p:spPr>
                <a:xfrm>
                  <a:off x="47542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1051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729419" y="1408005"/>
                <a:ext cx="538162" cy="491744"/>
                <a:chOff x="3729419" y="1408005"/>
                <a:chExt cx="538162" cy="491744"/>
              </a:xfrm>
            </p:grpSpPr>
            <p:sp>
              <p:nvSpPr>
                <p:cNvPr id="31" name="任意多边形 3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4080309" y="1263151"/>
                <a:ext cx="3010477" cy="4996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4165698" y="1280569"/>
              <a:ext cx="2836525" cy="430374"/>
            </a:xfrm>
            <a:prstGeom prst="rect">
              <a:avLst/>
            </a:prstGeom>
            <a:noFill/>
          </p:spPr>
          <p:txBody>
            <a:bodyPr wrap="square">
              <a:spAutoFit/>
            </a:bodyPr>
            <a:lstStyle/>
            <a:p>
              <a:pPr algn="ctr">
                <a:lnSpc>
                  <a:spcPct val="120000"/>
                </a:lnSpc>
              </a:pPr>
              <a:r>
                <a:rPr lang="zh-CN" altLang="en-US" sz="2000" b="1" dirty="0">
                  <a:solidFill>
                    <a:srgbClr val="FEFDFD"/>
                  </a:solidFill>
                  <a:latin typeface="微软雅黑" panose="020B0503020204020204" pitchFamily="34" charset="-122"/>
                  <a:ea typeface="微软雅黑" panose="020B0503020204020204" pitchFamily="34" charset="-122"/>
                  <a:cs typeface="+mn-ea"/>
                </a:rPr>
                <a:t>做好家庭防震</a:t>
              </a:r>
              <a:endParaRPr lang="zh-CN" altLang="en-US" sz="2000" b="1" dirty="0">
                <a:solidFill>
                  <a:srgbClr val="FEFDFD"/>
                </a:solidFill>
                <a:latin typeface="微软雅黑" panose="020B0503020204020204" pitchFamily="34" charset="-122"/>
                <a:ea typeface="微软雅黑" panose="020B0503020204020204" pitchFamily="34" charset="-122"/>
                <a:cs typeface="+mn-ea"/>
              </a:endParaRPr>
            </a:p>
          </p:txBody>
        </p:sp>
      </p:grpSp>
      <p:grpSp>
        <p:nvGrpSpPr>
          <p:cNvPr id="35" name="组合 34"/>
          <p:cNvGrpSpPr/>
          <p:nvPr/>
        </p:nvGrpSpPr>
        <p:grpSpPr>
          <a:xfrm>
            <a:off x="699751" y="2495856"/>
            <a:ext cx="10792498" cy="905125"/>
            <a:chOff x="1715043" y="2626051"/>
            <a:chExt cx="8789440" cy="526725"/>
          </a:xfrm>
        </p:grpSpPr>
        <p:grpSp>
          <p:nvGrpSpPr>
            <p:cNvPr id="36" name="组合 35"/>
            <p:cNvGrpSpPr/>
            <p:nvPr/>
          </p:nvGrpSpPr>
          <p:grpSpPr>
            <a:xfrm>
              <a:off x="1715043" y="2626051"/>
              <a:ext cx="584589" cy="526724"/>
              <a:chOff x="727866" y="3644900"/>
              <a:chExt cx="728772" cy="1739901"/>
            </a:xfrm>
          </p:grpSpPr>
          <p:sp>
            <p:nvSpPr>
              <p:cNvPr id="40" name="矩形 39"/>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1" name="矩形 40"/>
              <p:cNvSpPr/>
              <p:nvPr/>
            </p:nvSpPr>
            <p:spPr>
              <a:xfrm>
                <a:off x="727866" y="4071126"/>
                <a:ext cx="728772" cy="887450"/>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01</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37" name="组合 36"/>
            <p:cNvGrpSpPr/>
            <p:nvPr/>
          </p:nvGrpSpPr>
          <p:grpSpPr>
            <a:xfrm>
              <a:off x="2308240" y="2626052"/>
              <a:ext cx="8196243" cy="526724"/>
              <a:chOff x="2308240" y="2626051"/>
              <a:chExt cx="8196243" cy="1323649"/>
            </a:xfrm>
          </p:grpSpPr>
          <p:sp>
            <p:nvSpPr>
              <p:cNvPr id="38" name="矩形 37"/>
              <p:cNvSpPr/>
              <p:nvPr/>
            </p:nvSpPr>
            <p:spPr>
              <a:xfrm>
                <a:off x="2355864" y="2806559"/>
                <a:ext cx="8148619" cy="999203"/>
              </a:xfrm>
              <a:prstGeom prst="rect">
                <a:avLst/>
              </a:prstGeom>
            </p:spPr>
            <p:txBody>
              <a:bodyPr wrap="square">
                <a:spAutoFit/>
              </a:bodyPr>
              <a:lstStyle/>
              <a:p>
                <a:pPr>
                  <a:lnSpc>
                    <a:spcPct val="120000"/>
                  </a:lnSpc>
                </a:pPr>
                <a:r>
                  <a:rPr lang="zh-CN" altLang="en-US" sz="1600" dirty="0">
                    <a:latin typeface="微软雅黑" panose="020B0503020204020204" pitchFamily="34" charset="-122"/>
                    <a:ea typeface="微软雅黑" panose="020B0503020204020204" pitchFamily="34" charset="-122"/>
                    <a:cs typeface="+mn-ea"/>
                  </a:rPr>
                  <a:t>抓紧时间紧急避险。如果感觉晃动很轻，说明震源比较远，只需躲在坚实的家具旁边就可以。大地震从开始到振动过程结束，时间不过十几秒到几十秒，因此抓紧时间进行避震最为关键，不要耽误时间。 </a:t>
                </a:r>
                <a:endParaRPr lang="zh-CN" altLang="en-US" sz="1600" dirty="0">
                  <a:latin typeface="微软雅黑" panose="020B0503020204020204" pitchFamily="34" charset="-122"/>
                  <a:ea typeface="微软雅黑" panose="020B0503020204020204" pitchFamily="34" charset="-122"/>
                  <a:cs typeface="+mn-ea"/>
                </a:endParaRPr>
              </a:p>
            </p:txBody>
          </p:sp>
          <p:sp>
            <p:nvSpPr>
              <p:cNvPr id="39" name="矩形 38"/>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2" name="组合 41"/>
          <p:cNvGrpSpPr/>
          <p:nvPr/>
        </p:nvGrpSpPr>
        <p:grpSpPr>
          <a:xfrm>
            <a:off x="699751" y="3823407"/>
            <a:ext cx="10792498" cy="905125"/>
            <a:chOff x="1715043" y="2626051"/>
            <a:chExt cx="8789440" cy="526725"/>
          </a:xfrm>
        </p:grpSpPr>
        <p:grpSp>
          <p:nvGrpSpPr>
            <p:cNvPr id="43" name="组合 42"/>
            <p:cNvGrpSpPr/>
            <p:nvPr/>
          </p:nvGrpSpPr>
          <p:grpSpPr>
            <a:xfrm>
              <a:off x="1715043" y="2626051"/>
              <a:ext cx="584589" cy="526724"/>
              <a:chOff x="727866" y="3644900"/>
              <a:chExt cx="728772" cy="1739901"/>
            </a:xfrm>
          </p:grpSpPr>
          <p:sp>
            <p:nvSpPr>
              <p:cNvPr id="47" name="矩形 46"/>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8" name="矩形 47"/>
              <p:cNvSpPr/>
              <p:nvPr/>
            </p:nvSpPr>
            <p:spPr>
              <a:xfrm>
                <a:off x="727866" y="4071126"/>
                <a:ext cx="728772" cy="887450"/>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02</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44" name="组合 43"/>
            <p:cNvGrpSpPr/>
            <p:nvPr/>
          </p:nvGrpSpPr>
          <p:grpSpPr>
            <a:xfrm>
              <a:off x="2308240" y="2626052"/>
              <a:ext cx="8196243" cy="526724"/>
              <a:chOff x="2308240" y="2626051"/>
              <a:chExt cx="8196243" cy="1323649"/>
            </a:xfrm>
          </p:grpSpPr>
          <p:sp>
            <p:nvSpPr>
              <p:cNvPr id="45" name="矩形 44"/>
              <p:cNvSpPr/>
              <p:nvPr/>
            </p:nvSpPr>
            <p:spPr>
              <a:xfrm>
                <a:off x="2355864" y="2788273"/>
                <a:ext cx="8148619" cy="999203"/>
              </a:xfrm>
              <a:prstGeom prst="rect">
                <a:avLst/>
              </a:prstGeom>
            </p:spPr>
            <p:txBody>
              <a:bodyPr wrap="square">
                <a:spAutoFit/>
              </a:bodyPr>
              <a:lstStyle/>
              <a:p>
                <a:pPr>
                  <a:lnSpc>
                    <a:spcPct val="120000"/>
                  </a:lnSpc>
                </a:pPr>
                <a:r>
                  <a:rPr lang="zh-CN" altLang="en-US" sz="1600" dirty="0">
                    <a:latin typeface="微软雅黑" panose="020B0503020204020204" pitchFamily="34" charset="-122"/>
                    <a:ea typeface="微软雅黑" panose="020B0503020204020204" pitchFamily="34" charset="-122"/>
                    <a:cs typeface="+mn-ea"/>
                  </a:rPr>
                  <a:t>选择合适避震空间。室内较安全的避震空间有：承重墙墙根、墙角；有水管和暖气管道等处。屋内最不利避震的场所是：没有支撑物的床上；吊顶、吊灯下；周围无支撑的地板上；玻璃（包括镜子）和大窗户旁。 </a:t>
                </a:r>
                <a:endParaRPr lang="zh-CN" altLang="en-US" sz="1600" dirty="0">
                  <a:latin typeface="微软雅黑" panose="020B0503020204020204" pitchFamily="34" charset="-122"/>
                  <a:ea typeface="微软雅黑" panose="020B0503020204020204" pitchFamily="34" charset="-122"/>
                  <a:cs typeface="+mn-ea"/>
                </a:endParaRPr>
              </a:p>
            </p:txBody>
          </p:sp>
          <p:sp>
            <p:nvSpPr>
              <p:cNvPr id="46" name="矩形 45"/>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9" name="组合 48"/>
          <p:cNvGrpSpPr/>
          <p:nvPr/>
        </p:nvGrpSpPr>
        <p:grpSpPr>
          <a:xfrm>
            <a:off x="699751" y="5150959"/>
            <a:ext cx="10792498" cy="905125"/>
            <a:chOff x="1715043" y="2626050"/>
            <a:chExt cx="8789440" cy="526725"/>
          </a:xfrm>
        </p:grpSpPr>
        <p:grpSp>
          <p:nvGrpSpPr>
            <p:cNvPr id="50" name="组合 49"/>
            <p:cNvGrpSpPr/>
            <p:nvPr/>
          </p:nvGrpSpPr>
          <p:grpSpPr>
            <a:xfrm>
              <a:off x="1715043" y="2626051"/>
              <a:ext cx="584589" cy="526724"/>
              <a:chOff x="727866" y="3644900"/>
              <a:chExt cx="728772" cy="1739901"/>
            </a:xfrm>
          </p:grpSpPr>
          <p:sp>
            <p:nvSpPr>
              <p:cNvPr id="54" name="矩形 53"/>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5" name="矩形 54"/>
              <p:cNvSpPr/>
              <p:nvPr/>
            </p:nvSpPr>
            <p:spPr>
              <a:xfrm>
                <a:off x="727866" y="4071126"/>
                <a:ext cx="728772" cy="887450"/>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03</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51" name="组合 50"/>
            <p:cNvGrpSpPr/>
            <p:nvPr/>
          </p:nvGrpSpPr>
          <p:grpSpPr>
            <a:xfrm>
              <a:off x="2308240" y="2626050"/>
              <a:ext cx="8196243" cy="526724"/>
              <a:chOff x="2308240" y="2626051"/>
              <a:chExt cx="8196243" cy="1323649"/>
            </a:xfrm>
          </p:grpSpPr>
          <p:sp>
            <p:nvSpPr>
              <p:cNvPr id="52" name="矩形 51"/>
              <p:cNvSpPr/>
              <p:nvPr/>
            </p:nvSpPr>
            <p:spPr>
              <a:xfrm>
                <a:off x="2355864" y="2639979"/>
                <a:ext cx="8148619" cy="1295702"/>
              </a:xfrm>
              <a:prstGeom prst="rect">
                <a:avLst/>
              </a:prstGeom>
            </p:spPr>
            <p:txBody>
              <a:bodyPr wrap="square">
                <a:spAutoFit/>
              </a:bodyPr>
              <a:lstStyle/>
              <a:p>
                <a:pPr>
                  <a:lnSpc>
                    <a:spcPct val="110000"/>
                  </a:lnSpc>
                </a:pPr>
                <a:r>
                  <a:rPr lang="zh-CN" altLang="en-US" sz="1600" dirty="0">
                    <a:latin typeface="微软雅黑" panose="020B0503020204020204" pitchFamily="34" charset="-122"/>
                    <a:ea typeface="微软雅黑" panose="020B0503020204020204" pitchFamily="34" charset="-122"/>
                    <a:cs typeface="+mn-ea"/>
                  </a:rPr>
                  <a:t>做好自我保护。首先要镇静，选择好躲避处后应蹲下或坐下，脸朝下，额头枕在两臂上；或抓住桌腿等身边牢固的物体，以免震时摔倒或因身体失控移位而受伤；保护头颈部，低头，用手护住头部或后颈；保护眼睛，低头、闭眼，以防异物伤害；保护口、鼻，有可能时，可用湿毛巾捂住口、鼻，以防灰土、毒气。 </a:t>
                </a:r>
                <a:endParaRPr lang="zh-CN" altLang="en-US" sz="1600" dirty="0">
                  <a:latin typeface="微软雅黑" panose="020B0503020204020204" pitchFamily="34" charset="-122"/>
                  <a:ea typeface="微软雅黑" panose="020B0503020204020204" pitchFamily="34" charset="-122"/>
                  <a:cs typeface="+mn-ea"/>
                </a:endParaRPr>
              </a:p>
            </p:txBody>
          </p:sp>
          <p:sp>
            <p:nvSpPr>
              <p:cNvPr id="53" name="矩形 52"/>
              <p:cNvSpPr/>
              <p:nvPr/>
            </p:nvSpPr>
            <p:spPr>
              <a:xfrm>
                <a:off x="2308240" y="2626051"/>
                <a:ext cx="8196243"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advClick="0" advTm="0">
        <p15:prstTrans prst="pageCurlDouble"/>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1000"/>
                                        <p:tgtEl>
                                          <p:spTgt spid="25"/>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750" fill="hold"/>
                                        <p:tgtEl>
                                          <p:spTgt spid="49"/>
                                        </p:tgtEl>
                                        <p:attrNameLst>
                                          <p:attrName>ppt_x</p:attrName>
                                        </p:attrNameLst>
                                      </p:cBhvr>
                                      <p:tavLst>
                                        <p:tav tm="0">
                                          <p:val>
                                            <p:strVal val="1+#ppt_w/2"/>
                                          </p:val>
                                        </p:tav>
                                        <p:tav tm="100000">
                                          <p:val>
                                            <p:strVal val="#ppt_x"/>
                                          </p:val>
                                        </p:tav>
                                      </p:tavLst>
                                    </p:anim>
                                    <p:anim calcmode="lin" valueType="num">
                                      <p:cBhvr additive="base">
                                        <p:cTn id="24" dur="750" fill="hold"/>
                                        <p:tgtEl>
                                          <p:spTgt spid="4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25" name="组合 24"/>
          <p:cNvGrpSpPr/>
          <p:nvPr/>
        </p:nvGrpSpPr>
        <p:grpSpPr>
          <a:xfrm>
            <a:off x="4241459" y="1453055"/>
            <a:ext cx="3709082" cy="636598"/>
            <a:chOff x="3729419" y="1263151"/>
            <a:chExt cx="3709082" cy="636598"/>
          </a:xfrm>
        </p:grpSpPr>
        <p:grpSp>
          <p:nvGrpSpPr>
            <p:cNvPr id="26" name="组合 25"/>
            <p:cNvGrpSpPr/>
            <p:nvPr/>
          </p:nvGrpSpPr>
          <p:grpSpPr>
            <a:xfrm>
              <a:off x="3729419" y="1263151"/>
              <a:ext cx="3709082" cy="636598"/>
              <a:chOff x="3729419" y="1263151"/>
              <a:chExt cx="3709082" cy="636598"/>
            </a:xfrm>
          </p:grpSpPr>
          <p:grpSp>
            <p:nvGrpSpPr>
              <p:cNvPr id="28" name="组合 27"/>
              <p:cNvGrpSpPr/>
              <p:nvPr/>
            </p:nvGrpSpPr>
            <p:grpSpPr>
              <a:xfrm flipH="1">
                <a:off x="6900339" y="1408005"/>
                <a:ext cx="538162" cy="491744"/>
                <a:chOff x="4754259" y="1408005"/>
                <a:chExt cx="538162" cy="491744"/>
              </a:xfrm>
            </p:grpSpPr>
            <p:sp>
              <p:nvSpPr>
                <p:cNvPr id="33" name="任意多边形 32"/>
                <p:cNvSpPr/>
                <p:nvPr/>
              </p:nvSpPr>
              <p:spPr>
                <a:xfrm>
                  <a:off x="475425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4" name="任意多边形 33"/>
                <p:cNvSpPr/>
                <p:nvPr/>
              </p:nvSpPr>
              <p:spPr>
                <a:xfrm>
                  <a:off x="510515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9" name="组合 28"/>
              <p:cNvGrpSpPr/>
              <p:nvPr/>
            </p:nvGrpSpPr>
            <p:grpSpPr>
              <a:xfrm>
                <a:off x="3729419" y="1408005"/>
                <a:ext cx="538162" cy="491744"/>
                <a:chOff x="3729419" y="1408005"/>
                <a:chExt cx="538162" cy="491744"/>
              </a:xfrm>
            </p:grpSpPr>
            <p:sp>
              <p:nvSpPr>
                <p:cNvPr id="31" name="任意多边形 30"/>
                <p:cNvSpPr/>
                <p:nvPr/>
              </p:nvSpPr>
              <p:spPr>
                <a:xfrm>
                  <a:off x="3729419" y="1408005"/>
                  <a:ext cx="538162" cy="491744"/>
                </a:xfrm>
                <a:custGeom>
                  <a:avLst/>
                  <a:gdLst>
                    <a:gd name="connsiteX0" fmla="*/ 0 w 609600"/>
                    <a:gd name="connsiteY0" fmla="*/ 0 h 540000"/>
                    <a:gd name="connsiteX1" fmla="*/ 238125 w 609600"/>
                    <a:gd name="connsiteY1" fmla="*/ 0 h 540000"/>
                    <a:gd name="connsiteX2" fmla="*/ 306637 w 609600"/>
                    <a:gd name="connsiteY2" fmla="*/ 0 h 540000"/>
                    <a:gd name="connsiteX3" fmla="*/ 609600 w 609600"/>
                    <a:gd name="connsiteY3" fmla="*/ 0 h 540000"/>
                    <a:gd name="connsiteX4" fmla="*/ 609600 w 609600"/>
                    <a:gd name="connsiteY4" fmla="*/ 540000 h 540000"/>
                    <a:gd name="connsiteX5" fmla="*/ 306637 w 609600"/>
                    <a:gd name="connsiteY5" fmla="*/ 540000 h 540000"/>
                    <a:gd name="connsiteX6" fmla="*/ 238125 w 609600"/>
                    <a:gd name="connsiteY6" fmla="*/ 540000 h 540000"/>
                    <a:gd name="connsiteX7" fmla="*/ 0 w 609600"/>
                    <a:gd name="connsiteY7" fmla="*/ 540000 h 540000"/>
                    <a:gd name="connsiteX8" fmla="*/ 153319 w 609600"/>
                    <a:gd name="connsiteY8" fmla="*/ 270000 h 54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09600" h="540000">
                      <a:moveTo>
                        <a:pt x="0" y="0"/>
                      </a:moveTo>
                      <a:lnTo>
                        <a:pt x="238125" y="0"/>
                      </a:lnTo>
                      <a:lnTo>
                        <a:pt x="306637" y="0"/>
                      </a:lnTo>
                      <a:lnTo>
                        <a:pt x="609600" y="0"/>
                      </a:lnTo>
                      <a:lnTo>
                        <a:pt x="609600" y="540000"/>
                      </a:lnTo>
                      <a:lnTo>
                        <a:pt x="306637" y="540000"/>
                      </a:lnTo>
                      <a:lnTo>
                        <a:pt x="238125" y="540000"/>
                      </a:lnTo>
                      <a:lnTo>
                        <a:pt x="0" y="540000"/>
                      </a:lnTo>
                      <a:lnTo>
                        <a:pt x="153319" y="270000"/>
                      </a:lnTo>
                      <a:close/>
                    </a:path>
                  </a:pathLst>
                </a:cu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任意多边形 31"/>
                <p:cNvSpPr/>
                <p:nvPr/>
              </p:nvSpPr>
              <p:spPr>
                <a:xfrm>
                  <a:off x="4080310" y="1449243"/>
                  <a:ext cx="187271" cy="450506"/>
                </a:xfrm>
                <a:custGeom>
                  <a:avLst/>
                  <a:gdLst>
                    <a:gd name="connsiteX0" fmla="*/ 0 w 187271"/>
                    <a:gd name="connsiteY0" fmla="*/ 0 h 450506"/>
                    <a:gd name="connsiteX1" fmla="*/ 187271 w 187271"/>
                    <a:gd name="connsiteY1" fmla="*/ 0 h 450506"/>
                    <a:gd name="connsiteX2" fmla="*/ 187271 w 187271"/>
                    <a:gd name="connsiteY2" fmla="*/ 450506 h 450506"/>
                    <a:gd name="connsiteX3" fmla="*/ 0 w 187271"/>
                    <a:gd name="connsiteY3" fmla="*/ 319538 h 450506"/>
                  </a:gdLst>
                  <a:ahLst/>
                  <a:cxnLst>
                    <a:cxn ang="0">
                      <a:pos x="connsiteX0" y="connsiteY0"/>
                    </a:cxn>
                    <a:cxn ang="0">
                      <a:pos x="connsiteX1" y="connsiteY1"/>
                    </a:cxn>
                    <a:cxn ang="0">
                      <a:pos x="connsiteX2" y="connsiteY2"/>
                    </a:cxn>
                    <a:cxn ang="0">
                      <a:pos x="connsiteX3" y="connsiteY3"/>
                    </a:cxn>
                  </a:cxnLst>
                  <a:rect l="l" t="t" r="r" b="b"/>
                  <a:pathLst>
                    <a:path w="187271" h="450506">
                      <a:moveTo>
                        <a:pt x="0" y="0"/>
                      </a:moveTo>
                      <a:lnTo>
                        <a:pt x="187271" y="0"/>
                      </a:lnTo>
                      <a:lnTo>
                        <a:pt x="187271" y="450506"/>
                      </a:lnTo>
                      <a:lnTo>
                        <a:pt x="0" y="319538"/>
                      </a:lnTo>
                      <a:close/>
                    </a:path>
                  </a:pathLst>
                </a:cu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0" name="矩形 29"/>
              <p:cNvSpPr/>
              <p:nvPr/>
            </p:nvSpPr>
            <p:spPr>
              <a:xfrm>
                <a:off x="4080309" y="1263151"/>
                <a:ext cx="3010477" cy="499612"/>
              </a:xfrm>
              <a:prstGeom prst="rect">
                <a:avLst/>
              </a:prstGeom>
              <a:solidFill>
                <a:schemeClr val="accent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7" name="矩形 26"/>
            <p:cNvSpPr/>
            <p:nvPr/>
          </p:nvSpPr>
          <p:spPr>
            <a:xfrm>
              <a:off x="4165698" y="1280569"/>
              <a:ext cx="2836525" cy="461665"/>
            </a:xfrm>
            <a:prstGeom prst="rect">
              <a:avLst/>
            </a:prstGeom>
            <a:noFill/>
          </p:spPr>
          <p:txBody>
            <a:bodyPr wrap="square">
              <a:spAutoFit/>
            </a:bodyPr>
            <a:lstStyle/>
            <a:p>
              <a:pPr algn="ctr">
                <a:lnSpc>
                  <a:spcPct val="120000"/>
                </a:lnSpc>
              </a:pPr>
              <a:r>
                <a:rPr lang="zh-CN" altLang="en-US" sz="2000" b="1" dirty="0">
                  <a:solidFill>
                    <a:srgbClr val="FEFDFD"/>
                  </a:solidFill>
                  <a:latin typeface="微软雅黑" panose="020B0503020204020204" pitchFamily="34" charset="-122"/>
                  <a:ea typeface="微软雅黑" panose="020B0503020204020204" pitchFamily="34" charset="-122"/>
                  <a:cs typeface="+mn-ea"/>
                </a:rPr>
                <a:t>做好震后自救和互助</a:t>
              </a:r>
              <a:endParaRPr lang="zh-CN" altLang="en-US" sz="2000" b="1" dirty="0">
                <a:solidFill>
                  <a:srgbClr val="FEFDFD"/>
                </a:solidFill>
                <a:latin typeface="微软雅黑" panose="020B0503020204020204" pitchFamily="34" charset="-122"/>
                <a:ea typeface="微软雅黑" panose="020B0503020204020204" pitchFamily="34" charset="-122"/>
                <a:cs typeface="+mn-ea"/>
              </a:endParaRPr>
            </a:p>
          </p:txBody>
        </p:sp>
      </p:grpSp>
      <p:grpSp>
        <p:nvGrpSpPr>
          <p:cNvPr id="35" name="组合 34"/>
          <p:cNvGrpSpPr/>
          <p:nvPr/>
        </p:nvGrpSpPr>
        <p:grpSpPr>
          <a:xfrm>
            <a:off x="1149257" y="2697078"/>
            <a:ext cx="9893486" cy="526725"/>
            <a:chOff x="1715043" y="2626051"/>
            <a:chExt cx="9893486" cy="526725"/>
          </a:xfrm>
        </p:grpSpPr>
        <p:grpSp>
          <p:nvGrpSpPr>
            <p:cNvPr id="36" name="组合 35"/>
            <p:cNvGrpSpPr/>
            <p:nvPr/>
          </p:nvGrpSpPr>
          <p:grpSpPr>
            <a:xfrm>
              <a:off x="1715043" y="2626051"/>
              <a:ext cx="584589" cy="526724"/>
              <a:chOff x="727866" y="3644900"/>
              <a:chExt cx="728772" cy="1739901"/>
            </a:xfrm>
          </p:grpSpPr>
          <p:sp>
            <p:nvSpPr>
              <p:cNvPr id="40" name="矩形 39"/>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1" name="矩形 40"/>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01</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37" name="组合 36"/>
            <p:cNvGrpSpPr/>
            <p:nvPr/>
          </p:nvGrpSpPr>
          <p:grpSpPr>
            <a:xfrm>
              <a:off x="2308240" y="2626052"/>
              <a:ext cx="9300289" cy="526724"/>
              <a:chOff x="2308240" y="2626051"/>
              <a:chExt cx="9300289" cy="1323649"/>
            </a:xfrm>
          </p:grpSpPr>
          <p:sp>
            <p:nvSpPr>
              <p:cNvPr id="38" name="矩形 37"/>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地震发生后，应积极参与救助工作，可将耳朵靠墙，听听是否有幸存者声音。 </a:t>
                </a:r>
                <a:endParaRPr lang="zh-CN" altLang="en-US" sz="1600" dirty="0">
                  <a:latin typeface="微软雅黑" panose="020B0503020204020204" pitchFamily="34" charset="-122"/>
                  <a:ea typeface="微软雅黑" panose="020B0503020204020204" pitchFamily="34" charset="-122"/>
                  <a:cs typeface="+mn-ea"/>
                </a:endParaRPr>
              </a:p>
            </p:txBody>
          </p:sp>
          <p:sp>
            <p:nvSpPr>
              <p:cNvPr id="39" name="矩形 38"/>
              <p:cNvSpPr/>
              <p:nvPr/>
            </p:nvSpPr>
            <p:spPr>
              <a:xfrm>
                <a:off x="2308240" y="2626051"/>
                <a:ext cx="9300289"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2" name="组合 41"/>
          <p:cNvGrpSpPr/>
          <p:nvPr/>
        </p:nvGrpSpPr>
        <p:grpSpPr>
          <a:xfrm>
            <a:off x="1149257" y="3581516"/>
            <a:ext cx="9893486" cy="526725"/>
            <a:chOff x="1715043" y="2626051"/>
            <a:chExt cx="9893486" cy="526725"/>
          </a:xfrm>
        </p:grpSpPr>
        <p:grpSp>
          <p:nvGrpSpPr>
            <p:cNvPr id="43" name="组合 42"/>
            <p:cNvGrpSpPr/>
            <p:nvPr/>
          </p:nvGrpSpPr>
          <p:grpSpPr>
            <a:xfrm>
              <a:off x="1715043" y="2626051"/>
              <a:ext cx="584589" cy="526724"/>
              <a:chOff x="727866" y="3644900"/>
              <a:chExt cx="728772" cy="1739901"/>
            </a:xfrm>
          </p:grpSpPr>
          <p:sp>
            <p:nvSpPr>
              <p:cNvPr id="47" name="矩形 46"/>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48" name="矩形 47"/>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02</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44" name="组合 43"/>
            <p:cNvGrpSpPr/>
            <p:nvPr/>
          </p:nvGrpSpPr>
          <p:grpSpPr>
            <a:xfrm>
              <a:off x="2308240" y="2626052"/>
              <a:ext cx="9300289" cy="526724"/>
              <a:chOff x="2308240" y="2626051"/>
              <a:chExt cx="9300289" cy="1323649"/>
            </a:xfrm>
          </p:grpSpPr>
          <p:sp>
            <p:nvSpPr>
              <p:cNvPr id="45" name="矩形 44"/>
              <p:cNvSpPr/>
              <p:nvPr/>
            </p:nvSpPr>
            <p:spPr>
              <a:xfrm>
                <a:off x="2355864" y="2862485"/>
                <a:ext cx="7920019"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使伤者先暴露头部，保持呼吸畅通，如有窒息，立即进行人工呼吸。 </a:t>
                </a:r>
                <a:endParaRPr lang="zh-CN" altLang="en-US" sz="1600" dirty="0">
                  <a:latin typeface="微软雅黑" panose="020B0503020204020204" pitchFamily="34" charset="-122"/>
                  <a:ea typeface="微软雅黑" panose="020B0503020204020204" pitchFamily="34" charset="-122"/>
                  <a:cs typeface="+mn-ea"/>
                </a:endParaRPr>
              </a:p>
            </p:txBody>
          </p:sp>
          <p:sp>
            <p:nvSpPr>
              <p:cNvPr id="46" name="矩形 45"/>
              <p:cNvSpPr/>
              <p:nvPr/>
            </p:nvSpPr>
            <p:spPr>
              <a:xfrm>
                <a:off x="2308240" y="2626051"/>
                <a:ext cx="9300289"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49" name="组合 48"/>
          <p:cNvGrpSpPr/>
          <p:nvPr/>
        </p:nvGrpSpPr>
        <p:grpSpPr>
          <a:xfrm>
            <a:off x="1144953" y="4465954"/>
            <a:ext cx="9902094" cy="526725"/>
            <a:chOff x="1715043" y="2626051"/>
            <a:chExt cx="9902094" cy="526725"/>
          </a:xfrm>
        </p:grpSpPr>
        <p:grpSp>
          <p:nvGrpSpPr>
            <p:cNvPr id="50" name="组合 49"/>
            <p:cNvGrpSpPr/>
            <p:nvPr/>
          </p:nvGrpSpPr>
          <p:grpSpPr>
            <a:xfrm>
              <a:off x="1715043" y="2626051"/>
              <a:ext cx="584589" cy="526724"/>
              <a:chOff x="727866" y="3644900"/>
              <a:chExt cx="728772" cy="1739901"/>
            </a:xfrm>
          </p:grpSpPr>
          <p:sp>
            <p:nvSpPr>
              <p:cNvPr id="54" name="矩形 53"/>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55" name="矩形 54"/>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03</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51" name="组合 50"/>
            <p:cNvGrpSpPr/>
            <p:nvPr/>
          </p:nvGrpSpPr>
          <p:grpSpPr>
            <a:xfrm>
              <a:off x="2308240" y="2626052"/>
              <a:ext cx="9308897" cy="526724"/>
              <a:chOff x="2308240" y="2626051"/>
              <a:chExt cx="9308897" cy="1323649"/>
            </a:xfrm>
          </p:grpSpPr>
          <p:sp>
            <p:nvSpPr>
              <p:cNvPr id="52" name="矩形 51"/>
              <p:cNvSpPr/>
              <p:nvPr/>
            </p:nvSpPr>
            <p:spPr>
              <a:xfrm>
                <a:off x="2355864" y="2862485"/>
                <a:ext cx="9261273"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一旦被埋压，要设法避开身体上方不结实的倒塌物，并设法用砖石、木棍等支撑残垣断壁，加固环境。 </a:t>
                </a:r>
                <a:endParaRPr lang="zh-CN" altLang="en-US" sz="1600" dirty="0">
                  <a:latin typeface="微软雅黑" panose="020B0503020204020204" pitchFamily="34" charset="-122"/>
                  <a:ea typeface="微软雅黑" panose="020B0503020204020204" pitchFamily="34" charset="-122"/>
                  <a:cs typeface="+mn-ea"/>
                </a:endParaRPr>
              </a:p>
            </p:txBody>
          </p:sp>
          <p:sp>
            <p:nvSpPr>
              <p:cNvPr id="53" name="矩形 52"/>
              <p:cNvSpPr/>
              <p:nvPr/>
            </p:nvSpPr>
            <p:spPr>
              <a:xfrm>
                <a:off x="2308240" y="2626051"/>
                <a:ext cx="9300289"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grpSp>
        <p:nvGrpSpPr>
          <p:cNvPr id="56" name="组合 55"/>
          <p:cNvGrpSpPr/>
          <p:nvPr/>
        </p:nvGrpSpPr>
        <p:grpSpPr>
          <a:xfrm>
            <a:off x="1149257" y="5350393"/>
            <a:ext cx="9893486" cy="526725"/>
            <a:chOff x="1715043" y="2626051"/>
            <a:chExt cx="9893486" cy="526725"/>
          </a:xfrm>
        </p:grpSpPr>
        <p:grpSp>
          <p:nvGrpSpPr>
            <p:cNvPr id="57" name="组合 56"/>
            <p:cNvGrpSpPr/>
            <p:nvPr/>
          </p:nvGrpSpPr>
          <p:grpSpPr>
            <a:xfrm>
              <a:off x="1715043" y="2626051"/>
              <a:ext cx="584589" cy="526724"/>
              <a:chOff x="727866" y="3644900"/>
              <a:chExt cx="728772" cy="1739901"/>
            </a:xfrm>
          </p:grpSpPr>
          <p:sp>
            <p:nvSpPr>
              <p:cNvPr id="61" name="矩形 60"/>
              <p:cNvSpPr/>
              <p:nvPr/>
            </p:nvSpPr>
            <p:spPr>
              <a:xfrm>
                <a:off x="758700" y="3644900"/>
                <a:ext cx="655234" cy="1739901"/>
              </a:xfrm>
              <a:prstGeom prst="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sp>
            <p:nvSpPr>
              <p:cNvPr id="62" name="矩形 61"/>
              <p:cNvSpPr/>
              <p:nvPr/>
            </p:nvSpPr>
            <p:spPr>
              <a:xfrm>
                <a:off x="727866" y="3752355"/>
                <a:ext cx="728772" cy="152499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04</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58" name="组合 57"/>
            <p:cNvGrpSpPr/>
            <p:nvPr/>
          </p:nvGrpSpPr>
          <p:grpSpPr>
            <a:xfrm>
              <a:off x="2308240" y="2626052"/>
              <a:ext cx="9300289" cy="526724"/>
              <a:chOff x="2308240" y="2626051"/>
              <a:chExt cx="9300289" cy="1323649"/>
            </a:xfrm>
          </p:grpSpPr>
          <p:sp>
            <p:nvSpPr>
              <p:cNvPr id="59" name="矩形 58"/>
              <p:cNvSpPr/>
              <p:nvPr/>
            </p:nvSpPr>
            <p:spPr>
              <a:xfrm>
                <a:off x="2355864" y="2862485"/>
                <a:ext cx="9062165" cy="850781"/>
              </a:xfrm>
              <a:prstGeom prst="rect">
                <a:avLst/>
              </a:prstGeom>
            </p:spPr>
            <p:txBody>
              <a:bodyPr wrap="square">
                <a:spAutoFit/>
              </a:bodyPr>
              <a:lstStyle/>
              <a:p>
                <a:r>
                  <a:rPr lang="zh-CN" altLang="en-US" sz="1600" dirty="0">
                    <a:latin typeface="微软雅黑" panose="020B0503020204020204" pitchFamily="34" charset="-122"/>
                    <a:ea typeface="微软雅黑" panose="020B0503020204020204" pitchFamily="34" charset="-122"/>
                    <a:cs typeface="+mn-ea"/>
                  </a:rPr>
                  <a:t>地震是一瞬间发生的，任何人应先保存自己，再展开救助。先救易，后救难；先救近，后救远。 </a:t>
                </a:r>
                <a:endParaRPr lang="zh-CN" altLang="en-US" sz="1600" dirty="0">
                  <a:latin typeface="微软雅黑" panose="020B0503020204020204" pitchFamily="34" charset="-122"/>
                  <a:ea typeface="微软雅黑" panose="020B0503020204020204" pitchFamily="34" charset="-122"/>
                  <a:cs typeface="+mn-ea"/>
                </a:endParaRPr>
              </a:p>
            </p:txBody>
          </p:sp>
          <p:sp>
            <p:nvSpPr>
              <p:cNvPr id="60" name="矩形 59"/>
              <p:cNvSpPr/>
              <p:nvPr/>
            </p:nvSpPr>
            <p:spPr>
              <a:xfrm>
                <a:off x="2308240" y="2626051"/>
                <a:ext cx="9300289" cy="1323649"/>
              </a:xfrm>
              <a:prstGeom prst="rect">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00"/>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6" presetClass="entr" presetSubtype="21"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barn(inVertical)">
                                      <p:cBhvr>
                                        <p:cTn id="11" dur="1000"/>
                                        <p:tgtEl>
                                          <p:spTgt spid="25"/>
                                        </p:tgtEl>
                                      </p:cBhvr>
                                    </p:animEffect>
                                  </p:childTnLst>
                                </p:cTn>
                              </p:par>
                            </p:childTnLst>
                          </p:cTn>
                        </p:par>
                        <p:par>
                          <p:cTn id="12" fill="hold">
                            <p:stCondLst>
                              <p:cond delay="2000"/>
                            </p:stCondLst>
                            <p:childTnLst>
                              <p:par>
                                <p:cTn id="13" presetID="2" presetClass="entr" presetSubtype="2" fill="hold"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750" fill="hold"/>
                                        <p:tgtEl>
                                          <p:spTgt spid="35"/>
                                        </p:tgtEl>
                                        <p:attrNameLst>
                                          <p:attrName>ppt_x</p:attrName>
                                        </p:attrNameLst>
                                      </p:cBhvr>
                                      <p:tavLst>
                                        <p:tav tm="0">
                                          <p:val>
                                            <p:strVal val="1+#ppt_w/2"/>
                                          </p:val>
                                        </p:tav>
                                        <p:tav tm="100000">
                                          <p:val>
                                            <p:strVal val="#ppt_x"/>
                                          </p:val>
                                        </p:tav>
                                      </p:tavLst>
                                    </p:anim>
                                    <p:anim calcmode="lin" valueType="num">
                                      <p:cBhvr additive="base">
                                        <p:cTn id="16" dur="75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nodeType="withEffect">
                                  <p:stCondLst>
                                    <p:cond delay="250"/>
                                  </p:stCondLst>
                                  <p:childTnLst>
                                    <p:set>
                                      <p:cBhvr>
                                        <p:cTn id="18" dur="1" fill="hold">
                                          <p:stCondLst>
                                            <p:cond delay="0"/>
                                          </p:stCondLst>
                                        </p:cTn>
                                        <p:tgtEl>
                                          <p:spTgt spid="42"/>
                                        </p:tgtEl>
                                        <p:attrNameLst>
                                          <p:attrName>style.visibility</p:attrName>
                                        </p:attrNameLst>
                                      </p:cBhvr>
                                      <p:to>
                                        <p:strVal val="visible"/>
                                      </p:to>
                                    </p:set>
                                    <p:anim calcmode="lin" valueType="num">
                                      <p:cBhvr additive="base">
                                        <p:cTn id="19" dur="750" fill="hold"/>
                                        <p:tgtEl>
                                          <p:spTgt spid="42"/>
                                        </p:tgtEl>
                                        <p:attrNameLst>
                                          <p:attrName>ppt_x</p:attrName>
                                        </p:attrNameLst>
                                      </p:cBhvr>
                                      <p:tavLst>
                                        <p:tav tm="0">
                                          <p:val>
                                            <p:strVal val="1+#ppt_w/2"/>
                                          </p:val>
                                        </p:tav>
                                        <p:tav tm="100000">
                                          <p:val>
                                            <p:strVal val="#ppt_x"/>
                                          </p:val>
                                        </p:tav>
                                      </p:tavLst>
                                    </p:anim>
                                    <p:anim calcmode="lin" valueType="num">
                                      <p:cBhvr additive="base">
                                        <p:cTn id="20" dur="750" fill="hold"/>
                                        <p:tgtEl>
                                          <p:spTgt spid="42"/>
                                        </p:tgtEl>
                                        <p:attrNameLst>
                                          <p:attrName>ppt_y</p:attrName>
                                        </p:attrNameLst>
                                      </p:cBhvr>
                                      <p:tavLst>
                                        <p:tav tm="0">
                                          <p:val>
                                            <p:strVal val="#ppt_y"/>
                                          </p:val>
                                        </p:tav>
                                        <p:tav tm="100000">
                                          <p:val>
                                            <p:strVal val="#ppt_y"/>
                                          </p:val>
                                        </p:tav>
                                      </p:tavLst>
                                    </p:anim>
                                  </p:childTnLst>
                                </p:cTn>
                              </p:par>
                              <p:par>
                                <p:cTn id="21" presetID="2" presetClass="entr" presetSubtype="2" fill="hold" nodeType="withEffect">
                                  <p:stCondLst>
                                    <p:cond delay="500"/>
                                  </p:stCondLst>
                                  <p:childTnLst>
                                    <p:set>
                                      <p:cBhvr>
                                        <p:cTn id="22" dur="1" fill="hold">
                                          <p:stCondLst>
                                            <p:cond delay="0"/>
                                          </p:stCondLst>
                                        </p:cTn>
                                        <p:tgtEl>
                                          <p:spTgt spid="49"/>
                                        </p:tgtEl>
                                        <p:attrNameLst>
                                          <p:attrName>style.visibility</p:attrName>
                                        </p:attrNameLst>
                                      </p:cBhvr>
                                      <p:to>
                                        <p:strVal val="visible"/>
                                      </p:to>
                                    </p:set>
                                    <p:anim calcmode="lin" valueType="num">
                                      <p:cBhvr additive="base">
                                        <p:cTn id="23" dur="750" fill="hold"/>
                                        <p:tgtEl>
                                          <p:spTgt spid="49"/>
                                        </p:tgtEl>
                                        <p:attrNameLst>
                                          <p:attrName>ppt_x</p:attrName>
                                        </p:attrNameLst>
                                      </p:cBhvr>
                                      <p:tavLst>
                                        <p:tav tm="0">
                                          <p:val>
                                            <p:strVal val="1+#ppt_w/2"/>
                                          </p:val>
                                        </p:tav>
                                        <p:tav tm="100000">
                                          <p:val>
                                            <p:strVal val="#ppt_x"/>
                                          </p:val>
                                        </p:tav>
                                      </p:tavLst>
                                    </p:anim>
                                    <p:anim calcmode="lin" valueType="num">
                                      <p:cBhvr additive="base">
                                        <p:cTn id="24" dur="750" fill="hold"/>
                                        <p:tgtEl>
                                          <p:spTgt spid="49"/>
                                        </p:tgtEl>
                                        <p:attrNameLst>
                                          <p:attrName>ppt_y</p:attrName>
                                        </p:attrNameLst>
                                      </p:cBhvr>
                                      <p:tavLst>
                                        <p:tav tm="0">
                                          <p:val>
                                            <p:strVal val="#ppt_y"/>
                                          </p:val>
                                        </p:tav>
                                        <p:tav tm="100000">
                                          <p:val>
                                            <p:strVal val="#ppt_y"/>
                                          </p:val>
                                        </p:tav>
                                      </p:tavLst>
                                    </p:anim>
                                  </p:childTnLst>
                                </p:cTn>
                              </p:par>
                              <p:par>
                                <p:cTn id="25" presetID="2" presetClass="entr" presetSubtype="2" fill="hold" nodeType="withEffect">
                                  <p:stCondLst>
                                    <p:cond delay="750"/>
                                  </p:stCondLst>
                                  <p:childTnLst>
                                    <p:set>
                                      <p:cBhvr>
                                        <p:cTn id="26" dur="1" fill="hold">
                                          <p:stCondLst>
                                            <p:cond delay="0"/>
                                          </p:stCondLst>
                                        </p:cTn>
                                        <p:tgtEl>
                                          <p:spTgt spid="56"/>
                                        </p:tgtEl>
                                        <p:attrNameLst>
                                          <p:attrName>style.visibility</p:attrName>
                                        </p:attrNameLst>
                                      </p:cBhvr>
                                      <p:to>
                                        <p:strVal val="visible"/>
                                      </p:to>
                                    </p:set>
                                    <p:anim calcmode="lin" valueType="num">
                                      <p:cBhvr additive="base">
                                        <p:cTn id="27" dur="750" fill="hold"/>
                                        <p:tgtEl>
                                          <p:spTgt spid="56"/>
                                        </p:tgtEl>
                                        <p:attrNameLst>
                                          <p:attrName>ppt_x</p:attrName>
                                        </p:attrNameLst>
                                      </p:cBhvr>
                                      <p:tavLst>
                                        <p:tav tm="0">
                                          <p:val>
                                            <p:strVal val="1+#ppt_w/2"/>
                                          </p:val>
                                        </p:tav>
                                        <p:tav tm="100000">
                                          <p:val>
                                            <p:strVal val="#ppt_x"/>
                                          </p:val>
                                        </p:tav>
                                      </p:tavLst>
                                    </p:anim>
                                    <p:anim calcmode="lin" valueType="num">
                                      <p:cBhvr additive="base">
                                        <p:cTn id="28" dur="750" fill="hold"/>
                                        <p:tgtEl>
                                          <p:spTgt spid="5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地震防护知多少</a:t>
            </a:r>
            <a:endParaRPr lang="zh-CN" altLang="en-US" sz="2800" dirty="0">
              <a:latin typeface="方正兰亭粗黑_GBK" panose="02000000000000000000" pitchFamily="2" charset="-122"/>
              <a:ea typeface="方正兰亭粗黑_GBK" panose="02000000000000000000" pitchFamily="2" charset="-122"/>
            </a:endParaRPr>
          </a:p>
        </p:txBody>
      </p:sp>
      <p:grpSp>
        <p:nvGrpSpPr>
          <p:cNvPr id="4" name="组合 3"/>
          <p:cNvGrpSpPr/>
          <p:nvPr/>
        </p:nvGrpSpPr>
        <p:grpSpPr>
          <a:xfrm>
            <a:off x="1267709" y="2479298"/>
            <a:ext cx="2316594" cy="2316594"/>
            <a:chOff x="1393032" y="2479298"/>
            <a:chExt cx="2316594" cy="2316594"/>
          </a:xfrm>
        </p:grpSpPr>
        <p:sp>
          <p:nvSpPr>
            <p:cNvPr id="65" name="椭圆 64"/>
            <p:cNvSpPr/>
            <p:nvPr/>
          </p:nvSpPr>
          <p:spPr>
            <a:xfrm>
              <a:off x="1393032" y="2479298"/>
              <a:ext cx="2316594" cy="2316594"/>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矩形 65"/>
            <p:cNvSpPr/>
            <p:nvPr/>
          </p:nvSpPr>
          <p:spPr>
            <a:xfrm>
              <a:off x="1575135" y="3000498"/>
              <a:ext cx="1952388" cy="1274195"/>
            </a:xfrm>
            <a:prstGeom prst="rect">
              <a:avLst/>
            </a:prstGeom>
          </p:spPr>
          <p:txBody>
            <a:bodyPr wrap="square">
              <a:spAutoFit/>
            </a:bodyPr>
            <a:lstStyle/>
            <a:p>
              <a:pPr algn="ctr">
                <a:lnSpc>
                  <a:spcPct val="120000"/>
                </a:lnSpc>
              </a:pPr>
              <a:r>
                <a:rPr lang="zh-CN" altLang="en-US" sz="3200" b="1" dirty="0">
                  <a:solidFill>
                    <a:srgbClr val="FEFDFD"/>
                  </a:solidFill>
                  <a:latin typeface="微软雅黑" panose="020B0503020204020204" pitchFamily="34" charset="-122"/>
                  <a:ea typeface="微软雅黑" panose="020B0503020204020204" pitchFamily="34" charset="-122"/>
                </a:rPr>
                <a:t>地震时的九条须知 　</a:t>
              </a:r>
              <a:endParaRPr lang="zh-CN" altLang="en-US" sz="3200" b="1" dirty="0">
                <a:solidFill>
                  <a:srgbClr val="FEFDFD"/>
                </a:solidFill>
                <a:latin typeface="微软雅黑" panose="020B0503020204020204" pitchFamily="34" charset="-122"/>
                <a:ea typeface="微软雅黑" panose="020B0503020204020204" pitchFamily="34" charset="-122"/>
              </a:endParaRPr>
            </a:p>
          </p:txBody>
        </p:sp>
        <p:sp>
          <p:nvSpPr>
            <p:cNvPr id="67" name="椭圆 66"/>
            <p:cNvSpPr/>
            <p:nvPr/>
          </p:nvSpPr>
          <p:spPr>
            <a:xfrm>
              <a:off x="1490711" y="2576977"/>
              <a:ext cx="2121236" cy="2121236"/>
            </a:xfrm>
            <a:prstGeom prst="ellipse">
              <a:avLst/>
            </a:prstGeom>
            <a:noFill/>
            <a:ln>
              <a:solidFill>
                <a:srgbClr val="FEFDFD"/>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5" name="组合 74"/>
          <p:cNvGrpSpPr/>
          <p:nvPr/>
        </p:nvGrpSpPr>
        <p:grpSpPr>
          <a:xfrm>
            <a:off x="5487144" y="1151512"/>
            <a:ext cx="5437146" cy="473173"/>
            <a:chOff x="1715043" y="2626051"/>
            <a:chExt cx="5437146" cy="526725"/>
          </a:xfrm>
        </p:grpSpPr>
        <p:grpSp>
          <p:nvGrpSpPr>
            <p:cNvPr id="76" name="组合 75"/>
            <p:cNvGrpSpPr/>
            <p:nvPr/>
          </p:nvGrpSpPr>
          <p:grpSpPr>
            <a:xfrm>
              <a:off x="1715043" y="2626051"/>
              <a:ext cx="584589" cy="526724"/>
              <a:chOff x="727866" y="3644900"/>
              <a:chExt cx="728772" cy="1739901"/>
            </a:xfrm>
          </p:grpSpPr>
          <p:sp>
            <p:nvSpPr>
              <p:cNvPr id="80" name="圆角矩形 79"/>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81" name="矩形 80"/>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01</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77" name="组合 76"/>
            <p:cNvGrpSpPr/>
            <p:nvPr/>
          </p:nvGrpSpPr>
          <p:grpSpPr>
            <a:xfrm>
              <a:off x="2308241" y="2626052"/>
              <a:ext cx="4843948" cy="526724"/>
              <a:chOff x="2308241" y="2626051"/>
              <a:chExt cx="4843948" cy="1323649"/>
            </a:xfrm>
          </p:grpSpPr>
          <p:sp>
            <p:nvSpPr>
              <p:cNvPr id="78" name="矩形 77"/>
              <p:cNvSpPr/>
              <p:nvPr/>
            </p:nvSpPr>
            <p:spPr>
              <a:xfrm>
                <a:off x="2355864" y="2771292"/>
                <a:ext cx="4577249" cy="103316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摇晃时立即关火，失火时立即灭火</a:t>
                </a:r>
                <a:endParaRPr lang="zh-CN" altLang="en-US" dirty="0">
                  <a:latin typeface="微软雅黑" panose="020B0503020204020204" pitchFamily="34" charset="-122"/>
                  <a:ea typeface="微软雅黑" panose="020B0503020204020204" pitchFamily="34" charset="-122"/>
                  <a:cs typeface="+mn-ea"/>
                </a:endParaRPr>
              </a:p>
            </p:txBody>
          </p:sp>
          <p:sp>
            <p:nvSpPr>
              <p:cNvPr id="79" name="圆角矩形 78"/>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46" name="组合 145"/>
          <p:cNvGrpSpPr/>
          <p:nvPr/>
        </p:nvGrpSpPr>
        <p:grpSpPr>
          <a:xfrm>
            <a:off x="5487144" y="1713886"/>
            <a:ext cx="5437146" cy="473173"/>
            <a:chOff x="1715043" y="2626051"/>
            <a:chExt cx="5437146" cy="526725"/>
          </a:xfrm>
        </p:grpSpPr>
        <p:grpSp>
          <p:nvGrpSpPr>
            <p:cNvPr id="147" name="组合 146"/>
            <p:cNvGrpSpPr/>
            <p:nvPr/>
          </p:nvGrpSpPr>
          <p:grpSpPr>
            <a:xfrm>
              <a:off x="1715043" y="2626051"/>
              <a:ext cx="584589" cy="526724"/>
              <a:chOff x="727866" y="3644900"/>
              <a:chExt cx="728772" cy="1739901"/>
            </a:xfrm>
          </p:grpSpPr>
          <p:sp>
            <p:nvSpPr>
              <p:cNvPr id="151" name="圆角矩形 150"/>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152" name="矩形 151"/>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02</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48" name="组合 147"/>
            <p:cNvGrpSpPr/>
            <p:nvPr/>
          </p:nvGrpSpPr>
          <p:grpSpPr>
            <a:xfrm>
              <a:off x="2308241" y="2626052"/>
              <a:ext cx="4843948" cy="526724"/>
              <a:chOff x="2308241" y="2626051"/>
              <a:chExt cx="4843948" cy="1323649"/>
            </a:xfrm>
          </p:grpSpPr>
          <p:sp>
            <p:nvSpPr>
              <p:cNvPr id="149" name="矩形 148"/>
              <p:cNvSpPr/>
              <p:nvPr/>
            </p:nvSpPr>
            <p:spPr>
              <a:xfrm>
                <a:off x="2355864" y="2771292"/>
                <a:ext cx="4577249" cy="103316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不要慌张地向户外跑</a:t>
                </a:r>
                <a:endParaRPr lang="zh-CN" altLang="en-US" dirty="0">
                  <a:latin typeface="微软雅黑" panose="020B0503020204020204" pitchFamily="34" charset="-122"/>
                  <a:ea typeface="微软雅黑" panose="020B0503020204020204" pitchFamily="34" charset="-122"/>
                  <a:cs typeface="+mn-ea"/>
                </a:endParaRPr>
              </a:p>
            </p:txBody>
          </p:sp>
          <p:sp>
            <p:nvSpPr>
              <p:cNvPr id="150" name="圆角矩形 149"/>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53" name="组合 152"/>
          <p:cNvGrpSpPr/>
          <p:nvPr/>
        </p:nvGrpSpPr>
        <p:grpSpPr>
          <a:xfrm>
            <a:off x="5487144" y="2276260"/>
            <a:ext cx="5437146" cy="473173"/>
            <a:chOff x="1715043" y="2626051"/>
            <a:chExt cx="5437146" cy="526725"/>
          </a:xfrm>
        </p:grpSpPr>
        <p:grpSp>
          <p:nvGrpSpPr>
            <p:cNvPr id="154" name="组合 153"/>
            <p:cNvGrpSpPr/>
            <p:nvPr/>
          </p:nvGrpSpPr>
          <p:grpSpPr>
            <a:xfrm>
              <a:off x="1715043" y="2626051"/>
              <a:ext cx="584589" cy="526724"/>
              <a:chOff x="727866" y="3644900"/>
              <a:chExt cx="728772" cy="1739901"/>
            </a:xfrm>
          </p:grpSpPr>
          <p:sp>
            <p:nvSpPr>
              <p:cNvPr id="158" name="圆角矩形 157"/>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159" name="矩形 158"/>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03</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55" name="组合 154"/>
            <p:cNvGrpSpPr/>
            <p:nvPr/>
          </p:nvGrpSpPr>
          <p:grpSpPr>
            <a:xfrm>
              <a:off x="2308241" y="2626052"/>
              <a:ext cx="4843948" cy="526724"/>
              <a:chOff x="2308241" y="2626051"/>
              <a:chExt cx="4843948" cy="1323649"/>
            </a:xfrm>
          </p:grpSpPr>
          <p:sp>
            <p:nvSpPr>
              <p:cNvPr id="156" name="矩形 155"/>
              <p:cNvSpPr/>
              <p:nvPr/>
            </p:nvSpPr>
            <p:spPr>
              <a:xfrm>
                <a:off x="2355864" y="2771292"/>
                <a:ext cx="4577249" cy="103316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将门打开，确保出口 </a:t>
                </a:r>
                <a:endParaRPr lang="zh-CN" altLang="en-US" dirty="0">
                  <a:latin typeface="微软雅黑" panose="020B0503020204020204" pitchFamily="34" charset="-122"/>
                  <a:ea typeface="微软雅黑" panose="020B0503020204020204" pitchFamily="34" charset="-122"/>
                  <a:cs typeface="+mn-ea"/>
                </a:endParaRPr>
              </a:p>
            </p:txBody>
          </p:sp>
          <p:sp>
            <p:nvSpPr>
              <p:cNvPr id="157" name="圆角矩形 156"/>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60" name="组合 159"/>
          <p:cNvGrpSpPr/>
          <p:nvPr/>
        </p:nvGrpSpPr>
        <p:grpSpPr>
          <a:xfrm>
            <a:off x="5487144" y="2838634"/>
            <a:ext cx="5437146" cy="473173"/>
            <a:chOff x="1715043" y="2626051"/>
            <a:chExt cx="5437146" cy="526725"/>
          </a:xfrm>
        </p:grpSpPr>
        <p:grpSp>
          <p:nvGrpSpPr>
            <p:cNvPr id="161" name="组合 160"/>
            <p:cNvGrpSpPr/>
            <p:nvPr/>
          </p:nvGrpSpPr>
          <p:grpSpPr>
            <a:xfrm>
              <a:off x="1715043" y="2626051"/>
              <a:ext cx="584589" cy="526724"/>
              <a:chOff x="727866" y="3644900"/>
              <a:chExt cx="728772" cy="1739901"/>
            </a:xfrm>
          </p:grpSpPr>
          <p:sp>
            <p:nvSpPr>
              <p:cNvPr id="165" name="圆角矩形 164"/>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166" name="矩形 165"/>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04</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62" name="组合 161"/>
            <p:cNvGrpSpPr/>
            <p:nvPr/>
          </p:nvGrpSpPr>
          <p:grpSpPr>
            <a:xfrm>
              <a:off x="2308241" y="2626052"/>
              <a:ext cx="4843948" cy="526724"/>
              <a:chOff x="2308241" y="2626051"/>
              <a:chExt cx="4843948" cy="1323649"/>
            </a:xfrm>
          </p:grpSpPr>
          <p:sp>
            <p:nvSpPr>
              <p:cNvPr id="163" name="矩形 162"/>
              <p:cNvSpPr/>
              <p:nvPr/>
            </p:nvSpPr>
            <p:spPr>
              <a:xfrm>
                <a:off x="2355864" y="2771292"/>
                <a:ext cx="4577249" cy="1033168"/>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户外的场合，要保护好头部，避开危险之处 </a:t>
                </a:r>
                <a:endParaRPr lang="zh-CN" altLang="en-US" dirty="0">
                  <a:latin typeface="微软雅黑" panose="020B0503020204020204" pitchFamily="34" charset="-122"/>
                  <a:ea typeface="微软雅黑" panose="020B0503020204020204" pitchFamily="34" charset="-122"/>
                  <a:cs typeface="+mn-ea"/>
                </a:endParaRPr>
              </a:p>
            </p:txBody>
          </p:sp>
          <p:sp>
            <p:nvSpPr>
              <p:cNvPr id="164" name="圆角矩形 163"/>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67" name="组合 166"/>
          <p:cNvGrpSpPr/>
          <p:nvPr/>
        </p:nvGrpSpPr>
        <p:grpSpPr>
          <a:xfrm>
            <a:off x="5487144" y="3401008"/>
            <a:ext cx="5437146" cy="473173"/>
            <a:chOff x="1715043" y="2626051"/>
            <a:chExt cx="5437146" cy="526725"/>
          </a:xfrm>
        </p:grpSpPr>
        <p:grpSp>
          <p:nvGrpSpPr>
            <p:cNvPr id="168" name="组合 167"/>
            <p:cNvGrpSpPr/>
            <p:nvPr/>
          </p:nvGrpSpPr>
          <p:grpSpPr>
            <a:xfrm>
              <a:off x="1715043" y="2626051"/>
              <a:ext cx="584589" cy="526724"/>
              <a:chOff x="727866" y="3644900"/>
              <a:chExt cx="728772" cy="1739901"/>
            </a:xfrm>
          </p:grpSpPr>
          <p:sp>
            <p:nvSpPr>
              <p:cNvPr id="172" name="圆角矩形 171"/>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173" name="矩形 172"/>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05</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69" name="组合 168"/>
            <p:cNvGrpSpPr/>
            <p:nvPr/>
          </p:nvGrpSpPr>
          <p:grpSpPr>
            <a:xfrm>
              <a:off x="2308241" y="2626052"/>
              <a:ext cx="4843948" cy="526724"/>
              <a:chOff x="2308241" y="2626051"/>
              <a:chExt cx="4843948" cy="1323649"/>
            </a:xfrm>
          </p:grpSpPr>
          <p:sp>
            <p:nvSpPr>
              <p:cNvPr id="170" name="矩形 169"/>
              <p:cNvSpPr/>
              <p:nvPr/>
            </p:nvSpPr>
            <p:spPr>
              <a:xfrm>
                <a:off x="2355864" y="2771292"/>
                <a:ext cx="4577249" cy="1033168"/>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在百货公司、剧场时依工作人员的指示行动 </a:t>
                </a:r>
                <a:endParaRPr lang="zh-CN" altLang="en-US" dirty="0">
                  <a:latin typeface="微软雅黑" panose="020B0503020204020204" pitchFamily="34" charset="-122"/>
                  <a:ea typeface="微软雅黑" panose="020B0503020204020204" pitchFamily="34" charset="-122"/>
                  <a:cs typeface="+mn-ea"/>
                </a:endParaRPr>
              </a:p>
            </p:txBody>
          </p:sp>
          <p:sp>
            <p:nvSpPr>
              <p:cNvPr id="171" name="圆角矩形 170"/>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74" name="组合 173"/>
          <p:cNvGrpSpPr/>
          <p:nvPr/>
        </p:nvGrpSpPr>
        <p:grpSpPr>
          <a:xfrm>
            <a:off x="5487144" y="3963382"/>
            <a:ext cx="5437146" cy="473173"/>
            <a:chOff x="1715043" y="2626051"/>
            <a:chExt cx="5437146" cy="526725"/>
          </a:xfrm>
        </p:grpSpPr>
        <p:grpSp>
          <p:nvGrpSpPr>
            <p:cNvPr id="175" name="组合 174"/>
            <p:cNvGrpSpPr/>
            <p:nvPr/>
          </p:nvGrpSpPr>
          <p:grpSpPr>
            <a:xfrm>
              <a:off x="1715043" y="2626051"/>
              <a:ext cx="584589" cy="526724"/>
              <a:chOff x="727866" y="3644900"/>
              <a:chExt cx="728772" cy="1739901"/>
            </a:xfrm>
          </p:grpSpPr>
          <p:sp>
            <p:nvSpPr>
              <p:cNvPr id="179" name="圆角矩形 178"/>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180" name="矩形 179"/>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06</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76" name="组合 175"/>
            <p:cNvGrpSpPr/>
            <p:nvPr/>
          </p:nvGrpSpPr>
          <p:grpSpPr>
            <a:xfrm>
              <a:off x="2308241" y="2626052"/>
              <a:ext cx="4843948" cy="526724"/>
              <a:chOff x="2308241" y="2626051"/>
              <a:chExt cx="4843948" cy="1323649"/>
            </a:xfrm>
          </p:grpSpPr>
          <p:sp>
            <p:nvSpPr>
              <p:cNvPr id="177" name="矩形 176"/>
              <p:cNvSpPr/>
              <p:nvPr/>
            </p:nvSpPr>
            <p:spPr>
              <a:xfrm>
                <a:off x="2355864" y="2771292"/>
                <a:ext cx="4577249" cy="103316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汽车靠路边停车，管制区域禁止行驶　</a:t>
                </a:r>
                <a:endParaRPr lang="zh-CN" altLang="en-US" dirty="0">
                  <a:latin typeface="微软雅黑" panose="020B0503020204020204" pitchFamily="34" charset="-122"/>
                  <a:ea typeface="微软雅黑" panose="020B0503020204020204" pitchFamily="34" charset="-122"/>
                  <a:cs typeface="+mn-ea"/>
                </a:endParaRPr>
              </a:p>
            </p:txBody>
          </p:sp>
          <p:sp>
            <p:nvSpPr>
              <p:cNvPr id="178" name="圆角矩形 177"/>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81" name="组合 180"/>
          <p:cNvGrpSpPr/>
          <p:nvPr/>
        </p:nvGrpSpPr>
        <p:grpSpPr>
          <a:xfrm>
            <a:off x="5487144" y="4525756"/>
            <a:ext cx="5437146" cy="473173"/>
            <a:chOff x="1715043" y="2626051"/>
            <a:chExt cx="5437146" cy="526725"/>
          </a:xfrm>
        </p:grpSpPr>
        <p:grpSp>
          <p:nvGrpSpPr>
            <p:cNvPr id="182" name="组合 181"/>
            <p:cNvGrpSpPr/>
            <p:nvPr/>
          </p:nvGrpSpPr>
          <p:grpSpPr>
            <a:xfrm>
              <a:off x="1715043" y="2626051"/>
              <a:ext cx="584589" cy="526724"/>
              <a:chOff x="727866" y="3644900"/>
              <a:chExt cx="728772" cy="1739901"/>
            </a:xfrm>
          </p:grpSpPr>
          <p:sp>
            <p:nvSpPr>
              <p:cNvPr id="186" name="圆角矩形 185"/>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187" name="矩形 186"/>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07</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83" name="组合 182"/>
            <p:cNvGrpSpPr/>
            <p:nvPr/>
          </p:nvGrpSpPr>
          <p:grpSpPr>
            <a:xfrm>
              <a:off x="2308241" y="2626052"/>
              <a:ext cx="4843948" cy="526724"/>
              <a:chOff x="2308241" y="2626051"/>
              <a:chExt cx="4843948" cy="1323649"/>
            </a:xfrm>
          </p:grpSpPr>
          <p:sp>
            <p:nvSpPr>
              <p:cNvPr id="184" name="矩形 183"/>
              <p:cNvSpPr/>
              <p:nvPr/>
            </p:nvSpPr>
            <p:spPr>
              <a:xfrm>
                <a:off x="2355864" y="2771292"/>
                <a:ext cx="4577249" cy="103316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务必注意山崩、断崖落石或海啸  　</a:t>
                </a:r>
                <a:endParaRPr lang="zh-CN" altLang="en-US" dirty="0">
                  <a:latin typeface="微软雅黑" panose="020B0503020204020204" pitchFamily="34" charset="-122"/>
                  <a:ea typeface="微软雅黑" panose="020B0503020204020204" pitchFamily="34" charset="-122"/>
                  <a:cs typeface="+mn-ea"/>
                </a:endParaRPr>
              </a:p>
            </p:txBody>
          </p:sp>
          <p:sp>
            <p:nvSpPr>
              <p:cNvPr id="185" name="圆角矩形 184"/>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88" name="组合 187"/>
          <p:cNvGrpSpPr/>
          <p:nvPr/>
        </p:nvGrpSpPr>
        <p:grpSpPr>
          <a:xfrm>
            <a:off x="5487144" y="5088130"/>
            <a:ext cx="5437146" cy="473173"/>
            <a:chOff x="1715043" y="2626051"/>
            <a:chExt cx="5437146" cy="526725"/>
          </a:xfrm>
        </p:grpSpPr>
        <p:grpSp>
          <p:nvGrpSpPr>
            <p:cNvPr id="189" name="组合 188"/>
            <p:cNvGrpSpPr/>
            <p:nvPr/>
          </p:nvGrpSpPr>
          <p:grpSpPr>
            <a:xfrm>
              <a:off x="1715043" y="2626051"/>
              <a:ext cx="584589" cy="526724"/>
              <a:chOff x="727866" y="3644900"/>
              <a:chExt cx="728772" cy="1739901"/>
            </a:xfrm>
          </p:grpSpPr>
          <p:sp>
            <p:nvSpPr>
              <p:cNvPr id="193" name="圆角矩形 192"/>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194" name="矩形 193"/>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08</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90" name="组合 189"/>
            <p:cNvGrpSpPr/>
            <p:nvPr/>
          </p:nvGrpSpPr>
          <p:grpSpPr>
            <a:xfrm>
              <a:off x="2308241" y="2626052"/>
              <a:ext cx="4843948" cy="526724"/>
              <a:chOff x="2308241" y="2626051"/>
              <a:chExt cx="4843948" cy="1323649"/>
            </a:xfrm>
          </p:grpSpPr>
          <p:sp>
            <p:nvSpPr>
              <p:cNvPr id="191" name="矩形 190"/>
              <p:cNvSpPr/>
              <p:nvPr/>
            </p:nvSpPr>
            <p:spPr>
              <a:xfrm>
                <a:off x="2355864" y="2771292"/>
                <a:ext cx="4577249" cy="103316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避难时要徒步，携带物品应在最少限度 </a:t>
                </a:r>
                <a:endParaRPr lang="zh-CN" altLang="en-US" dirty="0">
                  <a:latin typeface="微软雅黑" panose="020B0503020204020204" pitchFamily="34" charset="-122"/>
                  <a:ea typeface="微软雅黑" panose="020B0503020204020204" pitchFamily="34" charset="-122"/>
                  <a:cs typeface="+mn-ea"/>
                </a:endParaRPr>
              </a:p>
            </p:txBody>
          </p:sp>
          <p:sp>
            <p:nvSpPr>
              <p:cNvPr id="192" name="圆角矩形 191"/>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grpSp>
        <p:nvGrpSpPr>
          <p:cNvPr id="195" name="组合 194"/>
          <p:cNvGrpSpPr/>
          <p:nvPr/>
        </p:nvGrpSpPr>
        <p:grpSpPr>
          <a:xfrm>
            <a:off x="5487144" y="5650506"/>
            <a:ext cx="5437146" cy="473173"/>
            <a:chOff x="1715043" y="2626051"/>
            <a:chExt cx="5437146" cy="526725"/>
          </a:xfrm>
        </p:grpSpPr>
        <p:grpSp>
          <p:nvGrpSpPr>
            <p:cNvPr id="196" name="组合 195"/>
            <p:cNvGrpSpPr/>
            <p:nvPr/>
          </p:nvGrpSpPr>
          <p:grpSpPr>
            <a:xfrm>
              <a:off x="1715043" y="2626051"/>
              <a:ext cx="584589" cy="526724"/>
              <a:chOff x="727866" y="3644900"/>
              <a:chExt cx="728772" cy="1739901"/>
            </a:xfrm>
          </p:grpSpPr>
          <p:sp>
            <p:nvSpPr>
              <p:cNvPr id="200" name="圆角矩形 199"/>
              <p:cNvSpPr/>
              <p:nvPr/>
            </p:nvSpPr>
            <p:spPr>
              <a:xfrm>
                <a:off x="758700" y="3644900"/>
                <a:ext cx="655234" cy="1739901"/>
              </a:xfrm>
              <a:prstGeom prst="roundRect">
                <a:avLst/>
              </a:prstGeom>
              <a:solidFill>
                <a:schemeClr val="accent1"/>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sp>
            <p:nvSpPr>
              <p:cNvPr id="201" name="矩形 200"/>
              <p:cNvSpPr/>
              <p:nvPr/>
            </p:nvSpPr>
            <p:spPr>
              <a:xfrm>
                <a:off x="727866" y="3712268"/>
                <a:ext cx="728772" cy="1605165"/>
              </a:xfrm>
              <a:prstGeom prst="rect">
                <a:avLst/>
              </a:prstGeom>
            </p:spPr>
            <p:txBody>
              <a:bodyPr wrap="square">
                <a:spAutoFit/>
              </a:bodyPr>
              <a:lstStyle/>
              <a:p>
                <a:pPr algn="ctr">
                  <a:lnSpc>
                    <a:spcPct val="120000"/>
                  </a:lnSpc>
                </a:pPr>
                <a:r>
                  <a:rPr lang="en-US" altLang="zh-CN" sz="2000" b="1" dirty="0" smtClean="0">
                    <a:solidFill>
                      <a:schemeClr val="bg1"/>
                    </a:solidFill>
                    <a:latin typeface="方正兰亭粗黑_GBK" panose="02000000000000000000" pitchFamily="2" charset="-122"/>
                    <a:ea typeface="方正兰亭粗黑_GBK" panose="02000000000000000000" pitchFamily="2" charset="-122"/>
                    <a:cs typeface="+mn-ea"/>
                  </a:rPr>
                  <a:t>09</a:t>
                </a:r>
                <a:endParaRPr lang="en-US" altLang="zh-CN" sz="2000" b="1" dirty="0">
                  <a:solidFill>
                    <a:schemeClr val="bg1"/>
                  </a:solidFill>
                  <a:latin typeface="方正兰亭粗黑_GBK" panose="02000000000000000000" pitchFamily="2" charset="-122"/>
                  <a:ea typeface="方正兰亭粗黑_GBK" panose="02000000000000000000" pitchFamily="2" charset="-122"/>
                  <a:cs typeface="+mn-ea"/>
                </a:endParaRPr>
              </a:p>
            </p:txBody>
          </p:sp>
        </p:grpSp>
        <p:grpSp>
          <p:nvGrpSpPr>
            <p:cNvPr id="197" name="组合 196"/>
            <p:cNvGrpSpPr/>
            <p:nvPr/>
          </p:nvGrpSpPr>
          <p:grpSpPr>
            <a:xfrm>
              <a:off x="2308241" y="2626052"/>
              <a:ext cx="4843948" cy="526724"/>
              <a:chOff x="2308241" y="2626051"/>
              <a:chExt cx="4843948" cy="1323649"/>
            </a:xfrm>
          </p:grpSpPr>
          <p:sp>
            <p:nvSpPr>
              <p:cNvPr id="198" name="矩形 197"/>
              <p:cNvSpPr/>
              <p:nvPr/>
            </p:nvSpPr>
            <p:spPr>
              <a:xfrm>
                <a:off x="2355864" y="2771292"/>
                <a:ext cx="4577249" cy="1033167"/>
              </a:xfrm>
              <a:prstGeom prst="rect">
                <a:avLst/>
              </a:prstGeom>
            </p:spPr>
            <p:txBody>
              <a:bodyPr wrap="square">
                <a:spAutoFit/>
              </a:bodyPr>
              <a:lstStyle/>
              <a:p>
                <a:r>
                  <a:rPr lang="zh-CN" altLang="en-US" dirty="0">
                    <a:latin typeface="微软雅黑" panose="020B0503020204020204" pitchFamily="34" charset="-122"/>
                    <a:ea typeface="微软雅黑" panose="020B0503020204020204" pitchFamily="34" charset="-122"/>
                    <a:cs typeface="+mn-ea"/>
                  </a:rPr>
                  <a:t>不要听信谣言，不要轻举妄动 </a:t>
                </a:r>
                <a:endParaRPr lang="zh-CN" altLang="en-US" dirty="0">
                  <a:latin typeface="微软雅黑" panose="020B0503020204020204" pitchFamily="34" charset="-122"/>
                  <a:ea typeface="微软雅黑" panose="020B0503020204020204" pitchFamily="34" charset="-122"/>
                  <a:cs typeface="+mn-ea"/>
                </a:endParaRPr>
              </a:p>
            </p:txBody>
          </p:sp>
          <p:sp>
            <p:nvSpPr>
              <p:cNvPr id="199" name="圆角矩形 198"/>
              <p:cNvSpPr/>
              <p:nvPr/>
            </p:nvSpPr>
            <p:spPr>
              <a:xfrm>
                <a:off x="2308241" y="2626051"/>
                <a:ext cx="4843948" cy="1323649"/>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900"/>
              </a:p>
            </p:txBody>
          </p:sp>
        </p:grpSp>
      </p:grpSp>
      <p:cxnSp>
        <p:nvCxnSpPr>
          <p:cNvPr id="6" name="直接箭头连接符 5"/>
          <p:cNvCxnSpPr>
            <a:stCxn id="65" idx="6"/>
            <a:endCxn id="81" idx="1"/>
          </p:cNvCxnSpPr>
          <p:nvPr/>
        </p:nvCxnSpPr>
        <p:spPr>
          <a:xfrm flipV="1">
            <a:off x="3584303" y="1388098"/>
            <a:ext cx="1902841" cy="2249497"/>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9" name="直接箭头连接符 8"/>
          <p:cNvCxnSpPr>
            <a:stCxn id="65" idx="6"/>
            <a:endCxn id="152" idx="1"/>
          </p:cNvCxnSpPr>
          <p:nvPr/>
        </p:nvCxnSpPr>
        <p:spPr>
          <a:xfrm flipV="1">
            <a:off x="3584303" y="1950472"/>
            <a:ext cx="1902841" cy="168712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a:stCxn id="65" idx="6"/>
            <a:endCxn id="159" idx="1"/>
          </p:cNvCxnSpPr>
          <p:nvPr/>
        </p:nvCxnSpPr>
        <p:spPr>
          <a:xfrm flipV="1">
            <a:off x="3584303" y="2512846"/>
            <a:ext cx="1902841" cy="1124749"/>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6" name="直接箭头连接符 15"/>
          <p:cNvCxnSpPr>
            <a:stCxn id="65" idx="6"/>
            <a:endCxn id="166" idx="1"/>
          </p:cNvCxnSpPr>
          <p:nvPr/>
        </p:nvCxnSpPr>
        <p:spPr>
          <a:xfrm flipV="1">
            <a:off x="3584303" y="3075220"/>
            <a:ext cx="1902841" cy="562375"/>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9" name="直接箭头连接符 18"/>
          <p:cNvCxnSpPr>
            <a:stCxn id="65" idx="6"/>
            <a:endCxn id="173" idx="1"/>
          </p:cNvCxnSpPr>
          <p:nvPr/>
        </p:nvCxnSpPr>
        <p:spPr>
          <a:xfrm flipV="1">
            <a:off x="3584303" y="3637594"/>
            <a:ext cx="1902841" cy="1"/>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2" name="直接箭头连接符 21"/>
          <p:cNvCxnSpPr>
            <a:stCxn id="65" idx="6"/>
            <a:endCxn id="180" idx="1"/>
          </p:cNvCxnSpPr>
          <p:nvPr/>
        </p:nvCxnSpPr>
        <p:spPr>
          <a:xfrm>
            <a:off x="3584303" y="3637595"/>
            <a:ext cx="1902841" cy="56237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8" name="直接箭头连接符 207"/>
          <p:cNvCxnSpPr/>
          <p:nvPr/>
        </p:nvCxnSpPr>
        <p:spPr>
          <a:xfrm>
            <a:off x="3584303" y="3638010"/>
            <a:ext cx="1902841" cy="2249497"/>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09" name="直接箭头连接符 208"/>
          <p:cNvCxnSpPr/>
          <p:nvPr/>
        </p:nvCxnSpPr>
        <p:spPr>
          <a:xfrm>
            <a:off x="3584303" y="3638010"/>
            <a:ext cx="1902841" cy="1687123"/>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210" name="直接箭头连接符 209"/>
          <p:cNvCxnSpPr/>
          <p:nvPr/>
        </p:nvCxnSpPr>
        <p:spPr>
          <a:xfrm>
            <a:off x="3584303" y="3638010"/>
            <a:ext cx="1902841" cy="1124749"/>
          </a:xfrm>
          <a:prstGeom prst="straightConnector1">
            <a:avLst/>
          </a:prstGeom>
          <a:ln>
            <a:solidFill>
              <a:schemeClr val="tx1"/>
            </a:solidFill>
            <a:prstDash val="lgDash"/>
            <a:tailEnd type="triangle"/>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500"/>
                            </p:stCondLst>
                            <p:childTnLst>
                              <p:par>
                                <p:cTn id="15" presetID="22" presetClass="entr" presetSubtype="8" fill="hold" nodeType="after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wipe(left)">
                                      <p:cBhvr>
                                        <p:cTn id="17" dur="500"/>
                                        <p:tgtEl>
                                          <p:spTgt spid="6"/>
                                        </p:tgtEl>
                                      </p:cBhvr>
                                    </p:animEffect>
                                  </p:childTnLst>
                                </p:cTn>
                              </p:par>
                            </p:childTnLst>
                          </p:cTn>
                        </p:par>
                        <p:par>
                          <p:cTn id="18" fill="hold">
                            <p:stCondLst>
                              <p:cond delay="2000"/>
                            </p:stCondLst>
                            <p:childTnLst>
                              <p:par>
                                <p:cTn id="19" presetID="2" presetClass="entr" presetSubtype="2" fill="hold" nodeType="afterEffect">
                                  <p:stCondLst>
                                    <p:cond delay="0"/>
                                  </p:stCondLst>
                                  <p:childTnLst>
                                    <p:set>
                                      <p:cBhvr>
                                        <p:cTn id="20" dur="1" fill="hold">
                                          <p:stCondLst>
                                            <p:cond delay="0"/>
                                          </p:stCondLst>
                                        </p:cTn>
                                        <p:tgtEl>
                                          <p:spTgt spid="75"/>
                                        </p:tgtEl>
                                        <p:attrNameLst>
                                          <p:attrName>style.visibility</p:attrName>
                                        </p:attrNameLst>
                                      </p:cBhvr>
                                      <p:to>
                                        <p:strVal val="visible"/>
                                      </p:to>
                                    </p:set>
                                    <p:anim calcmode="lin" valueType="num">
                                      <p:cBhvr additive="base">
                                        <p:cTn id="21" dur="500" fill="hold"/>
                                        <p:tgtEl>
                                          <p:spTgt spid="75"/>
                                        </p:tgtEl>
                                        <p:attrNameLst>
                                          <p:attrName>ppt_x</p:attrName>
                                        </p:attrNameLst>
                                      </p:cBhvr>
                                      <p:tavLst>
                                        <p:tav tm="0">
                                          <p:val>
                                            <p:strVal val="1+#ppt_w/2"/>
                                          </p:val>
                                        </p:tav>
                                        <p:tav tm="100000">
                                          <p:val>
                                            <p:strVal val="#ppt_x"/>
                                          </p:val>
                                        </p:tav>
                                      </p:tavLst>
                                    </p:anim>
                                    <p:anim calcmode="lin" valueType="num">
                                      <p:cBhvr additive="base">
                                        <p:cTn id="22" dur="500" fill="hold"/>
                                        <p:tgtEl>
                                          <p:spTgt spid="75"/>
                                        </p:tgtEl>
                                        <p:attrNameLst>
                                          <p:attrName>ppt_y</p:attrName>
                                        </p:attrNameLst>
                                      </p:cBhvr>
                                      <p:tavLst>
                                        <p:tav tm="0">
                                          <p:val>
                                            <p:strVal val="#ppt_y"/>
                                          </p:val>
                                        </p:tav>
                                        <p:tav tm="100000">
                                          <p:val>
                                            <p:strVal val="#ppt_y"/>
                                          </p:val>
                                        </p:tav>
                                      </p:tavLst>
                                    </p:anim>
                                  </p:childTnLst>
                                </p:cTn>
                              </p:par>
                            </p:childTnLst>
                          </p:cTn>
                        </p:par>
                        <p:par>
                          <p:cTn id="23" fill="hold">
                            <p:stCondLst>
                              <p:cond delay="2500"/>
                            </p:stCondLst>
                            <p:childTnLst>
                              <p:par>
                                <p:cTn id="24" presetID="22" presetClass="entr" presetSubtype="8" fill="hold"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wipe(left)">
                                      <p:cBhvr>
                                        <p:cTn id="26" dur="500"/>
                                        <p:tgtEl>
                                          <p:spTgt spid="9"/>
                                        </p:tgtEl>
                                      </p:cBhvr>
                                    </p:animEffect>
                                  </p:childTnLst>
                                </p:cTn>
                              </p:par>
                            </p:childTnLst>
                          </p:cTn>
                        </p:par>
                        <p:par>
                          <p:cTn id="27" fill="hold">
                            <p:stCondLst>
                              <p:cond delay="3000"/>
                            </p:stCondLst>
                            <p:childTnLst>
                              <p:par>
                                <p:cTn id="28" presetID="2" presetClass="entr" presetSubtype="2" fill="hold" nodeType="afterEffect">
                                  <p:stCondLst>
                                    <p:cond delay="0"/>
                                  </p:stCondLst>
                                  <p:childTnLst>
                                    <p:set>
                                      <p:cBhvr>
                                        <p:cTn id="29" dur="1" fill="hold">
                                          <p:stCondLst>
                                            <p:cond delay="0"/>
                                          </p:stCondLst>
                                        </p:cTn>
                                        <p:tgtEl>
                                          <p:spTgt spid="146"/>
                                        </p:tgtEl>
                                        <p:attrNameLst>
                                          <p:attrName>style.visibility</p:attrName>
                                        </p:attrNameLst>
                                      </p:cBhvr>
                                      <p:to>
                                        <p:strVal val="visible"/>
                                      </p:to>
                                    </p:set>
                                    <p:anim calcmode="lin" valueType="num">
                                      <p:cBhvr additive="base">
                                        <p:cTn id="30" dur="500" fill="hold"/>
                                        <p:tgtEl>
                                          <p:spTgt spid="146"/>
                                        </p:tgtEl>
                                        <p:attrNameLst>
                                          <p:attrName>ppt_x</p:attrName>
                                        </p:attrNameLst>
                                      </p:cBhvr>
                                      <p:tavLst>
                                        <p:tav tm="0">
                                          <p:val>
                                            <p:strVal val="1+#ppt_w/2"/>
                                          </p:val>
                                        </p:tav>
                                        <p:tav tm="100000">
                                          <p:val>
                                            <p:strVal val="#ppt_x"/>
                                          </p:val>
                                        </p:tav>
                                      </p:tavLst>
                                    </p:anim>
                                    <p:anim calcmode="lin" valueType="num">
                                      <p:cBhvr additive="base">
                                        <p:cTn id="31" dur="500" fill="hold"/>
                                        <p:tgtEl>
                                          <p:spTgt spid="146"/>
                                        </p:tgtEl>
                                        <p:attrNameLst>
                                          <p:attrName>ppt_y</p:attrName>
                                        </p:attrNameLst>
                                      </p:cBhvr>
                                      <p:tavLst>
                                        <p:tav tm="0">
                                          <p:val>
                                            <p:strVal val="#ppt_y"/>
                                          </p:val>
                                        </p:tav>
                                        <p:tav tm="100000">
                                          <p:val>
                                            <p:strVal val="#ppt_y"/>
                                          </p:val>
                                        </p:tav>
                                      </p:tavLst>
                                    </p:anim>
                                  </p:childTnLst>
                                </p:cTn>
                              </p:par>
                            </p:childTnLst>
                          </p:cTn>
                        </p:par>
                        <p:par>
                          <p:cTn id="32" fill="hold">
                            <p:stCondLst>
                              <p:cond delay="3500"/>
                            </p:stCondLst>
                            <p:childTnLst>
                              <p:par>
                                <p:cTn id="33" presetID="22" presetClass="entr" presetSubtype="8"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wipe(left)">
                                      <p:cBhvr>
                                        <p:cTn id="35" dur="500"/>
                                        <p:tgtEl>
                                          <p:spTgt spid="13"/>
                                        </p:tgtEl>
                                      </p:cBhvr>
                                    </p:animEffect>
                                  </p:childTnLst>
                                </p:cTn>
                              </p:par>
                            </p:childTnLst>
                          </p:cTn>
                        </p:par>
                        <p:par>
                          <p:cTn id="36" fill="hold">
                            <p:stCondLst>
                              <p:cond delay="4000"/>
                            </p:stCondLst>
                            <p:childTnLst>
                              <p:par>
                                <p:cTn id="37" presetID="2" presetClass="entr" presetSubtype="2" fill="hold" nodeType="afterEffect">
                                  <p:stCondLst>
                                    <p:cond delay="0"/>
                                  </p:stCondLst>
                                  <p:childTnLst>
                                    <p:set>
                                      <p:cBhvr>
                                        <p:cTn id="38" dur="1" fill="hold">
                                          <p:stCondLst>
                                            <p:cond delay="0"/>
                                          </p:stCondLst>
                                        </p:cTn>
                                        <p:tgtEl>
                                          <p:spTgt spid="153"/>
                                        </p:tgtEl>
                                        <p:attrNameLst>
                                          <p:attrName>style.visibility</p:attrName>
                                        </p:attrNameLst>
                                      </p:cBhvr>
                                      <p:to>
                                        <p:strVal val="visible"/>
                                      </p:to>
                                    </p:set>
                                    <p:anim calcmode="lin" valueType="num">
                                      <p:cBhvr additive="base">
                                        <p:cTn id="39" dur="500" fill="hold"/>
                                        <p:tgtEl>
                                          <p:spTgt spid="153"/>
                                        </p:tgtEl>
                                        <p:attrNameLst>
                                          <p:attrName>ppt_x</p:attrName>
                                        </p:attrNameLst>
                                      </p:cBhvr>
                                      <p:tavLst>
                                        <p:tav tm="0">
                                          <p:val>
                                            <p:strVal val="1+#ppt_w/2"/>
                                          </p:val>
                                        </p:tav>
                                        <p:tav tm="100000">
                                          <p:val>
                                            <p:strVal val="#ppt_x"/>
                                          </p:val>
                                        </p:tav>
                                      </p:tavLst>
                                    </p:anim>
                                    <p:anim calcmode="lin" valueType="num">
                                      <p:cBhvr additive="base">
                                        <p:cTn id="40" dur="500" fill="hold"/>
                                        <p:tgtEl>
                                          <p:spTgt spid="153"/>
                                        </p:tgtEl>
                                        <p:attrNameLst>
                                          <p:attrName>ppt_y</p:attrName>
                                        </p:attrNameLst>
                                      </p:cBhvr>
                                      <p:tavLst>
                                        <p:tav tm="0">
                                          <p:val>
                                            <p:strVal val="#ppt_y"/>
                                          </p:val>
                                        </p:tav>
                                        <p:tav tm="100000">
                                          <p:val>
                                            <p:strVal val="#ppt_y"/>
                                          </p:val>
                                        </p:tav>
                                      </p:tavLst>
                                    </p:anim>
                                  </p:childTnLst>
                                </p:cTn>
                              </p:par>
                            </p:childTnLst>
                          </p:cTn>
                        </p:par>
                        <p:par>
                          <p:cTn id="41" fill="hold">
                            <p:stCondLst>
                              <p:cond delay="4500"/>
                            </p:stCondLst>
                            <p:childTnLst>
                              <p:par>
                                <p:cTn id="42" presetID="22" presetClass="entr" presetSubtype="8" fill="hold"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left)">
                                      <p:cBhvr>
                                        <p:cTn id="44" dur="500"/>
                                        <p:tgtEl>
                                          <p:spTgt spid="16"/>
                                        </p:tgtEl>
                                      </p:cBhvr>
                                    </p:animEffect>
                                  </p:childTnLst>
                                </p:cTn>
                              </p:par>
                            </p:childTnLst>
                          </p:cTn>
                        </p:par>
                        <p:par>
                          <p:cTn id="45" fill="hold">
                            <p:stCondLst>
                              <p:cond delay="5000"/>
                            </p:stCondLst>
                            <p:childTnLst>
                              <p:par>
                                <p:cTn id="46" presetID="2" presetClass="entr" presetSubtype="2" fill="hold" nodeType="afterEffect">
                                  <p:stCondLst>
                                    <p:cond delay="0"/>
                                  </p:stCondLst>
                                  <p:childTnLst>
                                    <p:set>
                                      <p:cBhvr>
                                        <p:cTn id="47" dur="1" fill="hold">
                                          <p:stCondLst>
                                            <p:cond delay="0"/>
                                          </p:stCondLst>
                                        </p:cTn>
                                        <p:tgtEl>
                                          <p:spTgt spid="160"/>
                                        </p:tgtEl>
                                        <p:attrNameLst>
                                          <p:attrName>style.visibility</p:attrName>
                                        </p:attrNameLst>
                                      </p:cBhvr>
                                      <p:to>
                                        <p:strVal val="visible"/>
                                      </p:to>
                                    </p:set>
                                    <p:anim calcmode="lin" valueType="num">
                                      <p:cBhvr additive="base">
                                        <p:cTn id="48" dur="500" fill="hold"/>
                                        <p:tgtEl>
                                          <p:spTgt spid="160"/>
                                        </p:tgtEl>
                                        <p:attrNameLst>
                                          <p:attrName>ppt_x</p:attrName>
                                        </p:attrNameLst>
                                      </p:cBhvr>
                                      <p:tavLst>
                                        <p:tav tm="0">
                                          <p:val>
                                            <p:strVal val="1+#ppt_w/2"/>
                                          </p:val>
                                        </p:tav>
                                        <p:tav tm="100000">
                                          <p:val>
                                            <p:strVal val="#ppt_x"/>
                                          </p:val>
                                        </p:tav>
                                      </p:tavLst>
                                    </p:anim>
                                    <p:anim calcmode="lin" valueType="num">
                                      <p:cBhvr additive="base">
                                        <p:cTn id="49" dur="500" fill="hold"/>
                                        <p:tgtEl>
                                          <p:spTgt spid="160"/>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2" presetClass="entr" presetSubtype="8" fill="hold" nodeType="afterEffect">
                                  <p:stCondLst>
                                    <p:cond delay="0"/>
                                  </p:stCondLst>
                                  <p:childTnLst>
                                    <p:set>
                                      <p:cBhvr>
                                        <p:cTn id="52" dur="1" fill="hold">
                                          <p:stCondLst>
                                            <p:cond delay="0"/>
                                          </p:stCondLst>
                                        </p:cTn>
                                        <p:tgtEl>
                                          <p:spTgt spid="19"/>
                                        </p:tgtEl>
                                        <p:attrNameLst>
                                          <p:attrName>style.visibility</p:attrName>
                                        </p:attrNameLst>
                                      </p:cBhvr>
                                      <p:to>
                                        <p:strVal val="visible"/>
                                      </p:to>
                                    </p:set>
                                    <p:animEffect transition="in" filter="wipe(left)">
                                      <p:cBhvr>
                                        <p:cTn id="53" dur="500"/>
                                        <p:tgtEl>
                                          <p:spTgt spid="19"/>
                                        </p:tgtEl>
                                      </p:cBhvr>
                                    </p:animEffect>
                                  </p:childTnLst>
                                </p:cTn>
                              </p:par>
                            </p:childTnLst>
                          </p:cTn>
                        </p:par>
                        <p:par>
                          <p:cTn id="54" fill="hold">
                            <p:stCondLst>
                              <p:cond delay="6000"/>
                            </p:stCondLst>
                            <p:childTnLst>
                              <p:par>
                                <p:cTn id="55" presetID="2" presetClass="entr" presetSubtype="2" fill="hold" nodeType="afterEffect">
                                  <p:stCondLst>
                                    <p:cond delay="0"/>
                                  </p:stCondLst>
                                  <p:childTnLst>
                                    <p:set>
                                      <p:cBhvr>
                                        <p:cTn id="56" dur="1" fill="hold">
                                          <p:stCondLst>
                                            <p:cond delay="0"/>
                                          </p:stCondLst>
                                        </p:cTn>
                                        <p:tgtEl>
                                          <p:spTgt spid="167"/>
                                        </p:tgtEl>
                                        <p:attrNameLst>
                                          <p:attrName>style.visibility</p:attrName>
                                        </p:attrNameLst>
                                      </p:cBhvr>
                                      <p:to>
                                        <p:strVal val="visible"/>
                                      </p:to>
                                    </p:set>
                                    <p:anim calcmode="lin" valueType="num">
                                      <p:cBhvr additive="base">
                                        <p:cTn id="57" dur="500" fill="hold"/>
                                        <p:tgtEl>
                                          <p:spTgt spid="167"/>
                                        </p:tgtEl>
                                        <p:attrNameLst>
                                          <p:attrName>ppt_x</p:attrName>
                                        </p:attrNameLst>
                                      </p:cBhvr>
                                      <p:tavLst>
                                        <p:tav tm="0">
                                          <p:val>
                                            <p:strVal val="1+#ppt_w/2"/>
                                          </p:val>
                                        </p:tav>
                                        <p:tav tm="100000">
                                          <p:val>
                                            <p:strVal val="#ppt_x"/>
                                          </p:val>
                                        </p:tav>
                                      </p:tavLst>
                                    </p:anim>
                                    <p:anim calcmode="lin" valueType="num">
                                      <p:cBhvr additive="base">
                                        <p:cTn id="58" dur="500" fill="hold"/>
                                        <p:tgtEl>
                                          <p:spTgt spid="167"/>
                                        </p:tgtEl>
                                        <p:attrNameLst>
                                          <p:attrName>ppt_y</p:attrName>
                                        </p:attrNameLst>
                                      </p:cBhvr>
                                      <p:tavLst>
                                        <p:tav tm="0">
                                          <p:val>
                                            <p:strVal val="#ppt_y"/>
                                          </p:val>
                                        </p:tav>
                                        <p:tav tm="100000">
                                          <p:val>
                                            <p:strVal val="#ppt_y"/>
                                          </p:val>
                                        </p:tav>
                                      </p:tavLst>
                                    </p:anim>
                                  </p:childTnLst>
                                </p:cTn>
                              </p:par>
                            </p:childTnLst>
                          </p:cTn>
                        </p:par>
                        <p:par>
                          <p:cTn id="59" fill="hold">
                            <p:stCondLst>
                              <p:cond delay="6500"/>
                            </p:stCondLst>
                            <p:childTnLst>
                              <p:par>
                                <p:cTn id="60" presetID="22" presetClass="entr" presetSubtype="8" fill="hold" nodeType="afterEffect">
                                  <p:stCondLst>
                                    <p:cond delay="0"/>
                                  </p:stCondLst>
                                  <p:childTnLst>
                                    <p:set>
                                      <p:cBhvr>
                                        <p:cTn id="61" dur="1" fill="hold">
                                          <p:stCondLst>
                                            <p:cond delay="0"/>
                                          </p:stCondLst>
                                        </p:cTn>
                                        <p:tgtEl>
                                          <p:spTgt spid="22"/>
                                        </p:tgtEl>
                                        <p:attrNameLst>
                                          <p:attrName>style.visibility</p:attrName>
                                        </p:attrNameLst>
                                      </p:cBhvr>
                                      <p:to>
                                        <p:strVal val="visible"/>
                                      </p:to>
                                    </p:set>
                                    <p:animEffect transition="in" filter="wipe(left)">
                                      <p:cBhvr>
                                        <p:cTn id="62" dur="500"/>
                                        <p:tgtEl>
                                          <p:spTgt spid="22"/>
                                        </p:tgtEl>
                                      </p:cBhvr>
                                    </p:animEffect>
                                  </p:childTnLst>
                                </p:cTn>
                              </p:par>
                            </p:childTnLst>
                          </p:cTn>
                        </p:par>
                        <p:par>
                          <p:cTn id="63" fill="hold">
                            <p:stCondLst>
                              <p:cond delay="7000"/>
                            </p:stCondLst>
                            <p:childTnLst>
                              <p:par>
                                <p:cTn id="64" presetID="2" presetClass="entr" presetSubtype="2" fill="hold" nodeType="afterEffect">
                                  <p:stCondLst>
                                    <p:cond delay="0"/>
                                  </p:stCondLst>
                                  <p:childTnLst>
                                    <p:set>
                                      <p:cBhvr>
                                        <p:cTn id="65" dur="1" fill="hold">
                                          <p:stCondLst>
                                            <p:cond delay="0"/>
                                          </p:stCondLst>
                                        </p:cTn>
                                        <p:tgtEl>
                                          <p:spTgt spid="174"/>
                                        </p:tgtEl>
                                        <p:attrNameLst>
                                          <p:attrName>style.visibility</p:attrName>
                                        </p:attrNameLst>
                                      </p:cBhvr>
                                      <p:to>
                                        <p:strVal val="visible"/>
                                      </p:to>
                                    </p:set>
                                    <p:anim calcmode="lin" valueType="num">
                                      <p:cBhvr additive="base">
                                        <p:cTn id="66" dur="500" fill="hold"/>
                                        <p:tgtEl>
                                          <p:spTgt spid="174"/>
                                        </p:tgtEl>
                                        <p:attrNameLst>
                                          <p:attrName>ppt_x</p:attrName>
                                        </p:attrNameLst>
                                      </p:cBhvr>
                                      <p:tavLst>
                                        <p:tav tm="0">
                                          <p:val>
                                            <p:strVal val="1+#ppt_w/2"/>
                                          </p:val>
                                        </p:tav>
                                        <p:tav tm="100000">
                                          <p:val>
                                            <p:strVal val="#ppt_x"/>
                                          </p:val>
                                        </p:tav>
                                      </p:tavLst>
                                    </p:anim>
                                    <p:anim calcmode="lin" valueType="num">
                                      <p:cBhvr additive="base">
                                        <p:cTn id="67" dur="500" fill="hold"/>
                                        <p:tgtEl>
                                          <p:spTgt spid="174"/>
                                        </p:tgtEl>
                                        <p:attrNameLst>
                                          <p:attrName>ppt_y</p:attrName>
                                        </p:attrNameLst>
                                      </p:cBhvr>
                                      <p:tavLst>
                                        <p:tav tm="0">
                                          <p:val>
                                            <p:strVal val="#ppt_y"/>
                                          </p:val>
                                        </p:tav>
                                        <p:tav tm="100000">
                                          <p:val>
                                            <p:strVal val="#ppt_y"/>
                                          </p:val>
                                        </p:tav>
                                      </p:tavLst>
                                    </p:anim>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210"/>
                                        </p:tgtEl>
                                        <p:attrNameLst>
                                          <p:attrName>style.visibility</p:attrName>
                                        </p:attrNameLst>
                                      </p:cBhvr>
                                      <p:to>
                                        <p:strVal val="visible"/>
                                      </p:to>
                                    </p:set>
                                    <p:animEffect transition="in" filter="wipe(left)">
                                      <p:cBhvr>
                                        <p:cTn id="71" dur="500"/>
                                        <p:tgtEl>
                                          <p:spTgt spid="210"/>
                                        </p:tgtEl>
                                      </p:cBhvr>
                                    </p:animEffect>
                                  </p:childTnLst>
                                </p:cTn>
                              </p:par>
                            </p:childTnLst>
                          </p:cTn>
                        </p:par>
                        <p:par>
                          <p:cTn id="72" fill="hold">
                            <p:stCondLst>
                              <p:cond delay="8000"/>
                            </p:stCondLst>
                            <p:childTnLst>
                              <p:par>
                                <p:cTn id="73" presetID="2" presetClass="entr" presetSubtype="2" fill="hold" nodeType="afterEffect">
                                  <p:stCondLst>
                                    <p:cond delay="0"/>
                                  </p:stCondLst>
                                  <p:childTnLst>
                                    <p:set>
                                      <p:cBhvr>
                                        <p:cTn id="74" dur="1" fill="hold">
                                          <p:stCondLst>
                                            <p:cond delay="0"/>
                                          </p:stCondLst>
                                        </p:cTn>
                                        <p:tgtEl>
                                          <p:spTgt spid="181"/>
                                        </p:tgtEl>
                                        <p:attrNameLst>
                                          <p:attrName>style.visibility</p:attrName>
                                        </p:attrNameLst>
                                      </p:cBhvr>
                                      <p:to>
                                        <p:strVal val="visible"/>
                                      </p:to>
                                    </p:set>
                                    <p:anim calcmode="lin" valueType="num">
                                      <p:cBhvr additive="base">
                                        <p:cTn id="75" dur="500" fill="hold"/>
                                        <p:tgtEl>
                                          <p:spTgt spid="181"/>
                                        </p:tgtEl>
                                        <p:attrNameLst>
                                          <p:attrName>ppt_x</p:attrName>
                                        </p:attrNameLst>
                                      </p:cBhvr>
                                      <p:tavLst>
                                        <p:tav tm="0">
                                          <p:val>
                                            <p:strVal val="1+#ppt_w/2"/>
                                          </p:val>
                                        </p:tav>
                                        <p:tav tm="100000">
                                          <p:val>
                                            <p:strVal val="#ppt_x"/>
                                          </p:val>
                                        </p:tav>
                                      </p:tavLst>
                                    </p:anim>
                                    <p:anim calcmode="lin" valueType="num">
                                      <p:cBhvr additive="base">
                                        <p:cTn id="76" dur="500" fill="hold"/>
                                        <p:tgtEl>
                                          <p:spTgt spid="181"/>
                                        </p:tgtEl>
                                        <p:attrNameLst>
                                          <p:attrName>ppt_y</p:attrName>
                                        </p:attrNameLst>
                                      </p:cBhvr>
                                      <p:tavLst>
                                        <p:tav tm="0">
                                          <p:val>
                                            <p:strVal val="#ppt_y"/>
                                          </p:val>
                                        </p:tav>
                                        <p:tav tm="100000">
                                          <p:val>
                                            <p:strVal val="#ppt_y"/>
                                          </p:val>
                                        </p:tav>
                                      </p:tavLst>
                                    </p:anim>
                                  </p:childTnLst>
                                </p:cTn>
                              </p:par>
                            </p:childTnLst>
                          </p:cTn>
                        </p:par>
                        <p:par>
                          <p:cTn id="77" fill="hold">
                            <p:stCondLst>
                              <p:cond delay="8500"/>
                            </p:stCondLst>
                            <p:childTnLst>
                              <p:par>
                                <p:cTn id="78" presetID="22" presetClass="entr" presetSubtype="8" fill="hold" nodeType="afterEffect">
                                  <p:stCondLst>
                                    <p:cond delay="0"/>
                                  </p:stCondLst>
                                  <p:childTnLst>
                                    <p:set>
                                      <p:cBhvr>
                                        <p:cTn id="79" dur="1" fill="hold">
                                          <p:stCondLst>
                                            <p:cond delay="0"/>
                                          </p:stCondLst>
                                        </p:cTn>
                                        <p:tgtEl>
                                          <p:spTgt spid="209"/>
                                        </p:tgtEl>
                                        <p:attrNameLst>
                                          <p:attrName>style.visibility</p:attrName>
                                        </p:attrNameLst>
                                      </p:cBhvr>
                                      <p:to>
                                        <p:strVal val="visible"/>
                                      </p:to>
                                    </p:set>
                                    <p:animEffect transition="in" filter="wipe(left)">
                                      <p:cBhvr>
                                        <p:cTn id="80" dur="500"/>
                                        <p:tgtEl>
                                          <p:spTgt spid="209"/>
                                        </p:tgtEl>
                                      </p:cBhvr>
                                    </p:animEffect>
                                  </p:childTnLst>
                                </p:cTn>
                              </p:par>
                            </p:childTnLst>
                          </p:cTn>
                        </p:par>
                        <p:par>
                          <p:cTn id="81" fill="hold">
                            <p:stCondLst>
                              <p:cond delay="9000"/>
                            </p:stCondLst>
                            <p:childTnLst>
                              <p:par>
                                <p:cTn id="82" presetID="2" presetClass="entr" presetSubtype="2" fill="hold" nodeType="afterEffect">
                                  <p:stCondLst>
                                    <p:cond delay="0"/>
                                  </p:stCondLst>
                                  <p:childTnLst>
                                    <p:set>
                                      <p:cBhvr>
                                        <p:cTn id="83" dur="1" fill="hold">
                                          <p:stCondLst>
                                            <p:cond delay="0"/>
                                          </p:stCondLst>
                                        </p:cTn>
                                        <p:tgtEl>
                                          <p:spTgt spid="188"/>
                                        </p:tgtEl>
                                        <p:attrNameLst>
                                          <p:attrName>style.visibility</p:attrName>
                                        </p:attrNameLst>
                                      </p:cBhvr>
                                      <p:to>
                                        <p:strVal val="visible"/>
                                      </p:to>
                                    </p:set>
                                    <p:anim calcmode="lin" valueType="num">
                                      <p:cBhvr additive="base">
                                        <p:cTn id="84" dur="500" fill="hold"/>
                                        <p:tgtEl>
                                          <p:spTgt spid="188"/>
                                        </p:tgtEl>
                                        <p:attrNameLst>
                                          <p:attrName>ppt_x</p:attrName>
                                        </p:attrNameLst>
                                      </p:cBhvr>
                                      <p:tavLst>
                                        <p:tav tm="0">
                                          <p:val>
                                            <p:strVal val="1+#ppt_w/2"/>
                                          </p:val>
                                        </p:tav>
                                        <p:tav tm="100000">
                                          <p:val>
                                            <p:strVal val="#ppt_x"/>
                                          </p:val>
                                        </p:tav>
                                      </p:tavLst>
                                    </p:anim>
                                    <p:anim calcmode="lin" valueType="num">
                                      <p:cBhvr additive="base">
                                        <p:cTn id="85" dur="500" fill="hold"/>
                                        <p:tgtEl>
                                          <p:spTgt spid="188"/>
                                        </p:tgtEl>
                                        <p:attrNameLst>
                                          <p:attrName>ppt_y</p:attrName>
                                        </p:attrNameLst>
                                      </p:cBhvr>
                                      <p:tavLst>
                                        <p:tav tm="0">
                                          <p:val>
                                            <p:strVal val="#ppt_y"/>
                                          </p:val>
                                        </p:tav>
                                        <p:tav tm="100000">
                                          <p:val>
                                            <p:strVal val="#ppt_y"/>
                                          </p:val>
                                        </p:tav>
                                      </p:tavLst>
                                    </p:anim>
                                  </p:childTnLst>
                                </p:cTn>
                              </p:par>
                            </p:childTnLst>
                          </p:cTn>
                        </p:par>
                        <p:par>
                          <p:cTn id="86" fill="hold">
                            <p:stCondLst>
                              <p:cond delay="9500"/>
                            </p:stCondLst>
                            <p:childTnLst>
                              <p:par>
                                <p:cTn id="87" presetID="22" presetClass="entr" presetSubtype="8" fill="hold" nodeType="afterEffect">
                                  <p:stCondLst>
                                    <p:cond delay="0"/>
                                  </p:stCondLst>
                                  <p:childTnLst>
                                    <p:set>
                                      <p:cBhvr>
                                        <p:cTn id="88" dur="1" fill="hold">
                                          <p:stCondLst>
                                            <p:cond delay="0"/>
                                          </p:stCondLst>
                                        </p:cTn>
                                        <p:tgtEl>
                                          <p:spTgt spid="208"/>
                                        </p:tgtEl>
                                        <p:attrNameLst>
                                          <p:attrName>style.visibility</p:attrName>
                                        </p:attrNameLst>
                                      </p:cBhvr>
                                      <p:to>
                                        <p:strVal val="visible"/>
                                      </p:to>
                                    </p:set>
                                    <p:animEffect transition="in" filter="wipe(left)">
                                      <p:cBhvr>
                                        <p:cTn id="89" dur="500"/>
                                        <p:tgtEl>
                                          <p:spTgt spid="208"/>
                                        </p:tgtEl>
                                      </p:cBhvr>
                                    </p:animEffect>
                                  </p:childTnLst>
                                </p:cTn>
                              </p:par>
                            </p:childTnLst>
                          </p:cTn>
                        </p:par>
                        <p:par>
                          <p:cTn id="90" fill="hold">
                            <p:stCondLst>
                              <p:cond delay="10000"/>
                            </p:stCondLst>
                            <p:childTnLst>
                              <p:par>
                                <p:cTn id="91" presetID="2" presetClass="entr" presetSubtype="2" fill="hold" nodeType="afterEffect">
                                  <p:stCondLst>
                                    <p:cond delay="0"/>
                                  </p:stCondLst>
                                  <p:childTnLst>
                                    <p:set>
                                      <p:cBhvr>
                                        <p:cTn id="92" dur="1" fill="hold">
                                          <p:stCondLst>
                                            <p:cond delay="0"/>
                                          </p:stCondLst>
                                        </p:cTn>
                                        <p:tgtEl>
                                          <p:spTgt spid="195"/>
                                        </p:tgtEl>
                                        <p:attrNameLst>
                                          <p:attrName>style.visibility</p:attrName>
                                        </p:attrNameLst>
                                      </p:cBhvr>
                                      <p:to>
                                        <p:strVal val="visible"/>
                                      </p:to>
                                    </p:set>
                                    <p:anim calcmode="lin" valueType="num">
                                      <p:cBhvr additive="base">
                                        <p:cTn id="93" dur="500" fill="hold"/>
                                        <p:tgtEl>
                                          <p:spTgt spid="195"/>
                                        </p:tgtEl>
                                        <p:attrNameLst>
                                          <p:attrName>ppt_x</p:attrName>
                                        </p:attrNameLst>
                                      </p:cBhvr>
                                      <p:tavLst>
                                        <p:tav tm="0">
                                          <p:val>
                                            <p:strVal val="1+#ppt_w/2"/>
                                          </p:val>
                                        </p:tav>
                                        <p:tav tm="100000">
                                          <p:val>
                                            <p:strVal val="#ppt_x"/>
                                          </p:val>
                                        </p:tav>
                                      </p:tavLst>
                                    </p:anim>
                                    <p:anim calcmode="lin" valueType="num">
                                      <p:cBhvr additive="base">
                                        <p:cTn id="94" dur="500" fill="hold"/>
                                        <p:tgtEl>
                                          <p:spTgt spid="19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t="52852" r="20698"/>
          <a:stretch>
            <a:fillRect/>
          </a:stretch>
        </p:blipFill>
        <p:spPr>
          <a:xfrm>
            <a:off x="6419724" y="0"/>
            <a:ext cx="3856317" cy="1830337"/>
          </a:xfrm>
          <a:prstGeom prst="rect">
            <a:avLst/>
          </a:prstGeom>
        </p:spPr>
      </p:pic>
      <p:pic>
        <p:nvPicPr>
          <p:cNvPr id="8" name="图片 7"/>
          <p:cNvPicPr>
            <a:picLocks noChangeAspect="1"/>
          </p:cNvPicPr>
          <p:nvPr/>
        </p:nvPicPr>
        <p:blipFill>
          <a:blip r:embed="rId2" cstate="email"/>
          <a:stretch>
            <a:fillRect/>
          </a:stretch>
        </p:blipFill>
        <p:spPr>
          <a:xfrm>
            <a:off x="6242335" y="2332581"/>
            <a:ext cx="5925267" cy="3098380"/>
          </a:xfrm>
          <a:prstGeom prst="rect">
            <a:avLst/>
          </a:prstGeom>
        </p:spPr>
      </p:pic>
      <p:pic>
        <p:nvPicPr>
          <p:cNvPr id="27" name="图片 26"/>
          <p:cNvPicPr>
            <a:picLocks noChangeAspect="1"/>
          </p:cNvPicPr>
          <p:nvPr/>
        </p:nvPicPr>
        <p:blipFill>
          <a:blip r:embed="rId3" cstate="email"/>
          <a:stretch>
            <a:fillRect/>
          </a:stretch>
        </p:blipFill>
        <p:spPr>
          <a:xfrm>
            <a:off x="592797" y="4834721"/>
            <a:ext cx="2142335" cy="1166767"/>
          </a:xfrm>
          <a:prstGeom prst="rect">
            <a:avLst/>
          </a:prstGeom>
        </p:spPr>
      </p:pic>
      <p:pic>
        <p:nvPicPr>
          <p:cNvPr id="6" name="图片 5"/>
          <p:cNvPicPr>
            <a:picLocks noChangeAspect="1"/>
          </p:cNvPicPr>
          <p:nvPr/>
        </p:nvPicPr>
        <p:blipFill rotWithShape="1">
          <a:blip r:embed="rId4" cstate="email"/>
          <a:srcRect l="29503" b="28078"/>
          <a:stretch>
            <a:fillRect/>
          </a:stretch>
        </p:blipFill>
        <p:spPr>
          <a:xfrm flipH="1">
            <a:off x="0" y="1"/>
            <a:ext cx="4241800" cy="2540000"/>
          </a:xfrm>
          <a:prstGeom prst="rect">
            <a:avLst/>
          </a:prstGeom>
        </p:spPr>
      </p:pic>
      <p:pic>
        <p:nvPicPr>
          <p:cNvPr id="7" name="图片 6"/>
          <p:cNvPicPr>
            <a:picLocks noChangeAspect="1"/>
          </p:cNvPicPr>
          <p:nvPr/>
        </p:nvPicPr>
        <p:blipFill>
          <a:blip r:embed="rId5" cstate="email"/>
          <a:stretch>
            <a:fillRect/>
          </a:stretch>
        </p:blipFill>
        <p:spPr>
          <a:xfrm flipH="1">
            <a:off x="0" y="594761"/>
            <a:ext cx="6128261" cy="2737018"/>
          </a:xfrm>
          <a:prstGeom prst="rect">
            <a:avLst/>
          </a:prstGeom>
        </p:spPr>
      </p:pic>
      <p:sp>
        <p:nvSpPr>
          <p:cNvPr id="12" name="文本框 11"/>
          <p:cNvSpPr txBox="1"/>
          <p:nvPr/>
        </p:nvSpPr>
        <p:spPr>
          <a:xfrm>
            <a:off x="1718294" y="1878835"/>
            <a:ext cx="1130883" cy="1938992"/>
          </a:xfrm>
          <a:prstGeom prst="rect">
            <a:avLst/>
          </a:prstGeom>
          <a:noFill/>
        </p:spPr>
        <p:txBody>
          <a:bodyPr wrap="square" rtlCol="0">
            <a:spAutoFit/>
          </a:bodyPr>
          <a:lstStyle/>
          <a:p>
            <a:pPr algn="ctr"/>
            <a:r>
              <a:rPr lang="zh-CN" altLang="en-US" sz="6000" b="1" spc="600" dirty="0">
                <a:solidFill>
                  <a:srgbClr val="006B0D"/>
                </a:solidFill>
                <a:effectLst>
                  <a:glow rad="101600">
                    <a:schemeClr val="bg1">
                      <a:alpha val="60000"/>
                    </a:schemeClr>
                  </a:glow>
                </a:effectLst>
                <a:latin typeface="微软雅黑" panose="020B0503020204020204" pitchFamily="34" charset="-122"/>
                <a:ea typeface="微软雅黑" panose="020B0503020204020204" pitchFamily="34" charset="-122"/>
              </a:rPr>
              <a:t>目 录</a:t>
            </a:r>
            <a:endParaRPr lang="zh-CN" altLang="en-US" sz="6000" b="1" spc="600" dirty="0">
              <a:solidFill>
                <a:srgbClr val="006B0D"/>
              </a:solidFill>
              <a:effectLst>
                <a:glow rad="101600">
                  <a:schemeClr val="bg1">
                    <a:alpha val="60000"/>
                  </a:schemeClr>
                </a:glow>
              </a:effectLst>
              <a:latin typeface="微软雅黑" panose="020B0503020204020204" pitchFamily="34" charset="-122"/>
              <a:ea typeface="微软雅黑" panose="020B0503020204020204" pitchFamily="34" charset="-122"/>
            </a:endParaRPr>
          </a:p>
        </p:txBody>
      </p:sp>
      <p:sp>
        <p:nvSpPr>
          <p:cNvPr id="3" name="矩形 2"/>
          <p:cNvSpPr/>
          <p:nvPr/>
        </p:nvSpPr>
        <p:spPr>
          <a:xfrm>
            <a:off x="2630877" y="2518150"/>
            <a:ext cx="492443" cy="1749838"/>
          </a:xfrm>
          <a:prstGeom prst="rect">
            <a:avLst/>
          </a:prstGeom>
        </p:spPr>
        <p:txBody>
          <a:bodyPr vert="eaVert" wrap="none">
            <a:spAutoFit/>
          </a:bodyPr>
          <a:lstStyle/>
          <a:p>
            <a:r>
              <a:rPr lang="zh-CN" altLang="en-US" sz="2000" dirty="0" smtClean="0">
                <a:solidFill>
                  <a:srgbClr val="006B0D"/>
                </a:solidFill>
                <a:latin typeface="方正兰亭粗黑_GBK" panose="02000000000000000000" pitchFamily="2" charset="-122"/>
                <a:ea typeface="方正兰亭粗黑_GBK" panose="02000000000000000000" pitchFamily="2" charset="-122"/>
              </a:rPr>
              <a:t>CONTENTS</a:t>
            </a:r>
            <a:endParaRPr lang="zh-CN" altLang="en-US" sz="2000" dirty="0">
              <a:solidFill>
                <a:srgbClr val="006B0D"/>
              </a:solidFill>
              <a:latin typeface="方正兰亭粗黑_GBK" panose="02000000000000000000" pitchFamily="2" charset="-122"/>
              <a:ea typeface="方正兰亭粗黑_GBK" panose="02000000000000000000" pitchFamily="2" charset="-122"/>
            </a:endParaRPr>
          </a:p>
        </p:txBody>
      </p:sp>
      <p:pic>
        <p:nvPicPr>
          <p:cNvPr id="40" name="图片 39"/>
          <p:cNvPicPr>
            <a:picLocks noChangeAspect="1"/>
          </p:cNvPicPr>
          <p:nvPr/>
        </p:nvPicPr>
        <p:blipFill rotWithShape="1">
          <a:blip r:embed="rId6" cstate="email"/>
          <a:srcRect b="37310"/>
          <a:stretch>
            <a:fillRect/>
          </a:stretch>
        </p:blipFill>
        <p:spPr>
          <a:xfrm>
            <a:off x="9031659" y="-1"/>
            <a:ext cx="3160342" cy="1981201"/>
          </a:xfrm>
          <a:prstGeom prst="rect">
            <a:avLst/>
          </a:prstGeom>
        </p:spPr>
      </p:pic>
      <p:grpSp>
        <p:nvGrpSpPr>
          <p:cNvPr id="13" name="组合 12"/>
          <p:cNvGrpSpPr/>
          <p:nvPr/>
        </p:nvGrpSpPr>
        <p:grpSpPr>
          <a:xfrm>
            <a:off x="4220224" y="4033406"/>
            <a:ext cx="6569073" cy="676398"/>
            <a:chOff x="4572731" y="4207311"/>
            <a:chExt cx="6569073" cy="676398"/>
          </a:xfrm>
        </p:grpSpPr>
        <p:sp>
          <p:nvSpPr>
            <p:cNvPr id="14" name="圆角矩形 13"/>
            <p:cNvSpPr/>
            <p:nvPr/>
          </p:nvSpPr>
          <p:spPr>
            <a:xfrm>
              <a:off x="5325723" y="4207311"/>
              <a:ext cx="5816081" cy="676398"/>
            </a:xfrm>
            <a:prstGeom prst="roundRect">
              <a:avLst/>
            </a:prstGeom>
            <a:solidFill>
              <a:srgbClr val="FEFEFE">
                <a:alpha val="70000"/>
              </a:srgbClr>
            </a:solidFill>
            <a:ln>
              <a:solidFill>
                <a:schemeClr val="accent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Rectangle 5"/>
            <p:cNvSpPr>
              <a:spLocks noChangeArrowheads="1"/>
            </p:cNvSpPr>
            <p:nvPr/>
          </p:nvSpPr>
          <p:spPr bwMode="auto">
            <a:xfrm>
              <a:off x="6752589" y="4314678"/>
              <a:ext cx="29623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algn="ctr" eaLnBrk="0" fontAlgn="base" hangingPunct="0">
                <a:spcBef>
                  <a:spcPct val="0"/>
                </a:spcBef>
                <a:spcAft>
                  <a:spcPct val="0"/>
                </a:spcAft>
              </a:pPr>
              <a:r>
                <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rPr>
                <a:t>地震防护知多少</a:t>
              </a:r>
              <a:endPar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endParaRPr>
            </a:p>
          </p:txBody>
        </p:sp>
        <p:sp>
          <p:nvSpPr>
            <p:cNvPr id="16" name="圆角矩形 15"/>
            <p:cNvSpPr/>
            <p:nvPr/>
          </p:nvSpPr>
          <p:spPr>
            <a:xfrm>
              <a:off x="4572731" y="4207311"/>
              <a:ext cx="675704" cy="676398"/>
            </a:xfrm>
            <a:prstGeom prst="roundRect">
              <a:avLst/>
            </a:prstGeom>
            <a:solidFill>
              <a:schemeClr val="accent1">
                <a:alpha val="90000"/>
              </a:schemeClr>
            </a:solidFill>
            <a:ln>
              <a:no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方正兰亭粗黑_GBK" panose="02000000000000000000" pitchFamily="2" charset="-122"/>
                  <a:ea typeface="方正兰亭粗黑_GBK" panose="02000000000000000000" pitchFamily="2" charset="-122"/>
                </a:rPr>
                <a:t>04</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grpSp>
        <p:nvGrpSpPr>
          <p:cNvPr id="17" name="组合 16"/>
          <p:cNvGrpSpPr/>
          <p:nvPr/>
        </p:nvGrpSpPr>
        <p:grpSpPr>
          <a:xfrm>
            <a:off x="4220224" y="3050451"/>
            <a:ext cx="6569073" cy="676400"/>
            <a:chOff x="4572731" y="3394797"/>
            <a:chExt cx="6569073" cy="676400"/>
          </a:xfrm>
        </p:grpSpPr>
        <p:sp>
          <p:nvSpPr>
            <p:cNvPr id="18" name="圆角矩形 17"/>
            <p:cNvSpPr/>
            <p:nvPr/>
          </p:nvSpPr>
          <p:spPr>
            <a:xfrm>
              <a:off x="5325723" y="3394799"/>
              <a:ext cx="5816081" cy="676398"/>
            </a:xfrm>
            <a:prstGeom prst="roundRect">
              <a:avLst/>
            </a:prstGeom>
            <a:solidFill>
              <a:srgbClr val="FEFEFE">
                <a:alpha val="70000"/>
              </a:srgbClr>
            </a:solidFill>
            <a:ln>
              <a:solidFill>
                <a:schemeClr val="accent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Rectangle 5"/>
            <p:cNvSpPr>
              <a:spLocks noChangeArrowheads="1"/>
            </p:cNvSpPr>
            <p:nvPr/>
          </p:nvSpPr>
          <p:spPr bwMode="auto">
            <a:xfrm>
              <a:off x="6752589" y="3502166"/>
              <a:ext cx="29623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algn="ctr" eaLnBrk="0" fontAlgn="base" hangingPunct="0">
                <a:spcBef>
                  <a:spcPct val="0"/>
                </a:spcBef>
                <a:spcAft>
                  <a:spcPct val="0"/>
                </a:spcAft>
              </a:pPr>
              <a:r>
                <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rPr>
                <a:t>地震知识知多少</a:t>
              </a:r>
              <a:endPar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endParaRPr>
            </a:p>
          </p:txBody>
        </p:sp>
        <p:sp>
          <p:nvSpPr>
            <p:cNvPr id="20" name="圆角矩形 19"/>
            <p:cNvSpPr/>
            <p:nvPr/>
          </p:nvSpPr>
          <p:spPr>
            <a:xfrm>
              <a:off x="4572731" y="3394797"/>
              <a:ext cx="675704" cy="676398"/>
            </a:xfrm>
            <a:prstGeom prst="roundRect">
              <a:avLst/>
            </a:prstGeom>
            <a:solidFill>
              <a:schemeClr val="accent1">
                <a:alpha val="90000"/>
              </a:schemeClr>
            </a:solidFill>
            <a:ln>
              <a:no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方正兰亭粗黑_GBK" panose="02000000000000000000" pitchFamily="2" charset="-122"/>
                  <a:ea typeface="方正兰亭粗黑_GBK" panose="02000000000000000000" pitchFamily="2" charset="-122"/>
                </a:rPr>
                <a:t>03</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grpSp>
        <p:nvGrpSpPr>
          <p:cNvPr id="21" name="组合 20"/>
          <p:cNvGrpSpPr/>
          <p:nvPr/>
        </p:nvGrpSpPr>
        <p:grpSpPr>
          <a:xfrm>
            <a:off x="4220224" y="2067494"/>
            <a:ext cx="6569073" cy="676402"/>
            <a:chOff x="4572731" y="2582283"/>
            <a:chExt cx="6569073" cy="676402"/>
          </a:xfrm>
        </p:grpSpPr>
        <p:sp>
          <p:nvSpPr>
            <p:cNvPr id="22" name="圆角矩形 21"/>
            <p:cNvSpPr/>
            <p:nvPr/>
          </p:nvSpPr>
          <p:spPr>
            <a:xfrm>
              <a:off x="5325723" y="2582287"/>
              <a:ext cx="5816081" cy="676398"/>
            </a:xfrm>
            <a:prstGeom prst="roundRect">
              <a:avLst/>
            </a:prstGeom>
            <a:solidFill>
              <a:srgbClr val="FEFEFE">
                <a:alpha val="70000"/>
              </a:srgbClr>
            </a:solidFill>
            <a:ln>
              <a:solidFill>
                <a:schemeClr val="accent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Rectangle 5"/>
            <p:cNvSpPr>
              <a:spLocks noChangeArrowheads="1"/>
            </p:cNvSpPr>
            <p:nvPr/>
          </p:nvSpPr>
          <p:spPr bwMode="auto">
            <a:xfrm>
              <a:off x="6752589" y="2689654"/>
              <a:ext cx="29623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algn="ctr" eaLnBrk="0" fontAlgn="base" hangingPunct="0">
                <a:spcBef>
                  <a:spcPct val="0"/>
                </a:spcBef>
                <a:spcAft>
                  <a:spcPct val="0"/>
                </a:spcAft>
              </a:pPr>
              <a:r>
                <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rPr>
                <a:t>古今地震知多少</a:t>
              </a:r>
              <a:endPar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endParaRPr>
            </a:p>
          </p:txBody>
        </p:sp>
        <p:sp>
          <p:nvSpPr>
            <p:cNvPr id="24" name="圆角矩形 23"/>
            <p:cNvSpPr/>
            <p:nvPr/>
          </p:nvSpPr>
          <p:spPr>
            <a:xfrm>
              <a:off x="4572731" y="2582283"/>
              <a:ext cx="675704" cy="676398"/>
            </a:xfrm>
            <a:prstGeom prst="roundRect">
              <a:avLst/>
            </a:prstGeom>
            <a:solidFill>
              <a:schemeClr val="accent1">
                <a:alpha val="90000"/>
              </a:schemeClr>
            </a:solidFill>
            <a:ln>
              <a:no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a:solidFill>
                    <a:schemeClr val="bg1"/>
                  </a:solidFill>
                  <a:latin typeface="方正兰亭粗黑_GBK" panose="02000000000000000000" pitchFamily="2" charset="-122"/>
                  <a:ea typeface="方正兰亭粗黑_GBK" panose="02000000000000000000" pitchFamily="2" charset="-122"/>
                </a:rPr>
                <a:t>02</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grpSp>
        <p:nvGrpSpPr>
          <p:cNvPr id="25" name="组合 24"/>
          <p:cNvGrpSpPr/>
          <p:nvPr/>
        </p:nvGrpSpPr>
        <p:grpSpPr>
          <a:xfrm>
            <a:off x="4220224" y="1084541"/>
            <a:ext cx="6569073" cy="676398"/>
            <a:chOff x="4572731" y="1769775"/>
            <a:chExt cx="6569073" cy="676398"/>
          </a:xfrm>
        </p:grpSpPr>
        <p:sp>
          <p:nvSpPr>
            <p:cNvPr id="26" name="圆角矩形 25"/>
            <p:cNvSpPr/>
            <p:nvPr/>
          </p:nvSpPr>
          <p:spPr>
            <a:xfrm>
              <a:off x="5325723" y="1769775"/>
              <a:ext cx="5816081" cy="676398"/>
            </a:xfrm>
            <a:prstGeom prst="roundRect">
              <a:avLst/>
            </a:prstGeom>
            <a:solidFill>
              <a:srgbClr val="FEFEFE">
                <a:alpha val="70000"/>
              </a:srgbClr>
            </a:solidFill>
            <a:ln>
              <a:solidFill>
                <a:schemeClr val="accent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Rectangle 5"/>
            <p:cNvSpPr>
              <a:spLocks noChangeArrowheads="1"/>
            </p:cNvSpPr>
            <p:nvPr/>
          </p:nvSpPr>
          <p:spPr bwMode="auto">
            <a:xfrm>
              <a:off x="6752589" y="1877142"/>
              <a:ext cx="29623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algn="ctr" eaLnBrk="0" fontAlgn="base" hangingPunct="0">
                <a:spcBef>
                  <a:spcPct val="0"/>
                </a:spcBef>
                <a:spcAft>
                  <a:spcPct val="0"/>
                </a:spcAft>
              </a:pPr>
              <a:r>
                <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rPr>
                <a:t>防灾减灾</a:t>
              </a:r>
              <a:r>
                <a:rPr lang="zh-CN" altLang="en-US" sz="3000" b="1" spc="300" dirty="0" smtClean="0">
                  <a:ln cmpd="sng">
                    <a:noFill/>
                    <a:prstDash val="solid"/>
                  </a:ln>
                  <a:solidFill>
                    <a:schemeClr val="accent1"/>
                  </a:solidFill>
                  <a:latin typeface="微软雅黑" panose="020B0503020204020204" pitchFamily="34" charset="-122"/>
                  <a:ea typeface="微软雅黑" panose="020B0503020204020204" pitchFamily="34" charset="-122"/>
                </a:rPr>
                <a:t>日简介</a:t>
              </a:r>
              <a:endPar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endParaRPr>
            </a:p>
          </p:txBody>
        </p:sp>
        <p:sp>
          <p:nvSpPr>
            <p:cNvPr id="31" name="圆角矩形 30"/>
            <p:cNvSpPr/>
            <p:nvPr/>
          </p:nvSpPr>
          <p:spPr>
            <a:xfrm>
              <a:off x="4572731" y="1769775"/>
              <a:ext cx="675704" cy="676398"/>
            </a:xfrm>
            <a:prstGeom prst="roundRect">
              <a:avLst/>
            </a:prstGeom>
            <a:solidFill>
              <a:schemeClr val="accent1">
                <a:alpha val="90000"/>
              </a:schemeClr>
            </a:solidFill>
            <a:ln>
              <a:no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方正兰亭粗黑_GBK" panose="02000000000000000000" pitchFamily="2" charset="-122"/>
                  <a:ea typeface="方正兰亭粗黑_GBK" panose="02000000000000000000" pitchFamily="2" charset="-122"/>
                </a:rPr>
                <a:t>01</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grpSp>
        <p:nvGrpSpPr>
          <p:cNvPr id="36" name="组合 35"/>
          <p:cNvGrpSpPr/>
          <p:nvPr/>
        </p:nvGrpSpPr>
        <p:grpSpPr>
          <a:xfrm>
            <a:off x="4220224" y="5016357"/>
            <a:ext cx="6569073" cy="676398"/>
            <a:chOff x="4572731" y="4207311"/>
            <a:chExt cx="6569073" cy="676398"/>
          </a:xfrm>
        </p:grpSpPr>
        <p:sp>
          <p:nvSpPr>
            <p:cNvPr id="37" name="圆角矩形 36"/>
            <p:cNvSpPr/>
            <p:nvPr/>
          </p:nvSpPr>
          <p:spPr>
            <a:xfrm>
              <a:off x="5325723" y="4207311"/>
              <a:ext cx="5816081" cy="676398"/>
            </a:xfrm>
            <a:prstGeom prst="roundRect">
              <a:avLst/>
            </a:prstGeom>
            <a:solidFill>
              <a:srgbClr val="FEFEFE">
                <a:alpha val="70000"/>
              </a:srgbClr>
            </a:solidFill>
            <a:ln>
              <a:solidFill>
                <a:schemeClr val="accent1">
                  <a:alpha val="9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8" name="Rectangle 5"/>
            <p:cNvSpPr>
              <a:spLocks noChangeArrowheads="1"/>
            </p:cNvSpPr>
            <p:nvPr/>
          </p:nvSpPr>
          <p:spPr bwMode="auto">
            <a:xfrm>
              <a:off x="6752589" y="4314678"/>
              <a:ext cx="2962349" cy="46166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spAutoFit/>
              <a:sp3d extrusionH="654050">
                <a:extrusionClr>
                  <a:srgbClr val="FF0000"/>
                </a:extrusionClr>
              </a:sp3d>
            </a:bodyPr>
            <a:lstStyle/>
            <a:p>
              <a:pPr algn="ctr" eaLnBrk="0" fontAlgn="base" hangingPunct="0">
                <a:spcBef>
                  <a:spcPct val="0"/>
                </a:spcBef>
                <a:spcAft>
                  <a:spcPct val="0"/>
                </a:spcAft>
              </a:pPr>
              <a:r>
                <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rPr>
                <a:t>地震常识小测试</a:t>
              </a:r>
              <a:endParaRPr lang="zh-CN" altLang="en-US" sz="3000" b="1" spc="300" dirty="0">
                <a:ln cmpd="sng">
                  <a:noFill/>
                  <a:prstDash val="solid"/>
                </a:ln>
                <a:solidFill>
                  <a:schemeClr val="accent1"/>
                </a:solidFill>
                <a:latin typeface="微软雅黑" panose="020B0503020204020204" pitchFamily="34" charset="-122"/>
                <a:ea typeface="微软雅黑" panose="020B0503020204020204" pitchFamily="34" charset="-122"/>
              </a:endParaRPr>
            </a:p>
          </p:txBody>
        </p:sp>
        <p:sp>
          <p:nvSpPr>
            <p:cNvPr id="39" name="圆角矩形 38"/>
            <p:cNvSpPr/>
            <p:nvPr/>
          </p:nvSpPr>
          <p:spPr>
            <a:xfrm>
              <a:off x="4572731" y="4207311"/>
              <a:ext cx="675704" cy="676398"/>
            </a:xfrm>
            <a:prstGeom prst="roundRect">
              <a:avLst/>
            </a:prstGeom>
            <a:solidFill>
              <a:schemeClr val="accent1">
                <a:alpha val="90000"/>
              </a:schemeClr>
            </a:solidFill>
            <a:ln>
              <a:noFill/>
            </a:ln>
            <a:effectLst>
              <a:glow rad="63500">
                <a:schemeClr val="bg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2400" b="1" dirty="0" smtClean="0">
                  <a:solidFill>
                    <a:schemeClr val="bg1"/>
                  </a:solidFill>
                  <a:latin typeface="方正兰亭粗黑_GBK" panose="02000000000000000000" pitchFamily="2" charset="-122"/>
                  <a:ea typeface="方正兰亭粗黑_GBK" panose="02000000000000000000" pitchFamily="2" charset="-122"/>
                </a:rPr>
                <a:t>05</a:t>
              </a:r>
              <a:endParaRPr lang="zh-CN" altLang="en-US" sz="2400" b="1" dirty="0">
                <a:solidFill>
                  <a:schemeClr val="bg1"/>
                </a:solidFill>
                <a:latin typeface="方正兰亭粗黑_GBK" panose="02000000000000000000" pitchFamily="2" charset="-122"/>
                <a:ea typeface="方正兰亭粗黑_GBK" panose="02000000000000000000" pitchFamily="2"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750"/>
                                        <p:tgtEl>
                                          <p:spTgt spid="12"/>
                                        </p:tgtEl>
                                      </p:cBhvr>
                                    </p:animEffect>
                                    <p:anim calcmode="lin" valueType="num">
                                      <p:cBhvr>
                                        <p:cTn id="8" dur="750" fill="hold"/>
                                        <p:tgtEl>
                                          <p:spTgt spid="12"/>
                                        </p:tgtEl>
                                        <p:attrNameLst>
                                          <p:attrName>ppt_x</p:attrName>
                                        </p:attrNameLst>
                                      </p:cBhvr>
                                      <p:tavLst>
                                        <p:tav tm="0">
                                          <p:val>
                                            <p:strVal val="#ppt_x"/>
                                          </p:val>
                                        </p:tav>
                                        <p:tav tm="100000">
                                          <p:val>
                                            <p:strVal val="#ppt_x"/>
                                          </p:val>
                                        </p:tav>
                                      </p:tavLst>
                                    </p:anim>
                                    <p:anim calcmode="lin" valueType="num">
                                      <p:cBhvr>
                                        <p:cTn id="9" dur="750" fill="hold"/>
                                        <p:tgtEl>
                                          <p:spTgt spid="12"/>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750"/>
                                        <p:tgtEl>
                                          <p:spTgt spid="3"/>
                                        </p:tgtEl>
                                      </p:cBhvr>
                                    </p:animEffect>
                                    <p:anim calcmode="lin" valueType="num">
                                      <p:cBhvr>
                                        <p:cTn id="13" dur="750" fill="hold"/>
                                        <p:tgtEl>
                                          <p:spTgt spid="3"/>
                                        </p:tgtEl>
                                        <p:attrNameLst>
                                          <p:attrName>ppt_x</p:attrName>
                                        </p:attrNameLst>
                                      </p:cBhvr>
                                      <p:tavLst>
                                        <p:tav tm="0">
                                          <p:val>
                                            <p:strVal val="#ppt_x"/>
                                          </p:val>
                                        </p:tav>
                                        <p:tav tm="100000">
                                          <p:val>
                                            <p:strVal val="#ppt_x"/>
                                          </p:val>
                                        </p:tav>
                                      </p:tavLst>
                                    </p:anim>
                                    <p:anim calcmode="lin" valueType="num">
                                      <p:cBhvr>
                                        <p:cTn id="14" dur="750" fill="hold"/>
                                        <p:tgtEl>
                                          <p:spTgt spid="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2" presetClass="entr" presetSubtype="2" fill="hold" nodeType="afterEffect">
                                  <p:stCondLst>
                                    <p:cond delay="0"/>
                                  </p:stCondLst>
                                  <p:childTnLst>
                                    <p:set>
                                      <p:cBhvr>
                                        <p:cTn id="17" dur="1" fill="hold">
                                          <p:stCondLst>
                                            <p:cond delay="0"/>
                                          </p:stCondLst>
                                        </p:cTn>
                                        <p:tgtEl>
                                          <p:spTgt spid="25"/>
                                        </p:tgtEl>
                                        <p:attrNameLst>
                                          <p:attrName>style.visibility</p:attrName>
                                        </p:attrNameLst>
                                      </p:cBhvr>
                                      <p:to>
                                        <p:strVal val="visible"/>
                                      </p:to>
                                    </p:set>
                                    <p:anim calcmode="lin" valueType="num">
                                      <p:cBhvr additive="base">
                                        <p:cTn id="18" dur="750" fill="hold"/>
                                        <p:tgtEl>
                                          <p:spTgt spid="25"/>
                                        </p:tgtEl>
                                        <p:attrNameLst>
                                          <p:attrName>ppt_x</p:attrName>
                                        </p:attrNameLst>
                                      </p:cBhvr>
                                      <p:tavLst>
                                        <p:tav tm="0">
                                          <p:val>
                                            <p:strVal val="1+#ppt_w/2"/>
                                          </p:val>
                                        </p:tav>
                                        <p:tav tm="100000">
                                          <p:val>
                                            <p:strVal val="#ppt_x"/>
                                          </p:val>
                                        </p:tav>
                                      </p:tavLst>
                                    </p:anim>
                                    <p:anim calcmode="lin" valueType="num">
                                      <p:cBhvr additive="base">
                                        <p:cTn id="19" dur="750" fill="hold"/>
                                        <p:tgtEl>
                                          <p:spTgt spid="25"/>
                                        </p:tgtEl>
                                        <p:attrNameLst>
                                          <p:attrName>ppt_y</p:attrName>
                                        </p:attrNameLst>
                                      </p:cBhvr>
                                      <p:tavLst>
                                        <p:tav tm="0">
                                          <p:val>
                                            <p:strVal val="#ppt_y"/>
                                          </p:val>
                                        </p:tav>
                                        <p:tav tm="100000">
                                          <p:val>
                                            <p:strVal val="#ppt_y"/>
                                          </p:val>
                                        </p:tav>
                                      </p:tavLst>
                                    </p:anim>
                                  </p:childTnLst>
                                </p:cTn>
                              </p:par>
                              <p:par>
                                <p:cTn id="20" presetID="2" presetClass="entr" presetSubtype="2" fill="hold" nodeType="withEffect">
                                  <p:stCondLst>
                                    <p:cond delay="25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750" fill="hold"/>
                                        <p:tgtEl>
                                          <p:spTgt spid="21"/>
                                        </p:tgtEl>
                                        <p:attrNameLst>
                                          <p:attrName>ppt_x</p:attrName>
                                        </p:attrNameLst>
                                      </p:cBhvr>
                                      <p:tavLst>
                                        <p:tav tm="0">
                                          <p:val>
                                            <p:strVal val="1+#ppt_w/2"/>
                                          </p:val>
                                        </p:tav>
                                        <p:tav tm="100000">
                                          <p:val>
                                            <p:strVal val="#ppt_x"/>
                                          </p:val>
                                        </p:tav>
                                      </p:tavLst>
                                    </p:anim>
                                    <p:anim calcmode="lin" valueType="num">
                                      <p:cBhvr additive="base">
                                        <p:cTn id="23" dur="750" fill="hold"/>
                                        <p:tgtEl>
                                          <p:spTgt spid="21"/>
                                        </p:tgtEl>
                                        <p:attrNameLst>
                                          <p:attrName>ppt_y</p:attrName>
                                        </p:attrNameLst>
                                      </p:cBhvr>
                                      <p:tavLst>
                                        <p:tav tm="0">
                                          <p:val>
                                            <p:strVal val="#ppt_y"/>
                                          </p:val>
                                        </p:tav>
                                        <p:tav tm="100000">
                                          <p:val>
                                            <p:strVal val="#ppt_y"/>
                                          </p:val>
                                        </p:tav>
                                      </p:tavLst>
                                    </p:anim>
                                  </p:childTnLst>
                                </p:cTn>
                              </p:par>
                              <p:par>
                                <p:cTn id="24" presetID="2" presetClass="entr" presetSubtype="2" fill="hold" nodeType="withEffect">
                                  <p:stCondLst>
                                    <p:cond delay="500"/>
                                  </p:stCondLst>
                                  <p:childTnLst>
                                    <p:set>
                                      <p:cBhvr>
                                        <p:cTn id="25" dur="1" fill="hold">
                                          <p:stCondLst>
                                            <p:cond delay="0"/>
                                          </p:stCondLst>
                                        </p:cTn>
                                        <p:tgtEl>
                                          <p:spTgt spid="17"/>
                                        </p:tgtEl>
                                        <p:attrNameLst>
                                          <p:attrName>style.visibility</p:attrName>
                                        </p:attrNameLst>
                                      </p:cBhvr>
                                      <p:to>
                                        <p:strVal val="visible"/>
                                      </p:to>
                                    </p:set>
                                    <p:anim calcmode="lin" valueType="num">
                                      <p:cBhvr additive="base">
                                        <p:cTn id="26" dur="750" fill="hold"/>
                                        <p:tgtEl>
                                          <p:spTgt spid="17"/>
                                        </p:tgtEl>
                                        <p:attrNameLst>
                                          <p:attrName>ppt_x</p:attrName>
                                        </p:attrNameLst>
                                      </p:cBhvr>
                                      <p:tavLst>
                                        <p:tav tm="0">
                                          <p:val>
                                            <p:strVal val="1+#ppt_w/2"/>
                                          </p:val>
                                        </p:tav>
                                        <p:tav tm="100000">
                                          <p:val>
                                            <p:strVal val="#ppt_x"/>
                                          </p:val>
                                        </p:tav>
                                      </p:tavLst>
                                    </p:anim>
                                    <p:anim calcmode="lin" valueType="num">
                                      <p:cBhvr additive="base">
                                        <p:cTn id="27" dur="750" fill="hold"/>
                                        <p:tgtEl>
                                          <p:spTgt spid="17"/>
                                        </p:tgtEl>
                                        <p:attrNameLst>
                                          <p:attrName>ppt_y</p:attrName>
                                        </p:attrNameLst>
                                      </p:cBhvr>
                                      <p:tavLst>
                                        <p:tav tm="0">
                                          <p:val>
                                            <p:strVal val="#ppt_y"/>
                                          </p:val>
                                        </p:tav>
                                        <p:tav tm="100000">
                                          <p:val>
                                            <p:strVal val="#ppt_y"/>
                                          </p:val>
                                        </p:tav>
                                      </p:tavLst>
                                    </p:anim>
                                  </p:childTnLst>
                                </p:cTn>
                              </p:par>
                              <p:par>
                                <p:cTn id="28" presetID="2" presetClass="entr" presetSubtype="2" fill="hold" nodeType="withEffect">
                                  <p:stCondLst>
                                    <p:cond delay="750"/>
                                  </p:stCondLst>
                                  <p:childTnLst>
                                    <p:set>
                                      <p:cBhvr>
                                        <p:cTn id="29" dur="1" fill="hold">
                                          <p:stCondLst>
                                            <p:cond delay="0"/>
                                          </p:stCondLst>
                                        </p:cTn>
                                        <p:tgtEl>
                                          <p:spTgt spid="13"/>
                                        </p:tgtEl>
                                        <p:attrNameLst>
                                          <p:attrName>style.visibility</p:attrName>
                                        </p:attrNameLst>
                                      </p:cBhvr>
                                      <p:to>
                                        <p:strVal val="visible"/>
                                      </p:to>
                                    </p:set>
                                    <p:anim calcmode="lin" valueType="num">
                                      <p:cBhvr additive="base">
                                        <p:cTn id="30" dur="750" fill="hold"/>
                                        <p:tgtEl>
                                          <p:spTgt spid="13"/>
                                        </p:tgtEl>
                                        <p:attrNameLst>
                                          <p:attrName>ppt_x</p:attrName>
                                        </p:attrNameLst>
                                      </p:cBhvr>
                                      <p:tavLst>
                                        <p:tav tm="0">
                                          <p:val>
                                            <p:strVal val="1+#ppt_w/2"/>
                                          </p:val>
                                        </p:tav>
                                        <p:tav tm="100000">
                                          <p:val>
                                            <p:strVal val="#ppt_x"/>
                                          </p:val>
                                        </p:tav>
                                      </p:tavLst>
                                    </p:anim>
                                    <p:anim calcmode="lin" valueType="num">
                                      <p:cBhvr additive="base">
                                        <p:cTn id="31" dur="750" fill="hold"/>
                                        <p:tgtEl>
                                          <p:spTgt spid="13"/>
                                        </p:tgtEl>
                                        <p:attrNameLst>
                                          <p:attrName>ppt_y</p:attrName>
                                        </p:attrNameLst>
                                      </p:cBhvr>
                                      <p:tavLst>
                                        <p:tav tm="0">
                                          <p:val>
                                            <p:strVal val="#ppt_y"/>
                                          </p:val>
                                        </p:tav>
                                        <p:tav tm="100000">
                                          <p:val>
                                            <p:strVal val="#ppt_y"/>
                                          </p:val>
                                        </p:tav>
                                      </p:tavLst>
                                    </p:anim>
                                  </p:childTnLst>
                                </p:cTn>
                              </p:par>
                              <p:par>
                                <p:cTn id="32" presetID="2" presetClass="entr" presetSubtype="2" fill="hold" nodeType="withEffect">
                                  <p:stCondLst>
                                    <p:cond delay="1000"/>
                                  </p:stCondLst>
                                  <p:childTnLst>
                                    <p:set>
                                      <p:cBhvr>
                                        <p:cTn id="33" dur="1" fill="hold">
                                          <p:stCondLst>
                                            <p:cond delay="0"/>
                                          </p:stCondLst>
                                        </p:cTn>
                                        <p:tgtEl>
                                          <p:spTgt spid="36"/>
                                        </p:tgtEl>
                                        <p:attrNameLst>
                                          <p:attrName>style.visibility</p:attrName>
                                        </p:attrNameLst>
                                      </p:cBhvr>
                                      <p:to>
                                        <p:strVal val="visible"/>
                                      </p:to>
                                    </p:set>
                                    <p:anim calcmode="lin" valueType="num">
                                      <p:cBhvr additive="base">
                                        <p:cTn id="34" dur="750" fill="hold"/>
                                        <p:tgtEl>
                                          <p:spTgt spid="36"/>
                                        </p:tgtEl>
                                        <p:attrNameLst>
                                          <p:attrName>ppt_x</p:attrName>
                                        </p:attrNameLst>
                                      </p:cBhvr>
                                      <p:tavLst>
                                        <p:tav tm="0">
                                          <p:val>
                                            <p:strVal val="1+#ppt_w/2"/>
                                          </p:val>
                                        </p:tav>
                                        <p:tav tm="100000">
                                          <p:val>
                                            <p:strVal val="#ppt_x"/>
                                          </p:val>
                                        </p:tav>
                                      </p:tavLst>
                                    </p:anim>
                                    <p:anim calcmode="lin" valueType="num">
                                      <p:cBhvr additive="base">
                                        <p:cTn id="35" dur="75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3"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t="52852" r="20698"/>
          <a:stretch>
            <a:fillRect/>
          </a:stretch>
        </p:blipFill>
        <p:spPr>
          <a:xfrm>
            <a:off x="6419724" y="0"/>
            <a:ext cx="3856317" cy="1830337"/>
          </a:xfrm>
          <a:prstGeom prst="rect">
            <a:avLst/>
          </a:prstGeom>
        </p:spPr>
      </p:pic>
      <p:pic>
        <p:nvPicPr>
          <p:cNvPr id="27" name="图片 26"/>
          <p:cNvPicPr>
            <a:picLocks noChangeAspect="1"/>
          </p:cNvPicPr>
          <p:nvPr/>
        </p:nvPicPr>
        <p:blipFill>
          <a:blip r:embed="rId2" cstate="email"/>
          <a:stretch>
            <a:fillRect/>
          </a:stretch>
        </p:blipFill>
        <p:spPr>
          <a:xfrm>
            <a:off x="592797" y="4834721"/>
            <a:ext cx="2142335" cy="1166767"/>
          </a:xfrm>
          <a:prstGeom prst="rect">
            <a:avLst/>
          </a:prstGeom>
        </p:spPr>
      </p:pic>
      <p:pic>
        <p:nvPicPr>
          <p:cNvPr id="6" name="图片 5"/>
          <p:cNvPicPr>
            <a:picLocks noChangeAspect="1"/>
          </p:cNvPicPr>
          <p:nvPr/>
        </p:nvPicPr>
        <p:blipFill rotWithShape="1">
          <a:blip r:embed="rId3" cstate="email"/>
          <a:srcRect l="29503" b="28078"/>
          <a:stretch>
            <a:fillRect/>
          </a:stretch>
        </p:blipFill>
        <p:spPr>
          <a:xfrm flipH="1">
            <a:off x="0" y="1"/>
            <a:ext cx="4241800" cy="2540000"/>
          </a:xfrm>
          <a:prstGeom prst="rect">
            <a:avLst/>
          </a:prstGeom>
        </p:spPr>
      </p:pic>
      <p:sp>
        <p:nvSpPr>
          <p:cNvPr id="3" name="圆角矩形 2"/>
          <p:cNvSpPr/>
          <p:nvPr/>
        </p:nvSpPr>
        <p:spPr>
          <a:xfrm>
            <a:off x="3721218" y="1054219"/>
            <a:ext cx="4749563" cy="4749563"/>
          </a:xfrm>
          <a:prstGeom prst="roundRect">
            <a:avLst>
              <a:gd name="adj" fmla="val 50000"/>
            </a:avLst>
          </a:prstGeom>
          <a:solidFill>
            <a:schemeClr val="accent1">
              <a:alpha val="75000"/>
            </a:schemeClr>
          </a:solidFill>
          <a:ln w="22225">
            <a:solidFill>
              <a:schemeClr val="bg1">
                <a:alpha val="90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5"/>
          <p:cNvSpPr>
            <a:spLocks noChangeArrowheads="1"/>
          </p:cNvSpPr>
          <p:nvPr/>
        </p:nvSpPr>
        <p:spPr bwMode="auto">
          <a:xfrm>
            <a:off x="3944865" y="3178679"/>
            <a:ext cx="4302269" cy="20022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rPr>
              <a:t>地震常识小测试</a:t>
            </a:r>
            <a:endPar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526773" y="1426787"/>
            <a:ext cx="1138453" cy="1446550"/>
          </a:xfrm>
          <a:prstGeom prst="rect">
            <a:avLst/>
          </a:prstGeom>
          <a:noFill/>
        </p:spPr>
        <p:txBody>
          <a:bodyPr wrap="none" rtlCol="0">
            <a:spAutoFit/>
          </a:bodyPr>
          <a:lstStyle/>
          <a:p>
            <a:pPr algn="ctr"/>
            <a:r>
              <a:rPr lang="en-US" altLang="zh-CN" sz="8800" dirty="0" smtClean="0">
                <a:solidFill>
                  <a:schemeClr val="bg1"/>
                </a:solidFill>
                <a:latin typeface="Agency FB" panose="020B0503020202020204" pitchFamily="34" charset="0"/>
              </a:rPr>
              <a:t>05</a:t>
            </a:r>
            <a:endParaRPr lang="zh-CN" altLang="en-US" sz="8800" dirty="0">
              <a:solidFill>
                <a:schemeClr val="bg1"/>
              </a:solidFill>
              <a:latin typeface="Agency FB" panose="020B0503020202020204" pitchFamily="34" charset="0"/>
            </a:endParaRPr>
          </a:p>
        </p:txBody>
      </p:sp>
      <p:sp>
        <p:nvSpPr>
          <p:cNvPr id="2" name="任意多边形 1"/>
          <p:cNvSpPr/>
          <p:nvPr/>
        </p:nvSpPr>
        <p:spPr>
          <a:xfrm>
            <a:off x="4008000" y="3008992"/>
            <a:ext cx="4176000" cy="0"/>
          </a:xfrm>
          <a:custGeom>
            <a:avLst/>
            <a:gdLst>
              <a:gd name="connsiteX0" fmla="*/ 0 w 3733800"/>
              <a:gd name="connsiteY0" fmla="*/ 0 h 0"/>
              <a:gd name="connsiteX1" fmla="*/ 3733800 w 3733800"/>
              <a:gd name="connsiteY1" fmla="*/ 0 h 0"/>
            </a:gdLst>
            <a:ahLst/>
            <a:cxnLst>
              <a:cxn ang="0">
                <a:pos x="connsiteX0" y="connsiteY0"/>
              </a:cxn>
              <a:cxn ang="0">
                <a:pos x="connsiteX1" y="connsiteY1"/>
              </a:cxn>
            </a:cxnLst>
            <a:rect l="l" t="t" r="r" b="b"/>
            <a:pathLst>
              <a:path w="3733800">
                <a:moveTo>
                  <a:pt x="0" y="0"/>
                </a:moveTo>
                <a:lnTo>
                  <a:pt x="3733800" y="0"/>
                </a:lnTo>
              </a:path>
            </a:pathLst>
          </a:custGeom>
          <a:no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2000" advClick="0" advTm="0">
        <p15:prstTrans prst="wind"/>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3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2049"/>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3049"/>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9" grpId="0"/>
      <p:bldP spid="2"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smtClean="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2862322"/>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smtClean="0"/>
              <a:t>1</a:t>
            </a:r>
            <a:r>
              <a:rPr lang="zh-CN" altLang="en-US" sz="2400" dirty="0"/>
              <a:t>、当地震发生时你在家里，应如何避震（  ） </a:t>
            </a:r>
            <a:endParaRPr lang="zh-CN" altLang="en-US" sz="2400" dirty="0"/>
          </a:p>
          <a:p>
            <a:pPr>
              <a:lnSpc>
                <a:spcPct val="150000"/>
              </a:lnSpc>
              <a:spcBef>
                <a:spcPts val="0"/>
              </a:spcBef>
            </a:pPr>
            <a:r>
              <a:rPr lang="en-US" altLang="zh-CN" sz="2400" dirty="0" smtClean="0"/>
              <a:t>A</a:t>
            </a:r>
            <a:r>
              <a:rPr lang="zh-CN" altLang="en-US" sz="2400" dirty="0"/>
              <a:t>、躲在桌子等坚固家具的下面，房屋倒塌后能形成三角空间的地方</a:t>
            </a:r>
            <a:endParaRPr lang="zh-CN" altLang="en-US" sz="2400" dirty="0"/>
          </a:p>
          <a:p>
            <a:pPr>
              <a:lnSpc>
                <a:spcPct val="150000"/>
              </a:lnSpc>
              <a:spcBef>
                <a:spcPts val="0"/>
              </a:spcBef>
            </a:pPr>
            <a:r>
              <a:rPr lang="en-US" altLang="zh-CN" sz="2400" dirty="0" smtClean="0"/>
              <a:t>B</a:t>
            </a:r>
            <a:r>
              <a:rPr lang="zh-CN" altLang="en-US" sz="2400" dirty="0"/>
              <a:t>、去楼道</a:t>
            </a:r>
            <a:endParaRPr lang="zh-CN" altLang="en-US" sz="2400" dirty="0"/>
          </a:p>
          <a:p>
            <a:pPr>
              <a:lnSpc>
                <a:spcPct val="150000"/>
              </a:lnSpc>
              <a:spcBef>
                <a:spcPts val="0"/>
              </a:spcBef>
            </a:pPr>
            <a:r>
              <a:rPr lang="en-US" altLang="zh-CN" sz="2400" dirty="0" smtClean="0"/>
              <a:t>C</a:t>
            </a:r>
            <a:r>
              <a:rPr lang="zh-CN" altLang="en-US" sz="2400" dirty="0"/>
              <a:t>、原地不动</a:t>
            </a:r>
            <a:endParaRPr lang="zh-CN" altLang="en-US" sz="2400" dirty="0"/>
          </a:p>
          <a:p>
            <a:pPr>
              <a:lnSpc>
                <a:spcPct val="150000"/>
              </a:lnSpc>
              <a:spcBef>
                <a:spcPts val="0"/>
              </a:spcBef>
            </a:pPr>
            <a:r>
              <a:rPr lang="en-US" altLang="zh-CN" sz="2400" dirty="0" smtClean="0"/>
              <a:t>D</a:t>
            </a:r>
            <a:r>
              <a:rPr lang="zh-CN" altLang="en-US" sz="2400" dirty="0"/>
              <a:t>、跳楼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2862322"/>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2</a:t>
            </a:r>
            <a:r>
              <a:rPr lang="zh-CN" altLang="en-US" sz="2400" dirty="0"/>
              <a:t>、当地震发生时你在学校上课，应如何避震（　　）</a:t>
            </a:r>
            <a:endParaRPr lang="zh-CN" altLang="en-US" sz="2400" dirty="0"/>
          </a:p>
          <a:p>
            <a:pPr>
              <a:lnSpc>
                <a:spcPct val="150000"/>
              </a:lnSpc>
              <a:spcBef>
                <a:spcPts val="0"/>
              </a:spcBef>
            </a:pPr>
            <a:r>
              <a:rPr lang="en-US" altLang="zh-CN" sz="2400" dirty="0" smtClean="0"/>
              <a:t>A</a:t>
            </a:r>
            <a:r>
              <a:rPr lang="zh-CN" altLang="en-US" sz="2400" dirty="0"/>
              <a:t>、向教室外跑　　</a:t>
            </a:r>
            <a:endParaRPr lang="zh-CN" altLang="en-US" sz="2400" dirty="0"/>
          </a:p>
          <a:p>
            <a:pPr>
              <a:lnSpc>
                <a:spcPct val="150000"/>
              </a:lnSpc>
              <a:spcBef>
                <a:spcPts val="0"/>
              </a:spcBef>
            </a:pPr>
            <a:r>
              <a:rPr lang="en-US" altLang="zh-CN" sz="2400" dirty="0" smtClean="0"/>
              <a:t>B</a:t>
            </a:r>
            <a:r>
              <a:rPr lang="zh-CN" altLang="en-US" sz="2400" dirty="0"/>
              <a:t>、听老师指挥　　</a:t>
            </a:r>
            <a:endParaRPr lang="zh-CN" altLang="en-US" sz="2400" dirty="0"/>
          </a:p>
          <a:p>
            <a:pPr>
              <a:lnSpc>
                <a:spcPct val="150000"/>
              </a:lnSpc>
              <a:spcBef>
                <a:spcPts val="0"/>
              </a:spcBef>
            </a:pPr>
            <a:r>
              <a:rPr lang="en-US" altLang="zh-CN" sz="2400" dirty="0" smtClean="0"/>
              <a:t>C</a:t>
            </a:r>
            <a:r>
              <a:rPr lang="zh-CN" altLang="en-US" sz="2400" dirty="0"/>
              <a:t>、蹲在地上　</a:t>
            </a:r>
            <a:endParaRPr lang="zh-CN" altLang="en-US" sz="2400" dirty="0"/>
          </a:p>
          <a:p>
            <a:pPr>
              <a:lnSpc>
                <a:spcPct val="150000"/>
              </a:lnSpc>
              <a:spcBef>
                <a:spcPts val="0"/>
              </a:spcBef>
            </a:pPr>
            <a:r>
              <a:rPr lang="en-US" altLang="zh-CN" sz="2400" dirty="0" smtClean="0"/>
              <a:t>D</a:t>
            </a:r>
            <a:r>
              <a:rPr lang="zh-CN" altLang="en-US" sz="2400" dirty="0"/>
              <a:t>、涌向楼梯间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2862322"/>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3</a:t>
            </a:r>
            <a:r>
              <a:rPr lang="zh-CN" altLang="en-US" sz="2400" dirty="0"/>
              <a:t>、地震发生后，从高楼撤离时应走（    ）</a:t>
            </a:r>
            <a:endParaRPr lang="zh-CN" altLang="en-US" sz="2400" dirty="0"/>
          </a:p>
          <a:p>
            <a:pPr>
              <a:lnSpc>
                <a:spcPct val="150000"/>
              </a:lnSpc>
              <a:spcBef>
                <a:spcPts val="0"/>
              </a:spcBef>
            </a:pPr>
            <a:r>
              <a:rPr lang="en-US" altLang="zh-CN" sz="2400" dirty="0" smtClean="0"/>
              <a:t>A</a:t>
            </a:r>
            <a:r>
              <a:rPr lang="zh-CN" altLang="en-US" sz="2400" dirty="0"/>
              <a:t>、安全通道 　</a:t>
            </a:r>
            <a:endParaRPr lang="zh-CN" altLang="en-US" sz="2400" dirty="0"/>
          </a:p>
          <a:p>
            <a:pPr>
              <a:lnSpc>
                <a:spcPct val="150000"/>
              </a:lnSpc>
              <a:spcBef>
                <a:spcPts val="0"/>
              </a:spcBef>
            </a:pPr>
            <a:r>
              <a:rPr lang="en-US" altLang="zh-CN" sz="2400" dirty="0" smtClean="0"/>
              <a:t>B</a:t>
            </a:r>
            <a:r>
              <a:rPr lang="zh-CN" altLang="en-US" sz="2400" dirty="0"/>
              <a:t>、跳楼 　</a:t>
            </a:r>
            <a:endParaRPr lang="zh-CN" altLang="en-US" sz="2400" dirty="0"/>
          </a:p>
          <a:p>
            <a:pPr>
              <a:lnSpc>
                <a:spcPct val="150000"/>
              </a:lnSpc>
              <a:spcBef>
                <a:spcPts val="0"/>
              </a:spcBef>
            </a:pPr>
            <a:r>
              <a:rPr lang="en-US" altLang="zh-CN" sz="2400" dirty="0" smtClean="0"/>
              <a:t>C</a:t>
            </a:r>
            <a:r>
              <a:rPr lang="zh-CN" altLang="en-US" sz="2400" dirty="0"/>
              <a:t>、乘坐电梯 　　</a:t>
            </a:r>
            <a:endParaRPr lang="zh-CN" altLang="en-US" sz="2400" dirty="0"/>
          </a:p>
          <a:p>
            <a:pPr>
              <a:lnSpc>
                <a:spcPct val="150000"/>
              </a:lnSpc>
              <a:spcBef>
                <a:spcPts val="0"/>
              </a:spcBef>
            </a:pPr>
            <a:r>
              <a:rPr lang="en-US" altLang="zh-CN" sz="2400" dirty="0" smtClean="0"/>
              <a:t>D</a:t>
            </a:r>
            <a:r>
              <a:rPr lang="zh-CN" altLang="en-US" sz="2400" dirty="0"/>
              <a:t>、从窗户抓绳下滑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3351046"/>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4</a:t>
            </a:r>
            <a:r>
              <a:rPr lang="zh-CN" altLang="en-US" sz="2400" dirty="0"/>
              <a:t>、震后救人时对处于黑暗窒息、饥渴状态下埋压过久的人，正确的护理方法是（   ）</a:t>
            </a:r>
            <a:endParaRPr lang="zh-CN" altLang="en-US" sz="2400" dirty="0"/>
          </a:p>
          <a:p>
            <a:pPr>
              <a:lnSpc>
                <a:spcPct val="150000"/>
              </a:lnSpc>
              <a:spcBef>
                <a:spcPts val="0"/>
              </a:spcBef>
            </a:pPr>
            <a:r>
              <a:rPr lang="en-US" altLang="zh-CN" sz="2400" dirty="0"/>
              <a:t>A</a:t>
            </a:r>
            <a:r>
              <a:rPr lang="zh-CN" altLang="en-US" sz="2400" dirty="0"/>
              <a:t>、尽快救出来，尽快见光亮  </a:t>
            </a:r>
            <a:endParaRPr lang="zh-CN" altLang="en-US" sz="2400" dirty="0"/>
          </a:p>
          <a:p>
            <a:pPr>
              <a:lnSpc>
                <a:spcPct val="150000"/>
              </a:lnSpc>
              <a:spcBef>
                <a:spcPts val="0"/>
              </a:spcBef>
            </a:pPr>
            <a:r>
              <a:rPr lang="en-US" altLang="zh-CN" sz="2400" dirty="0"/>
              <a:t>B</a:t>
            </a:r>
            <a:r>
              <a:rPr lang="zh-CN" altLang="en-US" sz="2400" dirty="0"/>
              <a:t>、 尽快救出来，尽快进食  </a:t>
            </a:r>
            <a:endParaRPr lang="zh-CN" altLang="en-US" sz="2400" dirty="0"/>
          </a:p>
          <a:p>
            <a:pPr>
              <a:lnSpc>
                <a:spcPct val="150000"/>
              </a:lnSpc>
              <a:spcBef>
                <a:spcPts val="0"/>
              </a:spcBef>
            </a:pPr>
            <a:r>
              <a:rPr lang="en-US" altLang="zh-CN" sz="2400" dirty="0"/>
              <a:t>C</a:t>
            </a:r>
            <a:r>
              <a:rPr lang="zh-CN" altLang="en-US" sz="2400" dirty="0"/>
              <a:t>、蒙上眼睛救出来，慢慢呼吸、进食 　　</a:t>
            </a:r>
            <a:endParaRPr lang="en-US" altLang="zh-CN" sz="2400" dirty="0" smtClean="0"/>
          </a:p>
          <a:p>
            <a:pPr>
              <a:lnSpc>
                <a:spcPct val="150000"/>
              </a:lnSpc>
              <a:spcBef>
                <a:spcPts val="0"/>
              </a:spcBef>
            </a:pPr>
            <a:r>
              <a:rPr lang="en-US" altLang="zh-CN" sz="2400" dirty="0" smtClean="0"/>
              <a:t>D</a:t>
            </a:r>
            <a:r>
              <a:rPr lang="zh-CN" altLang="en-US" sz="2400" dirty="0"/>
              <a:t>、 尽快救出来，尽快输氧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2500" advClick="0" advTm="0">
        <p:checker/>
      </p:transition>
    </mc:Choice>
    <mc:Fallback>
      <p:transition spd="slow" advClick="0" advTm="0">
        <p:checker/>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2800767"/>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5</a:t>
            </a:r>
            <a:r>
              <a:rPr lang="zh-CN" altLang="en-US" sz="2400" dirty="0"/>
              <a:t>、震后被埋压时求生的对策是（   ）</a:t>
            </a:r>
            <a:endParaRPr lang="zh-CN" altLang="en-US" sz="2400" dirty="0"/>
          </a:p>
          <a:p>
            <a:pPr>
              <a:lnSpc>
                <a:spcPct val="150000"/>
              </a:lnSpc>
              <a:spcBef>
                <a:spcPts val="0"/>
              </a:spcBef>
            </a:pPr>
            <a:r>
              <a:rPr lang="en-US" altLang="zh-CN" sz="2400" dirty="0"/>
              <a:t>A</a:t>
            </a:r>
            <a:r>
              <a:rPr lang="zh-CN" altLang="en-US" sz="2400" dirty="0"/>
              <a:t>、不停地呼救</a:t>
            </a:r>
            <a:endParaRPr lang="zh-CN" altLang="en-US" sz="2400" dirty="0"/>
          </a:p>
          <a:p>
            <a:pPr>
              <a:lnSpc>
                <a:spcPct val="150000"/>
              </a:lnSpc>
              <a:spcBef>
                <a:spcPts val="0"/>
              </a:spcBef>
            </a:pPr>
            <a:r>
              <a:rPr lang="en-US" altLang="zh-CN" sz="2400" dirty="0"/>
              <a:t>B</a:t>
            </a:r>
            <a:r>
              <a:rPr lang="zh-CN" altLang="en-US" sz="2400" dirty="0"/>
              <a:t>、不顾一切的行动 </a:t>
            </a:r>
            <a:endParaRPr lang="zh-CN" altLang="en-US" sz="2400" dirty="0"/>
          </a:p>
          <a:p>
            <a:pPr>
              <a:lnSpc>
                <a:spcPct val="150000"/>
              </a:lnSpc>
              <a:spcBef>
                <a:spcPts val="0"/>
              </a:spcBef>
            </a:pPr>
            <a:r>
              <a:rPr lang="en-US" altLang="zh-CN" sz="2400" dirty="0"/>
              <a:t>C</a:t>
            </a:r>
            <a:r>
              <a:rPr lang="zh-CN" altLang="en-US" sz="2400" dirty="0"/>
              <a:t>、精神崩溃，惊慌失措 </a:t>
            </a:r>
            <a:endParaRPr lang="zh-CN" altLang="en-US" sz="2400" dirty="0"/>
          </a:p>
          <a:p>
            <a:pPr>
              <a:lnSpc>
                <a:spcPct val="150000"/>
              </a:lnSpc>
              <a:spcBef>
                <a:spcPts val="0"/>
              </a:spcBef>
            </a:pPr>
            <a:r>
              <a:rPr lang="en-US" altLang="zh-CN" sz="2400" dirty="0"/>
              <a:t>D</a:t>
            </a:r>
            <a:r>
              <a:rPr lang="zh-CN" altLang="en-US" sz="2400" dirty="0"/>
              <a:t>、保存体力，寻找脱险捷径</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3416320"/>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6</a:t>
            </a:r>
            <a:r>
              <a:rPr lang="zh-CN" altLang="en-US" sz="2400" dirty="0"/>
              <a:t>、我国是联合国教科文组织认定的唯一对大地震做出成功短临预报的国家，成功预报的</a:t>
            </a:r>
            <a:r>
              <a:rPr lang="zh-CN" altLang="en-US" sz="2400" dirty="0" smtClean="0"/>
              <a:t>是</a:t>
            </a:r>
            <a:r>
              <a:rPr lang="en-US" altLang="zh-CN" sz="2400" dirty="0" smtClean="0"/>
              <a:t>(  )</a:t>
            </a:r>
            <a:endParaRPr lang="zh-CN" altLang="en-US" sz="2400" dirty="0"/>
          </a:p>
          <a:p>
            <a:pPr>
              <a:lnSpc>
                <a:spcPct val="150000"/>
              </a:lnSpc>
              <a:spcBef>
                <a:spcPts val="0"/>
              </a:spcBef>
            </a:pPr>
            <a:r>
              <a:rPr lang="en-US" altLang="zh-CN" sz="2400" dirty="0"/>
              <a:t>A</a:t>
            </a:r>
            <a:r>
              <a:rPr lang="zh-CN" altLang="en-US" sz="2400" dirty="0"/>
              <a:t>、</a:t>
            </a:r>
            <a:r>
              <a:rPr lang="en-US" altLang="zh-CN" sz="2400" dirty="0"/>
              <a:t>1975</a:t>
            </a:r>
            <a:r>
              <a:rPr lang="zh-CN" altLang="en-US" sz="2400" dirty="0"/>
              <a:t>的海城</a:t>
            </a:r>
            <a:r>
              <a:rPr lang="en-US" altLang="zh-CN" sz="2400" dirty="0"/>
              <a:t>7.3</a:t>
            </a:r>
            <a:r>
              <a:rPr lang="zh-CN" altLang="en-US" sz="2400" dirty="0"/>
              <a:t>级地震</a:t>
            </a:r>
            <a:endParaRPr lang="zh-CN" altLang="en-US" sz="2400" dirty="0"/>
          </a:p>
          <a:p>
            <a:pPr>
              <a:lnSpc>
                <a:spcPct val="150000"/>
              </a:lnSpc>
              <a:spcBef>
                <a:spcPts val="0"/>
              </a:spcBef>
            </a:pPr>
            <a:r>
              <a:rPr lang="en-US" altLang="zh-CN" sz="2400" dirty="0"/>
              <a:t>B</a:t>
            </a:r>
            <a:r>
              <a:rPr lang="zh-CN" altLang="en-US" sz="2400" dirty="0"/>
              <a:t>、</a:t>
            </a:r>
            <a:r>
              <a:rPr lang="en-US" altLang="zh-CN" sz="2400" dirty="0"/>
              <a:t>1970</a:t>
            </a:r>
            <a:r>
              <a:rPr lang="zh-CN" altLang="en-US" sz="2400" dirty="0"/>
              <a:t>年云南通海</a:t>
            </a:r>
            <a:r>
              <a:rPr lang="en-US" altLang="zh-CN" sz="2400" dirty="0"/>
              <a:t>7.7</a:t>
            </a:r>
            <a:r>
              <a:rPr lang="zh-CN" altLang="en-US" sz="2400" dirty="0"/>
              <a:t>级地震</a:t>
            </a:r>
            <a:endParaRPr lang="zh-CN" altLang="en-US" sz="2400" dirty="0"/>
          </a:p>
          <a:p>
            <a:pPr>
              <a:lnSpc>
                <a:spcPct val="150000"/>
              </a:lnSpc>
              <a:spcBef>
                <a:spcPts val="0"/>
              </a:spcBef>
            </a:pPr>
            <a:r>
              <a:rPr lang="en-US" altLang="zh-CN" sz="2400" dirty="0"/>
              <a:t>C</a:t>
            </a:r>
            <a:r>
              <a:rPr lang="zh-CN" altLang="en-US" sz="2400" dirty="0"/>
              <a:t>、</a:t>
            </a:r>
            <a:r>
              <a:rPr lang="en-US" altLang="zh-CN" sz="2400" dirty="0"/>
              <a:t>1976</a:t>
            </a:r>
            <a:r>
              <a:rPr lang="zh-CN" altLang="en-US" sz="2400" dirty="0"/>
              <a:t>年河北唐山</a:t>
            </a:r>
            <a:r>
              <a:rPr lang="en-US" altLang="zh-CN" sz="2400" dirty="0"/>
              <a:t>7.8</a:t>
            </a:r>
            <a:r>
              <a:rPr lang="zh-CN" altLang="en-US" sz="2400" dirty="0"/>
              <a:t>级地震</a:t>
            </a:r>
            <a:endParaRPr lang="zh-CN" altLang="en-US" sz="2400" dirty="0"/>
          </a:p>
          <a:p>
            <a:pPr>
              <a:lnSpc>
                <a:spcPct val="150000"/>
              </a:lnSpc>
              <a:spcBef>
                <a:spcPts val="0"/>
              </a:spcBef>
            </a:pPr>
            <a:r>
              <a:rPr lang="en-US" altLang="zh-CN" sz="2400" dirty="0"/>
              <a:t>D</a:t>
            </a:r>
            <a:r>
              <a:rPr lang="zh-CN" altLang="en-US" sz="2400" dirty="0"/>
              <a:t>、</a:t>
            </a:r>
            <a:r>
              <a:rPr lang="en-US" altLang="zh-CN" sz="2400" dirty="0"/>
              <a:t>2008</a:t>
            </a:r>
            <a:r>
              <a:rPr lang="zh-CN" altLang="en-US" sz="2400" dirty="0"/>
              <a:t>年四川汶川地震</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2308324"/>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7</a:t>
            </a:r>
            <a:r>
              <a:rPr lang="zh-CN" altLang="en-US" sz="2400" dirty="0"/>
              <a:t>、当你听说某日某时某分，将发生几点几级大地震，你</a:t>
            </a:r>
            <a:r>
              <a:rPr lang="zh-CN" altLang="en-US" sz="2400" dirty="0" smtClean="0"/>
              <a:t>应</a:t>
            </a:r>
            <a:r>
              <a:rPr lang="en-US" altLang="zh-CN" sz="2400" dirty="0" smtClean="0"/>
              <a:t> (   </a:t>
            </a:r>
            <a:r>
              <a:rPr lang="en-US" altLang="zh-CN" sz="2400" dirty="0"/>
              <a:t>)</a:t>
            </a:r>
            <a:endParaRPr lang="en-US" altLang="zh-CN" sz="2400" dirty="0"/>
          </a:p>
          <a:p>
            <a:pPr>
              <a:lnSpc>
                <a:spcPct val="150000"/>
              </a:lnSpc>
              <a:spcBef>
                <a:spcPts val="0"/>
              </a:spcBef>
            </a:pPr>
            <a:r>
              <a:rPr lang="en-US" altLang="zh-CN" sz="2400" dirty="0" smtClean="0"/>
              <a:t>A</a:t>
            </a:r>
            <a:r>
              <a:rPr lang="zh-CN" altLang="en-US" sz="2400" dirty="0"/>
              <a:t>、尽快告诉亲戚</a:t>
            </a:r>
            <a:endParaRPr lang="zh-CN" altLang="en-US" sz="2400" dirty="0"/>
          </a:p>
          <a:p>
            <a:pPr>
              <a:lnSpc>
                <a:spcPct val="150000"/>
              </a:lnSpc>
              <a:spcBef>
                <a:spcPts val="0"/>
              </a:spcBef>
            </a:pPr>
            <a:r>
              <a:rPr lang="en-US" altLang="zh-CN" sz="2400" dirty="0" smtClean="0"/>
              <a:t>B</a:t>
            </a:r>
            <a:r>
              <a:rPr lang="zh-CN" altLang="en-US" sz="2400" dirty="0"/>
              <a:t>、立即组织家人到开阔地，同时做好备震的物质准备</a:t>
            </a:r>
            <a:endParaRPr lang="zh-CN" altLang="en-US" sz="2400" dirty="0"/>
          </a:p>
          <a:p>
            <a:pPr>
              <a:lnSpc>
                <a:spcPct val="150000"/>
              </a:lnSpc>
              <a:spcBef>
                <a:spcPts val="0"/>
              </a:spcBef>
            </a:pPr>
            <a:r>
              <a:rPr lang="en-US" altLang="zh-CN" sz="2400" dirty="0" smtClean="0"/>
              <a:t>C</a:t>
            </a:r>
            <a:r>
              <a:rPr lang="zh-CN" altLang="en-US" sz="2400" dirty="0"/>
              <a:t>、不信不传，必要时向地震部门报告或询问</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3351046"/>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8</a:t>
            </a:r>
            <a:r>
              <a:rPr lang="zh-CN" altLang="en-US" sz="2400" dirty="0"/>
              <a:t>、地震发生时你在户外如何避震（ 　　） </a:t>
            </a:r>
            <a:endParaRPr lang="zh-CN" altLang="en-US" sz="2400" dirty="0"/>
          </a:p>
          <a:p>
            <a:pPr>
              <a:lnSpc>
                <a:spcPct val="150000"/>
              </a:lnSpc>
              <a:spcBef>
                <a:spcPts val="0"/>
              </a:spcBef>
            </a:pPr>
            <a:r>
              <a:rPr lang="en-US" altLang="zh-CN" sz="2400" dirty="0"/>
              <a:t>A</a:t>
            </a:r>
            <a:r>
              <a:rPr lang="zh-CN" altLang="en-US" sz="2400" dirty="0"/>
              <a:t>、就地选择开阔地避震</a:t>
            </a:r>
            <a:endParaRPr lang="zh-CN" altLang="en-US" sz="2400" dirty="0"/>
          </a:p>
          <a:p>
            <a:pPr>
              <a:lnSpc>
                <a:spcPct val="150000"/>
              </a:lnSpc>
              <a:spcBef>
                <a:spcPts val="0"/>
              </a:spcBef>
            </a:pPr>
            <a:r>
              <a:rPr lang="en-US" altLang="zh-CN" sz="2400" dirty="0"/>
              <a:t>B</a:t>
            </a:r>
            <a:r>
              <a:rPr lang="zh-CN" altLang="en-US" sz="2400" dirty="0"/>
              <a:t>、避开高大建筑物</a:t>
            </a:r>
            <a:endParaRPr lang="zh-CN" altLang="en-US" sz="2400" dirty="0"/>
          </a:p>
          <a:p>
            <a:pPr>
              <a:lnSpc>
                <a:spcPct val="150000"/>
              </a:lnSpc>
              <a:spcBef>
                <a:spcPts val="0"/>
              </a:spcBef>
            </a:pPr>
            <a:r>
              <a:rPr lang="en-US" altLang="zh-CN" sz="2400" dirty="0"/>
              <a:t>C</a:t>
            </a:r>
            <a:r>
              <a:rPr lang="zh-CN" altLang="en-US" sz="2400" dirty="0"/>
              <a:t>、迅速返回室内　 </a:t>
            </a:r>
            <a:endParaRPr lang="zh-CN" altLang="en-US" sz="2400" dirty="0"/>
          </a:p>
          <a:p>
            <a:pPr>
              <a:lnSpc>
                <a:spcPct val="150000"/>
              </a:lnSpc>
              <a:spcBef>
                <a:spcPts val="0"/>
              </a:spcBef>
            </a:pPr>
            <a:r>
              <a:rPr lang="en-US" altLang="zh-CN" sz="2400" dirty="0"/>
              <a:t>D</a:t>
            </a:r>
            <a:r>
              <a:rPr lang="zh-CN" altLang="en-US" sz="2400" dirty="0"/>
              <a:t>、避开过街桥、立交桥</a:t>
            </a:r>
            <a:endParaRPr lang="zh-CN" altLang="en-US" sz="2400" dirty="0"/>
          </a:p>
          <a:p>
            <a:pPr>
              <a:lnSpc>
                <a:spcPct val="150000"/>
              </a:lnSpc>
              <a:spcBef>
                <a:spcPts val="0"/>
              </a:spcBef>
            </a:pPr>
            <a:r>
              <a:rPr lang="en-US" altLang="zh-CN" sz="2400" dirty="0"/>
              <a:t>E</a:t>
            </a:r>
            <a:r>
              <a:rPr lang="zh-CN" altLang="en-US" sz="2400" dirty="0"/>
              <a:t>、抱住电线杆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3970318"/>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9</a:t>
            </a:r>
            <a:r>
              <a:rPr lang="zh-CN" altLang="en-US" sz="2400" dirty="0"/>
              <a:t>、、地震的突发性很强，往往使人措手不及，防不胜防。因此，家庭在平时要准备一个防震包，以解震后的燃眉之急，防震包所装物品数量不能太多，以方便携带。一般必须存放的物品应该有（  ）</a:t>
            </a:r>
            <a:endParaRPr lang="zh-CN" altLang="en-US" sz="2400" dirty="0"/>
          </a:p>
          <a:p>
            <a:pPr>
              <a:lnSpc>
                <a:spcPct val="150000"/>
              </a:lnSpc>
              <a:spcBef>
                <a:spcPts val="0"/>
              </a:spcBef>
            </a:pPr>
            <a:r>
              <a:rPr lang="en-US" altLang="zh-CN" sz="2400" dirty="0" smtClean="0"/>
              <a:t>A</a:t>
            </a:r>
            <a:r>
              <a:rPr lang="zh-CN" altLang="en-US" sz="2400" dirty="0"/>
              <a:t>、食品</a:t>
            </a:r>
            <a:endParaRPr lang="zh-CN" altLang="en-US" sz="2400" dirty="0"/>
          </a:p>
          <a:p>
            <a:pPr>
              <a:lnSpc>
                <a:spcPct val="150000"/>
              </a:lnSpc>
              <a:spcBef>
                <a:spcPts val="0"/>
              </a:spcBef>
            </a:pPr>
            <a:r>
              <a:rPr lang="en-US" altLang="zh-CN" sz="2400" dirty="0" smtClean="0"/>
              <a:t>B</a:t>
            </a:r>
            <a:r>
              <a:rPr lang="zh-CN" altLang="en-US" sz="2400" dirty="0"/>
              <a:t>、水</a:t>
            </a:r>
            <a:endParaRPr lang="zh-CN" altLang="en-US" sz="2400" dirty="0"/>
          </a:p>
          <a:p>
            <a:pPr>
              <a:lnSpc>
                <a:spcPct val="150000"/>
              </a:lnSpc>
              <a:spcBef>
                <a:spcPts val="0"/>
              </a:spcBef>
            </a:pPr>
            <a:r>
              <a:rPr lang="en-US" altLang="zh-CN" sz="2400" dirty="0" smtClean="0"/>
              <a:t>C</a:t>
            </a:r>
            <a:r>
              <a:rPr lang="zh-CN" altLang="en-US" sz="2400" dirty="0"/>
              <a:t>、日常生活用品　</a:t>
            </a:r>
            <a:endParaRPr lang="zh-CN" altLang="en-US" sz="2400" dirty="0"/>
          </a:p>
          <a:p>
            <a:pPr>
              <a:lnSpc>
                <a:spcPct val="150000"/>
              </a:lnSpc>
              <a:spcBef>
                <a:spcPts val="0"/>
              </a:spcBef>
            </a:pPr>
            <a:r>
              <a:rPr lang="en-US" altLang="zh-CN" sz="2400" dirty="0" smtClean="0"/>
              <a:t>D</a:t>
            </a:r>
            <a:r>
              <a:rPr lang="zh-CN" altLang="en-US" sz="2400" dirty="0"/>
              <a:t>、急救药物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slow" p14:dur="1600" advClick="0" advTm="0">
        <p:blinds dir="vert"/>
      </p:transition>
    </mc:Choice>
    <mc:Fallback>
      <p:transition spd="slow" advClick="0" advTm="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t="52852" r="20698"/>
          <a:stretch>
            <a:fillRect/>
          </a:stretch>
        </p:blipFill>
        <p:spPr>
          <a:xfrm>
            <a:off x="6419724" y="0"/>
            <a:ext cx="3856317" cy="1830337"/>
          </a:xfrm>
          <a:prstGeom prst="rect">
            <a:avLst/>
          </a:prstGeom>
        </p:spPr>
      </p:pic>
      <p:pic>
        <p:nvPicPr>
          <p:cNvPr id="8" name="图片 7"/>
          <p:cNvPicPr>
            <a:picLocks noChangeAspect="1"/>
          </p:cNvPicPr>
          <p:nvPr/>
        </p:nvPicPr>
        <p:blipFill>
          <a:blip r:embed="rId2" cstate="email"/>
          <a:stretch>
            <a:fillRect/>
          </a:stretch>
        </p:blipFill>
        <p:spPr>
          <a:xfrm>
            <a:off x="6242335" y="2332581"/>
            <a:ext cx="5925267" cy="3098380"/>
          </a:xfrm>
          <a:prstGeom prst="rect">
            <a:avLst/>
          </a:prstGeom>
        </p:spPr>
      </p:pic>
      <p:pic>
        <p:nvPicPr>
          <p:cNvPr id="6" name="图片 5"/>
          <p:cNvPicPr>
            <a:picLocks noChangeAspect="1"/>
          </p:cNvPicPr>
          <p:nvPr/>
        </p:nvPicPr>
        <p:blipFill rotWithShape="1">
          <a:blip r:embed="rId3" cstate="email"/>
          <a:srcRect l="29503" b="28078"/>
          <a:stretch>
            <a:fillRect/>
          </a:stretch>
        </p:blipFill>
        <p:spPr>
          <a:xfrm flipH="1">
            <a:off x="0" y="1"/>
            <a:ext cx="4241800" cy="2540000"/>
          </a:xfrm>
          <a:prstGeom prst="rect">
            <a:avLst/>
          </a:prstGeom>
        </p:spPr>
      </p:pic>
      <p:pic>
        <p:nvPicPr>
          <p:cNvPr id="7" name="图片 6"/>
          <p:cNvPicPr>
            <a:picLocks noChangeAspect="1"/>
          </p:cNvPicPr>
          <p:nvPr/>
        </p:nvPicPr>
        <p:blipFill>
          <a:blip r:embed="rId4" cstate="email"/>
          <a:stretch>
            <a:fillRect/>
          </a:stretch>
        </p:blipFill>
        <p:spPr>
          <a:xfrm flipH="1">
            <a:off x="0" y="594761"/>
            <a:ext cx="6128261" cy="2737018"/>
          </a:xfrm>
          <a:prstGeom prst="rect">
            <a:avLst/>
          </a:prstGeom>
        </p:spPr>
      </p:pic>
      <p:sp>
        <p:nvSpPr>
          <p:cNvPr id="3" name="圆角矩形 2"/>
          <p:cNvSpPr/>
          <p:nvPr/>
        </p:nvSpPr>
        <p:spPr>
          <a:xfrm>
            <a:off x="3721218" y="1054219"/>
            <a:ext cx="4749563" cy="4749563"/>
          </a:xfrm>
          <a:prstGeom prst="roundRect">
            <a:avLst>
              <a:gd name="adj" fmla="val 50000"/>
            </a:avLst>
          </a:prstGeom>
          <a:solidFill>
            <a:schemeClr val="accent1">
              <a:alpha val="75000"/>
            </a:schemeClr>
          </a:solidFill>
          <a:ln w="22225">
            <a:solidFill>
              <a:schemeClr val="bg1">
                <a:alpha val="90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5"/>
          <p:cNvSpPr>
            <a:spLocks noChangeArrowheads="1"/>
          </p:cNvSpPr>
          <p:nvPr/>
        </p:nvSpPr>
        <p:spPr bwMode="auto">
          <a:xfrm>
            <a:off x="3944865" y="3178679"/>
            <a:ext cx="4302269" cy="20022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rPr>
              <a:t>防灾减灾日简介</a:t>
            </a:r>
            <a:endPar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643792" y="1426787"/>
            <a:ext cx="904415" cy="1446550"/>
          </a:xfrm>
          <a:prstGeom prst="rect">
            <a:avLst/>
          </a:prstGeom>
          <a:noFill/>
        </p:spPr>
        <p:txBody>
          <a:bodyPr wrap="none" rtlCol="0">
            <a:spAutoFit/>
          </a:bodyPr>
          <a:lstStyle/>
          <a:p>
            <a:pPr algn="ctr"/>
            <a:r>
              <a:rPr lang="en-US" altLang="zh-CN" sz="8800" dirty="0" smtClean="0">
                <a:solidFill>
                  <a:schemeClr val="bg1"/>
                </a:solidFill>
                <a:latin typeface="Agency FB" panose="020B0503020202020204" pitchFamily="34" charset="0"/>
              </a:rPr>
              <a:t>01</a:t>
            </a:r>
            <a:endParaRPr lang="zh-CN" altLang="en-US" sz="8800" dirty="0">
              <a:solidFill>
                <a:schemeClr val="bg1"/>
              </a:solidFill>
              <a:latin typeface="Agency FB" panose="020B0503020202020204" pitchFamily="34" charset="0"/>
            </a:endParaRPr>
          </a:p>
        </p:txBody>
      </p:sp>
      <p:sp>
        <p:nvSpPr>
          <p:cNvPr id="2" name="任意多边形 1"/>
          <p:cNvSpPr/>
          <p:nvPr/>
        </p:nvSpPr>
        <p:spPr>
          <a:xfrm>
            <a:off x="4008000" y="3008992"/>
            <a:ext cx="4176000" cy="0"/>
          </a:xfrm>
          <a:custGeom>
            <a:avLst/>
            <a:gdLst>
              <a:gd name="connsiteX0" fmla="*/ 0 w 3733800"/>
              <a:gd name="connsiteY0" fmla="*/ 0 h 0"/>
              <a:gd name="connsiteX1" fmla="*/ 3733800 w 3733800"/>
              <a:gd name="connsiteY1" fmla="*/ 0 h 0"/>
            </a:gdLst>
            <a:ahLst/>
            <a:cxnLst>
              <a:cxn ang="0">
                <a:pos x="connsiteX0" y="connsiteY0"/>
              </a:cxn>
              <a:cxn ang="0">
                <a:pos x="connsiteX1" y="connsiteY1"/>
              </a:cxn>
            </a:cxnLst>
            <a:rect l="l" t="t" r="r" b="b"/>
            <a:pathLst>
              <a:path w="3733800">
                <a:moveTo>
                  <a:pt x="0" y="0"/>
                </a:moveTo>
                <a:lnTo>
                  <a:pt x="3733800" y="0"/>
                </a:lnTo>
              </a:path>
            </a:pathLst>
          </a:custGeom>
          <a:no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5" cstate="email"/>
          <a:srcRect b="37310"/>
          <a:stretch>
            <a:fillRect/>
          </a:stretch>
        </p:blipFill>
        <p:spPr>
          <a:xfrm>
            <a:off x="9031659" y="-1"/>
            <a:ext cx="3160342" cy="1981201"/>
          </a:xfrm>
          <a:prstGeom prst="rect">
            <a:avLst/>
          </a:prstGeom>
        </p:spPr>
      </p:pic>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3250" advClick="0" advTm="0">
        <p15:prstTrans prst="origami"/>
      </p:transition>
    </mc:Choice>
    <mc:Fallback>
      <p:transition spd="slow"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3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2049"/>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3049"/>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9" grpId="0"/>
      <p:bldP spid="2"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选择题</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1199356" y="1776413"/>
            <a:ext cx="9793287" cy="3351046"/>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10</a:t>
            </a:r>
            <a:r>
              <a:rPr lang="zh-CN" altLang="en-US" sz="2400" dirty="0"/>
              <a:t>、地震发生时，要保持清醒，头脑冷静，就地避险，不可贸然外逃，可选择安全的地方避险，如（   ）</a:t>
            </a:r>
            <a:endParaRPr lang="zh-CN" altLang="en-US" sz="2400" dirty="0"/>
          </a:p>
          <a:p>
            <a:pPr>
              <a:lnSpc>
                <a:spcPct val="150000"/>
              </a:lnSpc>
              <a:spcBef>
                <a:spcPts val="0"/>
              </a:spcBef>
            </a:pPr>
            <a:r>
              <a:rPr lang="en-US" altLang="zh-CN" sz="2400" dirty="0"/>
              <a:t>A</a:t>
            </a:r>
            <a:r>
              <a:rPr lang="zh-CN" altLang="en-US" sz="2400" dirty="0"/>
              <a:t>、阳台</a:t>
            </a:r>
            <a:endParaRPr lang="zh-CN" altLang="en-US" sz="2400" dirty="0"/>
          </a:p>
          <a:p>
            <a:pPr>
              <a:lnSpc>
                <a:spcPct val="150000"/>
              </a:lnSpc>
              <a:spcBef>
                <a:spcPts val="0"/>
              </a:spcBef>
            </a:pPr>
            <a:r>
              <a:rPr lang="en-US" altLang="zh-CN" sz="2400" dirty="0"/>
              <a:t>B</a:t>
            </a:r>
            <a:r>
              <a:rPr lang="zh-CN" altLang="en-US" sz="2400" dirty="0"/>
              <a:t>、桌子底下</a:t>
            </a:r>
            <a:endParaRPr lang="zh-CN" altLang="en-US" sz="2400" dirty="0"/>
          </a:p>
          <a:p>
            <a:pPr>
              <a:lnSpc>
                <a:spcPct val="150000"/>
              </a:lnSpc>
              <a:spcBef>
                <a:spcPts val="0"/>
              </a:spcBef>
            </a:pPr>
            <a:r>
              <a:rPr lang="en-US" altLang="zh-CN" sz="2400" dirty="0"/>
              <a:t>C</a:t>
            </a:r>
            <a:r>
              <a:rPr lang="zh-CN" altLang="en-US" sz="2400" dirty="0"/>
              <a:t>、开间小的卫生间</a:t>
            </a:r>
            <a:endParaRPr lang="zh-CN" altLang="en-US" sz="2400" dirty="0"/>
          </a:p>
          <a:p>
            <a:pPr>
              <a:lnSpc>
                <a:spcPct val="150000"/>
              </a:lnSpc>
              <a:spcBef>
                <a:spcPts val="0"/>
              </a:spcBef>
            </a:pPr>
            <a:r>
              <a:rPr lang="en-US" altLang="zh-CN" sz="2400" dirty="0"/>
              <a:t>D</a:t>
            </a:r>
            <a:r>
              <a:rPr lang="zh-CN" altLang="en-US" sz="2400" dirty="0"/>
              <a:t>、墙角 </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720343"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判断正误 </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749018" y="1747384"/>
            <a:ext cx="10693963" cy="3416320"/>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1</a:t>
            </a:r>
            <a:r>
              <a:rPr lang="zh-CN" altLang="en-US" sz="2400" dirty="0"/>
              <a:t>、在室内避震，应选择牢固、能掩护身体的物体下</a:t>
            </a:r>
            <a:r>
              <a:rPr lang="en-US" altLang="zh-CN" sz="2400" dirty="0"/>
              <a:t>(</a:t>
            </a:r>
            <a:r>
              <a:rPr lang="zh-CN" altLang="en-US" sz="2400" dirty="0"/>
              <a:t>旁</a:t>
            </a:r>
            <a:r>
              <a:rPr lang="en-US" altLang="zh-CN" sz="2400" dirty="0"/>
              <a:t>)</a:t>
            </a:r>
            <a:r>
              <a:rPr lang="zh-CN" altLang="en-US" sz="2400" dirty="0"/>
              <a:t>、易于形成三角空间，开间小、有支撑的地方</a:t>
            </a:r>
            <a:r>
              <a:rPr lang="zh-CN" altLang="en-US" sz="2400" dirty="0" smtClean="0"/>
              <a:t>。（）</a:t>
            </a:r>
            <a:endParaRPr lang="zh-CN" altLang="en-US" sz="2400" dirty="0"/>
          </a:p>
          <a:p>
            <a:pPr>
              <a:lnSpc>
                <a:spcPct val="150000"/>
              </a:lnSpc>
              <a:spcBef>
                <a:spcPts val="0"/>
              </a:spcBef>
            </a:pPr>
            <a:r>
              <a:rPr lang="en-US" altLang="zh-CN" sz="2400" dirty="0" smtClean="0"/>
              <a:t>2</a:t>
            </a:r>
            <a:r>
              <a:rPr lang="zh-CN" altLang="en-US" sz="2400" dirty="0"/>
              <a:t>、地震时被埋压应拼命呼唤</a:t>
            </a:r>
            <a:r>
              <a:rPr lang="zh-CN" altLang="en-US" sz="2400" dirty="0" smtClean="0"/>
              <a:t>。（）</a:t>
            </a:r>
            <a:endParaRPr lang="zh-CN" altLang="en-US" sz="2400" dirty="0"/>
          </a:p>
          <a:p>
            <a:pPr>
              <a:lnSpc>
                <a:spcPct val="150000"/>
              </a:lnSpc>
              <a:spcBef>
                <a:spcPts val="0"/>
              </a:spcBef>
            </a:pPr>
            <a:r>
              <a:rPr lang="en-US" altLang="zh-CN" sz="2400" dirty="0" smtClean="0"/>
              <a:t>3</a:t>
            </a:r>
            <a:r>
              <a:rPr lang="zh-CN" altLang="en-US" sz="2400" dirty="0"/>
              <a:t>、在操场或室外遇到地震时，要注意避开高大建筑物、树木、危险物</a:t>
            </a:r>
            <a:r>
              <a:rPr lang="zh-CN" altLang="en-US" sz="2400" dirty="0" smtClean="0"/>
              <a:t>。（）</a:t>
            </a:r>
            <a:endParaRPr lang="zh-CN" altLang="en-US" sz="2400" dirty="0"/>
          </a:p>
          <a:p>
            <a:pPr>
              <a:lnSpc>
                <a:spcPct val="150000"/>
              </a:lnSpc>
              <a:spcBef>
                <a:spcPts val="0"/>
              </a:spcBef>
            </a:pPr>
            <a:r>
              <a:rPr lang="en-US" altLang="zh-CN" sz="2400" dirty="0"/>
              <a:t>4</a:t>
            </a:r>
            <a:r>
              <a:rPr lang="zh-CN" altLang="en-US" sz="2400" dirty="0"/>
              <a:t>、任何单位和个人都有依法参加防震减灾活动的义务</a:t>
            </a:r>
            <a:r>
              <a:rPr lang="zh-CN" altLang="en-US" sz="2400" dirty="0" smtClean="0"/>
              <a:t>。（）             </a:t>
            </a:r>
            <a:endParaRPr lang="en-US" altLang="zh-CN" sz="2400" dirty="0" smtClean="0"/>
          </a:p>
          <a:p>
            <a:pPr>
              <a:lnSpc>
                <a:spcPct val="150000"/>
              </a:lnSpc>
              <a:spcBef>
                <a:spcPts val="0"/>
              </a:spcBef>
            </a:pPr>
            <a:r>
              <a:rPr lang="en-US" altLang="zh-CN" sz="2400" dirty="0" smtClean="0"/>
              <a:t>5</a:t>
            </a:r>
            <a:r>
              <a:rPr lang="zh-CN" altLang="en-US" sz="2400" dirty="0"/>
              <a:t>、地震施救原则：先治伤、后</a:t>
            </a:r>
            <a:r>
              <a:rPr lang="zh-CN" altLang="en-US" sz="2400" dirty="0" smtClean="0"/>
              <a:t>救命。（）</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720343"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判断正误 </a:t>
            </a:r>
            <a:endParaRPr lang="zh-CN" altLang="en-US" sz="2800" dirty="0">
              <a:latin typeface="方正兰亭粗黑_GBK" panose="02000000000000000000" pitchFamily="2" charset="-122"/>
              <a:ea typeface="方正兰亭粗黑_GBK" panose="02000000000000000000" pitchFamily="2" charset="-122"/>
            </a:endParaRPr>
          </a:p>
        </p:txBody>
      </p:sp>
      <p:sp>
        <p:nvSpPr>
          <p:cNvPr id="3" name="Text Box 6"/>
          <p:cNvSpPr txBox="1">
            <a:spLocks noChangeArrowheads="1"/>
          </p:cNvSpPr>
          <p:nvPr/>
        </p:nvSpPr>
        <p:spPr bwMode="auto">
          <a:xfrm>
            <a:off x="712732" y="1616757"/>
            <a:ext cx="10766535" cy="3970318"/>
          </a:xfrm>
          <a:prstGeom prst="rect">
            <a:avLst/>
          </a:prstGeom>
          <a:noFill/>
        </p:spPr>
        <p:txBody>
          <a:bodyPr wrap="square" rtlCol="0">
            <a:spAutoFit/>
          </a:bodyPr>
          <a:lstStyle>
            <a:defPPr>
              <a:defRPr lang="zh-CN"/>
            </a:defPPr>
            <a:lvl1pPr>
              <a:lnSpc>
                <a:spcPct val="130000"/>
              </a:lnSpc>
              <a:spcBef>
                <a:spcPts val="600"/>
              </a:spcBef>
              <a:defRPr sz="2000">
                <a:latin typeface="微软雅黑" panose="020B0503020204020204" pitchFamily="34" charset="-122"/>
                <a:ea typeface="微软雅黑" panose="020B0503020204020204" pitchFamily="34" charset="-122"/>
                <a:cs typeface="+mn-ea"/>
              </a:defRPr>
            </a:lvl1pPr>
          </a:lstStyle>
          <a:p>
            <a:pPr>
              <a:lnSpc>
                <a:spcPct val="150000"/>
              </a:lnSpc>
              <a:spcBef>
                <a:spcPts val="0"/>
              </a:spcBef>
            </a:pPr>
            <a:r>
              <a:rPr lang="en-US" altLang="zh-CN" sz="2400" dirty="0"/>
              <a:t>6</a:t>
            </a:r>
            <a:r>
              <a:rPr lang="zh-CN" altLang="en-US" sz="2400" dirty="0"/>
              <a:t>、对学校、医院等人员密集场所的建设工程，应当按照低于当地房屋建筑的抗震设防要求进行设计和施工</a:t>
            </a:r>
            <a:r>
              <a:rPr lang="zh-CN" altLang="en-US" sz="2400" dirty="0" smtClean="0"/>
              <a:t>。（）</a:t>
            </a:r>
            <a:endParaRPr lang="zh-CN" altLang="en-US" sz="2400" dirty="0"/>
          </a:p>
          <a:p>
            <a:pPr>
              <a:lnSpc>
                <a:spcPct val="150000"/>
              </a:lnSpc>
              <a:spcBef>
                <a:spcPts val="0"/>
              </a:spcBef>
            </a:pPr>
            <a:r>
              <a:rPr lang="en-US" altLang="zh-CN" sz="2400" dirty="0"/>
              <a:t>7</a:t>
            </a:r>
            <a:r>
              <a:rPr lang="zh-CN" altLang="en-US" sz="2400" dirty="0"/>
              <a:t>、乘坐正在行驶的电</a:t>
            </a:r>
            <a:r>
              <a:rPr lang="en-US" altLang="zh-CN" sz="2400" dirty="0"/>
              <a:t>(</a:t>
            </a:r>
            <a:r>
              <a:rPr lang="zh-CN" altLang="en-US" sz="2400" dirty="0"/>
              <a:t>汽</a:t>
            </a:r>
            <a:r>
              <a:rPr lang="en-US" altLang="zh-CN" sz="2400" dirty="0"/>
              <a:t>)</a:t>
            </a:r>
            <a:r>
              <a:rPr lang="zh-CN" altLang="en-US" sz="2400" dirty="0"/>
              <a:t>车内遇到地震时，要 重心提高 ，躲在座位附近，等地震过去后再下车</a:t>
            </a:r>
            <a:r>
              <a:rPr lang="zh-CN" altLang="en-US" sz="2400" dirty="0" smtClean="0"/>
              <a:t>。（）</a:t>
            </a:r>
            <a:endParaRPr lang="zh-CN" altLang="en-US" sz="2400" dirty="0"/>
          </a:p>
          <a:p>
            <a:pPr>
              <a:lnSpc>
                <a:spcPct val="150000"/>
              </a:lnSpc>
              <a:spcBef>
                <a:spcPts val="0"/>
              </a:spcBef>
            </a:pPr>
            <a:r>
              <a:rPr lang="en-US" altLang="zh-CN" sz="2400" dirty="0"/>
              <a:t>8</a:t>
            </a:r>
            <a:r>
              <a:rPr lang="zh-CN" altLang="en-US" sz="2400" dirty="0"/>
              <a:t>、乘坐正在行驶的火</a:t>
            </a:r>
            <a:r>
              <a:rPr lang="en-US" altLang="zh-CN" sz="2400" dirty="0"/>
              <a:t>(</a:t>
            </a:r>
            <a:r>
              <a:rPr lang="zh-CN" altLang="en-US" sz="2400" dirty="0"/>
              <a:t>汽</a:t>
            </a:r>
            <a:r>
              <a:rPr lang="en-US" altLang="zh-CN" sz="2400" dirty="0"/>
              <a:t>)</a:t>
            </a:r>
            <a:r>
              <a:rPr lang="zh-CN" altLang="en-US" sz="2400" dirty="0"/>
              <a:t>车时遇到地震，要抓牢 扶手，以免摔倒或碰伤</a:t>
            </a:r>
            <a:r>
              <a:rPr lang="zh-CN" altLang="en-US" sz="2400" dirty="0" smtClean="0"/>
              <a:t>。（）</a:t>
            </a:r>
            <a:endParaRPr lang="zh-CN" altLang="en-US" sz="2400" dirty="0"/>
          </a:p>
          <a:p>
            <a:pPr>
              <a:lnSpc>
                <a:spcPct val="150000"/>
              </a:lnSpc>
              <a:spcBef>
                <a:spcPts val="0"/>
              </a:spcBef>
            </a:pPr>
            <a:r>
              <a:rPr lang="en-US" altLang="zh-CN" sz="2400" dirty="0"/>
              <a:t>9</a:t>
            </a:r>
            <a:r>
              <a:rPr lang="zh-CN" altLang="en-US" sz="2400" dirty="0"/>
              <a:t>、在农村，当地震发生时应立即躲到墙根下 </a:t>
            </a:r>
            <a:r>
              <a:rPr lang="zh-CN" altLang="en-US" sz="2400" dirty="0" smtClean="0"/>
              <a:t>。（）</a:t>
            </a:r>
            <a:endParaRPr lang="zh-CN" altLang="en-US" sz="2400" dirty="0"/>
          </a:p>
          <a:p>
            <a:pPr>
              <a:lnSpc>
                <a:spcPct val="150000"/>
              </a:lnSpc>
              <a:spcBef>
                <a:spcPts val="0"/>
              </a:spcBef>
            </a:pPr>
            <a:r>
              <a:rPr lang="en-US" altLang="zh-CN" sz="2400" dirty="0"/>
              <a:t>10</a:t>
            </a:r>
            <a:r>
              <a:rPr lang="zh-CN" altLang="en-US" sz="2400" dirty="0"/>
              <a:t>、在操场或室外遇到地震时，可原地不动蹲下，双手保护腹部</a:t>
            </a:r>
            <a:r>
              <a:rPr lang="zh-CN" altLang="en-US" sz="2400" dirty="0" smtClean="0"/>
              <a:t>。（）</a:t>
            </a:r>
            <a:endParaRPr lang="zh-CN" altLang="en-US" sz="2400" dirty="0"/>
          </a:p>
        </p:txBody>
      </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3"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1261884"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结束语</a:t>
            </a:r>
            <a:endParaRPr lang="zh-CN" altLang="en-US" sz="2800" dirty="0">
              <a:latin typeface="方正兰亭粗黑_GBK" panose="02000000000000000000" pitchFamily="2" charset="-122"/>
              <a:ea typeface="方正兰亭粗黑_GBK" panose="02000000000000000000" pitchFamily="2" charset="-122"/>
            </a:endParaRPr>
          </a:p>
        </p:txBody>
      </p:sp>
      <p:sp>
        <p:nvSpPr>
          <p:cNvPr id="6" name="矩形 5"/>
          <p:cNvSpPr/>
          <p:nvPr/>
        </p:nvSpPr>
        <p:spPr>
          <a:xfrm>
            <a:off x="5376863" y="2292336"/>
            <a:ext cx="6515100" cy="2481289"/>
          </a:xfrm>
          <a:prstGeom prst="rect">
            <a:avLst/>
          </a:prstGeom>
          <a:solidFill>
            <a:schemeClr val="accent1">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 name="矩形 6"/>
          <p:cNvSpPr/>
          <p:nvPr/>
        </p:nvSpPr>
        <p:spPr>
          <a:xfrm>
            <a:off x="5614194" y="2411776"/>
            <a:ext cx="6040438" cy="2242409"/>
          </a:xfrm>
          <a:prstGeom prst="rect">
            <a:avLst/>
          </a:prstGeom>
        </p:spPr>
        <p:txBody>
          <a:bodyPr wrap="square">
            <a:spAutoFit/>
          </a:bodyPr>
          <a:lstStyle/>
          <a:p>
            <a:pPr>
              <a:lnSpc>
                <a:spcPct val="150000"/>
              </a:lnSpc>
              <a:spcBef>
                <a:spcPts val="600"/>
              </a:spcBef>
            </a:pPr>
            <a:r>
              <a:rPr lang="zh-CN" altLang="en-US" sz="2400" b="1" kern="0" dirty="0">
                <a:solidFill>
                  <a:schemeClr val="bg1"/>
                </a:solidFill>
                <a:latin typeface="Arial" panose="020B0604020202020204" pitchFamily="34" charset="0"/>
                <a:ea typeface="微软雅黑" panose="020B0503020204020204" pitchFamily="34" charset="-122"/>
                <a:cs typeface="+mn-ea"/>
              </a:rPr>
              <a:t>地震时有发生，恶魔总是来找无知的人。我们要注意安全、注意防震减灾。让我们未雨绸缪，为我们的生命买一份保险，为我们的生命加一把锁吧！</a:t>
            </a:r>
            <a:endParaRPr lang="zh-CN" altLang="en-US" sz="2400" b="1" kern="0" dirty="0">
              <a:solidFill>
                <a:schemeClr val="bg1"/>
              </a:solidFill>
              <a:latin typeface="Arial" panose="020B0604020202020204" pitchFamily="34" charset="0"/>
              <a:ea typeface="微软雅黑" panose="020B0503020204020204" pitchFamily="34" charset="-122"/>
              <a:cs typeface="+mn-ea"/>
            </a:endParaRPr>
          </a:p>
        </p:txBody>
      </p:sp>
      <p:pic>
        <p:nvPicPr>
          <p:cNvPr id="8" name="图片 7"/>
          <p:cNvPicPr>
            <a:picLocks noChangeAspect="1"/>
          </p:cNvPicPr>
          <p:nvPr/>
        </p:nvPicPr>
        <p:blipFill>
          <a:blip r:embed="rId1" cstate="email"/>
          <a:stretch>
            <a:fillRect/>
          </a:stretch>
        </p:blipFill>
        <p:spPr>
          <a:xfrm>
            <a:off x="1127359" y="1846262"/>
            <a:ext cx="3366259" cy="3373437"/>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2000"/>
                            </p:stCondLst>
                            <p:childTnLst>
                              <p:par>
                                <p:cTn id="15" presetID="2" presetClass="entr" presetSubtype="2" fill="hold" grpId="0" nodeType="afterEffect">
                                  <p:stCondLst>
                                    <p:cond delay="0"/>
                                  </p:stCondLst>
                                  <p:childTnLst>
                                    <p:set>
                                      <p:cBhvr>
                                        <p:cTn id="16" dur="1" fill="hold">
                                          <p:stCondLst>
                                            <p:cond delay="0"/>
                                          </p:stCondLst>
                                        </p:cTn>
                                        <p:tgtEl>
                                          <p:spTgt spid="6"/>
                                        </p:tgtEl>
                                        <p:attrNameLst>
                                          <p:attrName>style.visibility</p:attrName>
                                        </p:attrNameLst>
                                      </p:cBhvr>
                                      <p:to>
                                        <p:strVal val="visible"/>
                                      </p:to>
                                    </p:set>
                                    <p:anim calcmode="lin" valueType="num">
                                      <p:cBhvr additive="base">
                                        <p:cTn id="17" dur="1000" fill="hold"/>
                                        <p:tgtEl>
                                          <p:spTgt spid="6"/>
                                        </p:tgtEl>
                                        <p:attrNameLst>
                                          <p:attrName>ppt_x</p:attrName>
                                        </p:attrNameLst>
                                      </p:cBhvr>
                                      <p:tavLst>
                                        <p:tav tm="0">
                                          <p:val>
                                            <p:strVal val="1+#ppt_w/2"/>
                                          </p:val>
                                        </p:tav>
                                        <p:tav tm="100000">
                                          <p:val>
                                            <p:strVal val="#ppt_x"/>
                                          </p:val>
                                        </p:tav>
                                      </p:tavLst>
                                    </p:anim>
                                    <p:anim calcmode="lin" valueType="num">
                                      <p:cBhvr additive="base">
                                        <p:cTn id="18" dur="1000" fill="hold"/>
                                        <p:tgtEl>
                                          <p:spTgt spid="6"/>
                                        </p:tgtEl>
                                        <p:attrNameLst>
                                          <p:attrName>ppt_y</p:attrName>
                                        </p:attrNameLst>
                                      </p:cBhvr>
                                      <p:tavLst>
                                        <p:tav tm="0">
                                          <p:val>
                                            <p:strVal val="#ppt_y"/>
                                          </p:val>
                                        </p:tav>
                                        <p:tav tm="100000">
                                          <p:val>
                                            <p:strVal val="#ppt_y"/>
                                          </p:val>
                                        </p:tav>
                                      </p:tavLst>
                                    </p:anim>
                                  </p:childTnLst>
                                </p:cTn>
                              </p:par>
                            </p:childTnLst>
                          </p:cTn>
                        </p:par>
                        <p:par>
                          <p:cTn id="19" fill="hold">
                            <p:stCondLst>
                              <p:cond delay="3000"/>
                            </p:stCondLst>
                            <p:childTnLst>
                              <p:par>
                                <p:cTn id="20" presetID="14" presetClass="entr" presetSubtype="10" fill="hold" grpId="0" nodeType="afterEffect">
                                  <p:stCondLst>
                                    <p:cond delay="0"/>
                                  </p:stCondLst>
                                  <p:iterate type="lt">
                                    <p:tmPct val="10000"/>
                                  </p:iterate>
                                  <p:childTnLst>
                                    <p:set>
                                      <p:cBhvr>
                                        <p:cTn id="21" dur="1" fill="hold">
                                          <p:stCondLst>
                                            <p:cond delay="0"/>
                                          </p:stCondLst>
                                        </p:cTn>
                                        <p:tgtEl>
                                          <p:spTgt spid="7"/>
                                        </p:tgtEl>
                                        <p:attrNameLst>
                                          <p:attrName>style.visibility</p:attrName>
                                        </p:attrNameLst>
                                      </p:cBhvr>
                                      <p:to>
                                        <p:strVal val="visible"/>
                                      </p:to>
                                    </p:set>
                                    <p:animEffect transition="in" filter="randombar(horizontal)">
                                      <p:cBhvr>
                                        <p:cTn id="22" dur="3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animBg="1"/>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防灾减灾日简介</a:t>
            </a:r>
            <a:endParaRPr lang="zh-CN" altLang="en-US" sz="2800" dirty="0">
              <a:latin typeface="方正兰亭粗黑_GBK" panose="02000000000000000000" pitchFamily="2" charset="-122"/>
              <a:ea typeface="方正兰亭粗黑_GBK" panose="02000000000000000000" pitchFamily="2" charset="-122"/>
            </a:endParaRPr>
          </a:p>
        </p:txBody>
      </p:sp>
      <p:pic>
        <p:nvPicPr>
          <p:cNvPr id="12" name="图片 11"/>
          <p:cNvPicPr>
            <a:picLocks noChangeAspect="1"/>
          </p:cNvPicPr>
          <p:nvPr/>
        </p:nvPicPr>
        <p:blipFill>
          <a:blip r:embed="rId1" cstate="email"/>
          <a:stretch>
            <a:fillRect/>
          </a:stretch>
        </p:blipFill>
        <p:spPr>
          <a:xfrm>
            <a:off x="590331" y="1744662"/>
            <a:ext cx="3366259" cy="3373437"/>
          </a:xfrm>
          <a:prstGeom prst="rect">
            <a:avLst/>
          </a:prstGeom>
        </p:spPr>
      </p:pic>
      <p:sp>
        <p:nvSpPr>
          <p:cNvPr id="15" name="矩形 14"/>
          <p:cNvSpPr/>
          <p:nvPr/>
        </p:nvSpPr>
        <p:spPr>
          <a:xfrm>
            <a:off x="4522843" y="2903040"/>
            <a:ext cx="7369120" cy="1857753"/>
          </a:xfrm>
          <a:prstGeom prst="rect">
            <a:avLst/>
          </a:prstGeom>
          <a:noFill/>
        </p:spPr>
        <p:txBody>
          <a:bodyPr wrap="square" rtlCol="0">
            <a:spAutoFit/>
          </a:bodyPr>
          <a:lstStyle/>
          <a:p>
            <a:pPr indent="457200">
              <a:lnSpc>
                <a:spcPct val="130000"/>
              </a:lnSpc>
              <a:spcBef>
                <a:spcPts val="600"/>
              </a:spcBef>
            </a:pPr>
            <a:r>
              <a:rPr lang="zh-CN" altLang="en-US" dirty="0">
                <a:latin typeface="微软雅黑" panose="020B0503020204020204" pitchFamily="34" charset="-122"/>
                <a:ea typeface="微软雅黑" panose="020B0503020204020204" pitchFamily="34" charset="-122"/>
              </a:rPr>
              <a:t>防灾减灾日的图标以彩虹、伞、人为基本元素，雨后天晴的彩虹韵意着美好、未来和希望，伞的弧形形象代表着保护、呵护之意，两个人代表着一男一女、一老一少，两人相握之手与下面的两个人的腿共同构成一个“众”字，寓意大家携手，众志成城，共同防灾减灾。整个标识体现出积极向上的思想和保障人民群众生命财产安全之意。</a:t>
            </a:r>
            <a:endParaRPr lang="zh-CN" altLang="zh-CN"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4589518" y="2314702"/>
            <a:ext cx="4049477" cy="484188"/>
            <a:chOff x="612379" y="1301220"/>
            <a:chExt cx="4049477" cy="484188"/>
          </a:xfrm>
        </p:grpSpPr>
        <p:sp>
          <p:nvSpPr>
            <p:cNvPr id="17" name="任意多边形 16"/>
            <p:cNvSpPr/>
            <p:nvPr/>
          </p:nvSpPr>
          <p:spPr bwMode="auto">
            <a:xfrm>
              <a:off x="430625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18" name="组合 17"/>
            <p:cNvGrpSpPr/>
            <p:nvPr/>
          </p:nvGrpSpPr>
          <p:grpSpPr>
            <a:xfrm>
              <a:off x="612379" y="1301220"/>
              <a:ext cx="3670062" cy="484188"/>
              <a:chOff x="612379" y="1301220"/>
              <a:chExt cx="3670062" cy="484188"/>
            </a:xfrm>
          </p:grpSpPr>
          <p:sp>
            <p:nvSpPr>
              <p:cNvPr id="19" name="任意多边形 18"/>
              <p:cNvSpPr/>
              <p:nvPr/>
            </p:nvSpPr>
            <p:spPr bwMode="auto">
              <a:xfrm>
                <a:off x="612380" y="1301220"/>
                <a:ext cx="3670061"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0" name="文本框 19"/>
              <p:cNvSpPr txBox="1">
                <a:spLocks noChangeArrowheads="1"/>
              </p:cNvSpPr>
              <p:nvPr/>
            </p:nvSpPr>
            <p:spPr bwMode="auto">
              <a:xfrm>
                <a:off x="612379" y="1358648"/>
                <a:ext cx="3670062"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smtClean="0">
                    <a:solidFill>
                      <a:schemeClr val="bg1"/>
                    </a:solidFill>
                    <a:cs typeface="+mn-ea"/>
                    <a:sym typeface="+mn-lt"/>
                  </a:rPr>
                  <a:t>“防灾减灾日”标志简介</a:t>
                </a:r>
                <a:endParaRPr lang="zh-CN" altLang="en-US" sz="1800" b="1" dirty="0">
                  <a:solidFill>
                    <a:schemeClr val="bg1"/>
                  </a:solidFill>
                  <a:cs typeface="+mn-ea"/>
                  <a:sym typeface="+mn-lt"/>
                </a:endParaRPr>
              </a:p>
            </p:txBody>
          </p:sp>
        </p:grpSp>
      </p:grpSp>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750" fill="hold"/>
                                        <p:tgtEl>
                                          <p:spTgt spid="12"/>
                                        </p:tgtEl>
                                        <p:attrNameLst>
                                          <p:attrName>ppt_w</p:attrName>
                                        </p:attrNameLst>
                                      </p:cBhvr>
                                      <p:tavLst>
                                        <p:tav tm="0">
                                          <p:val>
                                            <p:fltVal val="0"/>
                                          </p:val>
                                        </p:tav>
                                        <p:tav tm="100000">
                                          <p:val>
                                            <p:strVal val="#ppt_w"/>
                                          </p:val>
                                        </p:tav>
                                      </p:tavLst>
                                    </p:anim>
                                    <p:anim calcmode="lin" valueType="num">
                                      <p:cBhvr>
                                        <p:cTn id="12" dur="750" fill="hold"/>
                                        <p:tgtEl>
                                          <p:spTgt spid="12"/>
                                        </p:tgtEl>
                                        <p:attrNameLst>
                                          <p:attrName>ppt_h</p:attrName>
                                        </p:attrNameLst>
                                      </p:cBhvr>
                                      <p:tavLst>
                                        <p:tav tm="0">
                                          <p:val>
                                            <p:fltVal val="0"/>
                                          </p:val>
                                        </p:tav>
                                        <p:tav tm="100000">
                                          <p:val>
                                            <p:strVal val="#ppt_h"/>
                                          </p:val>
                                        </p:tav>
                                      </p:tavLst>
                                    </p:anim>
                                    <p:animEffect transition="in" filter="fade">
                                      <p:cBhvr>
                                        <p:cTn id="13" dur="750"/>
                                        <p:tgtEl>
                                          <p:spTgt spid="12"/>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防灾减灾日简介</a:t>
            </a:r>
            <a:endParaRPr lang="zh-CN" altLang="en-US" sz="2800" dirty="0">
              <a:latin typeface="方正兰亭粗黑_GBK" panose="02000000000000000000" pitchFamily="2" charset="-122"/>
              <a:ea typeface="方正兰亭粗黑_GBK" panose="02000000000000000000" pitchFamily="2" charset="-122"/>
            </a:endParaRPr>
          </a:p>
        </p:txBody>
      </p:sp>
      <p:sp>
        <p:nvSpPr>
          <p:cNvPr id="15" name="矩形 14"/>
          <p:cNvSpPr/>
          <p:nvPr/>
        </p:nvSpPr>
        <p:spPr>
          <a:xfrm>
            <a:off x="5589643" y="2369640"/>
            <a:ext cx="6327720" cy="2973122"/>
          </a:xfrm>
          <a:prstGeom prst="rect">
            <a:avLst/>
          </a:prstGeom>
          <a:noFill/>
        </p:spPr>
        <p:txBody>
          <a:bodyPr wrap="square" rtlCol="0">
            <a:spAutoFit/>
          </a:bodyPr>
          <a:lstStyle/>
          <a:p>
            <a:pPr indent="457200">
              <a:lnSpc>
                <a:spcPct val="130000"/>
              </a:lnSpc>
              <a:spcBef>
                <a:spcPts val="600"/>
              </a:spcBef>
            </a:pPr>
            <a:r>
              <a:rPr lang="en-US" altLang="zh-CN" sz="1600" dirty="0">
                <a:latin typeface="微软雅黑" panose="020B0503020204020204" pitchFamily="34" charset="-122"/>
                <a:ea typeface="微软雅黑" panose="020B0503020204020204" pitchFamily="34" charset="-122"/>
              </a:rPr>
              <a:t>2008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5</a:t>
            </a:r>
            <a:r>
              <a:rPr lang="zh-CN" altLang="en-US" sz="1600" dirty="0">
                <a:latin typeface="微软雅黑" panose="020B0503020204020204" pitchFamily="34" charset="-122"/>
                <a:ea typeface="微软雅黑" panose="020B0503020204020204" pitchFamily="34" charset="-122"/>
              </a:rPr>
              <a:t>月</a:t>
            </a:r>
            <a:r>
              <a:rPr lang="en-US" altLang="zh-CN" sz="1600" dirty="0">
                <a:latin typeface="微软雅黑" panose="020B0503020204020204" pitchFamily="34" charset="-122"/>
                <a:ea typeface="微软雅黑" panose="020B0503020204020204" pitchFamily="34" charset="-122"/>
              </a:rPr>
              <a:t>12</a:t>
            </a:r>
            <a:r>
              <a:rPr lang="zh-CN" altLang="en-US" sz="1600" dirty="0">
                <a:latin typeface="微软雅黑" panose="020B0503020204020204" pitchFamily="34" charset="-122"/>
                <a:ea typeface="微软雅黑" panose="020B0503020204020204" pitchFamily="34" charset="-122"/>
              </a:rPr>
              <a:t>日，四川汶川发生里氏</a:t>
            </a:r>
            <a:r>
              <a:rPr lang="en-US" altLang="zh-CN" sz="1600" dirty="0">
                <a:latin typeface="微软雅黑" panose="020B0503020204020204" pitchFamily="34" charset="-122"/>
                <a:ea typeface="微软雅黑" panose="020B0503020204020204" pitchFamily="34" charset="-122"/>
              </a:rPr>
              <a:t>8.0</a:t>
            </a:r>
            <a:r>
              <a:rPr lang="zh-CN" altLang="en-US" sz="1600" dirty="0">
                <a:latin typeface="微软雅黑" panose="020B0503020204020204" pitchFamily="34" charset="-122"/>
                <a:ea typeface="微软雅黑" panose="020B0503020204020204" pitchFamily="34" charset="-122"/>
              </a:rPr>
              <a:t>级特大地震，也就是汶川大地震。这场新中国成立以来破坏性最强的大地震仅四川全省就有</a:t>
            </a:r>
            <a:r>
              <a:rPr lang="en-US" altLang="zh-CN" sz="1600" dirty="0">
                <a:latin typeface="微软雅黑" panose="020B0503020204020204" pitchFamily="34" charset="-122"/>
                <a:ea typeface="微软雅黑" panose="020B0503020204020204" pitchFamily="34" charset="-122"/>
              </a:rPr>
              <a:t>68712</a:t>
            </a:r>
            <a:r>
              <a:rPr lang="zh-CN" altLang="en-US" sz="1600" dirty="0">
                <a:latin typeface="微软雅黑" panose="020B0503020204020204" pitchFamily="34" charset="-122"/>
                <a:ea typeface="微软雅黑" panose="020B0503020204020204" pitchFamily="34" charset="-122"/>
              </a:rPr>
              <a:t>人遇难、</a:t>
            </a:r>
            <a:r>
              <a:rPr lang="en-US" altLang="zh-CN" sz="1600" dirty="0">
                <a:latin typeface="微软雅黑" panose="020B0503020204020204" pitchFamily="34" charset="-122"/>
                <a:ea typeface="微软雅黑" panose="020B0503020204020204" pitchFamily="34" charset="-122"/>
              </a:rPr>
              <a:t>17912</a:t>
            </a:r>
            <a:r>
              <a:rPr lang="zh-CN" altLang="en-US" sz="1600" dirty="0">
                <a:latin typeface="微软雅黑" panose="020B0503020204020204" pitchFamily="34" charset="-122"/>
                <a:ea typeface="微软雅黑" panose="020B0503020204020204" pitchFamily="34" charset="-122"/>
              </a:rPr>
              <a:t>人失踪。这场大地震给全国人民带来了巨大的心理压力和难以愈合的心灵创伤，堪称国家和民族史上的重大灾难。 灾害发生后，全国人民在党中央、国务院的领导下众志成城、抗震救灾，表现出了前所未有的团结与坚强。</a:t>
            </a:r>
            <a:r>
              <a:rPr lang="en-US" altLang="zh-CN" sz="1600" dirty="0">
                <a:latin typeface="微软雅黑" panose="020B0503020204020204" pitchFamily="34" charset="-122"/>
                <a:ea typeface="微软雅黑" panose="020B0503020204020204" pitchFamily="34" charset="-122"/>
              </a:rPr>
              <a:t>2008</a:t>
            </a:r>
            <a:r>
              <a:rPr lang="zh-CN" altLang="en-US" sz="1600" dirty="0">
                <a:latin typeface="微软雅黑" panose="020B0503020204020204" pitchFamily="34" charset="-122"/>
                <a:ea typeface="微软雅黑" panose="020B0503020204020204" pitchFamily="34" charset="-122"/>
              </a:rPr>
              <a:t>年</a:t>
            </a:r>
            <a:r>
              <a:rPr lang="en-US" altLang="zh-CN" sz="1600" dirty="0">
                <a:latin typeface="微软雅黑" panose="020B0503020204020204" pitchFamily="34" charset="-122"/>
                <a:ea typeface="微软雅黑" panose="020B0503020204020204" pitchFamily="34" charset="-122"/>
              </a:rPr>
              <a:t>6</a:t>
            </a:r>
            <a:r>
              <a:rPr lang="zh-CN" altLang="en-US" sz="1600" dirty="0">
                <a:latin typeface="微软雅黑" panose="020B0503020204020204" pitchFamily="34" charset="-122"/>
                <a:ea typeface="微软雅黑" panose="020B0503020204020204" pitchFamily="34" charset="-122"/>
              </a:rPr>
              <a:t>月，山西省太原市有政协委员提议，为表达对灾害遇难者的追思，增强全民忧患意识，提高防灾减灾能力，有必要设立“防灾减灾日”或“中国赈灾日”，借此表达对地震遇难者的纪念，弘扬团结抗灾的精神。</a:t>
            </a:r>
            <a:endParaRPr lang="zh-CN" altLang="zh-CN" sz="16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656318" y="1781302"/>
            <a:ext cx="4049477" cy="484188"/>
            <a:chOff x="612379" y="1301220"/>
            <a:chExt cx="4049477" cy="484188"/>
          </a:xfrm>
        </p:grpSpPr>
        <p:sp>
          <p:nvSpPr>
            <p:cNvPr id="17" name="任意多边形 16"/>
            <p:cNvSpPr/>
            <p:nvPr/>
          </p:nvSpPr>
          <p:spPr bwMode="auto">
            <a:xfrm>
              <a:off x="430625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18" name="组合 17"/>
            <p:cNvGrpSpPr/>
            <p:nvPr/>
          </p:nvGrpSpPr>
          <p:grpSpPr>
            <a:xfrm>
              <a:off x="612379" y="1301220"/>
              <a:ext cx="3670062" cy="484188"/>
              <a:chOff x="612379" y="1301220"/>
              <a:chExt cx="3670062" cy="484188"/>
            </a:xfrm>
          </p:grpSpPr>
          <p:sp>
            <p:nvSpPr>
              <p:cNvPr id="19" name="任意多边形 18"/>
              <p:cNvSpPr/>
              <p:nvPr/>
            </p:nvSpPr>
            <p:spPr bwMode="auto">
              <a:xfrm>
                <a:off x="612380" y="1301220"/>
                <a:ext cx="3670061"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0" name="文本框 19"/>
              <p:cNvSpPr txBox="1">
                <a:spLocks noChangeArrowheads="1"/>
              </p:cNvSpPr>
              <p:nvPr/>
            </p:nvSpPr>
            <p:spPr bwMode="auto">
              <a:xfrm>
                <a:off x="612379" y="1358648"/>
                <a:ext cx="3670062"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smtClean="0">
                    <a:solidFill>
                      <a:schemeClr val="bg1"/>
                    </a:solidFill>
                    <a:cs typeface="+mn-ea"/>
                    <a:sym typeface="+mn-lt"/>
                  </a:rPr>
                  <a:t>“防灾减灾日”由来</a:t>
                </a:r>
                <a:endParaRPr lang="zh-CN" altLang="en-US" sz="1800" b="1" dirty="0">
                  <a:solidFill>
                    <a:schemeClr val="bg1"/>
                  </a:solidFill>
                  <a:cs typeface="+mn-ea"/>
                  <a:sym typeface="+mn-lt"/>
                </a:endParaRPr>
              </a:p>
            </p:txBody>
          </p:sp>
        </p:grpSp>
      </p:grpSp>
      <p:pic>
        <p:nvPicPr>
          <p:cNvPr id="2" name="图片 1"/>
          <p:cNvPicPr>
            <a:picLocks noChangeAspect="1"/>
          </p:cNvPicPr>
          <p:nvPr/>
        </p:nvPicPr>
        <p:blipFill>
          <a:blip r:embed="rId1" cstate="email"/>
          <a:stretch>
            <a:fillRect/>
          </a:stretch>
        </p:blipFill>
        <p:spPr>
          <a:xfrm>
            <a:off x="334963" y="2179487"/>
            <a:ext cx="5029200" cy="2724912"/>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22" presetClass="entr" presetSubtype="8" fill="hold" nodeType="after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wipe(left)">
                                      <p:cBhvr>
                                        <p:cTn id="18" dur="750"/>
                                        <p:tgtEl>
                                          <p:spTgt spid="16"/>
                                        </p:tgtEl>
                                      </p:cBhvr>
                                    </p:animEffect>
                                  </p:childTnLst>
                                </p:cTn>
                              </p:par>
                            </p:childTnLst>
                          </p:cTn>
                        </p:par>
                        <p:par>
                          <p:cTn id="19" fill="hold">
                            <p:stCondLst>
                              <p:cond delay="3000"/>
                            </p:stCondLst>
                            <p:childTnLst>
                              <p:par>
                                <p:cTn id="20" presetID="22" presetClass="entr" presetSubtype="1" fill="hold" grpId="0" nodeType="after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up)">
                                      <p:cBhvr>
                                        <p:cTn id="22"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2698175"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防灾减灾日简介</a:t>
            </a:r>
            <a:endParaRPr lang="zh-CN" altLang="en-US" sz="2800" dirty="0">
              <a:latin typeface="方正兰亭粗黑_GBK" panose="02000000000000000000" pitchFamily="2" charset="-122"/>
              <a:ea typeface="方正兰亭粗黑_GBK" panose="02000000000000000000" pitchFamily="2" charset="-122"/>
            </a:endParaRPr>
          </a:p>
        </p:txBody>
      </p:sp>
      <p:sp>
        <p:nvSpPr>
          <p:cNvPr id="15" name="矩形 14"/>
          <p:cNvSpPr/>
          <p:nvPr/>
        </p:nvSpPr>
        <p:spPr>
          <a:xfrm>
            <a:off x="5351518" y="2255340"/>
            <a:ext cx="6540445" cy="3050066"/>
          </a:xfrm>
          <a:prstGeom prst="rect">
            <a:avLst/>
          </a:prstGeom>
          <a:noFill/>
        </p:spPr>
        <p:txBody>
          <a:bodyPr wrap="square" rtlCol="0">
            <a:spAutoFit/>
          </a:bodyPr>
          <a:lstStyle/>
          <a:p>
            <a:pPr indent="457200">
              <a:lnSpc>
                <a:spcPct val="130000"/>
              </a:lnSpc>
              <a:spcBef>
                <a:spcPts val="600"/>
              </a:spcBef>
            </a:pPr>
            <a:r>
              <a:rPr lang="zh-CN" altLang="en-US" sz="1600" dirty="0">
                <a:latin typeface="微软雅黑" panose="020B0503020204020204" pitchFamily="34" charset="-122"/>
                <a:ea typeface="微软雅黑" panose="020B0503020204020204" pitchFamily="34" charset="-122"/>
              </a:rPr>
              <a:t>中国是世界上自然灾害最为严重的国家之一，灾害种类多、分布地域广、发生频率高、造成损失重。在这种背景下，设立“防灾减灾日”，既体现了国家对防灾减灾工作的高度重视，也是落实科学发展观，推进经济社会平稳发展，构建和谐社会的重要举措。通过设立 </a:t>
            </a:r>
            <a:r>
              <a:rPr lang="zh-CN" altLang="en-US" sz="1600" dirty="0" smtClean="0">
                <a:latin typeface="微软雅黑" panose="020B0503020204020204" pitchFamily="34" charset="-122"/>
                <a:ea typeface="微软雅黑" panose="020B0503020204020204" pitchFamily="34" charset="-122"/>
              </a:rPr>
              <a:t>“防灾减灾日”。</a:t>
            </a:r>
            <a:endParaRPr lang="en-US" altLang="zh-CN" sz="1600" dirty="0">
              <a:latin typeface="微软雅黑" panose="020B0503020204020204" pitchFamily="34" charset="-122"/>
              <a:ea typeface="微软雅黑" panose="020B0503020204020204" pitchFamily="34" charset="-122"/>
            </a:endParaRPr>
          </a:p>
          <a:p>
            <a:pPr indent="457200">
              <a:lnSpc>
                <a:spcPct val="130000"/>
              </a:lnSpc>
              <a:spcBef>
                <a:spcPts val="600"/>
              </a:spcBef>
            </a:pPr>
            <a:r>
              <a:rPr lang="zh-CN" altLang="en-US" sz="1600" dirty="0" smtClean="0">
                <a:latin typeface="微软雅黑" panose="020B0503020204020204" pitchFamily="34" charset="-122"/>
                <a:ea typeface="微软雅黑" panose="020B0503020204020204" pitchFamily="34" charset="-122"/>
              </a:rPr>
              <a:t>目的</a:t>
            </a:r>
            <a:r>
              <a:rPr lang="zh-CN" altLang="en-US" sz="1600" dirty="0">
                <a:latin typeface="微软雅黑" panose="020B0503020204020204" pitchFamily="34" charset="-122"/>
                <a:ea typeface="微软雅黑" panose="020B0503020204020204" pitchFamily="34" charset="-122"/>
              </a:rPr>
              <a:t>是唤起社会各界对防灾减灾工作的高度关注，有利于全社会防灾减灾意识的普遍增强，有利于推动全民防灾减灾知识和避灾自救技能的普及推广，有利于各级综合减灾能力的普遍提高，最大限度地减轻自然灾害的损失。 </a:t>
            </a:r>
            <a:endParaRPr lang="zh-CN" altLang="zh-CN" sz="1600" dirty="0">
              <a:latin typeface="微软雅黑" panose="020B0503020204020204" pitchFamily="34" charset="-122"/>
              <a:ea typeface="微软雅黑" panose="020B0503020204020204" pitchFamily="34" charset="-122"/>
            </a:endParaRPr>
          </a:p>
        </p:txBody>
      </p:sp>
      <p:grpSp>
        <p:nvGrpSpPr>
          <p:cNvPr id="16" name="组合 15"/>
          <p:cNvGrpSpPr/>
          <p:nvPr/>
        </p:nvGrpSpPr>
        <p:grpSpPr>
          <a:xfrm>
            <a:off x="5418193" y="1667002"/>
            <a:ext cx="4049477" cy="484188"/>
            <a:chOff x="612379" y="1301220"/>
            <a:chExt cx="4049477" cy="484188"/>
          </a:xfrm>
        </p:grpSpPr>
        <p:sp>
          <p:nvSpPr>
            <p:cNvPr id="17" name="任意多边形 16"/>
            <p:cNvSpPr/>
            <p:nvPr/>
          </p:nvSpPr>
          <p:spPr bwMode="auto">
            <a:xfrm>
              <a:off x="4306256" y="1301220"/>
              <a:ext cx="355600" cy="484188"/>
            </a:xfrm>
            <a:custGeom>
              <a:avLst/>
              <a:gdLst>
                <a:gd name="connsiteX0" fmla="*/ 0 w 355600"/>
                <a:gd name="connsiteY0" fmla="*/ 0 h 484188"/>
                <a:gd name="connsiteX1" fmla="*/ 355600 w 355600"/>
                <a:gd name="connsiteY1" fmla="*/ 0 h 484188"/>
                <a:gd name="connsiteX2" fmla="*/ 182803 w 355600"/>
                <a:gd name="connsiteY2" fmla="*/ 242094 h 484188"/>
                <a:gd name="connsiteX3" fmla="*/ 355600 w 355600"/>
                <a:gd name="connsiteY3" fmla="*/ 484188 h 484188"/>
                <a:gd name="connsiteX4" fmla="*/ 0 w 355600"/>
                <a:gd name="connsiteY4" fmla="*/ 484188 h 484188"/>
                <a:gd name="connsiteX5" fmla="*/ 0 w 355600"/>
                <a:gd name="connsiteY5" fmla="*/ 0 h 484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55600" h="484188">
                  <a:moveTo>
                    <a:pt x="0" y="0"/>
                  </a:moveTo>
                  <a:lnTo>
                    <a:pt x="355600" y="0"/>
                  </a:lnTo>
                  <a:lnTo>
                    <a:pt x="182803" y="242094"/>
                  </a:lnTo>
                  <a:lnTo>
                    <a:pt x="355600"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grpSp>
          <p:nvGrpSpPr>
            <p:cNvPr id="18" name="组合 17"/>
            <p:cNvGrpSpPr/>
            <p:nvPr/>
          </p:nvGrpSpPr>
          <p:grpSpPr>
            <a:xfrm>
              <a:off x="612379" y="1301220"/>
              <a:ext cx="3670062" cy="484188"/>
              <a:chOff x="612379" y="1301220"/>
              <a:chExt cx="3670062" cy="484188"/>
            </a:xfrm>
          </p:grpSpPr>
          <p:sp>
            <p:nvSpPr>
              <p:cNvPr id="19" name="任意多边形 18"/>
              <p:cNvSpPr/>
              <p:nvPr/>
            </p:nvSpPr>
            <p:spPr bwMode="auto">
              <a:xfrm>
                <a:off x="612380" y="1301220"/>
                <a:ext cx="3670061" cy="484188"/>
              </a:xfrm>
              <a:custGeom>
                <a:avLst/>
                <a:gdLst>
                  <a:gd name="connsiteX0" fmla="*/ 0 w 2222897"/>
                  <a:gd name="connsiteY0" fmla="*/ 0 h 484188"/>
                  <a:gd name="connsiteX1" fmla="*/ 2222897 w 2222897"/>
                  <a:gd name="connsiteY1" fmla="*/ 0 h 484188"/>
                  <a:gd name="connsiteX2" fmla="*/ 2222897 w 2222897"/>
                  <a:gd name="connsiteY2" fmla="*/ 484188 h 484188"/>
                  <a:gd name="connsiteX3" fmla="*/ 0 w 2222897"/>
                  <a:gd name="connsiteY3" fmla="*/ 484188 h 484188"/>
                  <a:gd name="connsiteX4" fmla="*/ 0 w 2222897"/>
                  <a:gd name="connsiteY4" fmla="*/ 0 h 48418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2897" h="484188">
                    <a:moveTo>
                      <a:pt x="0" y="0"/>
                    </a:moveTo>
                    <a:lnTo>
                      <a:pt x="2222897" y="0"/>
                    </a:lnTo>
                    <a:lnTo>
                      <a:pt x="2222897" y="484188"/>
                    </a:lnTo>
                    <a:lnTo>
                      <a:pt x="0" y="484188"/>
                    </a:lnTo>
                    <a:lnTo>
                      <a:pt x="0" y="0"/>
                    </a:lnTo>
                    <a:close/>
                  </a:path>
                </a:pathLst>
              </a:custGeom>
              <a:solidFill>
                <a:schemeClr val="accent1"/>
              </a:solidFill>
              <a:ln w="12700" cap="flat">
                <a:noFill/>
                <a:prstDash val="solid"/>
                <a:miter lim="800000"/>
              </a:ln>
              <a:effectLst/>
            </p:spPr>
            <p:txBody>
              <a:bodyPr vert="horz" wrap="square" lIns="91440" tIns="45720" rIns="91440" bIns="45720" numCol="1" anchor="t" anchorCtr="0" compatLnSpc="1">
                <a:noAutofit/>
              </a:bodyPr>
              <a:lstStyle/>
              <a:p>
                <a:endParaRPr lang="zh-CN" altLang="en-US">
                  <a:latin typeface="微软雅黑" panose="020B0503020204020204" pitchFamily="34" charset="-122"/>
                  <a:ea typeface="微软雅黑" panose="020B0503020204020204" pitchFamily="34" charset="-122"/>
                  <a:cs typeface="+mn-ea"/>
                  <a:sym typeface="+mn-lt"/>
                </a:endParaRPr>
              </a:p>
            </p:txBody>
          </p:sp>
          <p:sp>
            <p:nvSpPr>
              <p:cNvPr id="20" name="文本框 19"/>
              <p:cNvSpPr txBox="1">
                <a:spLocks noChangeArrowheads="1"/>
              </p:cNvSpPr>
              <p:nvPr/>
            </p:nvSpPr>
            <p:spPr bwMode="auto">
              <a:xfrm>
                <a:off x="612379" y="1358648"/>
                <a:ext cx="3670062" cy="369332"/>
              </a:xfrm>
              <a:prstGeom prst="rect">
                <a:avLst/>
              </a:prstGeom>
              <a:noFill/>
            </p:spPr>
            <p:txBody>
              <a:bodyPr wrap="square" rtlCol="0">
                <a:spAutoFit/>
              </a:bodyPr>
              <a:lstStyle>
                <a:defPPr>
                  <a:defRPr lang="zh-CN"/>
                </a:defPPr>
                <a:lvl1pPr fontAlgn="auto">
                  <a:lnSpc>
                    <a:spcPct val="130000"/>
                  </a:lnSpc>
                  <a:spcBef>
                    <a:spcPts val="0"/>
                  </a:spcBef>
                  <a:spcAft>
                    <a:spcPts val="0"/>
                  </a:spcAft>
                  <a:defRPr sz="1600">
                    <a:solidFill>
                      <a:schemeClr val="tx1">
                        <a:lumMod val="65000"/>
                        <a:lumOff val="35000"/>
                      </a:schemeClr>
                    </a:solidFill>
                    <a:latin typeface="微软雅黑" panose="020B0503020204020204" pitchFamily="34" charset="-122"/>
                    <a:ea typeface="微软雅黑" panose="020B0503020204020204" pitchFamily="34" charset="-122"/>
                  </a:defRPr>
                </a:lvl1pPr>
              </a:lstStyle>
              <a:p>
                <a:pPr>
                  <a:lnSpc>
                    <a:spcPct val="100000"/>
                  </a:lnSpc>
                </a:pPr>
                <a:r>
                  <a:rPr lang="zh-CN" altLang="en-US" sz="1800" b="1" dirty="0">
                    <a:solidFill>
                      <a:schemeClr val="bg1"/>
                    </a:solidFill>
                    <a:cs typeface="+mn-ea"/>
                    <a:sym typeface="+mn-lt"/>
                  </a:rPr>
                  <a:t>为什么要设立“防灾减灾日”？</a:t>
                </a:r>
                <a:endParaRPr lang="zh-CN" altLang="en-US" sz="1800" b="1" dirty="0">
                  <a:solidFill>
                    <a:schemeClr val="bg1"/>
                  </a:solidFill>
                  <a:cs typeface="+mn-ea"/>
                  <a:sym typeface="+mn-lt"/>
                </a:endParaRPr>
              </a:p>
            </p:txBody>
          </p:sp>
        </p:grpSp>
      </p:grpSp>
      <p:pic>
        <p:nvPicPr>
          <p:cNvPr id="2" name="图片 1"/>
          <p:cNvPicPr>
            <a:picLocks noChangeAspect="1"/>
          </p:cNvPicPr>
          <p:nvPr/>
        </p:nvPicPr>
        <p:blipFill>
          <a:blip r:embed="rId1" cstate="email">
            <a:extLst>
              <a:ext uri="{BEBA8EAE-BF5A-486C-A8C5-ECC9F3942E4B}">
                <a14:imgProps xmlns:a14="http://schemas.microsoft.com/office/drawing/2010/main">
                  <a14:imgLayer r:embed="rId2">
                    <a14:imgEffect>
                      <a14:brightnessContrast contrast="20000"/>
                    </a14:imgEffect>
                    <a14:imgEffect>
                      <a14:saturation sat="200000"/>
                    </a14:imgEffect>
                  </a14:imgLayer>
                </a14:imgProps>
              </a:ext>
            </a:extLst>
          </a:blip>
          <a:stretch>
            <a:fillRect/>
          </a:stretch>
        </p:blipFill>
        <p:spPr>
          <a:xfrm>
            <a:off x="334963" y="1753521"/>
            <a:ext cx="4627562" cy="3363568"/>
          </a:xfrm>
          <a:prstGeom prst="rect">
            <a:avLst/>
          </a:prstGeom>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200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3000"/>
                            </p:stCondLst>
                            <p:childTnLst>
                              <p:par>
                                <p:cTn id="19" presetID="22" presetClass="entr" presetSubtype="1" fill="hold" grpId="0" nodeType="after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up)">
                                      <p:cBhvr>
                                        <p:cTn id="21" dur="12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1" cstate="email"/>
          <a:srcRect t="52852" r="20698"/>
          <a:stretch>
            <a:fillRect/>
          </a:stretch>
        </p:blipFill>
        <p:spPr>
          <a:xfrm>
            <a:off x="6419724" y="0"/>
            <a:ext cx="3856317" cy="1830337"/>
          </a:xfrm>
          <a:prstGeom prst="rect">
            <a:avLst/>
          </a:prstGeom>
        </p:spPr>
      </p:pic>
      <p:pic>
        <p:nvPicPr>
          <p:cNvPr id="8" name="图片 7"/>
          <p:cNvPicPr>
            <a:picLocks noChangeAspect="1"/>
          </p:cNvPicPr>
          <p:nvPr/>
        </p:nvPicPr>
        <p:blipFill>
          <a:blip r:embed="rId2" cstate="email"/>
          <a:stretch>
            <a:fillRect/>
          </a:stretch>
        </p:blipFill>
        <p:spPr>
          <a:xfrm>
            <a:off x="6242335" y="2332581"/>
            <a:ext cx="5925267" cy="3098380"/>
          </a:xfrm>
          <a:prstGeom prst="rect">
            <a:avLst/>
          </a:prstGeom>
        </p:spPr>
      </p:pic>
      <p:pic>
        <p:nvPicPr>
          <p:cNvPr id="6" name="图片 5"/>
          <p:cNvPicPr>
            <a:picLocks noChangeAspect="1"/>
          </p:cNvPicPr>
          <p:nvPr/>
        </p:nvPicPr>
        <p:blipFill rotWithShape="1">
          <a:blip r:embed="rId3" cstate="email"/>
          <a:srcRect l="29503" b="28078"/>
          <a:stretch>
            <a:fillRect/>
          </a:stretch>
        </p:blipFill>
        <p:spPr>
          <a:xfrm flipH="1">
            <a:off x="0" y="1"/>
            <a:ext cx="4241800" cy="2540000"/>
          </a:xfrm>
          <a:prstGeom prst="rect">
            <a:avLst/>
          </a:prstGeom>
        </p:spPr>
      </p:pic>
      <p:pic>
        <p:nvPicPr>
          <p:cNvPr id="7" name="图片 6"/>
          <p:cNvPicPr>
            <a:picLocks noChangeAspect="1"/>
          </p:cNvPicPr>
          <p:nvPr/>
        </p:nvPicPr>
        <p:blipFill>
          <a:blip r:embed="rId4" cstate="email"/>
          <a:stretch>
            <a:fillRect/>
          </a:stretch>
        </p:blipFill>
        <p:spPr>
          <a:xfrm flipH="1">
            <a:off x="0" y="594761"/>
            <a:ext cx="6128261" cy="2737018"/>
          </a:xfrm>
          <a:prstGeom prst="rect">
            <a:avLst/>
          </a:prstGeom>
        </p:spPr>
      </p:pic>
      <p:sp>
        <p:nvSpPr>
          <p:cNvPr id="3" name="圆角矩形 2"/>
          <p:cNvSpPr/>
          <p:nvPr/>
        </p:nvSpPr>
        <p:spPr>
          <a:xfrm>
            <a:off x="3721218" y="1054219"/>
            <a:ext cx="4749563" cy="4749563"/>
          </a:xfrm>
          <a:prstGeom prst="roundRect">
            <a:avLst>
              <a:gd name="adj" fmla="val 50000"/>
            </a:avLst>
          </a:prstGeom>
          <a:solidFill>
            <a:schemeClr val="accent1">
              <a:alpha val="75000"/>
            </a:schemeClr>
          </a:solidFill>
          <a:ln w="22225">
            <a:solidFill>
              <a:schemeClr val="bg1">
                <a:alpha val="90000"/>
              </a:schemeClr>
            </a:solidFill>
          </a:ln>
          <a:effectLst>
            <a:glow rad="101600">
              <a:schemeClr val="bg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Rectangle 5"/>
          <p:cNvSpPr>
            <a:spLocks noChangeArrowheads="1"/>
          </p:cNvSpPr>
          <p:nvPr/>
        </p:nvSpPr>
        <p:spPr bwMode="auto">
          <a:xfrm>
            <a:off x="3944865" y="3178679"/>
            <a:ext cx="4302269" cy="200221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lvl="0" algn="ctr">
              <a:lnSpc>
                <a:spcPct val="120000"/>
              </a:lnSpc>
            </a:pPr>
            <a:r>
              <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rPr>
              <a:t>古今地震知多少</a:t>
            </a:r>
            <a:endParaRPr lang="zh-CN" altLang="en-US" sz="5400" b="1" spc="300" dirty="0">
              <a:ln cmpd="sng">
                <a:noFill/>
                <a:prstDash val="solid"/>
              </a:ln>
              <a:solidFill>
                <a:schemeClr val="bg1"/>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5537994" y="1426787"/>
            <a:ext cx="1116011" cy="1446550"/>
          </a:xfrm>
          <a:prstGeom prst="rect">
            <a:avLst/>
          </a:prstGeom>
          <a:noFill/>
        </p:spPr>
        <p:txBody>
          <a:bodyPr wrap="none" rtlCol="0">
            <a:spAutoFit/>
          </a:bodyPr>
          <a:lstStyle/>
          <a:p>
            <a:pPr algn="ctr"/>
            <a:r>
              <a:rPr lang="en-US" altLang="zh-CN" sz="8800" dirty="0" smtClean="0">
                <a:solidFill>
                  <a:schemeClr val="bg1"/>
                </a:solidFill>
                <a:latin typeface="Agency FB" panose="020B0503020202020204" pitchFamily="34" charset="0"/>
              </a:rPr>
              <a:t>02</a:t>
            </a:r>
            <a:endParaRPr lang="zh-CN" altLang="en-US" sz="8800" dirty="0">
              <a:solidFill>
                <a:schemeClr val="bg1"/>
              </a:solidFill>
              <a:latin typeface="Agency FB" panose="020B0503020202020204" pitchFamily="34" charset="0"/>
            </a:endParaRPr>
          </a:p>
        </p:txBody>
      </p:sp>
      <p:sp>
        <p:nvSpPr>
          <p:cNvPr id="2" name="任意多边形 1"/>
          <p:cNvSpPr/>
          <p:nvPr/>
        </p:nvSpPr>
        <p:spPr>
          <a:xfrm>
            <a:off x="4008000" y="3008992"/>
            <a:ext cx="4176000" cy="0"/>
          </a:xfrm>
          <a:custGeom>
            <a:avLst/>
            <a:gdLst>
              <a:gd name="connsiteX0" fmla="*/ 0 w 3733800"/>
              <a:gd name="connsiteY0" fmla="*/ 0 h 0"/>
              <a:gd name="connsiteX1" fmla="*/ 3733800 w 3733800"/>
              <a:gd name="connsiteY1" fmla="*/ 0 h 0"/>
            </a:gdLst>
            <a:ahLst/>
            <a:cxnLst>
              <a:cxn ang="0">
                <a:pos x="connsiteX0" y="connsiteY0"/>
              </a:cxn>
              <a:cxn ang="0">
                <a:pos x="connsiteX1" y="connsiteY1"/>
              </a:cxn>
            </a:cxnLst>
            <a:rect l="l" t="t" r="r" b="b"/>
            <a:pathLst>
              <a:path w="3733800">
                <a:moveTo>
                  <a:pt x="0" y="0"/>
                </a:moveTo>
                <a:lnTo>
                  <a:pt x="3733800" y="0"/>
                </a:lnTo>
              </a:path>
            </a:pathLst>
          </a:custGeom>
          <a:noFill/>
          <a:ln w="19050">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pic>
        <p:nvPicPr>
          <p:cNvPr id="16" name="图片 15"/>
          <p:cNvPicPr>
            <a:picLocks noChangeAspect="1"/>
          </p:cNvPicPr>
          <p:nvPr/>
        </p:nvPicPr>
        <p:blipFill rotWithShape="1">
          <a:blip r:embed="rId5" cstate="email"/>
          <a:srcRect b="37310"/>
          <a:stretch>
            <a:fillRect/>
          </a:stretch>
        </p:blipFill>
        <p:spPr>
          <a:xfrm>
            <a:off x="9031659" y="-1"/>
            <a:ext cx="3160342" cy="1981201"/>
          </a:xfrm>
          <a:prstGeom prst="rect">
            <a:avLst/>
          </a:prstGeom>
        </p:spPr>
      </p:pic>
    </p:spTree>
  </p:cSld>
  <p:clrMapOvr>
    <a:masterClrMapping/>
  </p:clrMapOvr>
  <p:transition spd="slow" advClick="0" advTm="0">
    <p:cove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750" fill="hold"/>
                                        <p:tgtEl>
                                          <p:spTgt spid="3"/>
                                        </p:tgtEl>
                                        <p:attrNameLst>
                                          <p:attrName>ppt_w</p:attrName>
                                        </p:attrNameLst>
                                      </p:cBhvr>
                                      <p:tavLst>
                                        <p:tav tm="0">
                                          <p:val>
                                            <p:fltVal val="0"/>
                                          </p:val>
                                        </p:tav>
                                        <p:tav tm="100000">
                                          <p:val>
                                            <p:strVal val="#ppt_w"/>
                                          </p:val>
                                        </p:tav>
                                      </p:tavLst>
                                    </p:anim>
                                    <p:anim calcmode="lin" valueType="num">
                                      <p:cBhvr>
                                        <p:cTn id="8" dur="750" fill="hold"/>
                                        <p:tgtEl>
                                          <p:spTgt spid="3"/>
                                        </p:tgtEl>
                                        <p:attrNameLst>
                                          <p:attrName>ppt_h</p:attrName>
                                        </p:attrNameLst>
                                      </p:cBhvr>
                                      <p:tavLst>
                                        <p:tav tm="0">
                                          <p:val>
                                            <p:fltVal val="0"/>
                                          </p:val>
                                        </p:tav>
                                        <p:tav tm="100000">
                                          <p:val>
                                            <p:strVal val="#ppt_h"/>
                                          </p:val>
                                        </p:tav>
                                      </p:tavLst>
                                    </p:anim>
                                    <p:animEffect transition="in" filter="fade">
                                      <p:cBhvr>
                                        <p:cTn id="9" dur="750"/>
                                        <p:tgtEl>
                                          <p:spTgt spid="3"/>
                                        </p:tgtEl>
                                      </p:cBhvr>
                                    </p:animEffect>
                                  </p:childTnLst>
                                </p:cTn>
                              </p:par>
                            </p:childTnLst>
                          </p:cTn>
                        </p:par>
                        <p:par>
                          <p:cTn id="10" fill="hold">
                            <p:stCondLst>
                              <p:cond delay="1000"/>
                            </p:stCondLst>
                            <p:childTnLst>
                              <p:par>
                                <p:cTn id="11" presetID="31" presetClass="entr" presetSubtype="0" fill="hold" grpId="0" nodeType="afterEffect">
                                  <p:stCondLst>
                                    <p:cond delay="0"/>
                                  </p:stCondLst>
                                  <p:iterate type="lt">
                                    <p:tmPct val="30000"/>
                                  </p:iterate>
                                  <p:childTnLst>
                                    <p:set>
                                      <p:cBhvr>
                                        <p:cTn id="12" dur="1" fill="hold">
                                          <p:stCondLst>
                                            <p:cond delay="0"/>
                                          </p:stCondLst>
                                        </p:cTn>
                                        <p:tgtEl>
                                          <p:spTgt spid="9"/>
                                        </p:tgtEl>
                                        <p:attrNameLst>
                                          <p:attrName>style.visibility</p:attrName>
                                        </p:attrNameLst>
                                      </p:cBhvr>
                                      <p:to>
                                        <p:strVal val="visible"/>
                                      </p:to>
                                    </p:set>
                                    <p:anim calcmode="lin" valueType="num">
                                      <p:cBhvr>
                                        <p:cTn id="13" dur="1000" fill="hold"/>
                                        <p:tgtEl>
                                          <p:spTgt spid="9"/>
                                        </p:tgtEl>
                                        <p:attrNameLst>
                                          <p:attrName>ppt_w</p:attrName>
                                        </p:attrNameLst>
                                      </p:cBhvr>
                                      <p:tavLst>
                                        <p:tav tm="0">
                                          <p:val>
                                            <p:fltVal val="0"/>
                                          </p:val>
                                        </p:tav>
                                        <p:tav tm="100000">
                                          <p:val>
                                            <p:strVal val="#ppt_w"/>
                                          </p:val>
                                        </p:tav>
                                      </p:tavLst>
                                    </p:anim>
                                    <p:anim calcmode="lin" valueType="num">
                                      <p:cBhvr>
                                        <p:cTn id="14" dur="1000" fill="hold"/>
                                        <p:tgtEl>
                                          <p:spTgt spid="9"/>
                                        </p:tgtEl>
                                        <p:attrNameLst>
                                          <p:attrName>ppt_h</p:attrName>
                                        </p:attrNameLst>
                                      </p:cBhvr>
                                      <p:tavLst>
                                        <p:tav tm="0">
                                          <p:val>
                                            <p:fltVal val="0"/>
                                          </p:val>
                                        </p:tav>
                                        <p:tav tm="100000">
                                          <p:val>
                                            <p:strVal val="#ppt_h"/>
                                          </p:val>
                                        </p:tav>
                                      </p:tavLst>
                                    </p:anim>
                                    <p:anim calcmode="lin" valueType="num">
                                      <p:cBhvr>
                                        <p:cTn id="15" dur="1000" fill="hold"/>
                                        <p:tgtEl>
                                          <p:spTgt spid="9"/>
                                        </p:tgtEl>
                                        <p:attrNameLst>
                                          <p:attrName>style.rotation</p:attrName>
                                        </p:attrNameLst>
                                      </p:cBhvr>
                                      <p:tavLst>
                                        <p:tav tm="0">
                                          <p:val>
                                            <p:fltVal val="90"/>
                                          </p:val>
                                        </p:tav>
                                        <p:tav tm="100000">
                                          <p:val>
                                            <p:fltVal val="0"/>
                                          </p:val>
                                        </p:tav>
                                      </p:tavLst>
                                    </p:anim>
                                    <p:animEffect transition="in" filter="fade">
                                      <p:cBhvr>
                                        <p:cTn id="16" dur="1000"/>
                                        <p:tgtEl>
                                          <p:spTgt spid="9"/>
                                        </p:tgtEl>
                                      </p:cBhvr>
                                    </p:animEffect>
                                  </p:childTnLst>
                                </p:cTn>
                              </p:par>
                            </p:childTnLst>
                          </p:cTn>
                        </p:par>
                        <p:par>
                          <p:cTn id="17" fill="hold">
                            <p:stCondLst>
                              <p:cond delay="2049"/>
                            </p:stCondLst>
                            <p:childTnLst>
                              <p:par>
                                <p:cTn id="18" presetID="16" presetClass="entr" presetSubtype="21"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Effect transition="in" filter="barn(inVertical)">
                                      <p:cBhvr>
                                        <p:cTn id="20" dur="750"/>
                                        <p:tgtEl>
                                          <p:spTgt spid="2"/>
                                        </p:tgtEl>
                                      </p:cBhvr>
                                    </p:animEffect>
                                  </p:childTnLst>
                                </p:cTn>
                              </p:par>
                            </p:childTnLst>
                          </p:cTn>
                        </p:par>
                        <p:par>
                          <p:cTn id="21" fill="hold">
                            <p:stCondLst>
                              <p:cond delay="3049"/>
                            </p:stCondLst>
                            <p:childTnLst>
                              <p:par>
                                <p:cTn id="22" presetID="42" presetClass="entr" presetSubtype="0" fill="hold" grpId="0" nodeType="afterEffect">
                                  <p:stCondLst>
                                    <p:cond delay="0"/>
                                  </p:stCondLst>
                                  <p:childTnLst>
                                    <p:set>
                                      <p:cBhvr>
                                        <p:cTn id="23" dur="1" fill="hold">
                                          <p:stCondLst>
                                            <p:cond delay="0"/>
                                          </p:stCondLst>
                                        </p:cTn>
                                        <p:tgtEl>
                                          <p:spTgt spid="14"/>
                                        </p:tgtEl>
                                        <p:attrNameLst>
                                          <p:attrName>style.visibility</p:attrName>
                                        </p:attrNameLst>
                                      </p:cBhvr>
                                      <p:to>
                                        <p:strVal val="visible"/>
                                      </p:to>
                                    </p:set>
                                    <p:animEffect transition="in" filter="fade">
                                      <p:cBhvr>
                                        <p:cTn id="24" dur="750"/>
                                        <p:tgtEl>
                                          <p:spTgt spid="14"/>
                                        </p:tgtEl>
                                      </p:cBhvr>
                                    </p:animEffect>
                                    <p:anim calcmode="lin" valueType="num">
                                      <p:cBhvr>
                                        <p:cTn id="25" dur="750" fill="hold"/>
                                        <p:tgtEl>
                                          <p:spTgt spid="14"/>
                                        </p:tgtEl>
                                        <p:attrNameLst>
                                          <p:attrName>ppt_x</p:attrName>
                                        </p:attrNameLst>
                                      </p:cBhvr>
                                      <p:tavLst>
                                        <p:tav tm="0">
                                          <p:val>
                                            <p:strVal val="#ppt_x"/>
                                          </p:val>
                                        </p:tav>
                                        <p:tav tm="100000">
                                          <p:val>
                                            <p:strVal val="#ppt_x"/>
                                          </p:val>
                                        </p:tav>
                                      </p:tavLst>
                                    </p:anim>
                                    <p:anim calcmode="lin" valueType="num">
                                      <p:cBhvr>
                                        <p:cTn id="26" dur="750" fill="hold"/>
                                        <p:tgtEl>
                                          <p:spTgt spid="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4" grpId="0"/>
      <p:bldP spid="9" grpId="0"/>
      <p:bldP spid="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矩形 10"/>
          <p:cNvSpPr/>
          <p:nvPr/>
        </p:nvSpPr>
        <p:spPr>
          <a:xfrm>
            <a:off x="717331" y="275867"/>
            <a:ext cx="3874779" cy="523220"/>
          </a:xfrm>
          <a:prstGeom prst="rect">
            <a:avLst/>
          </a:prstGeom>
        </p:spPr>
        <p:txBody>
          <a:bodyPr wrap="none">
            <a:spAutoFit/>
          </a:bodyPr>
          <a:lstStyle/>
          <a:p>
            <a:r>
              <a:rPr lang="zh-CN" altLang="en-US" sz="2800" dirty="0">
                <a:latin typeface="方正兰亭粗黑_GBK" panose="02000000000000000000" pitchFamily="2" charset="-122"/>
                <a:ea typeface="方正兰亭粗黑_GBK" panose="02000000000000000000" pitchFamily="2" charset="-122"/>
              </a:rPr>
              <a:t>中国百年大地震一览图 </a:t>
            </a:r>
            <a:endParaRPr lang="zh-CN" altLang="en-US" sz="2800" dirty="0">
              <a:latin typeface="方正兰亭粗黑_GBK" panose="02000000000000000000" pitchFamily="2" charset="-122"/>
              <a:ea typeface="方正兰亭粗黑_GBK" panose="02000000000000000000" pitchFamily="2" charset="-122"/>
            </a:endParaRPr>
          </a:p>
        </p:txBody>
      </p:sp>
      <p:pic>
        <p:nvPicPr>
          <p:cNvPr id="10" name="Picture 4" descr="263e802f17aadb011e308979"/>
          <p:cNvPicPr>
            <a:picLocks noChangeAspect="1" noChangeArrowheads="1"/>
          </p:cNvPicPr>
          <p:nvPr/>
        </p:nvPicPr>
        <p:blipFill>
          <a:blip r:embed="rId1" cstate="email"/>
          <a:srcRect/>
          <a:stretch>
            <a:fillRect/>
          </a:stretch>
        </p:blipFill>
        <p:spPr bwMode="auto">
          <a:xfrm>
            <a:off x="2553494" y="1066346"/>
            <a:ext cx="7085012" cy="5338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advClick="0" advTm="0">
        <p:fade/>
      </p:transition>
    </mc:Choice>
    <mc:Fallback>
      <p:transition spd="med"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1000"/>
                            </p:stCondLst>
                            <p:childTnLst>
                              <p:par>
                                <p:cTn id="9" presetID="14" presetClass="entr" presetSubtype="1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randombar(horizontal)">
                                      <p:cBhvr>
                                        <p:cTn id="11"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tags/tag1.xml><?xml version="1.0" encoding="utf-8"?>
<p:tagLst xmlns:p="http://schemas.openxmlformats.org/presentationml/2006/main">
  <p:tag name="ISPRING_ULTRA_SCORM_COURSE_ID" val="A5431964-1315-465A-988C-7753BB2E75F8"/>
  <p:tag name="ISPRING_SCORM_RATE_SLIDES" val="1"/>
  <p:tag name="ISPRINGONLINEFOLDERID" val="0"/>
  <p:tag name="ISPRINGONLINEFOLDERPATH" val="Content List"/>
  <p:tag name="ISPRINGCLOUDFOLDERID" val="0"/>
  <p:tag name="ISPRINGCLOUDFOLDERPATH" val="Repository"/>
  <p:tag name="ISPRING_PLAYERS_CUSTOMIZATION" val="UEsDBBQAAgAIAGV1bko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BldW5K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GV1bkq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ZXVuSi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ZXVuSm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ZXVuSj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ZXVuSnL80YFnAAAAawAAABwAAAB1bml2ZXJzYWwvbG9jYWxfc2V0dGluZ3MueG1sDcw7CsNADEXR3qsQ6p1P58JjdymDIc4ChP0IBo0UZkRIdp/pbnG44/zNSh+Uerglvp4uTLDN98NeiZ/rrR+Yaojtom5IbM40T92ovok+ENFgpbfKD2VFbhG4S25yKaiwkGhnPk/dH1BLAwQUAAIACABElFdHI7RO+/sCAACwCAAAFAAAAHVuaXZlcnNhbC9wbGF5ZXIueG1srVXfT9swEH4u0v6HyO/YLR0DqgTEkNAexoTUse2tMombeE3izHYI5a/f2c7vpWxIe2iVnO/77nz33cW/es5S74lJxUUeoAWeI4/loYh4Hgfo4evt8Tm6unx35Bcp3TPp8ShAZc4NgKbIi5gKJS80gO+pTgLUM2BgRl4huZBc74H7FLjbSCdL9O5oBi65ClCidbEipKoqzBUg8liJtDQkCociI4VkiuWaSeLSQF6DXem/o+GXiZzofcFUD1notweuSVqOZ8UHJNUSCxmTk/l8QX7cfV6HCcvoMc+VpnnIkAeVnNlSPtJwdyeiMmXK2Ga+S3LNtDZJWNvM1yu+OM89JcMAOYdNxpSiMVM4zWNEHJZMgP1tSlVS86gBreFVO17zWr+Ned80brZzpHMuyseUqwSO+pDOOgn0yTCqn9nrWgU9NAq6NUzIk+xXySWL7Ou3VozzBXIBW8XZPLGqQjiAp1saaiH3NwADFdUdxG3TsGsatqCWA7fR1x0Fam67ZVSXkjWlmvlPPGLiC5WSGllcalkyn4yMNZYMwT5xV66b1DXET3SWnv5Db4zfqDU/1WudsYD/0ZhPQNTWhOcRe77l4KNZBjXVDIptbFgXKTYxu5xU+Zj1dD0wuRzrpsBFPE1lzGAMI6op6ezkEJRJqsAlLOUI2zs4CE54nKTw05MM49ODNBmVu0mG3sFBcCrC3QS0NbdlJOM6jsTUKsgnE+vED0ulRcZfrDwHe0avrA5fG7nm6Lrg7cHZ/I9RHMRoBnOLJlaXeertq+bw3sypVp3PpnCWgVphHpguC+fVzEJZjHwitqVlqm/6OTX7sAcd5Tw1HdNc30HvolrzF+ZVPDJfusXS1CRhRjMB+nC+7DFAP2G7DMJb06GIW5E3dcCY2Df3byvabPm6da7rhzrsQw2fOKscxs3UR1BHLEWZR6Me4qL7iKgUdtq1ZNRL2RZutDgBkYoiQO/hob7zxelFd+WzxUWDtXndu8Aulzes9DrhTkGk1nV7Eb/eDfD4G1BLAwQUAAIACABldW5KsIcj9GwBAAD3AgAAKQAAAHVuaXZlcnNhbC9za2luX2N1c3RvbWl6YXRpb25fc2V0dGluZ3MueG1sjVLbSiQxEH33K4I/MEkqt4Z2ILeWeVHRAZ+b6ezSrKaXTsRlycebdncYR0c09VR1Tp2iKqdNv8Zon1KeHse/fR6neBdyHuPPtD5DqN1ND9N8M4cUclodKvdjHKbnTfwxLbVaTbmPQz8PdkHTGqPu9SEltXKqZswwiiTz1CvkPLcVa8A1YCvmKLHt6p3EP9057ELMp1Xb1RH6sWETU5jzJg7hzxqO2W+h4w0u534YKy+tBVui7KcWx5ZAjHDJfaEaAASy3BGHi5SN1AR5zDiGYhQFCohwThpRiKQcatY1oqow3wjEJGPUFepp7UZaG0dtkdAQous0rxpbus5IjBEhBJgrXEBnMKpsqBoa1HJAcGBAFG00UYA625mOFe+8sBwp6gXGhRkDGB+Oe9ju7bkO1W+vsz/nF4Inv+AkunhrdcJc7e5pnit5Gx5/P/Q5oHG4OL+59Xf+aqu3m+ur8/++fPXwnrWYtW79qbdfAFBLAwQUAAIACABmdW5KKoo35ocRAADwYQAAFwAAAHVuaXZlcnNhbC91bml2ZXJzYWwucG5n7d35V5LZ/wBwSzMnZ6LNzCxtmrTFBdQaMxdabNKRcp3UUtHUbDM1MxRZUqexRSV1yl2aXNolbdLcwCUl1KAJldKUCoUQlRCRHT70nZrPjH7mD/ie83AOeLj3Oc+9r/vc1R/eXPI6sO+bRasXaWlpfePu5uqjpaUD09LSjtPT1aSodlvu0/yZF++zb7dWFXUNV/NFJ2rX/l1aWtU4fUXYAs33r2LdAuO1tBa3f3rPI8fcjtDSCrvg7rrLLzFkYgh+5UGkkixQ5qO0nM8f0Aa15X60fJr1I2TTj67Oesvn2yyZeAYp/+i6/kXaMv35e3QueXkqtFOQlYEUmWhtk2JIfu5BPZ926NFRwjYm45f99RxaaX0Vo6c0iU/rIT4uUEim6Z72/GbxMLsEMVwvkbKLYmTcr1eFnp+n+/ePtz+sXqUsO+S2LZuLO8yCukjephlLu6643DTU/hrSovX3j/s2XtERiid65qZYRXXAzZW2/8yGtOxM1u5zGyM/oEHVTcqw+3dgJvsyI2aVdyM95YRZ3RjvbFAiTh9Bmyz4Z/b5lEjtvh9PK5V8rCEMVjWnuudTwN/4WdRXWFrlmUWNZMzO/xC5E+K9xMBVd3ZGvtESWJN3Ytmc+81rLWf8/CyiB203S3PV+CHEe+lPc2/1EEK5l7OM0zO37JY2171+S41ml9HSVu6/1HfnkP3sFq2fp7/cwHtvxJw66ec2bdkcR82YbQ/RtYT5uRpkz75ek4w0sFnQCyAABIAAEAACQAAIAAEgAASAABAAAkAACAABIAAEgAAQAAJAAAgAASAABIAAEAACQAAIAAEgAASAABAAAkAACAABIAAEgAAQAAJAAAgAASAABIAAEAACQAAIAAEgAASAABAAAkAACAABIAAEgAAQAAJAAAgAASAABIAAEADi/xEiRdo28ojmMij5H9ECz6eo7WO7wxLT5sbR0z1tvy4/4FXAKpvZYQFbes6Hvs9sM14wJ6KgnvnRg0cPzk6FxP57+/5b8jXY5sg5dX12HkyZZz6/bOfdF7PKWKspOvVSaJvW7Cr5C5xhLtKR3Oce4Obfk6YoG+1xTlPP2CkLTbbX40Vn+rr9wVHNTWvH8hjeo/8s0NoeokTNrIDmBctt+ziNImEdSRk97RDTrBJtZXEZKswtSSJZVQwNyUdJ3qUXmaol5I2GbtaNTcgk3uhMVrupyT9jKcK1+UT5JEVVof52100XzgNGNOWcM7Ue7UJiB52AVLNF8B14aTsrdOpNPK3kJ0uj9MNgBHL7SRP1BcOQV720bTh5u6kqVkh15KMm4uBoUd9zMEZw5Qqe5iIfv8t5zBYLt3djlzQJOo3hJUo+Vi0fpGKQYFFiI/XR5Kk3TKhaShs0ATczgn+oei8OQAaaoKf/eB5J4PxWWoUsOLq3dlz+wlE4Tc3/8vRzUmQe077KRZe2eYdy40qT2AUdNDNe3PVSWr1L0+TM3fRlcRAHxuqfwOKfSNWMjdWIoQRGx8buk6XiZvGw/DH53isfUgi+mEGLwQiLDNWNbGlScbta694jgpdPlKqZj+a/VzPqD0pWIbxBjfLJRkRnFbIBWYwcQDbFgUdvrn+qBxap8yZPFWULatZOJQfN1PTyDhH2BLpcbw4H0+8/W4w9HFDDffdXhamvdypHh1g4KCY8vPXiGg/E2SqbiInuYATqGjPnu8XmJ+EvfFFNZk6Udt7yHtnIExViP+ROJKXWM/+kN0S5IeG+Vk5eB2tSnM7Q+5alOBHsnV2uStb5RfDwcniCv4hpUN9ZkvnW1oTglNHhveAi9/2IMVPS2f/BtvRcXjYai0Ou7bzJrcmrCOG8kwa0juy4fpx8KDtJPsCf6K53sP/cr7abaYuarTwF8b33MAXXqYq7WJIvCpPA8OA8nHmXSillfpWE4rYNtHjjY2mkkfBBs8D8IKapJas7qFLsFfabKtmkZsuGDNG+C4Sle7ekwvCYxNteNvArGWZ/VNlTg3+YUTqPiS1ueYC7L27xADMHEFsGTfifahKQvXZqR/IAL/nwuX5q4ZcObufFHHy/AloN7ez+fbo2NoMp7C3lDPA5NWcPimJbI2ihtosR0ZA7pFY8FntFuqBvIze84yF7yokahoWcamxcCmMLQlfDahdcr0+PxpFWbDhnZASmE0nkgbxI7qjj08GE5uXOI5HTv6c3OztAOeTPY+HWsRtEJ5Y5lpkjJb/2QMQGm+YxucxbxK1RXMt+pyBIfWVozUSyb4b+3as+IEOPKjGowFffvDFDz5ynfj21jT/tRBURSxxiOM8/3xDxsmW/yvzW4M2nLwOZ3KtxJSSskk7x4FRPx7aOrE51R2+mVvHjfarLiYZdhTF6DWcLTEqVYX7wg3aZfnR+mA/JRcnAVTLbI5BUkZkfHSs9hgLlyh4LlF6dLPiMM8za7swHfvVMZDWEokhMjg/5axo8bpw48ZgxgNqcFSNrUIID4VilKO0mZa2+edFr3PHjDeNh6SvuhDftOSw0c8hTxj8QXUpakCsgjPSqT8tvpeMENQhsaQLVwKZTXFaAcffryGnIW3TouxOZ522VlQT6rTscu8z1BjsqPe1Am+hCuK1t24GpZBiJyyvMG+1NpZiqPqY/wLb0ydOD+QsbimZk+JmF0ZNk5ecpF62bpSRsNZlK4trgz1Fe2WD5vqjhdNXJwlRKin6u7OfEBtdXumcZeYcywB130j2x1s6kCvv5ILg66wm1gThSgcnaaUslrO9IDLDa10nw1BR7cTNLUImwf/+D8/3dXZHq+c9f5p3q676uMmEVEfu7m9mR9ZYDa05sSeIE8nuHMfKJK6cbJrg6uSIiqNnek3//80L2NuibNVOeegz4m+dY1Zg/STYWTpc9SZJ9NISj4oS9vp7RGJUQz5wR8Go5vqQZhZAGR11olaiFuCReUl/7GDYXV8aLy5u0QGNEEpFmTtiOHhDY9vO8SSEEehWjziSE4w/Cl4Yrkc5MmUi2JpRB5yevZI06j8gL9MwX6uaaXTWZBBnpuhxWZhGHBRgZ9xY8s4fd/UgW0/p08Ne6zX8F0rXVjFWLma+0WcfZcAFEleyaJstPYODsmSjhPWYyg9ULX9zP3+YyWaK+ksMnqVUduVmrspusPWKMKcJCPHnrW7+nt01ZjE544unkEp7UD3bXVLQDx6h7765cxakWeqnF54N5wscEGpFJc4Usha20GHlpXJIu1z5JaYnkP7NOJm/Kf/g4orvdKOzz+ncnpW4YybsRYKtKPY1aBj24hO45vg9SgFkGj2NpJj6i1VkY/ugguR2r5MHBJtiG4dscX+iWwvuZ8+jkw8jkV5ykLByDJzL2JFnkB80oyPReXvAfETplSatWcxyb09Ahk1L6r5kVwgJokKY+R7ZutsXxQdV7UikBv/aoEYPCiMxtf4X9rUu5J/GPq72QVS27jdtVtyBXJoKqBLi6B9bXNdcHw1huHbkyb/j7Gs8NAVMkmrBYtYBz0VWukytrJjtk7e2qHX1Wner+OmCHaavrukvZ5bedMHxoee0QKbTtZ7H+X2MsYdWrjXo9+KOWTmPLxTKH3W5W6ytby124pkxEuGp7+J2a6P3OmTrh12yJaoreIiGYHihHWpUIBjh2cCSDdwh8uKRVorIQNVih3akoM9v13s4TZ6ttlcosA9iY+FPhG/TMNSs39HuSYhQM3gnD9hP62l+2z0hUVz+c2AkJI91DE+zlf1YniJCCTm2pDa2xOpsRE7DD5TfT6jKTut270eocbl5eBpxwDKJ0CMZlvPBROxLX3CJGRDIZ4ZRBFxrCMrKTF0zgVF2gKBIeME7Kkg+QVkQx8t7omcMxrM7NbUmtA6KHaOtEp+fLSgUfL397QaSS85lOM6/CizaWJr6vxYOgio/sRqZysoOlt5EhXxw7sRbZRG8wbB35fbJ9MF3+ZYdUdOJt9j6T147fZ+ACOfq5UtJBO3VO8VIQOy6U63FmTFyEsesVjG4XYt3NpWsSuSG5nG3OuKX2neJgI7iPHTzf0ll92So82FatsmIdxxnAujpfSgPyLS1hLrIPZc/FJLVy/97s1AYeh+4JRQu2i56ItnJbk1FYtwTbWDdIAbHMhN4ZTCPQC5DBzaCwL1sp4um31/xD6nNCz7y2XzOkmVI78172qK8Vb2M+Odvg91oUucXj2yMTbqETwtczZg6ik/QLz2rBlPpxKaPmqGv58U2F6vge8iLzyO/QRYL98Kh5Ff0bQC6StxXVEau9x+J4x1+miSWq87yI0AlHtjeH3HZKlXUIIjhH50508roc/1wl5EaJmt0f6LK5R/fVYPWPVMmqc/etz2l6hdPNjEh3ZxWqomaG9YG3yFwkz8AuTjwMKcC6H1AiFmTLxjJkNRUCZ68xaQYjWQWev/a7/F8voYdLdXLdIUmsTHtrYi+7RrORSB+KpzkXaZ4RooiknIjBlL42UrDtSfWSlxZQBH5Xc9ogp6R7+ngOYlq0+IxiefhgadWwzeH8cXFr+2/iD9ySzxX9ujgtxVOzZT3yVTbq6x3oN7IN6ppYb1NTBqtHbVa0SItl3NovHFwJ6iTsx5Iuf8VicNRPT8t2WA55yhSdPBsoTvayeOmesbixd40hzB0E2ZU/kJJpvFfVLWNalCzSjYUCZe5jJVjpRx7hnqp1DoIUaIbk0SqRswfbu9xa7ImV0TtoMrUwHTr9Yk8RXjGy8QiloCNn6ZOnOaOhv9Mc89BplHzZRCF4kbmLl2Nv2a2oi5+7XszbB3XDA47548sNDowev34K39WdVAIm8wgkor/lnUdN4ZpdEejYhBNXsw1ulERlV+4qX/QK5eBD+h5dXChGyQeZK2E6ucaNfoFIcuP0Rx4yGY50cFKwsbEjWUM2nxvna21w87RP47GaEXWDizX0GpNTzykddLyuZ/6IDz/DbxZjop1reN2n2Ba5MWjeYc2ZYH3+uKSyiyFaHM8F6YHE81Z82ZK/6G7RTJrDWwotpcQqXLfnO/EdrEEUE9xhxDkWZivV8YRwpc4BKHcqV9NLiPzQPNX5jx9DTNfVx4i/bD1MMZJ3u5i0CCbOg99Ltyog+YIZJRI0Ey0eSus3W2n+iPQN81OP1jSuRa5UbCMwc+CsPaSTy1qYu4fI7R9AVImSLZXz3r1zOXbky2CRGd3mh1XPhHfFY5vMmByV7AFaCk+eeGwhfdPSFrFs/xh+4fDMfjgcIx0l3HRXqqOZ049VSWGaLp30y/LWEUlrOfFc7IRjHdqU/4LgGSRr72iXo2NHqUMOf9bZntySgHJq4JOr/aVnPY4SpsQ7+jgJ1/CGTzXPR1UpWbWQxI7BqxUcKBwFujyNN1BREcRHUhEBa5Vf/E4MkXbDVWfCSfxnP124Yap4u3Ah43W457e8iUYMrgK6TvO8UC9Y1kNmn1u5XHfMQjtLUM++40STla71iPLBxW8B821CshpYFXZuJiYLc+Ot4k9a0HGY6bLn7SBo047CXlY/fUP6ZFxzPF+zV/zl4yqsW5+w6TLBczxxY0gU/8qXJSg3JVxtNmwzf+eUEwNFTa7C0wgO6eEKsxNrYNSlgWdiPwXLryTmUT71aY8yyn+nrJLhPxKDla1dfz8oco7dUN2cCCKdeF9z7OFM/HC8AoWJtnTohN/sbC0f3pQlsu84uXg9uhitmqmf74aG5sp8fpYxpXkfFONR0EaJbRYyP+A96HK8Iq2tu8fqv8c+f23OtHS8kIal05IaSapL8uZU9ynjYiGLONVlUbTPFH3WV/3m43SU8pDzeDHcHtwIXTf7yP8qeiekQElve5iY3jrngKvp4Uc2t89JttNk2C+KWTHnLA4BmatlDNKay/Zf68798QCP/wvWL2eqz60b3vRvwfpFHYbw7Uv+x71bWvJ07157M6Dgp1+7xFfxHHfazbkiyjCzHBOkmXMEmj62z91n+Zx/cNx4kHLiOxbZv7Uc806z4PDZQho0JhnyY2Fh1+zfJ4Bq9+2+ewmGVZgWEHuaf1PrQrU0L/e9B1yrdoem/gdQSwMEFAACAAgAZnVuSpXukX5LAAAAawAAABsAAAB1bml2ZXJzYWwvdW5pdmVyc2FsLnBuZy54bWyzsa/IzVEoSy0qzszPs1Uy1DNQsrfj5bIpKEoty0wtV6gAigEFIUBJoRLINUJwyzNTSjKAQgbmZgjBjNTM9IwSWyULA3O4oD7QTABQSwECAAAUAAIACABldW5KFQ6tKGQEAAAHEQAAHQAAAAAAAAABAAAAAAAAAAAAdW5pdmVyc2FsL2NvbW1vbl9tZXNzYWdlcy5sbmdQSwECAAAUAAIACABldW5KCH4LIykDAACGDAAAJwAAAAAAAAABAAAAAACfBAAAdW5pdmVyc2FsL2ZsYXNoX3B1Ymxpc2hpbmdfc2V0dGluZ3MueG1sUEsBAgAAFAACAAgAZXVuSrX8CWS6AgAAVQoAACEAAAAAAAAAAQAAAAAADQgAAHVuaXZlcnNhbC9mbGFzaF9za2luX3NldHRpbmdzLnhtbFBLAQIAABQAAgAIAGV1bkoqlg9n/gIAAJcLAAAmAAAAAAAAAAEAAAAAAAYLAAB1bml2ZXJzYWwvaHRtbF9wdWJsaXNoaW5nX3NldHRpbmdzLnhtbFBLAQIAABQAAgAIAGV1bkpocVKRmgEAAB8GAAAfAAAAAAAAAAEAAAAAAEgOAAB1bml2ZXJzYWwvaHRtbF9za2luX3NldHRpbmdzLmpzUEsBAgAAFAACAAgAZXVuSj08L9HBAAAA5QEAABoAAAAAAAAAAQAAAAAAHxAAAHVuaXZlcnNhbC9pMThuX3ByZXNldHMueG1sUEsBAgAAFAACAAgAZXVuSnL80YFnAAAAawAAABwAAAAAAAAAAQAAAAAAGBEAAHVuaXZlcnNhbC9sb2NhbF9zZXR0aW5ncy54bWxQSwECAAAUAAIACABElFdHI7RO+/sCAACwCAAAFAAAAAAAAAABAAAAAAC5EQAAdW5pdmVyc2FsL3BsYXllci54bWxQSwECAAAUAAIACABldW5KsIcj9GwBAAD3AgAAKQAAAAAAAAABAAAAAADmFAAAdW5pdmVyc2FsL3NraW5fY3VzdG9taXphdGlvbl9zZXR0aW5ncy54bWxQSwECAAAUAAIACABmdW5KKoo35ocRAADwYQAAFwAAAAAAAAAAAAAAAACZFgAAdW5pdmVyc2FsL3VuaXZlcnNhbC5wbmdQSwECAAAUAAIACABmdW5Kle6RfksAAABrAAAAGwAAAAAAAAABAAAAAABVKAAAdW5pdmVyc2FsL3VuaXZlcnNhbC5wbmcueG1sUEsFBgAAAAALAAsASQMAANkoAAAAAA=="/>
  <p:tag name="ISPRING_SCORM_ENDPOINT" val="&lt;endpoint&gt;&lt;enable&gt;0&lt;/enable&gt;&lt;lrs&gt;http://&lt;/lrs&gt;&lt;auth&gt;0&lt;/auth&gt;&lt;login&gt;&lt;/login&gt;&lt;password&gt;&lt;/password&gt;&lt;key&gt;&lt;/key&gt;&lt;name&gt;&lt;/name&gt;&lt;email&gt;&lt;/email&gt;&lt;/endpoint&gt;&#10;"/>
  <p:tag name="ISPRING_PRESENTATION_TITLE" val="01"/>
</p:tagLst>
</file>

<file path=ppt/theme/theme1.xml><?xml version="1.0" encoding="utf-8"?>
<a:theme xmlns:a="http://schemas.openxmlformats.org/drawingml/2006/main" name="Office 主题​​">
  <a:themeElements>
    <a:clrScheme name="自定义 203">
      <a:dk1>
        <a:sysClr val="windowText" lastClr="000000"/>
      </a:dk1>
      <a:lt1>
        <a:sysClr val="window" lastClr="FFFFFF"/>
      </a:lt1>
      <a:dk2>
        <a:srgbClr val="44546A"/>
      </a:dk2>
      <a:lt2>
        <a:srgbClr val="E7E6E6"/>
      </a:lt2>
      <a:accent1>
        <a:srgbClr val="006B0D"/>
      </a:accent1>
      <a:accent2>
        <a:srgbClr val="01A815"/>
      </a:accent2>
      <a:accent3>
        <a:srgbClr val="2CB5B2"/>
      </a:accent3>
      <a:accent4>
        <a:srgbClr val="FF3399"/>
      </a:accent4>
      <a:accent5>
        <a:srgbClr val="97BE13"/>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4945</Words>
  <Application>WPS 演示</Application>
  <PresentationFormat>宽屏</PresentationFormat>
  <Paragraphs>409</Paragraphs>
  <Slides>43</Slides>
  <Notes>47</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43</vt:i4>
      </vt:variant>
    </vt:vector>
  </HeadingPairs>
  <TitlesOfParts>
    <vt:vector size="57" baseType="lpstr">
      <vt:lpstr>Arial</vt:lpstr>
      <vt:lpstr>宋体</vt:lpstr>
      <vt:lpstr>Wingdings</vt:lpstr>
      <vt:lpstr>迷你简汉真广标</vt:lpstr>
      <vt:lpstr>方正大标宋简体</vt:lpstr>
      <vt:lpstr>方正兰亭粗黑_GBK</vt:lpstr>
      <vt:lpstr>微软雅黑</vt:lpstr>
      <vt:lpstr>Arial</vt:lpstr>
      <vt:lpstr>黑体</vt:lpstr>
      <vt:lpstr>Agency FB</vt:lpstr>
      <vt:lpstr>Arial Unicode MS</vt:lpstr>
      <vt:lpstr>等线</vt:lpstr>
      <vt:lpstr>方正粗宋简体</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01</dc:title>
  <dc:creator>Administrator</dc:creator>
  <cp:lastModifiedBy>桃子</cp:lastModifiedBy>
  <cp:revision>1254</cp:revision>
  <dcterms:created xsi:type="dcterms:W3CDTF">2016-12-03T13:43:00Z</dcterms:created>
  <dcterms:modified xsi:type="dcterms:W3CDTF">2020-05-09T08:46:37Z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2052-11.3.0.8775</vt:lpwstr>
  </property>
</Properties>
</file>