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35"/>
  </p:handoutMasterIdLst>
  <p:sldIdLst>
    <p:sldId id="4712" r:id="rId3"/>
    <p:sldId id="4828" r:id="rId5"/>
    <p:sldId id="4829" r:id="rId6"/>
    <p:sldId id="4830" r:id="rId7"/>
    <p:sldId id="4859" r:id="rId8"/>
    <p:sldId id="4832" r:id="rId9"/>
    <p:sldId id="4743" r:id="rId10"/>
    <p:sldId id="4739" r:id="rId11"/>
    <p:sldId id="4783" r:id="rId12"/>
    <p:sldId id="4789" r:id="rId13"/>
    <p:sldId id="4798" r:id="rId14"/>
    <p:sldId id="4781" r:id="rId15"/>
    <p:sldId id="4777" r:id="rId16"/>
    <p:sldId id="4827" r:id="rId17"/>
    <p:sldId id="4778" r:id="rId18"/>
    <p:sldId id="4779" r:id="rId19"/>
    <p:sldId id="4782" r:id="rId20"/>
    <p:sldId id="4788" r:id="rId21"/>
    <p:sldId id="4769" r:id="rId22"/>
    <p:sldId id="4796" r:id="rId23"/>
    <p:sldId id="4790" r:id="rId24"/>
    <p:sldId id="4791" r:id="rId25"/>
    <p:sldId id="4792" r:id="rId26"/>
    <p:sldId id="4771" r:id="rId27"/>
    <p:sldId id="4818" r:id="rId28"/>
    <p:sldId id="4794" r:id="rId29"/>
    <p:sldId id="4773" r:id="rId30"/>
    <p:sldId id="4793" r:id="rId31"/>
    <p:sldId id="4795" r:id="rId32"/>
    <p:sldId id="4825" r:id="rId33"/>
    <p:sldId id="4738" r:id="rId34"/>
  </p:sldIdLst>
  <p:sldSz cx="12858750" cy="723265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8151"/>
    <a:srgbClr val="78BA40"/>
    <a:srgbClr val="437D07"/>
    <a:srgbClr val="144529"/>
    <a:srgbClr val="5CC3D2"/>
    <a:srgbClr val="258F50"/>
    <a:srgbClr val="D32C49"/>
    <a:srgbClr val="1E4D1D"/>
    <a:srgbClr val="E09090"/>
    <a:srgbClr val="B58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93" autoAdjust="0"/>
    <p:restoredTop sz="95394" autoAdjust="0"/>
  </p:normalViewPr>
  <p:slideViewPr>
    <p:cSldViewPr>
      <p:cViewPr varScale="1">
        <p:scale>
          <a:sx n="84" d="100"/>
          <a:sy n="84" d="100"/>
        </p:scale>
        <p:origin x="571" y="48"/>
      </p:cViewPr>
      <p:guideLst>
        <p:guide orient="horz" pos="373"/>
        <p:guide pos="4066"/>
        <p:guide pos="530"/>
        <p:guide orient="horz" pos="4222"/>
        <p:guide pos="7497"/>
        <p:guide pos="6903"/>
      </p:guideLst>
    </p:cSldViewPr>
  </p:slideViewPr>
  <p:outlineViewPr>
    <p:cViewPr>
      <p:scale>
        <a:sx n="100" d="100"/>
        <a:sy n="100" d="100"/>
      </p:scale>
      <p:origin x="0" y="-320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41689E-1D2D-45E4-A644-D2D272C00D90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</dgm:pt>
    <dgm:pt modelId="{12C3A90B-7A25-40DE-A5B5-0A1DA3CCDF9B}">
      <dgm:prSet phldrT="[文本]" phldr="0" custT="1"/>
      <dgm:spPr/>
      <dgm:t>
        <a:bodyPr vert="horz" wrap="square"/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rPr>
            <a:t>二、家长课程</a:t>
          </a:r>
          <a:r>
            <a:rPr lang="en-US" altLang="zh-CN" sz="32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endParaRPr lang="en-US" altLang="zh-CN" sz="3200" b="1" dirty="0" smtClean="0">
            <a:solidFill>
              <a:schemeClr val="tx1"/>
            </a:solidFill>
            <a:latin typeface="楷体" panose="02010609060101010101" pitchFamily="49" charset="-122"/>
            <a:ea typeface="楷体" panose="02010609060101010101" pitchFamily="49" charset="-122"/>
          </a:endParaRPr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100" dirty="0" smtClean="0">
              <a:solidFill>
                <a:schemeClr val="tx1"/>
              </a:solidFill>
            </a:rPr>
            <a:t>          </a:t>
          </a:r>
          <a:r>
            <a:rPr lang="en-US" altLang="zh-CN" sz="21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rPr>
            <a:t>——</a:t>
          </a:r>
          <a:r>
            <a:rPr lang="zh-CN" altLang="en-US" sz="21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rPr>
            <a:t>系统规划学期家长课程</a:t>
          </a:r>
          <a:r>
            <a:rPr lang="en-US" altLang="zh-CN" sz="21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endParaRPr lang="en-US" altLang="zh-CN" sz="2100" b="1" dirty="0" smtClean="0">
            <a:solidFill>
              <a:schemeClr val="tx1"/>
            </a:solidFill>
            <a:latin typeface="楷体" panose="02010609060101010101" pitchFamily="49" charset="-122"/>
            <a:ea typeface="楷体" panose="02010609060101010101" pitchFamily="49" charset="-122"/>
          </a:endParaRPr>
        </a:p>
        <a:p>
          <a:pPr marR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</a:pPr>
          <a:r>
            <a:rPr lang="zh-CN" altLang="en-US" sz="2100" b="1" dirty="0" smtClean="0">
              <a:latin typeface="楷体" panose="02010609060101010101" pitchFamily="49" charset="-122"/>
              <a:ea typeface="楷体" panose="02010609060101010101" pitchFamily="49" charset="-122"/>
            </a:rPr>
            <a:t>父母故事课</a:t>
          </a:r>
          <a:r>
            <a:rPr lang="en-US" altLang="zh-CN" sz="2100" b="1" dirty="0" smtClean="0">
              <a:latin typeface="楷体" panose="02010609060101010101" pitchFamily="49" charset="-122"/>
              <a:ea typeface="楷体" panose="02010609060101010101" pitchFamily="49" charset="-122"/>
            </a:rPr>
            <a:t/>
          </a:r>
          <a:endParaRPr lang="en-US" altLang="zh-CN" sz="2100" b="1" dirty="0" smtClean="0">
            <a:latin typeface="楷体" panose="02010609060101010101" pitchFamily="49" charset="-122"/>
            <a:ea typeface="楷体" panose="02010609060101010101" pitchFamily="49" charset="-122"/>
          </a:endParaRPr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dirty="0" smtClean="0">
              <a:latin typeface="楷体" panose="02010609060101010101" pitchFamily="49" charset="-122"/>
              <a:ea typeface="楷体" panose="02010609060101010101" pitchFamily="49" charset="-122"/>
            </a:rPr>
            <a:t>行业故事课</a:t>
          </a:r>
          <a:r>
            <a:rPr lang="en-US" altLang="zh-CN" sz="2100" b="1" dirty="0" smtClean="0">
              <a:latin typeface="楷体" panose="02010609060101010101" pitchFamily="49" charset="-122"/>
              <a:ea typeface="楷体" panose="02010609060101010101" pitchFamily="49" charset="-122"/>
            </a:rPr>
            <a:t/>
          </a:r>
          <a:endParaRPr lang="en-US" altLang="zh-CN" sz="2100" b="1" dirty="0" smtClean="0">
            <a:latin typeface="楷体" panose="02010609060101010101" pitchFamily="49" charset="-122"/>
            <a:ea typeface="楷体" panose="02010609060101010101" pitchFamily="49" charset="-122"/>
          </a:endParaRPr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dirty="0" smtClean="0">
              <a:latin typeface="楷体" panose="02010609060101010101" pitchFamily="49" charset="-122"/>
              <a:ea typeface="楷体" panose="02010609060101010101" pitchFamily="49" charset="-122"/>
            </a:rPr>
            <a:t>职业体验课</a:t>
          </a:r>
          <a:r>
            <a:rPr lang="en-US" altLang="zh-CN" sz="2100" b="1" dirty="0" smtClean="0">
              <a:latin typeface="楷体" panose="02010609060101010101" pitchFamily="49" charset="-122"/>
              <a:ea typeface="楷体" panose="02010609060101010101" pitchFamily="49" charset="-122"/>
            </a:rPr>
            <a:t/>
          </a:r>
          <a:endParaRPr lang="en-US" altLang="zh-CN" sz="2100" b="1" dirty="0" smtClean="0">
            <a:latin typeface="楷体" panose="02010609060101010101" pitchFamily="49" charset="-122"/>
            <a:ea typeface="楷体" panose="02010609060101010101" pitchFamily="49" charset="-122"/>
          </a:endParaRPr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dirty="0" smtClean="0">
              <a:latin typeface="楷体" panose="02010609060101010101" pitchFamily="49" charset="-122"/>
              <a:ea typeface="楷体" panose="02010609060101010101" pitchFamily="49" charset="-122"/>
            </a:rPr>
            <a:t>创意设计课</a:t>
          </a:r>
          <a:endParaRPr lang="zh-CN" altLang="en-US" sz="2100" b="1" dirty="0" smtClean="0">
            <a:latin typeface="楷体" panose="02010609060101010101" pitchFamily="49" charset="-122"/>
            <a:ea typeface="楷体" panose="02010609060101010101" pitchFamily="49" charset="-122"/>
          </a:endParaRPr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dirty="0" smtClean="0">
              <a:latin typeface="楷体" panose="02010609060101010101" pitchFamily="49" charset="-122"/>
              <a:ea typeface="楷体" panose="02010609060101010101" pitchFamily="49" charset="-122"/>
            </a:rPr>
            <a:t>互动交流课</a:t>
          </a:r>
          <a:r>
            <a:rPr lang="en-US" altLang="zh-CN" sz="2100" b="1" dirty="0" smtClean="0">
              <a:latin typeface="楷体" panose="02010609060101010101" pitchFamily="49" charset="-122"/>
              <a:ea typeface="楷体" panose="02010609060101010101" pitchFamily="49" charset="-122"/>
            </a:rPr>
            <a:t/>
          </a:r>
          <a:endParaRPr lang="en-US" altLang="zh-CN" sz="2100" b="1" dirty="0" smtClean="0">
            <a:latin typeface="楷体" panose="02010609060101010101" pitchFamily="49" charset="-122"/>
            <a:ea typeface="楷体" panose="02010609060101010101" pitchFamily="49" charset="-122"/>
          </a:endParaRPr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100" b="1" dirty="0" smtClean="0">
              <a:latin typeface="楷体" panose="02010609060101010101" pitchFamily="49" charset="-122"/>
              <a:ea typeface="楷体" panose="02010609060101010101" pitchFamily="49" charset="-122"/>
            </a:rPr>
            <a:t>……</a:t>
          </a:r>
          <a:r>
            <a:rPr lang="en-US" altLang="zh-CN" sz="2100" b="1" dirty="0" smtClean="0">
              <a:latin typeface="楷体" panose="02010609060101010101" pitchFamily="49" charset="-122"/>
              <a:ea typeface="楷体" panose="02010609060101010101" pitchFamily="49" charset="-122"/>
            </a:rPr>
            <a:t/>
          </a:r>
          <a:endParaRPr lang="en-US" altLang="zh-CN" sz="2100" b="1" dirty="0" smtClean="0">
            <a:latin typeface="楷体" panose="02010609060101010101" pitchFamily="49" charset="-122"/>
            <a:ea typeface="楷体" panose="02010609060101010101" pitchFamily="49" charset="-122"/>
          </a:endParaRPr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dirty="0"/>
            <a:t/>
          </a:r>
          <a:endParaRPr lang="zh-CN" altLang="en-US" sz="2100" dirty="0"/>
        </a:p>
      </dgm:t>
    </dgm:pt>
    <dgm:pt modelId="{6A3BA872-DD0C-4C69-AA1D-998095FBB3D5}" cxnId="{E0EA2B1D-42D0-4ADB-AB84-C230E4C0011E}" type="parTrans">
      <dgm:prSet/>
      <dgm:spPr/>
      <dgm:t>
        <a:bodyPr/>
        <a:lstStyle/>
        <a:p>
          <a:endParaRPr lang="zh-CN" altLang="en-US"/>
        </a:p>
      </dgm:t>
    </dgm:pt>
    <dgm:pt modelId="{0D7B57BE-68FB-4A8A-A19B-F7D7EA33AECD}" cxnId="{E0EA2B1D-42D0-4ADB-AB84-C230E4C0011E}" type="sibTrans">
      <dgm:prSet/>
      <dgm:spPr/>
      <dgm:t>
        <a:bodyPr/>
        <a:lstStyle/>
        <a:p>
          <a:endParaRPr lang="zh-CN" altLang="en-US"/>
        </a:p>
      </dgm:t>
    </dgm:pt>
    <dgm:pt modelId="{8416AABC-96E9-4C51-9C2F-B5DAD7BB3FB5}" type="pres">
      <dgm:prSet presAssocID="{F941689E-1D2D-45E4-A644-D2D272C00D90}" presName="Name0" presStyleCnt="0">
        <dgm:presLayoutVars>
          <dgm:dir/>
          <dgm:resizeHandles val="exact"/>
        </dgm:presLayoutVars>
      </dgm:prSet>
      <dgm:spPr/>
    </dgm:pt>
    <dgm:pt modelId="{5A73E554-DEE7-4383-B8D6-CA1C860BD1DA}" type="pres">
      <dgm:prSet presAssocID="{F941689E-1D2D-45E4-A644-D2D272C00D90}" presName="bkgdShp" presStyleLbl="alignAccFollowNode1" presStyleIdx="0" presStyleCnt="1" custLinFactNeighborX="-75382" custLinFactNeighborY="8839"/>
      <dgm:spPr/>
    </dgm:pt>
    <dgm:pt modelId="{2CE65C09-8D64-4B64-9208-BCA7785CFFCD}" type="pres">
      <dgm:prSet presAssocID="{F941689E-1D2D-45E4-A644-D2D272C00D90}" presName="linComp" presStyleCnt="0"/>
      <dgm:spPr/>
    </dgm:pt>
    <dgm:pt modelId="{7D1B941E-5883-4611-98C9-0EE09D929243}" type="pres">
      <dgm:prSet presAssocID="{12C3A90B-7A25-40DE-A5B5-0A1DA3CCDF9B}" presName="compNode" presStyleCnt="0"/>
      <dgm:spPr/>
    </dgm:pt>
    <dgm:pt modelId="{96A01FC2-6B57-49F6-A29B-8AA55B59EED1}" type="pres">
      <dgm:prSet presAssocID="{12C3A90B-7A25-40DE-A5B5-0A1DA3CCDF9B}" presName="node" presStyleLbl="node1" presStyleIdx="0" presStyleCnt="1" custLinFactNeighborX="2922" custLinFactNeighborY="42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387FD16-C4CC-4D16-8EBB-F4987FF007A7}" type="pres">
      <dgm:prSet presAssocID="{12C3A90B-7A25-40DE-A5B5-0A1DA3CCDF9B}" presName="invisiNode" presStyleCnt="0"/>
      <dgm:spPr/>
    </dgm:pt>
    <dgm:pt modelId="{41E097EC-0176-4DB0-991D-441822DF4538}" type="pres">
      <dgm:prSet presAssocID="{12C3A90B-7A25-40DE-A5B5-0A1DA3CCDF9B}" presName="imagNode" presStyleLbl="fgImgPlace1" presStyleIdx="0" presStyleCnt="1" custScaleY="117067" custLinFactNeighborX="-63" custLinFactNeighborY="10360"/>
      <dgm:spPr/>
    </dgm:pt>
  </dgm:ptLst>
  <dgm:cxnLst>
    <dgm:cxn modelId="{E0EA2B1D-42D0-4ADB-AB84-C230E4C0011E}" srcId="{F941689E-1D2D-45E4-A644-D2D272C00D90}" destId="{12C3A90B-7A25-40DE-A5B5-0A1DA3CCDF9B}" srcOrd="0" destOrd="0" parTransId="{6A3BA872-DD0C-4C69-AA1D-998095FBB3D5}" sibTransId="{0D7B57BE-68FB-4A8A-A19B-F7D7EA33AECD}"/>
    <dgm:cxn modelId="{59952B6A-B555-41A9-9243-3C4641A6BE63}" type="presOf" srcId="{F941689E-1D2D-45E4-A644-D2D272C00D90}" destId="{8416AABC-96E9-4C51-9C2F-B5DAD7BB3FB5}" srcOrd="0" destOrd="0" presId="urn:microsoft.com/office/officeart/2005/8/layout/pList2#1"/>
    <dgm:cxn modelId="{45753FF9-9738-493A-891E-EA9813252592}" type="presParOf" srcId="{8416AABC-96E9-4C51-9C2F-B5DAD7BB3FB5}" destId="{5A73E554-DEE7-4383-B8D6-CA1C860BD1DA}" srcOrd="0" destOrd="0" presId="urn:microsoft.com/office/officeart/2005/8/layout/pList2#1"/>
    <dgm:cxn modelId="{9E6D70E9-9018-4C27-A8BD-A2B58BA4F6E6}" type="presParOf" srcId="{8416AABC-96E9-4C51-9C2F-B5DAD7BB3FB5}" destId="{2CE65C09-8D64-4B64-9208-BCA7785CFFCD}" srcOrd="1" destOrd="0" presId="urn:microsoft.com/office/officeart/2005/8/layout/pList2#1"/>
    <dgm:cxn modelId="{103C41E0-C982-438D-BA24-60957A9E5684}" type="presParOf" srcId="{2CE65C09-8D64-4B64-9208-BCA7785CFFCD}" destId="{7D1B941E-5883-4611-98C9-0EE09D929243}" srcOrd="0" destOrd="1" presId="urn:microsoft.com/office/officeart/2005/8/layout/pList2#1"/>
    <dgm:cxn modelId="{1ED68F7D-46B7-4D69-87AD-2108278EDB21}" type="presParOf" srcId="{7D1B941E-5883-4611-98C9-0EE09D929243}" destId="{96A01FC2-6B57-49F6-A29B-8AA55B59EED1}" srcOrd="0" destOrd="0" presId="urn:microsoft.com/office/officeart/2005/8/layout/pList2#1"/>
    <dgm:cxn modelId="{CCA482B2-B123-4BC3-BD94-1CB4D8AA6ABF}" type="presOf" srcId="{12C3A90B-7A25-40DE-A5B5-0A1DA3CCDF9B}" destId="{96A01FC2-6B57-49F6-A29B-8AA55B59EED1}" srcOrd="0" destOrd="0" presId="urn:microsoft.com/office/officeart/2005/8/layout/pList2#1"/>
    <dgm:cxn modelId="{D074C12A-59D8-4A6E-A66A-E91303C18AC9}" type="presParOf" srcId="{7D1B941E-5883-4611-98C9-0EE09D929243}" destId="{4387FD16-C4CC-4D16-8EBB-F4987FF007A7}" srcOrd="1" destOrd="0" presId="urn:microsoft.com/office/officeart/2005/8/layout/pList2#1"/>
    <dgm:cxn modelId="{EA4A7E77-0984-43F5-9C4A-F72EA02D668F}" type="presParOf" srcId="{7D1B941E-5883-4611-98C9-0EE09D929243}" destId="{41E097EC-0176-4DB0-991D-441822DF4538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3E554-DEE7-4383-B8D6-CA1C860BD1DA}">
      <dsp:nvSpPr>
        <dsp:cNvPr id="0" name=""/>
        <dsp:cNvSpPr/>
      </dsp:nvSpPr>
      <dsp:spPr>
        <a:xfrm>
          <a:off x="0" y="269863"/>
          <a:ext cx="4896544" cy="30531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097EC-0176-4DB0-991D-441822DF4538}">
      <dsp:nvSpPr>
        <dsp:cNvPr id="0" name=""/>
        <dsp:cNvSpPr/>
      </dsp:nvSpPr>
      <dsp:spPr>
        <a:xfrm>
          <a:off x="143996" y="447974"/>
          <a:ext cx="4602751" cy="262106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A01FC2-6B57-49F6-A29B-8AA55B59EED1}">
      <dsp:nvSpPr>
        <dsp:cNvPr id="0" name=""/>
        <dsp:cNvSpPr/>
      </dsp:nvSpPr>
      <dsp:spPr>
        <a:xfrm rot="10800000">
          <a:off x="281388" y="3053104"/>
          <a:ext cx="4602751" cy="373157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rPr>
            <a:t>二、家长课程</a:t>
          </a:r>
          <a:endParaRPr lang="en-US" altLang="zh-CN" sz="3200" b="1" kern="1200" dirty="0" smtClean="0">
            <a:solidFill>
              <a:schemeClr val="tx1"/>
            </a:solidFill>
            <a:latin typeface="楷体" panose="02010609060101010101" pitchFamily="49" charset="-122"/>
            <a:ea typeface="楷体" panose="02010609060101010101" pitchFamily="49" charset="-122"/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100" kern="1200" dirty="0" smtClean="0">
              <a:solidFill>
                <a:schemeClr val="tx1"/>
              </a:solidFill>
            </a:rPr>
            <a:t>          </a:t>
          </a:r>
          <a:r>
            <a:rPr lang="en-US" altLang="zh-CN" sz="2100" b="1" kern="1200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rPr>
            <a:t>——</a:t>
          </a:r>
          <a:r>
            <a:rPr lang="zh-CN" altLang="en-US" sz="2100" b="1" kern="1200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rPr>
            <a:t>系统规划学期家长课程</a:t>
          </a:r>
          <a:endParaRPr lang="en-US" altLang="zh-CN" sz="2100" b="1" kern="1200" dirty="0" smtClean="0">
            <a:solidFill>
              <a:schemeClr val="tx1"/>
            </a:solidFill>
            <a:latin typeface="楷体" panose="02010609060101010101" pitchFamily="49" charset="-122"/>
            <a:ea typeface="楷体" panose="02010609060101010101" pitchFamily="49" charset="-122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21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父母故事课</a:t>
          </a:r>
          <a:endParaRPr lang="en-US" altLang="zh-CN" sz="2100" b="1" kern="1200" dirty="0" smtClean="0">
            <a:latin typeface="楷体" panose="02010609060101010101" pitchFamily="49" charset="-122"/>
            <a:ea typeface="楷体" panose="02010609060101010101" pitchFamily="49" charset="-122"/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行业故事课</a:t>
          </a:r>
          <a:endParaRPr lang="en-US" altLang="zh-CN" sz="2100" b="1" kern="1200" dirty="0" smtClean="0">
            <a:latin typeface="楷体" panose="02010609060101010101" pitchFamily="49" charset="-122"/>
            <a:ea typeface="楷体" panose="02010609060101010101" pitchFamily="49" charset="-122"/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职业体验课</a:t>
          </a:r>
          <a:endParaRPr lang="en-US" altLang="zh-CN" sz="2100" b="1" kern="1200" dirty="0" smtClean="0">
            <a:latin typeface="楷体" panose="02010609060101010101" pitchFamily="49" charset="-122"/>
            <a:ea typeface="楷体" panose="02010609060101010101" pitchFamily="49" charset="-122"/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网络视频课</a:t>
          </a:r>
          <a:endParaRPr lang="en-US" altLang="zh-CN" sz="2100" b="1" kern="1200" dirty="0" smtClean="0">
            <a:latin typeface="楷体" panose="02010609060101010101" pitchFamily="49" charset="-122"/>
            <a:ea typeface="楷体" panose="02010609060101010101" pitchFamily="49" charset="-122"/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互动交流课</a:t>
          </a:r>
          <a:endParaRPr lang="en-US" altLang="zh-CN" sz="2100" b="1" kern="1200" dirty="0" smtClean="0">
            <a:latin typeface="楷体" panose="02010609060101010101" pitchFamily="49" charset="-122"/>
            <a:ea typeface="楷体" panose="02010609060101010101" pitchFamily="49" charset="-122"/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1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……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100" kern="1200" dirty="0"/>
        </a:p>
      </dsp:txBody>
      <dsp:txXfrm rot="10800000">
        <a:off x="396147" y="3053104"/>
        <a:ext cx="4373233" cy="3616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type="round2SameRect" r:blip="" rot="180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2938" y="289641"/>
            <a:ext cx="11572875" cy="120544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2938" y="1687619"/>
            <a:ext cx="11572875" cy="47732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l" defTabSz="963930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300" indent="-241300" algn="l" defTabSz="963930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5" kern="1200">
          <a:solidFill>
            <a:schemeClr val="tx1"/>
          </a:solidFill>
          <a:latin typeface="+mn-lt"/>
          <a:ea typeface="+mn-ea"/>
          <a:cs typeface="+mn-cs"/>
        </a:defRPr>
      </a:lvl1pPr>
      <a:lvl2pPr marL="723265" indent="-241300" algn="l" defTabSz="96393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2pPr>
      <a:lvl3pPr marL="1205230" indent="-241300" algn="l" defTabSz="96393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10" kern="1200">
          <a:solidFill>
            <a:schemeClr val="tx1"/>
          </a:solidFill>
          <a:latin typeface="+mn-lt"/>
          <a:ea typeface="+mn-ea"/>
          <a:cs typeface="+mn-cs"/>
        </a:defRPr>
      </a:lvl3pPr>
      <a:lvl4pPr marL="1687830" indent="-241300" algn="l" defTabSz="96393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69795" indent="-241300" algn="l" defTabSz="96393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1760" indent="-241300" algn="l" defTabSz="96393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360" indent="-241300" algn="l" defTabSz="96393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6325" indent="-241300" algn="l" defTabSz="96393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8290" indent="-241300" algn="l" defTabSz="96393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965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65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530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8495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095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060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025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990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25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30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7.png"/><Relationship Id="rId3" Type="http://schemas.openxmlformats.org/officeDocument/2006/relationships/tags" Target="../tags/tag31.xml"/><Relationship Id="rId2" Type="http://schemas.openxmlformats.org/officeDocument/2006/relationships/image" Target="../media/image13.png"/><Relationship Id="rId1" Type="http://schemas.openxmlformats.org/officeDocument/2006/relationships/hyperlink" Target="&#29238;&#27597;&#38405;&#35835;&#20070;&#30446;&#25512;&#33616;100&#26412;.docx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.pn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3.pn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28.png"/><Relationship Id="rId7" Type="http://schemas.openxmlformats.org/officeDocument/2006/relationships/image" Target="../media/image13.png"/><Relationship Id="rId6" Type="http://schemas.openxmlformats.org/officeDocument/2006/relationships/image" Target="../media/image27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3.pn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9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15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4170" y="0"/>
            <a:ext cx="12858750" cy="7232650"/>
          </a:xfrm>
          <a:prstGeom prst="rect">
            <a:avLst/>
          </a:prstGeom>
          <a:blipFill dpi="0"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259"/>
          <p:cNvSpPr>
            <a:spLocks noChangeArrowheads="1"/>
          </p:cNvSpPr>
          <p:nvPr/>
        </p:nvSpPr>
        <p:spPr bwMode="auto">
          <a:xfrm>
            <a:off x="4917207" y="2035271"/>
            <a:ext cx="87129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5400" b="1" dirty="0" smtClean="0">
                <a:solidFill>
                  <a:schemeClr val="accent4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 pitchFamily="34" charset="0"/>
              </a:rPr>
              <a:t>家校合力，成长护航</a:t>
            </a:r>
            <a:endParaRPr lang="zh-CN" altLang="en-US" sz="5400" b="1" dirty="0">
              <a:solidFill>
                <a:schemeClr val="accent4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Daydrea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124575" y="-1181606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56760" y="4768215"/>
            <a:ext cx="668147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fontAlgn="auto">
              <a:lnSpc>
                <a:spcPct val="10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常州市新北区薛家实验小学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万莺燕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913765" fontAlgn="auto">
              <a:lnSpc>
                <a:spcPct val="10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913765" fontAlgn="auto">
              <a:lnSpc>
                <a:spcPct val="10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47441" y="3065209"/>
            <a:ext cx="664539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薛家实验小学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家委会工作交流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crush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99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roup 430"/>
          <p:cNvGrpSpPr/>
          <p:nvPr/>
        </p:nvGrpSpPr>
        <p:grpSpPr>
          <a:xfrm>
            <a:off x="9547847" y="2753009"/>
            <a:ext cx="1392505" cy="1423952"/>
            <a:chOff x="6434437" y="4380470"/>
            <a:chExt cx="1218099" cy="1217066"/>
          </a:xfrm>
        </p:grpSpPr>
        <p:sp>
          <p:nvSpPr>
            <p:cNvPr id="432" name="Donut 431"/>
            <p:cNvSpPr/>
            <p:nvPr/>
          </p:nvSpPr>
          <p:spPr>
            <a:xfrm>
              <a:off x="6435470" y="4380470"/>
              <a:ext cx="1217066" cy="1217066"/>
            </a:xfrm>
            <a:prstGeom prst="donut">
              <a:avLst>
                <a:gd name="adj" fmla="val 12467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5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3" name="Block Arc 432"/>
            <p:cNvSpPr/>
            <p:nvPr/>
          </p:nvSpPr>
          <p:spPr>
            <a:xfrm rot="5400000" flipH="1">
              <a:off x="6434437" y="4380470"/>
              <a:ext cx="1216800" cy="1216800"/>
            </a:xfrm>
            <a:prstGeom prst="blockArc">
              <a:avLst>
                <a:gd name="adj1" fmla="val 2204812"/>
                <a:gd name="adj2" fmla="val 0"/>
                <a:gd name="adj3" fmla="val 1261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5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5" name="Group 434"/>
          <p:cNvGrpSpPr/>
          <p:nvPr/>
        </p:nvGrpSpPr>
        <p:grpSpPr>
          <a:xfrm>
            <a:off x="7707104" y="2730859"/>
            <a:ext cx="1375855" cy="1446102"/>
            <a:chOff x="6434437" y="4380470"/>
            <a:chExt cx="1218099" cy="1217066"/>
          </a:xfrm>
        </p:grpSpPr>
        <p:sp>
          <p:nvSpPr>
            <p:cNvPr id="436" name="Donut 435"/>
            <p:cNvSpPr/>
            <p:nvPr/>
          </p:nvSpPr>
          <p:spPr>
            <a:xfrm>
              <a:off x="6435470" y="4380470"/>
              <a:ext cx="1217066" cy="1217066"/>
            </a:xfrm>
            <a:prstGeom prst="donut">
              <a:avLst>
                <a:gd name="adj" fmla="val 12467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5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7" name="Block Arc 436"/>
            <p:cNvSpPr/>
            <p:nvPr/>
          </p:nvSpPr>
          <p:spPr>
            <a:xfrm rot="5400000" flipH="1">
              <a:off x="6434437" y="4380470"/>
              <a:ext cx="1216800" cy="1216800"/>
            </a:xfrm>
            <a:prstGeom prst="blockArc">
              <a:avLst>
                <a:gd name="adj1" fmla="val 9495697"/>
                <a:gd name="adj2" fmla="val 0"/>
                <a:gd name="adj3" fmla="val 1261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5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45" name="Group 444"/>
          <p:cNvGrpSpPr/>
          <p:nvPr/>
        </p:nvGrpSpPr>
        <p:grpSpPr>
          <a:xfrm>
            <a:off x="5709366" y="2753009"/>
            <a:ext cx="1489195" cy="1423952"/>
            <a:chOff x="6434437" y="4380470"/>
            <a:chExt cx="1218099" cy="1217066"/>
          </a:xfrm>
        </p:grpSpPr>
        <p:sp>
          <p:nvSpPr>
            <p:cNvPr id="446" name="Donut 445"/>
            <p:cNvSpPr/>
            <p:nvPr/>
          </p:nvSpPr>
          <p:spPr>
            <a:xfrm>
              <a:off x="6435470" y="4380470"/>
              <a:ext cx="1217066" cy="1217066"/>
            </a:xfrm>
            <a:prstGeom prst="donut">
              <a:avLst>
                <a:gd name="adj" fmla="val 12467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5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7" name="Block Arc 446"/>
            <p:cNvSpPr/>
            <p:nvPr/>
          </p:nvSpPr>
          <p:spPr>
            <a:xfrm rot="5400000" flipH="1">
              <a:off x="6434437" y="4380470"/>
              <a:ext cx="1216800" cy="1216800"/>
            </a:xfrm>
            <a:prstGeom prst="blockArc">
              <a:avLst>
                <a:gd name="adj1" fmla="val 4362058"/>
                <a:gd name="adj2" fmla="val 0"/>
                <a:gd name="adj3" fmla="val 12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5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66" name="Group 665"/>
          <p:cNvGrpSpPr/>
          <p:nvPr/>
        </p:nvGrpSpPr>
        <p:grpSpPr>
          <a:xfrm>
            <a:off x="5924872" y="1512933"/>
            <a:ext cx="645784" cy="645784"/>
            <a:chOff x="7525576" y="2517478"/>
            <a:chExt cx="831273" cy="831273"/>
          </a:xfrm>
        </p:grpSpPr>
        <p:sp>
          <p:nvSpPr>
            <p:cNvPr id="667" name="Oval 666"/>
            <p:cNvSpPr/>
            <p:nvPr/>
          </p:nvSpPr>
          <p:spPr>
            <a:xfrm>
              <a:off x="7525576" y="2517478"/>
              <a:ext cx="831273" cy="8312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668" name="Group 667"/>
            <p:cNvGrpSpPr/>
            <p:nvPr/>
          </p:nvGrpSpPr>
          <p:grpSpPr>
            <a:xfrm>
              <a:off x="7709040" y="2706431"/>
              <a:ext cx="464344" cy="464344"/>
              <a:chOff x="8216107" y="2577307"/>
              <a:chExt cx="464344" cy="464344"/>
            </a:xfrm>
            <a:solidFill>
              <a:schemeClr val="bg2"/>
            </a:solidFill>
          </p:grpSpPr>
          <p:sp>
            <p:nvSpPr>
              <p:cNvPr id="669" name="AutoShape 52"/>
              <p:cNvSpPr/>
              <p:nvPr/>
            </p:nvSpPr>
            <p:spPr bwMode="auto">
              <a:xfrm>
                <a:off x="8216107" y="2577307"/>
                <a:ext cx="464344" cy="464344"/>
              </a:xfrm>
              <a:custGeom>
                <a:avLst/>
                <a:gdLst>
                  <a:gd name="T0" fmla="+- 0 10800 87"/>
                  <a:gd name="T1" fmla="*/ T0 w 21426"/>
                  <a:gd name="T2" fmla="+- 0 10799 73"/>
                  <a:gd name="T3" fmla="*/ 10799 h 21453"/>
                  <a:gd name="T4" fmla="+- 0 10800 87"/>
                  <a:gd name="T5" fmla="*/ T4 w 21426"/>
                  <a:gd name="T6" fmla="+- 0 10799 73"/>
                  <a:gd name="T7" fmla="*/ 10799 h 21453"/>
                  <a:gd name="T8" fmla="+- 0 10800 87"/>
                  <a:gd name="T9" fmla="*/ T8 w 21426"/>
                  <a:gd name="T10" fmla="+- 0 10799 73"/>
                  <a:gd name="T11" fmla="*/ 10799 h 21453"/>
                  <a:gd name="T12" fmla="+- 0 10800 87"/>
                  <a:gd name="T13" fmla="*/ T12 w 21426"/>
                  <a:gd name="T14" fmla="+- 0 10799 73"/>
                  <a:gd name="T15" fmla="*/ 10799 h 214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26" h="21453">
                    <a:moveTo>
                      <a:pt x="8034" y="20112"/>
                    </a:moveTo>
                    <a:cubicBezTo>
                      <a:pt x="5816" y="17892"/>
                      <a:pt x="3556" y="15628"/>
                      <a:pt x="1338" y="13408"/>
                    </a:cubicBezTo>
                    <a:cubicBezTo>
                      <a:pt x="3241" y="7240"/>
                      <a:pt x="11488" y="7509"/>
                      <a:pt x="13391" y="1341"/>
                    </a:cubicBezTo>
                    <a:cubicBezTo>
                      <a:pt x="15609" y="3560"/>
                      <a:pt x="17869" y="5825"/>
                      <a:pt x="20087" y="8045"/>
                    </a:cubicBezTo>
                    <a:cubicBezTo>
                      <a:pt x="18184" y="14212"/>
                      <a:pt x="9937" y="13944"/>
                      <a:pt x="8034" y="20112"/>
                    </a:cubicBezTo>
                    <a:moveTo>
                      <a:pt x="21034" y="7097"/>
                    </a:moveTo>
                    <a:lnTo>
                      <a:pt x="14338" y="393"/>
                    </a:lnTo>
                    <a:cubicBezTo>
                      <a:pt x="14006" y="60"/>
                      <a:pt x="13525" y="-73"/>
                      <a:pt x="13069" y="39"/>
                    </a:cubicBezTo>
                    <a:cubicBezTo>
                      <a:pt x="12828" y="98"/>
                      <a:pt x="12614" y="222"/>
                      <a:pt x="12444" y="393"/>
                    </a:cubicBezTo>
                    <a:cubicBezTo>
                      <a:pt x="12292" y="545"/>
                      <a:pt x="12177" y="733"/>
                      <a:pt x="12112" y="944"/>
                    </a:cubicBezTo>
                    <a:cubicBezTo>
                      <a:pt x="11808" y="1929"/>
                      <a:pt x="11283" y="2785"/>
                      <a:pt x="10507" y="3562"/>
                    </a:cubicBezTo>
                    <a:cubicBezTo>
                      <a:pt x="9471" y="4598"/>
                      <a:pt x="8121" y="5384"/>
                      <a:pt x="6693" y="6214"/>
                    </a:cubicBezTo>
                    <a:cubicBezTo>
                      <a:pt x="5177" y="7094"/>
                      <a:pt x="3611" y="8006"/>
                      <a:pt x="2328" y="9290"/>
                    </a:cubicBezTo>
                    <a:cubicBezTo>
                      <a:pt x="1237" y="10383"/>
                      <a:pt x="493" y="11600"/>
                      <a:pt x="59" y="13011"/>
                    </a:cubicBezTo>
                    <a:cubicBezTo>
                      <a:pt x="-87" y="13488"/>
                      <a:pt x="40" y="14004"/>
                      <a:pt x="391" y="14356"/>
                    </a:cubicBezTo>
                    <a:lnTo>
                      <a:pt x="7087" y="21060"/>
                    </a:lnTo>
                    <a:cubicBezTo>
                      <a:pt x="7419" y="21393"/>
                      <a:pt x="7900" y="21526"/>
                      <a:pt x="8356" y="21414"/>
                    </a:cubicBezTo>
                    <a:cubicBezTo>
                      <a:pt x="8597" y="21354"/>
                      <a:pt x="8811" y="21231"/>
                      <a:pt x="8981" y="21060"/>
                    </a:cubicBezTo>
                    <a:cubicBezTo>
                      <a:pt x="9133" y="20908"/>
                      <a:pt x="9248" y="20720"/>
                      <a:pt x="9314" y="20508"/>
                    </a:cubicBezTo>
                    <a:cubicBezTo>
                      <a:pt x="9617" y="19523"/>
                      <a:pt x="10142" y="18667"/>
                      <a:pt x="10918" y="17890"/>
                    </a:cubicBezTo>
                    <a:cubicBezTo>
                      <a:pt x="11954" y="16853"/>
                      <a:pt x="13304" y="16069"/>
                      <a:pt x="14733" y="15239"/>
                    </a:cubicBezTo>
                    <a:cubicBezTo>
                      <a:pt x="16248" y="14357"/>
                      <a:pt x="17814" y="13446"/>
                      <a:pt x="19097" y="12162"/>
                    </a:cubicBezTo>
                    <a:cubicBezTo>
                      <a:pt x="20188" y="11070"/>
                      <a:pt x="20932" y="9852"/>
                      <a:pt x="21366" y="8440"/>
                    </a:cubicBezTo>
                    <a:cubicBezTo>
                      <a:pt x="21512" y="7965"/>
                      <a:pt x="21385" y="7448"/>
                      <a:pt x="21034" y="7097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7907" tIns="17907" rIns="17907" bIns="17907" anchor="ctr"/>
              <a:lstStyle/>
              <a:p>
                <a:pPr algn="ctr" defTabSz="214630" hangingPunct="0">
                  <a:lnSpc>
                    <a:spcPct val="120000"/>
                  </a:lnSpc>
                </a:pPr>
                <a:endParaRPr lang="en-US" sz="141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70" name="AutoShape 53"/>
              <p:cNvSpPr/>
              <p:nvPr/>
            </p:nvSpPr>
            <p:spPr bwMode="auto">
              <a:xfrm>
                <a:off x="8390732" y="2736850"/>
                <a:ext cx="125413" cy="130175"/>
              </a:xfrm>
              <a:custGeom>
                <a:avLst/>
                <a:gdLst>
                  <a:gd name="T0" fmla="+- 0 10801 59"/>
                  <a:gd name="T1" fmla="*/ T0 w 21484"/>
                  <a:gd name="T2" fmla="+- 0 10799 41"/>
                  <a:gd name="T3" fmla="*/ 10799 h 21516"/>
                  <a:gd name="T4" fmla="+- 0 10801 59"/>
                  <a:gd name="T5" fmla="*/ T4 w 21484"/>
                  <a:gd name="T6" fmla="+- 0 10799 41"/>
                  <a:gd name="T7" fmla="*/ 10799 h 21516"/>
                  <a:gd name="T8" fmla="+- 0 10801 59"/>
                  <a:gd name="T9" fmla="*/ T8 w 21484"/>
                  <a:gd name="T10" fmla="+- 0 10799 41"/>
                  <a:gd name="T11" fmla="*/ 10799 h 21516"/>
                  <a:gd name="T12" fmla="+- 0 10801 59"/>
                  <a:gd name="T13" fmla="*/ T12 w 21484"/>
                  <a:gd name="T14" fmla="+- 0 10799 41"/>
                  <a:gd name="T15" fmla="*/ 10799 h 2151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84" h="21516">
                    <a:moveTo>
                      <a:pt x="17511" y="14987"/>
                    </a:moveTo>
                    <a:cubicBezTo>
                      <a:pt x="17287" y="15384"/>
                      <a:pt x="17032" y="15740"/>
                      <a:pt x="16731" y="16049"/>
                    </a:cubicBezTo>
                    <a:cubicBezTo>
                      <a:pt x="15340" y="14692"/>
                      <a:pt x="13947" y="13205"/>
                      <a:pt x="12559" y="11675"/>
                    </a:cubicBezTo>
                    <a:cubicBezTo>
                      <a:pt x="12912" y="11521"/>
                      <a:pt x="13287" y="11362"/>
                      <a:pt x="13689" y="11198"/>
                    </a:cubicBezTo>
                    <a:cubicBezTo>
                      <a:pt x="14092" y="11034"/>
                      <a:pt x="14494" y="10927"/>
                      <a:pt x="14895" y="10861"/>
                    </a:cubicBezTo>
                    <a:cubicBezTo>
                      <a:pt x="15308" y="10801"/>
                      <a:pt x="15715" y="10819"/>
                      <a:pt x="16122" y="10913"/>
                    </a:cubicBezTo>
                    <a:cubicBezTo>
                      <a:pt x="16527" y="11011"/>
                      <a:pt x="16909" y="11222"/>
                      <a:pt x="17262" y="11554"/>
                    </a:cubicBezTo>
                    <a:cubicBezTo>
                      <a:pt x="17612" y="11890"/>
                      <a:pt x="17835" y="12244"/>
                      <a:pt x="17923" y="12620"/>
                    </a:cubicBezTo>
                    <a:cubicBezTo>
                      <a:pt x="18020" y="13004"/>
                      <a:pt x="18025" y="13392"/>
                      <a:pt x="17958" y="13789"/>
                    </a:cubicBezTo>
                    <a:cubicBezTo>
                      <a:pt x="17883" y="14187"/>
                      <a:pt x="17738" y="14585"/>
                      <a:pt x="17511" y="14987"/>
                    </a:cubicBezTo>
                    <a:moveTo>
                      <a:pt x="5799" y="10193"/>
                    </a:moveTo>
                    <a:cubicBezTo>
                      <a:pt x="5096" y="10221"/>
                      <a:pt x="4482" y="9996"/>
                      <a:pt x="3946" y="9496"/>
                    </a:cubicBezTo>
                    <a:cubicBezTo>
                      <a:pt x="3717" y="9285"/>
                      <a:pt x="3558" y="9028"/>
                      <a:pt x="3461" y="8724"/>
                    </a:cubicBezTo>
                    <a:cubicBezTo>
                      <a:pt x="3359" y="8420"/>
                      <a:pt x="3326" y="8088"/>
                      <a:pt x="3366" y="7723"/>
                    </a:cubicBezTo>
                    <a:cubicBezTo>
                      <a:pt x="3397" y="7363"/>
                      <a:pt x="3509" y="6989"/>
                      <a:pt x="3703" y="6610"/>
                    </a:cubicBezTo>
                    <a:cubicBezTo>
                      <a:pt x="3889" y="6231"/>
                      <a:pt x="4160" y="5852"/>
                      <a:pt x="4510" y="5487"/>
                    </a:cubicBezTo>
                    <a:cubicBezTo>
                      <a:pt x="5768" y="6694"/>
                      <a:pt x="7022" y="8018"/>
                      <a:pt x="8282" y="9388"/>
                    </a:cubicBezTo>
                    <a:cubicBezTo>
                      <a:pt x="7330" y="9893"/>
                      <a:pt x="6501" y="10164"/>
                      <a:pt x="5799" y="10193"/>
                    </a:cubicBezTo>
                    <a:moveTo>
                      <a:pt x="19678" y="8570"/>
                    </a:moveTo>
                    <a:cubicBezTo>
                      <a:pt x="18868" y="7915"/>
                      <a:pt x="18055" y="7470"/>
                      <a:pt x="17235" y="7250"/>
                    </a:cubicBezTo>
                    <a:cubicBezTo>
                      <a:pt x="16421" y="7031"/>
                      <a:pt x="15603" y="6942"/>
                      <a:pt x="14779" y="6998"/>
                    </a:cubicBezTo>
                    <a:cubicBezTo>
                      <a:pt x="13964" y="7059"/>
                      <a:pt x="13130" y="7236"/>
                      <a:pt x="12296" y="7545"/>
                    </a:cubicBezTo>
                    <a:cubicBezTo>
                      <a:pt x="11462" y="7859"/>
                      <a:pt x="10625" y="8200"/>
                      <a:pt x="9782" y="8593"/>
                    </a:cubicBezTo>
                    <a:cubicBezTo>
                      <a:pt x="8448" y="7115"/>
                      <a:pt x="7114" y="5658"/>
                      <a:pt x="5778" y="4299"/>
                    </a:cubicBezTo>
                    <a:cubicBezTo>
                      <a:pt x="6382" y="3775"/>
                      <a:pt x="6963" y="3509"/>
                      <a:pt x="7526" y="3490"/>
                    </a:cubicBezTo>
                    <a:cubicBezTo>
                      <a:pt x="8088" y="3467"/>
                      <a:pt x="8631" y="3523"/>
                      <a:pt x="9145" y="3649"/>
                    </a:cubicBezTo>
                    <a:cubicBezTo>
                      <a:pt x="9669" y="3775"/>
                      <a:pt x="10149" y="3883"/>
                      <a:pt x="10590" y="3967"/>
                    </a:cubicBezTo>
                    <a:cubicBezTo>
                      <a:pt x="11038" y="4051"/>
                      <a:pt x="11424" y="3958"/>
                      <a:pt x="11765" y="3682"/>
                    </a:cubicBezTo>
                    <a:cubicBezTo>
                      <a:pt x="12123" y="3382"/>
                      <a:pt x="12321" y="2994"/>
                      <a:pt x="12351" y="2526"/>
                    </a:cubicBezTo>
                    <a:cubicBezTo>
                      <a:pt x="12376" y="2054"/>
                      <a:pt x="12189" y="1596"/>
                      <a:pt x="11782" y="1147"/>
                    </a:cubicBezTo>
                    <a:cubicBezTo>
                      <a:pt x="11258" y="569"/>
                      <a:pt x="10630" y="216"/>
                      <a:pt x="9872" y="85"/>
                    </a:cubicBezTo>
                    <a:cubicBezTo>
                      <a:pt x="9126" y="-41"/>
                      <a:pt x="8358" y="-30"/>
                      <a:pt x="7564" y="136"/>
                    </a:cubicBezTo>
                    <a:cubicBezTo>
                      <a:pt x="6780" y="309"/>
                      <a:pt x="6032" y="595"/>
                      <a:pt x="5324" y="997"/>
                    </a:cubicBezTo>
                    <a:cubicBezTo>
                      <a:pt x="4617" y="1399"/>
                      <a:pt x="4048" y="1811"/>
                      <a:pt x="3626" y="2213"/>
                    </a:cubicBezTo>
                    <a:cubicBezTo>
                      <a:pt x="3464" y="2066"/>
                      <a:pt x="3302" y="1918"/>
                      <a:pt x="3141" y="1773"/>
                    </a:cubicBezTo>
                    <a:cubicBezTo>
                      <a:pt x="2963" y="1614"/>
                      <a:pt x="2739" y="1530"/>
                      <a:pt x="2471" y="1535"/>
                    </a:cubicBezTo>
                    <a:cubicBezTo>
                      <a:pt x="2200" y="1535"/>
                      <a:pt x="1977" y="1647"/>
                      <a:pt x="1793" y="1853"/>
                    </a:cubicBezTo>
                    <a:cubicBezTo>
                      <a:pt x="1615" y="2054"/>
                      <a:pt x="1530" y="2288"/>
                      <a:pt x="1565" y="2536"/>
                    </a:cubicBezTo>
                    <a:cubicBezTo>
                      <a:pt x="1589" y="2793"/>
                      <a:pt x="1696" y="2989"/>
                      <a:pt x="1880" y="3139"/>
                    </a:cubicBezTo>
                    <a:cubicBezTo>
                      <a:pt x="2044" y="3270"/>
                      <a:pt x="2203" y="3401"/>
                      <a:pt x="2364" y="3537"/>
                    </a:cubicBezTo>
                    <a:cubicBezTo>
                      <a:pt x="1731" y="4276"/>
                      <a:pt x="1207" y="5094"/>
                      <a:pt x="795" y="5957"/>
                    </a:cubicBezTo>
                    <a:cubicBezTo>
                      <a:pt x="378" y="6820"/>
                      <a:pt x="130" y="7676"/>
                      <a:pt x="37" y="8509"/>
                    </a:cubicBezTo>
                    <a:cubicBezTo>
                      <a:pt x="-59" y="9346"/>
                      <a:pt x="33" y="10113"/>
                      <a:pt x="298" y="10824"/>
                    </a:cubicBezTo>
                    <a:cubicBezTo>
                      <a:pt x="566" y="11540"/>
                      <a:pt x="1056" y="12148"/>
                      <a:pt x="1774" y="12723"/>
                    </a:cubicBezTo>
                    <a:cubicBezTo>
                      <a:pt x="2942" y="13658"/>
                      <a:pt x="4321" y="14056"/>
                      <a:pt x="5915" y="13967"/>
                    </a:cubicBezTo>
                    <a:cubicBezTo>
                      <a:pt x="7507" y="13874"/>
                      <a:pt x="9223" y="13415"/>
                      <a:pt x="11064" y="12461"/>
                    </a:cubicBezTo>
                    <a:cubicBezTo>
                      <a:pt x="12532" y="14093"/>
                      <a:pt x="14002" y="15716"/>
                      <a:pt x="15470" y="17223"/>
                    </a:cubicBezTo>
                    <a:cubicBezTo>
                      <a:pt x="14849" y="17728"/>
                      <a:pt x="14305" y="18018"/>
                      <a:pt x="13826" y="18111"/>
                    </a:cubicBezTo>
                    <a:cubicBezTo>
                      <a:pt x="13344" y="18210"/>
                      <a:pt x="12917" y="18200"/>
                      <a:pt x="12530" y="18088"/>
                    </a:cubicBezTo>
                    <a:cubicBezTo>
                      <a:pt x="12142" y="17971"/>
                      <a:pt x="11782" y="17803"/>
                      <a:pt x="11455" y="17587"/>
                    </a:cubicBezTo>
                    <a:cubicBezTo>
                      <a:pt x="11125" y="17368"/>
                      <a:pt x="10799" y="17181"/>
                      <a:pt x="10474" y="17026"/>
                    </a:cubicBezTo>
                    <a:cubicBezTo>
                      <a:pt x="10154" y="16872"/>
                      <a:pt x="9823" y="16788"/>
                      <a:pt x="9486" y="16783"/>
                    </a:cubicBezTo>
                    <a:cubicBezTo>
                      <a:pt x="9145" y="16778"/>
                      <a:pt x="8785" y="16937"/>
                      <a:pt x="8388" y="17265"/>
                    </a:cubicBezTo>
                    <a:cubicBezTo>
                      <a:pt x="7981" y="17606"/>
                      <a:pt x="7777" y="18004"/>
                      <a:pt x="7777" y="18453"/>
                    </a:cubicBezTo>
                    <a:cubicBezTo>
                      <a:pt x="7777" y="18897"/>
                      <a:pt x="7991" y="19351"/>
                      <a:pt x="8408" y="19809"/>
                    </a:cubicBezTo>
                    <a:cubicBezTo>
                      <a:pt x="8830" y="20268"/>
                      <a:pt x="9379" y="20651"/>
                      <a:pt x="10042" y="20955"/>
                    </a:cubicBezTo>
                    <a:cubicBezTo>
                      <a:pt x="10708" y="21259"/>
                      <a:pt x="11455" y="21451"/>
                      <a:pt x="12279" y="21502"/>
                    </a:cubicBezTo>
                    <a:cubicBezTo>
                      <a:pt x="13103" y="21559"/>
                      <a:pt x="13970" y="21437"/>
                      <a:pt x="14886" y="21109"/>
                    </a:cubicBezTo>
                    <a:cubicBezTo>
                      <a:pt x="15807" y="20787"/>
                      <a:pt x="16721" y="20202"/>
                      <a:pt x="17617" y="19332"/>
                    </a:cubicBezTo>
                    <a:cubicBezTo>
                      <a:pt x="18051" y="19739"/>
                      <a:pt x="18489" y="20127"/>
                      <a:pt x="18921" y="20501"/>
                    </a:cubicBezTo>
                    <a:cubicBezTo>
                      <a:pt x="19107" y="20656"/>
                      <a:pt x="19328" y="20731"/>
                      <a:pt x="19601" y="20712"/>
                    </a:cubicBezTo>
                    <a:cubicBezTo>
                      <a:pt x="19861" y="20703"/>
                      <a:pt x="20090" y="20586"/>
                      <a:pt x="20269" y="20375"/>
                    </a:cubicBezTo>
                    <a:cubicBezTo>
                      <a:pt x="20455" y="20160"/>
                      <a:pt x="20532" y="19921"/>
                      <a:pt x="20503" y="19674"/>
                    </a:cubicBezTo>
                    <a:cubicBezTo>
                      <a:pt x="20477" y="19421"/>
                      <a:pt x="20371" y="19229"/>
                      <a:pt x="20192" y="19089"/>
                    </a:cubicBezTo>
                    <a:cubicBezTo>
                      <a:pt x="19755" y="18752"/>
                      <a:pt x="19321" y="18397"/>
                      <a:pt x="18884" y="18022"/>
                    </a:cubicBezTo>
                    <a:cubicBezTo>
                      <a:pt x="19626" y="17143"/>
                      <a:pt x="20221" y="16217"/>
                      <a:pt x="20664" y="15300"/>
                    </a:cubicBezTo>
                    <a:cubicBezTo>
                      <a:pt x="21103" y="14379"/>
                      <a:pt x="21367" y="13490"/>
                      <a:pt x="21453" y="12667"/>
                    </a:cubicBezTo>
                    <a:cubicBezTo>
                      <a:pt x="21540" y="11839"/>
                      <a:pt x="21439" y="11091"/>
                      <a:pt x="21159" y="10412"/>
                    </a:cubicBezTo>
                    <a:cubicBezTo>
                      <a:pt x="20880" y="9725"/>
                      <a:pt x="20386" y="9135"/>
                      <a:pt x="19678" y="857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7907" tIns="17907" rIns="17907" bIns="17907" anchor="ctr"/>
              <a:lstStyle/>
              <a:p>
                <a:pPr algn="ctr" defTabSz="214630" hangingPunct="0">
                  <a:lnSpc>
                    <a:spcPct val="120000"/>
                  </a:lnSpc>
                </a:pPr>
                <a:endParaRPr lang="en-US" sz="141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71" name="AutoShape 54"/>
              <p:cNvSpPr/>
              <p:nvPr/>
            </p:nvSpPr>
            <p:spPr bwMode="auto">
              <a:xfrm>
                <a:off x="8375650" y="2896394"/>
                <a:ext cx="70644" cy="73819"/>
              </a:xfrm>
              <a:custGeom>
                <a:avLst/>
                <a:gdLst>
                  <a:gd name="T0" fmla="+- 0 10791 197"/>
                  <a:gd name="T1" fmla="*/ T0 w 21188"/>
                  <a:gd name="T2" fmla="+- 0 10794 193"/>
                  <a:gd name="T3" fmla="*/ 10794 h 21203"/>
                  <a:gd name="T4" fmla="+- 0 10791 197"/>
                  <a:gd name="T5" fmla="*/ T4 w 21188"/>
                  <a:gd name="T6" fmla="+- 0 10794 193"/>
                  <a:gd name="T7" fmla="*/ 10794 h 21203"/>
                  <a:gd name="T8" fmla="+- 0 10791 197"/>
                  <a:gd name="T9" fmla="*/ T8 w 21188"/>
                  <a:gd name="T10" fmla="+- 0 10794 193"/>
                  <a:gd name="T11" fmla="*/ 10794 h 21203"/>
                  <a:gd name="T12" fmla="+- 0 10791 197"/>
                  <a:gd name="T13" fmla="*/ T12 w 21188"/>
                  <a:gd name="T14" fmla="+- 0 10794 193"/>
                  <a:gd name="T15" fmla="*/ 10794 h 212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8" h="21203">
                    <a:moveTo>
                      <a:pt x="17615" y="468"/>
                    </a:moveTo>
                    <a:lnTo>
                      <a:pt x="17606" y="468"/>
                    </a:lnTo>
                    <a:cubicBezTo>
                      <a:pt x="14870" y="2476"/>
                      <a:pt x="12200" y="4590"/>
                      <a:pt x="9727" y="6958"/>
                    </a:cubicBezTo>
                    <a:cubicBezTo>
                      <a:pt x="7348" y="9227"/>
                      <a:pt x="5200" y="11619"/>
                      <a:pt x="3329" y="14060"/>
                    </a:cubicBezTo>
                    <a:lnTo>
                      <a:pt x="341" y="17962"/>
                    </a:lnTo>
                    <a:lnTo>
                      <a:pt x="350" y="17970"/>
                    </a:lnTo>
                    <a:cubicBezTo>
                      <a:pt x="-197" y="18786"/>
                      <a:pt x="-106" y="19880"/>
                      <a:pt x="638" y="20590"/>
                    </a:cubicBezTo>
                    <a:cubicBezTo>
                      <a:pt x="1491" y="21407"/>
                      <a:pt x="2889" y="21407"/>
                      <a:pt x="3746" y="20590"/>
                    </a:cubicBezTo>
                    <a:cubicBezTo>
                      <a:pt x="3877" y="20460"/>
                      <a:pt x="3984" y="20321"/>
                      <a:pt x="4069" y="20174"/>
                    </a:cubicBezTo>
                    <a:lnTo>
                      <a:pt x="6867" y="16517"/>
                    </a:lnTo>
                    <a:cubicBezTo>
                      <a:pt x="8601" y="14255"/>
                      <a:pt x="10606" y="12027"/>
                      <a:pt x="12824" y="9913"/>
                    </a:cubicBezTo>
                    <a:cubicBezTo>
                      <a:pt x="15281" y="7570"/>
                      <a:pt x="17557" y="5758"/>
                      <a:pt x="20329" y="3749"/>
                    </a:cubicBezTo>
                    <a:lnTo>
                      <a:pt x="20321" y="3741"/>
                    </a:lnTo>
                    <a:cubicBezTo>
                      <a:pt x="20400" y="3684"/>
                      <a:pt x="20473" y="3635"/>
                      <a:pt x="20543" y="3570"/>
                    </a:cubicBezTo>
                    <a:cubicBezTo>
                      <a:pt x="21402" y="2753"/>
                      <a:pt x="21402" y="1427"/>
                      <a:pt x="20543" y="606"/>
                    </a:cubicBezTo>
                    <a:cubicBezTo>
                      <a:pt x="19742" y="-161"/>
                      <a:pt x="18472" y="-193"/>
                      <a:pt x="17615" y="46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7907" tIns="17907" rIns="17907" bIns="17907" anchor="ctr"/>
              <a:lstStyle/>
              <a:p>
                <a:pPr algn="ctr" defTabSz="214630" hangingPunct="0">
                  <a:lnSpc>
                    <a:spcPct val="120000"/>
                  </a:lnSpc>
                </a:pPr>
                <a:endParaRPr lang="en-US" sz="141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72" name="AutoShape 55"/>
              <p:cNvSpPr/>
              <p:nvPr/>
            </p:nvSpPr>
            <p:spPr bwMode="auto">
              <a:xfrm>
                <a:off x="8448675" y="2649538"/>
                <a:ext cx="71438" cy="74613"/>
              </a:xfrm>
              <a:custGeom>
                <a:avLst/>
                <a:gdLst>
                  <a:gd name="T0" fmla="+- 0 10803 213"/>
                  <a:gd name="T1" fmla="*/ T0 w 21180"/>
                  <a:gd name="T2" fmla="+- 0 10801 203"/>
                  <a:gd name="T3" fmla="*/ 10801 h 21196"/>
                  <a:gd name="T4" fmla="+- 0 10803 213"/>
                  <a:gd name="T5" fmla="*/ T4 w 21180"/>
                  <a:gd name="T6" fmla="+- 0 10801 203"/>
                  <a:gd name="T7" fmla="*/ 10801 h 21196"/>
                  <a:gd name="T8" fmla="+- 0 10803 213"/>
                  <a:gd name="T9" fmla="*/ T8 w 21180"/>
                  <a:gd name="T10" fmla="+- 0 10801 203"/>
                  <a:gd name="T11" fmla="*/ 10801 h 21196"/>
                  <a:gd name="T12" fmla="+- 0 10803 213"/>
                  <a:gd name="T13" fmla="*/ T12 w 21180"/>
                  <a:gd name="T14" fmla="+- 0 10801 203"/>
                  <a:gd name="T15" fmla="*/ 10801 h 211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0" h="21196">
                    <a:moveTo>
                      <a:pt x="8372" y="11356"/>
                    </a:moveTo>
                    <a:cubicBezTo>
                      <a:pt x="6122" y="13508"/>
                      <a:pt x="3675" y="15444"/>
                      <a:pt x="1144" y="17292"/>
                    </a:cubicBezTo>
                    <a:cubicBezTo>
                      <a:pt x="963" y="17388"/>
                      <a:pt x="786" y="17493"/>
                      <a:pt x="637" y="17645"/>
                    </a:cubicBezTo>
                    <a:cubicBezTo>
                      <a:pt x="-213" y="18457"/>
                      <a:pt x="-213" y="19774"/>
                      <a:pt x="637" y="20585"/>
                    </a:cubicBezTo>
                    <a:cubicBezTo>
                      <a:pt x="1464" y="21380"/>
                      <a:pt x="2796" y="21397"/>
                      <a:pt x="3652" y="20641"/>
                    </a:cubicBezTo>
                    <a:lnTo>
                      <a:pt x="3665" y="20649"/>
                    </a:lnTo>
                    <a:cubicBezTo>
                      <a:pt x="6364" y="18673"/>
                      <a:pt x="8988" y="16581"/>
                      <a:pt x="11419" y="14263"/>
                    </a:cubicBezTo>
                    <a:cubicBezTo>
                      <a:pt x="13759" y="12030"/>
                      <a:pt x="15873" y="9685"/>
                      <a:pt x="17715" y="7283"/>
                    </a:cubicBezTo>
                    <a:lnTo>
                      <a:pt x="20663" y="3427"/>
                    </a:lnTo>
                    <a:lnTo>
                      <a:pt x="20654" y="3419"/>
                    </a:lnTo>
                    <a:cubicBezTo>
                      <a:pt x="21386" y="2600"/>
                      <a:pt x="21357" y="1379"/>
                      <a:pt x="20541" y="608"/>
                    </a:cubicBezTo>
                    <a:cubicBezTo>
                      <a:pt x="19697" y="-203"/>
                      <a:pt x="18323" y="-203"/>
                      <a:pt x="17468" y="608"/>
                    </a:cubicBezTo>
                    <a:cubicBezTo>
                      <a:pt x="17313" y="760"/>
                      <a:pt x="17197" y="937"/>
                      <a:pt x="17094" y="1114"/>
                    </a:cubicBezTo>
                    <a:lnTo>
                      <a:pt x="14228" y="4857"/>
                    </a:lnTo>
                    <a:cubicBezTo>
                      <a:pt x="12526" y="7090"/>
                      <a:pt x="10552" y="9275"/>
                      <a:pt x="8372" y="1135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7907" tIns="17907" rIns="17907" bIns="17907" anchor="ctr"/>
              <a:lstStyle/>
              <a:p>
                <a:pPr algn="ctr" defTabSz="214630" hangingPunct="0">
                  <a:lnSpc>
                    <a:spcPct val="120000"/>
                  </a:lnSpc>
                </a:pPr>
                <a:endParaRPr lang="en-US" sz="141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673" name="TextBox 672"/>
          <p:cNvSpPr txBox="1"/>
          <p:nvPr/>
        </p:nvSpPr>
        <p:spPr>
          <a:xfrm>
            <a:off x="6702933" y="1456643"/>
            <a:ext cx="2844800" cy="5905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建设家校共同体</a:t>
            </a:r>
            <a:endParaRPr lang="en-US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" name="TextBox 441"/>
          <p:cNvSpPr txBox="1"/>
          <p:nvPr/>
        </p:nvSpPr>
        <p:spPr>
          <a:xfrm>
            <a:off x="6059928" y="4336466"/>
            <a:ext cx="1257058" cy="17722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Arial" panose="020B0604020202020204" pitchFamily="34" charset="0"/>
              </a:rPr>
              <a:t>辅助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Arial" panose="020B0604020202020204" pitchFamily="34" charset="0"/>
              </a:rPr>
              <a:t>协同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Arial" panose="020B0604020202020204" pitchFamily="34" charset="0"/>
              </a:rPr>
              <a:t>合作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Arial" panose="020B0604020202020204" pitchFamily="34" charset="0"/>
              </a:rPr>
              <a:t>互补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6" name="TextBox 441"/>
          <p:cNvSpPr txBox="1"/>
          <p:nvPr/>
        </p:nvSpPr>
        <p:spPr>
          <a:xfrm>
            <a:off x="7869871" y="4366946"/>
            <a:ext cx="1257058" cy="17722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Arial" panose="020B0604020202020204" pitchFamily="34" charset="0"/>
              </a:rPr>
              <a:t>融合性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Arial" panose="020B0604020202020204" pitchFamily="34" charset="0"/>
              </a:rPr>
              <a:t>复杂性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Arial" panose="020B0604020202020204" pitchFamily="34" charset="0"/>
              </a:rPr>
              <a:t>综合性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7" name="TextBox 441"/>
          <p:cNvSpPr txBox="1"/>
          <p:nvPr/>
        </p:nvSpPr>
        <p:spPr>
          <a:xfrm>
            <a:off x="9597390" y="4366895"/>
            <a:ext cx="1782445" cy="2656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Arial" panose="020B0604020202020204" pitchFamily="34" charset="0"/>
              </a:rPr>
              <a:t>需求多元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Arial" panose="020B0604020202020204" pitchFamily="34" charset="0"/>
              </a:rPr>
              <a:t>资源丰富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Arial" panose="020B0604020202020204" pitchFamily="34" charset="0"/>
              </a:rPr>
              <a:t>个性化发展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Arial" panose="020B0604020202020204" pitchFamily="34" charset="0"/>
              </a:rPr>
              <a:t>社会性发展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60050" y="3041937"/>
            <a:ext cx="917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学校需求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14018" y="3057704"/>
            <a:ext cx="840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社会需求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863788" y="3057704"/>
            <a:ext cx="100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学生需求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2390" b="3559"/>
          <a:stretch>
            <a:fillRect/>
          </a:stretch>
        </p:blipFill>
        <p:spPr>
          <a:xfrm>
            <a:off x="596265" y="1960245"/>
            <a:ext cx="4253865" cy="417893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3" grpId="0"/>
      <p:bldP spid="235" grpId="0"/>
      <p:bldP spid="236" grpId="0"/>
      <p:bldP spid="2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48617" y="952287"/>
            <a:ext cx="11572875" cy="1205442"/>
          </a:xfrm>
        </p:spPr>
        <p:txBody>
          <a:bodyPr>
            <a:norm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做孩子的好榜样  和孩子共同成长</a:t>
            </a:r>
            <a:b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</a:b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3071789" y="2104157"/>
            <a:ext cx="3543143" cy="3584298"/>
            <a:chOff x="4320605" y="2060848"/>
            <a:chExt cx="3287715" cy="3281754"/>
          </a:xfrm>
        </p:grpSpPr>
        <p:sp>
          <p:nvSpPr>
            <p:cNvPr id="66" name="MH_Other_1"/>
            <p:cNvSpPr/>
            <p:nvPr>
              <p:custDataLst>
                <p:tags r:id="rId1"/>
              </p:custDataLst>
            </p:nvPr>
          </p:nvSpPr>
          <p:spPr>
            <a:xfrm>
              <a:off x="4320605" y="2060848"/>
              <a:ext cx="1582737" cy="1582737"/>
            </a:xfrm>
            <a:custGeom>
              <a:avLst/>
              <a:gdLst>
                <a:gd name="connsiteX0" fmla="*/ 1583559 w 1583559"/>
                <a:gd name="connsiteY0" fmla="*/ 0 h 1583558"/>
                <a:gd name="connsiteX1" fmla="*/ 1583559 w 1583559"/>
                <a:gd name="connsiteY1" fmla="*/ 1583558 h 1583558"/>
                <a:gd name="connsiteX2" fmla="*/ 0 w 1583559"/>
                <a:gd name="connsiteY2" fmla="*/ 1583558 h 1583558"/>
                <a:gd name="connsiteX3" fmla="*/ 1583559 w 1583559"/>
                <a:gd name="connsiteY3" fmla="*/ 0 h 158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559" h="1583558">
                  <a:moveTo>
                    <a:pt x="1583559" y="0"/>
                  </a:moveTo>
                  <a:lnTo>
                    <a:pt x="1583559" y="1583558"/>
                  </a:lnTo>
                  <a:lnTo>
                    <a:pt x="0" y="1583558"/>
                  </a:lnTo>
                  <a:cubicBezTo>
                    <a:pt x="0" y="708983"/>
                    <a:pt x="708984" y="0"/>
                    <a:pt x="1583559" y="0"/>
                  </a:cubicBezTo>
                  <a:close/>
                </a:path>
              </a:pathLst>
            </a:custGeom>
            <a:solidFill>
              <a:srgbClr val="F29A5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发展好自己</a:t>
              </a:r>
              <a:endParaRPr lang="zh-CN" altLang="en-US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7" name="MH_Other_2"/>
            <p:cNvSpPr/>
            <p:nvPr>
              <p:custDataLst>
                <p:tags r:id="rId2"/>
              </p:custDataLst>
            </p:nvPr>
          </p:nvSpPr>
          <p:spPr>
            <a:xfrm>
              <a:off x="6023992" y="2060848"/>
              <a:ext cx="1584325" cy="1582737"/>
            </a:xfrm>
            <a:custGeom>
              <a:avLst/>
              <a:gdLst>
                <a:gd name="connsiteX0" fmla="*/ 0 w 1583559"/>
                <a:gd name="connsiteY0" fmla="*/ 0 h 1583558"/>
                <a:gd name="connsiteX1" fmla="*/ 1583559 w 1583559"/>
                <a:gd name="connsiteY1" fmla="*/ 1583558 h 1583558"/>
                <a:gd name="connsiteX2" fmla="*/ 0 w 1583559"/>
                <a:gd name="connsiteY2" fmla="*/ 1583558 h 158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3559" h="1583558">
                  <a:moveTo>
                    <a:pt x="0" y="0"/>
                  </a:moveTo>
                  <a:cubicBezTo>
                    <a:pt x="874575" y="0"/>
                    <a:pt x="1583559" y="708983"/>
                    <a:pt x="1583559" y="1583558"/>
                  </a:cubicBezTo>
                  <a:lnTo>
                    <a:pt x="0" y="1583558"/>
                  </a:ln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学习好课程</a:t>
              </a:r>
              <a:endParaRPr lang="zh-CN" altLang="en-US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8" name="MH_Other_3"/>
            <p:cNvSpPr/>
            <p:nvPr>
              <p:custDataLst>
                <p:tags r:id="rId3"/>
              </p:custDataLst>
            </p:nvPr>
          </p:nvSpPr>
          <p:spPr>
            <a:xfrm>
              <a:off x="6023995" y="3759865"/>
              <a:ext cx="1584325" cy="1582737"/>
            </a:xfrm>
            <a:custGeom>
              <a:avLst/>
              <a:gdLst>
                <a:gd name="connsiteX0" fmla="*/ 0 w 1583559"/>
                <a:gd name="connsiteY0" fmla="*/ 0 h 1583558"/>
                <a:gd name="connsiteX1" fmla="*/ 1583559 w 1583559"/>
                <a:gd name="connsiteY1" fmla="*/ 0 h 1583558"/>
                <a:gd name="connsiteX2" fmla="*/ 0 w 1583559"/>
                <a:gd name="connsiteY2" fmla="*/ 1583558 h 158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3559" h="1583558">
                  <a:moveTo>
                    <a:pt x="0" y="0"/>
                  </a:moveTo>
                  <a:lnTo>
                    <a:pt x="1583559" y="0"/>
                  </a:lnTo>
                  <a:cubicBezTo>
                    <a:pt x="1583559" y="874575"/>
                    <a:pt x="874575" y="1583558"/>
                    <a:pt x="0" y="1583558"/>
                  </a:cubicBezTo>
                  <a:close/>
                </a:path>
              </a:pathLst>
            </a:custGeom>
            <a:solidFill>
              <a:srgbClr val="B0927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支持好学校</a:t>
              </a:r>
              <a:endParaRPr lang="zh-HK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9" name="MH_Other_4"/>
            <p:cNvSpPr/>
            <p:nvPr>
              <p:custDataLst>
                <p:tags r:id="rId4"/>
              </p:custDataLst>
            </p:nvPr>
          </p:nvSpPr>
          <p:spPr>
            <a:xfrm flipH="1">
              <a:off x="4320605" y="3759473"/>
              <a:ext cx="1582737" cy="1582737"/>
            </a:xfrm>
            <a:custGeom>
              <a:avLst/>
              <a:gdLst>
                <a:gd name="connsiteX0" fmla="*/ 1583553 w 1583553"/>
                <a:gd name="connsiteY0" fmla="*/ 0 h 1583440"/>
                <a:gd name="connsiteX1" fmla="*/ 0 w 1583553"/>
                <a:gd name="connsiteY1" fmla="*/ 0 h 1583440"/>
                <a:gd name="connsiteX2" fmla="*/ 0 w 1583553"/>
                <a:gd name="connsiteY2" fmla="*/ 1583440 h 1583440"/>
                <a:gd name="connsiteX3" fmla="*/ 1575383 w 1583553"/>
                <a:gd name="connsiteY3" fmla="*/ 161792 h 158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553" h="1583440">
                  <a:moveTo>
                    <a:pt x="1583553" y="0"/>
                  </a:moveTo>
                  <a:lnTo>
                    <a:pt x="0" y="0"/>
                  </a:lnTo>
                  <a:lnTo>
                    <a:pt x="0" y="1583440"/>
                  </a:lnTo>
                  <a:cubicBezTo>
                    <a:pt x="819914" y="1583440"/>
                    <a:pt x="1494289" y="960311"/>
                    <a:pt x="1575383" y="161792"/>
                  </a:cubicBezTo>
                  <a:close/>
                </a:path>
              </a:pathLst>
            </a:custGeom>
            <a:solidFill>
              <a:srgbClr val="C8D85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组织好家委</a:t>
              </a:r>
              <a:endParaRPr lang="zh-HK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70" name="MH_Title_1"/>
            <p:cNvSpPr/>
            <p:nvPr>
              <p:custDataLst>
                <p:tags r:id="rId5"/>
              </p:custDataLst>
            </p:nvPr>
          </p:nvSpPr>
          <p:spPr>
            <a:xfrm>
              <a:off x="5131816" y="2876822"/>
              <a:ext cx="1651000" cy="1649412"/>
            </a:xfrm>
            <a:prstGeom prst="ellipse">
              <a:avLst/>
            </a:prstGeom>
            <a:solidFill>
              <a:srgbClr val="FFFFFF"/>
            </a:solidFill>
            <a:ln w="38100">
              <a:noFill/>
            </a:ln>
            <a:effectLst>
              <a:outerShdw blurRad="63500" sx="102000" sy="102000" algn="ctr" rotWithShape="0">
                <a:srgbClr val="7E8286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HK" altLang="en-US" sz="2400" b="1" dirty="0">
                <a:solidFill>
                  <a:srgbClr val="D2689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3980815" y="3665855"/>
            <a:ext cx="1868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培育好孩子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6687" y="17770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5365" y="1888490"/>
            <a:ext cx="5034280" cy="37763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7077447" y="3003593"/>
            <a:ext cx="5780950" cy="1205376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41681" rIns="949115" anchor="ctr"/>
          <a:lstStyle/>
          <a:p>
            <a:pPr>
              <a:lnSpc>
                <a:spcPct val="130000"/>
              </a:lnSpc>
              <a:defRPr/>
            </a:pPr>
            <a:endParaRPr lang="zh-CN" altLang="en-US" sz="1475" kern="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2" name="文本框 1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03260" y="3285934"/>
            <a:ext cx="78547" cy="34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21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zh-CN" altLang="en-US" sz="221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53383" y="2847897"/>
            <a:ext cx="1442703" cy="155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sz="1012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/>
          <p:nvPr>
            <p:custDataLst>
              <p:tags r:id="rId4"/>
            </p:custDataLst>
          </p:nvPr>
        </p:nvSpPr>
        <p:spPr>
          <a:xfrm>
            <a:off x="6861423" y="3381002"/>
            <a:ext cx="4608512" cy="5539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sz="4000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一起认识家委会</a:t>
            </a:r>
            <a:endParaRPr lang="zh-CN" altLang="en-US" sz="4000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410" y="1528445"/>
            <a:ext cx="4246880" cy="4326255"/>
          </a:xfrm>
          <a:prstGeom prst="ellipse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52" grpId="0"/>
      <p:bldP spid="205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56310" y="1384300"/>
            <a:ext cx="6786880" cy="4643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lnSpc>
                <a:spcPts val="2500"/>
              </a:lnSpc>
              <a:spcAft>
                <a:spcPts val="0"/>
              </a:spcAft>
            </a:pPr>
            <a:r>
              <a:rPr lang="zh-CN" altLang="en-US" sz="28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一、家委会成员必备条件</a:t>
            </a:r>
            <a:endParaRPr lang="en-US" altLang="zh-CN" sz="2800" b="1" kern="100" dirty="0" smtClean="0"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indent="355600" algn="just" eaLnBrk="1" latinLnBrk="0" hangingPunct="1">
              <a:lnSpc>
                <a:spcPts val="3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1.</a:t>
            </a:r>
            <a:r>
              <a:rPr lang="zh-CN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了解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和</a:t>
            </a:r>
            <a:r>
              <a:rPr lang="zh-CN" altLang="zh-CN" sz="2400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关心教育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、懂得一定的教育规律，具有</a:t>
            </a:r>
            <a:r>
              <a:rPr lang="zh-CN" altLang="zh-CN" sz="2400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认真负责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的工作态度，关心学校，维护学校形象，有</a:t>
            </a:r>
            <a:r>
              <a:rPr lang="zh-CN" altLang="zh-CN" sz="2400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大局观念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，愿意为学校、家长、学生服务；</a:t>
            </a:r>
            <a:endParaRPr lang="zh-CN" altLang="zh-CN" sz="24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 eaLnBrk="1" latinLnBrk="0" hangingPunct="1">
              <a:lnSpc>
                <a:spcPts val="3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2.</a:t>
            </a:r>
            <a:r>
              <a:rPr lang="zh-CN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关注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学校发展，热心为学校提供</a:t>
            </a:r>
            <a:r>
              <a:rPr lang="zh-CN" altLang="zh-CN" sz="2400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支持和帮助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，为家校合作</a:t>
            </a:r>
            <a:r>
              <a:rPr lang="zh-CN" altLang="zh-CN" sz="2400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尽心尽责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；</a:t>
            </a:r>
            <a:endParaRPr lang="zh-CN" altLang="zh-CN" sz="24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 eaLnBrk="1" latinLnBrk="0" hangingPunct="1">
              <a:lnSpc>
                <a:spcPts val="3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3.</a:t>
            </a:r>
            <a:r>
              <a:rPr lang="zh-CN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有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较强</a:t>
            </a:r>
            <a:r>
              <a:rPr lang="zh-CN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的</a:t>
            </a:r>
            <a:r>
              <a:rPr lang="zh-CN" altLang="zh-CN" sz="2400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组织协调能力和社会活动</a:t>
            </a:r>
            <a:r>
              <a:rPr lang="zh-CN" altLang="en-US" sz="2400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能力</a:t>
            </a:r>
            <a:r>
              <a:rPr lang="zh-CN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；</a:t>
            </a:r>
            <a:endParaRPr lang="zh-CN" altLang="zh-CN" sz="24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 eaLnBrk="1" latinLnBrk="0" hangingPunct="1">
              <a:lnSpc>
                <a:spcPts val="3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4.</a:t>
            </a:r>
            <a:r>
              <a:rPr lang="zh-CN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有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比较</a:t>
            </a:r>
            <a:r>
              <a:rPr lang="zh-CN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丰富的</a:t>
            </a:r>
            <a:r>
              <a:rPr lang="zh-CN" altLang="zh-CN" sz="24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家庭教育经验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和良好的教育效果；</a:t>
            </a:r>
            <a:endParaRPr lang="zh-CN" altLang="zh-CN" sz="24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 eaLnBrk="1" latinLnBrk="0" hangingPunct="1">
              <a:lnSpc>
                <a:spcPts val="3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5.</a:t>
            </a:r>
            <a:r>
              <a:rPr lang="zh-CN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能</a:t>
            </a:r>
            <a:r>
              <a:rPr lang="zh-CN" altLang="zh-CN" sz="24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热心听取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并向学校</a:t>
            </a:r>
            <a:r>
              <a:rPr lang="zh-CN" altLang="zh-CN" sz="24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积极反映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家长们所关注的问题；</a:t>
            </a:r>
            <a:endParaRPr lang="zh-CN" altLang="zh-CN" sz="24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 eaLnBrk="1" latinLnBrk="0" hangingPunct="1">
              <a:lnSpc>
                <a:spcPts val="3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6.</a:t>
            </a:r>
            <a:r>
              <a:rPr lang="zh-CN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热心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学校的公共事务管理，处事公正。</a:t>
            </a:r>
            <a:endParaRPr lang="zh-CN" altLang="zh-CN" sz="24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82610" y="2104390"/>
            <a:ext cx="4135120" cy="33369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172801" y="1599937"/>
            <a:ext cx="6624736" cy="2738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 smtClean="0">
                <a:latin typeface="楷体" panose="02010609060101010101" pitchFamily="49" charset="-122"/>
                <a:ea typeface="宋体" panose="02010600030101010101" pitchFamily="2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二、家委会功能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Wingdings" panose="05000000000000000000" pitchFamily="2" charset="2"/>
              </a:rPr>
              <a:t>（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Wingdings" panose="05000000000000000000" pitchFamily="2" charset="2"/>
              </a:rPr>
              <a:t>班级智囊团）</a:t>
            </a:r>
            <a:endParaRPr lang="en-US" altLang="zh-CN" sz="16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构建家庭教育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与学校教育的纽带。通过家委会这个平台，可增强班级与家长之间、家长与家长之间的沟通和交流。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多方传递信息、交流经验、协调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关系、创新策划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让家长资源成为学校教育和管理的新资源，共同实现促进学生全面发展的教育目标。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110" y="2752725"/>
            <a:ext cx="4242435" cy="3881755"/>
          </a:xfrm>
          <a:prstGeom prst="cloud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 flipH="1">
            <a:off x="205793" y="1172071"/>
            <a:ext cx="2228650" cy="5468589"/>
          </a:xfrm>
          <a:prstGeom prst="rect">
            <a:avLst/>
          </a:prstGeom>
          <a:noFill/>
          <a:ln w="508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 flipH="1">
            <a:off x="2581291" y="1172070"/>
            <a:ext cx="2447565" cy="5468589"/>
          </a:xfrm>
          <a:prstGeom prst="rect">
            <a:avLst/>
          </a:prstGeom>
          <a:noFill/>
          <a:ln w="508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 flipH="1">
            <a:off x="5175704" y="1162703"/>
            <a:ext cx="2278873" cy="5487321"/>
          </a:xfrm>
          <a:prstGeom prst="rect">
            <a:avLst/>
          </a:prstGeom>
          <a:noFill/>
          <a:ln w="508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文本框 12"/>
          <p:cNvSpPr txBox="1">
            <a:spLocks noChangeArrowheads="1"/>
          </p:cNvSpPr>
          <p:nvPr/>
        </p:nvSpPr>
        <p:spPr bwMode="auto">
          <a:xfrm>
            <a:off x="1749049" y="520289"/>
            <a:ext cx="357599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Arial" panose="020B0604020202020204" pitchFamily="34" charset="0"/>
              </a:rPr>
              <a:t>三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Arial" panose="020B0604020202020204" pitchFamily="34" charset="0"/>
              </a:rPr>
              <a:t>、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Arial" panose="020B0604020202020204" pitchFamily="34" charset="0"/>
              </a:rPr>
              <a:t>家委会的具体分工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3657" y="1240061"/>
            <a:ext cx="2101262" cy="4580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>
              <a:lnSpc>
                <a:spcPts val="2500"/>
              </a:lnSpc>
              <a:spcAft>
                <a:spcPts val="0"/>
              </a:spcAft>
            </a:pPr>
            <a:r>
              <a:rPr lang="zh-CN" altLang="zh-CN" sz="1600" b="1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家委会主任职责： </a:t>
            </a:r>
            <a:endParaRPr lang="en-US" altLang="zh-CN" sz="1600" kern="1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5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负责</a:t>
            </a:r>
            <a:r>
              <a: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委员会全盘工作，家校良好沟通； </a:t>
            </a:r>
            <a:endParaRPr lang="zh-CN" altLang="zh-CN" sz="1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5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2.</a:t>
            </a:r>
            <a:r>
              <a:rPr lang="zh-CN" altLang="zh-CN" sz="1600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协调</a:t>
            </a:r>
            <a:r>
              <a:rPr lang="zh-CN" altLang="zh-CN" sz="1600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委员会之间的关系，配合协调家长与学校上级部门的关系；</a:t>
            </a:r>
            <a:endParaRPr lang="zh-CN" altLang="zh-CN" sz="1600" kern="1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5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3.</a:t>
            </a:r>
            <a:r>
              <a:rPr lang="zh-CN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积极</a:t>
            </a:r>
            <a:r>
              <a: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带领广大家长参加学校组织的各项活动； </a:t>
            </a:r>
            <a:endParaRPr lang="zh-CN" altLang="zh-CN" sz="1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5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4.</a:t>
            </a:r>
            <a:r>
              <a:rPr lang="zh-CN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反映</a:t>
            </a:r>
            <a:r>
              <a: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广大家长的要求，让班主任及时了解家长的心声</a:t>
            </a:r>
            <a:r>
              <a:rPr lang="zh-CN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endParaRPr lang="zh-CN" altLang="zh-CN" sz="1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03326" y="1244234"/>
            <a:ext cx="2241873" cy="4260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lnSpc>
                <a:spcPts val="2500"/>
              </a:lnSpc>
              <a:spcAft>
                <a:spcPts val="0"/>
              </a:spcAft>
            </a:pPr>
            <a:r>
              <a:rPr lang="zh-CN" altLang="zh-CN" sz="16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家委会</a:t>
            </a:r>
            <a:r>
              <a:rPr lang="zh-CN" altLang="zh-CN" sz="1600" b="1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副主任职责： </a:t>
            </a:r>
            <a:endParaRPr lang="zh-CN" altLang="zh-CN" sz="1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5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1.</a:t>
            </a:r>
            <a:r>
              <a:rPr lang="zh-CN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协助</a:t>
            </a:r>
            <a:r>
              <a: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主任工作展开，必要时可代理行使主任职责； </a:t>
            </a:r>
            <a:endParaRPr lang="zh-CN" altLang="zh-CN" sz="1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5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2.</a:t>
            </a:r>
            <a:r>
              <a:rPr lang="zh-CN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协调</a:t>
            </a:r>
            <a:r>
              <a: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委员会之间的关系，配合协调家长与学校上级部门的关系；</a:t>
            </a:r>
            <a:endParaRPr lang="zh-CN" altLang="zh-CN" sz="1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5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3.</a:t>
            </a:r>
            <a:r>
              <a:rPr lang="zh-CN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积极</a:t>
            </a:r>
            <a:r>
              <a: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带领广大家长参加学校组织的各项活动； </a:t>
            </a:r>
            <a:endParaRPr lang="zh-CN" altLang="zh-CN" sz="1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5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4.</a:t>
            </a:r>
            <a:r>
              <a:rPr lang="zh-CN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反映</a:t>
            </a:r>
            <a:r>
              <a: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广大家长的要求，让班主任及时了解家长的心声。</a:t>
            </a:r>
            <a:endParaRPr lang="zh-CN" altLang="zh-CN" sz="1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97882" y="1240061"/>
            <a:ext cx="2456508" cy="4772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lnSpc>
                <a:spcPts val="2500"/>
              </a:lnSpc>
              <a:spcAft>
                <a:spcPts val="0"/>
              </a:spcAft>
            </a:pPr>
            <a:r>
              <a:rPr lang="zh-CN" altLang="zh-CN" sz="16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宣传部</a:t>
            </a:r>
            <a:r>
              <a:rPr lang="zh-CN" altLang="zh-CN" sz="1600" b="1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部长职责：</a:t>
            </a:r>
            <a:endParaRPr lang="zh-CN" altLang="zh-CN" sz="1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1.</a:t>
            </a:r>
            <a:r>
              <a:rPr lang="zh-CN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组织</a:t>
            </a:r>
            <a:r>
              <a: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文笔好的家长做好活动的宣传，总结工作；</a:t>
            </a:r>
            <a:endParaRPr lang="zh-CN" altLang="zh-CN" sz="1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2.</a:t>
            </a:r>
            <a:r>
              <a:rPr lang="zh-CN" altLang="zh-CN" sz="1600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负责</a:t>
            </a:r>
            <a:r>
              <a:rPr lang="zh-CN" altLang="zh-CN" sz="1600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配合老师进行班级</a:t>
            </a:r>
            <a:r>
              <a:rPr lang="zh-CN" altLang="zh-CN" sz="1600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网站</a:t>
            </a:r>
            <a:r>
              <a:rPr lang="zh-CN" altLang="en-US" sz="1600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、班级群</a:t>
            </a:r>
            <a:r>
              <a:rPr lang="zh-CN" altLang="zh-CN" sz="1600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的</a:t>
            </a:r>
            <a:r>
              <a:rPr lang="zh-CN" altLang="zh-CN" sz="1600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管理；</a:t>
            </a:r>
            <a:endParaRPr lang="zh-CN" altLang="zh-CN" sz="1600" kern="1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3.</a:t>
            </a:r>
            <a:r>
              <a:rPr lang="zh-CN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负责</a:t>
            </a:r>
            <a:r>
              <a: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班级活动的推广，拍摄记录等；</a:t>
            </a:r>
            <a:endParaRPr lang="zh-CN" altLang="zh-CN" sz="1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4.</a:t>
            </a:r>
            <a:r>
              <a:rPr lang="zh-CN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负责</a:t>
            </a:r>
            <a:r>
              <a: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收集家长们对学校及家委会活动的建议和评价，并及时通报班主任老师；</a:t>
            </a:r>
            <a:endParaRPr lang="zh-CN" altLang="zh-CN" sz="1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5.</a:t>
            </a:r>
            <a:r>
              <a:rPr lang="zh-CN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负责</a:t>
            </a:r>
            <a:r>
              <a: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收集家庭教育的理念、方式和方法，适时向家长们进行宣传教育活动；</a:t>
            </a:r>
            <a:endParaRPr lang="zh-CN" altLang="zh-CN" sz="1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6.</a:t>
            </a:r>
            <a:r>
              <a:rPr lang="zh-CN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完成</a:t>
            </a:r>
            <a:r>
              <a: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学校和家委会交办的其他工作</a:t>
            </a:r>
            <a:r>
              <a:rPr lang="zh-CN" altLang="zh-CN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endParaRPr lang="zh-CN" altLang="zh-CN" sz="12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 flipH="1">
            <a:off x="10296605" y="1192131"/>
            <a:ext cx="2345550" cy="5487321"/>
          </a:xfrm>
          <a:prstGeom prst="rect">
            <a:avLst/>
          </a:prstGeom>
          <a:noFill/>
          <a:ln w="508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 flipH="1">
            <a:off x="7597882" y="1192131"/>
            <a:ext cx="2555418" cy="5468589"/>
          </a:xfrm>
          <a:prstGeom prst="rect">
            <a:avLst/>
          </a:prstGeom>
          <a:noFill/>
          <a:ln w="508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03755" y="1240061"/>
            <a:ext cx="2089716" cy="4011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lnSpc>
                <a:spcPts val="2000"/>
              </a:lnSpc>
              <a:spcAft>
                <a:spcPts val="0"/>
              </a:spcAft>
            </a:pPr>
            <a:r>
              <a:rPr lang="zh-CN" altLang="zh-CN" sz="16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组织部</a:t>
            </a:r>
            <a:r>
              <a:rPr lang="zh-CN" altLang="zh-CN" sz="1600" b="1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部长职责：</a:t>
            </a:r>
            <a:endParaRPr lang="zh-CN" altLang="zh-CN" sz="1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1.</a:t>
            </a:r>
            <a:r>
              <a:rPr lang="zh-CN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负责</a:t>
            </a:r>
            <a:r>
              <a: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整合家长资源，搜集可有助班级教育活动开展的家长资源信息；</a:t>
            </a:r>
            <a:endParaRPr lang="zh-CN" altLang="zh-CN" sz="1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2.</a:t>
            </a:r>
            <a:r>
              <a:rPr lang="zh-CN" altLang="zh-CN" sz="1600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负责</a:t>
            </a:r>
            <a:r>
              <a:rPr lang="zh-CN" altLang="zh-CN" sz="1600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班级活动的策划安排，制定具体方案；</a:t>
            </a:r>
            <a:endParaRPr lang="zh-CN" altLang="zh-CN" sz="1600" kern="1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3.</a:t>
            </a:r>
            <a:r>
              <a:rPr lang="zh-CN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负责</a:t>
            </a:r>
            <a:r>
              <a: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组织家委会的召开，负责家委会的会议记录及家委会开展各项活动的内容，并及时交于学校；</a:t>
            </a:r>
            <a:endParaRPr lang="zh-CN" altLang="zh-CN" sz="1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4.</a:t>
            </a:r>
            <a:r>
              <a:rPr lang="zh-CN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完成</a:t>
            </a:r>
            <a:r>
              <a: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学校和家委会交办的其他工作。</a:t>
            </a:r>
            <a:endParaRPr lang="zh-CN" altLang="zh-CN" sz="1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319517" y="1312069"/>
            <a:ext cx="2230537" cy="4452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>
              <a:lnSpc>
                <a:spcPts val="2000"/>
              </a:lnSpc>
              <a:spcAft>
                <a:spcPts val="0"/>
              </a:spcAft>
            </a:pPr>
            <a:r>
              <a:rPr lang="zh-CN" altLang="zh-CN" sz="16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后勤</a:t>
            </a:r>
            <a:r>
              <a:rPr lang="zh-CN" altLang="zh-CN" sz="1600" b="1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保障部部长职责：</a:t>
            </a:r>
            <a:endParaRPr lang="zh-CN" altLang="zh-CN" sz="1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1.</a:t>
            </a:r>
            <a:r>
              <a:rPr lang="zh-CN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负责</a:t>
            </a:r>
            <a:r>
              <a: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班级各项活动的后勤保障；</a:t>
            </a:r>
            <a:endParaRPr lang="zh-CN" altLang="zh-CN" sz="1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>
              <a:lnSpc>
                <a:spcPts val="2000"/>
              </a:lnSpc>
              <a:spcAft>
                <a:spcPts val="0"/>
              </a:spcAft>
            </a:pPr>
            <a:r>
              <a:rPr lang="en-US" altLang="zh-CN" sz="1600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2.</a:t>
            </a:r>
            <a:r>
              <a:rPr lang="zh-CN" altLang="zh-CN" sz="1600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负责</a:t>
            </a:r>
            <a:r>
              <a:rPr lang="zh-CN" altLang="zh-CN" sz="1600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筹集和管理活动基金和基本物资保障，并合理分配使用，并及时记录，定期向家长通报班级活动经费收支情况；</a:t>
            </a:r>
            <a:endParaRPr lang="zh-CN" altLang="zh-CN" sz="1600" kern="1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3.</a:t>
            </a:r>
            <a:r>
              <a:rPr lang="zh-CN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配合</a:t>
            </a:r>
            <a:r>
              <a: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班级进行的学生活动，学生教育、课外活动的物资购买，负责家委会、家长会文件资料的打印复印准备</a:t>
            </a:r>
            <a:r>
              <a:rPr lang="zh-CN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；</a:t>
            </a: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endParaRPr lang="en-US" altLang="zh-CN" sz="1600" kern="1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55600"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4.</a:t>
            </a:r>
            <a:r>
              <a:rPr lang="zh-CN" altLang="zh-CN" sz="16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完成</a:t>
            </a:r>
            <a:r>
              <a: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学校和家委会交力的其他工作。</a:t>
            </a:r>
            <a:endParaRPr lang="zh-CN" altLang="zh-CN" sz="16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1" grpId="0" animBg="1"/>
      <p:bldP spid="36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0138" y="592536"/>
            <a:ext cx="11572875" cy="1205442"/>
          </a:xfrm>
        </p:spPr>
        <p:txBody>
          <a:bodyPr>
            <a:norm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四、怎样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建设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“家校合作共同体”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56310" y="1672590"/>
            <a:ext cx="6358255" cy="4773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24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1.</a:t>
            </a:r>
            <a:r>
              <a:rPr lang="zh-CN" altLang="en-US" sz="24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“互相了解”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是基础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：了解学校、了解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学生、了解教育，了解自己。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4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2.</a:t>
            </a:r>
            <a:r>
              <a:rPr lang="zh-CN" altLang="en-US" sz="24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“求同存异”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是关键：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目标、理念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和方式多样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中寻求统⼀。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24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24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4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“相互信任”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是纽带：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相互尊重，形成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情感联结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24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24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4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“行动支持”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是重点</a:t>
            </a:r>
            <a:r>
              <a:rPr lang="zh-CN" altLang="en-US" sz="24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形成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“共同学习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相互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鼓励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深度汇谈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和谐共长”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的行动机制。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355" y="2824480"/>
            <a:ext cx="3803650" cy="3040380"/>
          </a:xfrm>
          <a:prstGeom prst="round2Diag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7077447" y="3003593"/>
            <a:ext cx="5780950" cy="1205376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41681" rIns="949115" anchor="ctr"/>
          <a:lstStyle/>
          <a:p>
            <a:pPr>
              <a:lnSpc>
                <a:spcPct val="130000"/>
              </a:lnSpc>
              <a:defRPr/>
            </a:pPr>
            <a:endParaRPr lang="zh-CN" altLang="en-US" sz="1475" kern="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2" name="文本框 1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03260" y="3285934"/>
            <a:ext cx="78547" cy="34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21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zh-CN" altLang="en-US" sz="221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53383" y="2847897"/>
            <a:ext cx="1442703" cy="155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1012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/>
          <p:nvPr>
            <p:custDataLst>
              <p:tags r:id="rId4"/>
            </p:custDataLst>
          </p:nvPr>
        </p:nvSpPr>
        <p:spPr>
          <a:xfrm>
            <a:off x="6861423" y="3381002"/>
            <a:ext cx="4824536" cy="5539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sz="4000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家委会运行机制</a:t>
            </a:r>
            <a:endParaRPr lang="zh-CN" altLang="en-US" sz="4000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60" y="1295400"/>
            <a:ext cx="4867275" cy="4846320"/>
          </a:xfrm>
          <a:prstGeom prst="ellipse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52" grpId="0"/>
      <p:bldP spid="205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00783" y="1384077"/>
            <a:ext cx="597666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亲历孩子成长的珍贵时刻</a:t>
            </a:r>
            <a:endParaRPr lang="en-US" altLang="zh-CN" sz="4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3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真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诚沟通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善于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协调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出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谋划策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做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好表率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1220" y="2248535"/>
            <a:ext cx="5139055" cy="3855085"/>
          </a:xfrm>
          <a:prstGeom prst="pentagon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388696" y="472103"/>
            <a:ext cx="547260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一、父母学堂</a:t>
            </a:r>
            <a:endParaRPr lang="zh-CN" altLang="en-US" sz="28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6767" y="1112919"/>
            <a:ext cx="64807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hlinkClick r:id="rId1" action="ppaction://hlinkfile"/>
              </a:rPr>
              <a:t>1.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hlinkClick r:id="rId1" action="ppaction://hlinkfile"/>
              </a:rPr>
              <a:t>父母阅读书目推荐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hlinkClick r:id="rId1" action="ppaction://hlinkfile"/>
              </a:rPr>
              <a:t>100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hlinkClick r:id="rId1" action="ppaction://hlinkfile"/>
              </a:rPr>
              <a:t>本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8610" y="1560830"/>
            <a:ext cx="4842510" cy="51619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349240" y="1672590"/>
            <a:ext cx="633095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4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         </a:t>
            </a:r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善意教养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改善亲子关系首先需要善意养育。而善意养育更多地是需要父母</a:t>
            </a:r>
            <a:r>
              <a:rPr lang="zh-CN" altLang="en-US" sz="200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转变自己的思维模式和行为方式</a:t>
            </a:r>
            <a:r>
              <a:rPr lang="zh-CN" altLang="en-US" sz="20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。让一个孩子感受到父母与世界的“友好”，需要</a:t>
            </a:r>
            <a:r>
              <a:rPr lang="zh-CN" altLang="en-US" sz="200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父母的善意、家庭成员的善意、学校的善意和整个社会的善意</a:t>
            </a:r>
            <a:r>
              <a:rPr lang="zh-CN" altLang="en-US" sz="20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。</a:t>
            </a:r>
            <a:endParaRPr lang="zh-CN" altLang="en-US" sz="20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我们跟孩子一起解决问题，而不是解决孩子。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                                                                                 </a:t>
            </a:r>
            <a:endParaRPr lang="en-US" altLang="zh-CN" sz="24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                </a:t>
            </a:r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——李小萌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32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《家庭教育促进法》出台</a:t>
            </a:r>
            <a:endParaRPr lang="zh-CN" altLang="en-US" sz="320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3255" y="1312545"/>
            <a:ext cx="11437620" cy="4773295"/>
          </a:xfrm>
        </p:spPr>
        <p:txBody>
          <a:bodyPr>
            <a:normAutofit/>
          </a:bodyPr>
          <a:p>
            <a:r>
              <a:rPr lang="zh-CN" altLang="en-US"/>
              <a:t>7月23日，“双减”文件落地；10月23日，全国人大表决通过</a:t>
            </a:r>
            <a:r>
              <a:rPr lang="zh-CN" altLang="en-US">
                <a:solidFill>
                  <a:srgbClr val="C00000"/>
                </a:solidFill>
              </a:rPr>
              <a:t>《家庭教育促进法》</a:t>
            </a:r>
            <a:endParaRPr lang="zh-CN" altLang="en-US">
              <a:solidFill>
                <a:srgbClr val="C00000"/>
              </a:solidFill>
            </a:endParaRPr>
          </a:p>
          <a:p>
            <a:endParaRPr lang="zh-CN" altLang="en-US"/>
          </a:p>
          <a:p>
            <a:r>
              <a:rPr lang="zh-CN" altLang="en-US"/>
              <a:t>“父母是孩子的第一任老师，家庭是孩子的第一所学校。”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“双减”政令把孩子送还给了家长，也送来了新的课题：在属于家庭的时间里，如何管、怎样教？“</a:t>
            </a:r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55" y="1384300"/>
            <a:ext cx="3333750" cy="416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本框 5"/>
          <p:cNvSpPr txBox="1"/>
          <p:nvPr/>
        </p:nvSpPr>
        <p:spPr>
          <a:xfrm>
            <a:off x="1460451" y="520363"/>
            <a:ext cx="547260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一、父母学堂</a:t>
            </a:r>
            <a:endParaRPr lang="zh-CN" altLang="en-US" sz="28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95020" y="5848985"/>
            <a:ext cx="441007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做有爱的家长，接纳孩子的不完美。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br>
              <a:rPr lang="zh-CN" altLang="zh-CN" dirty="0" smtClean="0"/>
            </a:br>
            <a:endParaRPr lang="zh-CN" altLang="zh-CN" dirty="0"/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932930" y="5633085"/>
            <a:ext cx="43815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父母的影响伴随孩子一生。本书提出重建亲子关系的三根支柱：无条件的爱、价值感和终身成长的心态。同时，这也是一个人获得内在力量，更好地应对人生的关键。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220" y="1456690"/>
            <a:ext cx="3469005" cy="411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82" y="519981"/>
            <a:ext cx="5688633" cy="4816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75" y="1240061"/>
            <a:ext cx="3744416" cy="458282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22762" y="5632549"/>
            <a:ext cx="54545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我，坐在斜阳浅照的石阶上，望着这个眼睛清亮的小孩专心地做一件事：是的，我愿意等上一辈子的时间，让他从从容容地把这个蝴蝶结扎好，用他五岁的手指。孩子，你慢慢来，慢慢来。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</a:t>
            </a:r>
            <a:r>
              <a:rPr lang="en-US" altLang="zh-CN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龙应台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孩子你慢慢来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61423" y="5301813"/>
            <a:ext cx="57606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孩子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，我要求你读书用功，不是因为我要你跟别人比成绩，而是因为，我希望你将来会拥有选择的权利，选择有意义、有时间的工作，而不是被迫谋生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76764" y="6136605"/>
            <a:ext cx="56012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所谓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父母，就是那不断对着背影既欣喜又悲伤，想追回拥抱又不敢声张的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人。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——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龙应台</a:t>
            </a:r>
            <a:r>
              <a:rPr lang="en-US" altLang="zh-CN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亲爱的安德烈</a:t>
            </a:r>
            <a:r>
              <a:rPr lang="en-US" altLang="zh-CN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1460451" y="592118"/>
            <a:ext cx="547260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一、父母学堂</a:t>
            </a:r>
            <a:endParaRPr lang="zh-CN" altLang="en-US" sz="28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" y="1722755"/>
            <a:ext cx="3740785" cy="47739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03" y="952029"/>
            <a:ext cx="3888432" cy="57606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76227" y="592247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</a:rPr>
              <a:t>2.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线上学习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217930"/>
            <a:ext cx="2726055" cy="5638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83" y="1168053"/>
            <a:ext cx="3240360" cy="56886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3" y="1168053"/>
            <a:ext cx="3055645" cy="5688633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1964517" y="572562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</a:rPr>
              <a:t>2.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线上学习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73791" y="3184277"/>
            <a:ext cx="2376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自主学习</a:t>
            </a:r>
            <a:endParaRPr lang="en-US" altLang="zh-CN" sz="28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亲子共学</a:t>
            </a:r>
            <a:endParaRPr lang="en-US" altLang="zh-CN" sz="28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团队互学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示 4"/>
          <p:cNvGraphicFramePr/>
          <p:nvPr/>
        </p:nvGraphicFramePr>
        <p:xfrm>
          <a:off x="4269105" y="304165"/>
          <a:ext cx="5612765" cy="6768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4" name="图片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90512" y="2481262"/>
            <a:ext cx="5041900" cy="446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236687" y="17770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0875" y="880110"/>
            <a:ext cx="4472305" cy="237109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2890" y="735965"/>
            <a:ext cx="4211320" cy="2533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890" y="3400425"/>
            <a:ext cx="4254500" cy="3196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495" y="707390"/>
            <a:ext cx="4283710" cy="25552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180" y="3400425"/>
            <a:ext cx="4244975" cy="318389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36687" y="17770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2900" y="3641194"/>
            <a:ext cx="3886826" cy="326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821471" y="434042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三、创新策划亲子活动</a:t>
            </a:r>
            <a:endParaRPr lang="zh-CN" altLang="en-US" sz="28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80903" y="663997"/>
            <a:ext cx="6429375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2000" kern="1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0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zh-CN" sz="20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学校</a:t>
            </a:r>
            <a:r>
              <a:rPr lang="zh-CN" altLang="zh-CN" sz="2000" b="1" kern="100" dirty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常态</a:t>
            </a:r>
            <a:r>
              <a:rPr lang="zh-CN" altLang="zh-CN" sz="20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活动</a:t>
            </a:r>
            <a:endParaRPr lang="en-US" altLang="zh-CN" sz="2000" b="1" kern="100" dirty="0" smtClean="0">
              <a:solidFill>
                <a:srgbClr val="1B815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亲子运动会</a:t>
            </a:r>
            <a:endParaRPr lang="en-US" altLang="zh-CN" sz="1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十岁成长礼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军营成长活动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生态林野营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校园露营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义卖活动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000" kern="1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66700" algn="just">
              <a:spcAft>
                <a:spcPts val="0"/>
              </a:spcAft>
            </a:pPr>
            <a:r>
              <a:rPr lang="en-US" altLang="zh-CN" sz="20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zh-CN" sz="20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班级</a:t>
            </a:r>
            <a:r>
              <a:rPr lang="zh-CN" altLang="zh-CN" sz="2000" b="1" kern="100" dirty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重要</a:t>
            </a:r>
            <a:r>
              <a:rPr lang="zh-CN" altLang="zh-CN" sz="20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活动</a:t>
            </a:r>
            <a:endParaRPr lang="en-US" altLang="zh-CN" sz="2000" b="1" kern="100" dirty="0" smtClean="0">
              <a:solidFill>
                <a:srgbClr val="1B815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66700" algn="just">
              <a:spcAft>
                <a:spcPts val="0"/>
              </a:spcAft>
            </a:pPr>
            <a:r>
              <a:rPr lang="en-US" altLang="zh-CN" sz="20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zh-CN" sz="20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班</a:t>
            </a:r>
            <a:r>
              <a:rPr lang="zh-CN" altLang="zh-CN" sz="2000" b="1" kern="100" dirty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本</a:t>
            </a:r>
            <a:r>
              <a:rPr lang="zh-CN" altLang="zh-CN" sz="20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项目研究</a:t>
            </a:r>
            <a:r>
              <a:rPr lang="zh-CN" altLang="en-US" sz="14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（主题学习课程）</a:t>
            </a:r>
            <a:endParaRPr lang="en-US" altLang="zh-CN" sz="1400" b="1" kern="100" dirty="0" smtClean="0">
              <a:solidFill>
                <a:srgbClr val="1B815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66700" algn="just">
              <a:spcAft>
                <a:spcPts val="0"/>
              </a:spcAft>
            </a:pPr>
            <a:r>
              <a:rPr lang="en-US" altLang="zh-CN" sz="20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4.</a:t>
            </a:r>
            <a:r>
              <a:rPr lang="zh-CN" altLang="zh-CN" sz="20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社区</a:t>
            </a:r>
            <a:r>
              <a:rPr lang="zh-CN" altLang="zh-CN" sz="2000" b="1" kern="100" dirty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特色</a:t>
            </a:r>
            <a:r>
              <a:rPr lang="zh-CN" altLang="zh-CN" sz="20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活动</a:t>
            </a:r>
            <a:endParaRPr lang="en-US" altLang="zh-CN" sz="2000" b="1" kern="100" dirty="0" smtClean="0">
              <a:solidFill>
                <a:srgbClr val="1B815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66700" algn="just">
              <a:spcAft>
                <a:spcPts val="0"/>
              </a:spcAft>
            </a:pPr>
            <a:r>
              <a:rPr lang="en-US" altLang="zh-CN" sz="20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5.</a:t>
            </a:r>
            <a:r>
              <a:rPr lang="zh-CN" altLang="zh-CN" sz="20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创新</a:t>
            </a:r>
            <a:r>
              <a:rPr lang="zh-CN" altLang="en-US" sz="20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亲子活动</a:t>
            </a:r>
            <a:r>
              <a:rPr lang="zh-CN" altLang="en-US" sz="1400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（阅读、登山、野营</a:t>
            </a:r>
            <a:r>
              <a:rPr lang="en-US" altLang="zh-CN" sz="1400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  <a:r>
              <a:rPr lang="zh-CN" altLang="en-US" sz="1400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zh-CN" altLang="zh-CN" sz="1400" kern="100" dirty="0">
              <a:solidFill>
                <a:srgbClr val="1B815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49055" y="3760341"/>
            <a:ext cx="455716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146" name="Picture 2" descr="https://timgsa.baidu.com/timg?image&amp;quality=80&amp;size=b9999_10000&amp;sec=1541051836556&amp;di=565fbce7528ef067564f1714d2dd33dc&amp;imgtype=0&amp;src=http%3A%2F%2Ftangwai.com%2FImgRsc%2FWebThumbs%2F942%2FDefImg186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7127" y="4912469"/>
            <a:ext cx="3456384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https://timgsa.baidu.com/timg?image&amp;quality=80&amp;size=b9999_10000&amp;sec=1541051878356&amp;di=9c10919d6042783b39f2c8e3733e826a&amp;imgtype=0&amp;src=http%3A%2F%2Fwww.xdongsj3.com%2Fuploadfiles%2Feditor%2Fimage%2F20160106%2F14520600181067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93671" y="663997"/>
            <a:ext cx="3312368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0" name="Picture 6" descr="http://img2.imgtn.bdimg.com/it/u=449080999,1656008899&amp;fm=26&amp;gp=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575" y="3904357"/>
            <a:ext cx="3466356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矩形 13"/>
          <p:cNvSpPr/>
          <p:nvPr/>
        </p:nvSpPr>
        <p:spPr>
          <a:xfrm>
            <a:off x="236687" y="17770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16559" y="736769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四、建好沟通平台</a:t>
            </a:r>
            <a:endParaRPr lang="zh-CN" altLang="en-US" sz="28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8775" y="1312069"/>
            <a:ext cx="11233248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zh-CN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班级群形态多样：</a:t>
            </a:r>
            <a:endParaRPr lang="en-US" altLang="zh-CN" b="1" dirty="0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zh-CN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）班级家长群：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参与人员为本班家长和各科教师，发布每周通知，及时周知家长，适用于日常信息集体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沟通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，班级圈的建设。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zh-CN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）学生问吧：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专用于学生课余自由向老师提问。由各科老师协助解答，就共性问题可再次讲解，相当于一个</a:t>
            </a:r>
            <a:r>
              <a:rPr lang="zh-CN" altLang="zh-CN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课余在线辅导站</a:t>
            </a:r>
            <a:r>
              <a:rPr lang="zh-CN" altLang="zh-CN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zh-CN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zh-CN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核心研讨群：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邀约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三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五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家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长骨干核心力量，共同就班级事务进行定期研讨，协助班级进行课程设计，预先商量班级大事，再交由班级群发布</a:t>
            </a:r>
            <a:r>
              <a:rPr lang="zh-CN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（阅读、课程、实践活动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12751" y="3688333"/>
            <a:ext cx="11449272" cy="258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spcAft>
                <a:spcPts val="0"/>
              </a:spcAft>
            </a:pPr>
            <a:r>
              <a:rPr lang="en-US" altLang="zh-CN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zh-CN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建群</a:t>
            </a:r>
            <a:r>
              <a:rPr lang="zh-CN" altLang="zh-CN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原则</a:t>
            </a:r>
            <a:r>
              <a:rPr lang="zh-CN" altLang="zh-CN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b="1" kern="100" dirty="0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66700" algn="just">
              <a:spcAft>
                <a:spcPts val="0"/>
              </a:spcAft>
            </a:pPr>
            <a:r>
              <a:rPr lang="zh-CN" altLang="zh-CN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班</a:t>
            </a:r>
            <a:r>
              <a:rPr lang="zh-CN" altLang="zh-CN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级群以“和而不同，共同发展”为宗旨，主要用于班级团队的信息传递，为增强班级凝聚力，服务好每一个孩子而建</a:t>
            </a:r>
            <a:r>
              <a:rPr lang="zh-CN" altLang="zh-CN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kern="1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66700" algn="just">
              <a:spcAft>
                <a:spcPts val="0"/>
              </a:spcAft>
            </a:pPr>
            <a:r>
              <a:rPr lang="zh-CN" altLang="en-US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zh-CN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实</a:t>
            </a:r>
            <a:r>
              <a:rPr lang="zh-CN" altLang="zh-CN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名入群：</a:t>
            </a:r>
            <a:r>
              <a:rPr lang="zh-CN" altLang="zh-CN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班级群成员以实名加入，以“学生姓名</a:t>
            </a:r>
            <a:r>
              <a:rPr lang="en-US" altLang="zh-CN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zh-CN" altLang="zh-CN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爸爸妈妈”以诚挚的心认识身边的新同伴</a:t>
            </a:r>
            <a:r>
              <a:rPr lang="zh-CN" altLang="zh-CN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kern="1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66700" algn="just">
              <a:spcAft>
                <a:spcPts val="0"/>
              </a:spcAft>
            </a:pPr>
            <a:r>
              <a:rPr lang="zh-CN" altLang="en-US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）及时关注：</a:t>
            </a:r>
            <a:r>
              <a:rPr lang="zh-CN" altLang="en-US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群里发布的通知等要及时关注，确保学习活动的正常展开</a:t>
            </a:r>
            <a:r>
              <a:rPr lang="zh-CN" altLang="en-US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b="1" kern="1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66700" algn="just">
              <a:spcAft>
                <a:spcPts val="0"/>
              </a:spcAft>
            </a:pPr>
            <a:r>
              <a:rPr lang="zh-CN" altLang="en-US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）资源共享：</a:t>
            </a:r>
            <a:r>
              <a:rPr lang="zh-CN" altLang="zh-CN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各科教师在群中主动分享图文时，请心怀感恩，请理解每次活动不一定照顾人人，也未必专业，我们会努力</a:t>
            </a:r>
            <a:r>
              <a:rPr lang="zh-CN" altLang="en-US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；家委会成员有推荐书目和优质资源等及时发布共享；</a:t>
            </a:r>
            <a:endParaRPr lang="en-US" altLang="zh-CN" kern="1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66700" algn="just">
              <a:spcAft>
                <a:spcPts val="0"/>
              </a:spcAft>
            </a:pPr>
            <a:r>
              <a:rPr lang="zh-CN" altLang="en-US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）和谐共存：</a:t>
            </a:r>
            <a:r>
              <a:rPr lang="zh-CN" altLang="en-US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用正面的</a:t>
            </a:r>
            <a:r>
              <a:rPr lang="zh-CN" altLang="zh-CN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沟通</a:t>
            </a:r>
            <a:r>
              <a:rPr lang="zh-CN" altLang="zh-CN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方</a:t>
            </a:r>
            <a:r>
              <a:rPr lang="zh-CN" altLang="zh-CN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式</a:t>
            </a:r>
            <a:r>
              <a:rPr lang="zh-CN" altLang="en-US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，确保群内的正能量，</a:t>
            </a:r>
            <a:r>
              <a:rPr lang="zh-CN" altLang="zh-CN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zh-CN" altLang="zh-CN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谐相处、团结互助是沟通之道。</a:t>
            </a:r>
            <a:r>
              <a:rPr lang="zh-CN" altLang="zh-CN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altLang="zh-CN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利</a:t>
            </a:r>
            <a:r>
              <a:rPr lang="zh-CN" altLang="en-US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于</a:t>
            </a:r>
            <a:r>
              <a:rPr lang="zh-CN" altLang="zh-CN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班</a:t>
            </a:r>
            <a:r>
              <a:rPr lang="zh-CN" altLang="zh-CN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级大局稳定的话，不在群内</a:t>
            </a:r>
            <a:r>
              <a:rPr lang="zh-CN" altLang="zh-CN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讲</a:t>
            </a:r>
            <a:r>
              <a:rPr lang="zh-CN" altLang="en-US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zh-CN" altLang="zh-CN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请</a:t>
            </a:r>
            <a:r>
              <a:rPr lang="zh-CN" altLang="zh-CN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理解老师们不能在工作时间随时回复信息</a:t>
            </a:r>
            <a:r>
              <a:rPr lang="zh-CN" altLang="zh-CN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。（规则意识、</a:t>
            </a:r>
            <a:endParaRPr lang="en-US" altLang="zh-CN" kern="1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28775" y="808013"/>
            <a:ext cx="61926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五、家长义工团</a:t>
            </a:r>
            <a:endParaRPr lang="en-US" altLang="zh-CN" sz="2800" dirty="0" smtClean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172791" y="1450542"/>
            <a:ext cx="6417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滚雪球式、主动申请式、人人互动式和随时招募式等多种方式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780" y="2023310"/>
            <a:ext cx="3655392" cy="180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145" y="3976112"/>
            <a:ext cx="3655392" cy="2167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95" y="2023310"/>
            <a:ext cx="2602299" cy="4048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28975" y="880021"/>
            <a:ext cx="6429375" cy="586314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6700" algn="just">
              <a:lnSpc>
                <a:spcPts val="5000"/>
              </a:lnSpc>
              <a:spcAft>
                <a:spcPts val="0"/>
              </a:spcAft>
            </a:pPr>
            <a:r>
              <a:rPr lang="zh-CN" altLang="en-US" sz="28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因为一群可爱的孩子</a:t>
            </a:r>
            <a:endParaRPr lang="en-US" altLang="zh-CN" sz="2800" b="1" kern="100" dirty="0" smtClean="0">
              <a:solidFill>
                <a:srgbClr val="1B815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ts val="5000"/>
              </a:lnSpc>
              <a:spcAft>
                <a:spcPts val="0"/>
              </a:spcAft>
            </a:pPr>
            <a:r>
              <a:rPr lang="zh-CN" altLang="en-US" sz="28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你我携手 成为命运共同体</a:t>
            </a:r>
            <a:endParaRPr lang="en-US" altLang="zh-CN" sz="2800" b="1" kern="100" dirty="0" smtClean="0">
              <a:solidFill>
                <a:srgbClr val="1B815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ts val="5000"/>
              </a:lnSpc>
              <a:spcAft>
                <a:spcPts val="0"/>
              </a:spcAft>
            </a:pPr>
            <a:r>
              <a:rPr lang="zh-CN" altLang="zh-CN" sz="28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面</a:t>
            </a:r>
            <a:r>
              <a:rPr lang="zh-CN" altLang="zh-CN" sz="2800" b="1" kern="100" dirty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对新时</a:t>
            </a:r>
            <a:r>
              <a:rPr lang="zh-CN" altLang="zh-CN" sz="28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代</a:t>
            </a:r>
            <a:r>
              <a:rPr lang="en-US" altLang="zh-CN" sz="28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新挑战</a:t>
            </a:r>
            <a:endParaRPr lang="en-US" altLang="zh-CN" sz="2800" b="1" kern="100" dirty="0" smtClean="0">
              <a:solidFill>
                <a:srgbClr val="1B815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ts val="5000"/>
              </a:lnSpc>
              <a:spcAft>
                <a:spcPts val="0"/>
              </a:spcAft>
            </a:pPr>
            <a:r>
              <a:rPr lang="zh-CN" altLang="en-US" sz="28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守望成长中的儿童</a:t>
            </a:r>
            <a:endParaRPr lang="en-US" altLang="zh-CN" sz="2800" b="1" kern="100" dirty="0" smtClean="0">
              <a:solidFill>
                <a:srgbClr val="1B815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ts val="5000"/>
              </a:lnSpc>
              <a:spcAft>
                <a:spcPts val="0"/>
              </a:spcAft>
            </a:pPr>
            <a:r>
              <a:rPr lang="zh-CN" altLang="en-US" sz="28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我们一起</a:t>
            </a:r>
            <a:r>
              <a:rPr lang="zh-CN" altLang="zh-CN" sz="28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寻</a:t>
            </a:r>
            <a:r>
              <a:rPr lang="zh-CN" altLang="zh-CN" sz="2800" b="1" kern="100" dirty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找路</a:t>
            </a:r>
            <a:r>
              <a:rPr lang="zh-CN" altLang="zh-CN" sz="28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径</a:t>
            </a:r>
            <a:r>
              <a:rPr lang="en-US" altLang="zh-CN" sz="28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创造机会</a:t>
            </a:r>
            <a:endParaRPr lang="en-US" altLang="zh-CN" sz="2800" b="1" kern="100" dirty="0" smtClean="0">
              <a:solidFill>
                <a:srgbClr val="1B815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ts val="5000"/>
              </a:lnSpc>
              <a:spcAft>
                <a:spcPts val="0"/>
              </a:spcAft>
            </a:pPr>
            <a:r>
              <a:rPr lang="zh-CN" altLang="en-US" sz="28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打开自己 放飞童心</a:t>
            </a:r>
            <a:endParaRPr lang="en-US" altLang="zh-CN" sz="2800" b="1" kern="100" dirty="0" smtClean="0">
              <a:solidFill>
                <a:srgbClr val="1B815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ts val="5000"/>
              </a:lnSpc>
              <a:spcAft>
                <a:spcPts val="0"/>
              </a:spcAft>
            </a:pPr>
            <a:r>
              <a:rPr lang="zh-CN" altLang="en-US" sz="28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为孩子的成长创造更多可能</a:t>
            </a:r>
            <a:endParaRPr lang="en-US" altLang="zh-CN" sz="2800" b="1" kern="100" smtClean="0">
              <a:solidFill>
                <a:srgbClr val="1B815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ts val="5000"/>
              </a:lnSpc>
              <a:spcAft>
                <a:spcPts val="0"/>
              </a:spcAft>
            </a:pPr>
            <a:r>
              <a:rPr lang="zh-CN" altLang="zh-CN" sz="2800" b="1" kern="10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zh-CN" sz="2800" b="1" kern="100" dirty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们的一小</a:t>
            </a:r>
            <a:r>
              <a:rPr lang="zh-CN" altLang="zh-CN" sz="28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步</a:t>
            </a:r>
            <a:endParaRPr lang="en-US" altLang="zh-CN" sz="2800" b="1" kern="100" dirty="0" smtClean="0">
              <a:solidFill>
                <a:srgbClr val="1B815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ts val="5000"/>
              </a:lnSpc>
              <a:spcAft>
                <a:spcPts val="0"/>
              </a:spcAft>
            </a:pPr>
            <a:r>
              <a:rPr lang="zh-CN" altLang="en-US" sz="28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也许会成就孩子成长路上的</a:t>
            </a:r>
            <a:r>
              <a:rPr lang="zh-CN" altLang="zh-CN" sz="28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zh-CN" sz="2800" b="1" kern="100" dirty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大</a:t>
            </a:r>
            <a:r>
              <a:rPr lang="zh-CN" altLang="zh-CN" sz="2800" b="1" kern="100" dirty="0" smtClean="0">
                <a:solidFill>
                  <a:srgbClr val="1B8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步</a:t>
            </a:r>
            <a:endParaRPr lang="zh-CN" altLang="zh-CN" sz="2800" b="1" kern="100" dirty="0">
              <a:solidFill>
                <a:srgbClr val="1B815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2901" y="3641580"/>
            <a:ext cx="3886826" cy="326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3155" y="3963035"/>
            <a:ext cx="3782695" cy="2837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99210" y="195580"/>
            <a:ext cx="11030585" cy="4773295"/>
          </a:xfrm>
        </p:spPr>
        <p:txBody>
          <a:bodyPr>
            <a:normAutofit fontScale="25000"/>
          </a:bodyPr>
          <a:p>
            <a:r>
              <a:rPr lang="zh-CN" altLang="en-US" sz="8000">
                <a:solidFill>
                  <a:srgbClr val="C00000"/>
                </a:solidFill>
              </a:rPr>
              <a:t>家长视角：</a:t>
            </a:r>
            <a:endParaRPr lang="zh-CN" altLang="en-US" sz="8000">
              <a:solidFill>
                <a:srgbClr val="C00000"/>
              </a:solidFill>
            </a:endParaRPr>
          </a:p>
          <a:p>
            <a:r>
              <a:rPr lang="zh-CN" altLang="en-US" sz="8000">
                <a:solidFill>
                  <a:srgbClr val="C00000"/>
                </a:solidFill>
              </a:rPr>
              <a:t>立法焦点指向家庭教育的责任与科学性</a:t>
            </a:r>
            <a:endParaRPr lang="zh-CN" altLang="en-US" sz="8000">
              <a:solidFill>
                <a:srgbClr val="C00000"/>
              </a:solidFill>
            </a:endParaRPr>
          </a:p>
          <a:p>
            <a:r>
              <a:rPr lang="zh-CN" altLang="en-US" sz="8000" b="1">
                <a:solidFill>
                  <a:srgbClr val="C00000"/>
                </a:solidFill>
              </a:rPr>
              <a:t>焦点1：家庭教育的总体要求</a:t>
            </a:r>
            <a:endParaRPr lang="zh-CN" altLang="en-US" sz="8000" b="1">
              <a:solidFill>
                <a:srgbClr val="C00000"/>
              </a:solidFill>
            </a:endParaRPr>
          </a:p>
          <a:p>
            <a:r>
              <a:rPr lang="zh-CN" altLang="en-US" sz="8000"/>
              <a:t>尊重未成年人身心发展规律和个体差异；</a:t>
            </a:r>
            <a:endParaRPr lang="zh-CN" altLang="en-US" sz="8000"/>
          </a:p>
          <a:p>
            <a:r>
              <a:rPr lang="zh-CN" altLang="en-US" sz="8000"/>
              <a:t>尊重未成年人人格尊严，保护未成年人隐私权和个人信息，保障未成年人合法权益；</a:t>
            </a:r>
            <a:endParaRPr lang="zh-CN" altLang="en-US" sz="8000"/>
          </a:p>
          <a:p>
            <a:r>
              <a:rPr lang="zh-CN" altLang="en-US" sz="8000"/>
              <a:t>遵循家庭教育特点，贯彻科学的家庭教育理念和方法；</a:t>
            </a:r>
            <a:endParaRPr lang="zh-CN" altLang="en-US" sz="8000"/>
          </a:p>
          <a:p>
            <a:r>
              <a:rPr lang="zh-CN" altLang="en-US" sz="8000"/>
              <a:t>家庭教育、学校教育、社会教育紧密结合、协调一致；</a:t>
            </a:r>
            <a:endParaRPr lang="zh-CN" altLang="en-US" sz="8000"/>
          </a:p>
          <a:p>
            <a:r>
              <a:rPr lang="zh-CN" altLang="en-US" sz="8000"/>
              <a:t>结合实际情况采取灵活多样的措施。</a:t>
            </a:r>
            <a:endParaRPr lang="zh-CN" altLang="en-US" sz="8000"/>
          </a:p>
          <a:p>
            <a:r>
              <a:rPr lang="zh-CN" altLang="en-US" sz="8000" b="1">
                <a:solidFill>
                  <a:srgbClr val="C00000"/>
                </a:solidFill>
              </a:rPr>
              <a:t>焦点2：父母（监护人）必须做什么？不能做什么？</a:t>
            </a:r>
            <a:endParaRPr lang="zh-CN" altLang="en-US" sz="8000" b="1">
              <a:solidFill>
                <a:srgbClr val="C00000"/>
              </a:solidFill>
            </a:endParaRPr>
          </a:p>
          <a:p>
            <a:r>
              <a:rPr lang="zh-CN" altLang="en-US" sz="8000"/>
              <a:t>承担对未成年人实施家庭教育的主体责任；</a:t>
            </a:r>
            <a:endParaRPr lang="zh-CN" altLang="en-US" sz="8000"/>
          </a:p>
          <a:p>
            <a:r>
              <a:rPr lang="zh-CN" altLang="en-US" sz="8000"/>
              <a:t>注重家庭建设，为未成年人健康成长营造良好的家庭环境；</a:t>
            </a:r>
            <a:endParaRPr lang="zh-CN" altLang="en-US" sz="8000"/>
          </a:p>
          <a:p>
            <a:r>
              <a:rPr lang="zh-CN" altLang="en-US" sz="8000"/>
              <a:t>关注未成年人的生理、心理、智力发展状况，尊重其参与相关家庭事务和发表意见的权利；</a:t>
            </a:r>
            <a:endParaRPr lang="zh-CN" altLang="en-US" sz="8000"/>
          </a:p>
          <a:p>
            <a:r>
              <a:rPr lang="zh-CN" altLang="en-US" sz="8000"/>
              <a:t>掌握科学的家庭教育方法，提高家庭教育的能力；</a:t>
            </a:r>
            <a:endParaRPr lang="zh-CN" altLang="en-US" sz="8000"/>
          </a:p>
          <a:p>
            <a:r>
              <a:rPr lang="zh-CN" altLang="en-US" sz="8000"/>
              <a:t>积极参加学校、社区提供的公益性家庭教育指导和实践活动；</a:t>
            </a:r>
            <a:endParaRPr lang="zh-CN" altLang="en-US" sz="8000"/>
          </a:p>
          <a:p>
            <a:r>
              <a:rPr lang="zh-CN" altLang="en-US" sz="8000"/>
              <a:t>父母相互配合履行家庭教育责任；</a:t>
            </a:r>
            <a:endParaRPr lang="zh-CN" altLang="en-US" sz="8000"/>
          </a:p>
          <a:p>
            <a:r>
              <a:rPr lang="zh-CN" altLang="en-US" sz="8000"/>
              <a:t>依法委托他人代为照护未成年人时，要定期了解未成年人学习、生活情况和心理状况；</a:t>
            </a:r>
            <a:endParaRPr lang="zh-CN" altLang="en-US" sz="8000"/>
          </a:p>
          <a:p>
            <a:r>
              <a:rPr lang="zh-CN" altLang="en-US" sz="8000"/>
              <a:t>合理安排未成年人的学习、休息、娱乐和体育锻炼时间。</a:t>
            </a:r>
            <a:endParaRPr lang="zh-CN" altLang="en-US" sz="8000"/>
          </a:p>
          <a:p>
            <a:endParaRPr lang="zh-CN" altLang="en-US" sz="8000"/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39953" y="882421"/>
            <a:ext cx="4455495" cy="558800"/>
          </a:xfrm>
          <a:prstGeom prst="rect">
            <a:avLst/>
          </a:prstGeom>
          <a:noFill/>
        </p:spPr>
        <p:txBody>
          <a:bodyPr wrap="square" lIns="128583" tIns="64291" rIns="128583" bIns="64291" rtlCol="0">
            <a:spAutoFit/>
          </a:bodyPr>
          <a:lstStyle/>
          <a:p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硬笔楷书简体" pitchFamily="65" charset="-122"/>
                <a:ea typeface="方正硬笔楷书简体" pitchFamily="65" charset="-122"/>
              </a:rPr>
              <a:t>薛家小学微信公众号</a:t>
            </a:r>
            <a:endParaRPr lang="zh-CN" alt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方正硬笔楷书简体" pitchFamily="65" charset="-122"/>
              <a:ea typeface="方正硬笔楷书简体" pitchFamily="65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15259" y="901681"/>
            <a:ext cx="3544144" cy="558800"/>
          </a:xfrm>
          <a:prstGeom prst="rect">
            <a:avLst/>
          </a:prstGeom>
          <a:noFill/>
        </p:spPr>
        <p:txBody>
          <a:bodyPr wrap="square" lIns="128583" tIns="64291" rIns="128583" bIns="64291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我们的联系方式：</a:t>
            </a:r>
            <a:endParaRPr lang="zh-CN" alt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方正硬笔楷书简体" pitchFamily="65" charset="-122"/>
              <a:ea typeface="方正硬笔楷书简体" pitchFamily="65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72251" y="1758937"/>
            <a:ext cx="4961801" cy="3906834"/>
          </a:xfrm>
          <a:prstGeom prst="rect">
            <a:avLst/>
          </a:prstGeom>
          <a:noFill/>
        </p:spPr>
        <p:txBody>
          <a:bodyPr wrap="square" lIns="128583" tIns="64291" rIns="128583" bIns="6429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校  长 万莺燕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13815070638</a:t>
            </a:r>
            <a:endParaRPr lang="en-US" altLang="zh-CN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副校长 周  静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13912341185</a:t>
            </a:r>
            <a:endParaRPr lang="en-US" altLang="zh-CN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副校长 </a:t>
            </a:r>
            <a:r>
              <a:rPr 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吴春燕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13861013250</a:t>
            </a:r>
            <a:endParaRPr lang="en-US" altLang="zh-CN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副校长 </a:t>
            </a:r>
            <a:r>
              <a:rPr 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朱小昌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13401316313</a:t>
            </a:r>
            <a:endParaRPr lang="en-US" altLang="zh-CN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副校长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祝卫其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13775006005</a:t>
            </a:r>
            <a:endParaRPr lang="zh-CN" alt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副校长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曹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燕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13813585506</a:t>
            </a:r>
            <a:endParaRPr lang="en-US" altLang="zh-CN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63" y="1473185"/>
            <a:ext cx="4437058" cy="4437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47015" y="4408805"/>
            <a:ext cx="3071495" cy="257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845050" y="2896870"/>
            <a:ext cx="65563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accent6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家校携手</a:t>
            </a:r>
            <a:r>
              <a:rPr lang="en-US" altLang="zh-CN" sz="5400">
                <a:solidFill>
                  <a:schemeClr val="accent6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</a:t>
            </a:r>
            <a:r>
              <a:rPr lang="zh-CN" altLang="en-US" sz="5400">
                <a:solidFill>
                  <a:schemeClr val="accent6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共同进步</a:t>
            </a:r>
            <a:endParaRPr lang="zh-CN" altLang="en-US" sz="5400">
              <a:solidFill>
                <a:schemeClr val="accent6">
                  <a:lumMod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crush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8338" y="952289"/>
            <a:ext cx="11572875" cy="4773215"/>
          </a:xfrm>
        </p:spPr>
        <p:txBody>
          <a:bodyPr>
            <a:noAutofit/>
          </a:bodyPr>
          <a:p>
            <a:pPr fontAlgn="auto">
              <a:lnSpc>
                <a:spcPts val="3600"/>
              </a:lnSpc>
              <a:spcBef>
                <a:spcPts val="1000"/>
              </a:spcBef>
            </a:pPr>
            <a:r>
              <a:rPr lang="zh-CN" altLang="en-US" sz="2300" b="1">
                <a:solidFill>
                  <a:srgbClr val="C00000"/>
                </a:solidFill>
              </a:rPr>
              <a:t>焦点3：父母（监护人）还有什么义务？</a:t>
            </a:r>
            <a:endParaRPr lang="zh-CN" altLang="en-US" sz="2300" b="1">
              <a:solidFill>
                <a:srgbClr val="C00000"/>
              </a:solidFill>
            </a:endParaRPr>
          </a:p>
          <a:p>
            <a:pPr fontAlgn="auto">
              <a:lnSpc>
                <a:spcPts val="3600"/>
              </a:lnSpc>
              <a:spcBef>
                <a:spcPts val="1000"/>
              </a:spcBef>
            </a:pPr>
            <a:r>
              <a:rPr lang="zh-CN" altLang="en-US" sz="2300"/>
              <a:t>教育未成年人树立</a:t>
            </a:r>
            <a:r>
              <a:rPr lang="zh-CN" altLang="en-US" sz="2300">
                <a:solidFill>
                  <a:srgbClr val="C00000"/>
                </a:solidFill>
              </a:rPr>
              <a:t>维护国家统一</a:t>
            </a:r>
            <a:r>
              <a:rPr lang="zh-CN" altLang="en-US" sz="2300"/>
              <a:t>的观念，</a:t>
            </a:r>
            <a:r>
              <a:rPr lang="zh-CN" altLang="en-US" sz="2300">
                <a:solidFill>
                  <a:srgbClr val="C00000"/>
                </a:solidFill>
              </a:rPr>
              <a:t>铸牢中华民族共同体意识</a:t>
            </a:r>
            <a:r>
              <a:rPr lang="zh-CN" altLang="en-US" sz="2300"/>
              <a:t>，培养</a:t>
            </a:r>
            <a:r>
              <a:rPr lang="zh-CN" altLang="en-US" sz="2300">
                <a:solidFill>
                  <a:srgbClr val="C00000"/>
                </a:solidFill>
              </a:rPr>
              <a:t>家国情怀</a:t>
            </a:r>
            <a:r>
              <a:rPr lang="zh-CN" altLang="en-US" sz="2300"/>
              <a:t>；</a:t>
            </a:r>
            <a:endParaRPr lang="zh-CN" altLang="en-US" sz="2300"/>
          </a:p>
          <a:p>
            <a:pPr fontAlgn="auto">
              <a:lnSpc>
                <a:spcPts val="3600"/>
              </a:lnSpc>
              <a:spcBef>
                <a:spcPts val="1000"/>
              </a:spcBef>
            </a:pPr>
            <a:r>
              <a:rPr lang="zh-CN" altLang="en-US" sz="2300"/>
              <a:t>培养未成年人良好</a:t>
            </a:r>
            <a:r>
              <a:rPr lang="zh-CN" altLang="en-US" sz="2300">
                <a:solidFill>
                  <a:srgbClr val="C00000"/>
                </a:solidFill>
              </a:rPr>
              <a:t>社会公德、家庭美德、个人品德意识和法治意识；</a:t>
            </a:r>
            <a:endParaRPr lang="zh-CN" altLang="en-US" sz="2300"/>
          </a:p>
          <a:p>
            <a:pPr fontAlgn="auto">
              <a:lnSpc>
                <a:spcPts val="3600"/>
              </a:lnSpc>
              <a:spcBef>
                <a:spcPts val="1000"/>
              </a:spcBef>
            </a:pPr>
            <a:r>
              <a:rPr lang="zh-CN" altLang="en-US" sz="2300"/>
              <a:t>帮助未成年人树立</a:t>
            </a:r>
            <a:r>
              <a:rPr lang="zh-CN" altLang="en-US" sz="2300">
                <a:solidFill>
                  <a:srgbClr val="C00000"/>
                </a:solidFill>
              </a:rPr>
              <a:t>正确的成才观</a:t>
            </a:r>
            <a:r>
              <a:rPr lang="zh-CN" altLang="en-US" sz="2300"/>
              <a:t>，培养广泛兴趣爱好、健康审美追求和良好学习习惯，增强科学探索精神、创新意识和能力；</a:t>
            </a:r>
            <a:endParaRPr lang="zh-CN" altLang="en-US" sz="2300"/>
          </a:p>
          <a:p>
            <a:pPr fontAlgn="auto">
              <a:lnSpc>
                <a:spcPts val="3600"/>
              </a:lnSpc>
              <a:spcBef>
                <a:spcPts val="1000"/>
              </a:spcBef>
            </a:pPr>
            <a:r>
              <a:rPr lang="zh-CN" altLang="en-US" sz="2300"/>
              <a:t>引导未成年人养成良好生活习惯和行为习惯，促进其</a:t>
            </a:r>
            <a:r>
              <a:rPr lang="zh-CN" altLang="en-US" sz="2300">
                <a:solidFill>
                  <a:srgbClr val="C00000"/>
                </a:solidFill>
              </a:rPr>
              <a:t>身心健康发展</a:t>
            </a:r>
            <a:r>
              <a:rPr lang="zh-CN" altLang="en-US" sz="2300"/>
              <a:t>；</a:t>
            </a:r>
            <a:endParaRPr lang="zh-CN" altLang="en-US" sz="2300"/>
          </a:p>
          <a:p>
            <a:pPr fontAlgn="auto">
              <a:lnSpc>
                <a:spcPts val="3600"/>
              </a:lnSpc>
              <a:spcBef>
                <a:spcPts val="1000"/>
              </a:spcBef>
            </a:pPr>
            <a:r>
              <a:rPr lang="zh-CN" altLang="en-US" sz="2300"/>
              <a:t>关注未成年人心理健康，帮助其掌握安全知识和技能，增强其</a:t>
            </a:r>
            <a:r>
              <a:rPr lang="zh-CN" altLang="en-US" sz="2300">
                <a:solidFill>
                  <a:srgbClr val="C00000"/>
                </a:solidFill>
              </a:rPr>
              <a:t>自我保护</a:t>
            </a:r>
            <a:r>
              <a:rPr lang="zh-CN" altLang="en-US" sz="2300"/>
              <a:t>的意识和能力；</a:t>
            </a:r>
            <a:endParaRPr lang="zh-CN" altLang="en-US" sz="2300"/>
          </a:p>
          <a:p>
            <a:pPr fontAlgn="auto">
              <a:lnSpc>
                <a:spcPts val="3600"/>
              </a:lnSpc>
              <a:spcBef>
                <a:spcPts val="1000"/>
              </a:spcBef>
            </a:pPr>
            <a:r>
              <a:rPr lang="zh-CN" altLang="en-US" sz="2300"/>
              <a:t>帮助未成年人树立</a:t>
            </a:r>
            <a:r>
              <a:rPr lang="zh-CN" altLang="en-US" sz="2300">
                <a:solidFill>
                  <a:srgbClr val="C00000"/>
                </a:solidFill>
              </a:rPr>
              <a:t>正确的劳动观念</a:t>
            </a:r>
            <a:r>
              <a:rPr lang="zh-CN" altLang="en-US" sz="2300"/>
              <a:t>，养成吃苦耐劳的优秀品格和热爱劳动的良好习惯。</a:t>
            </a:r>
            <a:endParaRPr lang="zh-CN" altLang="en-US" sz="2300"/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5948" y="1229149"/>
            <a:ext cx="11572875" cy="4773215"/>
          </a:xfrm>
        </p:spPr>
        <p:txBody>
          <a:bodyPr>
            <a:noAutofit/>
          </a:bodyPr>
          <a:p>
            <a:pPr fontAlgn="auto">
              <a:lnSpc>
                <a:spcPts val="3500"/>
              </a:lnSpc>
              <a:spcBef>
                <a:spcPts val="1000"/>
              </a:spcBef>
            </a:pPr>
            <a:r>
              <a:rPr lang="zh-CN" altLang="en-US" sz="2400"/>
              <a:t>①亲自养育，加强</a:t>
            </a:r>
            <a:r>
              <a:rPr lang="zh-CN" altLang="en-US" sz="2400">
                <a:solidFill>
                  <a:srgbClr val="C00000"/>
                </a:solidFill>
              </a:rPr>
              <a:t>亲子陪伴</a:t>
            </a:r>
            <a:r>
              <a:rPr lang="zh-CN" altLang="en-US" sz="2400"/>
              <a:t>。</a:t>
            </a:r>
            <a:endParaRPr lang="zh-CN" altLang="en-US" sz="2400"/>
          </a:p>
          <a:p>
            <a:pPr fontAlgn="auto">
              <a:lnSpc>
                <a:spcPts val="3500"/>
              </a:lnSpc>
              <a:spcBef>
                <a:spcPts val="1000"/>
              </a:spcBef>
            </a:pPr>
            <a:r>
              <a:rPr lang="zh-CN" altLang="en-US" sz="2400"/>
              <a:t>②共同参与，发挥</a:t>
            </a:r>
            <a:r>
              <a:rPr lang="zh-CN" altLang="en-US" sz="2400">
                <a:solidFill>
                  <a:srgbClr val="C00000"/>
                </a:solidFill>
              </a:rPr>
              <a:t>父母双方</a:t>
            </a:r>
            <a:r>
              <a:rPr lang="zh-CN" altLang="en-US" sz="2400"/>
              <a:t>的作用。</a:t>
            </a:r>
            <a:endParaRPr lang="zh-CN" altLang="en-US" sz="2400"/>
          </a:p>
          <a:p>
            <a:pPr fontAlgn="auto">
              <a:lnSpc>
                <a:spcPts val="3500"/>
              </a:lnSpc>
              <a:spcBef>
                <a:spcPts val="1000"/>
              </a:spcBef>
            </a:pPr>
            <a:r>
              <a:rPr lang="zh-CN" altLang="en-US" sz="2400"/>
              <a:t>③</a:t>
            </a:r>
            <a:r>
              <a:rPr lang="zh-CN" altLang="en-US" sz="2400">
                <a:solidFill>
                  <a:srgbClr val="C00000"/>
                </a:solidFill>
              </a:rPr>
              <a:t>相机而教</a:t>
            </a:r>
            <a:r>
              <a:rPr lang="zh-CN" altLang="en-US" sz="2400"/>
              <a:t>，寓教于日常生活之中。</a:t>
            </a:r>
            <a:endParaRPr lang="zh-CN" altLang="en-US" sz="2400"/>
          </a:p>
          <a:p>
            <a:pPr fontAlgn="auto">
              <a:lnSpc>
                <a:spcPts val="3500"/>
              </a:lnSpc>
              <a:spcBef>
                <a:spcPts val="1000"/>
              </a:spcBef>
            </a:pPr>
            <a:r>
              <a:rPr lang="zh-CN" altLang="en-US" sz="2400"/>
              <a:t>④潜移默化，</a:t>
            </a:r>
            <a:r>
              <a:rPr lang="zh-CN" altLang="en-US" sz="2400">
                <a:solidFill>
                  <a:srgbClr val="C00000"/>
                </a:solidFill>
              </a:rPr>
              <a:t>言传与身教</a:t>
            </a:r>
            <a:r>
              <a:rPr lang="zh-CN" altLang="en-US" sz="2400"/>
              <a:t>相结合。</a:t>
            </a:r>
            <a:endParaRPr lang="zh-CN" altLang="en-US" sz="2400"/>
          </a:p>
          <a:p>
            <a:pPr fontAlgn="auto">
              <a:lnSpc>
                <a:spcPts val="3500"/>
              </a:lnSpc>
              <a:spcBef>
                <a:spcPts val="1000"/>
              </a:spcBef>
            </a:pPr>
            <a:r>
              <a:rPr lang="zh-CN" altLang="en-US" sz="2400"/>
              <a:t>⑤</a:t>
            </a:r>
            <a:r>
              <a:rPr lang="zh-CN" altLang="en-US" sz="2400">
                <a:solidFill>
                  <a:srgbClr val="C00000"/>
                </a:solidFill>
              </a:rPr>
              <a:t>严慈相济</a:t>
            </a:r>
            <a:r>
              <a:rPr lang="zh-CN" altLang="en-US" sz="2400"/>
              <a:t>，关心爱护与严格要求并重。</a:t>
            </a:r>
            <a:endParaRPr lang="zh-CN" altLang="en-US" sz="2400"/>
          </a:p>
          <a:p>
            <a:pPr fontAlgn="auto">
              <a:lnSpc>
                <a:spcPts val="3500"/>
              </a:lnSpc>
              <a:spcBef>
                <a:spcPts val="1000"/>
              </a:spcBef>
            </a:pPr>
            <a:r>
              <a:rPr lang="zh-CN" altLang="en-US" sz="2400"/>
              <a:t>⑥</a:t>
            </a:r>
            <a:r>
              <a:rPr lang="zh-CN" altLang="en-US" sz="2400">
                <a:solidFill>
                  <a:srgbClr val="C00000"/>
                </a:solidFill>
              </a:rPr>
              <a:t>尊重差异</a:t>
            </a:r>
            <a:r>
              <a:rPr lang="zh-CN" altLang="en-US" sz="2400"/>
              <a:t>，根据年龄和个性特点进行科学引导。</a:t>
            </a:r>
            <a:endParaRPr lang="zh-CN" altLang="en-US" sz="2400"/>
          </a:p>
          <a:p>
            <a:pPr fontAlgn="auto">
              <a:lnSpc>
                <a:spcPts val="3500"/>
              </a:lnSpc>
              <a:spcBef>
                <a:spcPts val="1000"/>
              </a:spcBef>
            </a:pPr>
            <a:r>
              <a:rPr lang="zh-CN" altLang="en-US" sz="2400"/>
              <a:t>⑦</a:t>
            </a:r>
            <a:r>
              <a:rPr lang="zh-CN" altLang="en-US" sz="2400">
                <a:solidFill>
                  <a:srgbClr val="C00000"/>
                </a:solidFill>
              </a:rPr>
              <a:t>平等交流</a:t>
            </a:r>
            <a:r>
              <a:rPr lang="zh-CN" altLang="en-US" sz="2400"/>
              <a:t>，予以尊重、理解和鼓励。</a:t>
            </a:r>
            <a:endParaRPr lang="zh-CN" altLang="en-US" sz="2400"/>
          </a:p>
          <a:p>
            <a:pPr fontAlgn="auto">
              <a:lnSpc>
                <a:spcPts val="3500"/>
              </a:lnSpc>
              <a:spcBef>
                <a:spcPts val="1000"/>
              </a:spcBef>
            </a:pPr>
            <a:r>
              <a:rPr lang="zh-CN" altLang="en-US" sz="2400"/>
              <a:t>⑧</a:t>
            </a:r>
            <a:r>
              <a:rPr lang="zh-CN" altLang="en-US" sz="2400">
                <a:solidFill>
                  <a:srgbClr val="C00000"/>
                </a:solidFill>
              </a:rPr>
              <a:t>相互促进</a:t>
            </a:r>
            <a:r>
              <a:rPr lang="zh-CN" altLang="en-US" sz="2400"/>
              <a:t>，父母与子女共同成长。</a:t>
            </a:r>
            <a:endParaRPr lang="zh-CN" altLang="en-US" sz="2400"/>
          </a:p>
          <a:p>
            <a:pPr fontAlgn="auto">
              <a:lnSpc>
                <a:spcPts val="3500"/>
              </a:lnSpc>
              <a:spcBef>
                <a:spcPts val="1000"/>
              </a:spcBef>
            </a:pPr>
            <a:r>
              <a:rPr lang="zh-CN" altLang="en-US" sz="2400"/>
              <a:t>⑨其他有益于未成年人全面发展、健康成长的方式方法。</a:t>
            </a:r>
            <a:endParaRPr lang="zh-CN" altLang="en-US" sz="2400"/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60500" y="592455"/>
            <a:ext cx="7390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国家立法建议</a:t>
            </a:r>
            <a:r>
              <a:rPr lang="en-US" altLang="zh-CN" sz="28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</a:t>
            </a:r>
            <a:r>
              <a:rPr lang="zh-CN" altLang="en-US" sz="28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种家庭教育方法</a:t>
            </a:r>
            <a:endParaRPr lang="zh-CN" altLang="en-US" sz="280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155" y="4120515"/>
            <a:ext cx="3702050" cy="24320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>
                <a:solidFill>
                  <a:srgbClr val="C00000"/>
                </a:solidFill>
              </a:rPr>
              <a:t>进一步明确学校的权责：</a:t>
            </a:r>
            <a:endParaRPr lang="zh-CN" altLang="en-US">
              <a:solidFill>
                <a:srgbClr val="C00000"/>
              </a:solidFill>
            </a:endParaRPr>
          </a:p>
          <a:p>
            <a:endParaRPr lang="zh-CN" altLang="en-US"/>
          </a:p>
          <a:p>
            <a:r>
              <a:rPr lang="zh-CN" altLang="en-US"/>
              <a:t>将家庭教育指导服务纳入工作计划，作为教师业务培训的内容；</a:t>
            </a:r>
            <a:endParaRPr lang="zh-CN" altLang="en-US"/>
          </a:p>
          <a:p>
            <a:r>
              <a:rPr lang="zh-CN" altLang="en-US"/>
              <a:t>建立家长学校，定期组织公益性家庭教育指导服务和实践活动；</a:t>
            </a:r>
            <a:endParaRPr lang="zh-CN" altLang="en-US"/>
          </a:p>
          <a:p>
            <a:r>
              <a:rPr lang="zh-CN" altLang="en-US"/>
              <a:t>根据家长的需求，组织开展相关活动，促进家庭与学校共同教育；</a:t>
            </a:r>
            <a:endParaRPr lang="zh-CN" altLang="en-US"/>
          </a:p>
          <a:p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1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3847718" y="2147567"/>
            <a:ext cx="2467672" cy="1299127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zh-CN" altLang="en-US" sz="20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MH_Other_2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847718" y="3150373"/>
            <a:ext cx="2482739" cy="385051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zh-CN" altLang="en-US" sz="20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MH_Other_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944817" y="3669353"/>
            <a:ext cx="2370572" cy="369984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zh-CN" altLang="en-US" sz="20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MH_SubTitle_1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6506239" y="1759166"/>
            <a:ext cx="4395530" cy="68304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zh-CN" altLang="en-US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家校需要合作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MH_SubTitle_2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6506239" y="2797131"/>
            <a:ext cx="4395530" cy="68304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zh-CN" altLang="en-US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一起认识家委会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MH_SubTitle_3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6506239" y="3833418"/>
            <a:ext cx="4395530" cy="68137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zh-CN" altLang="en-US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家委会运作建议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MH_Other_5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742404" y="2309200"/>
            <a:ext cx="2606465" cy="260646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endParaRPr lang="zh-TW" altLang="en-US" sz="2530" b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MH_Title_1"/>
          <p:cNvSpPr/>
          <p:nvPr>
            <p:custDataLst>
              <p:tags r:id="rId8"/>
            </p:custDataLst>
          </p:nvPr>
        </p:nvSpPr>
        <p:spPr>
          <a:xfrm>
            <a:off x="2049357" y="2599412"/>
            <a:ext cx="2026043" cy="20260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zh-CN" altLang="en-US" sz="5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目录</a:t>
            </a:r>
            <a:endParaRPr lang="zh-TW" altLang="en-US" sz="5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8" accel="4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8" accel="4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8" accel="4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8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8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8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7077710" y="3003550"/>
            <a:ext cx="5543550" cy="120523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41681" rIns="949115" anchor="ctr"/>
          <a:lstStyle/>
          <a:p>
            <a:pPr>
              <a:lnSpc>
                <a:spcPct val="130000"/>
              </a:lnSpc>
              <a:defRPr/>
            </a:pPr>
            <a:endParaRPr lang="zh-CN" altLang="en-US" sz="1475" kern="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2" name="文本框 1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03260" y="3285934"/>
            <a:ext cx="78547" cy="34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21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zh-CN" altLang="en-US" sz="221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53383" y="2847897"/>
            <a:ext cx="1442703" cy="155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1012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/>
          <p:nvPr>
            <p:custDataLst>
              <p:tags r:id="rId4"/>
            </p:custDataLst>
          </p:nvPr>
        </p:nvSpPr>
        <p:spPr>
          <a:xfrm>
            <a:off x="6886847" y="3349861"/>
            <a:ext cx="4257961" cy="55387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sz="4000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家校需要合作</a:t>
            </a:r>
            <a:endParaRPr lang="zh-CN" altLang="en-US" sz="4000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655" y="1600200"/>
            <a:ext cx="4527550" cy="4244340"/>
          </a:xfrm>
          <a:prstGeom prst="ellipse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2052" grpId="0"/>
      <p:bldP spid="205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 smtClean="0"/>
          </a:p>
        </p:txBody>
      </p:sp>
      <p:sp>
        <p:nvSpPr>
          <p:cNvPr id="8" name="矩形 7"/>
          <p:cNvSpPr/>
          <p:nvPr/>
        </p:nvSpPr>
        <p:spPr>
          <a:xfrm>
            <a:off x="2228341" y="100609"/>
            <a:ext cx="492444" cy="46153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+mn-ea"/>
                <a:sym typeface="+mn-lt"/>
              </a:rPr>
              <a:t>二</a:t>
            </a:r>
            <a:endParaRPr lang="zh-CN" altLang="en-US" sz="4050" b="1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6687" y="195485"/>
            <a:ext cx="12385375" cy="6877224"/>
          </a:xfrm>
          <a:prstGeom prst="rect">
            <a:avLst/>
          </a:prstGeom>
          <a:noFill/>
          <a:ln w="69850">
            <a:solidFill>
              <a:schemeClr val="tx1">
                <a:lumMod val="85000"/>
                <a:lumOff val="15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2"/>
          <p:cNvSpPr txBox="1">
            <a:spLocks noChangeArrowheads="1"/>
          </p:cNvSpPr>
          <p:nvPr/>
        </p:nvSpPr>
        <p:spPr bwMode="auto">
          <a:xfrm>
            <a:off x="2253293" y="808367"/>
            <a:ext cx="8136904" cy="341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 defTabSz="914400" eaLnBrk="1" hangingPunct="1">
              <a:lnSpc>
                <a:spcPct val="150000"/>
              </a:lnSpc>
            </a:pPr>
            <a:r>
              <a:rPr lang="zh-CN" altLang="en-US" sz="2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办学理念：</a:t>
            </a:r>
            <a:r>
              <a:rPr lang="zh-CN" altLang="en-US" sz="24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至善求真</a:t>
            </a:r>
            <a:r>
              <a:rPr lang="en-US" altLang="zh-CN" sz="24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  </a:t>
            </a:r>
            <a:r>
              <a:rPr lang="zh-CN" altLang="en-US" sz="24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适性扬才</a:t>
            </a:r>
            <a:endParaRPr lang="zh-CN" altLang="en-US" sz="2400" dirty="0">
              <a:solidFill>
                <a:srgbClr val="C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  <a:sym typeface="+mn-ea"/>
            </a:endParaRPr>
          </a:p>
          <a:p>
            <a:pPr lvl="0" algn="just" defTabSz="914400" eaLnBrk="1" hangingPunct="1">
              <a:lnSpc>
                <a:spcPct val="150000"/>
              </a:lnSpc>
            </a:pPr>
            <a:r>
              <a:rPr lang="zh-CN" altLang="en-US" sz="2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校训文化：</a:t>
            </a:r>
            <a:r>
              <a:rPr lang="zh-CN" altLang="en-US" sz="24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向善向上 </a:t>
            </a:r>
            <a:r>
              <a:rPr lang="en-US" altLang="zh-CN" sz="24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 </a:t>
            </a:r>
            <a:r>
              <a:rPr lang="zh-CN" altLang="en-US" sz="24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求真求新</a:t>
            </a:r>
            <a:endParaRPr lang="zh-CN" altLang="en-US" sz="2400" dirty="0">
              <a:solidFill>
                <a:srgbClr val="C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  <a:sym typeface="+mn-ea"/>
            </a:endParaRPr>
          </a:p>
          <a:p>
            <a:pPr lvl="0" algn="just" defTabSz="914400" eaLnBrk="1" hangingPunct="1">
              <a:lnSpc>
                <a:spcPct val="150000"/>
              </a:lnSpc>
            </a:pPr>
            <a:r>
              <a:rPr lang="zh-CN" altLang="en-US" sz="2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校</a:t>
            </a:r>
            <a:r>
              <a:rPr lang="en-US" altLang="zh-CN" sz="2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        </a:t>
            </a:r>
            <a:r>
              <a:rPr lang="zh-CN" altLang="en-US" sz="2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风：崇德博学 </a:t>
            </a:r>
            <a:r>
              <a:rPr lang="en-US" altLang="zh-CN" sz="2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 </a:t>
            </a:r>
            <a:r>
              <a:rPr lang="zh-CN" altLang="en-US" sz="2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主动发展     </a:t>
            </a:r>
            <a:endParaRPr lang="zh-CN" altLang="en-US" sz="240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  <a:sym typeface="+mn-ea"/>
            </a:endParaRPr>
          </a:p>
          <a:p>
            <a:pPr lvl="0" algn="just" defTabSz="914400" eaLnBrk="1" hangingPunct="1">
              <a:lnSpc>
                <a:spcPct val="150000"/>
              </a:lnSpc>
            </a:pPr>
            <a:r>
              <a:rPr lang="zh-CN" altLang="en-US" sz="2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教</a:t>
            </a:r>
            <a:r>
              <a:rPr lang="en-US" altLang="zh-CN" sz="2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        </a:t>
            </a:r>
            <a:r>
              <a:rPr lang="zh-CN" altLang="en-US" sz="2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风：修身敬业 </a:t>
            </a:r>
            <a:r>
              <a:rPr lang="en-US" altLang="zh-CN" sz="2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 </a:t>
            </a:r>
            <a:r>
              <a:rPr lang="zh-CN" altLang="en-US" sz="2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乐教爱生</a:t>
            </a:r>
            <a:endParaRPr lang="zh-CN" altLang="en-US" sz="240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  <a:sym typeface="+mn-ea"/>
            </a:endParaRPr>
          </a:p>
          <a:p>
            <a:pPr lvl="0" algn="just" defTabSz="914400" eaLnBrk="1" hangingPunct="1">
              <a:lnSpc>
                <a:spcPct val="150000"/>
              </a:lnSpc>
            </a:pPr>
            <a:r>
              <a:rPr lang="zh-CN" altLang="en-US" sz="2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学</a:t>
            </a:r>
            <a:r>
              <a:rPr lang="en-US" altLang="zh-CN" sz="2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        </a:t>
            </a:r>
            <a:r>
              <a:rPr lang="zh-CN" altLang="en-US" sz="2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风：尊师守纪</a:t>
            </a:r>
            <a:r>
              <a:rPr lang="en-US" altLang="zh-CN" sz="2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  </a:t>
            </a:r>
            <a:r>
              <a:rPr lang="zh-CN" altLang="en-US" sz="2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  <a:sym typeface="+mn-ea"/>
              </a:rPr>
              <a:t>自信好学</a:t>
            </a:r>
            <a:endParaRPr lang="zh-CN" altLang="en-US" sz="240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  <a:sym typeface="+mn-ea"/>
            </a:endParaRPr>
          </a:p>
          <a:p>
            <a:pPr lvl="0" algn="just" defTabSz="914400" eaLnBrk="1" hangingPunct="1">
              <a:lnSpc>
                <a:spcPct val="150000"/>
              </a:lnSpc>
            </a:pPr>
            <a:endParaRPr lang="zh-CN" altLang="en-US" sz="2400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08610" y="304165"/>
            <a:ext cx="1065530" cy="467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482600" y="3799205"/>
            <a:ext cx="11834495" cy="3196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" val="20161022181333"/>
  <p:tag name="MH_LIBRARY" val="GRAPHIC"/>
  <p:tag name="MH_TYPE" val="Other"/>
  <p:tag name="MH_ORDER" val="1"/>
</p:tagLst>
</file>

<file path=ppt/tags/tag10.xml><?xml version="1.0" encoding="utf-8"?>
<p:tagLst xmlns:p="http://schemas.openxmlformats.org/presentationml/2006/main">
  <p:tag name="MH" val="20161022204303"/>
  <p:tag name="MH_LIBRARY" val="GRAPHIC"/>
  <p:tag name="MH_ORDER" val="Rectangle 12"/>
</p:tagLst>
</file>

<file path=ppt/tags/tag11.xml><?xml version="1.0" encoding="utf-8"?>
<p:tagLst xmlns:p="http://schemas.openxmlformats.org/presentationml/2006/main">
  <p:tag name="MH" val="20161022204303"/>
  <p:tag name="MH_LIBRARY" val="GRAPHIC"/>
  <p:tag name="MH_ORDER" val="文本框 13"/>
</p:tagLst>
</file>

<file path=ppt/tags/tag12.xml><?xml version="1.0" encoding="utf-8"?>
<p:tagLst xmlns:p="http://schemas.openxmlformats.org/presentationml/2006/main">
  <p:tag name="MH" val="20161022204303"/>
  <p:tag name="MH_LIBRARY" val="GRAPHIC"/>
  <p:tag name="MH_ORDER" val="文本框 14"/>
</p:tagLst>
</file>

<file path=ppt/tags/tag13.xml><?xml version="1.0" encoding="utf-8"?>
<p:tagLst xmlns:p="http://schemas.openxmlformats.org/presentationml/2006/main">
  <p:tag name="MH" val="20161022204343"/>
  <p:tag name="MH_LIBRARY" val="GRAPHIC"/>
  <p:tag name="MH_ORDER" val="标题 5"/>
</p:tagLst>
</file>

<file path=ppt/tags/tag14.xml><?xml version="1.0" encoding="utf-8"?>
<p:tagLst xmlns:p="http://schemas.openxmlformats.org/presentationml/2006/main">
  <p:tag name="MH" val="20161022204303"/>
  <p:tag name="MH_LIBRARY" val="GRAPHIC"/>
</p:tagLst>
</file>

<file path=ppt/tags/tag15.xml><?xml version="1.0" encoding="utf-8"?>
<p:tagLst xmlns:p="http://schemas.openxmlformats.org/presentationml/2006/main">
  <p:tag name="KSO_WM_UNIT_PLACING_PICTURE_USER_VIEWPORT" val="{&quot;height&quot;:9090,&quot;width&quot;:34590}"/>
</p:tagLst>
</file>

<file path=ppt/tags/tag16.xml><?xml version="1.0" encoding="utf-8"?>
<p:tagLst xmlns:p="http://schemas.openxmlformats.org/presentationml/2006/main">
  <p:tag name="MH" val="20151119084322"/>
  <p:tag name="MH_LIBRARY" val="GRAPHIC"/>
  <p:tag name="MH_TYPE" val="Other"/>
  <p:tag name="MH_ORDER" val="1"/>
</p:tagLst>
</file>

<file path=ppt/tags/tag17.xml><?xml version="1.0" encoding="utf-8"?>
<p:tagLst xmlns:p="http://schemas.openxmlformats.org/presentationml/2006/main">
  <p:tag name="MH" val="20151119084322"/>
  <p:tag name="MH_LIBRARY" val="GRAPHIC"/>
  <p:tag name="MH_TYPE" val="Other"/>
  <p:tag name="MH_ORDER" val="2"/>
</p:tagLst>
</file>

<file path=ppt/tags/tag18.xml><?xml version="1.0" encoding="utf-8"?>
<p:tagLst xmlns:p="http://schemas.openxmlformats.org/presentationml/2006/main">
  <p:tag name="MH" val="20151119084322"/>
  <p:tag name="MH_LIBRARY" val="GRAPHIC"/>
  <p:tag name="MH_TYPE" val="Other"/>
  <p:tag name="MH_ORDER" val="3"/>
</p:tagLst>
</file>

<file path=ppt/tags/tag19.xml><?xml version="1.0" encoding="utf-8"?>
<p:tagLst xmlns:p="http://schemas.openxmlformats.org/presentationml/2006/main">
  <p:tag name="MH" val="20151119084322"/>
  <p:tag name="MH_LIBRARY" val="GRAPHIC"/>
  <p:tag name="MH_TYPE" val="Other"/>
  <p:tag name="MH_ORDER" val="4"/>
</p:tagLst>
</file>

<file path=ppt/tags/tag2.xml><?xml version="1.0" encoding="utf-8"?>
<p:tagLst xmlns:p="http://schemas.openxmlformats.org/presentationml/2006/main">
  <p:tag name="MH" val="20161022181333"/>
  <p:tag name="MH_LIBRARY" val="GRAPHIC"/>
  <p:tag name="MH_TYPE" val="Other"/>
  <p:tag name="MH_ORDER" val="2"/>
</p:tagLst>
</file>

<file path=ppt/tags/tag20.xml><?xml version="1.0" encoding="utf-8"?>
<p:tagLst xmlns:p="http://schemas.openxmlformats.org/presentationml/2006/main">
  <p:tag name="MH" val="20151119084322"/>
  <p:tag name="MH_LIBRARY" val="GRAPHIC"/>
  <p:tag name="MH_TYPE" val="Title"/>
  <p:tag name="MH_ORDER" val="1"/>
</p:tagLst>
</file>

<file path=ppt/tags/tag21.xml><?xml version="1.0" encoding="utf-8"?>
<p:tagLst xmlns:p="http://schemas.openxmlformats.org/presentationml/2006/main">
  <p:tag name="MH" val="20161022204303"/>
  <p:tag name="MH_LIBRARY" val="GRAPHIC"/>
  <p:tag name="MH_ORDER" val="Rectangle 12"/>
</p:tagLst>
</file>

<file path=ppt/tags/tag22.xml><?xml version="1.0" encoding="utf-8"?>
<p:tagLst xmlns:p="http://schemas.openxmlformats.org/presentationml/2006/main">
  <p:tag name="MH" val="20161022204303"/>
  <p:tag name="MH_LIBRARY" val="GRAPHIC"/>
  <p:tag name="MH_ORDER" val="文本框 13"/>
</p:tagLst>
</file>

<file path=ppt/tags/tag23.xml><?xml version="1.0" encoding="utf-8"?>
<p:tagLst xmlns:p="http://schemas.openxmlformats.org/presentationml/2006/main">
  <p:tag name="MH" val="20161022204303"/>
  <p:tag name="MH_LIBRARY" val="GRAPHIC"/>
  <p:tag name="MH_ORDER" val="文本框 14"/>
</p:tagLst>
</file>

<file path=ppt/tags/tag24.xml><?xml version="1.0" encoding="utf-8"?>
<p:tagLst xmlns:p="http://schemas.openxmlformats.org/presentationml/2006/main">
  <p:tag name="MH" val="20161022204343"/>
  <p:tag name="MH_LIBRARY" val="GRAPHIC"/>
  <p:tag name="MH_ORDER" val="标题 5"/>
</p:tagLst>
</file>

<file path=ppt/tags/tag25.xml><?xml version="1.0" encoding="utf-8"?>
<p:tagLst xmlns:p="http://schemas.openxmlformats.org/presentationml/2006/main">
  <p:tag name="MH" val="20161022204303"/>
  <p:tag name="MH_LIBRARY" val="GRAPHIC"/>
</p:tagLst>
</file>

<file path=ppt/tags/tag26.xml><?xml version="1.0" encoding="utf-8"?>
<p:tagLst xmlns:p="http://schemas.openxmlformats.org/presentationml/2006/main">
  <p:tag name="MH" val="20161022204303"/>
  <p:tag name="MH_LIBRARY" val="GRAPHIC"/>
  <p:tag name="MH_ORDER" val="Rectangle 12"/>
</p:tagLst>
</file>

<file path=ppt/tags/tag27.xml><?xml version="1.0" encoding="utf-8"?>
<p:tagLst xmlns:p="http://schemas.openxmlformats.org/presentationml/2006/main">
  <p:tag name="MH" val="20161022204303"/>
  <p:tag name="MH_LIBRARY" val="GRAPHIC"/>
  <p:tag name="MH_ORDER" val="文本框 13"/>
</p:tagLst>
</file>

<file path=ppt/tags/tag28.xml><?xml version="1.0" encoding="utf-8"?>
<p:tagLst xmlns:p="http://schemas.openxmlformats.org/presentationml/2006/main">
  <p:tag name="MH" val="20161022204303"/>
  <p:tag name="MH_LIBRARY" val="GRAPHIC"/>
  <p:tag name="MH_ORDER" val="文本框 14"/>
</p:tagLst>
</file>

<file path=ppt/tags/tag29.xml><?xml version="1.0" encoding="utf-8"?>
<p:tagLst xmlns:p="http://schemas.openxmlformats.org/presentationml/2006/main">
  <p:tag name="MH" val="20161022204343"/>
  <p:tag name="MH_LIBRARY" val="GRAPHIC"/>
  <p:tag name="MH_ORDER" val="标题 5"/>
</p:tagLst>
</file>

<file path=ppt/tags/tag3.xml><?xml version="1.0" encoding="utf-8"?>
<p:tagLst xmlns:p="http://schemas.openxmlformats.org/presentationml/2006/main">
  <p:tag name="MH" val="20161022181333"/>
  <p:tag name="MH_LIBRARY" val="GRAPHIC"/>
  <p:tag name="MH_TYPE" val="Other"/>
  <p:tag name="MH_ORDER" val="3"/>
</p:tagLst>
</file>

<file path=ppt/tags/tag30.xml><?xml version="1.0" encoding="utf-8"?>
<p:tagLst xmlns:p="http://schemas.openxmlformats.org/presentationml/2006/main">
  <p:tag name="MH" val="20161022204303"/>
  <p:tag name="MH_LIBRARY" val="GRAPHIC"/>
</p:tagLst>
</file>

<file path=ppt/tags/tag31.xml><?xml version="1.0" encoding="utf-8"?>
<p:tagLst xmlns:p="http://schemas.openxmlformats.org/presentationml/2006/main">
  <p:tag name="KSO_WM_UNIT_PLACING_PICTURE_USER_VIEWPORT" val="{&quot;height&quot;:8000,&quot;width&quot;:8000}"/>
</p:tagLst>
</file>

<file path=ppt/tags/tag4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1"/>
</p:tagLst>
</file>

<file path=ppt/tags/tag5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2"/>
</p:tagLst>
</file>

<file path=ppt/tags/tag6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3"/>
</p:tagLst>
</file>

<file path=ppt/tags/tag7.xml><?xml version="1.0" encoding="utf-8"?>
<p:tagLst xmlns:p="http://schemas.openxmlformats.org/presentationml/2006/main">
  <p:tag name="MH" val="20161022181333"/>
  <p:tag name="MH_LIBRARY" val="GRAPHIC"/>
  <p:tag name="MH_TYPE" val="Other"/>
  <p:tag name="MH_ORDER" val="5"/>
</p:tagLst>
</file>

<file path=ppt/tags/tag8.xml><?xml version="1.0" encoding="utf-8"?>
<p:tagLst xmlns:p="http://schemas.openxmlformats.org/presentationml/2006/main">
  <p:tag name="MH" val="20161022181333"/>
  <p:tag name="MH_LIBRARY" val="GRAPHIC"/>
  <p:tag name="MH_TYPE" val="Title"/>
  <p:tag name="MH_ORDER" val="1"/>
</p:tagLst>
</file>

<file path=ppt/tags/tag9.xml><?xml version="1.0" encoding="utf-8"?>
<p:tagLst xmlns:p="http://schemas.openxmlformats.org/presentationml/2006/main">
  <p:tag name="MH_TYPE" val="#NeiR#"/>
  <p:tag name="MH_NUMBER" val="4"/>
  <p:tag name="MH_CATEGORY" val="#YinZJG#"/>
  <p:tag name="MH_LAYOUT" val="TitleSubTitle"/>
  <p:tag name="MH" val="20161022181333"/>
  <p:tag name="MH_LIBRARY" val="GRAPHIC"/>
</p:tagLst>
</file>

<file path=ppt/theme/theme1.xml><?xml version="1.0" encoding="utf-8"?>
<a:theme xmlns:a="http://schemas.openxmlformats.org/drawingml/2006/main" name="Office Theme">
  <a:themeElements>
    <a:clrScheme name="自定义 521">
      <a:dk1>
        <a:sysClr val="windowText" lastClr="000000"/>
      </a:dk1>
      <a:lt1>
        <a:sysClr val="window" lastClr="FFFFFF"/>
      </a:lt1>
      <a:dk2>
        <a:srgbClr val="437D07"/>
      </a:dk2>
      <a:lt2>
        <a:srgbClr val="E7E6E6"/>
      </a:lt2>
      <a:accent1>
        <a:srgbClr val="5CC3D2"/>
      </a:accent1>
      <a:accent2>
        <a:srgbClr val="437D07"/>
      </a:accent2>
      <a:accent3>
        <a:srgbClr val="5CC3D2"/>
      </a:accent3>
      <a:accent4>
        <a:srgbClr val="437D07"/>
      </a:accent4>
      <a:accent5>
        <a:srgbClr val="5CC3D2"/>
      </a:accent5>
      <a:accent6>
        <a:srgbClr val="437D07"/>
      </a:accent6>
      <a:hlink>
        <a:srgbClr val="5CC3D2"/>
      </a:hlink>
      <a:folHlink>
        <a:srgbClr val="437D07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4095</Words>
  <Application>WPS 演示</Application>
  <PresentationFormat>自定义</PresentationFormat>
  <Paragraphs>294</Paragraphs>
  <Slides>31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4" baseType="lpstr">
      <vt:lpstr>Arial</vt:lpstr>
      <vt:lpstr>宋体</vt:lpstr>
      <vt:lpstr>Wingdings</vt:lpstr>
      <vt:lpstr>Calibri</vt:lpstr>
      <vt:lpstr>微软雅黑</vt:lpstr>
      <vt:lpstr>华文新魏</vt:lpstr>
      <vt:lpstr>Wingdings 2</vt:lpstr>
      <vt:lpstr>楷体</vt:lpstr>
      <vt:lpstr>黑体</vt:lpstr>
      <vt:lpstr>Microsoft JhengHei</vt:lpstr>
      <vt:lpstr>PMingLiU</vt:lpstr>
      <vt:lpstr>Franklin Gothic Medium</vt:lpstr>
      <vt:lpstr>Impact</vt:lpstr>
      <vt:lpstr>方正清刻本悦宋简体</vt:lpstr>
      <vt:lpstr>Arial Unicode MS</vt:lpstr>
      <vt:lpstr>Calibri Light</vt:lpstr>
      <vt:lpstr>Times New Roman</vt:lpstr>
      <vt:lpstr>Open Sans</vt:lpstr>
      <vt:lpstr>Segoe Print</vt:lpstr>
      <vt:lpstr>冬青黑体简体中文 W3</vt:lpstr>
      <vt:lpstr>方正硬笔楷书简体</vt:lpstr>
      <vt:lpstr>Wingdings</vt:lpstr>
      <vt:lpstr>Office Theme</vt:lpstr>
      <vt:lpstr>PowerPoint 演示文稿</vt:lpstr>
      <vt:lpstr>    《家庭教育促进法》出台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做孩子的好榜样  和孩子共同成长 </vt:lpstr>
      <vt:lpstr>PowerPoint 演示文稿</vt:lpstr>
      <vt:lpstr>PowerPoint 演示文稿</vt:lpstr>
      <vt:lpstr>PowerPoint 演示文稿</vt:lpstr>
      <vt:lpstr>PowerPoint 演示文稿</vt:lpstr>
      <vt:lpstr>四、怎样建设“家校合作共同体”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bt871</dc:title>
  <dc:creator/>
  <cp:lastModifiedBy>独来读网</cp:lastModifiedBy>
  <cp:revision>21</cp:revision>
  <dcterms:created xsi:type="dcterms:W3CDTF">2017-01-15T18:06:00Z</dcterms:created>
  <dcterms:modified xsi:type="dcterms:W3CDTF">2021-10-28T07:01:22Z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ICV">
    <vt:lpwstr>E1F9FEF8EBA4451E8FCAF533B6CD70A5</vt:lpwstr>
  </property>
</Properties>
</file>