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87" r:id="rId4"/>
    <p:sldId id="295" r:id="rId5"/>
    <p:sldId id="289" r:id="rId6"/>
    <p:sldId id="290" r:id="rId7"/>
    <p:sldId id="291" r:id="rId8"/>
    <p:sldId id="258" r:id="rId9"/>
    <p:sldId id="298" r:id="rId10"/>
  </p:sldIdLst>
  <p:sldSz cx="12192000" cy="6858000"/>
  <p:notesSz cx="6858000" cy="9144000"/>
  <p:embeddedFontLst>
    <p:embeddedFont>
      <p:font typeface="方正卡通简体" panose="02010600030101010101" charset="-122"/>
      <p:regular r:id="rId12"/>
    </p:embeddedFont>
    <p:embeddedFont>
      <p:font typeface="汉仪迪升英雄体简" panose="02010600030101010101" charset="-122"/>
      <p:regular r:id="rId13"/>
    </p:embeddedFont>
    <p:embeddedFont>
      <p:font typeface="等线" panose="02010600030101010101" pitchFamily="2" charset="-122"/>
      <p:regular r:id="rId14"/>
      <p:bold r:id="rId15"/>
    </p:embeddedFont>
    <p:embeddedFont>
      <p:font typeface="等线 Light" panose="02010600030101010101" pitchFamily="2" charset="-122"/>
      <p:regular r:id="rId16"/>
    </p:embeddedFont>
    <p:embeddedFont>
      <p:font typeface="华文宋体" panose="02010600040101010101" pitchFamily="2" charset="-122"/>
      <p:regular r:id="rId17"/>
    </p:embeddedFont>
    <p:embeddedFont>
      <p:font typeface="楷体" panose="02010609060101010101" pitchFamily="49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82" autoAdjust="0"/>
  </p:normalViewPr>
  <p:slideViewPr>
    <p:cSldViewPr snapToGrid="0">
      <p:cViewPr varScale="1">
        <p:scale>
          <a:sx n="92" d="100"/>
          <a:sy n="92" d="100"/>
        </p:scale>
        <p:origin x="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E811-1AA8-463E-A31E-3BFC97E31DD2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1FC1-7588-43C0-9046-2D34DF955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03D7-7F85-4CEE-8234-74CCFF58F4CF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2156-3BA4-427A-BB4B-629115361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979721" y="1288268"/>
            <a:ext cx="8313838" cy="1480962"/>
            <a:chOff x="-1229373" y="2743211"/>
            <a:chExt cx="9494902" cy="1974616"/>
          </a:xfrm>
        </p:grpSpPr>
        <p:sp>
          <p:nvSpPr>
            <p:cNvPr id="7" name="文本框 6"/>
            <p:cNvSpPr txBox="1"/>
            <p:nvPr/>
          </p:nvSpPr>
          <p:spPr>
            <a:xfrm>
              <a:off x="-1229373" y="2743211"/>
              <a:ext cx="9494902" cy="192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8800" dirty="0">
                  <a:solidFill>
                    <a:schemeClr val="accent6">
                      <a:lumMod val="50000"/>
                    </a:schemeClr>
                  </a:solidFill>
                  <a:latin typeface="汉仪迪升英雄体简" panose="00020600040101010101" charset="-122"/>
                  <a:ea typeface="汉仪迪升英雄体简" panose="00020600040101010101" charset="-122"/>
                  <a:cs typeface="汉仪迪升英雄体简" panose="00020600040101010101" charset="-122"/>
                  <a:sym typeface="+mn-lt"/>
                </a:rPr>
                <a:t>春分到 疫情消</a:t>
              </a:r>
            </a:p>
          </p:txBody>
        </p:sp>
        <p:sp>
          <p:nvSpPr>
            <p:cNvPr id="9" name="矩形: 圆角 8"/>
            <p:cNvSpPr/>
            <p:nvPr/>
          </p:nvSpPr>
          <p:spPr>
            <a:xfrm rot="10800000" flipH="1" flipV="1">
              <a:off x="1269356" y="4670759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>
                <a:defRPr/>
              </a:pP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21447" y="3051692"/>
            <a:ext cx="9430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常州市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新北区</a:t>
            </a:r>
            <a:r>
              <a:rPr 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薛家实验小学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线上升旗仪式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ctr">
              <a:defRPr/>
            </a:pPr>
            <a:endParaRPr lang="en-US" altLang="zh-CN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承办中队：五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7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向阳中队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4480" y="208280"/>
            <a:ext cx="11663680" cy="6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524" y="0"/>
            <a:ext cx="1296364" cy="1296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5888" y="463516"/>
            <a:ext cx="60940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  <a:cs typeface="+mn-ea"/>
                <a:sym typeface="+mn-lt"/>
              </a:rPr>
              <a:t>春分习俗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7375" y="1704340"/>
            <a:ext cx="8191500" cy="3895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、吃春菜（王子轩）</a:t>
            </a: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人们采撷春季野菜，</a:t>
            </a: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将它们凉拌、清炒，或拌馅。</a:t>
            </a: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在我国岭南地区，</a:t>
            </a: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春分吃的“春菜”是一种野苋菜。</a:t>
            </a: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逢春分那天，全村人都去采摘春菜，</a:t>
            </a: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祈求家宅安宁，身壮力健。</a:t>
            </a:r>
          </a:p>
        </p:txBody>
      </p:sp>
      <p:pic>
        <p:nvPicPr>
          <p:cNvPr id="100" name="图片 99"/>
          <p:cNvPicPr/>
          <p:nvPr/>
        </p:nvPicPr>
        <p:blipFill>
          <a:blip r:embed="rId4"/>
          <a:srcRect l="26771" r="30833"/>
          <a:stretch>
            <a:fillRect/>
          </a:stretch>
        </p:blipFill>
        <p:spPr>
          <a:xfrm>
            <a:off x="6655435" y="1243330"/>
            <a:ext cx="4499610" cy="4745990"/>
          </a:xfrm>
          <a:prstGeom prst="rect">
            <a:avLst/>
          </a:prstGeom>
          <a:noFill/>
          <a:ln w="9525"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0" t="-12250" b="59551"/>
          <a:stretch>
            <a:fillRect/>
          </a:stretch>
        </p:blipFill>
        <p:spPr>
          <a:xfrm>
            <a:off x="-405130" y="-1099185"/>
            <a:ext cx="11515725" cy="7748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4480" y="208280"/>
            <a:ext cx="11663680" cy="6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524" y="0"/>
            <a:ext cx="1296364" cy="1296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5888" y="463516"/>
            <a:ext cx="60940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  <a:cs typeface="+mn-ea"/>
                <a:sym typeface="+mn-lt"/>
              </a:rPr>
              <a:t>四、春分习俗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5340" y="1719580"/>
            <a:ext cx="5393690" cy="334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 2、竖蛋（李浩然）</a:t>
            </a:r>
          </a:p>
          <a:p>
            <a:pPr indent="6096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据史料记载，竖蛋的传统起源于4000年前的中国，人们常常用竖蛋庆祝春天的来临。我国很多地方在春分举行竖蛋比赛。</a:t>
            </a:r>
          </a:p>
          <a:p>
            <a:pPr indent="609600" algn="l" fontAlgn="auto">
              <a:lnSpc>
                <a:spcPct val="150000"/>
              </a:lnSpc>
              <a:buClrTx/>
              <a:buSzTx/>
              <a:buFontTx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这个春分，试试竖蛋吧！</a:t>
            </a:r>
          </a:p>
        </p:txBody>
      </p:sp>
      <p:pic>
        <p:nvPicPr>
          <p:cNvPr id="102" name="图片 101"/>
          <p:cNvPicPr/>
          <p:nvPr/>
        </p:nvPicPr>
        <p:blipFill>
          <a:blip r:embed="rId5"/>
          <a:srcRect l="11526" t="23042" r="25830"/>
          <a:stretch>
            <a:fillRect/>
          </a:stretch>
        </p:blipFill>
        <p:spPr>
          <a:xfrm>
            <a:off x="6454775" y="1445260"/>
            <a:ext cx="4655820" cy="4288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4480" y="208280"/>
            <a:ext cx="11663680" cy="6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524" y="0"/>
            <a:ext cx="1296364" cy="1296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5888" y="463516"/>
            <a:ext cx="60940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  <a:cs typeface="+mn-ea"/>
                <a:sym typeface="+mn-lt"/>
              </a:rPr>
              <a:t>四、春分习俗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4670" y="1670050"/>
            <a:ext cx="5786755" cy="334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 3、粘雀子嘴（陈佳泽）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春分这一天农民都按习俗放假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每家都要吃汤圆，而且还要把不用包心的汤圆十多个或二三十个煮好，用细竹叉扦着置于室外田边地坎，名曰粘雀子嘴，免得雀子来破坏庄稼。</a:t>
            </a:r>
          </a:p>
        </p:txBody>
      </p:sp>
      <p:pic>
        <p:nvPicPr>
          <p:cNvPr id="101" name="图片 100"/>
          <p:cNvPicPr/>
          <p:nvPr/>
        </p:nvPicPr>
        <p:blipFill>
          <a:blip r:embed="rId4"/>
          <a:srcRect l="18049" t="28519" r="12635"/>
          <a:stretch>
            <a:fillRect/>
          </a:stretch>
        </p:blipFill>
        <p:spPr>
          <a:xfrm>
            <a:off x="6417945" y="1309370"/>
            <a:ext cx="4946650" cy="4138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4480" y="208280"/>
            <a:ext cx="11663680" cy="6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524" y="0"/>
            <a:ext cx="1296364" cy="1296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5888" y="463516"/>
            <a:ext cx="60940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  <a:cs typeface="+mn-ea"/>
                <a:sym typeface="+mn-lt"/>
              </a:rPr>
              <a:t>四、春分习俗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9260" y="1607820"/>
            <a:ext cx="5408930" cy="3895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 4、春祭（李一）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方正卡通简体" panose="03000509000000000000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方正卡通简体" panose="03000509000000000000" charset="-122"/>
              </a:rPr>
              <a:t>扫墓前先要在祠堂举行隆重的祭祖仪式，杀猪、宰羊，请鼓手吹奏，由礼生念祭文，带引行三献礼。春分扫墓开始时，首先扫祭开基祖和远祖坟墓，然后分房各自扫祭，最后各家扫祭，最迟清明要扫完。</a:t>
            </a:r>
          </a:p>
        </p:txBody>
      </p:sp>
      <p:pic>
        <p:nvPicPr>
          <p:cNvPr id="104" name="图片 103"/>
          <p:cNvPicPr/>
          <p:nvPr/>
        </p:nvPicPr>
        <p:blipFill>
          <a:blip r:embed="rId4"/>
          <a:srcRect l="13021" r="6083"/>
          <a:stretch>
            <a:fillRect/>
          </a:stretch>
        </p:blipFill>
        <p:spPr>
          <a:xfrm>
            <a:off x="6075680" y="1195705"/>
            <a:ext cx="5125085" cy="4751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4160" y="208915"/>
            <a:ext cx="11663680" cy="6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524" y="0"/>
            <a:ext cx="1296364" cy="1296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5888" y="463516"/>
            <a:ext cx="60940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  <a:cs typeface="+mn-ea"/>
                <a:sym typeface="+mn-lt"/>
              </a:rPr>
              <a:t>四、春分习俗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5005" y="1439545"/>
            <a:ext cx="6096635" cy="223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>
                <a:solidFill>
                  <a:srgbClr val="C00000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5、放风筝（王珑焱）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方正卡通简体" panose="03000509000000000000" charset="-122"/>
              </a:rPr>
              <a:t>春分一到，草长莺飞，正是放风筝的好时间。走出家门，沐浴春光，奔跑着放飞风筝，与生机勃勃的春天时节相得益彰。</a:t>
            </a:r>
          </a:p>
        </p:txBody>
      </p:sp>
      <p:pic>
        <p:nvPicPr>
          <p:cNvPr id="103" name="图片 102"/>
          <p:cNvPicPr/>
          <p:nvPr/>
        </p:nvPicPr>
        <p:blipFill>
          <a:blip r:embed="rId4"/>
          <a:srcRect l="12088" t="6667" r="9865"/>
          <a:stretch>
            <a:fillRect/>
          </a:stretch>
        </p:blipFill>
        <p:spPr>
          <a:xfrm>
            <a:off x="6771640" y="1159510"/>
            <a:ext cx="5059045" cy="4539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4480" y="208280"/>
            <a:ext cx="11663680" cy="6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1022892"/>
            <a:ext cx="4617010" cy="45682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79273" y="1413164"/>
            <a:ext cx="8028247" cy="321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我们坚信，众志成城，童心战役，疫情终将被击败。</a:t>
            </a: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卡通简体" panose="03000509000000000000" charset="-122"/>
                <a:ea typeface="方正卡通简体" panose="03000509000000000000" charset="-122"/>
                <a:cs typeface="方正卡通简体" panose="03000509000000000000" charset="-122"/>
              </a:rPr>
              <a:t>让我们向所有的医护人员，奋战在一线的志愿者们致敬！</a:t>
            </a:r>
            <a:endParaRPr lang="en-US" altLang="zh-CN" sz="4000" dirty="0">
              <a:solidFill>
                <a:schemeClr val="tx1"/>
              </a:solidFill>
              <a:latin typeface="方正卡通简体" panose="03000509000000000000" charset="-122"/>
              <a:ea typeface="方正卡通简体" panose="03000509000000000000" charset="-122"/>
              <a:cs typeface="方正卡通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7C8B75-8E80-48AE-A336-698EA0A44FD7}"/>
              </a:ext>
            </a:extLst>
          </p:cNvPr>
          <p:cNvSpPr txBox="1"/>
          <p:nvPr/>
        </p:nvSpPr>
        <p:spPr>
          <a:xfrm>
            <a:off x="2739737" y="928255"/>
            <a:ext cx="6712526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18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倡议书</a:t>
            </a:r>
            <a:endParaRPr lang="en-US" altLang="zh-CN" sz="1800" b="1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亲爱的善真娃们：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一场突如其来的疫情让我们的家乡按下了暂停键，我们也不得不远离学校，告别小伙伴，暂时呆在家中开展我们的学习和生活。“有一份热，发一份光”疫情当下，相信所</a:t>
            </a:r>
            <a:r>
              <a:rPr lang="zh-CN" altLang="en-US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的善真娃</a:t>
            </a:r>
            <a:r>
              <a:rPr lang="zh-CN" altLang="en-US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们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也能尽自己的一点绵薄之力，为此，善真服务社向全体善真娃发出倡议：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、非必要，不出门，抵抗住阳光、自由的诱惑；不</a:t>
            </a:r>
            <a:r>
              <a:rPr lang="zh-CN" altLang="en-US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谣，不传谣，一切消息以官方发布为准。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、服从安排，一切行动听指挥。社区安排的核酸检测一定要带着你的家人积极参加，配合志愿者的工作，减轻“大白”的工作</a:t>
            </a:r>
            <a:r>
              <a:rPr lang="zh-CN" altLang="en-US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负担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、居家安排要合理。跟爸爸妈妈一起制定居家学习和生活的时间表，并严格遵守。相信听了刚才三位队员的分享一定给了你们很多的启发，赶快行动起来吧！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“你好少代会”红领巾小心愿征集。今年是江苏省第八次少代会召开之年，在这个特殊的时间里，你有什么小心愿想要实现吗？用纸笔写下你的愿望，或许就能实现哦！（愿望可以围绕学校文化建设，社区基础建设，社会热点等方面，写好的小心愿麻烦班主任老师交给善真服务社组织部部长六</a:t>
            </a:r>
            <a:r>
              <a:rPr lang="en-US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中队张立之</a:t>
            </a:r>
            <a:r>
              <a:rPr lang="zh-CN" altLang="en-US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同学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zh-CN" altLang="zh-CN" sz="1050" kern="10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善真服务社</a:t>
            </a:r>
          </a:p>
          <a:p>
            <a:pPr algn="r"/>
            <a:r>
              <a:rPr lang="en-US" altLang="zh-CN" sz="1050" kern="10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2022.3.21</a:t>
            </a:r>
            <a:endParaRPr lang="zh-CN" altLang="zh-CN" sz="1050" kern="100" dirty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92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554</Words>
  <Application>Microsoft Office PowerPoint</Application>
  <PresentationFormat>宽屏</PresentationFormat>
  <Paragraphs>38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方正卡通简体</vt:lpstr>
      <vt:lpstr>等线 Light</vt:lpstr>
      <vt:lpstr>汉仪迪升英雄体简</vt:lpstr>
      <vt:lpstr>楷体</vt:lpstr>
      <vt:lpstr>等线</vt:lpstr>
      <vt:lpstr>华文宋体</vt:lpstr>
      <vt:lpstr>宋体</vt:lpstr>
      <vt:lpstr>Arial</vt:lpstr>
      <vt:lpstr>站酷庆科黄油体</vt:lpstr>
      <vt:lpstr>汉仪雅酷黑 85W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陆 秋敏</cp:lastModifiedBy>
  <cp:revision>29</cp:revision>
  <dcterms:created xsi:type="dcterms:W3CDTF">2021-01-26T02:35:00Z</dcterms:created>
  <dcterms:modified xsi:type="dcterms:W3CDTF">2022-03-20T08:23:49Z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81332A7A409E47FAB2B6D3E49C13E25B</vt:lpwstr>
  </property>
  <property fmtid="{D5CDD505-2E9C-101B-9397-08002B2CF9AE}" pid="3" name="KSOProductBuildVer">
    <vt:lpwstr>2052-11.1.0.11035</vt:lpwstr>
  </property>
</Properties>
</file>