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hyperlink" Target="file:///C:\Documents%20and%20Settings\Administrator\&#26700;&#38754;\&#35838;&#20214;\&#35270;&#39057;2.exe" TargetMode="Externa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矩形 10241" descr="tatons8"/>
          <p:cNvSpPr/>
          <p:nvPr/>
        </p:nvSpPr>
        <p:spPr>
          <a:xfrm>
            <a:off x="1127125" y="260350"/>
            <a:ext cx="4897438" cy="6237288"/>
          </a:xfrm>
          <a:prstGeom prst="rect">
            <a:avLst/>
          </a:prstGeom>
          <a:blipFill rotWithShape="1">
            <a:blip r:embed="rId1"/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algn="ctr" eaLnBrk="1" hangingPunct="1"/>
            <a:endParaRPr lang="zh-CN" altLang="en-US" dirty="0">
              <a:latin typeface="Calibri" panose="020F0502020204030204" charset="0"/>
            </a:endParaRPr>
          </a:p>
        </p:txBody>
      </p:sp>
      <p:sp>
        <p:nvSpPr>
          <p:cNvPr id="10243" name="矩形 10242"/>
          <p:cNvSpPr/>
          <p:nvPr/>
        </p:nvSpPr>
        <p:spPr>
          <a:xfrm>
            <a:off x="4943475" y="908050"/>
            <a:ext cx="5400675" cy="1106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6600" b="1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校园安全常识</a:t>
            </a:r>
            <a:endParaRPr kumimoji="0" lang="en-US" altLang="zh-CN" sz="6600" b="1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>
                <a:outerShdw blurRad="38100" dist="38100" dir="2700000">
                  <a:srgbClr val="C0C0C0"/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0246" name="文本框 10245"/>
          <p:cNvSpPr txBox="1"/>
          <p:nvPr/>
        </p:nvSpPr>
        <p:spPr>
          <a:xfrm>
            <a:off x="5159375" y="3429000"/>
            <a:ext cx="4824413" cy="14452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4400" b="1" dirty="0">
                <a:solidFill>
                  <a:srgbClr val="FF3300"/>
                </a:solidFill>
                <a:latin typeface="Calibri" panose="020F0502020204030204" charset="0"/>
                <a:ea typeface="黑体" panose="02010609060101010101" pitchFamily="49" charset="-122"/>
              </a:rPr>
              <a:t>构建和谐安全校园营造温馨学习环境</a:t>
            </a:r>
            <a:endParaRPr lang="zh-CN" altLang="en-US" sz="4400" b="1" dirty="0">
              <a:solidFill>
                <a:srgbClr val="FF3300"/>
              </a:solidFill>
              <a:latin typeface="Calibri" panose="020F050202020403020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矩形 12289"/>
          <p:cNvSpPr>
            <a:spLocks noTextEdit="1"/>
          </p:cNvSpPr>
          <p:nvPr/>
        </p:nvSpPr>
        <p:spPr>
          <a:xfrm>
            <a:off x="2424113" y="188913"/>
            <a:ext cx="1828800" cy="10287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zh-CN" altLang="en-US" sz="3600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血的教训</a:t>
            </a:r>
            <a:endParaRPr lang="zh-CN" altLang="en-US" sz="3600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隶书" panose="02010509060101010101" charset="-122"/>
              <a:ea typeface="隶书" panose="02010509060101010101" charset="-122"/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type="body" idx="4294967295"/>
          </p:nvPr>
        </p:nvSpPr>
        <p:spPr>
          <a:xfrm>
            <a:off x="1847850" y="1196975"/>
            <a:ext cx="8229600" cy="44116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x-none" sz="36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     2009</a:t>
            </a:r>
            <a:r>
              <a:rPr kumimoji="0" lang="zh-CN" altLang="en-US" sz="36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年</a:t>
            </a:r>
            <a:r>
              <a:rPr kumimoji="0" lang="en-US" altLang="x-none" sz="36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12</a:t>
            </a:r>
            <a:r>
              <a:rPr kumimoji="0" lang="zh-CN" altLang="en-US" sz="36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月</a:t>
            </a:r>
            <a:r>
              <a:rPr kumimoji="0" lang="en-US" altLang="x-none" sz="36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7</a:t>
            </a:r>
            <a:r>
              <a:rPr kumimoji="0" lang="zh-CN" altLang="en-US" sz="36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日，湖南湘乡市育才学校发生一起踩踏事故。下晚自习的初中学生在下楼过程中拥挤踩踏，造成</a:t>
            </a:r>
            <a:r>
              <a:rPr kumimoji="0" lang="en-US" altLang="x-none" sz="3600" b="0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8</a:t>
            </a:r>
            <a:r>
              <a:rPr kumimoji="0" lang="zh-CN" altLang="en-US" sz="3600" b="0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名</a:t>
            </a:r>
            <a:r>
              <a:rPr kumimoji="0" lang="zh-CN" altLang="en-US" sz="36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学生当场死亡，</a:t>
            </a:r>
            <a:r>
              <a:rPr kumimoji="0" lang="en-US" altLang="x-none" sz="3600" b="0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26</a:t>
            </a:r>
            <a:r>
              <a:rPr kumimoji="0" lang="zh-CN" altLang="en-US" sz="3600" b="0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名</a:t>
            </a:r>
            <a:r>
              <a:rPr kumimoji="0" lang="zh-CN" altLang="en-US" sz="36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+mn-ea"/>
                <a:cs typeface="+mn-cs"/>
              </a:rPr>
              <a:t>学生受伤。</a:t>
            </a:r>
            <a:endParaRPr kumimoji="0" lang="zh-CN" altLang="en-US" sz="36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>
                  <a:srgbClr val="C0C0C0"/>
                </a:outerShdw>
              </a:effectLst>
              <a:uLnTx/>
              <a:uFillTx/>
              <a:latin typeface="黑体" panose="02010609060101010101" pitchFamily="49" charset="-122"/>
              <a:ea typeface="+mn-ea"/>
              <a:cs typeface="+mn-cs"/>
            </a:endParaRPr>
          </a:p>
        </p:txBody>
      </p:sp>
      <p:sp>
        <p:nvSpPr>
          <p:cNvPr id="10244" name="Rectangle 4" descr="20091209092008_22"/>
          <p:cNvSpPr/>
          <p:nvPr/>
        </p:nvSpPr>
        <p:spPr>
          <a:xfrm>
            <a:off x="1524000" y="3500438"/>
            <a:ext cx="5795963" cy="3357562"/>
          </a:xfrm>
          <a:prstGeom prst="rect">
            <a:avLst/>
          </a:prstGeom>
          <a:blipFill rotWithShape="1">
            <a:blip r:embed="rId1"/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eaLnBrk="1" hangingPunct="1"/>
            <a:endParaRPr lang="zh-CN" altLang="en-US" dirty="0">
              <a:latin typeface="Calibri" panose="020F0502020204030204" charset="0"/>
            </a:endParaRPr>
          </a:p>
        </p:txBody>
      </p:sp>
      <p:sp>
        <p:nvSpPr>
          <p:cNvPr id="10245" name="Rectangle 9" descr="B30038"/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eaLnBrk="1" hangingPunct="1"/>
            <a:endParaRPr lang="zh-CN" altLang="en-US" dirty="0">
              <a:latin typeface="Calibri" panose="020F0502020204030204" charset="0"/>
            </a:endParaRPr>
          </a:p>
        </p:txBody>
      </p:sp>
      <p:sp>
        <p:nvSpPr>
          <p:cNvPr id="10246" name="动作按钮: 前进或下一项 12293">
            <a:hlinkClick r:id="rId3" action="ppaction://program"/>
          </p:cNvPr>
          <p:cNvSpPr/>
          <p:nvPr/>
        </p:nvSpPr>
        <p:spPr>
          <a:xfrm>
            <a:off x="1703388" y="5589588"/>
            <a:ext cx="1042987" cy="1042987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pPr eaLnBrk="1" hangingPunct="1"/>
            <a:endParaRPr lang="zh-CN" altLang="en-US" dirty="0">
              <a:latin typeface="Calibri" panose="020F050202020403020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内容占位符 13313"/>
          <p:cNvSpPr>
            <a:spLocks noGrp="1"/>
          </p:cNvSpPr>
          <p:nvPr>
            <p:ph sz="half" idx="1"/>
          </p:nvPr>
        </p:nvSpPr>
        <p:spPr>
          <a:xfrm>
            <a:off x="1981200" y="914400"/>
            <a:ext cx="4038600" cy="5211763"/>
          </a:xfrm>
        </p:spPr>
        <p:txBody>
          <a:bodyPr vert="horz" wrap="square" lIns="91440" tIns="45720" rIns="91440" bIns="45720" anchor="t" anchorCtr="0">
            <a:normAutofit lnSpcReduction="10000"/>
          </a:bodyPr>
          <a:p>
            <a:pPr eaLnBrk="1" hangingPunct="1">
              <a:buClrTx/>
              <a:buSzTx/>
              <a:buFont typeface="Arial" panose="020B0604020202020204" pitchFamily="34" charset="0"/>
            </a:pPr>
            <a:r>
              <a:rPr lang="zh-CN" altLang="en-US" sz="2800" b="1" dirty="0"/>
              <a:t>事故发生的一个重要原因，就是我们缺少</a:t>
            </a:r>
            <a:r>
              <a:rPr lang="zh-CN" altLang="en-US" sz="2800" b="1" dirty="0">
                <a:solidFill>
                  <a:srgbClr val="FF0000"/>
                </a:solidFill>
              </a:rPr>
              <a:t>自我保护意识</a:t>
            </a:r>
            <a:r>
              <a:rPr lang="zh-CN" altLang="en-US" sz="2800" b="1" dirty="0"/>
              <a:t>和相关知识，自我保护能力差。</a:t>
            </a:r>
            <a:endParaRPr lang="zh-CN" altLang="en-US" sz="2800" b="1" dirty="0"/>
          </a:p>
          <a:p>
            <a:pPr eaLnBrk="1" hangingPunct="1">
              <a:buClrTx/>
              <a:buSzTx/>
              <a:buFont typeface="Arial" panose="020B0604020202020204" pitchFamily="34" charset="0"/>
            </a:pPr>
            <a:endParaRPr lang="zh-CN" altLang="en-US" sz="2800" b="1" dirty="0"/>
          </a:p>
          <a:p>
            <a:pPr eaLnBrk="1" hangingPunct="1">
              <a:buClrTx/>
              <a:buSzTx/>
              <a:buFont typeface="Arial" panose="020B0604020202020204" pitchFamily="34" charset="0"/>
            </a:pPr>
            <a:r>
              <a:rPr lang="zh-CN" altLang="en-US" sz="2800" b="1" dirty="0"/>
              <a:t>所以我们要</a:t>
            </a:r>
            <a:r>
              <a:rPr lang="zh-CN" altLang="en-US" sz="2800" b="1" dirty="0">
                <a:solidFill>
                  <a:srgbClr val="FF0000"/>
                </a:solidFill>
              </a:rPr>
              <a:t>学习安全防卫知识，提高自我保护意识能力。</a:t>
            </a:r>
            <a:endParaRPr lang="zh-CN" altLang="en-US" sz="2800" b="1" dirty="0">
              <a:solidFill>
                <a:srgbClr val="FF0000"/>
              </a:solidFill>
            </a:endParaRPr>
          </a:p>
          <a:p>
            <a:pPr eaLnBrk="1" hangingPunct="1">
              <a:buClrTx/>
              <a:buSzTx/>
              <a:buFont typeface="Arial" panose="020B0604020202020204" pitchFamily="34" charset="0"/>
            </a:pPr>
            <a:endParaRPr lang="zh-CN" altLang="en-US" sz="2800" b="1" dirty="0"/>
          </a:p>
        </p:txBody>
      </p:sp>
      <p:pic>
        <p:nvPicPr>
          <p:cNvPr id="11267" name="图片 13314" descr="1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4563" y="404813"/>
            <a:ext cx="4643437" cy="62642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4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4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4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charRg st="40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3314">
                                            <p:txEl>
                                              <p:charRg st="40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314">
                                            <p:txEl>
                                              <p:charRg st="40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3314">
                                            <p:txEl>
                                              <p:charRg st="40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338" name="Picture 2" descr="1-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0" y="3213100"/>
            <a:ext cx="4267200" cy="3352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9" name="Text Box 3"/>
          <p:cNvSpPr txBox="1"/>
          <p:nvPr/>
        </p:nvSpPr>
        <p:spPr>
          <a:xfrm>
            <a:off x="1774825" y="333375"/>
            <a:ext cx="8305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200" kern="1200" cap="none" spc="0" normalizeH="0" baseline="0" noProof="1"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进出教室要</a:t>
            </a:r>
            <a:r>
              <a:rPr kumimoji="0" lang="zh-CN" altLang="en-US" sz="3200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有秩序</a:t>
            </a:r>
            <a:r>
              <a:rPr kumimoji="0" lang="zh-CN" altLang="en-US" sz="3200" kern="1200" cap="none" spc="0" normalizeH="0" baseline="0" noProof="1"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、不要推挤</a:t>
            </a:r>
            <a:endParaRPr kumimoji="0" lang="zh-CN" altLang="en-US" sz="3200" kern="1200" cap="none" spc="0" normalizeH="0" baseline="0" noProof="1"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14340" name="Picture 5" descr="1-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1196975"/>
            <a:ext cx="4191000" cy="2895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1" name="Text Box 6"/>
          <p:cNvSpPr txBox="1"/>
          <p:nvPr/>
        </p:nvSpPr>
        <p:spPr>
          <a:xfrm>
            <a:off x="7010400" y="1600200"/>
            <a:ext cx="32766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200" kern="1200" cap="none" spc="0" normalizeH="0" baseline="0" noProof="1"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有序进出，顺利又迅速</a:t>
            </a:r>
            <a:endParaRPr kumimoji="0" lang="zh-CN" altLang="en-US" sz="3200" kern="1200" cap="none" spc="0" normalizeH="0" baseline="0" noProof="1"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4342" name="Text Box 9"/>
          <p:cNvSpPr txBox="1"/>
          <p:nvPr/>
        </p:nvSpPr>
        <p:spPr>
          <a:xfrm>
            <a:off x="1774825" y="4797425"/>
            <a:ext cx="3581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推挤容易产生意外</a:t>
            </a:r>
            <a:endParaRPr kumimoji="0" lang="zh-CN" altLang="en-US" sz="3200" kern="1200" cap="none" spc="0" normalizeH="0" baseline="0" noProof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75"/>
                                        <p:tgtEl>
                                          <p:spTgt spid="14341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75"/>
                                        <p:tgtEl>
                                          <p:spTgt spid="14342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1" grpId="0" build="p"/>
      <p:bldP spid="1434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/>
          <p:nvPr/>
        </p:nvSpPr>
        <p:spPr>
          <a:xfrm>
            <a:off x="1774825" y="260350"/>
            <a:ext cx="7777163" cy="12954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1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>
                    <a:srgbClr val="FFFFFF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在教室和走廊奔跑、追逐玩耍容易发生意外 </a:t>
            </a:r>
            <a:endParaRPr kumimoji="0" lang="zh-CN" altLang="en-US" sz="31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>
                  <a:srgbClr val="FFFFFF"/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15363" name="Picture 4" descr="1-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9288" y="1916113"/>
            <a:ext cx="8382000" cy="3949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ext Box 2"/>
          <p:cNvSpPr txBox="1"/>
          <p:nvPr/>
        </p:nvSpPr>
        <p:spPr>
          <a:xfrm>
            <a:off x="2063750" y="260350"/>
            <a:ext cx="53340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4000" kern="1200" cap="none" spc="0" normalizeH="0" baseline="0" noProof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上下楼梯时</a:t>
            </a:r>
            <a:r>
              <a:rPr kumimoji="0" lang="en-US" altLang="x-none" sz="4000" kern="1200" cap="none" spc="0" normalizeH="0" baseline="0" noProof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……</a:t>
            </a:r>
            <a:endParaRPr kumimoji="0" lang="en-US" altLang="x-none" sz="4000" kern="1200" cap="none" spc="0" normalizeH="0" baseline="0" noProof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6387" name="Text Box 3"/>
          <p:cNvSpPr txBox="1"/>
          <p:nvPr/>
        </p:nvSpPr>
        <p:spPr>
          <a:xfrm>
            <a:off x="2063750" y="1268413"/>
            <a:ext cx="75438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4000" kern="1200" cap="none" spc="0" normalizeH="0" baseline="0" noProof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尽量</a:t>
            </a:r>
            <a:r>
              <a:rPr kumimoji="0" lang="zh-CN" altLang="en-US" sz="4000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靠边行走</a:t>
            </a:r>
            <a:r>
              <a:rPr kumimoji="0" lang="zh-CN" altLang="en-US" sz="4000" kern="1200" cap="none" spc="0" normalizeH="0" baseline="0" noProof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、不要奔跑</a:t>
            </a:r>
            <a:endParaRPr kumimoji="0" lang="zh-CN" altLang="en-US" sz="4000" kern="1200" cap="none" spc="0" normalizeH="0" baseline="0" noProof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16388" name="Picture 4" descr="1-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2313" y="2205038"/>
            <a:ext cx="8153400" cy="39608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362" name="图片 17409" descr="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64425" y="3357563"/>
            <a:ext cx="3203575" cy="35004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3" name="矩形 17410"/>
          <p:cNvSpPr>
            <a:spLocks noTextEdit="1"/>
          </p:cNvSpPr>
          <p:nvPr/>
        </p:nvSpPr>
        <p:spPr>
          <a:xfrm>
            <a:off x="2135188" y="476250"/>
            <a:ext cx="4824412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60000"/>
          </a:bodyPr>
          <a:p>
            <a:pPr algn="ctr"/>
            <a:r>
              <a:rPr lang="zh-CN" altLang="en-US" sz="3600" b="1" i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你留心观察了吗？</a:t>
            </a:r>
            <a:endParaRPr lang="zh-CN" altLang="en-US" sz="3600" b="1" i="1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64" name="矩形 17411"/>
          <p:cNvSpPr>
            <a:spLocks noTextEdit="1"/>
          </p:cNvSpPr>
          <p:nvPr/>
        </p:nvSpPr>
        <p:spPr>
          <a:xfrm>
            <a:off x="2279650" y="1268413"/>
            <a:ext cx="6696075" cy="1028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在我们的校园里还有哪些安全隐患？</a:t>
            </a:r>
            <a:endParaRPr lang="zh-CN" alt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65" name="矩形 17412"/>
          <p:cNvSpPr>
            <a:spLocks noTextEdit="1"/>
          </p:cNvSpPr>
          <p:nvPr/>
        </p:nvSpPr>
        <p:spPr>
          <a:xfrm>
            <a:off x="2063750" y="2924175"/>
            <a:ext cx="2800350" cy="6096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normAutofit lnSpcReduction="10000"/>
            <a:scene3d>
              <a:camera prst="legacyObliqueTopLeft">
                <a:rot lat="0" lon="0" rev="0"/>
              </a:camera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p>
            <a:pPr algn="ctr"/>
            <a:r>
              <a:rPr lang="zh-CN" altLang="en-US" sz="3600" b="1"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  <a:tileRect/>
                </a:gradFill>
                <a:latin typeface="PMingLiU" charset="0"/>
                <a:ea typeface="PMingLiU" charset="0"/>
              </a:rPr>
              <a:t>提醒大家注意</a:t>
            </a:r>
            <a:endParaRPr lang="zh-CN" altLang="en-US" sz="3600" b="1"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  <a:tileRect/>
              </a:gradFill>
              <a:latin typeface="PMingLiU" charset="0"/>
              <a:ea typeface="PMingLiU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标题 18433"/>
          <p:cNvSpPr>
            <a:spLocks noGrp="1"/>
          </p:cNvSpPr>
          <p:nvPr>
            <p:ph type="title"/>
          </p:nvPr>
        </p:nvSpPr>
        <p:spPr>
          <a:xfrm>
            <a:off x="7824788" y="274638"/>
            <a:ext cx="2386012" cy="1143000"/>
          </a:xfrm>
        </p:spPr>
        <p:txBody>
          <a:bodyPr vert="horz" wrap="square" lIns="91440" tIns="45720" rIns="91440" bIns="45720" anchor="ctr" anchorCtr="0">
            <a:normAutofit fontScale="90000"/>
          </a:bodyPr>
          <a:p>
            <a:pPr algn="r" eaLnBrk="1" hangingPunct="1"/>
            <a:r>
              <a:rPr lang="zh-CN" altLang="en-US" sz="4000" b="1" dirty="0">
                <a:solidFill>
                  <a:srgbClr val="FF0000"/>
                </a:solidFill>
                <a:ea typeface="黑体" panose="02010609060101010101" pitchFamily="49" charset="-122"/>
              </a:rPr>
              <a:t>课间安全</a:t>
            </a:r>
            <a:br>
              <a:rPr lang="zh-CN" altLang="en-US" sz="4000" b="1" dirty="0">
                <a:ea typeface="黑体" panose="02010609060101010101" pitchFamily="49" charset="-122"/>
              </a:rPr>
            </a:br>
            <a:endParaRPr lang="zh-CN" altLang="en-US" sz="4000" b="1" dirty="0">
              <a:ea typeface="黑体" panose="02010609060101010101" pitchFamily="49" charset="-122"/>
            </a:endParaRPr>
          </a:p>
        </p:txBody>
      </p:sp>
      <p:sp>
        <p:nvSpPr>
          <p:cNvPr id="18435" name="内容占位符 18434"/>
          <p:cNvSpPr>
            <a:spLocks noGrp="1"/>
          </p:cNvSpPr>
          <p:nvPr>
            <p:ph idx="1"/>
          </p:nvPr>
        </p:nvSpPr>
        <p:spPr>
          <a:xfrm>
            <a:off x="3278188" y="990600"/>
            <a:ext cx="7931150" cy="2078038"/>
          </a:xfrm>
        </p:spPr>
        <p:txBody>
          <a:bodyPr vert="horz" wrap="square" lIns="91440" tIns="45720" rIns="91440" bIns="45720" anchor="t" anchorCtr="0">
            <a:normAutofit fontScale="70000"/>
          </a:bodyPr>
          <a:p>
            <a:pPr eaLnBrk="1" fontAlgn="t" hangingPunct="1">
              <a:buNone/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课间游戏不可少，有趣正规不打闹；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fontAlgn="t" hangingPunct="1">
              <a:buNone/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要想跑步上操场，场地宽大最理想。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fontAlgn="t" hangingPunct="1">
              <a:buNone/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楼梯扶手不要趴，掉下容易摔傻瓜；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fontAlgn="t" hangingPunct="1">
              <a:spcBef>
                <a:spcPct val="0"/>
              </a:spcBef>
              <a:buNone/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体育活动按规则，危险动作易伤人。</a:t>
            </a:r>
            <a:endParaRPr lang="zh-CN" altLang="en-US" b="1" dirty="0"/>
          </a:p>
        </p:txBody>
      </p:sp>
      <p:pic>
        <p:nvPicPr>
          <p:cNvPr id="16388" name="图片 18435" descr="5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9650" y="3357563"/>
            <a:ext cx="3455988" cy="32400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89" name="图片 18436" descr="2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357563"/>
            <a:ext cx="4032250" cy="3095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0" name="矩形 18438"/>
          <p:cNvSpPr>
            <a:spLocks noTextEdit="1"/>
          </p:cNvSpPr>
          <p:nvPr/>
        </p:nvSpPr>
        <p:spPr>
          <a:xfrm>
            <a:off x="1774825" y="0"/>
            <a:ext cx="3960813" cy="836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学校安全七字歌</a:t>
            </a:r>
            <a:endParaRPr lang="zh-CN" alt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8435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8435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8435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8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charRg st="17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8435">
                                            <p:txEl>
                                              <p:charRg st="17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8435">
                                            <p:txEl>
                                              <p:charRg st="17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8435">
                                            <p:txEl>
                                              <p:charRg st="17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36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charRg st="3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8435">
                                            <p:txEl>
                                              <p:charRg st="3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8435">
                                            <p:txEl>
                                              <p:charRg st="3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8435">
                                            <p:txEl>
                                              <p:charRg st="3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39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charRg st="51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8435">
                                            <p:txEl>
                                              <p:charRg st="51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8435">
                                            <p:txEl>
                                              <p:charRg st="51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8435">
                                            <p:txEl>
                                              <p:charRg st="51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</Words>
  <Application>WPS 演示</Application>
  <PresentationFormat>宽屏</PresentationFormat>
  <Paragraphs>40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Wingdings</vt:lpstr>
      <vt:lpstr>Calibri</vt:lpstr>
      <vt:lpstr>黑体</vt:lpstr>
      <vt:lpstr>隶书</vt:lpstr>
      <vt:lpstr>Times New Roman</vt:lpstr>
      <vt:lpstr>PMingLiU</vt:lpstr>
      <vt:lpstr>Segoe Print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课间安全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Administrator</cp:lastModifiedBy>
  <cp:revision>151</cp:revision>
  <dcterms:created xsi:type="dcterms:W3CDTF">2019-06-19T02:08:00Z</dcterms:created>
  <dcterms:modified xsi:type="dcterms:W3CDTF">2021-09-26T09:04:50Z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2052-11.1.0.10938</vt:lpwstr>
  </property>
  <property fmtid="{D5CDD505-2E9C-101B-9397-08002B2CF9AE}" pid="3" name="ICV">
    <vt:lpwstr>0D8DC5BB79804DFC9499DF20D9F28551</vt:lpwstr>
  </property>
</Properties>
</file>