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1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7" r:id="rId11"/>
    <p:sldId id="340" r:id="rId12"/>
    <p:sldId id="320" r:id="rId13"/>
    <p:sldId id="335" r:id="rId14"/>
    <p:sldId id="336" r:id="rId15"/>
    <p:sldId id="337" r:id="rId16"/>
    <p:sldId id="338" r:id="rId17"/>
    <p:sldId id="339" r:id="rId18"/>
    <p:sldId id="321" r:id="rId19"/>
    <p:sldId id="324" r:id="rId20"/>
    <p:sldId id="323" r:id="rId21"/>
    <p:sldId id="341" r:id="rId22"/>
    <p:sldId id="343" r:id="rId23"/>
    <p:sldId id="32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2FDB2607-1784-4EEB-B798-7EB5836EED8A}">
        <p14:showMediaCtrls xmlns="" xmlns:p14="http://schemas.microsoft.com/office/powerpoint/2010/main" val="1"/>
      </p:ext>
    </p:extLst>
  </p:showPr>
  <p:clrMru>
    <a:srgbClr val="FEB20F"/>
    <a:srgbClr val="FFE100"/>
    <a:srgbClr val="EED83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787" y="-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388CA-A0CB-4B21-8E22-1073B602000D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DE64-6067-4CF1-AD1C-A64D2381B7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C923-B2CB-4EDF-9A5B-E9F36186A9E4}" type="datetimeFigureOut">
              <a:rPr lang="zh-CN" altLang="en-US" smtClean="0"/>
              <a:pPr/>
              <a:t>2020/11/8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B09A9-8EDF-49AE-A9C4-731033DEF5A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0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jpeg"/><Relationship Id="rId5" Type="http://schemas.openxmlformats.org/officeDocument/2006/relationships/image" Target="../media/image3.png"/><Relationship Id="rId10" Type="http://schemas.openxmlformats.org/officeDocument/2006/relationships/image" Target="../media/image57.jpeg"/><Relationship Id="rId4" Type="http://schemas.openxmlformats.org/officeDocument/2006/relationships/image" Target="../media/image53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microsoft.com/office/2007/relationships/media" Target="file:///G:\&#30637;&#26395;&#35270;&#39057;\&#23665;&#19979;&#24247;&#20171;%20-%20&#12481;&#12540;&#12512;&#12385;&#12399;&#12420;&#12405;&#12427;.mp3" TargetMode="External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30637;&#26395;&#35270;&#39057;\&#23665;&#19979;&#24247;&#20171;%20-%20&#12481;&#12540;&#12512;&#12385;&#12399;&#12420;&#12405;&#12427;.mp3" TargetMode="External"/><Relationship Id="rId6" Type="http://schemas.openxmlformats.org/officeDocument/2006/relationships/image" Target="../media/image55.png"/><Relationship Id="rId11" Type="http://schemas.openxmlformats.org/officeDocument/2006/relationships/image" Target="../media/image62.jpeg"/><Relationship Id="rId5" Type="http://schemas.microsoft.com/office/2007/relationships/hdphoto" Target="../media/hdphoto1.wdp"/><Relationship Id="rId10" Type="http://schemas.openxmlformats.org/officeDocument/2006/relationships/image" Target="../media/image61.jpeg"/><Relationship Id="rId4" Type="http://schemas.openxmlformats.org/officeDocument/2006/relationships/image" Target="../media/image54.pn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6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66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70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72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7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74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0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7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78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8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82.jpeg"/><Relationship Id="rId5" Type="http://schemas.openxmlformats.org/officeDocument/2006/relationships/image" Target="../media/image13.png"/><Relationship Id="rId10" Type="http://schemas.openxmlformats.org/officeDocument/2006/relationships/image" Target="../media/image81.jpe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8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85.jpeg"/><Relationship Id="rId5" Type="http://schemas.openxmlformats.org/officeDocument/2006/relationships/image" Target="../media/image13.png"/><Relationship Id="rId10" Type="http://schemas.openxmlformats.org/officeDocument/2006/relationships/image" Target="../media/image84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8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88.jpeg"/><Relationship Id="rId5" Type="http://schemas.openxmlformats.org/officeDocument/2006/relationships/image" Target="../media/image13.png"/><Relationship Id="rId10" Type="http://schemas.openxmlformats.org/officeDocument/2006/relationships/image" Target="../media/image87.jpe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90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4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7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microsoft.com/office/2007/relationships/media" Target="file:///G:\&#30637;&#26395;&#35270;&#39057;\&#22823;&#37326;&#20811;&#22827;%20-%20&#12300;&#21517;&#25506;&#20597;&#12467;&#12490;&#12531;&#12301;~&#12513;&#12452;&#12531;&#12486;&#12540;&#12510;.mp3" TargetMode="External"/><Relationship Id="rId1" Type="http://schemas.openxmlformats.org/officeDocument/2006/relationships/audio" Target="file:///G:\&#30637;&#26395;&#35270;&#39057;\&#22823;&#37326;&#20811;&#22827;%20-%20&#12300;&#21517;&#25506;&#20597;&#12467;&#12490;&#12531;&#12301;~&#12513;&#12452;&#12531;&#12486;&#12540;&#12510;.mp3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3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0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4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8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" name="组合 8"/>
          <p:cNvGrpSpPr/>
          <p:nvPr/>
        </p:nvGrpSpPr>
        <p:grpSpPr>
          <a:xfrm>
            <a:off x="0" y="0"/>
            <a:ext cx="12230657" cy="6859605"/>
            <a:chOff x="0" y="0"/>
            <a:chExt cx="12230657" cy="6859605"/>
          </a:xfrm>
        </p:grpSpPr>
        <p:grpSp>
          <p:nvGrpSpPr>
            <p:cNvPr id="9" name="组合 7"/>
            <p:cNvGrpSpPr/>
            <p:nvPr/>
          </p:nvGrpSpPr>
          <p:grpSpPr>
            <a:xfrm>
              <a:off x="0" y="0"/>
              <a:ext cx="12230657" cy="6859605"/>
              <a:chOff x="-25165" y="-1605"/>
              <a:chExt cx="12230657" cy="685960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038"/>
              <a:stretch>
                <a:fillRect/>
              </a:stretch>
            </p:blipFill>
            <p:spPr>
              <a:xfrm flipH="1">
                <a:off x="-25165" y="0"/>
                <a:ext cx="12192000" cy="6858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0622"/>
              <a:stretch>
                <a:fillRect/>
              </a:stretch>
            </p:blipFill>
            <p:spPr>
              <a:xfrm flipV="1">
                <a:off x="-25165" y="-1605"/>
                <a:ext cx="3187816" cy="13821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-6459" b="56927"/>
              <a:stretch>
                <a:fillRect/>
              </a:stretch>
            </p:blipFill>
            <p:spPr>
              <a:xfrm flipV="1">
                <a:off x="7420628" y="0"/>
                <a:ext cx="4784864" cy="20080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927" y="3814413"/>
              <a:ext cx="1726955" cy="23026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3022" y="787854"/>
            <a:ext cx="15621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2421" y="788112"/>
            <a:ext cx="1676400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6673" y="764627"/>
            <a:ext cx="1666875" cy="193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33488" y="3026979"/>
            <a:ext cx="1695510" cy="187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92662" y="3056868"/>
            <a:ext cx="1600037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7215" y="3005537"/>
            <a:ext cx="15621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6869" y="807162"/>
            <a:ext cx="1657350" cy="187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0912" y="3011214"/>
            <a:ext cx="1657350" cy="189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46" y="3582828"/>
            <a:ext cx="3815346" cy="381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2050" name="Picture 2" descr="C:\Users\Administrator.XH-201902271756\Desktop\16pic_8685957_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1407" y="709449"/>
            <a:ext cx="6779172" cy="5256104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2438400" cy="35966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7" name="图片 66" descr="花叶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5365" y="1447799"/>
            <a:ext cx="2520915" cy="34268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2" name="图片 61" descr="Cache_-25db340d81f50467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360" y="1441319"/>
            <a:ext cx="2316480" cy="34401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226926" cy="7413934"/>
            <a:chOff x="-17463" y="0"/>
            <a:chExt cx="12226926" cy="7413934"/>
          </a:xfrm>
        </p:grpSpPr>
        <p:grpSp>
          <p:nvGrpSpPr>
            <p:cNvPr id="3" name="组合 28"/>
            <p:cNvGrpSpPr/>
            <p:nvPr/>
          </p:nvGrpSpPr>
          <p:grpSpPr>
            <a:xfrm>
              <a:off x="-17463" y="0"/>
              <a:ext cx="12226926" cy="7269980"/>
              <a:chOff x="-17463" y="0"/>
              <a:chExt cx="12226926" cy="726998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-6459" b="56927"/>
              <a:stretch>
                <a:fillRect/>
              </a:stretch>
            </p:blipFill>
            <p:spPr>
              <a:xfrm flipV="1">
                <a:off x="7676784" y="8513"/>
                <a:ext cx="4515216" cy="189493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=""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105400"/>
                <a:ext cx="12209463" cy="216458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0622"/>
              <a:stretch>
                <a:fillRect/>
              </a:stretch>
            </p:blipFill>
            <p:spPr>
              <a:xfrm flipV="1">
                <a:off x="-17463" y="0"/>
                <a:ext cx="3401455" cy="1474798"/>
              </a:xfrm>
              <a:prstGeom prst="rect">
                <a:avLst/>
              </a:prstGeom>
            </p:spPr>
          </p:pic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11" y="5120640"/>
              <a:ext cx="2906433" cy="2293294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2236601" y="0"/>
            <a:ext cx="71890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薛小最美孕妈天团</a:t>
            </a:r>
            <a:endParaRPr lang="zh-CN" alt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3" name="图片 62" descr="Cache_47cbb66529b8e6d1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00" y="1484641"/>
            <a:ext cx="2849880" cy="3437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4" name="图片 63" descr="包红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31960" y="1406040"/>
            <a:ext cx="2859840" cy="3516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图片 21" descr="董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38090" y="1432561"/>
            <a:ext cx="2513430" cy="3444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26926" cy="7413934"/>
            <a:chOff x="-17463" y="0"/>
            <a:chExt cx="12226926" cy="7413934"/>
          </a:xfrm>
        </p:grpSpPr>
        <p:grpSp>
          <p:nvGrpSpPr>
            <p:cNvPr id="3" name="组合 28"/>
            <p:cNvGrpSpPr/>
            <p:nvPr/>
          </p:nvGrpSpPr>
          <p:grpSpPr>
            <a:xfrm>
              <a:off x="-17463" y="0"/>
              <a:ext cx="12226926" cy="7269980"/>
              <a:chOff x="-17463" y="0"/>
              <a:chExt cx="12226926" cy="726998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-6459" b="56927"/>
              <a:stretch>
                <a:fillRect/>
              </a:stretch>
            </p:blipFill>
            <p:spPr>
              <a:xfrm flipV="1">
                <a:off x="7676784" y="8513"/>
                <a:ext cx="4515216" cy="189493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469341"/>
                <a:ext cx="12209463" cy="3800639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0622"/>
              <a:stretch>
                <a:fillRect/>
              </a:stretch>
            </p:blipFill>
            <p:spPr>
              <a:xfrm flipV="1">
                <a:off x="-17463" y="0"/>
                <a:ext cx="3401455" cy="1474798"/>
              </a:xfrm>
              <a:prstGeom prst="rect">
                <a:avLst/>
              </a:prstGeom>
            </p:spPr>
          </p:pic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11" y="4507501"/>
              <a:ext cx="2906433" cy="2906433"/>
            </a:xfrm>
            <a:prstGeom prst="rect">
              <a:avLst/>
            </a:prstGeom>
          </p:spPr>
        </p:pic>
      </p:grpSp>
      <p:pic>
        <p:nvPicPr>
          <p:cNvPr id="8" name="山下康介 - チームちはやふる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98177" y="6005295"/>
            <a:ext cx="1215313" cy="12153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75641" y="277212"/>
            <a:ext cx="718907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薛小最美孕妈天团</a:t>
            </a:r>
            <a:endParaRPr lang="zh-CN" altLang="en-US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8" name="图片 67" descr="施琦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44240" y="3810000"/>
            <a:ext cx="2397515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9" name="图片 68" descr="吴银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80354" y="1432562"/>
            <a:ext cx="2330645" cy="310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图片 70" descr="尤文霞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96200" y="3886200"/>
            <a:ext cx="230124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图片 71" descr="张莉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41120" y="1458861"/>
            <a:ext cx="2453640" cy="3021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" name="图片 65" descr="顾雪琪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2880" y="3855720"/>
            <a:ext cx="2152650" cy="3002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" name="图片 72" descr="徐曼红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63447" y="1463040"/>
            <a:ext cx="2430873" cy="3002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609038" y="282031"/>
            <a:ext cx="2273912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1524000" y="-301742"/>
            <a:ext cx="9144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美在研究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82" y="1104656"/>
            <a:ext cx="3387618" cy="2540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81" y="3776596"/>
            <a:ext cx="3403781" cy="2552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5" y="3776050"/>
            <a:ext cx="3461266" cy="2594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104656"/>
            <a:ext cx="3441556" cy="25811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609038" y="282031"/>
            <a:ext cx="2273912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1524000" y="-301742"/>
            <a:ext cx="9144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美在引领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0824" y="1649875"/>
            <a:ext cx="4460449" cy="3343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47" y="1091482"/>
            <a:ext cx="3325252" cy="4433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609038" y="282031"/>
            <a:ext cx="2273912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1524000" y="-301742"/>
            <a:ext cx="9144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美在成长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30" y="934548"/>
            <a:ext cx="3140236" cy="558264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06" y="-15601"/>
            <a:ext cx="316718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609038" y="282031"/>
            <a:ext cx="2273912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1524000" y="-301742"/>
            <a:ext cx="9144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美在成长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46" y="3845106"/>
            <a:ext cx="3404341" cy="25532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68" y="1118282"/>
            <a:ext cx="3444210" cy="25831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4" y="142484"/>
            <a:ext cx="3820266" cy="30028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4" y="3206557"/>
            <a:ext cx="1977838" cy="35179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670281" y="1116117"/>
            <a:ext cx="301756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>
                <a:latin typeface="Xingkai SC Light" charset="-122"/>
                <a:ea typeface="Xingkai SC Light" charset="-122"/>
                <a:cs typeface="Xingkai SC Light" charset="-122"/>
              </a:rPr>
              <a:t>落纸云烟书法俱乐部</a:t>
            </a:r>
            <a:endParaRPr kumimoji="1" lang="zh-CN" altLang="en-US" sz="3200" dirty="0">
              <a:latin typeface="Xingkai SC Light" charset="-122"/>
              <a:ea typeface="Xingkai SC Light" charset="-122"/>
              <a:cs typeface="Xingkai SC Light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06539" y="3057016"/>
            <a:ext cx="49913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latin typeface="Baoli SC" charset="-122"/>
                <a:ea typeface="Baoli SC" charset="-122"/>
                <a:cs typeface="Baoli SC" charset="-122"/>
              </a:rPr>
              <a:t>书式生活读书俱乐部</a:t>
            </a:r>
            <a:endParaRPr kumimoji="1" lang="zh-CN" altLang="en-US" sz="2800" dirty="0">
              <a:latin typeface="Baoli SC" charset="-122"/>
              <a:ea typeface="Baoli SC" charset="-122"/>
              <a:cs typeface="Baoli SC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609038" y="282031"/>
            <a:ext cx="2273912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1524000" y="-301742"/>
            <a:ext cx="9144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美在陪伴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4853" y="634913"/>
            <a:ext cx="3208932" cy="24066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5933" y="1628642"/>
            <a:ext cx="4531832" cy="33988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36" y="3537543"/>
            <a:ext cx="3779911" cy="2833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grpSp>
          <p:nvGrpSpPr>
            <p:cNvPr id="7" name="组合 25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8" name="组合 34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3" name="矩形 12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美在分享</a:t>
                  </a:r>
                  <a:endPara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29698" name="Picture 2" descr="E:\UserData\My Documents\Tencent Files\957679338\FileRecv\MobileFile\-70566847b7eab40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8309146" y="1885188"/>
            <a:ext cx="3363504" cy="38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9" name="Picture 3" descr="E:\UserData\My Documents\Tencent Files\957679338\FileRecv\MobileFile\-7285879434e3236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71240" y="399010"/>
            <a:ext cx="3758856" cy="3142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E:\UserData\My Documents\Tencent Files\957679338\FileRecv\MobileFile\-2f46458c30ed09c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64" y="2111433"/>
            <a:ext cx="3713019" cy="3291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grpSp>
          <p:nvGrpSpPr>
            <p:cNvPr id="7" name="组合 25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8" name="组合 34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3" name="矩形 12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美在有序</a:t>
                  </a:r>
                  <a:endPara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606" y="1809088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3" descr="E:\UserData\My Documents\Tencent Files\957679338\FileRecv\MobileFile\mmexport160456316908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03986" y="1833729"/>
            <a:ext cx="3600000" cy="26087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4" name="Picture 4" descr="E:\UserData\My Documents\Tencent Files\957679338\FileRecv\MobileFile\mmexport160456316331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71545" y="1813034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9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6" name="Picture 2" descr="C:\Users\金秋瑾\Desktop\瞭望\科学家教 你我同行10.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360" y="2173514"/>
            <a:ext cx="3720000" cy="288000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</p:pic>
      <p:pic>
        <p:nvPicPr>
          <p:cNvPr id="17" name="Picture 3" descr="C:\Users\金秋瑾\Desktop\瞭望\科学家教 你我同行10.12、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3598" y="1648583"/>
            <a:ext cx="3720000" cy="288000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</p:pic>
      <p:pic>
        <p:nvPicPr>
          <p:cNvPr id="18" name="Picture 4" descr="C:\Users\金秋瑾\Desktop\瞭望\科学家教 你我同行10.12.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1170" y="2309382"/>
            <a:ext cx="3720000" cy="288000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</p:pic>
      <p:sp>
        <p:nvSpPr>
          <p:cNvPr id="19" name="矩形 18"/>
          <p:cNvSpPr/>
          <p:nvPr/>
        </p:nvSpPr>
        <p:spPr>
          <a:xfrm>
            <a:off x="3282877" y="501134"/>
            <a:ext cx="57246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科学家教 </a:t>
            </a:r>
            <a:r>
              <a:rPr lang="zh-CN" altLang="en-US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你我同行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zh-CN" sz="4800" b="1" dirty="0" smtClean="0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grpSp>
          <p:nvGrpSpPr>
            <p:cNvPr id="7" name="组合 25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8" name="组合 34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3" name="矩形 12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美在有序</a:t>
                  </a:r>
                  <a:endPara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782" y="1308539"/>
            <a:ext cx="3185228" cy="3600000"/>
          </a:xfrm>
          <a:prstGeom prst="round1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7" name="Picture 3" descr="E:\UserData\My Documents\Tencent Files\957679338\FileRecv\MobileFile\mmexport160456315209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67766" y="1324304"/>
            <a:ext cx="3919945" cy="3547241"/>
          </a:xfrm>
          <a:prstGeom prst="round1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27992" y="1292772"/>
            <a:ext cx="3451340" cy="3600000"/>
          </a:xfrm>
          <a:prstGeom prst="round1Rect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4" y="282032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美中不足</a:t>
                  </a:r>
                  <a:endParaRPr 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900804" y="2195384"/>
            <a:ext cx="4374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96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问题坊</a:t>
            </a:r>
            <a:endParaRPr lang="zh-CN" altLang="en-US" sz="96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4" y="282032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0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C:\Users\Administrator.XH-201902271756\Desktop\t0184c184c1218757f2.web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57545" y="624840"/>
            <a:ext cx="4181475" cy="5334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85800" y="1432560"/>
            <a:ext cx="4084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    孩</a:t>
            </a:r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子见识过美，经历过美，便不容易被次美的、不美的东西所蒙蔽，就会拥有一种力量，本能地去对抗世俗的粗糙。</a:t>
            </a:r>
            <a:endParaRPr lang="zh-CN" altLang="en-US" sz="32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8" name="组合 8"/>
          <p:cNvGrpSpPr/>
          <p:nvPr/>
        </p:nvGrpSpPr>
        <p:grpSpPr>
          <a:xfrm>
            <a:off x="0" y="0"/>
            <a:ext cx="12230657" cy="6859605"/>
            <a:chOff x="0" y="0"/>
            <a:chExt cx="12230657" cy="6859605"/>
          </a:xfrm>
        </p:grpSpPr>
        <p:grpSp>
          <p:nvGrpSpPr>
            <p:cNvPr id="9" name="组合 7"/>
            <p:cNvGrpSpPr/>
            <p:nvPr/>
          </p:nvGrpSpPr>
          <p:grpSpPr>
            <a:xfrm>
              <a:off x="0" y="0"/>
              <a:ext cx="12230657" cy="6859605"/>
              <a:chOff x="-25165" y="-1605"/>
              <a:chExt cx="12230657" cy="685960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038"/>
              <a:stretch>
                <a:fillRect/>
              </a:stretch>
            </p:blipFill>
            <p:spPr>
              <a:xfrm flipH="1">
                <a:off x="-25165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50622"/>
              <a:stretch>
                <a:fillRect/>
              </a:stretch>
            </p:blipFill>
            <p:spPr>
              <a:xfrm flipV="1">
                <a:off x="-25165" y="-1605"/>
                <a:ext cx="3187816" cy="1382169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-6459" b="56927"/>
              <a:stretch>
                <a:fillRect/>
              </a:stretch>
            </p:blipFill>
            <p:spPr>
              <a:xfrm flipV="1">
                <a:off x="7420628" y="0"/>
                <a:ext cx="4784864" cy="2008095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927" y="3814413"/>
              <a:ext cx="1726955" cy="2302607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3289206" y="1690328"/>
            <a:ext cx="5109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谢谢聆听</a:t>
            </a:r>
            <a:endParaRPr lang="zh-CN" alt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436" y="3042654"/>
            <a:ext cx="3815346" cy="381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282877" y="501134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灵动之言 花开之声</a:t>
            </a:r>
          </a:p>
        </p:txBody>
      </p:sp>
      <p:pic>
        <p:nvPicPr>
          <p:cNvPr id="20" name="Picture 6" descr="C:\Users\金秋瑾\Desktop\读，灵动之言；听，花开之声10.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07365" y="2604654"/>
            <a:ext cx="3687450" cy="28548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7" descr="C:\Users\金秋瑾\Desktop\读，灵动之言；听，花开之声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28596" y="1535653"/>
            <a:ext cx="3687450" cy="285480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8" descr="C:\Users\金秋瑾\Desktop\a6c2b23cad774fe19fce42b635cc8cbf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1676" y="2612762"/>
            <a:ext cx="3687450" cy="285480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2978077" y="320512"/>
            <a:ext cx="77251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高位引领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点亮教育</a:t>
            </a:r>
            <a:r>
              <a:rPr lang="zh-CN" altLang="en-US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薪火</a:t>
            </a:r>
            <a:r>
              <a:rPr lang="zh-CN" altLang="en-US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endParaRPr lang="zh-CN" altLang="zh-CN" sz="4800" b="1" dirty="0" smtClean="0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8" name="Picture 2" descr="C:\Users\金秋瑾\Desktop\瞭望\立足单元整体，遨游童话王国 ——薛家实验小学语文学科专题研讨活动1.web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40126" y="4138832"/>
            <a:ext cx="3520407" cy="2413627"/>
          </a:xfrm>
          <a:prstGeom prst="teardrop">
            <a:avLst/>
          </a:prstGeom>
          <a:noFill/>
          <a:ln>
            <a:solidFill>
              <a:srgbClr val="A014BC"/>
            </a:solidFill>
            <a:prstDash val="sysDash"/>
          </a:ln>
        </p:spPr>
      </p:pic>
      <p:pic>
        <p:nvPicPr>
          <p:cNvPr id="20" name="Picture 4" descr="C:\Users\金秋瑾\Desktop\瞭望\立足单元整体，遨游童话王国 ——薛家实验小学语文学科专题研讨活动4.webp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4998" y="4066947"/>
            <a:ext cx="3461625" cy="2596219"/>
          </a:xfrm>
          <a:prstGeom prst="teardrop">
            <a:avLst/>
          </a:prstGeom>
          <a:noFill/>
          <a:ln>
            <a:solidFill>
              <a:srgbClr val="A014BC"/>
            </a:solidFill>
            <a:prstDash val="sysDash"/>
          </a:ln>
        </p:spPr>
      </p:pic>
      <p:pic>
        <p:nvPicPr>
          <p:cNvPr id="21" name="Picture 3" descr="C:\Users\金秋瑾\Desktop\瞭望\立足单元整体，遨游童话王国 ——薛家实验小学语文学科专题研讨活动2.webp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17854" y="1521908"/>
            <a:ext cx="3658857" cy="2519351"/>
          </a:xfrm>
          <a:prstGeom prst="teardrop">
            <a:avLst/>
          </a:prstGeom>
          <a:noFill/>
          <a:ln>
            <a:solidFill>
              <a:srgbClr val="A014BC"/>
            </a:solidFill>
            <a:prstDash val="sysDash"/>
          </a:ln>
        </p:spPr>
      </p:pic>
      <p:pic>
        <p:nvPicPr>
          <p:cNvPr id="22" name="Picture 5" descr="C:\Users\金秋瑾\Desktop\瞭望\立足单元整体，遨游童话王国 ——薛家实验小学语文学科专题研讨活动10.15.webp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04089" y="1584617"/>
            <a:ext cx="3612445" cy="2376136"/>
          </a:xfrm>
          <a:prstGeom prst="teardrop">
            <a:avLst/>
          </a:prstGeom>
          <a:noFill/>
          <a:ln>
            <a:solidFill>
              <a:srgbClr val="A014BC"/>
            </a:solidFill>
            <a:prstDash val="sysDash"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452211" y="286645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夯实教学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彰显风采</a:t>
            </a:r>
          </a:p>
        </p:txBody>
      </p:sp>
      <p:pic>
        <p:nvPicPr>
          <p:cNvPr id="17" name="Picture 2" descr="C:\Users\金秋瑾\Desktop\瞭望\彰显教师风采 夯实教学基本功10.2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46607" y="1371628"/>
            <a:ext cx="3255000" cy="2520000"/>
          </a:xfrm>
          <a:prstGeom prst="hexagon">
            <a:avLst/>
          </a:prstGeom>
          <a:noFill/>
          <a:ln w="28575">
            <a:solidFill>
              <a:srgbClr val="FFFF00"/>
            </a:solidFill>
            <a:prstDash val="lgDash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Picture 3" descr="C:\Users\金秋瑾\Desktop\瞭望\彰显教师风采 夯实教学基本功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1214" y="1285971"/>
            <a:ext cx="3255000" cy="2520000"/>
          </a:xfrm>
          <a:prstGeom prst="hexagon">
            <a:avLst/>
          </a:prstGeom>
          <a:noFill/>
          <a:ln w="28575">
            <a:solidFill>
              <a:srgbClr val="FFFF00"/>
            </a:solidFill>
            <a:prstDash val="lgDash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Picture 4" descr="C:\Users\金秋瑾\Desktop\瞭望\彰显教师风采 夯实教学基本功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61679" y="3428554"/>
            <a:ext cx="3252495" cy="2520000"/>
          </a:xfrm>
          <a:prstGeom prst="hexagon">
            <a:avLst/>
          </a:prstGeom>
          <a:noFill/>
          <a:ln w="28575">
            <a:solidFill>
              <a:srgbClr val="FFFF00"/>
            </a:solidFill>
            <a:prstDash val="lgDash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1" name="Picture 5" descr="C:\Users\金秋瑾\Desktop\瞭望\彰显教师风采 夯实教学基本功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99367" y="3417876"/>
            <a:ext cx="3252495" cy="2520000"/>
          </a:xfrm>
          <a:prstGeom prst="hexagon">
            <a:avLst/>
          </a:prstGeom>
          <a:noFill/>
          <a:ln w="28575">
            <a:solidFill>
              <a:srgbClr val="FFFF00"/>
            </a:solidFill>
            <a:prstDash val="lgDash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2" name="大野克夫 - 「名探偵コナン」~メインテーマ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133750" y="4653457"/>
            <a:ext cx="1262609" cy="12626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384477" y="376956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放飞心情 拥抱金秋</a:t>
            </a:r>
            <a:endParaRPr lang="zh-CN" altLang="en-US" sz="4800" b="1" dirty="0" smtClean="0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8229" y="3354388"/>
            <a:ext cx="3809999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32274" y="1389521"/>
            <a:ext cx="384014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53345" y="3516086"/>
            <a:ext cx="3640133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6989" y="1338943"/>
            <a:ext cx="384014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282877" y="410823"/>
            <a:ext cx="5262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行思致远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责任担当</a:t>
            </a:r>
            <a:endParaRPr lang="zh-CN" altLang="en-US" sz="4800" b="1" dirty="0" smtClean="0"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Picture 2" descr="C:\Users\金秋瑾\Desktop\瞭望\行思致远，责任担当10.2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8813" y="1338380"/>
            <a:ext cx="2787853" cy="2160000"/>
          </a:xfrm>
          <a:prstGeom prst="plaque">
            <a:avLst/>
          </a:prstGeom>
          <a:noFill/>
          <a:ln w="28575">
            <a:solidFill>
              <a:srgbClr val="41758F"/>
            </a:solidFill>
          </a:ln>
        </p:spPr>
      </p:pic>
      <p:pic>
        <p:nvPicPr>
          <p:cNvPr id="18" name="Picture 3" descr="C:\Users\金秋瑾\Desktop\瞭望\行思致远，责任担当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9895" y="1338381"/>
            <a:ext cx="2787853" cy="2160000"/>
          </a:xfrm>
          <a:prstGeom prst="plaque">
            <a:avLst/>
          </a:prstGeom>
          <a:noFill/>
          <a:ln w="28575">
            <a:solidFill>
              <a:srgbClr val="41758F"/>
            </a:solidFill>
          </a:ln>
        </p:spPr>
      </p:pic>
      <p:pic>
        <p:nvPicPr>
          <p:cNvPr id="20" name="Picture 4" descr="C:\Users\金秋瑾\Desktop\瞭望\行思致远，责任担当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08812" y="3898700"/>
            <a:ext cx="2787853" cy="2160000"/>
          </a:xfrm>
          <a:prstGeom prst="plaque">
            <a:avLst/>
          </a:prstGeom>
          <a:noFill/>
          <a:ln w="28575">
            <a:solidFill>
              <a:srgbClr val="41758F"/>
            </a:solidFill>
          </a:ln>
        </p:spPr>
      </p:pic>
      <p:pic>
        <p:nvPicPr>
          <p:cNvPr id="21" name="Picture 5" descr="C:\Users\金秋瑾\Desktop\瞭望\行思致远，责任担当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89894" y="3898700"/>
            <a:ext cx="2787853" cy="2160000"/>
          </a:xfrm>
          <a:prstGeom prst="plaque">
            <a:avLst/>
          </a:prstGeom>
          <a:noFill/>
          <a:ln w="28575">
            <a:solidFill>
              <a:srgbClr val="41758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282877" y="422112"/>
            <a:ext cx="5416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城乡牵手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引领成长</a:t>
            </a:r>
          </a:p>
        </p:txBody>
      </p:sp>
      <p:pic>
        <p:nvPicPr>
          <p:cNvPr id="17" name="Picture 2" descr="C:\Users\金秋瑾\Desktop\瞭望\把握数学教学的本质，促进学生思维的发展10.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54087" y="1327251"/>
            <a:ext cx="2790000" cy="2160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</p:spPr>
      </p:pic>
      <p:pic>
        <p:nvPicPr>
          <p:cNvPr id="18" name="Picture 3" descr="C:\Users\金秋瑾\Desktop\瞭望\把握数学教学的本质，促进学生思维的发展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14520" y="1315962"/>
            <a:ext cx="2790000" cy="2160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</p:spPr>
      </p:pic>
      <p:pic>
        <p:nvPicPr>
          <p:cNvPr id="20" name="Picture 4" descr="C:\Users\金秋瑾\Desktop\瞭望\把握数学教学的本质，促进学生思维的发展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48844" y="3762424"/>
            <a:ext cx="2790000" cy="2160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</p:spPr>
      </p:pic>
      <p:pic>
        <p:nvPicPr>
          <p:cNvPr id="21" name="Picture 5" descr="C:\Users\金秋瑾\Desktop\瞭望\把握数学教学的本质，促进学生思维的发展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57905" y="3704773"/>
            <a:ext cx="2790000" cy="2160000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3383" y="282030"/>
            <a:ext cx="303188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迷你简剪纸" panose="03000509000000000000" pitchFamily="65" charset="-122"/>
                <a:ea typeface="迷你简剪纸" panose="03000509000000000000" pitchFamily="65" charset="-122"/>
                <a:sym typeface="Century Gothic" panose="020B0502020202020204" pitchFamily="34" charset="0"/>
              </a:rPr>
              <a:t>大事回顾</a:t>
            </a:r>
            <a:endParaRPr lang="en-US" altLang="zh-CN" sz="2400" b="1" dirty="0">
              <a:latin typeface="迷你简剪纸" panose="03000509000000000000" pitchFamily="65" charset="-122"/>
              <a:ea typeface="迷你简剪纸" panose="03000509000000000000" pitchFamily="65" charset="-122"/>
              <a:sym typeface="Century Gothic" panose="020B0502020202020204" pitchFamily="34" charset="0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0" y="-301742"/>
            <a:ext cx="12192000" cy="7267729"/>
            <a:chOff x="0" y="-301742"/>
            <a:chExt cx="12192000" cy="726772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" b="45258"/>
            <a:stretch>
              <a:fillRect/>
            </a:stretch>
          </p:blipFill>
          <p:spPr>
            <a:xfrm>
              <a:off x="0" y="5218450"/>
              <a:ext cx="12192000" cy="166187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413" y="5788011"/>
              <a:ext cx="1177462" cy="11779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70" y="5121734"/>
              <a:ext cx="1690427" cy="16904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622"/>
            <a:stretch>
              <a:fillRect/>
            </a:stretch>
          </p:blipFill>
          <p:spPr>
            <a:xfrm flipH="1" flipV="1">
              <a:off x="9811112" y="-1"/>
              <a:ext cx="2380888" cy="103230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9753" y="537988"/>
              <a:ext cx="1626549" cy="1671572"/>
            </a:xfrm>
            <a:prstGeom prst="rect">
              <a:avLst/>
            </a:prstGeom>
          </p:spPr>
        </p:pic>
        <p:grpSp>
          <p:nvGrpSpPr>
            <p:cNvPr id="9" name="组合 7"/>
            <p:cNvGrpSpPr/>
            <p:nvPr/>
          </p:nvGrpSpPr>
          <p:grpSpPr>
            <a:xfrm>
              <a:off x="113383" y="-301742"/>
              <a:ext cx="3444836" cy="1403509"/>
              <a:chOff x="113383" y="-301742"/>
              <a:chExt cx="3444836" cy="1403509"/>
            </a:xfrm>
          </p:grpSpPr>
          <p:grpSp>
            <p:nvGrpSpPr>
              <p:cNvPr id="15" name="组合 33"/>
              <p:cNvGrpSpPr/>
              <p:nvPr/>
            </p:nvGrpSpPr>
            <p:grpSpPr>
              <a:xfrm>
                <a:off x="113383" y="-301742"/>
                <a:ext cx="3444836" cy="1403509"/>
                <a:chOff x="113383" y="-301742"/>
                <a:chExt cx="3444836" cy="1403509"/>
              </a:xfrm>
            </p:grpSpPr>
            <p:pic>
              <p:nvPicPr>
                <p:cNvPr id="12" name="图片 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1487" t="31305" r="6979" b="35599"/>
                <a:stretch>
                  <a:fillRect/>
                </a:stretch>
              </p:blipFill>
              <p:spPr>
                <a:xfrm>
                  <a:off x="222556" y="-94685"/>
                  <a:ext cx="2813539" cy="101730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435370" flipH="1">
                  <a:off x="2154710" y="-301742"/>
                  <a:ext cx="1403509" cy="1403509"/>
                </a:xfrm>
                <a:prstGeom prst="rect">
                  <a:avLst/>
                </a:prstGeom>
              </p:spPr>
            </p:pic>
            <p:sp>
              <p:nvSpPr>
                <p:cNvPr id="14" name="矩形 13"/>
                <p:cNvSpPr>
                  <a:spLocks noChangeArrowheads="1"/>
                </p:cNvSpPr>
                <p:nvPr/>
              </p:nvSpPr>
              <p:spPr bwMode="auto">
                <a:xfrm>
                  <a:off x="113383" y="282030"/>
                  <a:ext cx="30318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400" b="1" dirty="0" smtClean="0">
                      <a:latin typeface="迷你简剪纸" panose="03000509000000000000" pitchFamily="65" charset="-122"/>
                      <a:ea typeface="迷你简剪纸" panose="03000509000000000000" pitchFamily="65" charset="-122"/>
                      <a:sym typeface="Century Gothic" panose="020B0502020202020204" pitchFamily="34" charset="0"/>
                    </a:rPr>
                    <a:t>大事回顾</a:t>
                  </a:r>
                  <a:endParaRPr lang="en-US" altLang="zh-CN" sz="2400" b="1" dirty="0">
                    <a:latin typeface="迷你简剪纸" panose="03000509000000000000" pitchFamily="65" charset="-122"/>
                    <a:ea typeface="迷你简剪纸" panose="03000509000000000000" pitchFamily="65" charset="-122"/>
                    <a:sym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744996">
                <a:off x="260723" y="107572"/>
                <a:ext cx="353276" cy="55519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616628">
                <a:off x="433975" y="590855"/>
                <a:ext cx="269536" cy="423590"/>
              </a:xfrm>
              <a:prstGeom prst="rect">
                <a:avLst/>
              </a:prstGeom>
            </p:spPr>
          </p:pic>
        </p:grpSp>
      </p:grpSp>
      <p:sp>
        <p:nvSpPr>
          <p:cNvPr id="19" name="矩形 18"/>
          <p:cNvSpPr/>
          <p:nvPr/>
        </p:nvSpPr>
        <p:spPr>
          <a:xfrm>
            <a:off x="3282877" y="501134"/>
            <a:ext cx="5878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听美德故事</a:t>
            </a:r>
            <a:r>
              <a:rPr lang="en-US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 sz="4800" b="1" dirty="0" smtClean="0"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育善真心</a:t>
            </a:r>
          </a:p>
        </p:txBody>
      </p:sp>
      <p:pic>
        <p:nvPicPr>
          <p:cNvPr id="17" name="Picture 2" descr="C:\Users\金秋瑾\Desktop\瞭望\小记者10.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91761" y="1992086"/>
            <a:ext cx="418500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3" descr="C:\Users\金秋瑾\Desktop\瞭望\小记者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7171" y="2033135"/>
            <a:ext cx="4181779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298</Words>
  <Application>Microsoft Office PowerPoint</Application>
  <PresentationFormat>自定义</PresentationFormat>
  <Paragraphs>49</Paragraphs>
  <Slides>23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117</cp:revision>
  <dcterms:created xsi:type="dcterms:W3CDTF">2017-08-03T05:55:00Z</dcterms:created>
  <dcterms:modified xsi:type="dcterms:W3CDTF">2020-11-08T10:09:05Z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2052-10.1.0.6749</vt:lpwstr>
  </property>
</Properties>
</file>