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61" r:id="rId4"/>
    <p:sldId id="262" r:id="rId5"/>
    <p:sldId id="263" r:id="rId6"/>
    <p:sldId id="264" r:id="rId7"/>
    <p:sldId id="278" r:id="rId8"/>
    <p:sldId id="271" r:id="rId9"/>
    <p:sldId id="270" r:id="rId10"/>
    <p:sldId id="265" r:id="rId11"/>
    <p:sldId id="266" r:id="rId12"/>
    <p:sldId id="267" r:id="rId13"/>
    <p:sldId id="268" r:id="rId14"/>
    <p:sldId id="269" r:id="rId15"/>
    <p:sldId id="294" r:id="rId16"/>
    <p:sldId id="272" r:id="rId17"/>
    <p:sldId id="273" r:id="rId18"/>
    <p:sldId id="274" r:id="rId19"/>
    <p:sldId id="275" r:id="rId20"/>
    <p:sldId id="260" r:id="rId21"/>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07D"/>
    <a:srgbClr val="9F2D2D"/>
    <a:srgbClr val="9E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36" y="96"/>
      </p:cViewPr>
      <p:guideLst>
        <p:guide orient="horz" pos="210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恩悦社工PPT模板（改）-01"/>
          <p:cNvPicPr>
            <a:picLocks noChangeAspect="1"/>
          </p:cNvPicPr>
          <p:nvPr/>
        </p:nvPicPr>
        <p:blipFill>
          <a:blip r:embed="rId1"/>
          <a:stretch>
            <a:fillRect/>
          </a:stretch>
        </p:blipFill>
        <p:spPr>
          <a:xfrm>
            <a:off x="0" y="0"/>
            <a:ext cx="24384635" cy="13716635"/>
          </a:xfrm>
          <a:prstGeom prst="rect">
            <a:avLst/>
          </a:prstGeom>
        </p:spPr>
      </p:pic>
      <p:sp>
        <p:nvSpPr>
          <p:cNvPr id="8" name="TextBox 7"/>
          <p:cNvSpPr txBox="1"/>
          <p:nvPr/>
        </p:nvSpPr>
        <p:spPr>
          <a:xfrm>
            <a:off x="2440305" y="10131425"/>
            <a:ext cx="6337300" cy="1154430"/>
          </a:xfrm>
          <a:prstGeom prst="rect">
            <a:avLst/>
          </a:prstGeom>
        </p:spPr>
        <p:txBody>
          <a:bodyPr/>
          <a:lstStyle/>
          <a:p>
            <a:pPr algn="ctr"/>
            <a:r>
              <a:rPr lang="zh-CN" altLang="en-US" sz="4800" b="1" spc="2200" dirty="0" smtClean="0">
                <a:solidFill>
                  <a:srgbClr val="FFFFFF"/>
                </a:solidFill>
                <a:latin typeface="微软雅黑" panose="020B0503020204020204" charset="-122"/>
                <a:ea typeface="微软雅黑" panose="020B0503020204020204" charset="-122"/>
              </a:rPr>
              <a:t>主讲人</a:t>
            </a:r>
            <a:r>
              <a:rPr lang="en-US" sz="4800" b="1" spc="2200" dirty="0" smtClean="0">
                <a:solidFill>
                  <a:srgbClr val="FFFFFF"/>
                </a:solidFill>
                <a:latin typeface="微软雅黑" panose="020B0503020204020204" charset="-122"/>
                <a:ea typeface="微软雅黑" panose="020B0503020204020204" charset="-122"/>
              </a:rPr>
              <a:t>：</a:t>
            </a:r>
            <a:r>
              <a:rPr lang="zh-CN" altLang="en-US" sz="4800" b="1" spc="2200" dirty="0" smtClean="0">
                <a:solidFill>
                  <a:srgbClr val="FFFFFF"/>
                </a:solidFill>
                <a:latin typeface="微软雅黑" panose="020B0503020204020204" charset="-122"/>
                <a:ea typeface="微软雅黑" panose="020B0503020204020204" charset="-122"/>
              </a:rPr>
              <a:t>周柯</a:t>
            </a:r>
            <a:endParaRPr lang="zh-CN" altLang="en-US" sz="4800" b="1" spc="2200" dirty="0" smtClean="0">
              <a:solidFill>
                <a:srgbClr val="FFFFFF"/>
              </a:solidFill>
              <a:latin typeface="微软雅黑" panose="020B0503020204020204" charset="-122"/>
              <a:ea typeface="微软雅黑" panose="020B0503020204020204" charset="-122"/>
            </a:endParaRPr>
          </a:p>
        </p:txBody>
      </p:sp>
      <p:sp>
        <p:nvSpPr>
          <p:cNvPr id="3" name="文本框 2"/>
          <p:cNvSpPr txBox="1"/>
          <p:nvPr/>
        </p:nvSpPr>
        <p:spPr>
          <a:xfrm>
            <a:off x="3197860" y="4443730"/>
            <a:ext cx="19921855" cy="2646045"/>
          </a:xfrm>
          <a:prstGeom prst="rect">
            <a:avLst/>
          </a:prstGeom>
          <a:noFill/>
        </p:spPr>
        <p:txBody>
          <a:bodyPr wrap="square" rtlCol="0">
            <a:spAutoFit/>
          </a:bodyPr>
          <a:p>
            <a:pPr algn="dist"/>
            <a:r>
              <a:rPr lang="zh-CN" altLang="en-US" sz="16600" b="1">
                <a:solidFill>
                  <a:schemeClr val="bg1"/>
                </a:solidFill>
                <a:latin typeface="华文新魏" panose="02010800040101010101" charset="-122"/>
                <a:ea typeface="华文新魏" panose="02010800040101010101" charset="-122"/>
                <a:cs typeface="华文新魏" panose="02010800040101010101" charset="-122"/>
              </a:rPr>
              <a:t>悦纳自我  涵育未来</a:t>
            </a:r>
            <a:endParaRPr lang="zh-CN" altLang="en-US" sz="16600" b="1">
              <a:solidFill>
                <a:schemeClr val="bg1"/>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76200"/>
            <a:ext cx="24700865" cy="13894435"/>
          </a:xfrm>
          <a:prstGeom prst="rect">
            <a:avLst/>
          </a:prstGeom>
        </p:spPr>
      </p:pic>
      <p:sp>
        <p:nvSpPr>
          <p:cNvPr id="20" name="TextBox 64"/>
          <p:cNvSpPr>
            <a:spLocks noChangeArrowheads="1"/>
          </p:cNvSpPr>
          <p:nvPr/>
        </p:nvSpPr>
        <p:spPr bwMode="auto">
          <a:xfrm>
            <a:off x="5219700" y="3604895"/>
            <a:ext cx="6876415" cy="1004570"/>
          </a:xfrm>
          <a:prstGeom prst="rect">
            <a:avLst/>
          </a:prstGeom>
          <a:noFill/>
        </p:spPr>
        <p:txBody>
          <a:bodyPr wrap="square" rtlCol="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dist">
              <a:buNone/>
            </a:pPr>
            <a:r>
              <a:rPr lang="zh-CN" altLang="en-US" sz="6600" b="1" dirty="0">
                <a:solidFill>
                  <a:srgbClr val="B0907D"/>
                </a:solidFill>
                <a:latin typeface="微软雅黑" panose="020B0503020204020204" charset="-122"/>
                <a:ea typeface="微软雅黑" panose="020B0503020204020204" charset="-122"/>
                <a:sym typeface="方正兰亭黑_GBK" panose="02000000000000000000" pitchFamily="2" charset="-122"/>
              </a:rPr>
              <a:t>正念的核心</a:t>
            </a:r>
            <a:endParaRPr lang="zh-CN" altLang="en-US" sz="6600" b="1" dirty="0">
              <a:solidFill>
                <a:srgbClr val="B0907D"/>
              </a:solidFill>
              <a:latin typeface="微软雅黑" panose="020B0503020204020204" charset="-122"/>
              <a:ea typeface="微软雅黑" panose="020B0503020204020204" charset="-122"/>
              <a:sym typeface="方正兰亭黑_GBK" panose="02000000000000000000" pitchFamily="2" charset="-122"/>
            </a:endParaRPr>
          </a:p>
        </p:txBody>
      </p:sp>
      <p:grpSp>
        <p:nvGrpSpPr>
          <p:cNvPr id="8" name="组合 7"/>
          <p:cNvGrpSpPr/>
          <p:nvPr/>
        </p:nvGrpSpPr>
        <p:grpSpPr>
          <a:xfrm rot="0">
            <a:off x="5245100" y="5954395"/>
            <a:ext cx="6851015" cy="2026920"/>
            <a:chOff x="1341143" y="2666952"/>
            <a:chExt cx="3981090" cy="1237823"/>
          </a:xfrm>
        </p:grpSpPr>
        <p:sp>
          <p:nvSpPr>
            <p:cNvPr id="19" name="矩形 18"/>
            <p:cNvSpPr/>
            <p:nvPr/>
          </p:nvSpPr>
          <p:spPr>
            <a:xfrm>
              <a:off x="1440926" y="2987839"/>
              <a:ext cx="3567358" cy="347345"/>
            </a:xfrm>
            <a:prstGeom prst="rect">
              <a:avLst/>
            </a:prstGeom>
          </p:spPr>
          <p:txBody>
            <a:bodyPr wrap="square">
              <a:spAutoFit/>
            </a:bodyPr>
            <a:lstStyle/>
            <a:p>
              <a:pPr algn="l">
                <a:lnSpc>
                  <a:spcPts val="2000"/>
                </a:lnSpc>
              </a:pPr>
              <a:endParaRPr lang="zh-CN" altLang="en-US" sz="2000" b="1" dirty="0">
                <a:solidFill>
                  <a:schemeClr val="tx1">
                    <a:lumMod val="95000"/>
                    <a:lumOff val="5000"/>
                  </a:schemeClr>
                </a:solidFill>
                <a:latin typeface="微软雅黑" panose="020B0503020204020204" charset="-122"/>
                <a:ea typeface="微软雅黑" panose="020B0503020204020204" charset="-122"/>
              </a:endParaRPr>
            </a:p>
          </p:txBody>
        </p:sp>
        <p:grpSp>
          <p:nvGrpSpPr>
            <p:cNvPr id="14" name="组合 13"/>
            <p:cNvGrpSpPr/>
            <p:nvPr/>
          </p:nvGrpSpPr>
          <p:grpSpPr>
            <a:xfrm>
              <a:off x="1341143" y="2666952"/>
              <a:ext cx="3981090" cy="1237823"/>
              <a:chOff x="1380923" y="2477532"/>
              <a:chExt cx="3981090" cy="1237823"/>
            </a:xfrm>
          </p:grpSpPr>
          <p:sp>
            <p:nvSpPr>
              <p:cNvPr id="2" name="矩形: 圆角 11"/>
              <p:cNvSpPr/>
              <p:nvPr/>
            </p:nvSpPr>
            <p:spPr>
              <a:xfrm>
                <a:off x="1480618" y="2589530"/>
                <a:ext cx="3744000" cy="1080000"/>
              </a:xfrm>
              <a:prstGeom prst="roundRect">
                <a:avLst/>
              </a:prstGeom>
              <a:noFill/>
              <a:ln>
                <a:solidFill>
                  <a:srgbClr val="B09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1380923" y="2477532"/>
                <a:ext cx="3981090" cy="1237823"/>
              </a:xfrm>
              <a:prstGeom prst="roundRect">
                <a:avLst/>
              </a:prstGeom>
              <a:noFill/>
              <a:ln>
                <a:solidFill>
                  <a:srgbClr val="B0907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800" b="1" dirty="0">
                    <a:solidFill>
                      <a:srgbClr val="B0907D"/>
                    </a:solidFill>
                    <a:latin typeface="微软雅黑" panose="020B0503020204020204" charset="-122"/>
                    <a:ea typeface="微软雅黑" panose="020B0503020204020204" charset="-122"/>
                  </a:rPr>
                  <a:t>全然开放的自我察觉</a:t>
                </a:r>
                <a:endParaRPr lang="zh-CN" altLang="en-US" sz="4800" b="1" dirty="0">
                  <a:solidFill>
                    <a:srgbClr val="B0907D"/>
                  </a:solidFill>
                  <a:latin typeface="微软雅黑" panose="020B0503020204020204" charset="-122"/>
                  <a:ea typeface="微软雅黑" panose="020B0503020204020204" charset="-122"/>
                </a:endParaRPr>
              </a:p>
            </p:txBody>
          </p:sp>
        </p:grpSp>
      </p:grpSp>
      <p:grpSp>
        <p:nvGrpSpPr>
          <p:cNvPr id="11" name="组合 10"/>
          <p:cNvGrpSpPr/>
          <p:nvPr/>
        </p:nvGrpSpPr>
        <p:grpSpPr>
          <a:xfrm rot="0">
            <a:off x="5219700" y="8672830"/>
            <a:ext cx="6876415" cy="2122170"/>
            <a:chOff x="1326538" y="4466799"/>
            <a:chExt cx="3996000" cy="1296000"/>
          </a:xfrm>
        </p:grpSpPr>
        <p:sp>
          <p:nvSpPr>
            <p:cNvPr id="21" name="矩形 20"/>
            <p:cNvSpPr/>
            <p:nvPr/>
          </p:nvSpPr>
          <p:spPr>
            <a:xfrm>
              <a:off x="1496573" y="4624315"/>
              <a:ext cx="3632530" cy="732146"/>
            </a:xfrm>
            <a:prstGeom prst="rect">
              <a:avLst/>
            </a:prstGeom>
          </p:spPr>
          <p:txBody>
            <a:bodyPr wrap="square">
              <a:spAutoFit/>
            </a:bodyPr>
            <a:lstStyle/>
            <a:p>
              <a:pPr algn="ctr">
                <a:lnSpc>
                  <a:spcPct val="150000"/>
                </a:lnSpc>
                <a:buClrTx/>
                <a:buSzTx/>
                <a:buFontTx/>
                <a:buNone/>
              </a:pPr>
              <a:r>
                <a:rPr lang="zh-CN" altLang="en-US" sz="4800" b="1" dirty="0">
                  <a:solidFill>
                    <a:srgbClr val="B0907D"/>
                  </a:solidFill>
                  <a:latin typeface="微软雅黑" panose="020B0503020204020204" charset="-122"/>
                  <a:ea typeface="微软雅黑" panose="020B0503020204020204" charset="-122"/>
                </a:rPr>
                <a:t>有意识到无意识</a:t>
              </a:r>
              <a:endParaRPr lang="zh-CN" altLang="en-US" sz="4800" b="1" dirty="0">
                <a:solidFill>
                  <a:srgbClr val="B0907D"/>
                </a:solidFill>
                <a:latin typeface="微软雅黑" panose="020B0503020204020204" charset="-122"/>
                <a:ea typeface="微软雅黑" panose="020B0503020204020204" charset="-122"/>
              </a:endParaRPr>
            </a:p>
          </p:txBody>
        </p:sp>
        <p:grpSp>
          <p:nvGrpSpPr>
            <p:cNvPr id="31" name="组合 30"/>
            <p:cNvGrpSpPr/>
            <p:nvPr/>
          </p:nvGrpSpPr>
          <p:grpSpPr>
            <a:xfrm>
              <a:off x="1326538" y="4466799"/>
              <a:ext cx="3996000" cy="1296000"/>
              <a:chOff x="1366318" y="2561200"/>
              <a:chExt cx="3996000" cy="1296000"/>
            </a:xfrm>
          </p:grpSpPr>
          <p:sp>
            <p:nvSpPr>
              <p:cNvPr id="32" name="矩形: 圆角 31"/>
              <p:cNvSpPr/>
              <p:nvPr/>
            </p:nvSpPr>
            <p:spPr>
              <a:xfrm>
                <a:off x="1480618" y="2647950"/>
                <a:ext cx="3744000" cy="1080000"/>
              </a:xfrm>
              <a:prstGeom prst="roundRect">
                <a:avLst/>
              </a:prstGeom>
              <a:noFill/>
              <a:ln>
                <a:solidFill>
                  <a:srgbClr val="B09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1366318" y="2561200"/>
                <a:ext cx="3996000" cy="1296000"/>
              </a:xfrm>
              <a:prstGeom prst="roundRect">
                <a:avLst/>
              </a:prstGeom>
              <a:noFill/>
              <a:ln>
                <a:solidFill>
                  <a:srgbClr val="B0907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p:cNvGrpSpPr/>
          <p:nvPr/>
        </p:nvGrpSpPr>
        <p:grpSpPr>
          <a:xfrm rot="0">
            <a:off x="13328015" y="2176145"/>
            <a:ext cx="4984115" cy="4232910"/>
            <a:chOff x="5867825" y="747132"/>
            <a:chExt cx="2896379" cy="2585157"/>
          </a:xfrm>
        </p:grpSpPr>
        <p:sp>
          <p:nvSpPr>
            <p:cNvPr id="34" name="椭圆 33"/>
            <p:cNvSpPr/>
            <p:nvPr/>
          </p:nvSpPr>
          <p:spPr>
            <a:xfrm>
              <a:off x="5867825" y="747132"/>
              <a:ext cx="2646750" cy="2585157"/>
            </a:xfrm>
            <a:prstGeom prst="ellipse">
              <a:avLst/>
            </a:prstGeom>
            <a:noFill/>
            <a:ln w="19050">
              <a:solidFill>
                <a:srgbClr val="B0907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842" y="794042"/>
              <a:ext cx="2555362" cy="2443162"/>
            </a:xfrm>
            <a:prstGeom prst="ellipse">
              <a:avLst/>
            </a:prstGeom>
          </p:spPr>
        </p:pic>
      </p:grpSp>
      <p:grpSp>
        <p:nvGrpSpPr>
          <p:cNvPr id="35" name="组合 34"/>
          <p:cNvGrpSpPr/>
          <p:nvPr/>
        </p:nvGrpSpPr>
        <p:grpSpPr>
          <a:xfrm rot="0">
            <a:off x="17303115" y="2931795"/>
            <a:ext cx="4565650" cy="4534535"/>
            <a:chOff x="6595958" y="3478801"/>
            <a:chExt cx="2653244" cy="2769436"/>
          </a:xfrm>
        </p:grpSpPr>
        <p:sp>
          <p:nvSpPr>
            <p:cNvPr id="38" name="椭圆 37"/>
            <p:cNvSpPr/>
            <p:nvPr/>
          </p:nvSpPr>
          <p:spPr>
            <a:xfrm>
              <a:off x="6602452" y="3478801"/>
              <a:ext cx="2646750" cy="2585157"/>
            </a:xfrm>
            <a:prstGeom prst="ellipse">
              <a:avLst/>
            </a:prstGeom>
            <a:noFill/>
            <a:ln w="19050">
              <a:solidFill>
                <a:srgbClr val="B0907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l="15252" t="1940" r="16619" b="11835"/>
            <a:stretch>
              <a:fillRect/>
            </a:stretch>
          </p:blipFill>
          <p:spPr>
            <a:xfrm>
              <a:off x="6595958" y="3719712"/>
              <a:ext cx="2555362" cy="2528525"/>
            </a:xfrm>
            <a:prstGeom prst="ellipse">
              <a:avLst/>
            </a:prstGeom>
          </p:spPr>
        </p:pic>
      </p:grpSp>
      <p:grpSp>
        <p:nvGrpSpPr>
          <p:cNvPr id="15" name="组合 14"/>
          <p:cNvGrpSpPr/>
          <p:nvPr/>
        </p:nvGrpSpPr>
        <p:grpSpPr>
          <a:xfrm rot="0">
            <a:off x="13201015" y="8672830"/>
            <a:ext cx="6876415" cy="2122170"/>
            <a:chOff x="5654858" y="4466799"/>
            <a:chExt cx="3996000" cy="1296000"/>
          </a:xfrm>
        </p:grpSpPr>
        <p:grpSp>
          <p:nvGrpSpPr>
            <p:cNvPr id="43" name="组合 42"/>
            <p:cNvGrpSpPr/>
            <p:nvPr/>
          </p:nvGrpSpPr>
          <p:grpSpPr>
            <a:xfrm>
              <a:off x="5654858" y="4466799"/>
              <a:ext cx="3996000" cy="1296000"/>
              <a:chOff x="1366318" y="2561200"/>
              <a:chExt cx="3996000" cy="1296000"/>
            </a:xfrm>
          </p:grpSpPr>
          <p:sp>
            <p:nvSpPr>
              <p:cNvPr id="44" name="矩形: 圆角 43"/>
              <p:cNvSpPr/>
              <p:nvPr/>
            </p:nvSpPr>
            <p:spPr>
              <a:xfrm>
                <a:off x="1480618" y="2647950"/>
                <a:ext cx="3744000" cy="1080000"/>
              </a:xfrm>
              <a:prstGeom prst="roundRect">
                <a:avLst/>
              </a:prstGeom>
              <a:noFill/>
              <a:ln>
                <a:solidFill>
                  <a:srgbClr val="B09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p:cNvSpPr/>
              <p:nvPr/>
            </p:nvSpPr>
            <p:spPr>
              <a:xfrm>
                <a:off x="1366318" y="2561200"/>
                <a:ext cx="3996000" cy="1296000"/>
              </a:xfrm>
              <a:prstGeom prst="roundRect">
                <a:avLst/>
              </a:prstGeom>
              <a:noFill/>
              <a:ln>
                <a:solidFill>
                  <a:srgbClr val="B0907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a:off x="5824893" y="4638920"/>
              <a:ext cx="3632530" cy="732146"/>
            </a:xfrm>
            <a:prstGeom prst="rect">
              <a:avLst/>
            </a:prstGeom>
          </p:spPr>
          <p:txBody>
            <a:bodyPr wrap="square">
              <a:spAutoFit/>
            </a:bodyPr>
            <a:lstStyle/>
            <a:p>
              <a:pPr algn="ctr">
                <a:lnSpc>
                  <a:spcPct val="150000"/>
                </a:lnSpc>
                <a:buClrTx/>
                <a:buSzTx/>
                <a:buNone/>
              </a:pPr>
              <a:r>
                <a:rPr lang="zh-CN" altLang="en-US" sz="4800" b="1" dirty="0">
                  <a:solidFill>
                    <a:srgbClr val="B0907D"/>
                  </a:solidFill>
                  <a:latin typeface="微软雅黑" panose="020B0503020204020204" charset="-122"/>
                  <a:ea typeface="微软雅黑" panose="020B0503020204020204" charset="-122"/>
                </a:rPr>
                <a:t>自我的好奇与勇气</a:t>
              </a:r>
              <a:endParaRPr lang="zh-CN" altLang="en-US" sz="4800" b="1" dirty="0">
                <a:solidFill>
                  <a:srgbClr val="B0907D"/>
                </a:solidFill>
                <a:latin typeface="微软雅黑" panose="020B0503020204020204" charset="-122"/>
                <a:ea typeface="微软雅黑" panose="020B0503020204020204" charset="-122"/>
              </a:endParaRPr>
            </a:p>
          </p:txBody>
        </p:sp>
      </p:gr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210" y="7910830"/>
            <a:ext cx="3006090" cy="3613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18" presetClass="entr" presetSubtype="12" fill="hold" nodeType="withEffect">
                                  <p:stCondLst>
                                    <p:cond delay="0"/>
                                  </p:stCondLst>
                                  <p:childTnLst>
                                    <p:set>
                                      <p:cBhvr>
                                        <p:cTn id="9" dur="1000" fill="hold">
                                          <p:stCondLst>
                                            <p:cond delay="0"/>
                                          </p:stCondLst>
                                        </p:cTn>
                                        <p:tgtEl>
                                          <p:spTgt spid="11"/>
                                        </p:tgtEl>
                                        <p:attrNameLst>
                                          <p:attrName>style.visibility</p:attrName>
                                        </p:attrNameLst>
                                      </p:cBhvr>
                                      <p:to>
                                        <p:strVal val="visible"/>
                                      </p:to>
                                    </p:set>
                                    <p:animEffect transition="in" filter="strips(downLeft)">
                                      <p:cBhvr>
                                        <p:cTn id="10" dur="1000"/>
                                        <p:tgtEl>
                                          <p:spTgt spid="11"/>
                                        </p:tgtEl>
                                      </p:cBhvr>
                                    </p:animEffect>
                                  </p:childTnLst>
                                </p:cTn>
                              </p:par>
                              <p:par>
                                <p:cTn id="11" presetID="18" presetClass="entr" presetSubtype="12" fill="hold" nodeType="withEffect">
                                  <p:stCondLst>
                                    <p:cond delay="0"/>
                                  </p:stCondLst>
                                  <p:childTnLst>
                                    <p:set>
                                      <p:cBhvr>
                                        <p:cTn id="12" dur="1000" fill="hold">
                                          <p:stCondLst>
                                            <p:cond delay="0"/>
                                          </p:stCondLst>
                                        </p:cTn>
                                        <p:tgtEl>
                                          <p:spTgt spid="15"/>
                                        </p:tgtEl>
                                        <p:attrNameLst>
                                          <p:attrName>style.visibility</p:attrName>
                                        </p:attrNameLst>
                                      </p:cBhvr>
                                      <p:to>
                                        <p:strVal val="visible"/>
                                      </p:to>
                                    </p:set>
                                    <p:animEffect transition="in" filter="strips(downLeft)">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sp>
        <p:nvSpPr>
          <p:cNvPr id="21" name="文本框 20"/>
          <p:cNvSpPr txBox="1"/>
          <p:nvPr/>
        </p:nvSpPr>
        <p:spPr>
          <a:xfrm>
            <a:off x="2685415" y="3589655"/>
            <a:ext cx="4196080" cy="830580"/>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初心</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grpSp>
        <p:nvGrpSpPr>
          <p:cNvPr id="14" name="组合 13"/>
          <p:cNvGrpSpPr/>
          <p:nvPr/>
        </p:nvGrpSpPr>
        <p:grpSpPr>
          <a:xfrm rot="0">
            <a:off x="7604760" y="3342640"/>
            <a:ext cx="9276080" cy="7933690"/>
            <a:chOff x="3823640" y="2228850"/>
            <a:chExt cx="4688041" cy="3106177"/>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665" y="2325442"/>
              <a:ext cx="4279989" cy="2869004"/>
            </a:xfrm>
            <a:prstGeom prst="rect">
              <a:avLst/>
            </a:prstGeom>
          </p:spPr>
        </p:pic>
        <p:sp>
          <p:nvSpPr>
            <p:cNvPr id="12" name="矩形 11"/>
            <p:cNvSpPr/>
            <p:nvPr/>
          </p:nvSpPr>
          <p:spPr>
            <a:xfrm>
              <a:off x="3823640" y="2228850"/>
              <a:ext cx="4688041" cy="3106177"/>
            </a:xfrm>
            <a:prstGeom prst="rect">
              <a:avLst/>
            </a:prstGeom>
            <a:noFill/>
            <a:ln w="19050">
              <a:solidFill>
                <a:srgbClr val="B09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文本框 5"/>
          <p:cNvSpPr txBox="1"/>
          <p:nvPr/>
        </p:nvSpPr>
        <p:spPr>
          <a:xfrm>
            <a:off x="2685170" y="5917565"/>
            <a:ext cx="4196334" cy="829945"/>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接纳</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sp>
        <p:nvSpPr>
          <p:cNvPr id="7" name="文本框 6"/>
          <p:cNvSpPr txBox="1"/>
          <p:nvPr/>
        </p:nvSpPr>
        <p:spPr>
          <a:xfrm>
            <a:off x="2685170" y="8244840"/>
            <a:ext cx="4196334" cy="829945"/>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不评判</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sp>
        <p:nvSpPr>
          <p:cNvPr id="8" name="文本框 7"/>
          <p:cNvSpPr txBox="1"/>
          <p:nvPr/>
        </p:nvSpPr>
        <p:spPr>
          <a:xfrm>
            <a:off x="2685170" y="10446385"/>
            <a:ext cx="4196334" cy="829945"/>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自我慈悲</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sp>
        <p:nvSpPr>
          <p:cNvPr id="9" name="文本框 8"/>
          <p:cNvSpPr txBox="1"/>
          <p:nvPr/>
        </p:nvSpPr>
        <p:spPr>
          <a:xfrm>
            <a:off x="17418440" y="3938270"/>
            <a:ext cx="4196334" cy="829945"/>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平等心</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sp>
        <p:nvSpPr>
          <p:cNvPr id="10" name="文本框 9"/>
          <p:cNvSpPr txBox="1"/>
          <p:nvPr/>
        </p:nvSpPr>
        <p:spPr>
          <a:xfrm>
            <a:off x="17418440" y="6747510"/>
            <a:ext cx="4196334" cy="829945"/>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不刻意竞争</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sp>
        <p:nvSpPr>
          <p:cNvPr id="13" name="文本框 12"/>
          <p:cNvSpPr txBox="1"/>
          <p:nvPr/>
        </p:nvSpPr>
        <p:spPr>
          <a:xfrm>
            <a:off x="17418440" y="9346565"/>
            <a:ext cx="4196334" cy="829945"/>
          </a:xfrm>
          <a:prstGeom prst="rect">
            <a:avLst/>
          </a:prstGeom>
          <a:solidFill>
            <a:srgbClr val="B0907D"/>
          </a:solidFill>
        </p:spPr>
        <p:txBody>
          <a:bodyPr vert="horz" wrap="square" rtlCol="0">
            <a:spAutoFit/>
          </a:bodyPr>
          <a:p>
            <a:pPr algn="ctr"/>
            <a:r>
              <a:rPr kumimoji="1" lang="zh-CN" altLang="en-US" sz="4800" dirty="0">
                <a:solidFill>
                  <a:schemeClr val="bg1"/>
                </a:solidFill>
                <a:latin typeface="微软雅黑" panose="020B0503020204020204" charset="-122"/>
                <a:ea typeface="微软雅黑" panose="020B0503020204020204" charset="-122"/>
                <a:cs typeface="FZQingKeBenYueSongS-R-GB" charset="-122"/>
              </a:rPr>
              <a:t>顺其自然</a:t>
            </a:r>
            <a:endParaRPr kumimoji="1" lang="zh-CN" altLang="en-US" sz="4800" dirty="0">
              <a:solidFill>
                <a:schemeClr val="bg1"/>
              </a:solidFill>
              <a:latin typeface="微软雅黑" panose="020B0503020204020204" charset="-122"/>
              <a:ea typeface="微软雅黑" panose="020B0503020204020204" charset="-122"/>
              <a:cs typeface="FZQingKeBenYueSongS-R-GB"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7" grpId="0" animBg="1"/>
      <p:bldP spid="8" grpId="0" animBg="1"/>
      <p:bldP spid="9"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grpSp>
        <p:nvGrpSpPr>
          <p:cNvPr id="8" name="组合 7"/>
          <p:cNvGrpSpPr/>
          <p:nvPr/>
        </p:nvGrpSpPr>
        <p:grpSpPr>
          <a:xfrm>
            <a:off x="661060" y="2487675"/>
            <a:ext cx="22735617" cy="10285601"/>
            <a:chOff x="-1331" y="-193"/>
            <a:chExt cx="23416" cy="12486"/>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075" t="8166" r="491" b="8781"/>
            <a:stretch>
              <a:fillRect/>
            </a:stretch>
          </p:blipFill>
          <p:spPr>
            <a:xfrm>
              <a:off x="-1331" y="-193"/>
              <a:ext cx="23416" cy="12486"/>
            </a:xfrm>
            <a:prstGeom prst="rect">
              <a:avLst/>
            </a:prstGeom>
          </p:spPr>
        </p:pic>
        <p:sp>
          <p:nvSpPr>
            <p:cNvPr id="2" name="矩形 1"/>
            <p:cNvSpPr/>
            <p:nvPr/>
          </p:nvSpPr>
          <p:spPr>
            <a:xfrm>
              <a:off x="-1067" y="148"/>
              <a:ext cx="22608" cy="11835"/>
            </a:xfrm>
            <a:prstGeom prst="rect">
              <a:avLst/>
            </a:prstGeom>
            <a:solidFill>
              <a:schemeClr val="tx1">
                <a:lumMod val="65000"/>
                <a:lumOff val="3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795" y="613"/>
              <a:ext cx="22121" cy="10875"/>
              <a:chOff x="-385507" y="395514"/>
              <a:chExt cx="13712235" cy="6905891"/>
            </a:xfrm>
          </p:grpSpPr>
          <p:grpSp>
            <p:nvGrpSpPr>
              <p:cNvPr id="24" name="组合 23"/>
              <p:cNvGrpSpPr/>
              <p:nvPr/>
            </p:nvGrpSpPr>
            <p:grpSpPr>
              <a:xfrm>
                <a:off x="6095996" y="395514"/>
                <a:ext cx="7230732" cy="6905890"/>
                <a:chOff x="6095996" y="395514"/>
                <a:chExt cx="7230732" cy="6905890"/>
              </a:xfrm>
            </p:grpSpPr>
            <p:sp>
              <p:nvSpPr>
                <p:cNvPr id="4" name="矩形 3"/>
                <p:cNvSpPr/>
                <p:nvPr/>
              </p:nvSpPr>
              <p:spPr>
                <a:xfrm>
                  <a:off x="6808465" y="395514"/>
                  <a:ext cx="4969878" cy="60669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808464" y="395514"/>
                  <a:ext cx="4875535" cy="6066972"/>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095996" y="395514"/>
                  <a:ext cx="7230732" cy="6905890"/>
                </a:xfrm>
                <a:prstGeom prst="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5" name="组合 24"/>
              <p:cNvGrpSpPr/>
              <p:nvPr/>
            </p:nvGrpSpPr>
            <p:grpSpPr>
              <a:xfrm>
                <a:off x="-385507" y="395515"/>
                <a:ext cx="6481552" cy="6905890"/>
                <a:chOff x="6466349" y="395514"/>
                <a:chExt cx="2929698" cy="6905890"/>
              </a:xfrm>
            </p:grpSpPr>
            <p:sp>
              <p:nvSpPr>
                <p:cNvPr id="26" name="矩形 25"/>
                <p:cNvSpPr/>
                <p:nvPr/>
              </p:nvSpPr>
              <p:spPr>
                <a:xfrm>
                  <a:off x="6808465" y="395514"/>
                  <a:ext cx="2587560" cy="6066972"/>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6466349" y="395514"/>
                  <a:ext cx="2929698" cy="6905890"/>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5" name="矩形 14"/>
            <p:cNvSpPr/>
            <p:nvPr/>
          </p:nvSpPr>
          <p:spPr>
            <a:xfrm>
              <a:off x="15253" y="2900"/>
              <a:ext cx="1753" cy="3718"/>
            </a:xfrm>
            <a:prstGeom prst="rect">
              <a:avLst/>
            </a:prstGeom>
            <a:solidFill>
              <a:srgbClr val="B0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13285" t="21945" r="8266" b="12223"/>
            <a:stretch>
              <a:fillRect/>
            </a:stretch>
          </p:blipFill>
          <p:spPr>
            <a:xfrm>
              <a:off x="16249" y="832"/>
              <a:ext cx="4483" cy="5132"/>
            </a:xfrm>
            <a:prstGeom prst="rect">
              <a:avLst/>
            </a:prstGeom>
          </p:spPr>
        </p:pic>
        <p:sp>
          <p:nvSpPr>
            <p:cNvPr id="37" name="矩形 36"/>
            <p:cNvSpPr/>
            <p:nvPr/>
          </p:nvSpPr>
          <p:spPr>
            <a:xfrm>
              <a:off x="15253" y="6597"/>
              <a:ext cx="1753" cy="2787"/>
            </a:xfrm>
            <a:prstGeom prst="rect">
              <a:avLst/>
            </a:prstGeom>
            <a:solidFill>
              <a:srgbClr val="B0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38562"/>
            <a:stretch>
              <a:fillRect/>
            </a:stretch>
          </p:blipFill>
          <p:spPr>
            <a:xfrm>
              <a:off x="11438" y="5964"/>
              <a:ext cx="4486" cy="5222"/>
            </a:xfrm>
            <a:prstGeom prst="rect">
              <a:avLst/>
            </a:prstGeom>
          </p:spPr>
        </p:pic>
      </p:grpSp>
      <p:grpSp>
        <p:nvGrpSpPr>
          <p:cNvPr id="76" name="组合 75"/>
          <p:cNvGrpSpPr/>
          <p:nvPr/>
        </p:nvGrpSpPr>
        <p:grpSpPr>
          <a:xfrm>
            <a:off x="4749800" y="4258310"/>
            <a:ext cx="5718810" cy="1366520"/>
            <a:chOff x="9600" y="7412"/>
            <a:chExt cx="9006" cy="2152"/>
          </a:xfrm>
        </p:grpSpPr>
        <p:sp>
          <p:nvSpPr>
            <p:cNvPr id="74" name="圆角矩形 73"/>
            <p:cNvSpPr/>
            <p:nvPr/>
          </p:nvSpPr>
          <p:spPr>
            <a:xfrm>
              <a:off x="9600" y="7412"/>
              <a:ext cx="9007" cy="2153"/>
            </a:xfrm>
            <a:prstGeom prst="roundRect">
              <a:avLst/>
            </a:prstGeom>
            <a:solidFill>
              <a:srgbClr val="B0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文本框 74"/>
            <p:cNvSpPr txBox="1"/>
            <p:nvPr/>
          </p:nvSpPr>
          <p:spPr>
            <a:xfrm>
              <a:off x="11613" y="7762"/>
              <a:ext cx="4981" cy="1452"/>
            </a:xfrm>
            <a:prstGeom prst="rect">
              <a:avLst/>
            </a:prstGeom>
            <a:noFill/>
          </p:spPr>
          <p:txBody>
            <a:bodyPr wrap="square" rtlCol="0">
              <a:spAutoFit/>
            </a:bodyPr>
            <a:p>
              <a:r>
                <a:rPr lang="zh-CN" altLang="en-US" sz="5400" b="1">
                  <a:solidFill>
                    <a:schemeClr val="bg1"/>
                  </a:solidFill>
                </a:rPr>
                <a:t>身体扫描</a:t>
              </a:r>
              <a:endParaRPr lang="zh-CN" altLang="en-US" sz="5400" b="1">
                <a:solidFill>
                  <a:schemeClr val="bg1"/>
                </a:solidFill>
              </a:endParaRPr>
            </a:p>
          </p:txBody>
        </p:sp>
      </p:grpSp>
      <p:grpSp>
        <p:nvGrpSpPr>
          <p:cNvPr id="77" name="组合 76"/>
          <p:cNvGrpSpPr/>
          <p:nvPr/>
        </p:nvGrpSpPr>
        <p:grpSpPr>
          <a:xfrm>
            <a:off x="4750435" y="6189980"/>
            <a:ext cx="5719445" cy="1367155"/>
            <a:chOff x="9600" y="7412"/>
            <a:chExt cx="9007" cy="2153"/>
          </a:xfrm>
        </p:grpSpPr>
        <p:sp>
          <p:nvSpPr>
            <p:cNvPr id="78" name="圆角矩形 77"/>
            <p:cNvSpPr/>
            <p:nvPr/>
          </p:nvSpPr>
          <p:spPr>
            <a:xfrm>
              <a:off x="9600" y="7412"/>
              <a:ext cx="9007" cy="2153"/>
            </a:xfrm>
            <a:prstGeom prst="roundRect">
              <a:avLst/>
            </a:prstGeom>
            <a:solidFill>
              <a:srgbClr val="B0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文本框 78"/>
            <p:cNvSpPr txBox="1"/>
            <p:nvPr/>
          </p:nvSpPr>
          <p:spPr>
            <a:xfrm>
              <a:off x="11613" y="7762"/>
              <a:ext cx="4981" cy="1452"/>
            </a:xfrm>
            <a:prstGeom prst="rect">
              <a:avLst/>
            </a:prstGeom>
            <a:noFill/>
          </p:spPr>
          <p:txBody>
            <a:bodyPr wrap="square" rtlCol="0">
              <a:spAutoFit/>
            </a:bodyPr>
            <a:p>
              <a:r>
                <a:rPr lang="zh-CN" altLang="en-US" sz="5400" b="1">
                  <a:solidFill>
                    <a:schemeClr val="bg1"/>
                  </a:solidFill>
                </a:rPr>
                <a:t>步行静想</a:t>
              </a:r>
              <a:endParaRPr lang="zh-CN" altLang="en-US" sz="5400" b="1">
                <a:solidFill>
                  <a:schemeClr val="bg1"/>
                </a:solidFill>
              </a:endParaRPr>
            </a:p>
          </p:txBody>
        </p:sp>
      </p:grpSp>
      <p:grpSp>
        <p:nvGrpSpPr>
          <p:cNvPr id="80" name="组合 79"/>
          <p:cNvGrpSpPr/>
          <p:nvPr/>
        </p:nvGrpSpPr>
        <p:grpSpPr>
          <a:xfrm>
            <a:off x="4749800" y="8096885"/>
            <a:ext cx="5719445" cy="1367155"/>
            <a:chOff x="9600" y="7412"/>
            <a:chExt cx="9007" cy="2153"/>
          </a:xfrm>
        </p:grpSpPr>
        <p:sp>
          <p:nvSpPr>
            <p:cNvPr id="81" name="圆角矩形 80"/>
            <p:cNvSpPr/>
            <p:nvPr/>
          </p:nvSpPr>
          <p:spPr>
            <a:xfrm>
              <a:off x="9600" y="7412"/>
              <a:ext cx="9007" cy="2153"/>
            </a:xfrm>
            <a:prstGeom prst="roundRect">
              <a:avLst/>
            </a:prstGeom>
            <a:solidFill>
              <a:srgbClr val="B0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文本框 81"/>
            <p:cNvSpPr txBox="1"/>
            <p:nvPr/>
          </p:nvSpPr>
          <p:spPr>
            <a:xfrm>
              <a:off x="11613" y="7762"/>
              <a:ext cx="4981" cy="1452"/>
            </a:xfrm>
            <a:prstGeom prst="rect">
              <a:avLst/>
            </a:prstGeom>
            <a:noFill/>
          </p:spPr>
          <p:txBody>
            <a:bodyPr wrap="square" rtlCol="0">
              <a:spAutoFit/>
            </a:bodyPr>
            <a:p>
              <a:r>
                <a:rPr lang="zh-CN" altLang="en-US" sz="5400" b="1">
                  <a:solidFill>
                    <a:schemeClr val="bg1"/>
                  </a:solidFill>
                </a:rPr>
                <a:t>观息冥想</a:t>
              </a:r>
              <a:endParaRPr lang="zh-CN" altLang="en-US" sz="5400" b="1">
                <a:solidFill>
                  <a:schemeClr val="bg1"/>
                </a:solidFill>
              </a:endParaRPr>
            </a:p>
          </p:txBody>
        </p:sp>
      </p:grpSp>
      <p:grpSp>
        <p:nvGrpSpPr>
          <p:cNvPr id="83" name="组合 82"/>
          <p:cNvGrpSpPr/>
          <p:nvPr/>
        </p:nvGrpSpPr>
        <p:grpSpPr>
          <a:xfrm>
            <a:off x="4749800" y="9928860"/>
            <a:ext cx="5719445" cy="1367155"/>
            <a:chOff x="9600" y="7412"/>
            <a:chExt cx="9007" cy="2153"/>
          </a:xfrm>
        </p:grpSpPr>
        <p:sp>
          <p:nvSpPr>
            <p:cNvPr id="84" name="圆角矩形 83"/>
            <p:cNvSpPr/>
            <p:nvPr/>
          </p:nvSpPr>
          <p:spPr>
            <a:xfrm>
              <a:off x="9600" y="7412"/>
              <a:ext cx="9007" cy="2153"/>
            </a:xfrm>
            <a:prstGeom prst="roundRect">
              <a:avLst/>
            </a:prstGeom>
            <a:solidFill>
              <a:srgbClr val="B0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文本框 84"/>
            <p:cNvSpPr txBox="1"/>
            <p:nvPr/>
          </p:nvSpPr>
          <p:spPr>
            <a:xfrm>
              <a:off x="11613" y="7762"/>
              <a:ext cx="4981" cy="1452"/>
            </a:xfrm>
            <a:prstGeom prst="rect">
              <a:avLst/>
            </a:prstGeom>
            <a:noFill/>
          </p:spPr>
          <p:txBody>
            <a:bodyPr wrap="square" rtlCol="0">
              <a:spAutoFit/>
            </a:bodyPr>
            <a:p>
              <a:r>
                <a:rPr lang="zh-CN" altLang="en-US" sz="5400" b="1">
                  <a:solidFill>
                    <a:schemeClr val="bg1"/>
                  </a:solidFill>
                </a:rPr>
                <a:t>正念聆听</a:t>
              </a:r>
              <a:endParaRPr lang="zh-CN" altLang="en-US" sz="54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2" name="图片 1" descr="一叶一世界"/>
          <p:cNvPicPr>
            <a:picLocks noChangeAspect="1"/>
          </p:cNvPicPr>
          <p:nvPr/>
        </p:nvPicPr>
        <p:blipFill>
          <a:blip r:embed="rId2"/>
          <a:stretch>
            <a:fillRect/>
          </a:stretch>
        </p:blipFill>
        <p:spPr>
          <a:xfrm>
            <a:off x="4822825" y="3324860"/>
            <a:ext cx="12014835" cy="7245985"/>
          </a:xfrm>
          <a:prstGeom prst="rect">
            <a:avLst/>
          </a:prstGeom>
          <a:effectLst>
            <a:softEdge rad="165100"/>
          </a:effectLst>
        </p:spPr>
      </p:pic>
      <p:sp>
        <p:nvSpPr>
          <p:cNvPr id="4" name="文本框 3"/>
          <p:cNvSpPr txBox="1"/>
          <p:nvPr/>
        </p:nvSpPr>
        <p:spPr>
          <a:xfrm>
            <a:off x="17811115" y="2716530"/>
            <a:ext cx="2214245" cy="7854315"/>
          </a:xfrm>
          <a:prstGeom prst="rect">
            <a:avLst/>
          </a:prstGeom>
          <a:noFill/>
        </p:spPr>
        <p:txBody>
          <a:bodyPr vert="eaVert" wrap="square" rtlCol="0">
            <a:spAutoFit/>
          </a:bodyPr>
          <a:p>
            <a:r>
              <a:rPr lang="zh-CN" altLang="en-US" sz="6600" b="1">
                <a:solidFill>
                  <a:srgbClr val="B0907D"/>
                </a:solidFill>
                <a:latin typeface="方正舒体" panose="02010601030101010101" charset="-122"/>
                <a:ea typeface="方正舒体" panose="02010601030101010101" charset="-122"/>
                <a:cs typeface="方正舒体" panose="02010601030101010101" charset="-122"/>
              </a:rPr>
              <a:t>一花一世界</a:t>
            </a:r>
            <a:endParaRPr lang="zh-CN" altLang="en-US" sz="6600" b="1">
              <a:solidFill>
                <a:srgbClr val="B0907D"/>
              </a:solidFill>
              <a:latin typeface="方正舒体" panose="02010601030101010101" charset="-122"/>
              <a:ea typeface="方正舒体" panose="02010601030101010101" charset="-122"/>
              <a:cs typeface="方正舒体" panose="02010601030101010101" charset="-122"/>
            </a:endParaRPr>
          </a:p>
          <a:p>
            <a:r>
              <a:rPr lang="zh-CN" altLang="en-US" sz="6600" b="1">
                <a:solidFill>
                  <a:srgbClr val="B0907D"/>
                </a:solidFill>
                <a:latin typeface="方正舒体" panose="02010601030101010101" charset="-122"/>
                <a:ea typeface="方正舒体" panose="02010601030101010101" charset="-122"/>
                <a:cs typeface="方正舒体" panose="02010601030101010101" charset="-122"/>
              </a:rPr>
              <a:t>                一叶一菩提</a:t>
            </a:r>
            <a:endParaRPr lang="zh-CN" altLang="en-US" sz="6600" b="1">
              <a:solidFill>
                <a:srgbClr val="B0907D"/>
              </a:solidFill>
              <a:latin typeface="方正舒体" panose="02010601030101010101" charset="-122"/>
              <a:ea typeface="方正舒体" panose="02010601030101010101" charset="-122"/>
              <a:cs typeface="方正舒体" panose="02010601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2000"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2000"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32" name="图片 3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6265" b="21254"/>
          <a:stretch>
            <a:fillRect/>
          </a:stretch>
        </p:blipFill>
        <p:spPr>
          <a:xfrm>
            <a:off x="1230630" y="3422650"/>
            <a:ext cx="11436350" cy="7774940"/>
          </a:xfrm>
          <a:prstGeom prst="rect">
            <a:avLst/>
          </a:prstGeom>
          <a:effectLst>
            <a:outerShdw blurRad="50800" dist="38100" dir="2700000" algn="tl" rotWithShape="0">
              <a:prstClr val="black">
                <a:alpha val="40000"/>
              </a:prstClr>
            </a:outerShdw>
          </a:effectLst>
        </p:spPr>
      </p:pic>
      <p:grpSp>
        <p:nvGrpSpPr>
          <p:cNvPr id="5" name="组合 4"/>
          <p:cNvGrpSpPr/>
          <p:nvPr/>
        </p:nvGrpSpPr>
        <p:grpSpPr>
          <a:xfrm>
            <a:off x="13096875" y="3867150"/>
            <a:ext cx="9715500" cy="6867476"/>
            <a:chOff x="12143" y="2312"/>
            <a:chExt cx="5110" cy="3625"/>
          </a:xfrm>
        </p:grpSpPr>
        <p:sp>
          <p:nvSpPr>
            <p:cNvPr id="10" name="椭圆 9"/>
            <p:cNvSpPr/>
            <p:nvPr/>
          </p:nvSpPr>
          <p:spPr>
            <a:xfrm>
              <a:off x="13457" y="2312"/>
              <a:ext cx="2324" cy="2268"/>
            </a:xfrm>
            <a:prstGeom prst="ellipse">
              <a:avLst/>
            </a:prstGeom>
            <a:noFill/>
            <a:ln w="266700" cmpd="tri">
              <a:solidFill>
                <a:schemeClr val="bg1">
                  <a:lumMod val="50000"/>
                </a:schemeClr>
              </a:solidFill>
              <a:prstDash val="solid"/>
            </a:ln>
            <a:effectLst>
              <a:outerShdw blurRad="50800" dist="50800" dir="5400000" sx="34000" sy="34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矩形 61"/>
            <p:cNvSpPr/>
            <p:nvPr/>
          </p:nvSpPr>
          <p:spPr>
            <a:xfrm>
              <a:off x="12143" y="5174"/>
              <a:ext cx="5110" cy="763"/>
            </a:xfrm>
            <a:prstGeom prst="rect">
              <a:avLst/>
            </a:prstGeom>
          </p:spPr>
          <p:txBody>
            <a:bodyPr wrap="square">
              <a:spAutoFit/>
            </a:bodyPr>
            <a:p>
              <a:pPr algn="dist"/>
              <a:r>
                <a:rPr lang="zh-CN" altLang="en-US" sz="8800" b="1" dirty="0">
                  <a:solidFill>
                    <a:srgbClr val="595959"/>
                  </a:solidFill>
                  <a:latin typeface="思源黑体 CN Bold" panose="020B0800000000000000" pitchFamily="34" charset="-122"/>
                  <a:ea typeface="思源黑体 CN Bold" panose="020B0800000000000000" pitchFamily="34" charset="-122"/>
                </a:rPr>
                <a:t>四种教育理想</a:t>
              </a:r>
              <a:endParaRPr lang="zh-CN" altLang="en-US" sz="8800" b="1" dirty="0">
                <a:solidFill>
                  <a:srgbClr val="595959"/>
                </a:solidFill>
                <a:latin typeface="思源黑体 CN Bold" panose="020B0800000000000000" pitchFamily="34" charset="-122"/>
                <a:ea typeface="思源黑体 CN Bold" panose="020B0800000000000000" pitchFamily="34" charset="-122"/>
              </a:endParaRPr>
            </a:p>
          </p:txBody>
        </p:sp>
      </p:grpSp>
      <p:sp>
        <p:nvSpPr>
          <p:cNvPr id="6" name="文本框 5"/>
          <p:cNvSpPr txBox="1"/>
          <p:nvPr/>
        </p:nvSpPr>
        <p:spPr>
          <a:xfrm>
            <a:off x="15961995" y="4539615"/>
            <a:ext cx="3670300" cy="2646045"/>
          </a:xfrm>
          <a:prstGeom prst="rect">
            <a:avLst/>
          </a:prstGeom>
          <a:noFill/>
          <a:ln w="28575" cmpd="sng">
            <a:noFill/>
            <a:prstDash val="solid"/>
          </a:ln>
          <a:effectLst>
            <a:glow rad="139700">
              <a:schemeClr val="accent1">
                <a:lumMod val="60000"/>
                <a:lumOff val="40000"/>
                <a:alpha val="40000"/>
              </a:schemeClr>
            </a:glow>
            <a:outerShdw blurRad="50800" dist="38100" dir="18900000" sx="162000" sy="162000" algn="bl" rotWithShape="0">
              <a:schemeClr val="accent1">
                <a:lumMod val="75000"/>
                <a:alpha val="40000"/>
              </a:schemeClr>
            </a:outerShdw>
          </a:effectLst>
        </p:spPr>
        <p:txBody>
          <a:bodyPr wrap="square" rtlCol="0">
            <a:spAutoFit/>
          </a:bodyPr>
          <a:p>
            <a:pPr algn="ctr"/>
            <a:r>
              <a:rPr lang="en-US" altLang="zh-CN" sz="16600" b="1"/>
              <a:t>04</a:t>
            </a:r>
            <a:endParaRPr lang="en-US" altLang="zh-CN" sz="16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2" name="图片 1" descr="夸美纽斯"/>
          <p:cNvPicPr>
            <a:picLocks noChangeAspect="1"/>
          </p:cNvPicPr>
          <p:nvPr/>
        </p:nvPicPr>
        <p:blipFill>
          <a:blip r:embed="rId2"/>
          <a:stretch>
            <a:fillRect/>
          </a:stretch>
        </p:blipFill>
        <p:spPr>
          <a:xfrm>
            <a:off x="2156460" y="3342640"/>
            <a:ext cx="6523990" cy="7663815"/>
          </a:xfrm>
          <a:prstGeom prst="rect">
            <a:avLst/>
          </a:prstGeom>
        </p:spPr>
      </p:pic>
      <p:sp>
        <p:nvSpPr>
          <p:cNvPr id="4" name="文本框 3"/>
          <p:cNvSpPr txBox="1"/>
          <p:nvPr/>
        </p:nvSpPr>
        <p:spPr>
          <a:xfrm>
            <a:off x="10164445" y="3558540"/>
            <a:ext cx="11552555" cy="7077710"/>
          </a:xfrm>
          <a:prstGeom prst="rect">
            <a:avLst/>
          </a:prstGeom>
          <a:noFill/>
        </p:spPr>
        <p:txBody>
          <a:bodyPr wrap="square" rtlCol="0">
            <a:spAutoFit/>
          </a:bodyPr>
          <a:p>
            <a:r>
              <a:rPr lang="zh-CN" altLang="en-US" sz="5400" b="1"/>
              <a:t>夸美纽斯</a:t>
            </a:r>
            <a:endParaRPr lang="zh-CN" altLang="en-US" sz="5400" b="1"/>
          </a:p>
          <a:p>
            <a:endParaRPr lang="zh-CN" altLang="en-US" sz="3200"/>
          </a:p>
          <a:p>
            <a:pPr fontAlgn="auto">
              <a:lnSpc>
                <a:spcPct val="150000"/>
              </a:lnSpc>
            </a:pPr>
            <a:r>
              <a:rPr lang="zh-CN" altLang="en-US" sz="3200"/>
              <a:t>泛智论</a:t>
            </a:r>
            <a:endParaRPr lang="zh-CN" altLang="en-US" sz="3200"/>
          </a:p>
          <a:p>
            <a:pPr fontAlgn="auto">
              <a:lnSpc>
                <a:spcPct val="150000"/>
              </a:lnSpc>
            </a:pPr>
            <a:r>
              <a:rPr lang="zh-CN" altLang="en-US" sz="3200"/>
              <a:t>直观性原则、启发诱导原则、量力性原则、</a:t>
            </a:r>
            <a:endParaRPr lang="zh-CN" altLang="en-US" sz="3200"/>
          </a:p>
          <a:p>
            <a:pPr fontAlgn="auto">
              <a:lnSpc>
                <a:spcPct val="150000"/>
              </a:lnSpc>
            </a:pPr>
            <a:r>
              <a:rPr lang="zh-CN" altLang="en-US" sz="3200"/>
              <a:t>循序渐进原则、巩固性原则，以及因材施教原则等</a:t>
            </a:r>
            <a:endParaRPr lang="zh-CN" altLang="en-US" sz="3200"/>
          </a:p>
          <a:p>
            <a:pPr fontAlgn="auto">
              <a:lnSpc>
                <a:spcPct val="150000"/>
              </a:lnSpc>
            </a:pPr>
            <a:r>
              <a:rPr lang="zh-CN" altLang="en-US" sz="3200"/>
              <a:t>班级授课制、学年制、考试制</a:t>
            </a:r>
            <a:endParaRPr lang="zh-CN" altLang="en-US" sz="3200"/>
          </a:p>
          <a:p>
            <a:pPr fontAlgn="auto">
              <a:lnSpc>
                <a:spcPct val="150000"/>
              </a:lnSpc>
            </a:pPr>
            <a:endParaRPr lang="zh-CN" altLang="en-US" sz="3200"/>
          </a:p>
          <a:p>
            <a:pPr fontAlgn="auto">
              <a:lnSpc>
                <a:spcPct val="150000"/>
              </a:lnSpc>
            </a:pPr>
            <a:r>
              <a:rPr lang="zh-CN" altLang="en-US" sz="3200"/>
              <a:t>当时的历史条件下，夸美纽斯打破了封建主义的禁锢，主张人人有权利接受教育，适合当时社会生产力的发展要求。</a:t>
            </a:r>
            <a:endParaRPr lang="zh-CN" altLang="en-US" sz="3200"/>
          </a:p>
          <a:p>
            <a:endParaRPr lang="zh-CN"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2" name="图片 1" descr="苏霍姆林斯基"/>
          <p:cNvPicPr>
            <a:picLocks noChangeAspect="1"/>
          </p:cNvPicPr>
          <p:nvPr/>
        </p:nvPicPr>
        <p:blipFill>
          <a:blip r:embed="rId2"/>
          <a:stretch>
            <a:fillRect/>
          </a:stretch>
        </p:blipFill>
        <p:spPr>
          <a:xfrm>
            <a:off x="2357755" y="2944495"/>
            <a:ext cx="6430645" cy="8005445"/>
          </a:xfrm>
          <a:prstGeom prst="rect">
            <a:avLst/>
          </a:prstGeom>
        </p:spPr>
      </p:pic>
      <p:sp>
        <p:nvSpPr>
          <p:cNvPr id="5" name="文本框 4"/>
          <p:cNvSpPr txBox="1"/>
          <p:nvPr/>
        </p:nvSpPr>
        <p:spPr>
          <a:xfrm>
            <a:off x="10164445" y="3558540"/>
            <a:ext cx="11805920" cy="6585585"/>
          </a:xfrm>
          <a:prstGeom prst="rect">
            <a:avLst/>
          </a:prstGeom>
          <a:noFill/>
        </p:spPr>
        <p:txBody>
          <a:bodyPr wrap="square" rtlCol="0">
            <a:spAutoFit/>
          </a:bodyPr>
          <a:p>
            <a:r>
              <a:rPr lang="zh-CN" altLang="en-US" sz="5400" b="1"/>
              <a:t>苏霍姆林斯基</a:t>
            </a:r>
            <a:endParaRPr lang="zh-CN" altLang="en-US" sz="5400" b="1"/>
          </a:p>
          <a:p>
            <a:endParaRPr lang="zh-CN" altLang="en-US" sz="3200"/>
          </a:p>
          <a:p>
            <a:pPr fontAlgn="auto">
              <a:lnSpc>
                <a:spcPct val="150000"/>
              </a:lnSpc>
            </a:pPr>
            <a:r>
              <a:rPr lang="en-US" altLang="zh-CN" sz="3200"/>
              <a:t>“</a:t>
            </a:r>
            <a:r>
              <a:rPr lang="zh-CN" altLang="en-US" sz="3200"/>
              <a:t>不要死背</a:t>
            </a:r>
            <a:r>
              <a:rPr lang="en-US" altLang="zh-CN" sz="3200"/>
              <a:t>”</a:t>
            </a:r>
            <a:r>
              <a:rPr lang="zh-CN" altLang="en-US" sz="3200"/>
              <a:t>、</a:t>
            </a:r>
            <a:r>
              <a:rPr lang="en-US" altLang="zh-CN" sz="3200">
                <a:sym typeface="+mn-ea"/>
              </a:rPr>
              <a:t>“</a:t>
            </a:r>
            <a:r>
              <a:rPr lang="zh-CN" altLang="en-US" sz="3200">
                <a:sym typeface="+mn-ea"/>
              </a:rPr>
              <a:t>特殊奖励</a:t>
            </a:r>
            <a:r>
              <a:rPr lang="en-US" altLang="zh-CN" sz="3200">
                <a:sym typeface="+mn-ea"/>
              </a:rPr>
              <a:t>”</a:t>
            </a:r>
            <a:endParaRPr lang="en-US" altLang="zh-CN" sz="3200"/>
          </a:p>
          <a:p>
            <a:pPr fontAlgn="auto">
              <a:lnSpc>
                <a:spcPct val="150000"/>
              </a:lnSpc>
            </a:pPr>
            <a:r>
              <a:rPr lang="zh-CN" altLang="en-US" sz="3200"/>
              <a:t>循循善诱</a:t>
            </a:r>
            <a:endParaRPr lang="zh-CN" altLang="en-US" sz="3200"/>
          </a:p>
          <a:p>
            <a:pPr fontAlgn="auto">
              <a:lnSpc>
                <a:spcPct val="150000"/>
              </a:lnSpc>
            </a:pPr>
            <a:r>
              <a:rPr lang="en-US" altLang="zh-CN" sz="3200"/>
              <a:t>“</a:t>
            </a:r>
            <a:r>
              <a:rPr lang="zh-CN" altLang="en-US" sz="3200"/>
              <a:t>德智体美劳</a:t>
            </a:r>
            <a:r>
              <a:rPr lang="en-US" altLang="zh-CN" sz="3200"/>
              <a:t>”</a:t>
            </a:r>
            <a:r>
              <a:rPr lang="zh-CN" altLang="en-US" sz="3200"/>
              <a:t>五育联合</a:t>
            </a:r>
            <a:endParaRPr lang="zh-CN" altLang="en-US" sz="3200"/>
          </a:p>
          <a:p>
            <a:pPr fontAlgn="auto">
              <a:lnSpc>
                <a:spcPct val="150000"/>
              </a:lnSpc>
            </a:pPr>
            <a:endParaRPr lang="zh-CN" altLang="en-US" sz="3200"/>
          </a:p>
          <a:p>
            <a:pPr fontAlgn="auto">
              <a:lnSpc>
                <a:spcPct val="150000"/>
              </a:lnSpc>
            </a:pPr>
            <a:r>
              <a:rPr lang="zh-CN" altLang="en-US" sz="3200"/>
              <a:t>他本人始终兼教一门语文课，常年做班主任工作，并天天坚持听其他教师的课。他说:"如果我每天不听两节，就算我这一天什么也没做。""如果今天去区里开会，明天就得补上，听四节课……</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2" name="图片 1" descr="班杜拉"/>
          <p:cNvPicPr>
            <a:picLocks noChangeAspect="1"/>
          </p:cNvPicPr>
          <p:nvPr/>
        </p:nvPicPr>
        <p:blipFill>
          <a:blip r:embed="rId2"/>
          <a:stretch>
            <a:fillRect/>
          </a:stretch>
        </p:blipFill>
        <p:spPr>
          <a:xfrm>
            <a:off x="1969135" y="3336290"/>
            <a:ext cx="8195945" cy="8118475"/>
          </a:xfrm>
          <a:prstGeom prst="rect">
            <a:avLst/>
          </a:prstGeom>
        </p:spPr>
      </p:pic>
      <p:sp>
        <p:nvSpPr>
          <p:cNvPr id="5" name="文本框 4"/>
          <p:cNvSpPr txBox="1"/>
          <p:nvPr/>
        </p:nvSpPr>
        <p:spPr>
          <a:xfrm>
            <a:off x="11842750" y="3733165"/>
            <a:ext cx="9874885" cy="6924040"/>
          </a:xfrm>
          <a:prstGeom prst="rect">
            <a:avLst/>
          </a:prstGeom>
          <a:noFill/>
        </p:spPr>
        <p:txBody>
          <a:bodyPr wrap="square" rtlCol="0">
            <a:spAutoFit/>
          </a:bodyPr>
          <a:p>
            <a:r>
              <a:rPr lang="zh-CN" altLang="en-US" sz="5400" b="1"/>
              <a:t>班杜拉</a:t>
            </a:r>
            <a:endParaRPr lang="zh-CN" altLang="en-US" sz="5400" b="1"/>
          </a:p>
          <a:p>
            <a:endParaRPr lang="zh-CN" altLang="en-US" sz="5400" b="1"/>
          </a:p>
          <a:p>
            <a:pPr fontAlgn="auto">
              <a:lnSpc>
                <a:spcPct val="150000"/>
              </a:lnSpc>
            </a:pPr>
            <a:r>
              <a:rPr lang="zh-CN" altLang="en-US" sz="3200"/>
              <a:t>自我效能感，直接成败经验、替代性经验、言语劝说和情绪唤起</a:t>
            </a:r>
            <a:endParaRPr lang="zh-CN" altLang="en-US" sz="3200"/>
          </a:p>
          <a:p>
            <a:pPr fontAlgn="auto">
              <a:lnSpc>
                <a:spcPct val="150000"/>
              </a:lnSpc>
            </a:pPr>
            <a:r>
              <a:rPr lang="zh-CN" altLang="en-US" sz="3200"/>
              <a:t>社会学习理论</a:t>
            </a:r>
            <a:endParaRPr lang="zh-CN" altLang="en-US" sz="3200"/>
          </a:p>
          <a:p>
            <a:pPr fontAlgn="auto">
              <a:lnSpc>
                <a:spcPct val="150000"/>
              </a:lnSpc>
            </a:pPr>
            <a:r>
              <a:rPr lang="zh-CN" altLang="en-US" sz="3200"/>
              <a:t>他认为来源于直接经验的一切学习现象实际上都可以依赖观察学习而发生，其中替代性强化是影响学习的一个重要因素。有人称他为社会学习理论的奠基者，社会学习理论的集大成者或社会学习理论的巨匠。</a:t>
            </a:r>
            <a:endParaRPr lang="zh-CN"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4" name="图片 3" descr="陶行知"/>
          <p:cNvPicPr>
            <a:picLocks noChangeAspect="1"/>
          </p:cNvPicPr>
          <p:nvPr/>
        </p:nvPicPr>
        <p:blipFill>
          <a:blip r:embed="rId2"/>
          <a:stretch>
            <a:fillRect/>
          </a:stretch>
        </p:blipFill>
        <p:spPr>
          <a:xfrm>
            <a:off x="2225675" y="3221355"/>
            <a:ext cx="6705600" cy="8221980"/>
          </a:xfrm>
          <a:prstGeom prst="rect">
            <a:avLst/>
          </a:prstGeom>
        </p:spPr>
      </p:pic>
      <p:sp>
        <p:nvSpPr>
          <p:cNvPr id="5" name="文本框 4"/>
          <p:cNvSpPr txBox="1"/>
          <p:nvPr/>
        </p:nvSpPr>
        <p:spPr>
          <a:xfrm>
            <a:off x="10164445" y="3558540"/>
            <a:ext cx="11805920" cy="6924040"/>
          </a:xfrm>
          <a:prstGeom prst="rect">
            <a:avLst/>
          </a:prstGeom>
          <a:noFill/>
        </p:spPr>
        <p:txBody>
          <a:bodyPr wrap="square" rtlCol="0">
            <a:spAutoFit/>
          </a:bodyPr>
          <a:p>
            <a:r>
              <a:rPr lang="zh-CN" altLang="en-US" sz="5400" b="1"/>
              <a:t>陶行知</a:t>
            </a:r>
            <a:endParaRPr lang="zh-CN" altLang="en-US" sz="5400" b="1"/>
          </a:p>
          <a:p>
            <a:endParaRPr lang="zh-CN" altLang="en-US" sz="5400" b="1"/>
          </a:p>
          <a:p>
            <a:pPr fontAlgn="auto">
              <a:lnSpc>
                <a:spcPct val="150000"/>
              </a:lnSpc>
            </a:pPr>
            <a:r>
              <a:rPr lang="zh-CN" altLang="en-US" sz="3200"/>
              <a:t>生活即教育</a:t>
            </a:r>
            <a:endParaRPr lang="zh-CN" altLang="en-US" sz="3200"/>
          </a:p>
          <a:p>
            <a:pPr fontAlgn="auto">
              <a:lnSpc>
                <a:spcPct val="150000"/>
              </a:lnSpc>
            </a:pPr>
            <a:r>
              <a:rPr lang="zh-CN" altLang="en-US" sz="3200"/>
              <a:t>社会即生活</a:t>
            </a:r>
            <a:endParaRPr lang="zh-CN" altLang="en-US" sz="3200"/>
          </a:p>
          <a:p>
            <a:pPr fontAlgn="auto">
              <a:lnSpc>
                <a:spcPct val="150000"/>
              </a:lnSpc>
            </a:pPr>
            <a:r>
              <a:rPr lang="zh-CN" altLang="en-US" sz="3200"/>
              <a:t>教学做合一</a:t>
            </a:r>
            <a:endParaRPr lang="zh-CN" altLang="en-US" sz="3200"/>
          </a:p>
          <a:p>
            <a:pPr fontAlgn="auto">
              <a:lnSpc>
                <a:spcPct val="150000"/>
              </a:lnSpc>
            </a:pPr>
            <a:r>
              <a:rPr lang="zh-CN" altLang="en-US" sz="3200"/>
              <a:t>要求教师尊重学生，注意教学之外的生活，指导学生在实际的活动中学好本领，培养他们的生活能力。从这个意义上讲，对当时的教学方法的改革有积极作用，对我们现在的教学方式也有启发之处。</a:t>
            </a:r>
            <a:endParaRPr lang="zh-CN"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恩悦社工PPT模板（改）-02"/>
          <p:cNvPicPr>
            <a:picLocks noChangeAspect="1"/>
          </p:cNvPicPr>
          <p:nvPr/>
        </p:nvPicPr>
        <p:blipFill>
          <a:blip r:embed="rId1"/>
          <a:stretch>
            <a:fillRect/>
          </a:stretch>
        </p:blipFill>
        <p:spPr>
          <a:xfrm>
            <a:off x="0" y="0"/>
            <a:ext cx="24384635" cy="13716635"/>
          </a:xfrm>
          <a:prstGeom prst="rect">
            <a:avLst/>
          </a:prstGeom>
        </p:spPr>
      </p:pic>
      <p:sp>
        <p:nvSpPr>
          <p:cNvPr id="2" name="文本框 1"/>
          <p:cNvSpPr txBox="1"/>
          <p:nvPr/>
        </p:nvSpPr>
        <p:spPr>
          <a:xfrm>
            <a:off x="5198745" y="3453765"/>
            <a:ext cx="15359380" cy="3769360"/>
          </a:xfrm>
          <a:prstGeom prst="rect">
            <a:avLst/>
          </a:prstGeom>
          <a:noFill/>
        </p:spPr>
        <p:txBody>
          <a:bodyPr wrap="none" rtlCol="0">
            <a:spAutoFit/>
          </a:bodyPr>
          <a:p>
            <a:r>
              <a:rPr lang="zh-CN" altLang="en-US" sz="23900">
                <a:solidFill>
                  <a:srgbClr val="FFC000"/>
                </a:solidFill>
                <a:effectLst>
                  <a:outerShdw blurRad="50800" dist="38100" dir="2700000" algn="tl" rotWithShape="0">
                    <a:prstClr val="black">
                      <a:alpha val="40000"/>
                    </a:prstClr>
                  </a:outerShdw>
                </a:effectLst>
                <a:latin typeface="方正公文黑体" panose="02000500000000000000" charset="-122"/>
                <a:ea typeface="方正公文黑体" panose="02000500000000000000" charset="-122"/>
              </a:rPr>
              <a:t>感谢聆听！</a:t>
            </a:r>
            <a:endParaRPr lang="zh-CN" altLang="en-US" sz="23900">
              <a:solidFill>
                <a:srgbClr val="FFC000"/>
              </a:solidFill>
              <a:effectLst>
                <a:outerShdw blurRad="50800" dist="38100" dir="2700000" algn="tl" rotWithShape="0">
                  <a:prstClr val="black">
                    <a:alpha val="40000"/>
                  </a:prstClr>
                </a:outerShdw>
              </a:effectLst>
              <a:latin typeface="方正公文黑体" panose="02000500000000000000" charset="-122"/>
              <a:ea typeface="方正公文黑体" panose="020005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178435"/>
            <a:ext cx="24700865" cy="13894435"/>
          </a:xfrm>
          <a:prstGeom prst="rect">
            <a:avLst/>
          </a:prstGeom>
        </p:spPr>
      </p:pic>
      <p:pic>
        <p:nvPicPr>
          <p:cNvPr id="5" name="图片 4" descr="E:\PPT模板\书.jpg书"/>
          <p:cNvPicPr>
            <a:picLocks noChangeAspect="1"/>
          </p:cNvPicPr>
          <p:nvPr/>
        </p:nvPicPr>
        <p:blipFill rotWithShape="1">
          <a:blip r:embed="rId2"/>
          <a:srcRect/>
          <a:stretch>
            <a:fillRect/>
          </a:stretch>
        </p:blipFill>
        <p:spPr>
          <a:xfrm>
            <a:off x="755015" y="2678430"/>
            <a:ext cx="12458700" cy="10093960"/>
          </a:xfrm>
          <a:prstGeom prst="rect">
            <a:avLst/>
          </a:prstGeom>
          <a:effectLst>
            <a:outerShdw blurRad="50800" dist="38100" dir="2700000" algn="tl" rotWithShape="0">
              <a:prstClr val="black">
                <a:alpha val="40000"/>
              </a:prstClr>
            </a:outerShdw>
          </a:effectLst>
        </p:spPr>
      </p:pic>
      <p:sp>
        <p:nvSpPr>
          <p:cNvPr id="8" name="矩形 7"/>
          <p:cNvSpPr/>
          <p:nvPr/>
        </p:nvSpPr>
        <p:spPr>
          <a:xfrm>
            <a:off x="1481455" y="2678430"/>
            <a:ext cx="2463800" cy="1009396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600"/>
          </a:p>
        </p:txBody>
      </p:sp>
      <p:sp>
        <p:nvSpPr>
          <p:cNvPr id="34" name="文本框 33"/>
          <p:cNvSpPr txBox="1"/>
          <p:nvPr/>
        </p:nvSpPr>
        <p:spPr>
          <a:xfrm>
            <a:off x="1776174" y="4040699"/>
            <a:ext cx="1875155" cy="3649446"/>
          </a:xfrm>
          <a:prstGeom prst="rect">
            <a:avLst/>
          </a:prstGeom>
          <a:noFill/>
        </p:spPr>
        <p:txBody>
          <a:bodyPr vert="eaVert" wrap="square" rtlCol="0">
            <a:spAutoFit/>
          </a:bodyPr>
          <a:p>
            <a:pPr algn="dist"/>
            <a:r>
              <a:rPr lang="zh-CN" altLang="en-US" sz="11000" b="1" dirty="0">
                <a:solidFill>
                  <a:srgbClr val="595959"/>
                </a:solidFill>
                <a:latin typeface="思源黑体 CN Bold" panose="020B0800000000000000" pitchFamily="34" charset="-122"/>
                <a:ea typeface="思源黑体 CN Bold" panose="020B0800000000000000" pitchFamily="34" charset="-122"/>
              </a:rPr>
              <a:t>目录</a:t>
            </a:r>
            <a:endParaRPr lang="zh-CN" altLang="en-US" sz="11000" b="1" dirty="0">
              <a:solidFill>
                <a:srgbClr val="595959"/>
              </a:solidFill>
              <a:latin typeface="思源黑体 CN Bold" panose="020B0800000000000000" pitchFamily="34" charset="-122"/>
              <a:ea typeface="思源黑体 CN Bold" panose="020B0800000000000000" pitchFamily="34" charset="-122"/>
            </a:endParaRPr>
          </a:p>
        </p:txBody>
      </p:sp>
      <p:grpSp>
        <p:nvGrpSpPr>
          <p:cNvPr id="9" name="组合 8"/>
          <p:cNvGrpSpPr/>
          <p:nvPr/>
        </p:nvGrpSpPr>
        <p:grpSpPr>
          <a:xfrm>
            <a:off x="14133830" y="1942465"/>
            <a:ext cx="8003540" cy="8963648"/>
            <a:chOff x="22877" y="2885"/>
            <a:chExt cx="10751" cy="14116"/>
          </a:xfrm>
        </p:grpSpPr>
        <p:grpSp>
          <p:nvGrpSpPr>
            <p:cNvPr id="30" name="组合 29"/>
            <p:cNvGrpSpPr/>
            <p:nvPr/>
          </p:nvGrpSpPr>
          <p:grpSpPr>
            <a:xfrm>
              <a:off x="22877" y="6565"/>
              <a:ext cx="2566" cy="2821"/>
              <a:chOff x="4398741" y="1920377"/>
              <a:chExt cx="814607" cy="895468"/>
            </a:xfrm>
          </p:grpSpPr>
          <p:sp>
            <p:nvSpPr>
              <p:cNvPr id="31" name="文本框 30"/>
              <p:cNvSpPr txBox="1"/>
              <p:nvPr/>
            </p:nvSpPr>
            <p:spPr>
              <a:xfrm>
                <a:off x="4398741" y="1924086"/>
                <a:ext cx="795655" cy="891759"/>
              </a:xfrm>
              <a:prstGeom prst="rect">
                <a:avLst/>
              </a:prstGeom>
              <a:noFill/>
            </p:spPr>
            <p:txBody>
              <a:bodyPr wrap="square" rtlCol="0">
                <a:spAutoFit/>
              </a:bodyPr>
              <a:p>
                <a:pPr algn="ctr"/>
                <a:r>
                  <a:rPr lang="en-US" altLang="zh-CN"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rPr>
                  <a:t>02</a:t>
                </a:r>
                <a:endParaRPr lang="zh-CN" altLang="en-US"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endParaRPr>
              </a:p>
            </p:txBody>
          </p:sp>
          <p:sp>
            <p:nvSpPr>
              <p:cNvPr id="33" name="文本框 32"/>
              <p:cNvSpPr txBox="1"/>
              <p:nvPr/>
            </p:nvSpPr>
            <p:spPr>
              <a:xfrm>
                <a:off x="4417693" y="1920377"/>
                <a:ext cx="795655" cy="891660"/>
              </a:xfrm>
              <a:prstGeom prst="rect">
                <a:avLst/>
              </a:prstGeom>
              <a:noFill/>
            </p:spPr>
            <p:txBody>
              <a:bodyPr wrap="square" rtlCol="0">
                <a:spAutoFit/>
              </a:bodyPr>
              <a:p>
                <a:pPr algn="ctr"/>
                <a:r>
                  <a:rPr lang="en-US" altLang="zh-CN" sz="11000" b="1" dirty="0">
                    <a:solidFill>
                      <a:schemeClr val="tx1">
                        <a:lumMod val="65000"/>
                        <a:lumOff val="35000"/>
                      </a:schemeClr>
                    </a:solidFill>
                    <a:latin typeface="站酷小薇LOGO体" panose="02010600010101010101" pitchFamily="50" charset="-122"/>
                    <a:ea typeface="站酷小薇LOGO体" panose="02010600010101010101" pitchFamily="50" charset="-122"/>
                  </a:rPr>
                  <a:t>02</a:t>
                </a:r>
                <a:endParaRPr lang="zh-CN" altLang="en-US" sz="11000" b="1" dirty="0">
                  <a:solidFill>
                    <a:schemeClr val="tx1">
                      <a:lumMod val="65000"/>
                      <a:lumOff val="35000"/>
                    </a:schemeClr>
                  </a:solidFill>
                  <a:latin typeface="站酷小薇LOGO体" panose="02010600010101010101" pitchFamily="50" charset="-122"/>
                  <a:ea typeface="站酷小薇LOGO体" panose="02010600010101010101" pitchFamily="50" charset="-122"/>
                </a:endParaRPr>
              </a:p>
            </p:txBody>
          </p:sp>
        </p:grpSp>
        <p:grpSp>
          <p:nvGrpSpPr>
            <p:cNvPr id="36" name="组合 35"/>
            <p:cNvGrpSpPr/>
            <p:nvPr/>
          </p:nvGrpSpPr>
          <p:grpSpPr>
            <a:xfrm>
              <a:off x="22959" y="10288"/>
              <a:ext cx="2561" cy="2825"/>
              <a:chOff x="4398741" y="1918909"/>
              <a:chExt cx="813251" cy="896939"/>
            </a:xfrm>
          </p:grpSpPr>
          <p:sp>
            <p:nvSpPr>
              <p:cNvPr id="37" name="文本框 36"/>
              <p:cNvSpPr txBox="1"/>
              <p:nvPr/>
            </p:nvSpPr>
            <p:spPr>
              <a:xfrm>
                <a:off x="4398741" y="1924086"/>
                <a:ext cx="795655" cy="891762"/>
              </a:xfrm>
              <a:prstGeom prst="rect">
                <a:avLst/>
              </a:prstGeom>
              <a:noFill/>
            </p:spPr>
            <p:txBody>
              <a:bodyPr wrap="square" rtlCol="0">
                <a:spAutoFit/>
              </a:bodyPr>
              <a:p>
                <a:pPr algn="ctr"/>
                <a:r>
                  <a:rPr lang="en-US" altLang="zh-CN"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rPr>
                  <a:t>03</a:t>
                </a:r>
                <a:endParaRPr lang="zh-CN" altLang="en-US"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endParaRPr>
              </a:p>
            </p:txBody>
          </p:sp>
          <p:sp>
            <p:nvSpPr>
              <p:cNvPr id="38" name="文本框 37"/>
              <p:cNvSpPr txBox="1"/>
              <p:nvPr/>
            </p:nvSpPr>
            <p:spPr>
              <a:xfrm>
                <a:off x="4416337" y="1918909"/>
                <a:ext cx="795655" cy="891667"/>
              </a:xfrm>
              <a:prstGeom prst="rect">
                <a:avLst/>
              </a:prstGeom>
              <a:noFill/>
            </p:spPr>
            <p:txBody>
              <a:bodyPr wrap="square" rtlCol="0">
                <a:spAutoFit/>
              </a:bodyPr>
              <a:p>
                <a:pPr algn="ctr"/>
                <a:r>
                  <a:rPr lang="en-US" altLang="zh-CN" sz="11000" b="1" dirty="0">
                    <a:solidFill>
                      <a:schemeClr val="tx1">
                        <a:lumMod val="65000"/>
                        <a:lumOff val="35000"/>
                      </a:schemeClr>
                    </a:solidFill>
                    <a:latin typeface="站酷小薇LOGO体" panose="02010600010101010101" pitchFamily="50" charset="-122"/>
                    <a:ea typeface="站酷小薇LOGO体" panose="02010600010101010101" pitchFamily="50" charset="-122"/>
                  </a:rPr>
                  <a:t>03</a:t>
                </a:r>
                <a:endParaRPr lang="zh-CN" altLang="en-US" sz="11000" b="1" dirty="0">
                  <a:solidFill>
                    <a:schemeClr val="tx1">
                      <a:lumMod val="65000"/>
                      <a:lumOff val="35000"/>
                    </a:schemeClr>
                  </a:solidFill>
                  <a:latin typeface="站酷小薇LOGO体" panose="02010600010101010101" pitchFamily="50" charset="-122"/>
                  <a:ea typeface="站酷小薇LOGO体" panose="02010600010101010101" pitchFamily="50" charset="-122"/>
                </a:endParaRPr>
              </a:p>
            </p:txBody>
          </p:sp>
        </p:grpSp>
        <p:grpSp>
          <p:nvGrpSpPr>
            <p:cNvPr id="39" name="组合 38"/>
            <p:cNvGrpSpPr/>
            <p:nvPr/>
          </p:nvGrpSpPr>
          <p:grpSpPr>
            <a:xfrm>
              <a:off x="23052" y="14175"/>
              <a:ext cx="2516" cy="2826"/>
              <a:chOff x="4395413" y="1918556"/>
              <a:chExt cx="798983" cy="897382"/>
            </a:xfrm>
          </p:grpSpPr>
          <p:sp>
            <p:nvSpPr>
              <p:cNvPr id="40" name="文本框 39"/>
              <p:cNvSpPr txBox="1"/>
              <p:nvPr/>
            </p:nvSpPr>
            <p:spPr>
              <a:xfrm>
                <a:off x="4398741" y="1924086"/>
                <a:ext cx="795655" cy="891852"/>
              </a:xfrm>
              <a:prstGeom prst="rect">
                <a:avLst/>
              </a:prstGeom>
              <a:noFill/>
            </p:spPr>
            <p:txBody>
              <a:bodyPr wrap="square" rtlCol="0">
                <a:spAutoFit/>
              </a:bodyPr>
              <a:p>
                <a:pPr algn="ctr"/>
                <a:r>
                  <a:rPr lang="en-US" altLang="zh-CN"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rPr>
                  <a:t>04</a:t>
                </a:r>
                <a:endParaRPr lang="zh-CN" altLang="en-US"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endParaRPr>
              </a:p>
            </p:txBody>
          </p:sp>
          <p:sp>
            <p:nvSpPr>
              <p:cNvPr id="41" name="文本框 40"/>
              <p:cNvSpPr txBox="1"/>
              <p:nvPr/>
            </p:nvSpPr>
            <p:spPr>
              <a:xfrm>
                <a:off x="4395413" y="1918556"/>
                <a:ext cx="795655" cy="891852"/>
              </a:xfrm>
              <a:prstGeom prst="rect">
                <a:avLst/>
              </a:prstGeom>
              <a:noFill/>
            </p:spPr>
            <p:txBody>
              <a:bodyPr wrap="square" rtlCol="0">
                <a:spAutoFit/>
              </a:bodyPr>
              <a:p>
                <a:pPr algn="ctr"/>
                <a:r>
                  <a:rPr lang="en-US" altLang="zh-CN" sz="11000" b="1" dirty="0">
                    <a:solidFill>
                      <a:schemeClr val="tx1">
                        <a:lumMod val="65000"/>
                        <a:lumOff val="35000"/>
                      </a:schemeClr>
                    </a:solidFill>
                    <a:latin typeface="站酷小薇LOGO体" panose="02010600010101010101" pitchFamily="50" charset="-122"/>
                    <a:ea typeface="站酷小薇LOGO体" panose="02010600010101010101" pitchFamily="50" charset="-122"/>
                  </a:rPr>
                  <a:t>04</a:t>
                </a:r>
                <a:endParaRPr lang="zh-CN" altLang="en-US" sz="11000" b="1" dirty="0">
                  <a:solidFill>
                    <a:schemeClr val="tx1">
                      <a:lumMod val="65000"/>
                      <a:lumOff val="35000"/>
                    </a:schemeClr>
                  </a:solidFill>
                  <a:latin typeface="站酷小薇LOGO体" panose="02010600010101010101" pitchFamily="50" charset="-122"/>
                  <a:ea typeface="站酷小薇LOGO体" panose="02010600010101010101" pitchFamily="50" charset="-122"/>
                </a:endParaRPr>
              </a:p>
            </p:txBody>
          </p:sp>
        </p:grpSp>
        <p:grpSp>
          <p:nvGrpSpPr>
            <p:cNvPr id="13" name="组合 12"/>
            <p:cNvGrpSpPr/>
            <p:nvPr/>
          </p:nvGrpSpPr>
          <p:grpSpPr>
            <a:xfrm>
              <a:off x="22877" y="2885"/>
              <a:ext cx="10751" cy="2849"/>
              <a:chOff x="11255" y="2018"/>
              <a:chExt cx="5375" cy="1424"/>
            </a:xfrm>
          </p:grpSpPr>
          <p:grpSp>
            <p:nvGrpSpPr>
              <p:cNvPr id="11" name="组合 10"/>
              <p:cNvGrpSpPr/>
              <p:nvPr/>
            </p:nvGrpSpPr>
            <p:grpSpPr>
              <a:xfrm>
                <a:off x="11255" y="2018"/>
                <a:ext cx="1253" cy="1424"/>
                <a:chOff x="4398900" y="1924086"/>
                <a:chExt cx="795337" cy="904545"/>
              </a:xfrm>
            </p:grpSpPr>
            <p:sp>
              <p:nvSpPr>
                <p:cNvPr id="12" name="文本框 11"/>
                <p:cNvSpPr txBox="1"/>
                <p:nvPr/>
              </p:nvSpPr>
              <p:spPr>
                <a:xfrm>
                  <a:off x="4398900" y="1924086"/>
                  <a:ext cx="795337" cy="891852"/>
                </a:xfrm>
                <a:prstGeom prst="rect">
                  <a:avLst/>
                </a:prstGeom>
                <a:noFill/>
              </p:spPr>
              <p:txBody>
                <a:bodyPr wrap="square" rtlCol="0">
                  <a:spAutoFit/>
                </a:bodyPr>
                <a:p>
                  <a:pPr algn="ctr"/>
                  <a:r>
                    <a:rPr lang="en-US" altLang="zh-CN"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rPr>
                    <a:t>01</a:t>
                  </a:r>
                  <a:endParaRPr lang="zh-CN" altLang="en-US" sz="11000" b="1" dirty="0">
                    <a:ln w="85725">
                      <a:solidFill>
                        <a:schemeClr val="bg1"/>
                      </a:solidFill>
                    </a:ln>
                    <a:solidFill>
                      <a:schemeClr val="tx1">
                        <a:lumMod val="65000"/>
                        <a:lumOff val="35000"/>
                      </a:schemeClr>
                    </a:solidFill>
                    <a:effectLst>
                      <a:outerShdw blurRad="25400" dist="25400" dir="2700000" algn="tl" rotWithShape="0">
                        <a:prstClr val="black">
                          <a:alpha val="63000"/>
                        </a:prstClr>
                      </a:outerShdw>
                    </a:effectLst>
                    <a:latin typeface="站酷小薇LOGO体" panose="02010600010101010101" pitchFamily="50" charset="-122"/>
                    <a:ea typeface="站酷小薇LOGO体" panose="02010600010101010101" pitchFamily="50" charset="-122"/>
                  </a:endParaRPr>
                </a:p>
              </p:txBody>
            </p:sp>
            <p:sp>
              <p:nvSpPr>
                <p:cNvPr id="15" name="文本框 14"/>
                <p:cNvSpPr txBox="1"/>
                <p:nvPr/>
              </p:nvSpPr>
              <p:spPr>
                <a:xfrm>
                  <a:off x="4398900" y="1936779"/>
                  <a:ext cx="795337" cy="891852"/>
                </a:xfrm>
                <a:prstGeom prst="rect">
                  <a:avLst/>
                </a:prstGeom>
                <a:noFill/>
              </p:spPr>
              <p:txBody>
                <a:bodyPr wrap="square" rtlCol="0">
                  <a:spAutoFit/>
                </a:bodyPr>
                <a:p>
                  <a:pPr algn="ctr"/>
                  <a:r>
                    <a:rPr lang="en-US" altLang="zh-CN" sz="11000" b="1" dirty="0">
                      <a:solidFill>
                        <a:schemeClr val="tx1">
                          <a:lumMod val="65000"/>
                          <a:lumOff val="35000"/>
                        </a:schemeClr>
                      </a:solidFill>
                      <a:latin typeface="站酷小薇LOGO体" panose="02010600010101010101" pitchFamily="50" charset="-122"/>
                      <a:ea typeface="站酷小薇LOGO体" panose="02010600010101010101" pitchFamily="50" charset="-122"/>
                    </a:rPr>
                    <a:t>01</a:t>
                  </a:r>
                  <a:endParaRPr lang="zh-CN" altLang="en-US" sz="11000" b="1" dirty="0">
                    <a:solidFill>
                      <a:schemeClr val="tx1">
                        <a:lumMod val="65000"/>
                        <a:lumOff val="35000"/>
                      </a:schemeClr>
                    </a:solidFill>
                    <a:latin typeface="站酷小薇LOGO体" panose="02010600010101010101" pitchFamily="50" charset="-122"/>
                    <a:ea typeface="站酷小薇LOGO体" panose="02010600010101010101" pitchFamily="50" charset="-122"/>
                  </a:endParaRPr>
                </a:p>
              </p:txBody>
            </p:sp>
          </p:grpSp>
          <p:sp>
            <p:nvSpPr>
              <p:cNvPr id="16" name="矩形 15"/>
              <p:cNvSpPr/>
              <p:nvPr/>
            </p:nvSpPr>
            <p:spPr>
              <a:xfrm>
                <a:off x="13145" y="2393"/>
                <a:ext cx="3485" cy="653"/>
              </a:xfrm>
              <a:prstGeom prst="rect">
                <a:avLst/>
              </a:prstGeom>
            </p:spPr>
            <p:txBody>
              <a:bodyPr wrap="square">
                <a:spAutoFit/>
              </a:bodyPr>
              <a:p>
                <a:pPr algn="dist"/>
                <a:r>
                  <a:rPr lang="zh-CN" altLang="en-US" sz="4800" b="1" dirty="0">
                    <a:solidFill>
                      <a:srgbClr val="595959"/>
                    </a:solidFill>
                    <a:latin typeface="微软雅黑" panose="020B0503020204020204" charset="-122"/>
                    <a:ea typeface="微软雅黑" panose="020B0503020204020204" charset="-122"/>
                  </a:rPr>
                  <a:t>两个寓言故事</a:t>
                </a:r>
                <a:endParaRPr lang="zh-CN" altLang="en-US" sz="4800" b="1" dirty="0">
                  <a:solidFill>
                    <a:srgbClr val="595959"/>
                  </a:solidFill>
                  <a:latin typeface="微软雅黑" panose="020B0503020204020204" charset="-122"/>
                  <a:ea typeface="微软雅黑" panose="020B0503020204020204" charset="-122"/>
                </a:endParaRPr>
              </a:p>
            </p:txBody>
          </p:sp>
        </p:grpSp>
        <p:sp>
          <p:nvSpPr>
            <p:cNvPr id="65" name="矩形 64"/>
            <p:cNvSpPr/>
            <p:nvPr/>
          </p:nvSpPr>
          <p:spPr>
            <a:xfrm>
              <a:off x="26654" y="11055"/>
              <a:ext cx="6970" cy="1307"/>
            </a:xfrm>
            <a:prstGeom prst="rect">
              <a:avLst/>
            </a:prstGeom>
          </p:spPr>
          <p:txBody>
            <a:bodyPr wrap="square">
              <a:spAutoFit/>
            </a:bodyPr>
            <a:p>
              <a:pPr algn="dist"/>
              <a:r>
                <a:rPr lang="zh-CN" altLang="en-US" sz="4800" b="1" dirty="0">
                  <a:solidFill>
                    <a:srgbClr val="595959"/>
                  </a:solidFill>
                  <a:latin typeface="微软雅黑" panose="020B0503020204020204" charset="-122"/>
                  <a:ea typeface="微软雅黑" panose="020B0503020204020204" charset="-122"/>
                </a:rPr>
                <a:t>一点正念技术</a:t>
              </a:r>
              <a:endParaRPr lang="zh-CN" altLang="en-US" sz="4800" dirty="0">
                <a:solidFill>
                  <a:srgbClr val="595959"/>
                </a:solidFill>
                <a:latin typeface="微软雅黑" panose="020B0503020204020204" charset="-122"/>
                <a:ea typeface="微软雅黑" panose="020B0503020204020204" charset="-122"/>
              </a:endParaRPr>
            </a:p>
          </p:txBody>
        </p:sp>
        <p:sp>
          <p:nvSpPr>
            <p:cNvPr id="73" name="矩形 72"/>
            <p:cNvSpPr/>
            <p:nvPr/>
          </p:nvSpPr>
          <p:spPr>
            <a:xfrm>
              <a:off x="26654" y="7328"/>
              <a:ext cx="6971" cy="1307"/>
            </a:xfrm>
            <a:prstGeom prst="rect">
              <a:avLst/>
            </a:prstGeom>
          </p:spPr>
          <p:txBody>
            <a:bodyPr wrap="square">
              <a:spAutoFit/>
            </a:bodyPr>
            <a:p>
              <a:pPr algn="dist"/>
              <a:r>
                <a:rPr lang="zh-CN" altLang="en-US" sz="4800" b="1" dirty="0">
                  <a:solidFill>
                    <a:srgbClr val="595959"/>
                  </a:solidFill>
                  <a:latin typeface="微软雅黑" panose="020B0503020204020204" charset="-122"/>
                  <a:ea typeface="微软雅黑" panose="020B0503020204020204" charset="-122"/>
                </a:rPr>
                <a:t>三个思考问题</a:t>
              </a:r>
              <a:endParaRPr lang="zh-CN" altLang="en-US" sz="4800" b="1" dirty="0">
                <a:solidFill>
                  <a:srgbClr val="595959"/>
                </a:solidFill>
                <a:latin typeface="微软雅黑" panose="020B0503020204020204" charset="-122"/>
                <a:ea typeface="微软雅黑" panose="020B0503020204020204" charset="-122"/>
              </a:endParaRPr>
            </a:p>
          </p:txBody>
        </p:sp>
        <p:sp>
          <p:nvSpPr>
            <p:cNvPr id="17" name="矩形 16"/>
            <p:cNvSpPr/>
            <p:nvPr/>
          </p:nvSpPr>
          <p:spPr>
            <a:xfrm>
              <a:off x="26658" y="14808"/>
              <a:ext cx="6966" cy="1307"/>
            </a:xfrm>
            <a:prstGeom prst="rect">
              <a:avLst/>
            </a:prstGeom>
          </p:spPr>
          <p:txBody>
            <a:bodyPr wrap="square">
              <a:spAutoFit/>
            </a:bodyPr>
            <a:p>
              <a:pPr algn="dist">
                <a:buClrTx/>
                <a:buSzTx/>
                <a:buFontTx/>
              </a:pPr>
              <a:r>
                <a:rPr lang="zh-CN" altLang="en-US" sz="4800" b="1" dirty="0">
                  <a:solidFill>
                    <a:srgbClr val="595959"/>
                  </a:solidFill>
                  <a:latin typeface="微软雅黑" panose="020B0503020204020204" charset="-122"/>
                  <a:ea typeface="微软雅黑" panose="020B0503020204020204" charset="-122"/>
                </a:rPr>
                <a:t>四种教育理想</a:t>
              </a:r>
              <a:endParaRPr lang="zh-CN" altLang="en-US" sz="4800" b="1" dirty="0">
                <a:solidFill>
                  <a:srgbClr val="595959"/>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32" name="图片 3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6265" b="21254"/>
          <a:stretch>
            <a:fillRect/>
          </a:stretch>
        </p:blipFill>
        <p:spPr>
          <a:xfrm>
            <a:off x="1230630" y="3422650"/>
            <a:ext cx="11436350" cy="7774940"/>
          </a:xfrm>
          <a:prstGeom prst="rect">
            <a:avLst/>
          </a:prstGeom>
          <a:effectLst>
            <a:outerShdw blurRad="50800" dist="38100" dir="2700000" algn="tl" rotWithShape="0">
              <a:prstClr val="black">
                <a:alpha val="40000"/>
              </a:prstClr>
            </a:outerShdw>
          </a:effectLst>
        </p:spPr>
      </p:pic>
      <p:grpSp>
        <p:nvGrpSpPr>
          <p:cNvPr id="5" name="组合 4"/>
          <p:cNvGrpSpPr/>
          <p:nvPr/>
        </p:nvGrpSpPr>
        <p:grpSpPr>
          <a:xfrm>
            <a:off x="13096875" y="3867150"/>
            <a:ext cx="9715500" cy="6867476"/>
            <a:chOff x="12143" y="2312"/>
            <a:chExt cx="5110" cy="3625"/>
          </a:xfrm>
        </p:grpSpPr>
        <p:sp>
          <p:nvSpPr>
            <p:cNvPr id="10" name="椭圆 9"/>
            <p:cNvSpPr/>
            <p:nvPr/>
          </p:nvSpPr>
          <p:spPr>
            <a:xfrm>
              <a:off x="13457" y="2312"/>
              <a:ext cx="2324" cy="2268"/>
            </a:xfrm>
            <a:prstGeom prst="ellipse">
              <a:avLst/>
            </a:prstGeom>
            <a:noFill/>
            <a:ln w="266700" cmpd="tri">
              <a:solidFill>
                <a:schemeClr val="bg1">
                  <a:lumMod val="50000"/>
                </a:schemeClr>
              </a:solidFill>
              <a:prstDash val="solid"/>
            </a:ln>
            <a:effectLst>
              <a:outerShdw blurRad="50800" dist="50800" dir="5400000" sx="34000" sy="34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矩形 61"/>
            <p:cNvSpPr/>
            <p:nvPr/>
          </p:nvSpPr>
          <p:spPr>
            <a:xfrm>
              <a:off x="12143" y="5174"/>
              <a:ext cx="5110" cy="763"/>
            </a:xfrm>
            <a:prstGeom prst="rect">
              <a:avLst/>
            </a:prstGeom>
          </p:spPr>
          <p:txBody>
            <a:bodyPr wrap="square">
              <a:spAutoFit/>
            </a:bodyPr>
            <a:p>
              <a:pPr algn="dist"/>
              <a:r>
                <a:rPr lang="zh-CN" altLang="en-US" sz="8800" b="1" dirty="0">
                  <a:solidFill>
                    <a:srgbClr val="595959"/>
                  </a:solidFill>
                  <a:latin typeface="思源黑体 CN Bold" panose="020B0800000000000000" pitchFamily="34" charset="-122"/>
                  <a:ea typeface="思源黑体 CN Bold" panose="020B0800000000000000" pitchFamily="34" charset="-122"/>
                </a:rPr>
                <a:t>两个寓言故事</a:t>
              </a:r>
              <a:endParaRPr lang="zh-CN" altLang="en-US" sz="8800" b="1" dirty="0">
                <a:solidFill>
                  <a:srgbClr val="595959"/>
                </a:solidFill>
                <a:latin typeface="思源黑体 CN Bold" panose="020B0800000000000000" pitchFamily="34" charset="-122"/>
                <a:ea typeface="思源黑体 CN Bold" panose="020B0800000000000000" pitchFamily="34" charset="-122"/>
              </a:endParaRPr>
            </a:p>
          </p:txBody>
        </p:sp>
      </p:grpSp>
      <p:sp>
        <p:nvSpPr>
          <p:cNvPr id="6" name="文本框 5"/>
          <p:cNvSpPr txBox="1"/>
          <p:nvPr/>
        </p:nvSpPr>
        <p:spPr>
          <a:xfrm>
            <a:off x="15961995" y="4539615"/>
            <a:ext cx="3670300" cy="2646045"/>
          </a:xfrm>
          <a:prstGeom prst="rect">
            <a:avLst/>
          </a:prstGeom>
          <a:noFill/>
          <a:ln w="28575" cmpd="sng">
            <a:noFill/>
            <a:prstDash val="solid"/>
          </a:ln>
          <a:effectLst>
            <a:glow rad="139700">
              <a:schemeClr val="accent1">
                <a:lumMod val="60000"/>
                <a:lumOff val="40000"/>
                <a:alpha val="40000"/>
              </a:schemeClr>
            </a:glow>
            <a:outerShdw blurRad="50800" dist="38100" dir="18900000" sx="162000" sy="162000" algn="bl" rotWithShape="0">
              <a:schemeClr val="accent1">
                <a:lumMod val="75000"/>
                <a:alpha val="40000"/>
              </a:schemeClr>
            </a:outerShdw>
          </a:effectLst>
        </p:spPr>
        <p:txBody>
          <a:bodyPr wrap="square" rtlCol="0">
            <a:spAutoFit/>
          </a:bodyPr>
          <a:p>
            <a:pPr algn="ctr"/>
            <a:r>
              <a:rPr lang="en-US" altLang="zh-CN" sz="16600" b="1"/>
              <a:t>01</a:t>
            </a:r>
            <a:endParaRPr lang="en-US" altLang="zh-CN" sz="16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2" name="图片 1" descr="风浪中的船"/>
          <p:cNvPicPr>
            <a:picLocks noChangeAspect="1"/>
          </p:cNvPicPr>
          <p:nvPr/>
        </p:nvPicPr>
        <p:blipFill>
          <a:blip r:embed="rId2"/>
          <a:stretch>
            <a:fillRect/>
          </a:stretch>
        </p:blipFill>
        <p:spPr>
          <a:xfrm>
            <a:off x="5567680" y="2906395"/>
            <a:ext cx="12931775" cy="8082280"/>
          </a:xfrm>
          <a:prstGeom prst="rect">
            <a:avLst/>
          </a:prstGeom>
          <a:effectLst>
            <a:outerShdw blurRad="76200" dist="76200" dir="5400000" algn="ctr" rotWithShape="0">
              <a:schemeClr val="bg1">
                <a:lumMod val="75000"/>
                <a:alpha val="98000"/>
              </a:schemeClr>
            </a:outerShdw>
            <a:softEdge rad="1016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2" name="图片 1" descr="南瓜"/>
          <p:cNvPicPr>
            <a:picLocks noChangeAspect="1"/>
          </p:cNvPicPr>
          <p:nvPr/>
        </p:nvPicPr>
        <p:blipFill>
          <a:blip r:embed="rId2"/>
          <a:srcRect r="-1637" b="6014"/>
          <a:stretch>
            <a:fillRect/>
          </a:stretch>
        </p:blipFill>
        <p:spPr>
          <a:xfrm>
            <a:off x="5323205" y="2718435"/>
            <a:ext cx="13401675" cy="8265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32" name="图片 3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6265" b="21254"/>
          <a:stretch>
            <a:fillRect/>
          </a:stretch>
        </p:blipFill>
        <p:spPr>
          <a:xfrm>
            <a:off x="1230630" y="3422650"/>
            <a:ext cx="11436350" cy="7774940"/>
          </a:xfrm>
          <a:prstGeom prst="rect">
            <a:avLst/>
          </a:prstGeom>
          <a:effectLst>
            <a:outerShdw blurRad="50800" dist="38100" dir="2700000" algn="tl" rotWithShape="0">
              <a:prstClr val="black">
                <a:alpha val="40000"/>
              </a:prstClr>
            </a:outerShdw>
          </a:effectLst>
        </p:spPr>
      </p:pic>
      <p:grpSp>
        <p:nvGrpSpPr>
          <p:cNvPr id="5" name="组合 4"/>
          <p:cNvGrpSpPr/>
          <p:nvPr/>
        </p:nvGrpSpPr>
        <p:grpSpPr>
          <a:xfrm>
            <a:off x="13096875" y="3867150"/>
            <a:ext cx="9715500" cy="6867476"/>
            <a:chOff x="12143" y="2312"/>
            <a:chExt cx="5110" cy="3625"/>
          </a:xfrm>
        </p:grpSpPr>
        <p:sp>
          <p:nvSpPr>
            <p:cNvPr id="10" name="椭圆 9"/>
            <p:cNvSpPr/>
            <p:nvPr/>
          </p:nvSpPr>
          <p:spPr>
            <a:xfrm>
              <a:off x="13457" y="2312"/>
              <a:ext cx="2324" cy="2268"/>
            </a:xfrm>
            <a:prstGeom prst="ellipse">
              <a:avLst/>
            </a:prstGeom>
            <a:noFill/>
            <a:ln w="266700" cmpd="tri">
              <a:solidFill>
                <a:schemeClr val="bg1">
                  <a:lumMod val="50000"/>
                </a:schemeClr>
              </a:solidFill>
              <a:prstDash val="solid"/>
            </a:ln>
            <a:effectLst>
              <a:outerShdw blurRad="50800" dist="50800" dir="5400000" sx="34000" sy="34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矩形 61"/>
            <p:cNvSpPr/>
            <p:nvPr/>
          </p:nvSpPr>
          <p:spPr>
            <a:xfrm>
              <a:off x="12143" y="5174"/>
              <a:ext cx="5110" cy="763"/>
            </a:xfrm>
            <a:prstGeom prst="rect">
              <a:avLst/>
            </a:prstGeom>
          </p:spPr>
          <p:txBody>
            <a:bodyPr wrap="square">
              <a:spAutoFit/>
            </a:bodyPr>
            <a:p>
              <a:pPr algn="dist"/>
              <a:r>
                <a:rPr lang="zh-CN" altLang="en-US" sz="8800" b="1" dirty="0">
                  <a:solidFill>
                    <a:srgbClr val="595959"/>
                  </a:solidFill>
                  <a:latin typeface="思源黑体 CN Bold" panose="020B0800000000000000" pitchFamily="34" charset="-122"/>
                  <a:ea typeface="思源黑体 CN Bold" panose="020B0800000000000000" pitchFamily="34" charset="-122"/>
                </a:rPr>
                <a:t>三个思考问题</a:t>
              </a:r>
              <a:endParaRPr lang="zh-CN" altLang="en-US" sz="8800" b="1" dirty="0">
                <a:solidFill>
                  <a:srgbClr val="595959"/>
                </a:solidFill>
                <a:latin typeface="思源黑体 CN Bold" panose="020B0800000000000000" pitchFamily="34" charset="-122"/>
                <a:ea typeface="思源黑体 CN Bold" panose="020B0800000000000000" pitchFamily="34" charset="-122"/>
              </a:endParaRPr>
            </a:p>
          </p:txBody>
        </p:sp>
      </p:grpSp>
      <p:sp>
        <p:nvSpPr>
          <p:cNvPr id="6" name="文本框 5"/>
          <p:cNvSpPr txBox="1"/>
          <p:nvPr/>
        </p:nvSpPr>
        <p:spPr>
          <a:xfrm>
            <a:off x="15961995" y="4539615"/>
            <a:ext cx="3670300" cy="2646045"/>
          </a:xfrm>
          <a:prstGeom prst="rect">
            <a:avLst/>
          </a:prstGeom>
          <a:noFill/>
          <a:ln w="28575" cmpd="sng">
            <a:noFill/>
            <a:prstDash val="solid"/>
          </a:ln>
          <a:effectLst>
            <a:glow rad="139700">
              <a:schemeClr val="accent1">
                <a:lumMod val="60000"/>
                <a:lumOff val="40000"/>
                <a:alpha val="40000"/>
              </a:schemeClr>
            </a:glow>
            <a:outerShdw blurRad="50800" dist="38100" dir="18900000" sx="162000" sy="162000" algn="bl" rotWithShape="0">
              <a:schemeClr val="accent1">
                <a:lumMod val="75000"/>
                <a:alpha val="40000"/>
              </a:schemeClr>
            </a:outerShdw>
          </a:effectLst>
        </p:spPr>
        <p:txBody>
          <a:bodyPr wrap="square" rtlCol="0">
            <a:spAutoFit/>
          </a:bodyPr>
          <a:p>
            <a:pPr algn="ctr"/>
            <a:r>
              <a:rPr lang="en-US" altLang="zh-CN" sz="16600" b="1"/>
              <a:t>02</a:t>
            </a:r>
            <a:endParaRPr lang="en-US" altLang="zh-CN" sz="16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355" y="2940685"/>
            <a:ext cx="13028295" cy="8778875"/>
          </a:xfrm>
          <a:prstGeom prst="rect">
            <a:avLst/>
          </a:prstGeom>
          <a:effectLst>
            <a:outerShdw blurRad="50800" dist="50800" dir="5400000" algn="ctr" rotWithShape="0">
              <a:srgbClr val="000000">
                <a:alpha val="41000"/>
              </a:srgbClr>
            </a:outerShdw>
            <a:softEdge rad="317500"/>
          </a:effectLst>
        </p:spPr>
      </p:pic>
      <p:sp>
        <p:nvSpPr>
          <p:cNvPr id="7" name="圆角矩形 6"/>
          <p:cNvSpPr/>
          <p:nvPr/>
        </p:nvSpPr>
        <p:spPr>
          <a:xfrm>
            <a:off x="2798445" y="6454140"/>
            <a:ext cx="10972800" cy="17526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675130" y="9556115"/>
            <a:ext cx="10972800" cy="17526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12"/>
          <p:cNvGrpSpPr/>
          <p:nvPr/>
        </p:nvGrpSpPr>
        <p:grpSpPr>
          <a:xfrm>
            <a:off x="1675130" y="3352800"/>
            <a:ext cx="10972800" cy="1752600"/>
            <a:chOff x="2638" y="5280"/>
            <a:chExt cx="17280" cy="2760"/>
          </a:xfrm>
        </p:grpSpPr>
        <p:sp>
          <p:nvSpPr>
            <p:cNvPr id="6" name="圆角矩形 5"/>
            <p:cNvSpPr/>
            <p:nvPr/>
          </p:nvSpPr>
          <p:spPr>
            <a:xfrm>
              <a:off x="2638" y="5280"/>
              <a:ext cx="17280" cy="276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540" y="5861"/>
              <a:ext cx="15428" cy="1307"/>
            </a:xfrm>
            <a:prstGeom prst="rect">
              <a:avLst/>
            </a:prstGeom>
            <a:noFill/>
          </p:spPr>
          <p:txBody>
            <a:bodyPr wrap="square" rtlCol="0">
              <a:spAutoFit/>
            </a:bodyPr>
            <a:p>
              <a:pPr algn="ctr"/>
              <a:r>
                <a:rPr lang="zh-CN" altLang="en-US" sz="4800" b="1">
                  <a:solidFill>
                    <a:schemeClr val="bg1">
                      <a:lumMod val="95000"/>
                    </a:schemeClr>
                  </a:solidFill>
                </a:rPr>
                <a:t>一个空瓶重不重？</a:t>
              </a:r>
              <a:endParaRPr lang="zh-CN" altLang="en-US" sz="4800" b="1">
                <a:solidFill>
                  <a:schemeClr val="bg1">
                    <a:lumMod val="95000"/>
                  </a:schemeClr>
                </a:solidFill>
              </a:endParaRPr>
            </a:p>
          </p:txBody>
        </p:sp>
      </p:grpSp>
      <p:sp>
        <p:nvSpPr>
          <p:cNvPr id="10" name="文本框 9"/>
          <p:cNvSpPr txBox="1"/>
          <p:nvPr/>
        </p:nvSpPr>
        <p:spPr>
          <a:xfrm>
            <a:off x="3084830" y="6822440"/>
            <a:ext cx="10400030" cy="829945"/>
          </a:xfrm>
          <a:prstGeom prst="rect">
            <a:avLst/>
          </a:prstGeom>
          <a:noFill/>
        </p:spPr>
        <p:txBody>
          <a:bodyPr wrap="square" rtlCol="0">
            <a:spAutoFit/>
          </a:bodyPr>
          <a:p>
            <a:pPr algn="ctr"/>
            <a:r>
              <a:rPr lang="zh-CN" altLang="en-US" sz="4800" b="1">
                <a:solidFill>
                  <a:schemeClr val="bg1">
                    <a:lumMod val="95000"/>
                  </a:schemeClr>
                </a:solidFill>
              </a:rPr>
              <a:t>如何让这个瓶不重？</a:t>
            </a:r>
            <a:endParaRPr lang="zh-CN" altLang="en-US" sz="4800" b="1">
              <a:solidFill>
                <a:schemeClr val="bg1">
                  <a:lumMod val="95000"/>
                </a:schemeClr>
              </a:solidFill>
            </a:endParaRPr>
          </a:p>
        </p:txBody>
      </p:sp>
      <p:sp>
        <p:nvSpPr>
          <p:cNvPr id="12" name="文本框 11"/>
          <p:cNvSpPr txBox="1"/>
          <p:nvPr/>
        </p:nvSpPr>
        <p:spPr>
          <a:xfrm>
            <a:off x="1961515" y="9925050"/>
            <a:ext cx="10400030" cy="829945"/>
          </a:xfrm>
          <a:prstGeom prst="rect">
            <a:avLst/>
          </a:prstGeom>
          <a:noFill/>
        </p:spPr>
        <p:txBody>
          <a:bodyPr wrap="square" rtlCol="0">
            <a:spAutoFit/>
          </a:bodyPr>
          <a:p>
            <a:pPr algn="ctr"/>
            <a:r>
              <a:rPr lang="zh-CN" altLang="en-US" sz="4800" b="1">
                <a:solidFill>
                  <a:schemeClr val="bg1">
                    <a:lumMod val="95000"/>
                  </a:schemeClr>
                </a:solidFill>
              </a:rPr>
              <a:t>如果这是大海中漂流时最后一瓶水呢？</a:t>
            </a:r>
            <a:endParaRPr lang="zh-CN" altLang="en-US" sz="4800" b="1">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7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pic>
        <p:nvPicPr>
          <p:cNvPr id="32" name="图片 3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6265" b="21254"/>
          <a:stretch>
            <a:fillRect/>
          </a:stretch>
        </p:blipFill>
        <p:spPr>
          <a:xfrm>
            <a:off x="1230630" y="3422650"/>
            <a:ext cx="11436350" cy="7774940"/>
          </a:xfrm>
          <a:prstGeom prst="rect">
            <a:avLst/>
          </a:prstGeom>
          <a:effectLst>
            <a:outerShdw blurRad="50800" dist="38100" dir="2700000" algn="tl" rotWithShape="0">
              <a:prstClr val="black">
                <a:alpha val="40000"/>
              </a:prstClr>
            </a:outerShdw>
          </a:effectLst>
        </p:spPr>
      </p:pic>
      <p:grpSp>
        <p:nvGrpSpPr>
          <p:cNvPr id="5" name="组合 4"/>
          <p:cNvGrpSpPr/>
          <p:nvPr/>
        </p:nvGrpSpPr>
        <p:grpSpPr>
          <a:xfrm>
            <a:off x="13096875" y="3867150"/>
            <a:ext cx="9715500" cy="6867476"/>
            <a:chOff x="12143" y="2312"/>
            <a:chExt cx="5110" cy="3625"/>
          </a:xfrm>
        </p:grpSpPr>
        <p:sp>
          <p:nvSpPr>
            <p:cNvPr id="10" name="椭圆 9"/>
            <p:cNvSpPr/>
            <p:nvPr/>
          </p:nvSpPr>
          <p:spPr>
            <a:xfrm>
              <a:off x="13457" y="2312"/>
              <a:ext cx="2324" cy="2268"/>
            </a:xfrm>
            <a:prstGeom prst="ellipse">
              <a:avLst/>
            </a:prstGeom>
            <a:noFill/>
            <a:ln w="266700" cmpd="tri">
              <a:solidFill>
                <a:schemeClr val="bg1">
                  <a:lumMod val="50000"/>
                </a:schemeClr>
              </a:solidFill>
              <a:prstDash val="solid"/>
            </a:ln>
            <a:effectLst>
              <a:outerShdw blurRad="50800" dist="50800" dir="5400000" sx="34000" sy="34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矩形 61"/>
            <p:cNvSpPr/>
            <p:nvPr/>
          </p:nvSpPr>
          <p:spPr>
            <a:xfrm>
              <a:off x="12143" y="5174"/>
              <a:ext cx="5110" cy="763"/>
            </a:xfrm>
            <a:prstGeom prst="rect">
              <a:avLst/>
            </a:prstGeom>
          </p:spPr>
          <p:txBody>
            <a:bodyPr wrap="square">
              <a:spAutoFit/>
            </a:bodyPr>
            <a:p>
              <a:pPr algn="dist"/>
              <a:r>
                <a:rPr lang="zh-CN" altLang="en-US" sz="8800" b="1" dirty="0">
                  <a:solidFill>
                    <a:srgbClr val="595959"/>
                  </a:solidFill>
                  <a:latin typeface="思源黑体 CN Bold" panose="020B0800000000000000" pitchFamily="34" charset="-122"/>
                  <a:ea typeface="思源黑体 CN Bold" panose="020B0800000000000000" pitchFamily="34" charset="-122"/>
                </a:rPr>
                <a:t>一点正念技术</a:t>
              </a:r>
              <a:endParaRPr lang="zh-CN" altLang="en-US" sz="8800" b="1" dirty="0">
                <a:solidFill>
                  <a:srgbClr val="595959"/>
                </a:solidFill>
                <a:latin typeface="思源黑体 CN Bold" panose="020B0800000000000000" pitchFamily="34" charset="-122"/>
                <a:ea typeface="思源黑体 CN Bold" panose="020B0800000000000000" pitchFamily="34" charset="-122"/>
              </a:endParaRPr>
            </a:p>
          </p:txBody>
        </p:sp>
      </p:grpSp>
      <p:sp>
        <p:nvSpPr>
          <p:cNvPr id="6" name="文本框 5"/>
          <p:cNvSpPr txBox="1"/>
          <p:nvPr/>
        </p:nvSpPr>
        <p:spPr>
          <a:xfrm>
            <a:off x="15961995" y="4539615"/>
            <a:ext cx="3670300" cy="2646045"/>
          </a:xfrm>
          <a:prstGeom prst="rect">
            <a:avLst/>
          </a:prstGeom>
          <a:noFill/>
          <a:ln w="28575" cmpd="sng">
            <a:noFill/>
            <a:prstDash val="solid"/>
          </a:ln>
          <a:effectLst>
            <a:glow rad="139700">
              <a:schemeClr val="accent1">
                <a:lumMod val="60000"/>
                <a:lumOff val="40000"/>
                <a:alpha val="40000"/>
              </a:schemeClr>
            </a:glow>
            <a:outerShdw blurRad="50800" dist="38100" dir="18900000" sx="162000" sy="162000" algn="bl" rotWithShape="0">
              <a:schemeClr val="accent1">
                <a:lumMod val="75000"/>
                <a:alpha val="40000"/>
              </a:schemeClr>
            </a:outerShdw>
          </a:effectLst>
        </p:spPr>
        <p:txBody>
          <a:bodyPr wrap="square" rtlCol="0">
            <a:spAutoFit/>
          </a:bodyPr>
          <a:p>
            <a:pPr algn="ctr"/>
            <a:r>
              <a:rPr lang="en-US" altLang="zh-CN" sz="16600" b="1"/>
              <a:t>03</a:t>
            </a:r>
            <a:endParaRPr lang="en-US" altLang="zh-CN" sz="16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恩悦社工PPT模板（改）-03"/>
          <p:cNvPicPr>
            <a:picLocks noChangeAspect="1"/>
          </p:cNvPicPr>
          <p:nvPr/>
        </p:nvPicPr>
        <p:blipFill>
          <a:blip r:embed="rId1"/>
          <a:stretch>
            <a:fillRect/>
          </a:stretch>
        </p:blipFill>
        <p:spPr>
          <a:xfrm>
            <a:off x="-316865" y="0"/>
            <a:ext cx="24700865" cy="13894435"/>
          </a:xfrm>
          <a:prstGeom prst="rect">
            <a:avLst/>
          </a:prstGeom>
        </p:spPr>
      </p:pic>
      <p:sp>
        <p:nvSpPr>
          <p:cNvPr id="5" name="波形 4"/>
          <p:cNvSpPr/>
          <p:nvPr/>
        </p:nvSpPr>
        <p:spPr>
          <a:xfrm>
            <a:off x="1925320" y="3735705"/>
            <a:ext cx="13228955" cy="7814310"/>
          </a:xfrm>
          <a:prstGeom prst="wave">
            <a:avLst>
              <a:gd name="adj1" fmla="val 3978"/>
              <a:gd name="adj2" fmla="val 549"/>
            </a:avLst>
          </a:prstGeom>
          <a:solidFill>
            <a:schemeClr val="bg2">
              <a:alpha val="78000"/>
            </a:schemeClr>
          </a:solidFill>
          <a:ln w="206375" cmpd="thickThin">
            <a:solidFill>
              <a:srgbClr val="B0907D">
                <a:alpha val="99000"/>
              </a:srgbClr>
            </a:solidFill>
            <a:prstDash val="solid"/>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903855" y="5381625"/>
            <a:ext cx="11271885" cy="4523105"/>
          </a:xfrm>
          <a:prstGeom prst="rect">
            <a:avLst/>
          </a:prstGeom>
          <a:noFill/>
        </p:spPr>
        <p:txBody>
          <a:bodyPr wrap="square" rtlCol="0">
            <a:spAutoFit/>
          </a:bodyPr>
          <a:p>
            <a:r>
              <a:rPr lang="zh-CN" altLang="en-US" sz="4800">
                <a:solidFill>
                  <a:schemeClr val="tx1">
                    <a:lumMod val="65000"/>
                    <a:lumOff val="35000"/>
                  </a:schemeClr>
                </a:solidFill>
                <a:latin typeface="华文新魏" panose="02010800040101010101" charset="-122"/>
                <a:ea typeface="华文新魏" panose="02010800040101010101" charset="-122"/>
                <a:cs typeface="华文新魏" panose="02010800040101010101" charset="-122"/>
              </a:rPr>
              <a:t>"正念"最初来自佛教的八正道，是佛教的一种修行方式，它强调有意识、不带评判地觉察当下，是佛教禅修主要的方法之一。西方的心理学家和医学家将正念的概念和方法从佛教中提炼出来，剥离其宗教成分，发展出了多种以正念为基础的心理疗法。</a:t>
            </a:r>
            <a:endParaRPr lang="zh-CN" altLang="en-US" sz="4800">
              <a:solidFill>
                <a:schemeClr val="tx1">
                  <a:lumMod val="65000"/>
                  <a:lumOff val="35000"/>
                </a:schemeClr>
              </a:solidFill>
              <a:latin typeface="华文新魏" panose="02010800040101010101" charset="-122"/>
              <a:ea typeface="华文新魏" panose="02010800040101010101" charset="-122"/>
              <a:cs typeface="华文新魏" panose="02010800040101010101" charset="-122"/>
            </a:endParaRPr>
          </a:p>
        </p:txBody>
      </p:sp>
      <p:pic>
        <p:nvPicPr>
          <p:cNvPr id="6" name="图片 5" descr="正念"/>
          <p:cNvPicPr>
            <a:picLocks noChangeAspect="1"/>
          </p:cNvPicPr>
          <p:nvPr/>
        </p:nvPicPr>
        <p:blipFill>
          <a:blip r:embed="rId2"/>
          <a:stretch>
            <a:fillRect/>
          </a:stretch>
        </p:blipFill>
        <p:spPr>
          <a:xfrm>
            <a:off x="16663670" y="5805805"/>
            <a:ext cx="5574030" cy="367474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Words>
  <Application>WPS 演示</Application>
  <PresentationFormat>自定义</PresentationFormat>
  <Paragraphs>120</Paragraphs>
  <Slides>19</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宋体</vt:lpstr>
      <vt:lpstr>Wingdings</vt:lpstr>
      <vt:lpstr>微软雅黑</vt:lpstr>
      <vt:lpstr>华文新魏</vt:lpstr>
      <vt:lpstr>zh95hsks</vt:lpstr>
      <vt:lpstr>方正大黑简体</vt:lpstr>
      <vt:lpstr>黑体</vt:lpstr>
      <vt:lpstr>方正黑体简体</vt:lpstr>
      <vt:lpstr>思源黑体 CN Bold</vt:lpstr>
      <vt:lpstr>站酷小薇LOGO体</vt:lpstr>
      <vt:lpstr>Arial Unicode MS</vt:lpstr>
      <vt:lpstr>Calibri</vt:lpstr>
      <vt:lpstr>方正兰亭黑_GBK</vt:lpstr>
      <vt:lpstr>FZQingKeBenYueSongS-R-GB</vt:lpstr>
      <vt:lpstr>方正舒体</vt:lpstr>
      <vt:lpstr>方正公文黑体</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露洁</cp:lastModifiedBy>
  <cp:revision>25</cp:revision>
  <dcterms:created xsi:type="dcterms:W3CDTF">2006-08-16T00:00:00Z</dcterms:created>
  <dcterms:modified xsi:type="dcterms:W3CDTF">2022-03-05T01:16:58Z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272198461_btnclosed</vt:lpwstr>
  </property>
  <property fmtid="{D5CDD505-2E9C-101B-9397-08002B2CF9AE}" pid="3" name="KSOProductBuildVer">
    <vt:lpwstr>2052-11.3.0.9228</vt:lpwstr>
  </property>
  <property fmtid="{D5CDD505-2E9C-101B-9397-08002B2CF9AE}" pid="4" name="ICV">
    <vt:lpwstr>6002D08FBFC145EB884AD418C7762E1D</vt:lpwstr>
  </property>
</Properties>
</file>