
<file path=[Content_Types].xml><?xml version="1.0" encoding="utf-8"?>
<Types xmlns="http://schemas.openxmlformats.org/package/2006/content-types">
  <Default Extension="jpeg" ContentType="image/jpeg"/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2" r:id="rId3"/>
  </p:sldMasterIdLst>
  <p:notesMasterIdLst>
    <p:notesMasterId r:id="rId5"/>
  </p:notesMasterIdLst>
  <p:sldIdLst>
    <p:sldId id="336" r:id="rId4"/>
    <p:sldId id="321" r:id="rId6"/>
    <p:sldId id="335" r:id="rId7"/>
    <p:sldId id="322" r:id="rId8"/>
    <p:sldId id="337" r:id="rId9"/>
    <p:sldId id="324" r:id="rId10"/>
    <p:sldId id="325" r:id="rId11"/>
    <p:sldId id="327" r:id="rId12"/>
    <p:sldId id="328" r:id="rId13"/>
    <p:sldId id="329" r:id="rId14"/>
    <p:sldId id="330" r:id="rId15"/>
    <p:sldId id="331" r:id="rId16"/>
    <p:sldId id="334" r:id="rId17"/>
    <p:sldId id="338" r:id="rId18"/>
  </p:sldIdLst>
  <p:sldSz cx="12192000" cy="6858000"/>
  <p:notesSz cx="6858000" cy="9144000"/>
  <p:embeddedFontLst>
    <p:embeddedFont>
      <p:font typeface="微软雅黑" panose="020B0503020204020204" charset="-122"/>
      <p:regular r:id="rId22"/>
    </p:embeddedFont>
    <p:embeddedFont>
      <p:font typeface="方正粗黑宋简体" panose="02000000000000000000" charset="-122"/>
      <p:regular r:id="rId23"/>
    </p:embeddedFont>
    <p:embeddedFont>
      <p:font typeface="汉仪中隶书简" panose="02010609000101010101" charset="-122"/>
      <p:regular r:id="rId24"/>
    </p:embeddedFont>
    <p:embeddedFont>
      <p:font typeface="汉仪铸字木头人W" panose="00020600040101010101" pitchFamily="18" charset="-122"/>
      <p:regular r:id="rId25"/>
    </p:embeddedFont>
    <p:embeddedFont>
      <p:font typeface="腾祥金砖黑简" panose="01010104010101010101" pitchFamily="2" charset="-122"/>
      <p:regular r:id="rId26"/>
    </p:embeddedFont>
    <p:embeddedFont>
      <p:font typeface="等线" panose="02010600030101010101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0D97FF"/>
    <a:srgbClr val="007AD6"/>
    <a:srgbClr val="2F86C7"/>
    <a:srgbClr val="CDEAFF"/>
    <a:srgbClr val="8BCDFF"/>
    <a:srgbClr val="53B5FF"/>
    <a:srgbClr val="E11C18"/>
    <a:srgbClr val="974A09"/>
    <a:srgbClr val="3E8F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24" autoAdjust="0"/>
  </p:normalViewPr>
  <p:slideViewPr>
    <p:cSldViewPr snapToGrid="0">
      <p:cViewPr varScale="1">
        <p:scale>
          <a:sx n="102" d="100"/>
          <a:sy n="102" d="100"/>
        </p:scale>
        <p:origin x="16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3.xml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F8596-C5D1-40C1-93C6-EAE3ED1D5A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22516-44E7-491C-893A-DEC36F951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>
            <p:custDataLst>
              <p:tags r:id="rId4"/>
            </p:custDataLst>
          </p:nvPr>
        </p:nvSpPr>
        <p:spPr>
          <a:xfrm>
            <a:off x="-25400000" y="-25400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5"/>
            </p:custDataLst>
          </p:nvPr>
        </p:nvSpPr>
        <p:spPr>
          <a:xfrm>
            <a:off x="37592000" y="3225800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6.png"/><Relationship Id="rId7" Type="http://schemas.openxmlformats.org/officeDocument/2006/relationships/image" Target="../media/image5.png"/><Relationship Id="rId6" Type="http://schemas.microsoft.com/office/2007/relationships/media" Target="../media/media1.wma"/><Relationship Id="rId5" Type="http://schemas.openxmlformats.org/officeDocument/2006/relationships/audio" Target="../media/media1.wma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microsoft.com/office/2007/relationships/hdphoto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36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microsoft.com/office/2007/relationships/hdphoto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microsoft.com/office/2007/relationships/hdphoto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6.jpeg"/><Relationship Id="rId7" Type="http://schemas.openxmlformats.org/officeDocument/2006/relationships/image" Target="../media/image25.jpe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microsoft.com/office/2007/relationships/hdphoto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image32.png"/><Relationship Id="rId3" Type="http://schemas.openxmlformats.org/officeDocument/2006/relationships/image" Target="../media/image31.png"/><Relationship Id="rId2" Type="http://schemas.microsoft.com/office/2007/relationships/hdphoto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7808" r="55625" b="50000"/>
          <a:stretch>
            <a:fillRect/>
          </a:stretch>
        </p:blipFill>
        <p:spPr>
          <a:xfrm>
            <a:off x="1193860" y="1104900"/>
            <a:ext cx="3333750" cy="1962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81267"/>
          <a:stretch>
            <a:fillRect/>
          </a:stretch>
        </p:blipFill>
        <p:spPr>
          <a:xfrm>
            <a:off x="-87344" y="-212380"/>
            <a:ext cx="1660585" cy="70123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6" r="13789" b="17102"/>
          <a:stretch>
            <a:fillRect/>
          </a:stretch>
        </p:blipFill>
        <p:spPr>
          <a:xfrm>
            <a:off x="8598020" y="387265"/>
            <a:ext cx="1524000" cy="581308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90925" y="1673225"/>
            <a:ext cx="790448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/>
            <a:r>
              <a:rPr lang="en-US" altLang="zh-CN" sz="8800" b="1" i="1" spc="600" dirty="0">
                <a:gradFill>
                  <a:gsLst>
                    <a:gs pos="0">
                      <a:srgbClr val="0D97FF"/>
                    </a:gs>
                    <a:gs pos="100000">
                      <a:srgbClr val="004A8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charset="-122"/>
                <a:ea typeface="汉真广标" panose="02010609000101010101" charset="-122"/>
                <a:cs typeface="+mn-ea"/>
                <a:sym typeface="+mn-lt"/>
              </a:rPr>
              <a:t>     </a:t>
            </a:r>
            <a:r>
              <a:rPr lang="zh-CN" altLang="en-US" sz="8800" b="1" i="1" spc="600" dirty="0">
                <a:gradFill>
                  <a:gsLst>
                    <a:gs pos="0">
                      <a:srgbClr val="0D97FF"/>
                    </a:gs>
                    <a:gs pos="100000">
                      <a:srgbClr val="004A8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真广标" panose="02010609000101010101" charset="-122"/>
                <a:ea typeface="汉真广标" panose="02010609000101010101" charset="-122"/>
                <a:cs typeface="+mn-ea"/>
                <a:sym typeface="+mn-lt"/>
              </a:rPr>
              <a:t>我的</a:t>
            </a:r>
            <a:endParaRPr lang="zh-CN" altLang="en-US" sz="8800" b="1" i="1" spc="600" dirty="0">
              <a:gradFill>
                <a:gsLst>
                  <a:gs pos="0">
                    <a:srgbClr val="0D97FF"/>
                  </a:gs>
                  <a:gs pos="100000">
                    <a:srgbClr val="004A82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真广标" panose="02010609000101010101" charset="-122"/>
              <a:ea typeface="汉真广标" panose="02010609000101010101" charset="-122"/>
              <a:cs typeface="+mn-ea"/>
              <a:sym typeface="+mn-lt"/>
            </a:endParaRPr>
          </a:p>
          <a:p>
            <a:pPr algn="ctr" defTabSz="457200"/>
            <a:r>
              <a:rPr lang="zh-CN" altLang="en-US" sz="12000" b="1" i="1" spc="600" dirty="0">
                <a:gradFill>
                  <a:gsLst>
                    <a:gs pos="0">
                      <a:srgbClr val="0D97FF"/>
                    </a:gs>
                    <a:gs pos="100000">
                      <a:srgbClr val="004A8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   </a:t>
            </a:r>
            <a:r>
              <a:rPr lang="zh-CN" altLang="en-US" sz="8800" b="1" i="1" spc="600" dirty="0">
                <a:gradFill>
                  <a:gsLst>
                    <a:gs pos="0">
                      <a:srgbClr val="0D97FF"/>
                    </a:gs>
                    <a:gs pos="100000">
                      <a:srgbClr val="004A8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charset="-122"/>
                <a:ea typeface="方正粗黑宋简体" panose="02000000000000000000" charset="-122"/>
                <a:cs typeface="+mn-ea"/>
                <a:sym typeface="+mn-lt"/>
              </a:rPr>
              <a:t>竞选</a:t>
            </a:r>
            <a:endParaRPr lang="zh-CN" altLang="en-US" sz="8800" b="1" i="1" spc="600" dirty="0">
              <a:gradFill>
                <a:gsLst>
                  <a:gs pos="0">
                    <a:srgbClr val="0D97FF"/>
                  </a:gs>
                  <a:gs pos="100000">
                    <a:srgbClr val="004A82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粗黑宋简体" panose="02000000000000000000" charset="-122"/>
              <a:ea typeface="方正粗黑宋简体" panose="02000000000000000000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92011" y="3830351"/>
            <a:ext cx="2627417" cy="479945"/>
          </a:xfrm>
          <a:custGeom>
            <a:avLst/>
            <a:gdLst>
              <a:gd name="connsiteX0" fmla="*/ 0 w 3117910"/>
              <a:gd name="connsiteY0" fmla="*/ 0 h 530916"/>
              <a:gd name="connsiteX1" fmla="*/ 3117910 w 3117910"/>
              <a:gd name="connsiteY1" fmla="*/ 0 h 530916"/>
              <a:gd name="connsiteX2" fmla="*/ 3117910 w 3117910"/>
              <a:gd name="connsiteY2" fmla="*/ 530916 h 530916"/>
              <a:gd name="connsiteX3" fmla="*/ 0 w 3117910"/>
              <a:gd name="connsiteY3" fmla="*/ 530916 h 530916"/>
              <a:gd name="connsiteX4" fmla="*/ 0 w 3117910"/>
              <a:gd name="connsiteY4" fmla="*/ 0 h 530916"/>
              <a:gd name="connsiteX0-1" fmla="*/ 0 w 3117910"/>
              <a:gd name="connsiteY0-2" fmla="*/ 0 h 530916"/>
              <a:gd name="connsiteX1-3" fmla="*/ 3117910 w 3117910"/>
              <a:gd name="connsiteY1-4" fmla="*/ 0 h 530916"/>
              <a:gd name="connsiteX2-5" fmla="*/ 2942650 w 3117910"/>
              <a:gd name="connsiteY2-6" fmla="*/ 530916 h 530916"/>
              <a:gd name="connsiteX3-7" fmla="*/ 0 w 3117910"/>
              <a:gd name="connsiteY3-8" fmla="*/ 530916 h 530916"/>
              <a:gd name="connsiteX4-9" fmla="*/ 0 w 3117910"/>
              <a:gd name="connsiteY4-10" fmla="*/ 0 h 530916"/>
              <a:gd name="connsiteX0-11" fmla="*/ 190500 w 3308410"/>
              <a:gd name="connsiteY0-12" fmla="*/ 0 h 530916"/>
              <a:gd name="connsiteX1-13" fmla="*/ 3308410 w 3308410"/>
              <a:gd name="connsiteY1-14" fmla="*/ 0 h 530916"/>
              <a:gd name="connsiteX2-15" fmla="*/ 3133150 w 3308410"/>
              <a:gd name="connsiteY2-16" fmla="*/ 530916 h 530916"/>
              <a:gd name="connsiteX3-17" fmla="*/ 0 w 3308410"/>
              <a:gd name="connsiteY3-18" fmla="*/ 530916 h 530916"/>
              <a:gd name="connsiteX4-19" fmla="*/ 190500 w 3308410"/>
              <a:gd name="connsiteY4-20" fmla="*/ 0 h 5309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08410" h="530916">
                <a:moveTo>
                  <a:pt x="190500" y="0"/>
                </a:moveTo>
                <a:lnTo>
                  <a:pt x="3308410" y="0"/>
                </a:lnTo>
                <a:lnTo>
                  <a:pt x="3133150" y="530916"/>
                </a:lnTo>
                <a:lnTo>
                  <a:pt x="0" y="530916"/>
                </a:lnTo>
                <a:lnTo>
                  <a:pt x="190500" y="0"/>
                </a:lnTo>
                <a:close/>
              </a:path>
            </a:pathLst>
          </a:custGeom>
          <a:solidFill>
            <a:srgbClr val="007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3751690" y="3886085"/>
            <a:ext cx="2354203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2000" i="1" spc="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新学期 新开始</a:t>
            </a:r>
            <a:endParaRPr lang="zh-CN" altLang="en-US" sz="2000" i="1" spc="600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lt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026410" y="5739765"/>
            <a:ext cx="883666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457200"/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演讲人</a:t>
            </a:r>
            <a:r>
              <a:rPr lang="zh-CN" altLang="en-US" sz="2400" i="1" spc="6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：缪查理 </a:t>
            </a:r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演讲时间：</a:t>
            </a:r>
            <a:r>
              <a:rPr lang="en-US" altLang="zh-CN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2020</a:t>
            </a:r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年</a:t>
            </a:r>
            <a:r>
              <a:rPr lang="en-US" altLang="zh-CN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10</a:t>
            </a:r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月</a:t>
            </a:r>
            <a:endParaRPr lang="zh-CN" altLang="en-US" sz="2400" i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中隶书简" panose="02010609000101010101" charset="-122"/>
              <a:ea typeface="汉仪中隶书简" panose="02010609000101010101" charset="-122"/>
              <a:cs typeface="汉仪中隶书简" panose="02010609000101010101" charset="-122"/>
              <a:sym typeface="+mn-lt"/>
            </a:endParaRPr>
          </a:p>
        </p:txBody>
      </p:sp>
      <p:pic>
        <p:nvPicPr>
          <p:cNvPr id="44" name="网络歌手-卡农音乐" hidden="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98449" y="0"/>
            <a:ext cx="609600" cy="609600"/>
          </a:xfrm>
          <a:prstGeom prst="rect">
            <a:avLst/>
          </a:prstGeom>
        </p:spPr>
      </p:pic>
      <p:pic>
        <p:nvPicPr>
          <p:cNvPr id="7" name="图片 6" descr="1"/>
          <p:cNvPicPr>
            <a:picLocks noChangeAspect="1"/>
          </p:cNvPicPr>
          <p:nvPr/>
        </p:nvPicPr>
        <p:blipFill>
          <a:blip r:embed="rId8"/>
          <a:srcRect t="8518" b="2549"/>
          <a:stretch>
            <a:fillRect/>
          </a:stretch>
        </p:blipFill>
        <p:spPr>
          <a:xfrm>
            <a:off x="198755" y="249555"/>
            <a:ext cx="3812540" cy="6358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rcRect l="33716" t="8106" r="28502" b="58412"/>
          <a:stretch>
            <a:fillRect/>
          </a:stretch>
        </p:blipFill>
        <p:spPr>
          <a:xfrm>
            <a:off x="1461770" y="1774825"/>
            <a:ext cx="894080" cy="105727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32" grpId="0" uiExpand="1" build="p"/>
      <p:bldP spid="15" grpId="0" bldLvl="0" animBg="1"/>
      <p:bldP spid="39" grpId="0" bldLvl="0" animBg="1"/>
      <p:bldP spid="4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我的生活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 flipH="1">
            <a:off x="2049145" y="5451475"/>
            <a:ext cx="2774950" cy="8604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5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黑体-繁" panose="03000509000000000000" pitchFamily="65" charset="-122"/>
              </a:rPr>
              <a:t>十岁啦</a:t>
            </a:r>
            <a:endParaRPr lang="zh-CN" altLang="en-US" sz="5000" b="1" dirty="0">
              <a:solidFill>
                <a:schemeClr val="accent2">
                  <a:lumMod val="75000"/>
                  <a:lumOff val="25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黑体-繁" panose="03000509000000000000" pitchFamily="65" charset="-122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 flipH="1">
            <a:off x="8778875" y="4933950"/>
            <a:ext cx="1927225" cy="1630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5000" b="1" dirty="0">
                <a:solidFill>
                  <a:schemeClr val="accent2">
                    <a:lumMod val="75000"/>
                    <a:lumOff val="25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黑体-繁" panose="03000509000000000000" pitchFamily="65" charset="-122"/>
              </a:rPr>
              <a:t>家务学习</a:t>
            </a:r>
            <a:endParaRPr lang="zh-CN" altLang="en-US" sz="5000" b="1" dirty="0">
              <a:solidFill>
                <a:schemeClr val="accent2">
                  <a:lumMod val="75000"/>
                  <a:lumOff val="25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黑体-繁" panose="03000509000000000000" pitchFamily="65" charset="-122"/>
            </a:endParaRPr>
          </a:p>
        </p:txBody>
      </p:sp>
      <p:pic>
        <p:nvPicPr>
          <p:cNvPr id="3" name="图片 2" descr="QQ图片2020101322282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238760" y="1039495"/>
            <a:ext cx="6395085" cy="4097655"/>
          </a:xfrm>
          <a:prstGeom prst="rect">
            <a:avLst/>
          </a:prstGeom>
        </p:spPr>
      </p:pic>
      <p:pic>
        <p:nvPicPr>
          <p:cNvPr id="6" name="图片 5" descr="QQ图片2020101322300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7927340" y="904875"/>
            <a:ext cx="2867660" cy="3823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竞选目标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pic>
        <p:nvPicPr>
          <p:cNvPr id="10" name="图片 4" descr="5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14790" y="664757"/>
            <a:ext cx="7441925" cy="45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550284" y="1380628"/>
            <a:ext cx="477393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/>
            <a:r>
              <a:rPr lang="zh-CN" altLang="en-US" sz="6000" b="1" dirty="0">
                <a:ln>
                  <a:solidFill>
                    <a:srgbClr val="004A82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康隶书体W7" panose="03000709000000000000" charset="-122"/>
                <a:ea typeface="华康隶书体W7" panose="03000709000000000000" charset="-122"/>
                <a:cs typeface="+mn-ea"/>
                <a:sym typeface="+mn-lt"/>
              </a:rPr>
              <a:t>体育部副部长</a:t>
            </a:r>
            <a:endParaRPr lang="zh-CN" altLang="en-US" sz="6000" b="1" dirty="0">
              <a:ln>
                <a:solidFill>
                  <a:srgbClr val="004A82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康隶书体W7" panose="03000709000000000000" charset="-122"/>
              <a:ea typeface="华康隶书体W7" panose="03000709000000000000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719319" y="2318821"/>
            <a:ext cx="6232659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rPr>
              <a:t>    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rPr>
              <a:t>我主要的竞选目标，如果这次我可以当选体育部副部长，便会使体育部成为一个现代化的积极团体，成为学校的得力助手和同学们信赖的组织。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如果我当选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462844" y="1411478"/>
            <a:ext cx="7252313" cy="707886"/>
            <a:chOff x="1624987" y="1621028"/>
            <a:chExt cx="7252313" cy="707886"/>
          </a:xfrm>
        </p:grpSpPr>
        <p:sp>
          <p:nvSpPr>
            <p:cNvPr id="18" name=" 167"/>
            <p:cNvSpPr/>
            <p:nvPr/>
          </p:nvSpPr>
          <p:spPr>
            <a:xfrm>
              <a:off x="1624987" y="1621028"/>
              <a:ext cx="7252313" cy="7078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noProof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22936" y="1754216"/>
              <a:ext cx="705436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发挥模范带头作用，用自己的言行感染身边的同学们，营造和谐的班级氛围。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62844" y="2436635"/>
            <a:ext cx="7252313" cy="707886"/>
            <a:chOff x="1624987" y="1621028"/>
            <a:chExt cx="7252313" cy="707886"/>
          </a:xfrm>
        </p:grpSpPr>
        <p:sp>
          <p:nvSpPr>
            <p:cNvPr id="22" name=" 167"/>
            <p:cNvSpPr/>
            <p:nvPr/>
          </p:nvSpPr>
          <p:spPr>
            <a:xfrm>
              <a:off x="1624987" y="1621028"/>
              <a:ext cx="7252313" cy="7078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noProof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822936" y="1754216"/>
              <a:ext cx="705436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我会继续热心帮助同学，为大家服务好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.</a:t>
              </a:r>
              <a:endPara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462844" y="3461792"/>
            <a:ext cx="7252313" cy="707886"/>
            <a:chOff x="1624987" y="1621028"/>
            <a:chExt cx="7252313" cy="707886"/>
          </a:xfrm>
        </p:grpSpPr>
        <p:sp>
          <p:nvSpPr>
            <p:cNvPr id="25" name=" 167"/>
            <p:cNvSpPr/>
            <p:nvPr/>
          </p:nvSpPr>
          <p:spPr>
            <a:xfrm>
              <a:off x="1624987" y="1621028"/>
              <a:ext cx="7252313" cy="7078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noProof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22936" y="1754216"/>
              <a:ext cx="705436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我会和大家共同努力，为班级争取更多的荣誉。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462844" y="4486950"/>
            <a:ext cx="7252313" cy="707886"/>
            <a:chOff x="1624987" y="1621028"/>
            <a:chExt cx="7252313" cy="707886"/>
          </a:xfrm>
        </p:grpSpPr>
        <p:sp>
          <p:nvSpPr>
            <p:cNvPr id="28" name=" 167"/>
            <p:cNvSpPr/>
            <p:nvPr/>
          </p:nvSpPr>
          <p:spPr>
            <a:xfrm>
              <a:off x="1624987" y="1621028"/>
              <a:ext cx="7252313" cy="7078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zh-CN" noProof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22936" y="1754216"/>
              <a:ext cx="7054364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让四（</a:t>
              </a:r>
              <a:r>
                <a:rPr lang="en-US" altLang="zh-CN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3</a:t>
              </a: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）班更加团结，大家共同进步。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703171" y="1254250"/>
            <a:ext cx="1353918" cy="912635"/>
            <a:chOff x="927463" y="2113089"/>
            <a:chExt cx="2168434" cy="14616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任意多边形 40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2" name="任意多边形 39"/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481764" y="2297817"/>
              <a:ext cx="1163531" cy="1133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000" dirty="0">
                  <a:solidFill>
                    <a:prstClr val="white"/>
                  </a:solidFill>
                  <a:cs typeface="+mn-ea"/>
                  <a:sym typeface="+mn-lt"/>
                </a:rPr>
                <a:t>01</a:t>
              </a:r>
              <a:endParaRPr lang="zh-CN" altLang="en-US" sz="40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703171" y="2334260"/>
            <a:ext cx="1353918" cy="912635"/>
            <a:chOff x="927463" y="2113089"/>
            <a:chExt cx="2168434" cy="14616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5" name="任意多边形 40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6" name="任意多边形 39"/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481762" y="2297818"/>
              <a:ext cx="1163533" cy="1133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000" dirty="0">
                  <a:solidFill>
                    <a:prstClr val="white"/>
                  </a:solidFill>
                  <a:cs typeface="+mn-ea"/>
                  <a:sym typeface="+mn-lt"/>
                </a:rPr>
                <a:t>02</a:t>
              </a:r>
              <a:endParaRPr lang="zh-CN" altLang="en-US" sz="40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703171" y="3382531"/>
            <a:ext cx="1353918" cy="912635"/>
            <a:chOff x="927463" y="2113089"/>
            <a:chExt cx="2168434" cy="14616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9" name="任意多边形 40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81762" y="2297818"/>
              <a:ext cx="1163533" cy="1133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000" dirty="0">
                  <a:solidFill>
                    <a:prstClr val="white"/>
                  </a:solidFill>
                  <a:cs typeface="+mn-ea"/>
                  <a:sym typeface="+mn-lt"/>
                </a:rPr>
                <a:t>03</a:t>
              </a:r>
              <a:endParaRPr lang="zh-CN" altLang="en-US" sz="40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1703171" y="4384575"/>
            <a:ext cx="1353918" cy="912635"/>
            <a:chOff x="927463" y="2113089"/>
            <a:chExt cx="2168434" cy="146167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3" name="任意多边形 40"/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4" name="任意多边形 39"/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4A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481762" y="2297818"/>
              <a:ext cx="1163533" cy="11337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4000" dirty="0">
                  <a:solidFill>
                    <a:prstClr val="white"/>
                  </a:solidFill>
                  <a:cs typeface="+mn-ea"/>
                  <a:sym typeface="+mn-lt"/>
                </a:rPr>
                <a:t>04</a:t>
              </a:r>
              <a:endParaRPr lang="zh-CN" altLang="en-US" sz="4000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73742861" name="图片 6" descr="01 (2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0150" y="5194935"/>
            <a:ext cx="3086100" cy="1619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 167"/>
          <p:cNvSpPr/>
          <p:nvPr/>
        </p:nvSpPr>
        <p:spPr>
          <a:xfrm>
            <a:off x="2654778" y="2178675"/>
            <a:ext cx="7252313" cy="2030908"/>
          </a:xfrm>
          <a:prstGeom prst="roundRect">
            <a:avLst/>
          </a:prstGeom>
          <a:solidFill>
            <a:srgbClr val="0D97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zh-CN" noProof="1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j-cs"/>
              <a:sym typeface="+mn-ea"/>
            </a:endParaRPr>
          </a:p>
        </p:txBody>
      </p:sp>
      <p:sp>
        <p:nvSpPr>
          <p:cNvPr id="32" name="文本框 11"/>
          <p:cNvSpPr txBox="1"/>
          <p:nvPr/>
        </p:nvSpPr>
        <p:spPr>
          <a:xfrm rot="21449074">
            <a:off x="2690495" y="2595245"/>
            <a:ext cx="7193915" cy="11988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algn="ctr" defTabSz="914400"/>
            <a:r>
              <a:rPr lang="zh-CN" altLang="en-US" sz="7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请大家投我一票</a:t>
            </a:r>
            <a:endParaRPr lang="zh-CN" altLang="en-US" sz="7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铸字木头人W" panose="00020600040101010101" pitchFamily="18" charset="-122"/>
              <a:ea typeface="汉仪铸字木头人W" panose="00020600040101010101" pitchFamily="18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ageCurlDoubl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>
            <a:fillRect/>
          </a:stretch>
        </p:blipFill>
        <p:spPr>
          <a:xfrm>
            <a:off x="-1" y="0"/>
            <a:ext cx="12192001" cy="68571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5" t="65940" r="22969" b="9994"/>
          <a:stretch>
            <a:fillRect/>
          </a:stretch>
        </p:blipFill>
        <p:spPr>
          <a:xfrm>
            <a:off x="6108760" y="4361267"/>
            <a:ext cx="2533650" cy="16123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2" t="17808" r="55625" b="50000"/>
          <a:stretch>
            <a:fillRect/>
          </a:stretch>
        </p:blipFill>
        <p:spPr>
          <a:xfrm>
            <a:off x="1193860" y="1104900"/>
            <a:ext cx="3333750" cy="19621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r="81267"/>
          <a:stretch>
            <a:fillRect/>
          </a:stretch>
        </p:blipFill>
        <p:spPr>
          <a:xfrm>
            <a:off x="-87344" y="-212380"/>
            <a:ext cx="1660585" cy="701237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6" r="13789" b="17102"/>
          <a:stretch>
            <a:fillRect/>
          </a:stretch>
        </p:blipFill>
        <p:spPr>
          <a:xfrm>
            <a:off x="8642470" y="387265"/>
            <a:ext cx="1524000" cy="581308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707974" y="1891359"/>
            <a:ext cx="80939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12000" b="1" i="1" spc="600" dirty="0">
                <a:gradFill>
                  <a:gsLst>
                    <a:gs pos="0">
                      <a:srgbClr val="0D97FF"/>
                    </a:gs>
                    <a:gs pos="100000">
                      <a:srgbClr val="004A82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铸字木头人W" panose="00020600040101010101" pitchFamily="18" charset="-122"/>
                <a:ea typeface="汉仪铸字木头人W" panose="00020600040101010101" pitchFamily="18" charset="-122"/>
                <a:cs typeface="+mn-ea"/>
                <a:sym typeface="+mn-lt"/>
              </a:rPr>
              <a:t>谢谢聆听</a:t>
            </a:r>
            <a:endParaRPr lang="zh-CN" altLang="en-US" sz="12000" b="1" i="1" spc="600" dirty="0">
              <a:gradFill>
                <a:gsLst>
                  <a:gs pos="0">
                    <a:srgbClr val="0D97FF"/>
                  </a:gs>
                  <a:gs pos="100000">
                    <a:srgbClr val="004A82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铸字木头人W" panose="00020600040101010101" pitchFamily="18" charset="-122"/>
              <a:ea typeface="汉仪铸字木头人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27291" y="3830351"/>
            <a:ext cx="2627417" cy="479945"/>
          </a:xfrm>
          <a:custGeom>
            <a:avLst/>
            <a:gdLst>
              <a:gd name="connsiteX0" fmla="*/ 0 w 3117910"/>
              <a:gd name="connsiteY0" fmla="*/ 0 h 530916"/>
              <a:gd name="connsiteX1" fmla="*/ 3117910 w 3117910"/>
              <a:gd name="connsiteY1" fmla="*/ 0 h 530916"/>
              <a:gd name="connsiteX2" fmla="*/ 3117910 w 3117910"/>
              <a:gd name="connsiteY2" fmla="*/ 530916 h 530916"/>
              <a:gd name="connsiteX3" fmla="*/ 0 w 3117910"/>
              <a:gd name="connsiteY3" fmla="*/ 530916 h 530916"/>
              <a:gd name="connsiteX4" fmla="*/ 0 w 3117910"/>
              <a:gd name="connsiteY4" fmla="*/ 0 h 530916"/>
              <a:gd name="connsiteX0-1" fmla="*/ 0 w 3117910"/>
              <a:gd name="connsiteY0-2" fmla="*/ 0 h 530916"/>
              <a:gd name="connsiteX1-3" fmla="*/ 3117910 w 3117910"/>
              <a:gd name="connsiteY1-4" fmla="*/ 0 h 530916"/>
              <a:gd name="connsiteX2-5" fmla="*/ 2942650 w 3117910"/>
              <a:gd name="connsiteY2-6" fmla="*/ 530916 h 530916"/>
              <a:gd name="connsiteX3-7" fmla="*/ 0 w 3117910"/>
              <a:gd name="connsiteY3-8" fmla="*/ 530916 h 530916"/>
              <a:gd name="connsiteX4-9" fmla="*/ 0 w 3117910"/>
              <a:gd name="connsiteY4-10" fmla="*/ 0 h 530916"/>
              <a:gd name="connsiteX0-11" fmla="*/ 190500 w 3308410"/>
              <a:gd name="connsiteY0-12" fmla="*/ 0 h 530916"/>
              <a:gd name="connsiteX1-13" fmla="*/ 3308410 w 3308410"/>
              <a:gd name="connsiteY1-14" fmla="*/ 0 h 530916"/>
              <a:gd name="connsiteX2-15" fmla="*/ 3133150 w 3308410"/>
              <a:gd name="connsiteY2-16" fmla="*/ 530916 h 530916"/>
              <a:gd name="connsiteX3-17" fmla="*/ 0 w 3308410"/>
              <a:gd name="connsiteY3-18" fmla="*/ 530916 h 530916"/>
              <a:gd name="connsiteX4-19" fmla="*/ 190500 w 3308410"/>
              <a:gd name="connsiteY4-20" fmla="*/ 0 h 5309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08410" h="530916">
                <a:moveTo>
                  <a:pt x="190500" y="0"/>
                </a:moveTo>
                <a:lnTo>
                  <a:pt x="3308410" y="0"/>
                </a:lnTo>
                <a:lnTo>
                  <a:pt x="3133150" y="530916"/>
                </a:lnTo>
                <a:lnTo>
                  <a:pt x="0" y="530916"/>
                </a:lnTo>
                <a:lnTo>
                  <a:pt x="190500" y="0"/>
                </a:lnTo>
                <a:close/>
              </a:path>
            </a:pathLst>
          </a:custGeom>
          <a:solidFill>
            <a:srgbClr val="007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4045060" y="3886085"/>
            <a:ext cx="2354203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457200"/>
            <a:r>
              <a:rPr lang="zh-CN" altLang="en-US" sz="2000" i="1" spc="600" dirty="0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lt"/>
              </a:rPr>
              <a:t>新学期 新开始</a:t>
            </a:r>
            <a:endParaRPr lang="zh-CN" altLang="en-US" sz="2000" i="1" spc="600" dirty="0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7765" y="5739765"/>
            <a:ext cx="8155305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 defTabSz="457200"/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演讲人</a:t>
            </a:r>
            <a:r>
              <a:rPr lang="zh-CN" altLang="en-US" sz="2400" i="1" spc="600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：缪查理 </a:t>
            </a:r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演讲时间：</a:t>
            </a:r>
            <a:r>
              <a:rPr lang="en-US" altLang="zh-CN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2020</a:t>
            </a:r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年</a:t>
            </a:r>
            <a:r>
              <a:rPr lang="en-US" altLang="zh-CN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10</a:t>
            </a:r>
            <a:r>
              <a:rPr lang="zh-CN" altLang="en-US" sz="2400" i="1" spc="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汉仪中隶书简" panose="02010609000101010101" charset="-122"/>
                <a:ea typeface="汉仪中隶书简" panose="02010609000101010101" charset="-122"/>
                <a:cs typeface="汉仪中隶书简" panose="02010609000101010101" charset="-122"/>
                <a:sym typeface="+mn-lt"/>
              </a:rPr>
              <a:t>月</a:t>
            </a:r>
            <a:endParaRPr lang="zh-CN" altLang="en-US" sz="2400" i="1" spc="6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汉仪中隶书简" panose="02010609000101010101" charset="-122"/>
              <a:ea typeface="汉仪中隶书简" panose="02010609000101010101" charset="-122"/>
              <a:cs typeface="汉仪中隶书简" panose="02010609000101010101" charset="-122"/>
              <a:sym typeface="+mn-lt"/>
            </a:endParaRPr>
          </a:p>
        </p:txBody>
      </p:sp>
      <p:pic>
        <p:nvPicPr>
          <p:cNvPr id="7" name="图片 6" descr="1"/>
          <p:cNvPicPr>
            <a:picLocks noChangeAspect="1"/>
          </p:cNvPicPr>
          <p:nvPr/>
        </p:nvPicPr>
        <p:blipFill>
          <a:blip r:embed="rId5"/>
          <a:srcRect t="8518" b="2549"/>
          <a:stretch>
            <a:fillRect/>
          </a:stretch>
        </p:blipFill>
        <p:spPr>
          <a:xfrm>
            <a:off x="168910" y="280035"/>
            <a:ext cx="3812540" cy="6358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l="33716" t="8106" r="28502" b="58412"/>
          <a:stretch>
            <a:fillRect/>
          </a:stretch>
        </p:blipFill>
        <p:spPr>
          <a:xfrm>
            <a:off x="1461770" y="1774825"/>
            <a:ext cx="894080" cy="105727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15" grpId="0" animBg="1"/>
      <p:bldP spid="39" grpId="0" bldLvl="0" animBg="1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1394831" y="1109797"/>
            <a:ext cx="4453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</a:defRPr>
            </a:lvl1pPr>
          </a:lstStyle>
          <a:p>
            <a:pPr algn="l" defTabSz="457200"/>
            <a:r>
              <a:rPr lang="zh-CN" altLang="en-US" sz="4000" dirty="0">
                <a:solidFill>
                  <a:srgbClr val="007AD6"/>
                </a:solidFill>
                <a:latin typeface="汉仪铸字木头人W" panose="00020600040101010101" pitchFamily="18" charset="-122"/>
                <a:ea typeface="汉仪铸字木头人W" panose="00020600040101010101" pitchFamily="18" charset="-122"/>
                <a:sym typeface="+mn-lt"/>
              </a:rPr>
              <a:t>同学们好！老师好！</a:t>
            </a:r>
            <a:endParaRPr lang="zh-CN" altLang="en-US" sz="4000" dirty="0">
              <a:solidFill>
                <a:srgbClr val="007AD6"/>
              </a:solidFill>
              <a:latin typeface="汉仪铸字木头人W" panose="00020600040101010101" pitchFamily="18" charset="-122"/>
              <a:ea typeface="汉仪铸字木头人W" panose="00020600040101010101" pitchFamily="18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90530" y="2022735"/>
            <a:ext cx="2281820" cy="30460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600">
                <a:solidFill>
                  <a:srgbClr val="00B050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</a:defRPr>
            </a:lvl1pPr>
          </a:lstStyle>
          <a:p>
            <a:pPr defTabSz="45720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老师给我的评价是：做事认真、主动、组织能力强；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+mn-lt"/>
            </a:endParaRPr>
          </a:p>
          <a:p>
            <a:pPr defTabSz="45720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同学们给我的评价是：学习成绩好，举止大方；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+mn-lt"/>
            </a:endParaRPr>
          </a:p>
          <a:p>
            <a:pPr defTabSz="457200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lt"/>
              </a:rPr>
              <a:t>我给自己的评价是：充满自信、喜欢挑战、乐于奉献。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394831" y="1980604"/>
            <a:ext cx="2910470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今天，我带着老师们的期望和同学们的信任来到这里，竞选学校大队委体育部副部长。我是个活泼开朗的男孩,我热爱学习、团结同学、尊敬老师。今天我来参加这次竞选，是想发挥自己的特长，为同学们服务，为学校多出力。每一张选票,都凝聚着小伙伴对我的信任，我也真切地想继续为大家服务，替大家做事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3028" y="196859"/>
            <a:ext cx="242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自我介绍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530271" y="1882766"/>
            <a:ext cx="1955879" cy="0"/>
          </a:xfrm>
          <a:prstGeom prst="line">
            <a:avLst/>
          </a:prstGeom>
          <a:ln w="28575">
            <a:solidFill>
              <a:srgbClr val="007AD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711621" y="2675175"/>
            <a:ext cx="0" cy="1698634"/>
          </a:xfrm>
          <a:prstGeom prst="line">
            <a:avLst/>
          </a:prstGeom>
          <a:ln w="28575">
            <a:solidFill>
              <a:srgbClr val="007AD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 descr="C:\Users\HP\Desktop\缪查理.jpg缪查理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7486015" y="196850"/>
            <a:ext cx="4560570" cy="5313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426085"/>
            <a:ext cx="9749155" cy="60058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22"/>
          <p:cNvSpPr txBox="1"/>
          <p:nvPr/>
        </p:nvSpPr>
        <p:spPr>
          <a:xfrm flipH="1">
            <a:off x="3910669" y="1203479"/>
            <a:ext cx="5747681" cy="922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>
                <a:solidFill>
                  <a:srgbClr val="00B050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</a:lstStyle>
          <a:p>
            <a:pPr defTabSz="457200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01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我有广泛的兴趣爱好：我喜欢足球、阅读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、乐高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，另外我还喜欢架子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lt"/>
              </a:rPr>
              <a:t>、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鼓非洲鼓。我的生活丰富多彩！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sym typeface="+mn-lt"/>
            </a:endParaRPr>
          </a:p>
        </p:txBody>
      </p:sp>
      <p:sp>
        <p:nvSpPr>
          <p:cNvPr id="13" name="文本框 22"/>
          <p:cNvSpPr txBox="1"/>
          <p:nvPr/>
        </p:nvSpPr>
        <p:spPr>
          <a:xfrm flipH="1">
            <a:off x="2280920" y="2847340"/>
            <a:ext cx="8482330" cy="922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>
                <a:solidFill>
                  <a:srgbClr val="00B050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</a:lstStyle>
          <a:p>
            <a:pPr defTabSz="457200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02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我有较强的管理能力：从一年级开始我就协助老师管理班级事务，因此我有很好的锻炼能力的机会，也使我学会了与同学沟通、和别人相处，培养了我管理能力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sym typeface="+mn-lt"/>
            </a:endParaRPr>
          </a:p>
        </p:txBody>
      </p:sp>
      <p:sp>
        <p:nvSpPr>
          <p:cNvPr id="14" name="文本框 22"/>
          <p:cNvSpPr txBox="1"/>
          <p:nvPr/>
        </p:nvSpPr>
        <p:spPr>
          <a:xfrm flipH="1">
            <a:off x="3177589" y="4242993"/>
            <a:ext cx="6794740" cy="9220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>
                <a:solidFill>
                  <a:srgbClr val="00B050"/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</a:defRPr>
            </a:lvl1pPr>
          </a:lstStyle>
          <a:p>
            <a:pPr defTabSz="457200">
              <a:lnSpc>
                <a:spcPct val="150000"/>
              </a:lnSpc>
            </a:pP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03 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我热爱学习：我喜欢看书，学习主动，是妈妈朋友口中的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“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别人家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”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sym typeface="+mn-lt"/>
              </a:rPr>
              <a:t>孩子。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3028" y="196859"/>
            <a:ext cx="2423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优势特点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89" y="1203479"/>
            <a:ext cx="804674" cy="5760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37" y="3075429"/>
            <a:ext cx="804674" cy="57607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15" y="4242993"/>
            <a:ext cx="804674" cy="576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对自己的认识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039" y="1101604"/>
            <a:ext cx="9429921" cy="511156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852115" y="1608090"/>
            <a:ext cx="4643935" cy="458449"/>
            <a:chOff x="1852115" y="1608090"/>
            <a:chExt cx="4643935" cy="458449"/>
          </a:xfrm>
        </p:grpSpPr>
        <p:sp>
          <p:nvSpPr>
            <p:cNvPr id="18" name="文本框 17"/>
            <p:cNvSpPr txBox="1"/>
            <p:nvPr/>
          </p:nvSpPr>
          <p:spPr>
            <a:xfrm>
              <a:off x="2402492" y="1608090"/>
              <a:ext cx="4093558" cy="41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buClr>
                  <a:srgbClr val="FFC000"/>
                </a:buClr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从自我做起，严格要求自己，起表率作用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852115" y="1609340"/>
              <a:ext cx="457199" cy="457199"/>
            </a:xfrm>
            <a:prstGeom prst="ellipse">
              <a:avLst/>
            </a:prstGeom>
            <a:solidFill>
              <a:srgbClr val="08C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prstClr val="white"/>
                  </a:solidFill>
                  <a:cs typeface="+mn-ea"/>
                  <a:sym typeface="+mn-lt"/>
                </a:rPr>
                <a:t>1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852115" y="2601207"/>
            <a:ext cx="6968035" cy="457199"/>
            <a:chOff x="1852115" y="2535267"/>
            <a:chExt cx="6968035" cy="457199"/>
          </a:xfrm>
        </p:grpSpPr>
        <p:sp>
          <p:nvSpPr>
            <p:cNvPr id="19" name="文本框 18"/>
            <p:cNvSpPr txBox="1"/>
            <p:nvPr/>
          </p:nvSpPr>
          <p:spPr>
            <a:xfrm>
              <a:off x="2412808" y="2574275"/>
              <a:ext cx="6407342" cy="41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任何时候，任何情况下，都能想同学之所想，急同学之所急。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852115" y="2535267"/>
              <a:ext cx="457199" cy="457199"/>
            </a:xfrm>
            <a:prstGeom prst="ellipse">
              <a:avLst/>
            </a:prstGeom>
            <a:solidFill>
              <a:srgbClr val="FE9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prstClr val="white"/>
                  </a:solidFill>
                  <a:cs typeface="+mn-ea"/>
                  <a:sym typeface="+mn-lt"/>
                </a:rPr>
                <a:t>2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852115" y="3593074"/>
            <a:ext cx="5520234" cy="475379"/>
            <a:chOff x="1852115" y="3438139"/>
            <a:chExt cx="5520234" cy="475379"/>
          </a:xfrm>
        </p:grpSpPr>
        <p:sp>
          <p:nvSpPr>
            <p:cNvPr id="26" name="文本框 25"/>
            <p:cNvSpPr txBox="1"/>
            <p:nvPr/>
          </p:nvSpPr>
          <p:spPr>
            <a:xfrm>
              <a:off x="2515474" y="3438139"/>
              <a:ext cx="4856875" cy="41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坚持原则，敢于积极为同学们谋求正当的权益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852115" y="3456319"/>
              <a:ext cx="457199" cy="45719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prstClr val="white"/>
                  </a:solidFill>
                  <a:cs typeface="+mn-ea"/>
                  <a:sym typeface="+mn-lt"/>
                </a:rPr>
                <a:t>3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852115" y="4603120"/>
            <a:ext cx="5367834" cy="457199"/>
            <a:chOff x="1852115" y="4445140"/>
            <a:chExt cx="5367834" cy="457199"/>
          </a:xfrm>
        </p:grpSpPr>
        <p:sp>
          <p:nvSpPr>
            <p:cNvPr id="28" name="矩形 27"/>
            <p:cNvSpPr/>
            <p:nvPr/>
          </p:nvSpPr>
          <p:spPr>
            <a:xfrm>
              <a:off x="2515474" y="4445140"/>
              <a:ext cx="4704475" cy="4181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华康少女文字W5(P)" panose="040F0500000000000000" pitchFamily="82" charset="-122"/>
                  <a:ea typeface="华康少女文字W5(P)" panose="040F0500000000000000" pitchFamily="82" charset="-122"/>
                  <a:cs typeface="+mn-ea"/>
                  <a:sym typeface="+mn-lt"/>
                </a:rPr>
                <a:t>班集体的带头人，处理好班上同学之间的矛盾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852115" y="4445140"/>
              <a:ext cx="457199" cy="457199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altLang="zh-CN" dirty="0">
                  <a:solidFill>
                    <a:prstClr val="white"/>
                  </a:solidFill>
                  <a:cs typeface="+mn-ea"/>
                  <a:sym typeface="+mn-lt"/>
                </a:rPr>
                <a:t>4</a:t>
              </a:r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073742862" name="图片 3" descr="向上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525" y="349885"/>
            <a:ext cx="2321560" cy="6421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73742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73742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73742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45" y="700940"/>
            <a:ext cx="8618670" cy="580711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我的优势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114990" y="1648998"/>
            <a:ext cx="44731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rPr>
              <a:t>具有丰富的班级管理工作经验。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14990" y="2374353"/>
            <a:ext cx="607510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rPr>
              <a:t>个人综合素质好，学习成绩优秀，德，智，体全面发展，多次被评为“三好学生”和优秀班干部。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14990" y="4613390"/>
            <a:ext cx="4663252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rPr>
              <a:t>我平时注意团结同学，在同学们中有很好的人缘，同学们一直都很支持我的工作。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14990" y="3506251"/>
            <a:ext cx="5486958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康少女文字W5(P)" panose="040F0500000000000000" pitchFamily="82" charset="-122"/>
                <a:ea typeface="华康少女文字W5(P)" panose="040F0500000000000000" pitchFamily="82" charset="-122"/>
                <a:cs typeface="+mn-ea"/>
                <a:sym typeface="+mn-lt"/>
              </a:rPr>
              <a:t>组织能力强，对待班级工作热情，热心，能够充当老师的好助手和同学的好榜样。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华康少女文字W5(P)" panose="040F0500000000000000" pitchFamily="82" charset="-122"/>
              <a:ea typeface="华康少女文字W5(P)" panose="040F0500000000000000" pitchFamily="82" charset="-122"/>
              <a:cs typeface="+mn-ea"/>
              <a:sym typeface="+mn-lt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2708" r="15887" b="85109"/>
          <a:stretch>
            <a:fillRect/>
          </a:stretch>
        </p:blipFill>
        <p:spPr>
          <a:xfrm>
            <a:off x="2754700" y="1703486"/>
            <a:ext cx="360290" cy="35125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2708" r="15887" b="85109"/>
          <a:stretch>
            <a:fillRect/>
          </a:stretch>
        </p:blipFill>
        <p:spPr>
          <a:xfrm>
            <a:off x="2754700" y="2427989"/>
            <a:ext cx="360290" cy="35125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2708" r="15887" b="85109"/>
          <a:stretch>
            <a:fillRect/>
          </a:stretch>
        </p:blipFill>
        <p:spPr>
          <a:xfrm>
            <a:off x="2754700" y="3547831"/>
            <a:ext cx="360290" cy="35125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6" t="2708" r="15887" b="85109"/>
          <a:stretch>
            <a:fillRect/>
          </a:stretch>
        </p:blipFill>
        <p:spPr>
          <a:xfrm>
            <a:off x="2754700" y="4667673"/>
            <a:ext cx="360290" cy="351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 32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我的性格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688465" y="1691005"/>
            <a:ext cx="240855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>
                    <a:lumMod val="75000"/>
                    <a:lumOff val="25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+mn-ea"/>
                <a:sym typeface="+mn-lt"/>
              </a:rPr>
              <a:t>勇敢大方</a:t>
            </a:r>
            <a:endParaRPr lang="zh-CN" altLang="en-US" sz="4000" dirty="0">
              <a:solidFill>
                <a:schemeClr val="accent2">
                  <a:lumMod val="75000"/>
                  <a:lumOff val="25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795780" y="4181475"/>
            <a:ext cx="247205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>
                    <a:lumMod val="75000"/>
                    <a:lumOff val="25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+mn-ea"/>
                <a:sym typeface="+mn-lt"/>
              </a:rPr>
              <a:t>勤奋乐观</a:t>
            </a:r>
            <a:endParaRPr lang="zh-CN" altLang="en-US" sz="4000" dirty="0">
              <a:solidFill>
                <a:schemeClr val="accent2">
                  <a:lumMod val="75000"/>
                  <a:lumOff val="25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883650" y="2581910"/>
            <a:ext cx="261239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dirty="0">
                <a:solidFill>
                  <a:schemeClr val="accent2">
                    <a:lumMod val="75000"/>
                    <a:lumOff val="25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+mn-ea"/>
                <a:sym typeface="+mn-lt"/>
              </a:rPr>
              <a:t>积极向上</a:t>
            </a:r>
            <a:endParaRPr lang="zh-CN" altLang="en-US" sz="4000" dirty="0">
              <a:solidFill>
                <a:schemeClr val="accent2">
                  <a:lumMod val="75000"/>
                  <a:lumOff val="25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+mn-ea"/>
              <a:sym typeface="+mn-lt"/>
            </a:endParaRPr>
          </a:p>
        </p:txBody>
      </p:sp>
      <p:pic>
        <p:nvPicPr>
          <p:cNvPr id="2" name="图片 1" descr="QQ图片20201013222259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4427220" y="904875"/>
            <a:ext cx="3941445" cy="5008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0">
        <p15:prstTrans prst="fallOve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83028" y="182254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获奖荣誉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pic>
        <p:nvPicPr>
          <p:cNvPr id="10" name="图片 1" descr="df2efac5b64d287f63289893aed64758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3874293" y="430245"/>
            <a:ext cx="468947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7" descr="999ba5066198f2db59d550c4dbd2090b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29360" y="1473835"/>
            <a:ext cx="104870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微信图片_20191023204424"/>
          <p:cNvPicPr>
            <a:picLocks noChangeAspect="1"/>
          </p:cNvPicPr>
          <p:nvPr/>
        </p:nvPicPr>
        <p:blipFill>
          <a:blip r:embed="rId3"/>
          <a:srcRect l="14400" b="18773"/>
          <a:stretch>
            <a:fillRect/>
          </a:stretch>
        </p:blipFill>
        <p:spPr>
          <a:xfrm>
            <a:off x="1659255" y="1802765"/>
            <a:ext cx="2739390" cy="1965960"/>
          </a:xfrm>
          <a:prstGeom prst="rect">
            <a:avLst/>
          </a:prstGeom>
        </p:spPr>
      </p:pic>
      <p:pic>
        <p:nvPicPr>
          <p:cNvPr id="3" name="图片 7" descr="999ba5066198f2db59d550c4dbd2090b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3182" y="4026535"/>
            <a:ext cx="11034713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微信图片_20191023204522"/>
          <p:cNvPicPr>
            <a:picLocks noChangeAspect="1"/>
          </p:cNvPicPr>
          <p:nvPr/>
        </p:nvPicPr>
        <p:blipFill>
          <a:blip r:embed="rId4"/>
          <a:srcRect l="5767" b="2041"/>
          <a:stretch>
            <a:fillRect/>
          </a:stretch>
        </p:blipFill>
        <p:spPr>
          <a:xfrm>
            <a:off x="5106035" y="1802765"/>
            <a:ext cx="2904490" cy="1966595"/>
          </a:xfrm>
          <a:prstGeom prst="rect">
            <a:avLst/>
          </a:prstGeom>
        </p:spPr>
      </p:pic>
      <p:pic>
        <p:nvPicPr>
          <p:cNvPr id="7" name="图片 6" descr="微信图片_20191023204513"/>
          <p:cNvPicPr>
            <a:picLocks noChangeAspect="1"/>
          </p:cNvPicPr>
          <p:nvPr/>
        </p:nvPicPr>
        <p:blipFill>
          <a:blip r:embed="rId5"/>
          <a:srcRect l="3708" t="2041"/>
          <a:stretch>
            <a:fillRect/>
          </a:stretch>
        </p:blipFill>
        <p:spPr>
          <a:xfrm>
            <a:off x="7695565" y="4370705"/>
            <a:ext cx="2870835" cy="2000885"/>
          </a:xfrm>
          <a:prstGeom prst="rect">
            <a:avLst/>
          </a:prstGeom>
        </p:spPr>
      </p:pic>
      <p:pic>
        <p:nvPicPr>
          <p:cNvPr id="11" name="图片 10" descr="DE4DD5B49EFD55AE1DB4857DB258CA2F"/>
          <p:cNvPicPr>
            <a:picLocks noChangeAspect="1"/>
          </p:cNvPicPr>
          <p:nvPr/>
        </p:nvPicPr>
        <p:blipFill>
          <a:blip r:embed="rId6"/>
          <a:srcRect l="11737" t="16214" r="3507" b="8786"/>
          <a:stretch>
            <a:fillRect/>
          </a:stretch>
        </p:blipFill>
        <p:spPr>
          <a:xfrm>
            <a:off x="4055110" y="4370705"/>
            <a:ext cx="2818130" cy="1870710"/>
          </a:xfrm>
          <a:prstGeom prst="rect">
            <a:avLst/>
          </a:prstGeom>
        </p:spPr>
      </p:pic>
      <p:pic>
        <p:nvPicPr>
          <p:cNvPr id="13" name="图片 12" descr="301A5A3640B5485B4D6CD3DE34ECDBF5"/>
          <p:cNvPicPr>
            <a:picLocks noChangeAspect="1"/>
          </p:cNvPicPr>
          <p:nvPr/>
        </p:nvPicPr>
        <p:blipFill>
          <a:blip r:embed="rId7"/>
          <a:srcRect l="9555" t="11250" r="5895" b="5986"/>
          <a:stretch>
            <a:fillRect/>
          </a:stretch>
        </p:blipFill>
        <p:spPr>
          <a:xfrm>
            <a:off x="424180" y="4370705"/>
            <a:ext cx="2978150" cy="2186305"/>
          </a:xfrm>
          <a:prstGeom prst="rect">
            <a:avLst/>
          </a:prstGeom>
        </p:spPr>
      </p:pic>
      <p:pic>
        <p:nvPicPr>
          <p:cNvPr id="14" name="图片 13" descr="623C5D61D6B810CBD8FAF5045372AA93"/>
          <p:cNvPicPr>
            <a:picLocks noChangeAspect="1"/>
          </p:cNvPicPr>
          <p:nvPr/>
        </p:nvPicPr>
        <p:blipFill>
          <a:blip r:embed="rId8"/>
          <a:srcRect l="8297" t="13814" r="2490" b="6357"/>
          <a:stretch>
            <a:fillRect/>
          </a:stretch>
        </p:blipFill>
        <p:spPr>
          <a:xfrm>
            <a:off x="8563610" y="1802765"/>
            <a:ext cx="2772410" cy="1861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兴趣爱好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pic>
        <p:nvPicPr>
          <p:cNvPr id="18" name="图片 1" descr="D:\科研所资料\垃圾分类工作\指导手册\素材\244de02e91730d583deb517014b270c8.png244de02e91730d583deb517014b270c8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4484689" y="1189037"/>
            <a:ext cx="7231062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5480524" y="2097899"/>
            <a:ext cx="6378101" cy="748528"/>
            <a:chOff x="965528" y="1545220"/>
            <a:chExt cx="7558216" cy="748528"/>
          </a:xfrm>
        </p:grpSpPr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 flipH="1">
              <a:off x="965530" y="1545220"/>
              <a:ext cx="2070103" cy="3987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运动、足球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-繁" panose="03000509000000000000" pitchFamily="65" charset="-122"/>
              </a:endParaRPr>
            </a:p>
          </p:txBody>
        </p:sp>
        <p:sp>
          <p:nvSpPr>
            <p:cNvPr id="34" name="TextBox 11"/>
            <p:cNvSpPr txBox="1">
              <a:spLocks noChangeArrowheads="1"/>
            </p:cNvSpPr>
            <p:nvPr/>
          </p:nvSpPr>
          <p:spPr bwMode="auto">
            <a:xfrm flipH="1">
              <a:off x="965528" y="1833373"/>
              <a:ext cx="7558216" cy="4603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每天的晨跑和每周一次的足球培训。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-繁" panose="03000509000000000000" pitchFamily="65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147148" y="3026610"/>
            <a:ext cx="7044852" cy="727285"/>
            <a:chOff x="1302766" y="3145516"/>
            <a:chExt cx="7044852" cy="727285"/>
          </a:xfrm>
        </p:grpSpPr>
        <p:sp>
          <p:nvSpPr>
            <p:cNvPr id="36" name="TextBox 11"/>
            <p:cNvSpPr txBox="1">
              <a:spLocks noChangeArrowheads="1"/>
            </p:cNvSpPr>
            <p:nvPr/>
          </p:nvSpPr>
          <p:spPr bwMode="auto">
            <a:xfrm flipH="1">
              <a:off x="1302768" y="3145516"/>
              <a:ext cx="1281205" cy="3987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架子鼓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-繁" panose="03000509000000000000" pitchFamily="65" charset="-122"/>
              </a:endParaRPr>
            </a:p>
          </p:txBody>
        </p:sp>
        <p:sp>
          <p:nvSpPr>
            <p:cNvPr id="37" name="TextBox 11"/>
            <p:cNvSpPr txBox="1">
              <a:spLocks noChangeArrowheads="1"/>
            </p:cNvSpPr>
            <p:nvPr/>
          </p:nvSpPr>
          <p:spPr bwMode="auto">
            <a:xfrm flipH="1">
              <a:off x="1302766" y="3412426"/>
              <a:ext cx="7044852" cy="4603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在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2020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年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8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月顺利通过架子鼓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7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级等级考试。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-繁" panose="03000509000000000000" pitchFamily="65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480523" y="4050917"/>
            <a:ext cx="7044850" cy="812952"/>
            <a:chOff x="7855515" y="1545220"/>
            <a:chExt cx="7044850" cy="812952"/>
          </a:xfrm>
        </p:grpSpPr>
        <p:sp>
          <p:nvSpPr>
            <p:cNvPr id="39" name="TextBox 11"/>
            <p:cNvSpPr txBox="1">
              <a:spLocks noChangeArrowheads="1"/>
            </p:cNvSpPr>
            <p:nvPr/>
          </p:nvSpPr>
          <p:spPr bwMode="auto">
            <a:xfrm flipH="1">
              <a:off x="7855517" y="1545220"/>
              <a:ext cx="2374868" cy="3987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英语趣配音</a:t>
              </a:r>
              <a:endPara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-繁" panose="03000509000000000000" pitchFamily="65" charset="-122"/>
              </a:endParaRPr>
            </a:p>
          </p:txBody>
        </p:sp>
        <p:sp>
          <p:nvSpPr>
            <p:cNvPr id="40" name="TextBox 11"/>
            <p:cNvSpPr txBox="1">
              <a:spLocks noChangeArrowheads="1"/>
            </p:cNvSpPr>
            <p:nvPr/>
          </p:nvSpPr>
          <p:spPr bwMode="auto">
            <a:xfrm flipH="1">
              <a:off x="7855515" y="1897797"/>
              <a:ext cx="7044850" cy="46037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defRPr/>
              </a:pP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在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2020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年暑假英语趣配音中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“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最佳配音</a:t>
              </a:r>
              <a:r>
                <a:rPr lang="en-US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”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奖</a:t>
              </a:r>
              <a:r>
                <a:rPr lang="zh-CN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黑体-繁" panose="03000509000000000000" pitchFamily="65" charset="-122"/>
                </a:rPr>
                <a:t>。</a:t>
              </a:r>
              <a:endPara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黑体-繁" panose="03000509000000000000" pitchFamily="65" charset="-122"/>
              </a:endParaRPr>
            </a:p>
          </p:txBody>
        </p:sp>
      </p:grpSp>
      <p:pic>
        <p:nvPicPr>
          <p:cNvPr id="44" name="图片 1" descr="C:\Users\HP\Desktop\足球.jpg足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8523" y="1515484"/>
            <a:ext cx="3011805" cy="401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183028" y="196859"/>
            <a:ext cx="3279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4000" b="1" dirty="0">
                <a:solidFill>
                  <a:srgbClr val="007A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腾祥金砖黑简" panose="01010104010101010101" pitchFamily="2" charset="-122"/>
                <a:ea typeface="腾祥金砖黑简" panose="01010104010101010101" pitchFamily="2" charset="-122"/>
                <a:cs typeface="+mn-ea"/>
                <a:sym typeface="+mn-lt"/>
              </a:rPr>
              <a:t>我的生活</a:t>
            </a:r>
            <a:endParaRPr lang="zh-CN" altLang="en-US" sz="4000" b="1" dirty="0">
              <a:solidFill>
                <a:srgbClr val="007AD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腾祥金砖黑简" panose="01010104010101010101" pitchFamily="2" charset="-122"/>
              <a:ea typeface="腾祥金砖黑简" panose="01010104010101010101" pitchFamily="2" charset="-122"/>
              <a:cs typeface="+mn-ea"/>
              <a:sym typeface="+mn-lt"/>
            </a:endParaRP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 flipH="1">
            <a:off x="852252" y="4678044"/>
            <a:ext cx="1746884" cy="8604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50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黑体-繁" panose="03000509000000000000" pitchFamily="65" charset="-122"/>
              </a:rPr>
              <a:t>学习</a:t>
            </a:r>
            <a:endParaRPr lang="zh-CN" altLang="en-US" sz="5000" b="1" dirty="0">
              <a:solidFill>
                <a:schemeClr val="accent2">
                  <a:lumMod val="90000"/>
                  <a:lumOff val="10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黑体-繁" panose="03000509000000000000" pitchFamily="65" charset="-122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 flipH="1">
            <a:off x="9286957" y="4905374"/>
            <a:ext cx="1746884" cy="8604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50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黑体-繁" panose="03000509000000000000" pitchFamily="65" charset="-122"/>
              </a:rPr>
              <a:t>音乐</a:t>
            </a:r>
            <a:endParaRPr lang="zh-CN" altLang="en-US" sz="5000" b="1" dirty="0">
              <a:solidFill>
                <a:schemeClr val="accent2">
                  <a:lumMod val="90000"/>
                  <a:lumOff val="10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黑体-繁" panose="03000509000000000000" pitchFamily="65" charset="-122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 flipH="1">
            <a:off x="5095957" y="5765799"/>
            <a:ext cx="1746884" cy="86042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50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叶根友毛笔行书2.0版" panose="02010601030101010101" charset="-122"/>
                <a:ea typeface="叶根友毛笔行书2.0版" panose="02010601030101010101" charset="-122"/>
                <a:cs typeface="黑体-繁" panose="03000509000000000000" pitchFamily="65" charset="-122"/>
              </a:rPr>
              <a:t>运动</a:t>
            </a:r>
            <a:endParaRPr lang="zh-CN" altLang="en-US" sz="5000" b="1" dirty="0">
              <a:solidFill>
                <a:schemeClr val="accent2">
                  <a:lumMod val="90000"/>
                  <a:lumOff val="10000"/>
                </a:schemeClr>
              </a:solidFill>
              <a:latin typeface="叶根友毛笔行书2.0版" panose="02010601030101010101" charset="-122"/>
              <a:ea typeface="叶根友毛笔行书2.0版" panose="02010601030101010101" charset="-122"/>
              <a:cs typeface="黑体-繁" panose="03000509000000000000" pitchFamily="65" charset="-122"/>
            </a:endParaRPr>
          </a:p>
        </p:txBody>
      </p:sp>
      <p:pic>
        <p:nvPicPr>
          <p:cNvPr id="2" name="图片 1" descr="QQ图片202010132222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</a:extLst>
          </a:blip>
          <a:srcRect/>
          <a:stretch>
            <a:fillRect/>
          </a:stretch>
        </p:blipFill>
        <p:spPr>
          <a:xfrm>
            <a:off x="7971155" y="1698625"/>
            <a:ext cx="3765550" cy="2807970"/>
          </a:xfrm>
          <a:prstGeom prst="rect">
            <a:avLst/>
          </a:prstGeom>
        </p:spPr>
      </p:pic>
      <p:pic>
        <p:nvPicPr>
          <p:cNvPr id="3" name="图片 2" descr="QQ图片202010132225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</a:extLst>
          </a:blip>
          <a:srcRect/>
          <a:stretch>
            <a:fillRect/>
          </a:stretch>
        </p:blipFill>
        <p:spPr>
          <a:xfrm>
            <a:off x="4337685" y="592455"/>
            <a:ext cx="3515995" cy="4688205"/>
          </a:xfrm>
          <a:prstGeom prst="rect">
            <a:avLst/>
          </a:prstGeom>
        </p:spPr>
      </p:pic>
      <p:pic>
        <p:nvPicPr>
          <p:cNvPr id="5" name="图片 4" descr="QQ图片2020101322261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>
            <a:off x="182880" y="1332230"/>
            <a:ext cx="3836670" cy="3093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0">
        <p15:prstTrans prst="peelOff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p="http://schemas.openxmlformats.org/presentationml/2006/main">
  <p:tag name="FIXEDSHAPES" val="true"/>
</p:tagLst>
</file>

<file path=ppt/tags/tag2.xml><?xml version="1.0" encoding="utf-8"?>
<p:tagLst xmlns:p="http://schemas.openxmlformats.org/presentationml/2006/main">
  <p:tag name="FIXEDSHAPES" val="true"/>
</p:tagLst>
</file>

<file path=ppt/tags/tag3.xml><?xml version="1.0" encoding="utf-8"?>
<p:tagLst xmlns:p="http://schemas.openxmlformats.org/presentationml/2006/main">
  <p:tag name="ISPRING_PRESENTATION_TITLE" val="熊猫办公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C22"/>
      </a:accent1>
      <a:accent2>
        <a:srgbClr val="005C22"/>
      </a:accent2>
      <a:accent3>
        <a:srgbClr val="005C22"/>
      </a:accent3>
      <a:accent4>
        <a:srgbClr val="005C22"/>
      </a:accent4>
      <a:accent5>
        <a:srgbClr val="005C22"/>
      </a:accent5>
      <a:accent6>
        <a:srgbClr val="005C2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LvyhTools保存的主题色-20170307-18085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C22"/>
      </a:accent1>
      <a:accent2>
        <a:srgbClr val="005C22"/>
      </a:accent2>
      <a:accent3>
        <a:srgbClr val="005C22"/>
      </a:accent3>
      <a:accent4>
        <a:srgbClr val="005C22"/>
      </a:accent4>
      <a:accent5>
        <a:srgbClr val="005C22"/>
      </a:accent5>
      <a:accent6>
        <a:srgbClr val="005C22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987</Words>
  <Application>WPS 演示</Application>
  <PresentationFormat>宽屏</PresentationFormat>
  <Paragraphs>123</Paragraphs>
  <Slides>14</Slides>
  <Notes>16</Notes>
  <HiddenSlides>0</HiddenSlides>
  <MMClips>1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2" baseType="lpstr">
      <vt:lpstr>Arial</vt:lpstr>
      <vt:lpstr>宋体</vt:lpstr>
      <vt:lpstr>Wingdings</vt:lpstr>
      <vt:lpstr>汉真广标</vt:lpstr>
      <vt:lpstr>微软雅黑</vt:lpstr>
      <vt:lpstr>方正粗黑宋简体</vt:lpstr>
      <vt:lpstr>汉仪中隶书简</vt:lpstr>
      <vt:lpstr>汉仪铸字木头人W</vt:lpstr>
      <vt:lpstr>华康少女文字W5(P)</vt:lpstr>
      <vt:lpstr>腾祥金砖黑简</vt:lpstr>
      <vt:lpstr>叶根友毛笔行书2.0版</vt:lpstr>
      <vt:lpstr>黑体-繁</vt:lpstr>
      <vt:lpstr>黑体</vt:lpstr>
      <vt:lpstr>华康隶书体W7</vt:lpstr>
      <vt:lpstr>等线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Alex Sun</dc:creator>
  <cp:lastModifiedBy>char lie</cp:lastModifiedBy>
  <cp:revision>72</cp:revision>
  <dcterms:created xsi:type="dcterms:W3CDTF">2017-02-17T02:33:00Z</dcterms:created>
  <dcterms:modified xsi:type="dcterms:W3CDTF">2020-10-14T14:17:19Z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