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5"/>
  </p:notesMasterIdLst>
  <p:handoutMasterIdLst>
    <p:handoutMasterId r:id="rId38"/>
  </p:handoutMasterIdLst>
  <p:sldIdLst>
    <p:sldId id="378" r:id="rId4"/>
    <p:sldId id="403" r:id="rId6"/>
    <p:sldId id="404" r:id="rId7"/>
    <p:sldId id="436" r:id="rId8"/>
    <p:sldId id="409" r:id="rId9"/>
    <p:sldId id="405" r:id="rId10"/>
    <p:sldId id="406" r:id="rId11"/>
    <p:sldId id="407" r:id="rId12"/>
    <p:sldId id="408" r:id="rId13"/>
    <p:sldId id="411" r:id="rId14"/>
    <p:sldId id="412" r:id="rId15"/>
    <p:sldId id="413" r:id="rId16"/>
    <p:sldId id="414" r:id="rId17"/>
    <p:sldId id="415" r:id="rId18"/>
    <p:sldId id="430" r:id="rId19"/>
    <p:sldId id="431" r:id="rId20"/>
    <p:sldId id="432" r:id="rId21"/>
    <p:sldId id="433" r:id="rId22"/>
    <p:sldId id="434" r:id="rId23"/>
    <p:sldId id="435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7AA32F"/>
    <a:srgbClr val="63922E"/>
    <a:srgbClr val="79A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16" autoAdjust="0"/>
    <p:restoredTop sz="96357" autoAdjust="0"/>
  </p:normalViewPr>
  <p:slideViewPr>
    <p:cSldViewPr snapToGrid="0" showGuides="1">
      <p:cViewPr varScale="1">
        <p:scale>
          <a:sx n="109" d="100"/>
          <a:sy n="109" d="100"/>
        </p:scale>
        <p:origin x="144" y="120"/>
      </p:cViewPr>
      <p:guideLst>
        <p:guide orient="horz" pos="2139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gs" Target="tags/tag1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当图网</a:t>
            </a:r>
            <a:r>
              <a:rPr lang="en-US" altLang="zh-CN" dirty="0"/>
              <a:t>—www.99ppt.com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dirty="0" smtClean="0"/>
              <a:t>根据需要将幻灯片添加到各个主题节，包括带有表格、图形和图像的幻灯片。 </a:t>
            </a:r>
            <a:endParaRPr lang="zh-CN" dirty="0" smtClean="0"/>
          </a:p>
          <a:p>
            <a:r>
              <a:rPr lang="zh-CN" dirty="0" smtClean="0"/>
              <a:t>请看下一节示例</a:t>
            </a:r>
            <a:r>
              <a:rPr lang="zh-CN" baseline="0" dirty="0" smtClean="0"/>
              <a:t> </a:t>
            </a:r>
            <a:r>
              <a:rPr lang="zh-CN" dirty="0" smtClean="0"/>
              <a:t>图表、</a:t>
            </a:r>
            <a:r>
              <a:rPr lang="zh-CN" baseline="0" dirty="0" smtClean="0"/>
              <a:t> 图像和视频布局，请参阅下一部分。 </a:t>
            </a:r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smtClean="0"/>
              <a:t>Microsoft </a:t>
            </a:r>
            <a:r>
              <a:rPr lang="zh-CN" b="1" smtClean="0"/>
              <a:t>Engineering Excellence</a:t>
            </a:r>
            <a:endParaRPr lang="zh-CN" smtClean="0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smtClean="0"/>
              <a:t>Microsoft 机密</a:t>
            </a:r>
            <a:endParaRPr lang="zh-CN" smtClean="0"/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n-US" altLang="zh-CN" smtClean="0"/>
            </a:fld>
            <a:endParaRPr lang="zh-CN" smtClean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</p:spPr>
        <p:txBody>
          <a:bodyPr/>
          <a:lstStyle/>
          <a:p>
            <a:pPr marL="0" marR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/>
            </a:pPr>
            <a:r>
              <a:rPr lang="zh-CN" dirty="0" smtClean="0"/>
              <a:t> </a:t>
            </a:r>
            <a:r>
              <a:rPr lang="zh-CN" baseline="0" dirty="0" smtClean="0"/>
              <a:t> 如果有相关视频内容，如案例研究视频、产品演示或其他培训材料，请同时将其包括在演示文稿中。 </a:t>
            </a:r>
            <a:endParaRPr lang="zh-CN" dirty="0" smtClean="0"/>
          </a:p>
          <a:p>
            <a:pPr>
              <a:lnSpc>
                <a:spcPct val="80000"/>
              </a:lnSpc>
              <a:buFontTx/>
              <a:buNone/>
            </a:pPr>
            <a:endParaRPr lang="zh-CN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/>
            </a:pPr>
            <a:r>
              <a:rPr lang="zh-CN" b="0" dirty="0" smtClean="0"/>
              <a:t>此培训完成后，受众能够做些什么?</a:t>
            </a:r>
            <a:r>
              <a:rPr lang="zh-CN" b="0" baseline="0" dirty="0" smtClean="0"/>
              <a:t>  </a:t>
            </a:r>
            <a:r>
              <a:rPr lang="zh-CN" dirty="0" smtClean="0"/>
              <a:t> 简要描述受众将通过哪些方式从此演示文稿受益。</a:t>
            </a:r>
            <a:r>
              <a:rPr lang="zh-CN" baseline="0" dirty="0" smtClean="0"/>
              <a:t> </a:t>
            </a:r>
            <a:r>
              <a:rPr lang="zh-CN" dirty="0" smtClean="0"/>
              <a:t> </a:t>
            </a:r>
            <a:r>
              <a:rPr lang="zh-CN" baseline="0" dirty="0" smtClean="0"/>
              <a:t>  </a:t>
            </a:r>
            <a:endParaRPr 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CN" dirty="0" smtClean="0"/>
              <a:t>提供演示文稿的简要概述。</a:t>
            </a:r>
            <a:r>
              <a:rPr lang="zh-CN" baseline="0" dirty="0" smtClean="0"/>
              <a:t> 介绍</a:t>
            </a:r>
            <a:r>
              <a:rPr lang="zh-CN" dirty="0" smtClean="0"/>
              <a:t>演示文稿的重点及其重要的原因。</a:t>
            </a:r>
            <a:endParaRPr lang="zh-CN" dirty="0" smtClean="0"/>
          </a:p>
          <a:p>
            <a:pPr>
              <a:lnSpc>
                <a:spcPct val="80000"/>
              </a:lnSpc>
            </a:pPr>
            <a:r>
              <a:rPr lang="zh-CN" dirty="0" smtClean="0"/>
              <a:t>逐一介绍主要主题。</a:t>
            </a:r>
            <a:endParaRPr lang="zh-CN" dirty="0" smtClean="0"/>
          </a:p>
          <a:p>
            <a:r>
              <a:rPr lang="zh-CN" dirty="0" smtClean="0"/>
              <a:t>为了使观众了解演示文稿，您可以在整个演示文稿过程中重复此概述幻灯片，突出显示下一个您将讨论的特定主题。</a:t>
            </a:r>
            <a:r>
              <a:rPr lang="zh-CN" baseline="0" dirty="0" smtClean="0"/>
              <a:t>   </a:t>
            </a:r>
            <a:r>
              <a:rPr lang="zh-CN" dirty="0" smtClean="0"/>
              <a:t> </a:t>
            </a:r>
            <a:endParaRPr 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080AC-83BF-40AF-BD5A-66284F660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/>
              <a:t>讨论案例研究或班级模拟的结果。</a:t>
            </a:r>
            <a:r>
              <a:rPr lang="zh-CN" baseline="0" dirty="0" smtClean="0"/>
              <a:t>  </a:t>
            </a:r>
            <a:endParaRPr lang="zh-CN" baseline="0" dirty="0" smtClean="0"/>
          </a:p>
          <a:p>
            <a:r>
              <a:rPr lang="zh-CN" baseline="0" dirty="0" smtClean="0"/>
              <a:t>包括最佳做法。 </a:t>
            </a:r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B062-3767-43AC-B611-0329CF67FC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36" y="1"/>
            <a:ext cx="4323504" cy="1386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1"/>
            <a:ext cx="121920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标题、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5600"/>
            <a:ext cx="10926233" cy="1143000"/>
          </a:xfrm>
        </p:spPr>
        <p:txBody>
          <a:bodyPr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3"/>
            <a:ext cx="5300133" cy="4759325"/>
          </a:xfrm>
        </p:spPr>
        <p:txBody>
          <a:bodyPr/>
          <a:lstStyle>
            <a:lvl4pPr eaLnBrk="1" latinLnBrk="0" hangingPunct="1">
              <a:defRPr kumimoji="0" lang="zh-CN" baseline="0"/>
            </a:lvl4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0" y="1497013"/>
            <a:ext cx="5303520" cy="4759325"/>
          </a:xfrm>
        </p:spPr>
        <p:txBody>
          <a:bodyPr/>
          <a:lstStyle>
            <a:lvl4pPr eaLnBrk="1" latinLnBrk="0" hangingPunct="1">
              <a:defRPr kumimoji="0" lang="zh-CN" baseline="0"/>
            </a:lvl4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0"/>
            <a:ext cx="2844800" cy="365125"/>
          </a:xfrm>
        </p:spPr>
        <p:txBody>
          <a:bodyPr/>
          <a:lstStyle/>
          <a:p>
            <a:fld id="{757B281C-5159-4971-8228-52B9A72E9ED2}" type="datetimeFigureOut">
              <a:rPr/>
            </a:fld>
            <a:endParaRPr kumimoji="0" 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0"/>
            <a:ext cx="3860800" cy="365125"/>
          </a:xfrm>
        </p:spPr>
        <p:txBody>
          <a:bodyPr/>
          <a:lstStyle/>
          <a:p>
            <a:endParaRPr kumimoji="0" 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0"/>
            <a:ext cx="2844800" cy="365125"/>
          </a:xfrm>
        </p:spPr>
        <p:txBody>
          <a:bodyPr/>
          <a:lstStyle/>
          <a:p>
            <a:fld id="{33D6E5A2-EC83-451F-A719-9AC1370DD5CF}" type="slidenum">
              <a:rPr/>
            </a:fld>
            <a:endParaRPr kumimoji="0"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36" y="1"/>
            <a:ext cx="4323504" cy="1386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71" y="2"/>
            <a:ext cx="3422468" cy="1045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0904" y="2276872"/>
            <a:ext cx="6673667" cy="1026873"/>
          </a:xfrm>
          <a:solidFill>
            <a:schemeClr val="tx1">
              <a:alpha val="25000"/>
            </a:schemeClr>
          </a:solidFill>
        </p:spPr>
        <p:txBody>
          <a:bodyPr anchor="b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0904" y="3284984"/>
            <a:ext cx="6673668" cy="2736304"/>
          </a:xfrm>
          <a:solidFill>
            <a:schemeClr val="tx1">
              <a:alpha val="2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fld id="{098D290A-FD77-4BF1-8B60-D720C03881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DFBD6527-BC29-429B-81D3-19EAD72978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C45DF-7D14-48DE-AE4A-1429C9B8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C609D-B07F-41AE-96C2-38CF5E51CA9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4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7.xml"/><Relationship Id="rId5" Type="http://schemas.openxmlformats.org/officeDocument/2006/relationships/image" Target="../media/image26.jpeg"/><Relationship Id="rId4" Type="http://schemas.openxmlformats.org/officeDocument/2006/relationships/tags" Target="../tags/tag6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hyperlink" Target="http://image.baidu.com/i?ct=503316480&amp;z=&amp;tn=baiduimagedetail&amp;word=%B5%D8%D5%F0%B6%AF%CC%AC%CD%BC%C6%AC&amp;in=3759&amp;cl=2&amp;lm=-1&amp;pn=360&amp;rn=1&amp;di=24402520500&amp;ln=820&amp;fr=&amp;fmq=&amp;ic=&amp;s=&amp;se=&amp;sme=0&amp;tab=&amp;width=&amp;height=&amp;face=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" Type="http://schemas.openxmlformats.org/officeDocument/2006/relationships/image" Target="../media/image15.png"/><Relationship Id="rId1" Type="http://schemas.openxmlformats.org/officeDocument/2006/relationships/hyperlink" Target="http://image.baidu.com/i?ct=503316480&amp;z=&amp;tn=baiduimagedetail&amp;word=%B5%D8%D5%F0%B6%AF%CC%AC%CD%BC%C6%AC&amp;in=3759&amp;cl=2&amp;lm=-1&amp;pn=360&amp;rn=1&amp;di=24402520500&amp;ln=820&amp;fr=&amp;fmq=&amp;ic=&amp;s=&amp;se=&amp;sme=0&amp;tab=&amp;width=&amp;height=&amp;face=" TargetMode="Externa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1758984"/>
            <a:ext cx="9387840" cy="144528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364721"/>
            <a:ext cx="10058400" cy="423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38" y="402416"/>
            <a:ext cx="1269203" cy="126920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62805" y="4076700"/>
            <a:ext cx="3378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薛小二年级组</a:t>
            </a:r>
            <a:endParaRPr lang="zh-CN" altLang="en-US" sz="3600" b="1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2724" y="934948"/>
            <a:ext cx="7200800" cy="5128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大地震时不要急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       破坏性地震从人感觉振动到建筑物被破坏平均只有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秒钟，在这短短的时间内你千 万不要惊慌，应根据所处环境迅速作出保障安全的抉择。如果住的是平房，那么你可以迅速跑到门外。如果住的是楼房，千万不要跳楼，应立即切断电闸，关掉煤气，暂避到洗手间等跨度小的地方，或是桌子，床铺等下面，震后迅速撤离，以防强余震。</a:t>
            </a:r>
            <a:endParaRPr lang="zh-CN" altLang="en-US" sz="28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7677" y="102716"/>
            <a:ext cx="6336704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ea"/>
                <a:ea typeface="+mj-ea"/>
              </a:rPr>
              <a:t>地震小知识</a:t>
            </a:r>
            <a:endParaRPr lang="zh-CN" altLang="en-US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2989" y="366946"/>
            <a:ext cx="8928992" cy="3449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人多先找藏身处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      学校，商店，影剧院等人群聚集的场所如遇到 地震，最忌慌乱，应立即躲在课桌，椅子或坚固物品下面，待地震过后再有序地撤离。教师等现场工作人员必须冷静地指挥人们就地避震，决不可带头乱跑。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8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4627" y="3356992"/>
            <a:ext cx="9036496" cy="288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远离危险区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      如在街道上遇到地震，应用手护住头部，迅速远离楼房，到街心一带。如在郊外遇到地震，要注意远离山崖，陡坡，河岸及高压线等。正在行驶的汽车和火车要立即停车。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9" y="3422521"/>
            <a:ext cx="3528392" cy="2504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2495" y="490220"/>
            <a:ext cx="7924165" cy="587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地震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来临</a:t>
            </a:r>
            <a:endParaRPr lang="zh-CN" altLang="en-US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地震防震口诀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高层楼撤下，电梯不可搭。   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）平房避震有讲究，是跑是留两可求，因地制宜做决断，错过时机诸事休。   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）次生灾害危害大，需要尽量预防它，电源燃气是隐患，震时及时关上闸。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）强震颠簸站立难，就近躲避最明见，床下桌下小开间，伏而待定保安全。     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）震时火灾易发生，伏在地上要镇静，沾湿毛巾口鼻捂，弯腰匍匐逆风行。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44" y="332739"/>
            <a:ext cx="3546104" cy="268090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4" descr="373bc4b43c59aa438ad4b24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090"/>
            <a:ext cx="4013200" cy="534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8cf0d5137d555e37dd5401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608330"/>
            <a:ext cx="3971290" cy="53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2f3295d4151dd015a18bb73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60" y="583565"/>
            <a:ext cx="4257040" cy="534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Picture 4" descr="8759287a78b01df92e73b33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70" y="501650"/>
            <a:ext cx="4366260" cy="55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30ecd5ef7e0b1c22acafd5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650"/>
            <a:ext cx="405003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8759287a78b61df92e73b33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40" y="501650"/>
            <a:ext cx="421386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21640" y="99060"/>
            <a:ext cx="6880860" cy="68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身体遭到地震伤害时，应设法清除压在身上的物体，尽可能用湿毛巾等捂住口鼻防尘、防烟；用石块或铁器等敲击物体与外界联系，不要大声呼救，注意保存体力；设法用砖石等支撑上方不稳的重物，保护自己的生存空间。若几个人同时被埋压时，要互相鼓励切不可悲观失望，项目影响，以致丧失生存的勇气。</a:t>
            </a:r>
            <a:endParaRPr lang="zh-CN" altLang="en-US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" name="Picture 4" descr="8759287a78b61df92e73b33c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764540"/>
            <a:ext cx="371633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75615" y="1694815"/>
            <a:ext cx="5795645" cy="387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42900" indent="-34290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保持镇静 。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止血、固定砸伤和挤压伤 。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妥善处理伤口 。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防止火灾 。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预防破伤风和气性坏疽，注意饮食饮水卫生，防止大灾后的大疫 。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32" y="1976438"/>
            <a:ext cx="5401056" cy="381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4"/>
          <p:cNvSpPr txBox="1"/>
          <p:nvPr/>
        </p:nvSpPr>
        <p:spPr>
          <a:xfrm>
            <a:off x="1842674" y="114694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地震自救</a:t>
            </a:r>
            <a:endParaRPr lang="zh-CN" altLang="en-US" sz="2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75310" y="550228"/>
            <a:ext cx="6720840" cy="615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互救坚持“五先”原则</a:t>
            </a:r>
            <a:r>
              <a:rPr lang="zh-CN" altLang="zh-CN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en-US" altLang="zh-CN" sz="3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先多后少”</a:t>
            </a:r>
            <a:r>
              <a:rPr lang="zh-CN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，即先救被埋压人员多的地方</a:t>
            </a:r>
            <a:r>
              <a:rPr lang="zh-CN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先近后远”，即先救近处被埋压人员</a:t>
            </a:r>
            <a:r>
              <a:rPr lang="zh-CN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先易后难”</a:t>
            </a:r>
            <a:r>
              <a:rPr lang="zh-CN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，即先救容易救出的人员</a:t>
            </a:r>
            <a:r>
              <a:rPr lang="zh-CN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先轻后重”</a:t>
            </a:r>
            <a:r>
              <a:rPr lang="zh-CN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，即先救轻伤和强壮人员，扩大营救队伍</a:t>
            </a:r>
            <a:r>
              <a:rPr lang="zh-CN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有医务人员被埋压，应优先营救，增加抢救力量。</a:t>
            </a:r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921378"/>
            <a:ext cx="423068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4"/>
          <p:cNvSpPr txBox="1"/>
          <p:nvPr/>
        </p:nvSpPr>
        <p:spPr>
          <a:xfrm>
            <a:off x="3234594" y="44209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地震互救</a:t>
            </a:r>
            <a:endParaRPr lang="zh-CN" altLang="en-US" sz="2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278765" y="1112203"/>
            <a:ext cx="6778625" cy="517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85750" indent="-28575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在操场或室外时，可原地不动蹲下，双手保护头部，注意避开高大建筑物或危险物。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不要回到教室去。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震后应当有组织地撤离。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 defTabSz="4572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千万不要跳楼！不要站在窗外！ 不要到阳台上去！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8530" y="2184118"/>
            <a:ext cx="4667250" cy="302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3451764" y="22746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做好校园防震</a:t>
            </a:r>
            <a:endParaRPr lang="zh-CN" altLang="en-US" sz="2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2498" r="5135" b="15350"/>
          <a:stretch>
            <a:fillRect/>
          </a:stretch>
        </p:blipFill>
        <p:spPr bwMode="auto">
          <a:xfrm>
            <a:off x="4708525" y="1617980"/>
            <a:ext cx="2952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032826" y="4665041"/>
            <a:ext cx="3142107" cy="3689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45720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01 </a:t>
            </a:r>
            <a:r>
              <a:rPr lang="zh-CN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抓紧</a:t>
            </a:r>
            <a:r>
              <a:rPr lang="zh-CN" altLang="zh-CN" sz="24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时间紧急避</a:t>
            </a:r>
            <a:r>
              <a:rPr lang="zh-CN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险</a:t>
            </a:r>
            <a:endParaRPr lang="zh-CN" altLang="zh-CN" sz="24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708525" y="4664979"/>
            <a:ext cx="3142107" cy="3689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45720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02 </a:t>
            </a:r>
            <a:r>
              <a:rPr lang="zh-CN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选择</a:t>
            </a:r>
            <a:r>
              <a:rPr lang="zh-CN" altLang="zh-CN" sz="24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合适避震</a:t>
            </a:r>
            <a:r>
              <a:rPr lang="zh-CN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空间</a:t>
            </a:r>
            <a:endParaRPr lang="zh-CN" altLang="zh-CN" sz="24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24921" r="5328" b="17191"/>
          <a:stretch>
            <a:fillRect/>
          </a:stretch>
        </p:blipFill>
        <p:spPr bwMode="auto">
          <a:xfrm>
            <a:off x="1127125" y="1617980"/>
            <a:ext cx="2952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8720341" y="4664979"/>
            <a:ext cx="2358617" cy="3689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45720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03 </a:t>
            </a:r>
            <a:r>
              <a:rPr lang="zh-CN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做好</a:t>
            </a:r>
            <a:r>
              <a:rPr lang="zh-CN" altLang="zh-CN" sz="24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自我</a:t>
            </a:r>
            <a:r>
              <a:rPr lang="zh-CN" altLang="zh-CN" sz="2400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保护</a:t>
            </a:r>
            <a:endParaRPr lang="zh-CN" altLang="zh-CN" sz="24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23959" r="12854" b="11388"/>
          <a:stretch>
            <a:fillRect/>
          </a:stretch>
        </p:blipFill>
        <p:spPr bwMode="auto">
          <a:xfrm>
            <a:off x="8426450" y="1617980"/>
            <a:ext cx="29464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4"/>
          <p:cNvSpPr txBox="1"/>
          <p:nvPr/>
        </p:nvSpPr>
        <p:spPr>
          <a:xfrm>
            <a:off x="1321974" y="99137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做好家庭防震</a:t>
            </a:r>
            <a:endParaRPr lang="zh-CN" altLang="en-US" sz="2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" y="402590"/>
            <a:ext cx="2258695" cy="2141855"/>
          </a:xfrm>
        </p:spPr>
      </p:pic>
      <p:sp>
        <p:nvSpPr>
          <p:cNvPr id="4" name="矩形 3"/>
          <p:cNvSpPr/>
          <p:nvPr/>
        </p:nvSpPr>
        <p:spPr>
          <a:xfrm>
            <a:off x="4476545" y="500425"/>
            <a:ext cx="3550920" cy="1106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图标介绍</a:t>
            </a:r>
            <a:endParaRPr lang="zh-CN" alt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2270" y="1722775"/>
            <a:ext cx="8504929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左上角为国家“防灾减灾日”图标。国家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“防灾减灾日”图标以彩虹、伞、人为基本构图元素。伞状弧形蕴含防灾减灾“以人为本”的理念和呵护人民生命财产安全的目标。彩虹寓意着美好、和谐的生活。双人执伞代表全民携手，共同参与防灾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减灾。“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5·12”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代表每年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日为国家“防灾减灾日”。图标色彩明快、构图和谐，寓意明确、识别性强，便于在开展各类“防灾减灾日”活动时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使用。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01015" y="774700"/>
            <a:ext cx="77152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摇晃时立即关火，失火时立即灭火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不要慌张地向户外跑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将门打开，确保出口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户外的场合，要保护好头部，避开危险之处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在百货公司、剧场时依工作人员的指示行动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汽车靠路边停车，管制区域禁止行驶　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务必注意山崩、断崖落石或海啸  　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避难时要徒步，携带物品应在最少限度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00050" indent="-400050" defTabSz="4572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不要听信谣言，不要轻举妄动 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30" y="774700"/>
            <a:ext cx="4887913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1936019" y="314460"/>
            <a:ext cx="2621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地震时的九条须知</a:t>
            </a:r>
            <a:endParaRPr lang="zh-CN" altLang="en-US" sz="2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1711325" y="2408555"/>
            <a:ext cx="9144000" cy="2387600"/>
          </a:xfrm>
        </p:spPr>
        <p:txBody>
          <a:bodyPr/>
          <a:p>
            <a:pPr algn="ctr"/>
            <a:r>
              <a:rPr lang="zh-CN" altLang="en-US" sz="4800" b="1" dirty="0" smtClean="0">
                <a:latin typeface="+mn-ea"/>
                <a:ea typeface="+mn-ea"/>
                <a:sym typeface="+mn-ea"/>
              </a:rPr>
              <a:t>（二）发生</a:t>
            </a:r>
            <a:r>
              <a:rPr lang="zh-CN" altLang="en-US" sz="4800" b="1" dirty="0">
                <a:latin typeface="+mn-ea"/>
                <a:ea typeface="+mn-ea"/>
                <a:sym typeface="+mn-ea"/>
              </a:rPr>
              <a:t>火灾应该如何逃生？</a:t>
            </a:r>
            <a:endParaRPr lang="zh-CN" altLang="en-US" sz="4800" b="1" dirty="0">
              <a:latin typeface="+mn-ea"/>
              <a:ea typeface="+mn-ea"/>
              <a:sym typeface="+mn-ea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4" y="260648"/>
            <a:ext cx="3619922" cy="25525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4" y="3433951"/>
            <a:ext cx="3619922" cy="285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9235" y="105410"/>
            <a:ext cx="6266815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火灾如何</a:t>
            </a:r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逃生</a:t>
            </a:r>
            <a:endParaRPr lang="zh-CN" altLang="en-US" sz="5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浸湿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衣物披裹身体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）保持镇静，迅速判断危险地点和安全地点，尽快撤离。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）逃生时不可蜂拥而出或留恋财物。必须穿过火区时，应尽量用浸湿的衣物披裹身体，捂住口鼻，贴近地面。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）火灾发生后威胁最大的往往是浓烟，想办法以湿毛巾掩口鼻呼吸，降低姿势，一路关闭所有背后的门，它能降低火和浓烟的蔓延速度。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）身上着火，千万别奔跑，可就地打滚，将身上的火苗压灭，或跳入就近的水池、水缸、小河等。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2232660" y="2510790"/>
            <a:ext cx="9144000" cy="2387600"/>
          </a:xfrm>
        </p:spPr>
        <p:txBody>
          <a:bodyPr/>
          <a:p>
            <a:r>
              <a:rPr lang="zh-CN" altLang="en-US" sz="4800" b="1"/>
              <a:t>（三）冰雹来了如何避险？</a:t>
            </a:r>
            <a:endParaRPr lang="zh-CN" altLang="en-US" sz="4800" b="1"/>
          </a:p>
        </p:txBody>
      </p:sp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6" y="692124"/>
            <a:ext cx="3672408" cy="25486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1" y="3803263"/>
            <a:ext cx="3623919" cy="2476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6370" y="200025"/>
            <a:ext cx="669036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防冰雹如何避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险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防雹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勿忘防雷电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）关好门窗，妥善安置好室外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物品。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）切勿随意外出，确保老人小孩留在家中。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）如在户外，不要在高楼屋檐下，烟囱、电线杆或大树底下躲避冰雹。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）在防冰雹的同时，也要做好防雷电的准备。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18155" y="2654300"/>
            <a:ext cx="63157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ym typeface="+mn-ea"/>
              </a:rPr>
              <a:t>（四）台风来了如何躲？</a:t>
            </a:r>
            <a:endParaRPr lang="zh-CN" altLang="en-US" sz="4800" b="1"/>
          </a:p>
        </p:txBody>
      </p:sp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99" y="476672"/>
            <a:ext cx="4105765" cy="23042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88" y="3415719"/>
            <a:ext cx="4105765" cy="2918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0755" y="476885"/>
            <a:ext cx="546608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台风来了怎么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避</a:t>
            </a:r>
            <a:endParaRPr lang="zh-CN" altLang="en-US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尽量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避免河边</a:t>
            </a:r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</a:t>
            </a:r>
            <a:endParaRPr lang="en-US" altLang="zh-CN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）不要在建筑物旁避风躲雨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强风有可能吹倒建筑物、高空设施易造成人员伤亡。      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）尽量避免在河边和桥上行走，行人在路上、桥上、水边容易被吹倒或吹落水中，摔死摔伤或溺水。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2498090" y="2684145"/>
            <a:ext cx="9144000" cy="2387600"/>
          </a:xfrm>
        </p:spPr>
        <p:txBody>
          <a:bodyPr/>
          <a:p>
            <a:r>
              <a:rPr lang="zh-CN" altLang="en-US" sz="4800" b="1">
                <a:latin typeface="+mn-lt"/>
                <a:ea typeface="+mn-ea"/>
                <a:cs typeface="+mn-cs"/>
              </a:rPr>
              <a:t>（五）洪</a:t>
            </a:r>
            <a:r>
              <a:rPr lang="zh-CN" altLang="en-US" sz="4800" b="1">
                <a:latin typeface="+mn-lt"/>
                <a:ea typeface="+mn-ea"/>
                <a:cs typeface="+mn-cs"/>
              </a:rPr>
              <a:t>水袭来如何应对？</a:t>
            </a:r>
            <a:endParaRPr lang="zh-CN" altLang="en-US" sz="4800" b="1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0" y="260649"/>
            <a:ext cx="3686809" cy="23042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09" y="2792358"/>
            <a:ext cx="3688485" cy="302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0220" y="260350"/>
            <a:ext cx="537273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洪水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突来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如何应对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冷静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 迅速转移</a:t>
            </a:r>
            <a:r>
              <a:rPr lang="zh-CN" altLang="en-US" sz="3200" dirty="0">
                <a:solidFill>
                  <a:srgbClr val="FF0000"/>
                </a:solidFill>
              </a:rPr>
              <a:t> </a:t>
            </a:r>
            <a:r>
              <a:rPr lang="zh-CN" altLang="en-US" sz="2800" dirty="0"/>
              <a:t>     </a:t>
            </a:r>
            <a:endParaRPr lang="en-US" altLang="zh-CN" sz="2800" dirty="0" smtClean="0"/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）冷静观察水势和地势，然后迅速向附近的高地、楼房转移。    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 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）就近无高地楼房可避，可抓住有浮力的物品如木盆、木椅等。必要时爬上高树也可暂避。     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）切记不要爬到土坯房的屋顶，这些房屋浸水后容易倒塌。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4633595" y="2875280"/>
            <a:ext cx="6540500" cy="1106805"/>
          </a:xfrm>
        </p:spPr>
        <p:txBody>
          <a:bodyPr/>
          <a:p>
            <a:r>
              <a:rPr lang="zh-CN" altLang="en-US" sz="4800" b="1">
                <a:latin typeface="+mn-lt"/>
                <a:ea typeface="+mn-ea"/>
                <a:cs typeface="+mn-cs"/>
              </a:rPr>
              <a:t>生活安全</a:t>
            </a:r>
            <a:endParaRPr lang="zh-CN" altLang="en-US" sz="4800" b="1">
              <a:latin typeface="+mn-lt"/>
              <a:ea typeface="+mn-ea"/>
              <a:cs typeface="+mn-cs"/>
            </a:endParaRPr>
          </a:p>
        </p:txBody>
      </p:sp>
      <p:pic>
        <p:nvPicPr>
          <p:cNvPr id="5125" name="图片 5124" descr="u=1269128368,4113985348&amp;fm=15&amp;gp=0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0350"/>
            <a:ext cx="2051050" cy="1700213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090545" y="1075690"/>
            <a:ext cx="7712710" cy="72517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zh-CN" alt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自然灾害有</a:t>
            </a:r>
            <a:r>
              <a:rPr lang="zh-CN" alt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哪些？</a:t>
            </a:r>
            <a:br>
              <a:rPr lang="zh-CN" alt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>
                    <a:lumMod val="9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291330" y="2183130"/>
            <a:ext cx="7712710" cy="40386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地震</a:t>
            </a:r>
            <a:endParaRPr lang="zh-CN" altLang="en-US" sz="3600" b="1" dirty="0" smtClean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6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火灾</a:t>
            </a:r>
            <a:endParaRPr lang="zh-CN" altLang="en-US" sz="3600" b="1" dirty="0" smtClean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冰雹</a:t>
            </a:r>
            <a:endParaRPr lang="zh-CN" altLang="en-US" sz="3600" b="1" dirty="0" smtClean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台风</a:t>
            </a:r>
            <a:endParaRPr lang="zh-CN" altLang="en-US" sz="3600" b="1" dirty="0" smtClean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3600" b="1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洪水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91995" y="981075"/>
            <a:ext cx="3454400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600" b="1" dirty="0" smtClean="0">
                <a:solidFill>
                  <a:schemeClr val="tx1"/>
                </a:solidFill>
                <a:latin typeface="+mn-ea"/>
              </a:rPr>
              <a:t>如何正确用电？</a:t>
            </a:r>
            <a:endParaRPr lang="zh-CN" altLang="en-US" sz="3600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1995" y="1988820"/>
            <a:ext cx="3434080" cy="3930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用电器，需谨记，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湿手去摸使不得，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电源插头不能摸，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电线落地远远躲，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电器若是着了火，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千万不要用水泼。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13819070027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8345" y="405130"/>
            <a:ext cx="3818255" cy="2863850"/>
          </a:xfrm>
          <a:prstGeom prst="rect">
            <a:avLst/>
          </a:prstGeom>
        </p:spPr>
      </p:pic>
      <p:pic>
        <p:nvPicPr>
          <p:cNvPr id="6" name="图片 5" descr="u=3226458370,3624548735&amp;fm=21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3285490"/>
            <a:ext cx="3847465" cy="279336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31950" y="405130"/>
            <a:ext cx="4674235" cy="7308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b="1" dirty="0" smtClean="0">
                <a:latin typeface="+mj-ea"/>
                <a:ea typeface="+mj-ea"/>
              </a:rPr>
              <a:t>我们如何注意交通安全？</a:t>
            </a:r>
            <a:endParaRPr lang="zh-CN" altLang="en-US" sz="3200" b="1" dirty="0" smtClean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4725" y="1237615"/>
            <a:ext cx="6411595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红灯停，绿灯行，小心过街不抢行，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过街要走斑马线，勿要打闹来回跑，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小心车辆不要慌，避让车辆不抢行，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endParaRPr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切记不可随波逐流的跟大队</a:t>
            </a:r>
            <a:r>
              <a:rPr 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011118fb20809b04516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2240" y="405130"/>
            <a:ext cx="4142105" cy="3446145"/>
          </a:xfrm>
          <a:prstGeom prst="rect">
            <a:avLst/>
          </a:prstGeom>
        </p:spPr>
      </p:pic>
      <p:pic>
        <p:nvPicPr>
          <p:cNvPr id="6" name="图片 5" descr="16193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0" y="3977640"/>
            <a:ext cx="4201795" cy="256794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4480" y="273685"/>
            <a:ext cx="908494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防灾知识竞答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8445" y="905510"/>
            <a:ext cx="9012555" cy="536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：人们在避震期间首先选择要保护的是人身体的哪一个部位？</a:t>
            </a:r>
            <a:endParaRPr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头部</a:t>
            </a:r>
            <a:endParaRPr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：地震直接灾害有哪些？</a:t>
            </a:r>
            <a:endParaRPr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地震造成建筑物破坏以及山崩、滑坡、泥石流和海啸和人员伤亡</a:t>
            </a:r>
            <a:endParaRPr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：我国台风灾害主要集中在哪一个季节？</a:t>
            </a:r>
            <a:endParaRPr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夏秋季节</a:t>
            </a:r>
            <a:endParaRPr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：我国洪水灾害主要集中于哪个季节？</a:t>
            </a:r>
            <a:endParaRPr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夏秋季节</a:t>
            </a:r>
            <a:endParaRPr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：如果你所居住的高层建筑发生火灾时，可通过什么方法逃生？</a:t>
            </a:r>
            <a:endParaRPr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从安全通道有秩序下楼；</a:t>
            </a:r>
            <a:endParaRPr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如无法下楼就在窗户旁引起别人注意等待救援</a:t>
            </a:r>
            <a:endParaRPr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15640" y="817245"/>
            <a:ext cx="6123305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有备未必无患  无备必有大患</a:t>
            </a:r>
            <a:endParaRPr lang="zh-CN" altLang="en-US" sz="36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0765" y="1894840"/>
            <a:ext cx="8338820" cy="2730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希望同学们借此机会，汲取防灾减灾的基本常识，从容应对各种突发事件，保护自己和他人！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3" y="285172"/>
            <a:ext cx="990568" cy="99056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1" y="0"/>
            <a:ext cx="12408060" cy="694481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7017885" y="3542994"/>
            <a:ext cx="2894330" cy="748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zh-CN" altLang="en-US" sz="4265" kern="0" dirty="0" smtClean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地震知多少</a:t>
            </a:r>
            <a:endParaRPr lang="en-US" altLang="zh-CN" sz="4265" kern="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63e802f17aadb011e30897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862138"/>
            <a:ext cx="56372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484313"/>
            <a:ext cx="540702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1076363" y="44146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中国百年地震一览图</a:t>
            </a:r>
            <a:endParaRPr lang="zh-CN" altLang="en-US" sz="24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978910" y="709930"/>
            <a:ext cx="4852035" cy="1010285"/>
          </a:xfrm>
        </p:spPr>
        <p:txBody>
          <a:bodyPr>
            <a:normAutofit/>
          </a:bodyPr>
          <a:lstStyle/>
          <a:p>
            <a:r>
              <a:rPr lang="zh-CN" altLang="en-US" sz="4000">
                <a:solidFill>
                  <a:schemeClr val="bg1"/>
                </a:solidFill>
              </a:rPr>
              <a:t>中国近年来三大地震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4094480" y="2577465"/>
            <a:ext cx="5005705" cy="273621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marL="742950" indent="-742950">
              <a:buFont typeface="+mj-lt"/>
              <a:buAutoNum type="arabicPeriod"/>
            </a:pP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唐山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地震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(1976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日）</a:t>
            </a:r>
            <a:endParaRPr lang="en-US" altLang="zh-CN" sz="14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742950" indent="-742950">
              <a:buAutoNum type="arabicPeriod"/>
            </a:pP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汶川大地震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(2008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日）</a:t>
            </a:r>
            <a:endParaRPr sz="14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marL="742950" indent="-742950">
              <a:buAutoNum type="arabicPeriod"/>
            </a:pP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玉树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地震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(2010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altLang="zh-CN" sz="14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en-US" altLang="zh-CN" sz="14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5125" name="图片 5124" descr="u=1269128368,4113985348&amp;fm=15&amp;gp=0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364490"/>
            <a:ext cx="2051050" cy="1700213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3"/>
    </p:custData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1420535"/>
            <a:ext cx="10928350" cy="12414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r>
              <a:rPr lang="zh-CN" altLang="zh-CN" sz="20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</a:t>
            </a:r>
            <a:r>
              <a:rPr lang="zh-CN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据新华社报道，1976年7月28日凌晨3时40分，我国河北省唐山市发生里氏7.8级大地震，震中位于唐山市吉祥路一带，即北纬39°，东经118° ，在这次地震中，有24万人伤生，是有史以来地震给人类造成的特大灾难之一。</a:t>
            </a:r>
            <a:endParaRPr lang="zh-CN" altLang="zh-CN" sz="2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999974"/>
            <a:ext cx="4878387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99973"/>
            <a:ext cx="4754816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4"/>
          <p:cNvSpPr txBox="1"/>
          <p:nvPr/>
        </p:nvSpPr>
        <p:spPr>
          <a:xfrm>
            <a:off x="998759" y="44146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唐山大</a:t>
            </a:r>
            <a:r>
              <a:rPr lang="zh-CN" altLang="en-US" sz="2400" dirty="0" smtClean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地震</a:t>
            </a:r>
            <a:endParaRPr lang="zh-CN" altLang="en-US" sz="24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0819" y="1386427"/>
            <a:ext cx="10928350" cy="12414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     </a:t>
            </a:r>
            <a:r>
              <a:rPr lang="zh-CN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2008年5月12日14时28分04秒，四川汶川、北川，8级强震猝然袭来，大地颤抖，山河移位，满目疮痍，生离死别……西南处，国有殇。这是新中国成立以来破坏性最强、波及范围最大的一次地震。</a:t>
            </a:r>
            <a:endParaRPr lang="zh-CN" altLang="zh-CN" sz="2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7" y="2937164"/>
            <a:ext cx="466566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7164"/>
            <a:ext cx="41481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4"/>
          <p:cNvSpPr txBox="1"/>
          <p:nvPr/>
        </p:nvSpPr>
        <p:spPr>
          <a:xfrm>
            <a:off x="998759" y="44146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汶</a:t>
            </a:r>
            <a:r>
              <a:rPr lang="zh-CN" altLang="en-US" sz="2400" dirty="0" smtClean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川大地震</a:t>
            </a:r>
            <a:endParaRPr lang="zh-CN" altLang="en-US" sz="24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7487" y="1603590"/>
            <a:ext cx="9075738" cy="12414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青海省</a:t>
            </a:r>
            <a:r>
              <a:rPr lang="zh-CN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玉树县2010年4月14日晨发生两次</a:t>
            </a:r>
            <a:r>
              <a:rPr lang="zh-CN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地震</a:t>
            </a:r>
            <a:r>
              <a:rPr lang="en-US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/</a:t>
            </a:r>
            <a:r>
              <a:rPr lang="zh-CN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最高</a:t>
            </a:r>
            <a:r>
              <a:rPr lang="zh-CN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震级7.1</a:t>
            </a:r>
            <a:r>
              <a:rPr lang="zh-CN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级</a:t>
            </a:r>
            <a:r>
              <a:rPr lang="en-US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/</a:t>
            </a:r>
            <a:r>
              <a:rPr lang="zh-CN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地震</a:t>
            </a:r>
            <a:r>
              <a:rPr lang="zh-CN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震中位于县城附近</a:t>
            </a:r>
            <a:r>
              <a:rPr lang="zh-CN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。止4月25日下午17时 造成</a:t>
            </a:r>
            <a:r>
              <a:rPr lang="zh-CN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2220人遇难，失踪70人。</a:t>
            </a:r>
            <a:endParaRPr lang="zh-CN" altLang="zh-CN" sz="2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7487" y="2991296"/>
            <a:ext cx="4608513" cy="298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7287"/>
            <a:ext cx="446722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4"/>
          <p:cNvSpPr txBox="1"/>
          <p:nvPr/>
        </p:nvSpPr>
        <p:spPr>
          <a:xfrm>
            <a:off x="998759" y="44146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玉树大地震</a:t>
            </a:r>
            <a:endParaRPr lang="zh-CN" altLang="en-US" sz="24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46"/>
            <a:ext cx="1145894" cy="114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10" grpId="0"/>
    </p:bldLst>
  </p:timing>
</p:sld>
</file>

<file path=ppt/tags/tag1.xml><?xml version="1.0" encoding="utf-8"?>
<p:tagLst xmlns:p="http://schemas.openxmlformats.org/presentationml/2006/main">
  <p:tag name="DVSECTIONID" val="QUq8QELArFIgadhH063fpq"/>
  <p:tag name="KSO_WM_TEMPLATE_CATEGORY" val="custom"/>
  <p:tag name="KSO_WM_TEMPLATE_INDEX" val="101"/>
</p:tagLst>
</file>

<file path=ppt/tags/tag10.xml><?xml version="1.0" encoding="utf-8"?>
<p:tagLst xmlns:p="http://schemas.openxmlformats.org/presentationml/2006/main">
  <p:tag name="DVSECTIONID" val="FpChuQ9mrn7ncHkUb4wJDg"/>
  <p:tag name="KSO_WM_TEMPLATE_CATEGORY" val="custom"/>
  <p:tag name="KSO_WM_TEMPLATE_INDEX" val="101"/>
</p:tagLst>
</file>

<file path=ppt/tags/tag11.xml><?xml version="1.0" encoding="utf-8"?>
<p:tagLst xmlns:p="http://schemas.openxmlformats.org/presentationml/2006/main">
  <p:tag name="DVSECTIONID" val="HsVeI2TwAzQM9S4tQjLvMM"/>
  <p:tag name="KSO_WM_TEMPLATE_CATEGORY" val="custom"/>
  <p:tag name="KSO_WM_TEMPLATE_INDEX" val="101"/>
</p:tagLst>
</file>

<file path=ppt/tags/tag12.xml><?xml version="1.0" encoding="utf-8"?>
<p:tagLst xmlns:p="http://schemas.openxmlformats.org/presentationml/2006/main">
  <p:tag name="DVSECTIONID" val="gLLkbNYfJYmMS8cGCr6Zqx"/>
  <p:tag name="KSO_WM_TEMPLATE_CATEGORY" val="custom"/>
  <p:tag name="KSO_WM_TEMPLATE_INDEX" val="101"/>
</p:tagLst>
</file>

<file path=ppt/tags/tag13.xml><?xml version="1.0" encoding="utf-8"?>
<p:tagLst xmlns:p="http://schemas.openxmlformats.org/presentationml/2006/main">
  <p:tag name="ISPRING_PRESENTATION_TITLE" val="清新防震减灾PPT模版"/>
</p:tagLst>
</file>

<file path=ppt/tags/tag2.xml><?xml version="1.0" encoding="utf-8"?>
<p:tagLst xmlns:p="http://schemas.openxmlformats.org/presentationml/2006/main">
  <p:tag name="KSO_WM_TEMPLATE_CATEGORY" val="custom"/>
  <p:tag name="KSO_WM_TEMPLATE_INDEX" val="101"/>
</p:tagLst>
</file>

<file path=ppt/tags/tag3.xml><?xml version="1.0" encoding="utf-8"?>
<p:tagLst xmlns:p="http://schemas.openxmlformats.org/presentationml/2006/main">
  <p:tag name="KSO_WM_TEMPLATE_CATEGORY" val="custom"/>
  <p:tag name="KSO_WM_TEMPLATE_INDEX" val="101"/>
</p:tagLst>
</file>

<file path=ppt/tags/tag4.xml><?xml version="1.0" encoding="utf-8"?>
<p:tagLst xmlns:p="http://schemas.openxmlformats.org/presentationml/2006/main">
  <p:tag name="DVSECTIONID" val="bORDfvhHahmpDFmvtYCcVK"/>
  <p:tag name="KSO_WM_TEMPLATE_CATEGORY" val="custom"/>
  <p:tag name="KSO_WM_TEMPLATE_INDEX" val="101"/>
</p:tagLst>
</file>

<file path=ppt/tags/tag5.xml><?xml version="1.0" encoding="utf-8"?>
<p:tagLst xmlns:p="http://schemas.openxmlformats.org/presentationml/2006/main">
  <p:tag name="REFSHAPE" val="999973588"/>
  <p:tag name="KSO_WM_UNIT_PLACING_PICTURE_USER_VIEWPORT" val="{&quot;height&quot;:6586.6755905511809,&quot;width&quot;:4943.1999999999998}"/>
</p:tagLst>
</file>

<file path=ppt/tags/tag6.xml><?xml version="1.0" encoding="utf-8"?>
<p:tagLst xmlns:p="http://schemas.openxmlformats.org/presentationml/2006/main">
  <p:tag name="REFSHAPE" val="1033761876"/>
  <p:tag name="KSO_WM_UNIT_PLACING_PICTURE_USER_VIEWPORT" val="{&quot;height&quot;:5824.5716535433066,&quot;width&quot;:4641.7732283464566}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10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01"/>
</p:tagLst>
</file>

<file path=ppt/tags/tag9.xml><?xml version="1.0" encoding="utf-8"?>
<p:tagLst xmlns:p="http://schemas.openxmlformats.org/presentationml/2006/main">
  <p:tag name="KSO_WM_TEMPLATE_CATEGORY" val="custom"/>
  <p:tag name="KSO_WM_TEMPLATE_INDEX" val="101"/>
</p:tagLst>
</file>

<file path=ppt/theme/theme1.xml><?xml version="1.0" encoding="utf-8"?>
<a:theme xmlns:a="http://schemas.openxmlformats.org/drawingml/2006/main" name="当图网—www.99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当图网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2743</Words>
  <Application>WPS 演示</Application>
  <PresentationFormat>宽屏</PresentationFormat>
  <Paragraphs>175</Paragraphs>
  <Slides>33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Calibri</vt:lpstr>
      <vt:lpstr>GeosansLight</vt:lpstr>
      <vt:lpstr>Segoe Print</vt:lpstr>
      <vt:lpstr>Open Sans</vt:lpstr>
      <vt:lpstr>Arial Unicode MS</vt:lpstr>
      <vt:lpstr>华文黑体</vt:lpstr>
      <vt:lpstr>黑体</vt:lpstr>
      <vt:lpstr>Calibri Light</vt:lpstr>
      <vt:lpstr>楷体</vt:lpstr>
      <vt:lpstr>幼圆</vt:lpstr>
      <vt:lpstr>字魂27号-布丁体</vt:lpstr>
      <vt:lpstr>等线 Light</vt:lpstr>
      <vt:lpstr>等线</vt:lpstr>
      <vt:lpstr>当图网—www.99ppt.com</vt:lpstr>
      <vt:lpstr>当图网​​</vt:lpstr>
      <vt:lpstr>PowerPoint 演示文稿</vt:lpstr>
      <vt:lpstr>PowerPoint 演示文稿</vt:lpstr>
      <vt:lpstr>自然灾害有哪些？ </vt:lpstr>
      <vt:lpstr>PowerPoint 演示文稿</vt:lpstr>
      <vt:lpstr>PowerPoint 演示文稿</vt:lpstr>
      <vt:lpstr>中国近年来三大地震</vt:lpstr>
      <vt:lpstr>       据新华社报道，1976年7月28日凌晨3时40分，我国河北省唐山市发生里氏7.8级大地震，震中位于唐山市吉祥路一带，即北纬39°，东经118° ，在这次地震中，有24万人伤生，是有史以来地震给人类造成的特大灾难之一。</vt:lpstr>
      <vt:lpstr>         2008年5月12日14时28分04秒，四川汶川、北川，8级强震猝然袭来，大地颤抖，山河移位，满目疮痍，生离死别……西南处，国有殇。这是新中国成立以来破坏性最强、波及范围最大的一次地震。</vt:lpstr>
      <vt:lpstr>青海省玉树县2010年4月14日晨发生两次地震/最高震级7.1级/地震震中位于县城附近。止4月25日下午17时 造成2220人遇难，失踪70人。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（二）发生火灾应该如何逃生？</vt:lpstr>
      <vt:lpstr>PowerPoint 演示文稿</vt:lpstr>
      <vt:lpstr>（三）冰雹来了如何避险？</vt:lpstr>
      <vt:lpstr>PowerPoint 演示文稿</vt:lpstr>
      <vt:lpstr>（四）台风来了如何躲</vt:lpstr>
      <vt:lpstr>PowerPoint 演示文稿</vt:lpstr>
      <vt:lpstr>（五）洪水袭来如何应对</vt:lpstr>
      <vt:lpstr>PowerPoint 演示文稿</vt:lpstr>
      <vt:lpstr>生活安全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清新防震减灾PPT模版</dc:title>
  <dc:creator/>
  <cp:keywords>当图网—www.99ppt.com</cp:keywords>
  <cp:lastModifiedBy>落桃</cp:lastModifiedBy>
  <cp:revision>5</cp:revision>
  <dcterms:created xsi:type="dcterms:W3CDTF">2017-04-13T07:16:00Z</dcterms:created>
  <dcterms:modified xsi:type="dcterms:W3CDTF">2020-05-10T15:35:23Z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