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59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15"/>
    <a:srgbClr val="FBDFDE"/>
    <a:srgbClr val="FCE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31800" y="525145"/>
            <a:ext cx="11419840" cy="5807710"/>
          </a:xfrm>
          <a:prstGeom prst="rect">
            <a:avLst/>
          </a:prstGeom>
          <a:solidFill>
            <a:srgbClr val="FC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19835" y="1249680"/>
            <a:ext cx="10574655" cy="0"/>
          </a:xfrm>
          <a:prstGeom prst="line">
            <a:avLst/>
          </a:prstGeom>
          <a:ln w="19050">
            <a:solidFill>
              <a:srgbClr val="FF471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66666-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265555"/>
            <a:ext cx="11188700" cy="5592445"/>
          </a:xfrm>
          <a:prstGeom prst="rect">
            <a:avLst/>
          </a:prstGeom>
        </p:spPr>
      </p:pic>
      <p:pic>
        <p:nvPicPr>
          <p:cNvPr id="6" name="图片 5" descr="未标题-4551-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28120" cy="5812155"/>
          </a:xfrm>
          <a:prstGeom prst="rect">
            <a:avLst/>
          </a:prstGeom>
        </p:spPr>
      </p:pic>
      <p:pic>
        <p:nvPicPr>
          <p:cNvPr id="7" name="图片 6" descr="未标题-1588899-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0"/>
            <a:ext cx="11501755" cy="5748655"/>
          </a:xfrm>
          <a:prstGeom prst="rect">
            <a:avLst/>
          </a:prstGeom>
        </p:spPr>
      </p:pic>
      <p:pic>
        <p:nvPicPr>
          <p:cNvPr id="8" name="图片 7" descr="未标题-165677-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1895"/>
            <a:ext cx="11336020" cy="5666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05175" y="4274185"/>
            <a:ext cx="5582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F471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教师心理健康及其维护</a:t>
            </a:r>
            <a:r>
              <a:rPr lang="zh-CN" altLang="en-US" sz="2400" b="1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压力情绪管理</a:t>
            </a:r>
            <a:endParaRPr lang="zh-CN" altLang="en-US" sz="2400" b="1" dirty="0">
              <a:solidFill>
                <a:srgbClr val="FF4715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11375" y="2297430"/>
            <a:ext cx="7950200" cy="1568450"/>
            <a:chOff x="3340" y="3979"/>
            <a:chExt cx="12520" cy="2470"/>
          </a:xfrm>
        </p:grpSpPr>
        <p:sp>
          <p:nvSpPr>
            <p:cNvPr id="11" name="文本框 10"/>
            <p:cNvSpPr txBox="1"/>
            <p:nvPr/>
          </p:nvSpPr>
          <p:spPr>
            <a:xfrm>
              <a:off x="3340" y="3979"/>
              <a:ext cx="12521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cs typeface="汉仪润圆-45W" panose="00020600040101010101" charset="-122"/>
                </a:rPr>
                <a:t>心理</a:t>
              </a:r>
              <a:r>
                <a:rPr lang="en-US" altLang="zh-CN" sz="960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cs typeface="汉仪润圆-45W" panose="00020600040101010101" charset="-122"/>
                </a:rPr>
                <a:t>&amp;</a:t>
              </a:r>
              <a:r>
                <a:rPr lang="zh-CN" altLang="en-US" sz="960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cs typeface="汉仪润圆-45W" panose="00020600040101010101" charset="-122"/>
                </a:rPr>
                <a:t>健康</a:t>
              </a:r>
              <a:endParaRPr lang="zh-CN" altLang="en-US" sz="96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endParaRPr>
            </a:p>
          </p:txBody>
        </p:sp>
        <p:pic>
          <p:nvPicPr>
            <p:cNvPr id="12" name="图片 11" descr="51miz-E770496-38CFF0F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1" y="4325"/>
              <a:ext cx="1664" cy="1225"/>
            </a:xfrm>
            <a:prstGeom prst="rect">
              <a:avLst/>
            </a:prstGeom>
          </p:spPr>
        </p:pic>
      </p:grpSp>
      <p:pic>
        <p:nvPicPr>
          <p:cNvPr id="2" name="51miz-S300579-CA8551B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-3530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2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教师心理健康问题的现状及表现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19835" y="2084705"/>
            <a:ext cx="1969135" cy="39878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生理变化</a:t>
            </a:r>
            <a:endParaRPr lang="zh-CN" altLang="en-US" sz="2000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875" y="2832100"/>
            <a:ext cx="333819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呼吸急促、心跳加速、瞳孔扩大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紧张性头痛、警觉性提高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频尿、冒汗、口干舌燥、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肠胃不适、消化系统紊乱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皮肤问题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肌肉紧张 、背痛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血压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(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血糖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)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升高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睡眠失调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疲劳感、全身无力、倦怠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52265" y="2015490"/>
            <a:ext cx="0" cy="4187825"/>
          </a:xfrm>
          <a:prstGeom prst="line">
            <a:avLst/>
          </a:prstGeom>
          <a:ln w="25400" cmpd="sng">
            <a:solidFill>
              <a:srgbClr val="FF471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269605" y="2015490"/>
            <a:ext cx="0" cy="4187825"/>
          </a:xfrm>
          <a:prstGeom prst="line">
            <a:avLst/>
          </a:prstGeom>
          <a:ln w="25400" cmpd="sng">
            <a:solidFill>
              <a:srgbClr val="FF471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278755" y="2084705"/>
            <a:ext cx="1969135" cy="39878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行为反应</a:t>
            </a:r>
            <a:endParaRPr lang="zh-CN" altLang="en-US" sz="2000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94225" y="2703830"/>
            <a:ext cx="333819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药物滥用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饮食失调 、食欲异常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烟酒过量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搓手抖脚、坐立不安、强迫行为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说话滔滔不绝、说话急促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工作效率下降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比平时更容易出事故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社会退缩、精神恍惚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富有攻击性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54135" y="2084705"/>
            <a:ext cx="1969135" cy="39878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ea typeface="汉仪润圆-45W" panose="00020600040101010101" charset="-122"/>
                <a:sym typeface="+mn-ea"/>
              </a:rPr>
              <a:t>认知变化</a:t>
            </a:r>
            <a:endParaRPr lang="zh-CN" altLang="en-US" sz="2000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69605" y="2832100"/>
            <a:ext cx="333819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注意力难以集中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记忆力衰退 、健忘、丢三落四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判断力减弱、无法清楚思考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钻牛角尖、遇事迟疑不决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丧失自信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夸大的压力感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20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/>
      <p:bldP spid="2" grpId="1"/>
      <p:bldP spid="14" grpId="0" animBg="1"/>
      <p:bldP spid="14" grpId="1" animBg="1"/>
      <p:bldP spid="16" grpId="0"/>
      <p:bldP spid="16" grpId="1"/>
      <p:bldP spid="19" grpId="0" animBg="1"/>
      <p:bldP spid="19" grpId="1" animBg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2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教师心理健康问题的现状及表现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6765" y="2399665"/>
            <a:ext cx="195643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情绪变化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963929" y="3321963"/>
            <a:ext cx="643777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焦虑、紧张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抑郁 、缺乏生活情趣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沮丧、情绪低落 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无助感 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情绪的波动 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生气、易怒、敌意、莫名其妙地发火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pic>
        <p:nvPicPr>
          <p:cNvPr id="2" name="图片 1" descr="51miz-E1126649-5BEAB6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10" y="2023745"/>
            <a:ext cx="3811905" cy="381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66666-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265555"/>
            <a:ext cx="11188700" cy="5592445"/>
          </a:xfrm>
          <a:prstGeom prst="rect">
            <a:avLst/>
          </a:prstGeom>
        </p:spPr>
      </p:pic>
      <p:pic>
        <p:nvPicPr>
          <p:cNvPr id="6" name="图片 5" descr="未标题-4551-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28120" cy="5812155"/>
          </a:xfrm>
          <a:prstGeom prst="rect">
            <a:avLst/>
          </a:prstGeom>
        </p:spPr>
      </p:pic>
      <p:pic>
        <p:nvPicPr>
          <p:cNvPr id="7" name="图片 6" descr="未标题-1588899-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0"/>
            <a:ext cx="11501755" cy="5748655"/>
          </a:xfrm>
          <a:prstGeom prst="rect">
            <a:avLst/>
          </a:prstGeom>
        </p:spPr>
      </p:pic>
      <p:pic>
        <p:nvPicPr>
          <p:cNvPr id="8" name="图片 7" descr="未标题-165677-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1895"/>
            <a:ext cx="11336020" cy="5666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0555" y="3610610"/>
            <a:ext cx="8240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36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70680" y="2454910"/>
            <a:ext cx="3331210" cy="583565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</a:rPr>
              <a:t>PART        03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05150" y="4558030"/>
            <a:ext cx="5981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Teachers' mental health and management of pressure emotion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bldLvl="0" animBg="1"/>
      <p:bldP spid="9" grpId="1" animBg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grpSp>
        <p:nvGrpSpPr>
          <p:cNvPr id="102403" name="Group 3"/>
          <p:cNvGrpSpPr/>
          <p:nvPr/>
        </p:nvGrpSpPr>
        <p:grpSpPr bwMode="auto">
          <a:xfrm>
            <a:off x="1810385" y="2064068"/>
            <a:ext cx="8839200" cy="3705225"/>
            <a:chOff x="96" y="1488"/>
            <a:chExt cx="5568" cy="2334"/>
          </a:xfrm>
        </p:grpSpPr>
        <p:grpSp>
          <p:nvGrpSpPr>
            <p:cNvPr id="102404" name="Group 4"/>
            <p:cNvGrpSpPr/>
            <p:nvPr/>
          </p:nvGrpSpPr>
          <p:grpSpPr bwMode="auto">
            <a:xfrm>
              <a:off x="144" y="1488"/>
              <a:ext cx="5160" cy="251"/>
              <a:chOff x="144" y="3168"/>
              <a:chExt cx="5160" cy="251"/>
            </a:xfrm>
          </p:grpSpPr>
          <p:sp>
            <p:nvSpPr>
              <p:cNvPr id="102409" name="Text Box 9"/>
              <p:cNvSpPr txBox="1">
                <a:spLocks noChangeArrowheads="1"/>
              </p:cNvSpPr>
              <p:nvPr/>
            </p:nvSpPr>
            <p:spPr bwMode="auto">
              <a:xfrm>
                <a:off x="144" y="3168"/>
                <a:ext cx="960" cy="251"/>
              </a:xfrm>
              <a:prstGeom prst="rect">
                <a:avLst/>
              </a:prstGeom>
              <a:solidFill>
                <a:srgbClr val="FF471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000" b="1">
                    <a:solidFill>
                      <a:schemeClr val="bg1"/>
                    </a:solidFill>
                    <a:latin typeface="汉仪润圆-45W" panose="00020600040101010101" charset="-122"/>
                    <a:ea typeface="汉仪润圆-45W" panose="00020600040101010101" charset="-122"/>
                  </a:rPr>
                  <a:t>要求</a:t>
                </a:r>
                <a:endParaRPr lang="zh-CN" altLang="en-US" sz="2000" b="1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</a:endParaRPr>
              </a:p>
            </p:txBody>
          </p:sp>
          <p:sp>
            <p:nvSpPr>
              <p:cNvPr id="102410" name="Text Box 10"/>
              <p:cNvSpPr txBox="1">
                <a:spLocks noChangeArrowheads="1"/>
              </p:cNvSpPr>
              <p:nvPr/>
            </p:nvSpPr>
            <p:spPr bwMode="auto">
              <a:xfrm>
                <a:off x="4344" y="3168"/>
                <a:ext cx="960" cy="232"/>
              </a:xfrm>
              <a:prstGeom prst="rect">
                <a:avLst/>
              </a:prstGeom>
              <a:solidFill>
                <a:srgbClr val="FF471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000" b="1">
                    <a:solidFill>
                      <a:schemeClr val="bg1"/>
                    </a:solidFill>
                    <a:latin typeface="汉仪润圆-45W" panose="00020600040101010101" charset="-122"/>
                    <a:ea typeface="汉仪润圆-45W" panose="00020600040101010101" charset="-122"/>
                  </a:rPr>
                  <a:t>承受力</a:t>
                </a:r>
                <a:endParaRPr lang="zh-CN" altLang="en-US" sz="2000" b="1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</a:endParaRPr>
              </a:p>
            </p:txBody>
          </p:sp>
        </p:grpSp>
        <p:sp>
          <p:nvSpPr>
            <p:cNvPr id="102411" name="Text Box 11"/>
            <p:cNvSpPr txBox="1">
              <a:spLocks noChangeArrowheads="1"/>
            </p:cNvSpPr>
            <p:nvPr/>
          </p:nvSpPr>
          <p:spPr bwMode="auto">
            <a:xfrm>
              <a:off x="96" y="2592"/>
              <a:ext cx="1584" cy="251"/>
            </a:xfrm>
            <a:prstGeom prst="rect">
              <a:avLst/>
            </a:prstGeom>
            <a:solidFill>
              <a:srgbClr val="FF47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1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</a:rPr>
                <a:t>压力的来源</a:t>
              </a:r>
              <a:endParaRPr lang="zh-CN" altLang="en-US" sz="2000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2" name="Text Box 12"/>
            <p:cNvSpPr txBox="1">
              <a:spLocks noChangeArrowheads="1"/>
            </p:cNvSpPr>
            <p:nvPr/>
          </p:nvSpPr>
          <p:spPr bwMode="auto">
            <a:xfrm>
              <a:off x="4080" y="2592"/>
              <a:ext cx="1584" cy="251"/>
            </a:xfrm>
            <a:prstGeom prst="rect">
              <a:avLst/>
            </a:prstGeom>
            <a:solidFill>
              <a:srgbClr val="FF47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1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</a:rPr>
                <a:t>压力的反应</a:t>
              </a:r>
              <a:endParaRPr lang="zh-CN" altLang="en-US" sz="2000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3" name="Text Box 13"/>
            <p:cNvSpPr txBox="1">
              <a:spLocks noChangeArrowheads="1"/>
            </p:cNvSpPr>
            <p:nvPr/>
          </p:nvSpPr>
          <p:spPr bwMode="auto">
            <a:xfrm>
              <a:off x="96" y="3571"/>
              <a:ext cx="1584" cy="251"/>
            </a:xfrm>
            <a:prstGeom prst="rect">
              <a:avLst/>
            </a:prstGeom>
            <a:solidFill>
              <a:srgbClr val="FF47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1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</a:rPr>
                <a:t>原因的管理</a:t>
              </a:r>
              <a:endParaRPr lang="zh-CN" altLang="en-US" sz="2000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4" name="Text Box 14"/>
            <p:cNvSpPr txBox="1">
              <a:spLocks noChangeArrowheads="1"/>
            </p:cNvSpPr>
            <p:nvPr/>
          </p:nvSpPr>
          <p:spPr bwMode="auto">
            <a:xfrm>
              <a:off x="4080" y="3571"/>
              <a:ext cx="1584" cy="251"/>
            </a:xfrm>
            <a:prstGeom prst="rect">
              <a:avLst/>
            </a:prstGeom>
            <a:solidFill>
              <a:srgbClr val="FF47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1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</a:rPr>
                <a:t>反应的管理</a:t>
              </a:r>
              <a:endParaRPr lang="zh-CN" altLang="en-US" sz="2000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5" name="AutoShape 15"/>
            <p:cNvSpPr>
              <a:spLocks noChangeArrowheads="1"/>
            </p:cNvSpPr>
            <p:nvPr/>
          </p:nvSpPr>
          <p:spPr bwMode="auto">
            <a:xfrm>
              <a:off x="576" y="2064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4715"/>
            </a:solidFill>
            <a:ln w="9525">
              <a:solidFill>
                <a:srgbClr val="FF4715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2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6" name="AutoShape 16"/>
            <p:cNvSpPr>
              <a:spLocks noChangeArrowheads="1"/>
            </p:cNvSpPr>
            <p:nvPr/>
          </p:nvSpPr>
          <p:spPr bwMode="auto">
            <a:xfrm>
              <a:off x="576" y="3024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4715"/>
            </a:solidFill>
            <a:ln w="9525">
              <a:solidFill>
                <a:srgbClr val="FF4715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2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7" name="AutoShape 17"/>
            <p:cNvSpPr>
              <a:spLocks noChangeArrowheads="1"/>
            </p:cNvSpPr>
            <p:nvPr/>
          </p:nvSpPr>
          <p:spPr bwMode="auto">
            <a:xfrm>
              <a:off x="4752" y="2064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4715"/>
            </a:solidFill>
            <a:ln w="9525">
              <a:solidFill>
                <a:srgbClr val="FF4715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2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  <p:sp>
          <p:nvSpPr>
            <p:cNvPr id="102418" name="AutoShape 18"/>
            <p:cNvSpPr>
              <a:spLocks noChangeArrowheads="1"/>
            </p:cNvSpPr>
            <p:nvPr/>
          </p:nvSpPr>
          <p:spPr bwMode="auto">
            <a:xfrm>
              <a:off x="4752" y="3024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4715"/>
            </a:solidFill>
            <a:ln w="9525">
              <a:solidFill>
                <a:srgbClr val="FF4715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2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endParaRPr>
            </a:p>
          </p:txBody>
        </p:sp>
      </p:grpSp>
      <p:pic>
        <p:nvPicPr>
          <p:cNvPr id="4" name="图片 3" descr="51miz-E1039181-9DB54B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2178050"/>
            <a:ext cx="2157730" cy="355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5590" y="2609215"/>
            <a:ext cx="195643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管理压力的方法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545464" y="3321963"/>
            <a:ext cx="6437777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管理原因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——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减少压力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管理评价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——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管理的核心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管理反应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——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减少压力的不良反应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pic>
        <p:nvPicPr>
          <p:cNvPr id="2" name="图片 1" descr="51miz-E1035612-1A80BB5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745" y="727710"/>
            <a:ext cx="4223385" cy="6336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9385" y="2329815"/>
            <a:ext cx="2805430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思路之一：</a:t>
            </a:r>
            <a:r>
              <a:rPr lang="en-US" altLang="zh-CN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ABC</a:t>
            </a: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理论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6675" y="3190240"/>
            <a:ext cx="78879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Acting event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：事件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………………………</a:t>
            </a:r>
            <a:r>
              <a:rPr lang="zh-CN" altLang="en-US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前因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Belief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：对事件的信念、观点或者态度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… </a:t>
            </a:r>
            <a:r>
              <a:rPr lang="zh-CN" altLang="en-US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信念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Consequence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：结果和反应 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…………… </a:t>
            </a:r>
            <a:r>
              <a:rPr lang="zh-CN" altLang="en-US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后果</a:t>
            </a:r>
            <a:endParaRPr lang="zh-CN" altLang="en-US" b="1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哪个因素最重要？？</a:t>
            </a:r>
            <a:endParaRPr lang="zh-CN" altLang="en-US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</p:txBody>
      </p:sp>
      <p:pic>
        <p:nvPicPr>
          <p:cNvPr id="8" name="图片 7" descr="51miz-E967973-D4D91E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860" y="2199005"/>
            <a:ext cx="4660900" cy="456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40325" y="2353310"/>
            <a:ext cx="5422265" cy="39878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一个摆脱情绪困扰的良方：合理情绪疗法</a:t>
            </a:r>
            <a:endParaRPr lang="zh-CN" altLang="en-US" sz="2000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18710" y="3198495"/>
            <a:ext cx="788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 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艾里斯认为，“人不是为事情困扰着，而是被对这件事的看法困扰着。”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18710" y="4038600"/>
            <a:ext cx="78879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所有的不合理信念概括起来都有三个特征：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一是绝对化要求（包括完美主义倾向）总是想“应该如何”“必须如何”。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二是过分概括化（以偏概全）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三是糟糕至极。（一般的负性事件也能感受为是灭顶之灾。）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pic>
        <p:nvPicPr>
          <p:cNvPr id="3" name="图片 2" descr="51miz-E1032796-4A319E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10" y="1970405"/>
            <a:ext cx="4208145" cy="420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7" grpId="0"/>
      <p:bldP spid="7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815340" y="3569335"/>
            <a:ext cx="10972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（事件）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840991" y="3476308"/>
            <a:ext cx="23288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（认识、观念）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5170170" y="3449638"/>
            <a:ext cx="22402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（情绪或行为反应）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872490" y="4335780"/>
            <a:ext cx="5657850" cy="6451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劝导干预、自我辩论与不合理信念作斗争，以合理信念取代不合理信念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08038" y="5424805"/>
            <a:ext cx="38404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效果（不良情绪或行为消除或减弱）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1980566" y="2988311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4715"/>
          </a:solidFill>
          <a:ln w="12700" cap="sq">
            <a:solidFill>
              <a:srgbClr val="FF471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4593591" y="2964181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4715"/>
          </a:solidFill>
          <a:ln w="12700" cap="sq">
            <a:solidFill>
              <a:srgbClr val="FF471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1148716" y="2954656"/>
            <a:ext cx="429895" cy="521970"/>
          </a:xfrm>
          <a:prstGeom prst="rect">
            <a:avLst/>
          </a:prstGeom>
          <a:solidFill>
            <a:srgbClr val="FF47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rPr>
              <a:t>A</a:t>
            </a:r>
            <a:endParaRPr lang="en-US" altLang="zh-CN" sz="280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3481070" y="2954656"/>
            <a:ext cx="426085" cy="521970"/>
          </a:xfrm>
          <a:prstGeom prst="rect">
            <a:avLst/>
          </a:prstGeom>
          <a:solidFill>
            <a:srgbClr val="FF4715"/>
          </a:solidFill>
          <a:ln w="12700">
            <a:solidFill>
              <a:srgbClr val="FF471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rPr>
              <a:t>B</a:t>
            </a:r>
            <a:endParaRPr lang="en-US" altLang="zh-CN" sz="280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6193790" y="2887981"/>
            <a:ext cx="450215" cy="521970"/>
          </a:xfrm>
          <a:prstGeom prst="rect">
            <a:avLst/>
          </a:prstGeom>
          <a:solidFill>
            <a:srgbClr val="FF4715"/>
          </a:solidFill>
          <a:ln w="12700">
            <a:solidFill>
              <a:srgbClr val="FF471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rPr>
              <a:t>C</a:t>
            </a:r>
            <a:endParaRPr lang="en-US" altLang="zh-CN" sz="280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21872" name="Text Box 16"/>
          <p:cNvSpPr txBox="1">
            <a:spLocks noChangeArrowheads="1"/>
          </p:cNvSpPr>
          <p:nvPr/>
        </p:nvSpPr>
        <p:spPr bwMode="auto">
          <a:xfrm>
            <a:off x="1080135" y="2016443"/>
            <a:ext cx="3297238" cy="398780"/>
          </a:xfrm>
          <a:prstGeom prst="rect">
            <a:avLst/>
          </a:prstGeom>
          <a:solidFill>
            <a:srgbClr val="FF4715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rPr>
              <a:t>想一想：关键在哪里？</a:t>
            </a:r>
            <a:endParaRPr lang="zh-CN" altLang="en-US" sz="200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pic>
        <p:nvPicPr>
          <p:cNvPr id="60" name="图片 59" descr="51miz-E1050982-85FADA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2098040"/>
            <a:ext cx="4091940" cy="409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 animBg="1"/>
      <p:bldP spid="121858" grpId="1" animBg="1"/>
      <p:bldP spid="121859" grpId="0" animBg="1"/>
      <p:bldP spid="121859" grpId="1" animBg="1"/>
      <p:bldP spid="121860" grpId="0" animBg="1"/>
      <p:bldP spid="121860" grpId="1" animBg="1"/>
      <p:bldP spid="121862" grpId="0" animBg="1"/>
      <p:bldP spid="121862" grpId="1" animBg="1"/>
      <p:bldP spid="121864" grpId="0" animBg="1"/>
      <p:bldP spid="121864" grpId="1" animBg="1"/>
      <p:bldP spid="121865" grpId="0" animBg="1"/>
      <p:bldP spid="121865" grpId="1" animBg="1"/>
      <p:bldP spid="121866" grpId="0" animBg="1"/>
      <p:bldP spid="121866" grpId="1" animBg="1"/>
      <p:bldP spid="121869" grpId="0" animBg="1"/>
      <p:bldP spid="121869" grpId="1" animBg="1"/>
      <p:bldP spid="121870" grpId="0" animBg="1"/>
      <p:bldP spid="121870" grpId="1" animBg="1"/>
      <p:bldP spid="121871" grpId="0" animBg="1"/>
      <p:bldP spid="121871" grpId="1" animBg="1"/>
      <p:bldP spid="121872" grpId="0" animBg="1"/>
      <p:bldP spid="12187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04645" y="2561590"/>
            <a:ext cx="36887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态度决定一切，信念决定情绪！！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消极信念        消极情绪；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积极信念         积极情绪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改变情绪，就要先改变信念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</p:txBody>
      </p:sp>
      <p:pic>
        <p:nvPicPr>
          <p:cNvPr id="3" name="图片 2" descr="51miz-E770496-38CFF0F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95" y="2032000"/>
            <a:ext cx="4572000" cy="3366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9835" y="2364740"/>
            <a:ext cx="195643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情境一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650" y="3608705"/>
            <a:ext cx="48748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A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：校长批评：怎么又迟到了！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B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：该死，他又想整我了，想拿我出气了！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C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：精神紧张，生气，脸色难看，一言不发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374765" y="1969135"/>
            <a:ext cx="0" cy="4187825"/>
          </a:xfrm>
          <a:prstGeom prst="line">
            <a:avLst/>
          </a:prstGeom>
          <a:ln w="25400" cmpd="sng">
            <a:solidFill>
              <a:srgbClr val="FF471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303770" y="2364740"/>
            <a:ext cx="195643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情境二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5630" y="3352800"/>
            <a:ext cx="49790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A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：校长批评：怎么又迟到了！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B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：校长可能在找机会开除我，如果下次再迟到，我就会下岗，房贷谁还呢？老婆孩子喝西北风去？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C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：害怕，想办法为自己辩解或道歉，胃不舒服。上课找学生的麻烦。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  <p:bldP spid="7" grpId="0" bldLvl="0" animBg="1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66666-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265555"/>
            <a:ext cx="11188700" cy="5592445"/>
          </a:xfrm>
          <a:prstGeom prst="rect">
            <a:avLst/>
          </a:prstGeom>
        </p:spPr>
      </p:pic>
      <p:pic>
        <p:nvPicPr>
          <p:cNvPr id="6" name="图片 5" descr="未标题-4551-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28120" cy="5812155"/>
          </a:xfrm>
          <a:prstGeom prst="rect">
            <a:avLst/>
          </a:prstGeom>
        </p:spPr>
      </p:pic>
      <p:pic>
        <p:nvPicPr>
          <p:cNvPr id="7" name="图片 6" descr="未标题-1588899-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0"/>
            <a:ext cx="11501755" cy="5748655"/>
          </a:xfrm>
          <a:prstGeom prst="rect">
            <a:avLst/>
          </a:prstGeom>
        </p:spPr>
      </p:pic>
      <p:pic>
        <p:nvPicPr>
          <p:cNvPr id="8" name="图片 7" descr="未标题-165677-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1895"/>
            <a:ext cx="11336020" cy="5666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00885" y="2334260"/>
            <a:ext cx="10953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</a:rPr>
              <a:t>目</a:t>
            </a:r>
            <a:endParaRPr lang="zh-CN" altLang="en-US" sz="720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r>
              <a:rPr lang="zh-CN" altLang="en-US" sz="72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</a:rPr>
              <a:t>录</a:t>
            </a:r>
            <a:endParaRPr lang="zh-CN" altLang="en-US" sz="720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95445" y="2242185"/>
            <a:ext cx="6297930" cy="543560"/>
            <a:chOff x="6951" y="2536"/>
            <a:chExt cx="9918" cy="856"/>
          </a:xfrm>
        </p:grpSpPr>
        <p:grpSp>
          <p:nvGrpSpPr>
            <p:cNvPr id="28" name="组合 27"/>
            <p:cNvGrpSpPr/>
            <p:nvPr/>
          </p:nvGrpSpPr>
          <p:grpSpPr>
            <a:xfrm>
              <a:off x="6951" y="2536"/>
              <a:ext cx="812" cy="856"/>
              <a:chOff x="2031972" y="1416832"/>
              <a:chExt cx="515673" cy="543359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2031972" y="1416832"/>
                <a:ext cx="515673" cy="515673"/>
              </a:xfrm>
              <a:prstGeom prst="ellipse">
                <a:avLst/>
              </a:prstGeom>
              <a:solidFill>
                <a:srgbClr val="FF47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068636" y="1438221"/>
                <a:ext cx="442344" cy="521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85800">
                  <a:defRPr/>
                </a:pPr>
                <a:r>
                  <a:rPr lang="zh-CN" altLang="en-US" sz="2800">
                    <a:solidFill>
                      <a:schemeClr val="bg1"/>
                    </a:solidFill>
                    <a:latin typeface="汉仪润圆-45W" panose="00020600040101010101" charset="-122"/>
                    <a:ea typeface="汉仪润圆-45W" panose="00020600040101010101" charset="-122"/>
                    <a:sym typeface="+mn-lt"/>
                  </a:rPr>
                  <a:t>壹</a:t>
                </a:r>
                <a:endParaRPr lang="zh-CN" altLang="en-US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7215" y="2618"/>
              <a:ext cx="96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sym typeface="+mn-ea"/>
                </a:rPr>
                <a:t>正视心理健康，心理健康是一种状态</a:t>
              </a:r>
              <a:endParaRPr lang="zh-CN" altLang="en-US" sz="24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195445" y="3117850"/>
            <a:ext cx="6922135" cy="543367"/>
            <a:chOff x="6951" y="2536"/>
            <a:chExt cx="10901" cy="856"/>
          </a:xfrm>
        </p:grpSpPr>
        <p:grpSp>
          <p:nvGrpSpPr>
            <p:cNvPr id="17" name="组合 16"/>
            <p:cNvGrpSpPr/>
            <p:nvPr/>
          </p:nvGrpSpPr>
          <p:grpSpPr>
            <a:xfrm>
              <a:off x="6951" y="2536"/>
              <a:ext cx="812" cy="856"/>
              <a:chOff x="2031972" y="1416832"/>
              <a:chExt cx="515673" cy="543166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2031972" y="1416832"/>
                <a:ext cx="515673" cy="515673"/>
              </a:xfrm>
              <a:prstGeom prst="ellipse">
                <a:avLst/>
              </a:prstGeom>
              <a:solidFill>
                <a:srgbClr val="FF47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068636" y="1438221"/>
                <a:ext cx="442344" cy="521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85800">
                  <a:defRPr/>
                </a:pPr>
                <a:r>
                  <a:rPr lang="zh-CN" altLang="en-US" sz="2800">
                    <a:solidFill>
                      <a:schemeClr val="bg1"/>
                    </a:solidFill>
                    <a:latin typeface="汉仪润圆-45W" panose="00020600040101010101" charset="-122"/>
                    <a:ea typeface="汉仪润圆-45W" panose="00020600040101010101" charset="-122"/>
                    <a:sym typeface="+mn-lt"/>
                  </a:rPr>
                  <a:t>贰</a:t>
                </a:r>
                <a:endParaRPr lang="zh-CN" altLang="en-US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197" y="2618"/>
              <a:ext cx="96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sym typeface="+mn-ea"/>
                </a:rPr>
                <a:t>教师心理健康问题的现状及表现</a:t>
              </a:r>
              <a:endParaRPr lang="zh-CN" altLang="en-US" sz="24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232275" y="4097655"/>
            <a:ext cx="6922135" cy="543367"/>
            <a:chOff x="6951" y="2536"/>
            <a:chExt cx="10901" cy="856"/>
          </a:xfrm>
        </p:grpSpPr>
        <p:grpSp>
          <p:nvGrpSpPr>
            <p:cNvPr id="22" name="组合 21"/>
            <p:cNvGrpSpPr/>
            <p:nvPr/>
          </p:nvGrpSpPr>
          <p:grpSpPr>
            <a:xfrm>
              <a:off x="6951" y="2536"/>
              <a:ext cx="812" cy="856"/>
              <a:chOff x="2031972" y="1416832"/>
              <a:chExt cx="515673" cy="543166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031972" y="1416832"/>
                <a:ext cx="515673" cy="515673"/>
              </a:xfrm>
              <a:prstGeom prst="ellipse">
                <a:avLst/>
              </a:prstGeom>
              <a:solidFill>
                <a:srgbClr val="FF47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068636" y="1438221"/>
                <a:ext cx="442344" cy="521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85800">
                  <a:defRPr/>
                </a:pPr>
                <a:r>
                  <a:rPr lang="zh-CN" altLang="en-US" sz="2800">
                    <a:solidFill>
                      <a:schemeClr val="bg1"/>
                    </a:solidFill>
                    <a:latin typeface="汉仪润圆-45W" panose="00020600040101010101" charset="-122"/>
                    <a:ea typeface="汉仪润圆-45W" panose="00020600040101010101" charset="-122"/>
                    <a:sym typeface="+mn-lt"/>
                  </a:rPr>
                  <a:t>叁</a:t>
                </a:r>
                <a:endParaRPr lang="zh-CN" altLang="en-US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8197" y="2618"/>
              <a:ext cx="96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sym typeface="+mn-ea"/>
                </a:rPr>
                <a:t>面对压力，如何管理情绪</a:t>
              </a:r>
              <a:endParaRPr lang="zh-CN" altLang="en-US" sz="24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096260" y="2863850"/>
            <a:ext cx="459740" cy="11296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kern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Contents</a:t>
            </a:r>
            <a:endParaRPr lang="en-US" altLang="zh-CN" kern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6" grpId="0"/>
      <p:bldP spid="2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82395" y="2376170"/>
            <a:ext cx="195643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情境三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835" y="3364865"/>
            <a:ext cx="4874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A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：校长批评：怎么又迟到了！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B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：校长心情不好（小道消息：校长要被调离了）。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C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：无所谓，比较平静，或者幸灾乐祸。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4380" y="5284470"/>
            <a:ext cx="10493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思考：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是关键，如何改变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？改变情绪负性状况改变一些不合理的观念和看法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</p:txBody>
      </p:sp>
      <p:pic>
        <p:nvPicPr>
          <p:cNvPr id="3" name="图片 2" descr="51miz-E873267-22474A0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015" y="1838960"/>
            <a:ext cx="2426335" cy="318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6835" y="2679065"/>
            <a:ext cx="4503420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思路之二：改变反应，改变情绪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46835" y="3690620"/>
            <a:ext cx="47574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情绪反应：自主神经系统、行为反应、表情（体态语言）、情绪体验我们能改变哪些？表情、体态语言是可以改变的，因为表情和情绪相互影响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pic>
        <p:nvPicPr>
          <p:cNvPr id="7" name="图片 6" descr="51miz-E1093783-70105B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490" y="1557655"/>
            <a:ext cx="3974465" cy="397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89685" y="2190115"/>
            <a:ext cx="4503420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（</a:t>
            </a:r>
            <a:r>
              <a:rPr lang="en-US" altLang="zh-CN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）改变表情，改变情绪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835" y="3016250"/>
            <a:ext cx="102590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6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研究：</a:t>
            </a:r>
            <a:r>
              <a:rPr lang="zh-CN" altLang="en-US" sz="1600"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让被试评价一些卡通画的有趣程度，同时把一支铅笔叼在嘴里。有些被试用牙咬着铅笔，有些被试用嘴唇含着铅笔，谁对这些卡通画的评价更高？</a:t>
            </a:r>
            <a:endParaRPr lang="zh-CN" altLang="en-US" sz="1600">
              <a:latin typeface="汉仪润圆-45W" panose="00020600040101010101" charset="-122"/>
              <a:ea typeface="汉仪润圆-45W" panose="00020600040101010101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6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结果：</a:t>
            </a:r>
            <a:r>
              <a:rPr lang="zh-CN" altLang="en-US" sz="1600"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用牙咬着铅笔的被试对卡通画的评价更高。</a:t>
            </a:r>
            <a:endParaRPr lang="zh-CN" altLang="en-US" sz="1600">
              <a:latin typeface="汉仪润圆-45W" panose="00020600040101010101" charset="-122"/>
              <a:ea typeface="汉仪润圆-45W" panose="00020600040101010101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6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原因：</a:t>
            </a:r>
            <a:r>
              <a:rPr lang="zh-CN" altLang="en-US" sz="1600"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用牙咬着铅笔，你的面部就不得不形成微笑的样子，而用嘴唇含着铅笔，则形成皱眉的样子。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6330" y="2190115"/>
            <a:ext cx="4503420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（</a:t>
            </a:r>
            <a:r>
              <a:rPr lang="en-US" altLang="zh-CN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）改变身体状态，改变情绪</a:t>
            </a:r>
            <a:endParaRPr lang="zh-CN" altLang="en-US" b="1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84300" y="3162935"/>
            <a:ext cx="396684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600">
                <a:sym typeface="+mn-ea"/>
              </a:rPr>
              <a:t>深呼吸法</a:t>
            </a:r>
            <a:endParaRPr lang="zh-CN" altLang="en-US" sz="1600"/>
          </a:p>
          <a:p>
            <a:pPr algn="ctr">
              <a:lnSpc>
                <a:spcPct val="250000"/>
              </a:lnSpc>
            </a:pPr>
            <a:r>
              <a:rPr lang="zh-CN" altLang="en-US" sz="1600">
                <a:sym typeface="+mn-ea"/>
              </a:rPr>
              <a:t>放松（冥想）</a:t>
            </a:r>
            <a:endParaRPr lang="zh-CN" altLang="en-US" sz="1600"/>
          </a:p>
          <a:p>
            <a:pPr algn="ctr">
              <a:lnSpc>
                <a:spcPct val="250000"/>
              </a:lnSpc>
            </a:pPr>
            <a:r>
              <a:rPr lang="zh-CN" altLang="en-US" sz="1600">
                <a:sym typeface="+mn-ea"/>
              </a:rPr>
              <a:t>运动</a:t>
            </a:r>
            <a:endParaRPr lang="zh-CN" altLang="en-US" sz="1600"/>
          </a:p>
          <a:p>
            <a:pPr algn="ctr">
              <a:lnSpc>
                <a:spcPct val="250000"/>
              </a:lnSpc>
            </a:pPr>
            <a:r>
              <a:rPr lang="zh-CN" altLang="en-US" sz="1600">
                <a:sym typeface="+mn-ea"/>
              </a:rPr>
              <a:t>饮食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374765" y="1969135"/>
            <a:ext cx="0" cy="4187825"/>
          </a:xfrm>
          <a:prstGeom prst="line">
            <a:avLst/>
          </a:prstGeom>
          <a:ln w="25400" cmpd="sng">
            <a:solidFill>
              <a:srgbClr val="FF471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943725" y="2190115"/>
            <a:ext cx="4503420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（</a:t>
            </a:r>
            <a:r>
              <a:rPr lang="en-US" altLang="zh-CN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3</a:t>
            </a:r>
            <a:r>
              <a:rPr lang="zh-CN" altLang="en-US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）直接调节情绪反应</a:t>
            </a:r>
            <a:endParaRPr lang="zh-CN" altLang="en-US" b="1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91705" y="3039745"/>
            <a:ext cx="39668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渲泄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—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消极情绪出口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渲泄室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找人倾诉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自我渲泄，如大哭一场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不伤害自己（自虐）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不伤害别人（暴力）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  <p:bldP spid="2" grpId="0" bldLvl="0" animBg="1"/>
      <p:bldP spid="2" grpId="1"/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1460" y="2433955"/>
            <a:ext cx="379412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思路之三</a:t>
            </a:r>
            <a:r>
              <a:rPr lang="en-US" altLang="zh-CN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:</a:t>
            </a:r>
            <a:r>
              <a:rPr lang="zh-CN" altLang="en-US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调整刺激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4770" y="3096895"/>
            <a:ext cx="47574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目的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: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减少消极刺激、增加积极刺激转移目标法注意力转移环境改变法（冷处理）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1460" y="5144770"/>
            <a:ext cx="6107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情绪中心策略或问题中心策略？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pic>
        <p:nvPicPr>
          <p:cNvPr id="3" name="图片 2" descr="51miz-E1032798-4E52D8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25" y="2341880"/>
            <a:ext cx="3684905" cy="3684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4770" y="2061210"/>
            <a:ext cx="2688590" cy="339725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lnSpc>
                <a:spcPct val="90000"/>
              </a:lnSpc>
            </a:pPr>
            <a:r>
              <a:rPr lang="zh-CN" altLang="en-US" b="1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人生三件事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4770" y="2840990"/>
            <a:ext cx="10316845" cy="312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zh-CN" altLang="en-US" sz="1600" u="sng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一件是「自己的事」，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诸如：教学、生活：上不上班、吃什么东西、开不开心、结不结婚、要不要帮助人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……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自己能安排的皆属之。　　</a:t>
            </a:r>
            <a:endParaRPr kumimoji="0"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indent="0">
              <a:lnSpc>
                <a:spcPct val="120000"/>
              </a:lnSpc>
              <a:spcBef>
                <a:spcPts val="20"/>
              </a:spcBef>
              <a:spcAft>
                <a:spcPts val="0"/>
              </a:spcAft>
              <a:buClr>
                <a:schemeClr val="tx1"/>
              </a:buClr>
              <a:buSzPct val="75000"/>
              <a:buNone/>
            </a:pPr>
            <a:endParaRPr kumimoji="0" lang="zh-CN" altLang="en-US" sz="1600" u="sng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inden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zh-CN" altLang="en-US" sz="1600" u="sng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一件是「别人的事」，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诸如：小张好吃懒做、小陈婚姻不幸福、老陈对我很不满意、我帮助别人，别人却不感激。别人主导的事皆属之。</a:t>
            </a:r>
            <a:endParaRPr kumimoji="0"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inden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　　</a:t>
            </a:r>
            <a:endParaRPr kumimoji="0"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inden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zh-CN" altLang="en-US" sz="1600" u="sng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一件是「老天爷的事」，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诸如：刮风、下雨、地震、伊拉克、阿富汗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……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人能力范围以外的事情，都属于老天爷的管辖范围。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3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面对压力，如何管理情绪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61330" y="2741295"/>
            <a:ext cx="595566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Tx/>
              <a:buNone/>
            </a:pPr>
            <a:r>
              <a:rPr lang="zh-CN" altLang="en-US" b="1">
                <a:solidFill>
                  <a:srgbClr val="FF3300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人的烦恼来自于：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忘了自己的事，爱管别人的事，担心「老天爷的事」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…… 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l">
              <a:lnSpc>
                <a:spcPct val="150000"/>
              </a:lnSpc>
              <a:buFontTx/>
              <a:buNone/>
            </a:pPr>
            <a:endParaRPr lang="zh-CN" altLang="en-US" b="1">
              <a:solidFill>
                <a:srgbClr val="FF3300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  <a:buFontTx/>
              <a:buNone/>
            </a:pPr>
            <a:endParaRPr lang="zh-CN" altLang="en-US" b="1">
              <a:solidFill>
                <a:srgbClr val="FF3300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zh-CN" altLang="en-US" b="1">
                <a:solidFill>
                  <a:srgbClr val="FF3300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人的幸福来自于：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打理好「自己的事」，少去管「别人的事」不操心「老天爷的事」。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pic>
        <p:nvPicPr>
          <p:cNvPr id="3" name="图片 2" descr="51miz-E1126649-5BEAB6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1953260"/>
            <a:ext cx="3811905" cy="381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430395" y="1791970"/>
            <a:ext cx="3331210" cy="583565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</a:rPr>
              <a:t>结束语</a:t>
            </a:r>
            <a:endParaRPr lang="zh-CN" altLang="en-US" sz="320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42210" y="2715260"/>
            <a:ext cx="7307580" cy="283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日出东海落西山，愁也一天，喜也一天，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遇事不钻牛角尖，人也舒坦，心也舒坦。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少荤多素日三餐，粗也香甜，细也香甜。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新旧衣服不挑拣，好也御寒，赖也御寒。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常与知己聊聊天，古也谈谈，今也谈谈；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内孙外孙同样看，儿也心欢，女也心欢。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全家老小互慰勉，贫也相安，富也相安。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早晚操劳勤锻炼，忙也乐观，闲也乐观，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algn="dist"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心宽体健养天年，不是神仙，胜似神仙。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66666-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265555"/>
            <a:ext cx="11188700" cy="5592445"/>
          </a:xfrm>
          <a:prstGeom prst="rect">
            <a:avLst/>
          </a:prstGeom>
        </p:spPr>
      </p:pic>
      <p:pic>
        <p:nvPicPr>
          <p:cNvPr id="6" name="图片 5" descr="未标题-4551-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28120" cy="5812155"/>
          </a:xfrm>
          <a:prstGeom prst="rect">
            <a:avLst/>
          </a:prstGeom>
        </p:spPr>
      </p:pic>
      <p:pic>
        <p:nvPicPr>
          <p:cNvPr id="7" name="图片 6" descr="未标题-1588899-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0"/>
            <a:ext cx="11501755" cy="5748655"/>
          </a:xfrm>
          <a:prstGeom prst="rect">
            <a:avLst/>
          </a:prstGeom>
        </p:spPr>
      </p:pic>
      <p:pic>
        <p:nvPicPr>
          <p:cNvPr id="8" name="图片 7" descr="未标题-165677-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1895"/>
            <a:ext cx="11336020" cy="5666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05175" y="4274185"/>
            <a:ext cx="5582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F471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教师心理健康及其维护</a:t>
            </a:r>
            <a:r>
              <a:rPr lang="zh-CN" altLang="en-US" sz="2400" b="1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压力情绪管理</a:t>
            </a:r>
            <a:endParaRPr lang="zh-CN" altLang="en-US" sz="2400" b="1" dirty="0">
              <a:solidFill>
                <a:srgbClr val="FF4715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20900" y="2309495"/>
            <a:ext cx="7950200" cy="1568450"/>
            <a:chOff x="3340" y="3979"/>
            <a:chExt cx="12520" cy="2470"/>
          </a:xfrm>
        </p:grpSpPr>
        <p:sp>
          <p:nvSpPr>
            <p:cNvPr id="11" name="文本框 10"/>
            <p:cNvSpPr txBox="1"/>
            <p:nvPr/>
          </p:nvSpPr>
          <p:spPr>
            <a:xfrm>
              <a:off x="3340" y="3979"/>
              <a:ext cx="12521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cs typeface="汉仪润圆-45W" panose="00020600040101010101" charset="-122"/>
                </a:rPr>
                <a:t>心理</a:t>
              </a:r>
              <a:r>
                <a:rPr lang="en-US" altLang="zh-CN" sz="960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cs typeface="汉仪润圆-45W" panose="00020600040101010101" charset="-122"/>
                </a:rPr>
                <a:t>&amp;</a:t>
              </a:r>
              <a:r>
                <a:rPr lang="zh-CN" altLang="en-US" sz="9600">
                  <a:solidFill>
                    <a:srgbClr val="FF4715"/>
                  </a:solidFill>
                  <a:latin typeface="汉仪润圆-45W" panose="00020600040101010101" charset="-122"/>
                  <a:ea typeface="汉仪润圆-45W" panose="00020600040101010101" charset="-122"/>
                  <a:cs typeface="汉仪润圆-45W" panose="00020600040101010101" charset="-122"/>
                </a:rPr>
                <a:t>健康</a:t>
              </a:r>
              <a:endParaRPr lang="zh-CN" altLang="en-US" sz="96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endParaRPr>
            </a:p>
          </p:txBody>
        </p:sp>
        <p:pic>
          <p:nvPicPr>
            <p:cNvPr id="12" name="图片 11" descr="51miz-E770496-38CFF0F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1" y="4325"/>
              <a:ext cx="1664" cy="12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66666-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265555"/>
            <a:ext cx="11188700" cy="5592445"/>
          </a:xfrm>
          <a:prstGeom prst="rect">
            <a:avLst/>
          </a:prstGeom>
        </p:spPr>
      </p:pic>
      <p:pic>
        <p:nvPicPr>
          <p:cNvPr id="6" name="图片 5" descr="未标题-4551-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28120" cy="5812155"/>
          </a:xfrm>
          <a:prstGeom prst="rect">
            <a:avLst/>
          </a:prstGeom>
        </p:spPr>
      </p:pic>
      <p:pic>
        <p:nvPicPr>
          <p:cNvPr id="7" name="图片 6" descr="未标题-1588899-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0"/>
            <a:ext cx="11501755" cy="5748655"/>
          </a:xfrm>
          <a:prstGeom prst="rect">
            <a:avLst/>
          </a:prstGeom>
        </p:spPr>
      </p:pic>
      <p:pic>
        <p:nvPicPr>
          <p:cNvPr id="8" name="图片 7" descr="未标题-165677-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1895"/>
            <a:ext cx="11336020" cy="5666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0555" y="3610610"/>
            <a:ext cx="8240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正视心理健康，心理健康是一种状态</a:t>
            </a:r>
            <a:endParaRPr lang="zh-CN" altLang="en-US" sz="36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70680" y="2454910"/>
            <a:ext cx="3331210" cy="583565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</a:rPr>
              <a:t>PART        01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05150" y="4558030"/>
            <a:ext cx="5981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Teachers' mental health and management of pressure emotion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9" grpId="1" animBg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560"/>
            <a:chOff x="2031972" y="1416832"/>
            <a:chExt cx="515673" cy="543166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1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正视心理健康，心理健康是一种状态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0135" y="2048510"/>
            <a:ext cx="10237470" cy="457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4715"/>
                </a:solidFill>
              </a14:hiddenFill>
            </a:ext>
          </a:extLst>
        </p:spPr>
        <p:txBody>
          <a:bodyPr/>
          <a:lstStyle/>
          <a:p>
            <a:pPr algn="dist">
              <a:lnSpc>
                <a:spcPct val="100000"/>
              </a:lnSpc>
            </a:pPr>
            <a:r>
              <a:rPr lang="zh-CN" altLang="en-US" sz="20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教师是什么样的人比他教什么更重要。     </a:t>
            </a:r>
            <a:r>
              <a:rPr lang="en-US" altLang="zh-CN" sz="20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--</a:t>
            </a:r>
            <a:r>
              <a:rPr lang="zh-CN" altLang="en-US" sz="20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教育家卡尔</a:t>
            </a:r>
            <a:r>
              <a:rPr lang="en-US" altLang="zh-CN" sz="20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·</a:t>
            </a:r>
            <a:r>
              <a:rPr lang="zh-CN" altLang="en-US" sz="20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明格</a:t>
            </a:r>
            <a:endParaRPr lang="zh-CN" altLang="en-US" sz="2000" b="1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0135" y="3061970"/>
            <a:ext cx="64458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教师不一定懂教育，懂教育不一定会运用！懂心理学未必会运用心理学，未必会自助助人！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0135" y="4573270"/>
            <a:ext cx="6445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每个学生和教师，首先要成为一个心身健康的人？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pic>
        <p:nvPicPr>
          <p:cNvPr id="7" name="图片 6" descr="51miz-E770496-38CFF0F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210" y="2890520"/>
            <a:ext cx="4049395" cy="2981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  <p:bldP spid="86018" grpId="1" animBg="1"/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560"/>
            <a:chOff x="2031972" y="1416832"/>
            <a:chExt cx="515673" cy="543166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1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正视心理健康，心理健康是一种状态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55312" name="Rectangle 16"/>
          <p:cNvSpPr>
            <a:spLocks noGrp="1" noChangeArrowheads="1"/>
          </p:cNvSpPr>
          <p:nvPr>
            <p:ph idx="1"/>
          </p:nvPr>
        </p:nvSpPr>
        <p:spPr>
          <a:xfrm>
            <a:off x="637540" y="2615565"/>
            <a:ext cx="7670800" cy="907415"/>
          </a:xfrm>
          <a:noFill/>
          <a:ln>
            <a:noFill/>
            <a:miter lim="800000"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传统的模式：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健康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=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无身体疾病、身体强壮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现代的模式</a:t>
            </a:r>
            <a:r>
              <a:rPr lang="zh-CN" altLang="en-US" sz="180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：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健康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=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身体健康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+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心理健康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+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</a:rPr>
              <a:t>社会适应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  <a:p>
            <a:pPr algn="l">
              <a:lnSpc>
                <a:spcPct val="150000"/>
              </a:lnSpc>
              <a:buFontTx/>
              <a:buNone/>
            </a:pP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7540" y="5005705"/>
            <a:ext cx="11191875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健康不是一种固定不变的状态：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cs typeface="汉仪润圆-45W" panose="00020600040101010101" charset="-122"/>
                <a:sym typeface="+mn-ea"/>
              </a:rPr>
              <a:t>心理健康者不是不会生病，更不是一点心理问题都没有。 心理不健康与有不健康的心理和行为表现不能等同起来。心理健康、亚健康、心理障碍、心理疾病是一种连续的分布。</a:t>
            </a:r>
            <a:endParaRPr kumimoji="0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cs typeface="汉仪润圆-45W" panose="00020600040101010101" charset="-122"/>
              <a:sym typeface="+mn-ea"/>
            </a:endParaRPr>
          </a:p>
        </p:txBody>
      </p:sp>
      <p:pic>
        <p:nvPicPr>
          <p:cNvPr id="9" name="图片 8" descr="51miz-E1126651-832A0D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490" y="1309370"/>
            <a:ext cx="3580130" cy="3580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2" grpId="0" build="p"/>
      <p:bldP spid="55312" grpId="1" build="p"/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560"/>
            <a:chOff x="2031972" y="1416832"/>
            <a:chExt cx="515673" cy="543166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1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正视心理健康，心理健康是一种状态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52390" y="2446020"/>
            <a:ext cx="64230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Tx/>
              <a:buNone/>
            </a:pPr>
            <a:r>
              <a:rPr lang="zh-CN" altLang="en-US">
                <a:solidFill>
                  <a:schemeClr val="tx2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（一）教师心理健康是自我健康的需要</a:t>
            </a:r>
            <a:endParaRPr lang="zh-CN" altLang="en-US">
              <a:solidFill>
                <a:schemeClr val="tx2"/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>
              <a:lnSpc>
                <a:spcPct val="200000"/>
              </a:lnSpc>
              <a:buFontTx/>
              <a:buNone/>
            </a:pPr>
            <a:r>
              <a:rPr lang="zh-CN" altLang="en-US">
                <a:solidFill>
                  <a:schemeClr val="tx2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（二）教师心理健康是家庭和谐的需要</a:t>
            </a:r>
            <a:endParaRPr lang="zh-CN" altLang="en-US">
              <a:solidFill>
                <a:schemeClr val="tx2"/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（三）</a:t>
            </a:r>
            <a:r>
              <a:rPr lang="zh-CN" alt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教师心理健康对学生心理的影响是多维度的，包括对学生的人格、认知、情绪、意志、态度、兴趣、行为习惯等诸多方面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pic>
        <p:nvPicPr>
          <p:cNvPr id="8" name="图片 7" descr="51miz-E1126640-59A599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1964055"/>
            <a:ext cx="3824605" cy="3824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560"/>
            <a:chOff x="2031972" y="1416832"/>
            <a:chExt cx="515673" cy="543166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1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正视心理健康，心理健康是一种状态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6330" y="2259965"/>
            <a:ext cx="5085715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心理健康的教师才能培养出身心健全的学生</a:t>
            </a:r>
            <a:endParaRPr lang="zh-CN" altLang="en-US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9835" y="2854325"/>
            <a:ext cx="5630545" cy="400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批评中长大的孩子，学会了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责难</a:t>
            </a:r>
            <a:endParaRPr lang="zh-CN" altLang="en-US" sz="1600" b="1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敌意中长大的孩子，学会了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争斗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虐待中长大的孩子，学会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伤害别人</a:t>
            </a:r>
            <a:endParaRPr lang="zh-CN" altLang="en-US" sz="1600" b="1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支配中长大的孩子，学会了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依赖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娇宠中长大的孩子，学会了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任性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否决中长大的孩子，他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反对社会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spcBef>
                <a:spcPct val="40000"/>
              </a:spcBef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专制中长大的孩子，他</a:t>
            </a:r>
            <a:r>
              <a:rPr lang="zh-CN" altLang="en-US" sz="1600" b="1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喜欢反抗</a:t>
            </a:r>
            <a:endParaRPr lang="zh-CN" altLang="en-US" sz="1600" b="1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pic>
        <p:nvPicPr>
          <p:cNvPr id="4" name="图片 3" descr="51miz-E1092040-9C9FBD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070" y="1912620"/>
            <a:ext cx="4579620" cy="4579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66666-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265555"/>
            <a:ext cx="11188700" cy="5592445"/>
          </a:xfrm>
          <a:prstGeom prst="rect">
            <a:avLst/>
          </a:prstGeom>
        </p:spPr>
      </p:pic>
      <p:pic>
        <p:nvPicPr>
          <p:cNvPr id="6" name="图片 5" descr="未标题-4551-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28120" cy="5812155"/>
          </a:xfrm>
          <a:prstGeom prst="rect">
            <a:avLst/>
          </a:prstGeom>
        </p:spPr>
      </p:pic>
      <p:pic>
        <p:nvPicPr>
          <p:cNvPr id="7" name="图片 6" descr="未标题-1588899-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0"/>
            <a:ext cx="11501755" cy="5748655"/>
          </a:xfrm>
          <a:prstGeom prst="rect">
            <a:avLst/>
          </a:prstGeom>
        </p:spPr>
      </p:pic>
      <p:pic>
        <p:nvPicPr>
          <p:cNvPr id="8" name="图片 7" descr="未标题-165677-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1895"/>
            <a:ext cx="11336020" cy="5666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0555" y="3610610"/>
            <a:ext cx="8240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教师心理健康问题的现状及表现</a:t>
            </a:r>
            <a:endParaRPr lang="zh-CN" altLang="en-US" sz="36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70680" y="2454910"/>
            <a:ext cx="3331210" cy="583565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</a:rPr>
              <a:t>PART        02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05150" y="4558030"/>
            <a:ext cx="5981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Teachers' mental health and management of pressure emotion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bldLvl="0" animBg="1"/>
      <p:bldP spid="9" grpId="1" animBg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00710" y="706120"/>
            <a:ext cx="515620" cy="543375"/>
            <a:chOff x="2031972" y="1416832"/>
            <a:chExt cx="515673" cy="542981"/>
          </a:xfrm>
        </p:grpSpPr>
        <p:sp>
          <p:nvSpPr>
            <p:cNvPr id="29" name="椭圆 28"/>
            <p:cNvSpPr/>
            <p:nvPr/>
          </p:nvSpPr>
          <p:spPr>
            <a:xfrm>
              <a:off x="2031972" y="1416832"/>
              <a:ext cx="515673" cy="515673"/>
            </a:xfrm>
            <a:prstGeom prst="ellipse">
              <a:avLst/>
            </a:prstGeom>
            <a:solidFill>
              <a:srgbClr val="FF4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2068636" y="1438221"/>
              <a:ext cx="442344" cy="521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en-US" altLang="zh-CN" sz="2800">
                  <a:solidFill>
                    <a:schemeClr val="bg1"/>
                  </a:solidFill>
                  <a:latin typeface="汉仪润圆-45W" panose="00020600040101010101" charset="-122"/>
                  <a:ea typeface="汉仪润圆-45W" panose="00020600040101010101" charset="-122"/>
                  <a:sym typeface="+mn-lt"/>
                </a:rPr>
                <a:t>2</a:t>
              </a:r>
              <a:endParaRPr lang="en-US" altLang="zh-CN" sz="280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19835" y="727710"/>
            <a:ext cx="587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4715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教师心理健康问题的现状及表现</a:t>
            </a:r>
            <a:endParaRPr lang="zh-CN" altLang="en-US" sz="2800" dirty="0">
              <a:solidFill>
                <a:srgbClr val="FF4715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10940" y="2062480"/>
            <a:ext cx="4236720" cy="368300"/>
          </a:xfrm>
          <a:prstGeom prst="rect">
            <a:avLst/>
          </a:prstGeom>
          <a:solidFill>
            <a:srgbClr val="FF4715"/>
          </a:solidFill>
        </p:spPr>
        <p:txBody>
          <a:bodyPr wrap="square" rtlCol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汉仪润圆-45W" panose="00020600040101010101" charset="-122"/>
                <a:ea typeface="汉仪润圆-45W" panose="00020600040101010101" charset="-122"/>
                <a:sym typeface="+mn-ea"/>
              </a:rPr>
              <a:t>教师心理问题产生的根源</a:t>
            </a:r>
            <a:endParaRPr lang="zh-CN" altLang="en-US" dirty="0">
              <a:solidFill>
                <a:schemeClr val="bg1"/>
              </a:solidFill>
              <a:latin typeface="汉仪润圆-45W" panose="00020600040101010101" charset="-122"/>
              <a:ea typeface="汉仪润圆-45W" panose="00020600040101010101" charset="-122"/>
              <a:sym typeface="+mn-ea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1340485" y="3625215"/>
            <a:ext cx="2009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一是职责重大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19709" y="4599583"/>
            <a:ext cx="64414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二是社会期望值过高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225424" y="5572403"/>
            <a:ext cx="575527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三是角色冲突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99654" y="3736618"/>
            <a:ext cx="640889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四是工作琐碎重复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8399654" y="4599583"/>
            <a:ext cx="22402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五是应试教育的重压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8399654" y="5462548"/>
            <a:ext cx="643777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45W" panose="00020600040101010101" charset="-122"/>
                <a:ea typeface="汉仪润圆-45W" panose="00020600040101010101" charset="-122"/>
              </a:rPr>
              <a:t>六是自身生活的困扰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45W" panose="00020600040101010101" charset="-122"/>
              <a:ea typeface="汉仪润圆-45W" panose="00020600040101010101" charset="-122"/>
            </a:endParaRPr>
          </a:p>
        </p:txBody>
      </p:sp>
      <p:pic>
        <p:nvPicPr>
          <p:cNvPr id="15" name="图片 14" descr="51miz-E1032807-CAC79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10" y="3047365"/>
            <a:ext cx="3195955" cy="319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5" grpId="0" bldLvl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2880</Words>
  <Application>WPS 演示</Application>
  <PresentationFormat>宽屏</PresentationFormat>
  <Paragraphs>352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Wingdings</vt:lpstr>
      <vt:lpstr>汉仪润圆-45W</vt:lpstr>
      <vt:lpstr>Wingdings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教师是什么样的人比他教什么更重要。     --教育家卡尔·明格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露洁</cp:lastModifiedBy>
  <cp:revision>11</cp:revision>
  <dcterms:created xsi:type="dcterms:W3CDTF">2020-07-28T08:52:00Z</dcterms:created>
  <dcterms:modified xsi:type="dcterms:W3CDTF">2022-03-05T01:16:10Z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