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8" r:id="rId5"/>
    <p:sldId id="272" r:id="rId6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90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432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F75427A-007C-4158-BEBD-AB6531A5B47C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04978D9-CCC3-4394-9218-F68CF3C153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14:conveyor dir="l"/>
      </p:transition>
    </mc:Choice>
    <mc:Fallback xmlns=""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F75427A-007C-4158-BEBD-AB6531A5B47C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04978D9-CCC3-4394-9218-F68CF3C153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14:conveyor dir="l"/>
      </p:transition>
    </mc:Choice>
    <mc:Fallback xmlns=""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F75427A-007C-4158-BEBD-AB6531A5B47C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04978D9-CCC3-4394-9218-F68CF3C153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14:conveyor dir="l"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F75427A-007C-4158-BEBD-AB6531A5B47C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04978D9-CCC3-4394-9218-F68CF3C153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14:conveyor dir="l"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F75427A-007C-4158-BEBD-AB6531A5B47C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04978D9-CCC3-4394-9218-F68CF3C153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14:conveyor dir="l"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F75427A-007C-4158-BEBD-AB6531A5B47C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04978D9-CCC3-4394-9218-F68CF3C153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14:conveyor dir="l"/>
      </p:transition>
    </mc:Choice>
    <mc:Fallback xmlns=""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F75427A-007C-4158-BEBD-AB6531A5B47C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04978D9-CCC3-4394-9218-F68CF3C153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14:conveyor dir="l"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F75427A-007C-4158-BEBD-AB6531A5B47C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04978D9-CCC3-4394-9218-F68CF3C153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14:conveyor dir="l"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F75427A-007C-4158-BEBD-AB6531A5B47C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04978D9-CCC3-4394-9218-F68CF3C153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14:conveyor dir="l"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F75427A-007C-4158-BEBD-AB6531A5B47C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04978D9-CCC3-4394-9218-F68CF3C153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14:conveyor dir="l"/>
      </p:transition>
    </mc:Choice>
    <mc:Fallback xmlns=""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F75427A-007C-4158-BEBD-AB6531A5B47C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04978D9-CCC3-4394-9218-F68CF3C153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14:conveyor dir="l"/>
      </p:transition>
    </mc:Choice>
    <mc:Fallback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95486"/>
            <a:ext cx="2131841" cy="20032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14:conveyor dir="l"/>
      </p:transition>
    </mc:Choice>
    <mc:Fallback xmlns="">
      <p:transition spd="slow" advClick="0" advTm="5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4"/>
          <p:cNvSpPr txBox="1"/>
          <p:nvPr/>
        </p:nvSpPr>
        <p:spPr>
          <a:xfrm>
            <a:off x="2789312" y="2007951"/>
            <a:ext cx="3524042" cy="108491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zh-CN" altLang="en-US" sz="6600" dirty="0">
                <a:latin typeface="幼圆" panose="02010509060101010101" pitchFamily="49" charset="-122"/>
                <a:ea typeface="幼圆" panose="02010509060101010101" pitchFamily="49" charset="-122"/>
              </a:rPr>
              <a:t>自我介绍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07" y="28590"/>
            <a:ext cx="1738305" cy="163991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355727"/>
            <a:ext cx="2787774" cy="278777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46979">
            <a:off x="2097766" y="215594"/>
            <a:ext cx="1265902" cy="1265902"/>
          </a:xfrm>
          <a:prstGeom prst="rect">
            <a:avLst/>
          </a:prstGeom>
        </p:spPr>
      </p:pic>
      <p:sp>
        <p:nvSpPr>
          <p:cNvPr id="13" name="圆角矩形 12"/>
          <p:cNvSpPr/>
          <p:nvPr/>
        </p:nvSpPr>
        <p:spPr>
          <a:xfrm rot="19745842">
            <a:off x="2868235" y="1200446"/>
            <a:ext cx="792088" cy="754467"/>
          </a:xfrm>
          <a:prstGeom prst="roundRect">
            <a:avLst>
              <a:gd name="adj" fmla="val 17224"/>
            </a:avLst>
          </a:prstGeom>
          <a:solidFill>
            <a:schemeClr val="bg1">
              <a:alpha val="89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张</a:t>
            </a:r>
          </a:p>
        </p:txBody>
      </p:sp>
      <p:sp>
        <p:nvSpPr>
          <p:cNvPr id="60" name="圆角矩形 59"/>
          <p:cNvSpPr/>
          <p:nvPr/>
        </p:nvSpPr>
        <p:spPr>
          <a:xfrm rot="1100774">
            <a:off x="3660637" y="1182682"/>
            <a:ext cx="792088" cy="754467"/>
          </a:xfrm>
          <a:prstGeom prst="roundRect">
            <a:avLst>
              <a:gd name="adj" fmla="val 17224"/>
            </a:avLst>
          </a:prstGeom>
          <a:solidFill>
            <a:schemeClr val="bg1">
              <a:alpha val="89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熠</a:t>
            </a:r>
          </a:p>
        </p:txBody>
      </p:sp>
      <p:sp>
        <p:nvSpPr>
          <p:cNvPr id="61" name="圆角矩形 60"/>
          <p:cNvSpPr/>
          <p:nvPr/>
        </p:nvSpPr>
        <p:spPr>
          <a:xfrm rot="20788444">
            <a:off x="4555645" y="1159364"/>
            <a:ext cx="792088" cy="754467"/>
          </a:xfrm>
          <a:prstGeom prst="roundRect">
            <a:avLst>
              <a:gd name="adj" fmla="val 17224"/>
            </a:avLst>
          </a:prstGeom>
          <a:solidFill>
            <a:schemeClr val="bg1">
              <a:alpha val="89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彤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652" y="2527206"/>
            <a:ext cx="2616294" cy="261629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46277"/>
            <a:ext cx="1512589" cy="1512589"/>
          </a:xfrm>
          <a:prstGeom prst="rect">
            <a:avLst/>
          </a:prstGeom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558" y="2073356"/>
            <a:ext cx="684880" cy="684880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07" y="3041707"/>
            <a:ext cx="684880" cy="684880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299942"/>
            <a:ext cx="684880" cy="68488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22" y="1002571"/>
            <a:ext cx="3743325" cy="3819525"/>
          </a:xfrm>
          <a:prstGeom prst="rect">
            <a:avLst/>
          </a:prstGeom>
        </p:spPr>
      </p:pic>
      <p:pic>
        <p:nvPicPr>
          <p:cNvPr id="18" name="纯音乐 - 儿童音乐 - 纯音乐版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500107" y="3389882"/>
            <a:ext cx="609600" cy="609600"/>
          </a:xfrm>
          <a:prstGeom prst="rect">
            <a:avLst/>
          </a:prstGeom>
        </p:spPr>
      </p:pic>
      <p:pic>
        <p:nvPicPr>
          <p:cNvPr id="3" name="图片 2" descr="图片包含 人, 室内, 厨房, 年轻&#10;&#10;描述已自动生成"/>
          <p:cNvPicPr>
            <a:picLocks noChangeAspect="1"/>
          </p:cNvPicPr>
          <p:nvPr/>
        </p:nvPicPr>
        <p:blipFill>
          <a:blip r:embed="rId13" cstate="print">
            <a:alphaModFix am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92197">
            <a:off x="6101544" y="491303"/>
            <a:ext cx="1485162" cy="2054507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19" name="圆角矩形 8">
            <a:extLst>
              <a:ext uri="{FF2B5EF4-FFF2-40B4-BE49-F238E27FC236}">
                <a16:creationId xmlns:a16="http://schemas.microsoft.com/office/drawing/2014/main" id="{8B377397-634E-4431-B9DB-598ED24BAD5D}"/>
              </a:ext>
            </a:extLst>
          </p:cNvPr>
          <p:cNvSpPr/>
          <p:nvPr/>
        </p:nvSpPr>
        <p:spPr>
          <a:xfrm>
            <a:off x="2181888" y="3176870"/>
            <a:ext cx="2164782" cy="510912"/>
          </a:xfrm>
          <a:prstGeom prst="roundRect">
            <a:avLst>
              <a:gd name="adj" fmla="val 36802"/>
            </a:avLst>
          </a:prstGeom>
          <a:solidFill>
            <a:srgbClr val="FFC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姓名：张熠彤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0" name="圆角矩形 9">
            <a:extLst>
              <a:ext uri="{FF2B5EF4-FFF2-40B4-BE49-F238E27FC236}">
                <a16:creationId xmlns:a16="http://schemas.microsoft.com/office/drawing/2014/main" id="{FE2443B3-F5CC-4099-884D-6A7E39684546}"/>
              </a:ext>
            </a:extLst>
          </p:cNvPr>
          <p:cNvSpPr/>
          <p:nvPr/>
        </p:nvSpPr>
        <p:spPr>
          <a:xfrm>
            <a:off x="4608017" y="3151969"/>
            <a:ext cx="2004190" cy="510912"/>
          </a:xfrm>
          <a:prstGeom prst="roundRect">
            <a:avLst>
              <a:gd name="adj" fmla="val 36802"/>
            </a:avLst>
          </a:prstGeom>
          <a:solidFill>
            <a:srgbClr val="FFC00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性别：女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1" name="圆角矩形 10">
            <a:extLst>
              <a:ext uri="{FF2B5EF4-FFF2-40B4-BE49-F238E27FC236}">
                <a16:creationId xmlns:a16="http://schemas.microsoft.com/office/drawing/2014/main" id="{37C2C81F-A4EF-415F-817B-E0459A0116EE}"/>
              </a:ext>
            </a:extLst>
          </p:cNvPr>
          <p:cNvSpPr/>
          <p:nvPr/>
        </p:nvSpPr>
        <p:spPr>
          <a:xfrm>
            <a:off x="2147368" y="3857021"/>
            <a:ext cx="2199302" cy="510912"/>
          </a:xfrm>
          <a:prstGeom prst="roundRect">
            <a:avLst>
              <a:gd name="adj" fmla="val 39039"/>
            </a:avLst>
          </a:prstGeom>
          <a:solidFill>
            <a:srgbClr val="FFC00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年龄：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10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岁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2" name="圆角矩形 11">
            <a:extLst>
              <a:ext uri="{FF2B5EF4-FFF2-40B4-BE49-F238E27FC236}">
                <a16:creationId xmlns:a16="http://schemas.microsoft.com/office/drawing/2014/main" id="{59B2D5D8-B27A-49DB-9C28-D28B58AAA6CF}"/>
              </a:ext>
            </a:extLst>
          </p:cNvPr>
          <p:cNvSpPr/>
          <p:nvPr/>
        </p:nvSpPr>
        <p:spPr>
          <a:xfrm>
            <a:off x="4590486" y="3857021"/>
            <a:ext cx="1981035" cy="510912"/>
          </a:xfrm>
          <a:prstGeom prst="roundRect">
            <a:avLst>
              <a:gd name="adj" fmla="val 39039"/>
            </a:avLst>
          </a:prstGeom>
          <a:solidFill>
            <a:srgbClr val="FFC00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生肖：龙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prism isContent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511" y="0"/>
            <a:ext cx="7674774" cy="49789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89715" y="1995686"/>
            <a:ext cx="47525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  <a:cs typeface="+mj-cs"/>
                <a:sym typeface="微软雅黑 Light" panose="020B0502040204020203" pitchFamily="34" charset="-122"/>
              </a:rPr>
              <a:t>尊敬的老师，亲爱的同学们：</a:t>
            </a:r>
          </a:p>
          <a:p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  <a:cs typeface="+mj-cs"/>
                <a:sym typeface="微软雅黑 Light" panose="020B0502040204020203" pitchFamily="34" charset="-122"/>
              </a:rPr>
              <a:t>　　大家好</a:t>
            </a:r>
            <a:r>
              <a:rPr lang="en-US" altLang="zh-CN" dirty="0">
                <a:latin typeface="幼圆" panose="02010509060101010101" pitchFamily="49" charset="-122"/>
                <a:ea typeface="幼圆" panose="02010509060101010101" pitchFamily="49" charset="-122"/>
                <a:cs typeface="+mj-cs"/>
                <a:sym typeface="微软雅黑 Light" panose="020B0502040204020203" pitchFamily="34" charset="-122"/>
              </a:rPr>
              <a:t>!</a:t>
            </a:r>
            <a:r>
              <a:rPr lang="zh-CN" altLang="zh-CN" dirty="0">
                <a:latin typeface="幼圆" panose="02010509060101010101" pitchFamily="49" charset="-122"/>
                <a:ea typeface="幼圆" panose="02010509060101010101" pitchFamily="49" charset="-122"/>
                <a:cs typeface="+mj-cs"/>
              </a:rPr>
              <a:t>我是来自</a:t>
            </a: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  <a:cs typeface="+mj-cs"/>
              </a:rPr>
              <a:t>四</a:t>
            </a:r>
            <a:r>
              <a:rPr lang="zh-CN" altLang="zh-CN" dirty="0">
                <a:latin typeface="幼圆" panose="02010509060101010101" pitchFamily="49" charset="-122"/>
                <a:ea typeface="幼圆" panose="02010509060101010101" pitchFamily="49" charset="-122"/>
                <a:cs typeface="+mj-cs"/>
              </a:rPr>
              <a:t>（</a:t>
            </a:r>
            <a:r>
              <a:rPr lang="en-US" altLang="zh-CN" dirty="0">
                <a:latin typeface="幼圆" panose="02010509060101010101" pitchFamily="49" charset="-122"/>
                <a:ea typeface="幼圆" panose="02010509060101010101" pitchFamily="49" charset="-122"/>
                <a:cs typeface="+mj-cs"/>
              </a:rPr>
              <a:t>1</a:t>
            </a:r>
            <a:r>
              <a:rPr lang="zh-CN" altLang="zh-CN" dirty="0">
                <a:latin typeface="幼圆" panose="02010509060101010101" pitchFamily="49" charset="-122"/>
                <a:ea typeface="幼圆" panose="02010509060101010101" pitchFamily="49" charset="-122"/>
                <a:cs typeface="+mj-cs"/>
              </a:rPr>
              <a:t>）班的张熠彤。</a:t>
            </a: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  <a:cs typeface="+mj-cs"/>
                <a:sym typeface="微软雅黑 Light" panose="020B0502040204020203" pitchFamily="34" charset="-122"/>
              </a:rPr>
              <a:t>今天有幸参加大队委文娱部副部长的竞选活动。</a:t>
            </a:r>
          </a:p>
          <a:p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  <a:cs typeface="+mj-cs"/>
                <a:sym typeface="微软雅黑 Light" panose="020B0502040204020203" pitchFamily="34" charset="-122"/>
              </a:rPr>
              <a:t>　　</a:t>
            </a:r>
            <a:r>
              <a:rPr lang="zh-CN" altLang="zh-CN" dirty="0">
                <a:latin typeface="幼圆" panose="02010509060101010101" pitchFamily="49" charset="-122"/>
                <a:ea typeface="幼圆" panose="02010509060101010101" pitchFamily="49" charset="-122"/>
                <a:cs typeface="+mj-cs"/>
              </a:rPr>
              <a:t>我是个活泼开朗的女孩，热爱学习，团结同学，尊敬老师。</a:t>
            </a: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  <a:cs typeface="+mj-cs"/>
              </a:rPr>
              <a:t>我能</a:t>
            </a:r>
            <a:r>
              <a:rPr lang="zh-CN" altLang="zh-CN" dirty="0">
                <a:latin typeface="幼圆" panose="02010509060101010101" pitchFamily="49" charset="-122"/>
                <a:ea typeface="幼圆" panose="02010509060101010101" pitchFamily="49" charset="-122"/>
                <a:cs typeface="+mj-cs"/>
              </a:rPr>
              <a:t>主动做好老师布置的工作，是老师的好助手</a:t>
            </a: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  <a:cs typeface="+mj-cs"/>
              </a:rPr>
              <a:t>。</a:t>
            </a:r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  <a:cs typeface="+mj-cs"/>
              <a:sym typeface="微软雅黑 Light" panose="020B0502040204020203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663291"/>
            <a:ext cx="2499742" cy="249974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671403"/>
            <a:ext cx="1226398" cy="14916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prism isContent="1"/>
      </p:transition>
    </mc:Choice>
    <mc:Fallback xmlns="">
      <p:transition spd="slow" advClick="0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"/>
          <p:cNvSpPr txBox="1"/>
          <p:nvPr/>
        </p:nvSpPr>
        <p:spPr>
          <a:xfrm>
            <a:off x="2334082" y="880494"/>
            <a:ext cx="2126066" cy="64575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r>
              <a:rPr lang="zh-CN" altLang="en-US" sz="3600" dirty="0">
                <a:latin typeface="幼圆" panose="02010509060101010101" pitchFamily="49" charset="-122"/>
                <a:ea typeface="幼圆" panose="02010509060101010101" pitchFamily="49" charset="-122"/>
              </a:rPr>
              <a:t>我的爱好</a:t>
            </a:r>
          </a:p>
        </p:txBody>
      </p:sp>
      <p:sp>
        <p:nvSpPr>
          <p:cNvPr id="6" name="文本框 2"/>
          <p:cNvSpPr txBox="1"/>
          <p:nvPr/>
        </p:nvSpPr>
        <p:spPr>
          <a:xfrm>
            <a:off x="1182757" y="4167385"/>
            <a:ext cx="1356563" cy="50161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/>
            <a:r>
              <a:rPr lang="zh-CN" altLang="en-US" sz="2700" dirty="0">
                <a:latin typeface="幼圆" panose="02010509060101010101" pitchFamily="49" charset="-122"/>
                <a:ea typeface="幼圆" panose="02010509060101010101" pitchFamily="49" charset="-122"/>
              </a:rPr>
              <a:t>画画</a:t>
            </a:r>
          </a:p>
        </p:txBody>
      </p:sp>
      <p:sp>
        <p:nvSpPr>
          <p:cNvPr id="7" name="文本框 3"/>
          <p:cNvSpPr txBox="1"/>
          <p:nvPr/>
        </p:nvSpPr>
        <p:spPr>
          <a:xfrm>
            <a:off x="3829997" y="1872487"/>
            <a:ext cx="1351607" cy="50161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/>
            <a:r>
              <a:rPr lang="zh-CN" altLang="en-US" sz="2700" dirty="0">
                <a:latin typeface="幼圆" panose="02010509060101010101" pitchFamily="49" charset="-122"/>
                <a:ea typeface="幼圆" panose="02010509060101010101" pitchFamily="49" charset="-122"/>
              </a:rPr>
              <a:t>弹钢琴</a:t>
            </a:r>
          </a:p>
        </p:txBody>
      </p:sp>
      <p:sp>
        <p:nvSpPr>
          <p:cNvPr id="8" name="文本框 5"/>
          <p:cNvSpPr txBox="1"/>
          <p:nvPr/>
        </p:nvSpPr>
        <p:spPr>
          <a:xfrm>
            <a:off x="6604113" y="4243663"/>
            <a:ext cx="1351607" cy="50161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/>
            <a:r>
              <a:rPr lang="zh-CN" altLang="en-US" sz="2700" dirty="0">
                <a:latin typeface="幼圆" panose="02010509060101010101" pitchFamily="49" charset="-122"/>
                <a:ea typeface="幼圆" panose="02010509060101010101" pitchFamily="49" charset="-122"/>
              </a:rPr>
              <a:t>唱歌</a:t>
            </a:r>
          </a:p>
        </p:txBody>
      </p:sp>
      <p:sp>
        <p:nvSpPr>
          <p:cNvPr id="9" name="云形 8"/>
          <p:cNvSpPr/>
          <p:nvPr/>
        </p:nvSpPr>
        <p:spPr>
          <a:xfrm>
            <a:off x="553294" y="1860850"/>
            <a:ext cx="2780813" cy="2219346"/>
          </a:xfrm>
          <a:prstGeom prst="cloud">
            <a:avLst/>
          </a:prstGeom>
          <a:noFill/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0" name="云形 9"/>
          <p:cNvSpPr/>
          <p:nvPr/>
        </p:nvSpPr>
        <p:spPr>
          <a:xfrm>
            <a:off x="3061379" y="2427734"/>
            <a:ext cx="2796028" cy="2304255"/>
          </a:xfrm>
          <a:prstGeom prst="cloud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1" name="云形 10"/>
          <p:cNvSpPr/>
          <p:nvPr/>
        </p:nvSpPr>
        <p:spPr>
          <a:xfrm>
            <a:off x="5857408" y="2159892"/>
            <a:ext cx="2508084" cy="2212058"/>
          </a:xfrm>
          <a:prstGeom prst="cloud">
            <a:avLst/>
          </a:prstGeom>
          <a:noFill/>
          <a:ln w="38100">
            <a:solidFill>
              <a:srgbClr val="F5A7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2723"/>
            <a:ext cx="2411760" cy="2411760"/>
          </a:xfrm>
          <a:prstGeom prst="rect">
            <a:avLst/>
          </a:prstGeom>
        </p:spPr>
      </p:pic>
      <p:pic>
        <p:nvPicPr>
          <p:cNvPr id="3" name="图片 2" descr="图片包含 人, 室内, 女人, 汽车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0517">
            <a:off x="3588626" y="2704606"/>
            <a:ext cx="1721519" cy="1682382"/>
          </a:xfrm>
          <a:prstGeom prst="rect">
            <a:avLst/>
          </a:prstGeom>
          <a:effectLst>
            <a:outerShdw dist="50800" dir="5400000" algn="ctr" rotWithShape="0">
              <a:srgbClr val="000000">
                <a:alpha val="56000"/>
              </a:srgbClr>
            </a:outerShdw>
            <a:softEdge rad="25400"/>
          </a:effectLst>
        </p:spPr>
      </p:pic>
      <p:pic>
        <p:nvPicPr>
          <p:cNvPr id="12" name="图片 11" descr="图片包含 人, 女人, 年轻, 游戏机&#10;&#10;描述已自动生成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55" y="2217713"/>
            <a:ext cx="2007493" cy="150562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  <a:softEdge rad="25400"/>
          </a:effectLst>
        </p:spPr>
      </p:pic>
      <p:pic>
        <p:nvPicPr>
          <p:cNvPr id="4" name="图片 3" descr="图片包含 室内, 人, 站, 年轻&#10;&#10;描述已自动生成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9417">
            <a:off x="6416237" y="2169985"/>
            <a:ext cx="1436094" cy="21119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prism isContent="1"/>
      </p:transition>
    </mc:Choice>
    <mc:Fallback xmlns="">
      <p:transition spd="slow" advClick="0" advTm="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1253">
            <a:off x="182905" y="98301"/>
            <a:ext cx="1625459" cy="162545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605" y="950049"/>
            <a:ext cx="3743325" cy="38195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404" y="297467"/>
            <a:ext cx="2377106" cy="2377106"/>
          </a:xfrm>
          <a:prstGeom prst="rect">
            <a:avLst/>
          </a:prstGeom>
        </p:spPr>
      </p:pic>
      <p:sp>
        <p:nvSpPr>
          <p:cNvPr id="2" name="标题 9"/>
          <p:cNvSpPr txBox="1"/>
          <p:nvPr/>
        </p:nvSpPr>
        <p:spPr>
          <a:xfrm>
            <a:off x="1115616" y="1508820"/>
            <a:ext cx="6408712" cy="30243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latin typeface="幼圆" panose="02010509060101010101" pitchFamily="49" charset="-122"/>
                <a:ea typeface="幼圆" panose="02010509060101010101" pitchFamily="49" charset="-122"/>
                <a:sym typeface="微软雅黑 Light" panose="020B0502040204020203" pitchFamily="34" charset="-122"/>
              </a:rPr>
              <a:t>亲爱的老师、同学们：</a:t>
            </a:r>
            <a:br>
              <a:rPr lang="en-US" altLang="zh-CN" sz="1800" dirty="0">
                <a:latin typeface="幼圆" panose="02010509060101010101" pitchFamily="49" charset="-122"/>
                <a:ea typeface="幼圆" panose="02010509060101010101" pitchFamily="49" charset="-122"/>
                <a:sym typeface="微软雅黑 Light" panose="020B0502040204020203" pitchFamily="34" charset="-122"/>
              </a:rPr>
            </a:br>
            <a:r>
              <a:rPr lang="en-US" altLang="zh-CN" sz="1800" dirty="0">
                <a:latin typeface="幼圆" panose="02010509060101010101" pitchFamily="49" charset="-122"/>
                <a:ea typeface="幼圆" panose="02010509060101010101" pitchFamily="49" charset="-122"/>
                <a:sym typeface="微软雅黑 Light" panose="020B0502040204020203" pitchFamily="34" charset="-122"/>
              </a:rPr>
              <a:t>    </a:t>
            </a:r>
            <a:r>
              <a:rPr lang="zh-CN" altLang="zh-CN" sz="1800" dirty="0">
                <a:latin typeface="幼圆" panose="02010509060101010101" pitchFamily="49" charset="-122"/>
                <a:ea typeface="幼圆" panose="02010509060101010101" pitchFamily="49" charset="-122"/>
              </a:rPr>
              <a:t>今天，我带着老师的期望和同学们的信任来到这里，参加文娱部干事的竞选</a:t>
            </a:r>
            <a:r>
              <a:rPr lang="zh-CN" altLang="en-US" sz="1800" dirty="0">
                <a:latin typeface="幼圆" panose="02010509060101010101" pitchFamily="49" charset="-122"/>
                <a:ea typeface="幼圆" panose="02010509060101010101" pitchFamily="49" charset="-122"/>
              </a:rPr>
              <a:t>，</a:t>
            </a:r>
            <a:r>
              <a:rPr lang="zh-CN" altLang="zh-CN" sz="1800" dirty="0">
                <a:latin typeface="幼圆" panose="02010509060101010101" pitchFamily="49" charset="-122"/>
                <a:ea typeface="幼圆" panose="02010509060101010101" pitchFamily="49" charset="-122"/>
              </a:rPr>
              <a:t>是想发挥自己的特长，为同学们服务，为学校多出力。</a:t>
            </a:r>
            <a:endParaRPr lang="en-US" altLang="zh-CN" sz="1800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l"/>
            <a:r>
              <a:rPr lang="en-US" altLang="zh-CN" sz="1800" dirty="0">
                <a:latin typeface="幼圆" panose="02010509060101010101" pitchFamily="49" charset="-122"/>
                <a:ea typeface="幼圆" panose="02010509060101010101" pitchFamily="49" charset="-122"/>
              </a:rPr>
              <a:t>    </a:t>
            </a:r>
            <a:r>
              <a:rPr lang="zh-CN" altLang="zh-CN" sz="1800" dirty="0">
                <a:latin typeface="幼圆" panose="02010509060101010101" pitchFamily="49" charset="-122"/>
                <a:ea typeface="幼圆" panose="02010509060101010101" pitchFamily="49" charset="-122"/>
              </a:rPr>
              <a:t>如果这次竞选成功，我一定会尽我所能地为同学服务</a:t>
            </a:r>
            <a:r>
              <a:rPr lang="zh-CN" altLang="en-US" sz="1800" dirty="0">
                <a:latin typeface="幼圆" panose="02010509060101010101" pitchFamily="49" charset="-122"/>
                <a:ea typeface="幼圆" panose="02010509060101010101" pitchFamily="49" charset="-122"/>
              </a:rPr>
              <a:t>，</a:t>
            </a:r>
            <a:r>
              <a:rPr lang="zh-CN" altLang="en-US" sz="1800" dirty="0">
                <a:latin typeface="幼圆" panose="02010509060101010101" pitchFamily="49" charset="-122"/>
                <a:ea typeface="幼圆" panose="02010509060101010101" pitchFamily="49" charset="-122"/>
                <a:sym typeface="微软雅黑 Light" panose="020B0502040204020203" pitchFamily="34" charset="-122"/>
              </a:rPr>
              <a:t>努力做好老师的得力小助手。</a:t>
            </a:r>
            <a:endParaRPr lang="en-US" altLang="zh-CN" sz="1800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l"/>
            <a:r>
              <a:rPr lang="en-US" altLang="zh-CN" sz="1800" dirty="0">
                <a:latin typeface="幼圆" panose="02010509060101010101" pitchFamily="49" charset="-122"/>
                <a:ea typeface="幼圆" panose="02010509060101010101" pitchFamily="49" charset="-122"/>
              </a:rPr>
              <a:t>    </a:t>
            </a:r>
            <a:r>
              <a:rPr lang="zh-CN" altLang="zh-CN" sz="1800" dirty="0">
                <a:latin typeface="幼圆" panose="02010509060101010101" pitchFamily="49" charset="-122"/>
                <a:ea typeface="幼圆" panose="02010509060101010101" pitchFamily="49" charset="-122"/>
              </a:rPr>
              <a:t>如果我没有当选，也不会灰心，</a:t>
            </a:r>
            <a:r>
              <a:rPr lang="zh-CN" altLang="en-US" sz="1800" dirty="0">
                <a:latin typeface="幼圆" panose="02010509060101010101" pitchFamily="49" charset="-122"/>
                <a:ea typeface="幼圆" panose="02010509060101010101" pitchFamily="49" charset="-122"/>
              </a:rPr>
              <a:t>在今后的日子里，努力拼搏，缩小差距，争取下一次竞选成功。</a:t>
            </a:r>
            <a:r>
              <a:rPr lang="en-US" altLang="zh-CN" sz="1800" dirty="0">
                <a:latin typeface="幼圆" panose="02010509060101010101" pitchFamily="49" charset="-122"/>
                <a:ea typeface="幼圆" panose="02010509060101010101" pitchFamily="49" charset="-122"/>
                <a:sym typeface="微软雅黑 Light" panose="020B0502040204020203" pitchFamily="34" charset="-122"/>
              </a:rPr>
              <a:t>!</a:t>
            </a:r>
            <a:endParaRPr lang="zh-CN" altLang="en-US" sz="1800" dirty="0">
              <a:latin typeface="幼圆" panose="02010509060101010101" pitchFamily="49" charset="-122"/>
              <a:ea typeface="幼圆" panose="02010509060101010101" pitchFamily="49" charset="-122"/>
              <a:sym typeface="微软雅黑 Light" panose="020B0502040204020203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453" y="2892946"/>
            <a:ext cx="2571750" cy="25717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4624" y="3003798"/>
            <a:ext cx="3511399" cy="19772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prism isContent="1"/>
      </p:transition>
    </mc:Choice>
    <mc:Fallback xmlns="">
      <p:transition spd="slow" advClick="0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74792" y="2009775"/>
            <a:ext cx="4032448" cy="72584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/>
            <a:r>
              <a:rPr lang="zh-CN" altLang="en-US" sz="4100" dirty="0">
                <a:latin typeface="幼圆" panose="02010509060101010101" pitchFamily="49" charset="-122"/>
                <a:ea typeface="幼圆" panose="02010509060101010101" pitchFamily="49" charset="-122"/>
              </a:rPr>
              <a:t>请大家投我一票！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447759" y="3344908"/>
            <a:ext cx="3905252" cy="8263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/>
            <a:r>
              <a:rPr lang="zh-CN" altLang="en-US" sz="4100" dirty="0">
                <a:latin typeface="幼圆" panose="02010509060101010101" pitchFamily="49" charset="-122"/>
                <a:ea typeface="幼圆" panose="02010509060101010101" pitchFamily="49" charset="-122"/>
              </a:rPr>
              <a:t>谢谢支持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662" y="2851956"/>
            <a:ext cx="2263180" cy="22631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2723"/>
            <a:ext cx="2411760" cy="241176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355727"/>
            <a:ext cx="2787774" cy="27877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prism isContent="1"/>
      </p:transition>
    </mc:Choice>
    <mc:Fallback xmlns="">
      <p:transition spd="slow" advClick="0" advTm="5000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204</Words>
  <Application>Microsoft Office PowerPoint</Application>
  <PresentationFormat>全屏显示(16:9)</PresentationFormat>
  <Paragraphs>20</Paragraphs>
  <Slides>5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9" baseType="lpstr">
      <vt:lpstr>幼圆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Qiang Yingjie</cp:lastModifiedBy>
  <cp:revision>51</cp:revision>
  <dcterms:created xsi:type="dcterms:W3CDTF">2017-09-01T12:03:00Z</dcterms:created>
  <dcterms:modified xsi:type="dcterms:W3CDTF">2021-09-16T00:33:05Z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