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5"/>
  </p:notesMasterIdLst>
  <p:sldIdLst>
    <p:sldId id="258" r:id="rId4"/>
    <p:sldId id="11088773" r:id="rId6"/>
    <p:sldId id="11088774" r:id="rId7"/>
    <p:sldId id="11088775" r:id="rId8"/>
    <p:sldId id="11088779" r:id="rId9"/>
    <p:sldId id="11088780" r:id="rId10"/>
    <p:sldId id="11088781" r:id="rId11"/>
    <p:sldId id="11088782" r:id="rId12"/>
    <p:sldId id="11088783" r:id="rId13"/>
    <p:sldId id="11088784" r:id="rId14"/>
    <p:sldId id="11088785" r:id="rId15"/>
    <p:sldId id="11088786" r:id="rId16"/>
    <p:sldId id="11088776" r:id="rId17"/>
    <p:sldId id="11088787" r:id="rId18"/>
    <p:sldId id="11088788" r:id="rId19"/>
    <p:sldId id="11088790" r:id="rId20"/>
    <p:sldId id="11088791" r:id="rId21"/>
    <p:sldId id="11088792" r:id="rId22"/>
    <p:sldId id="11088793" r:id="rId23"/>
    <p:sldId id="11088794" r:id="rId24"/>
    <p:sldId id="11088777" r:id="rId25"/>
    <p:sldId id="11088778" r:id="rId26"/>
    <p:sldId id="11088795" r:id="rId27"/>
    <p:sldId id="11088796" r:id="rId28"/>
    <p:sldId id="11088801"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BE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2" d="100"/>
          <a:sy n="82" d="100"/>
        </p:scale>
        <p:origin x="672" y="62"/>
      </p:cViewPr>
      <p:guideLst>
        <p:guide orient="horz" pos="2253"/>
        <p:guide pos="38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9D1BE-87FE-4942-9D01-60E0CA79F7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109973-CEF6-42E3-B620-82857B005BD5}"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F8E742B-5233-47B1-B137-EE5952E1FF3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6E90C95E-0732-4121-9858-2873B6F038DE}"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8" name="任意多边形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任意多边形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1" name="任意多边形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任意多边形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任意多边形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912" t="7960" r="829" b="5074"/>
          <a:stretch>
            <a:fillRect/>
          </a:stretch>
        </p:blipFill>
        <p:spPr>
          <a:xfrm rot="21444501">
            <a:off x="468067" y="251296"/>
            <a:ext cx="11255866" cy="6226346"/>
          </a:xfrm>
          <a:prstGeom prst="rect">
            <a:avLst/>
          </a:prstGeom>
        </p:spPr>
      </p:pic>
      <p:pic>
        <p:nvPicPr>
          <p:cNvPr id="14" name="图片 13"/>
          <p:cNvPicPr>
            <a:picLocks noChangeAspect="1"/>
          </p:cNvPicPr>
          <p:nvPr userDrawn="1"/>
        </p:nvPicPr>
        <p:blipFill rotWithShape="1">
          <a:blip r:embed="rId4">
            <a:extLst>
              <a:ext uri="{28A0092B-C50C-407E-A947-70E740481C1C}">
                <a14:useLocalDpi xmlns:a14="http://schemas.microsoft.com/office/drawing/2010/main" val="0"/>
              </a:ext>
            </a:extLst>
          </a:blip>
          <a:srcRect l="74917"/>
          <a:stretch>
            <a:fillRect/>
          </a:stretch>
        </p:blipFill>
        <p:spPr>
          <a:xfrm>
            <a:off x="9439701" y="0"/>
            <a:ext cx="2752299" cy="6858000"/>
          </a:xfrm>
          <a:prstGeom prst="rect">
            <a:avLst/>
          </a:prstGeom>
        </p:spPr>
      </p:pic>
      <p:pic>
        <p:nvPicPr>
          <p:cNvPr id="18" name="图片 17"/>
          <p:cNvPicPr>
            <a:picLocks noChangeAspect="1"/>
          </p:cNvPicPr>
          <p:nvPr userDrawn="1"/>
        </p:nvPicPr>
        <p:blipFill rotWithShape="1">
          <a:blip r:embed="rId5">
            <a:extLst>
              <a:ext uri="{28A0092B-C50C-407E-A947-70E740481C1C}">
                <a14:useLocalDpi xmlns:a14="http://schemas.microsoft.com/office/drawing/2010/main" val="0"/>
              </a:ext>
            </a:extLst>
          </a:blip>
          <a:srcRect l="90340" t="55522" b="24975"/>
          <a:stretch>
            <a:fillRect/>
          </a:stretch>
        </p:blipFill>
        <p:spPr>
          <a:xfrm>
            <a:off x="11132025" y="4121624"/>
            <a:ext cx="1059975" cy="1337482"/>
          </a:xfrm>
          <a:prstGeom prst="rect">
            <a:avLst/>
          </a:prstGeom>
        </p:spPr>
      </p:pic>
      <p:pic>
        <p:nvPicPr>
          <p:cNvPr id="22" name="图片 21"/>
          <p:cNvPicPr>
            <a:picLocks noChangeAspect="1"/>
          </p:cNvPicPr>
          <p:nvPr userDrawn="1"/>
        </p:nvPicPr>
        <p:blipFill rotWithShape="1">
          <a:blip r:embed="rId6">
            <a:extLst>
              <a:ext uri="{28A0092B-C50C-407E-A947-70E740481C1C}">
                <a14:useLocalDpi xmlns:a14="http://schemas.microsoft.com/office/drawing/2010/main" val="0"/>
              </a:ext>
            </a:extLst>
          </a:blip>
          <a:srcRect l="56758" t="41717"/>
          <a:stretch>
            <a:fillRect/>
          </a:stretch>
        </p:blipFill>
        <p:spPr>
          <a:xfrm>
            <a:off x="8555108" y="3773019"/>
            <a:ext cx="3662151" cy="3084981"/>
          </a:xfrm>
          <a:prstGeom prst="rect">
            <a:avLst/>
          </a:prstGeom>
        </p:spPr>
      </p:pic>
      <p:pic>
        <p:nvPicPr>
          <p:cNvPr id="24" name="图片 23"/>
          <p:cNvPicPr>
            <a:picLocks noChangeAspect="1"/>
          </p:cNvPicPr>
          <p:nvPr userDrawn="1"/>
        </p:nvPicPr>
        <p:blipFill rotWithShape="1">
          <a:blip r:embed="rId7">
            <a:extLst>
              <a:ext uri="{28A0092B-C50C-407E-A947-70E740481C1C}">
                <a14:useLocalDpi xmlns:a14="http://schemas.microsoft.com/office/drawing/2010/main" val="0"/>
              </a:ext>
            </a:extLst>
          </a:blip>
          <a:srcRect l="14593" t="23084" r="42247" b="6070"/>
          <a:stretch>
            <a:fillRect/>
          </a:stretch>
        </p:blipFill>
        <p:spPr>
          <a:xfrm>
            <a:off x="520345" y="1621393"/>
            <a:ext cx="5185669" cy="5320168"/>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r="62645"/>
          <a:stretch>
            <a:fillRect/>
          </a:stretch>
        </p:blipFill>
        <p:spPr>
          <a:xfrm>
            <a:off x="-4550" y="-19031"/>
            <a:ext cx="4121626" cy="6896061"/>
          </a:xfrm>
          <a:prstGeom prst="rect">
            <a:avLst/>
          </a:prstGeom>
        </p:spPr>
      </p:pic>
      <p:pic>
        <p:nvPicPr>
          <p:cNvPr id="16" name="图片 15"/>
          <p:cNvPicPr>
            <a:picLocks noChangeAspect="1"/>
          </p:cNvPicPr>
          <p:nvPr userDrawn="1"/>
        </p:nvPicPr>
        <p:blipFill rotWithShape="1">
          <a:blip r:embed="rId8">
            <a:extLst>
              <a:ext uri="{28A0092B-C50C-407E-A947-70E740481C1C}">
                <a14:useLocalDpi xmlns:a14="http://schemas.microsoft.com/office/drawing/2010/main" val="0"/>
              </a:ext>
            </a:extLst>
          </a:blip>
          <a:srcRect t="10746" r="90091" b="66372"/>
          <a:stretch>
            <a:fillRect/>
          </a:stretch>
        </p:blipFill>
        <p:spPr>
          <a:xfrm>
            <a:off x="0" y="479626"/>
            <a:ext cx="1087273" cy="1569197"/>
          </a:xfrm>
          <a:prstGeom prst="rect">
            <a:avLst/>
          </a:prstGeom>
        </p:spPr>
      </p:pic>
      <p:pic>
        <p:nvPicPr>
          <p:cNvPr id="25" name="图片 24"/>
          <p:cNvPicPr>
            <a:picLocks noChangeAspect="1"/>
          </p:cNvPicPr>
          <p:nvPr userDrawn="1"/>
        </p:nvPicPr>
        <p:blipFill rotWithShape="1">
          <a:blip r:embed="rId8">
            <a:extLst>
              <a:ext uri="{28A0092B-C50C-407E-A947-70E740481C1C}">
                <a14:useLocalDpi xmlns:a14="http://schemas.microsoft.com/office/drawing/2010/main" val="0"/>
              </a:ext>
            </a:extLst>
          </a:blip>
          <a:srcRect l="35679" t="85711" r="55739" b="-371"/>
          <a:stretch>
            <a:fillRect/>
          </a:stretch>
        </p:blipFill>
        <p:spPr>
          <a:xfrm>
            <a:off x="5895834" y="5902064"/>
            <a:ext cx="941695" cy="1005362"/>
          </a:xfrm>
          <a:prstGeom prst="rect">
            <a:avLst/>
          </a:prstGeom>
        </p:spPr>
      </p:pic>
      <p:pic>
        <p:nvPicPr>
          <p:cNvPr id="26" name="图片 25"/>
          <p:cNvPicPr>
            <a:picLocks noChangeAspect="1"/>
          </p:cNvPicPr>
          <p:nvPr userDrawn="1"/>
        </p:nvPicPr>
        <p:blipFill rotWithShape="1">
          <a:blip r:embed="rId6">
            <a:extLst>
              <a:ext uri="{28A0092B-C50C-407E-A947-70E740481C1C}">
                <a14:useLocalDpi xmlns:a14="http://schemas.microsoft.com/office/drawing/2010/main" val="0"/>
              </a:ext>
            </a:extLst>
          </a:blip>
          <a:srcRect l="86476" t="8153" b="64544"/>
          <a:stretch>
            <a:fillRect/>
          </a:stretch>
        </p:blipFill>
        <p:spPr>
          <a:xfrm>
            <a:off x="8808425" y="479626"/>
            <a:ext cx="1452180" cy="1832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
        <p:nvSpPr>
          <p:cNvPr id="10" name="矩形 9"/>
          <p:cNvSpPr/>
          <p:nvPr userDrawn="1"/>
        </p:nvSpPr>
        <p:spPr>
          <a:xfrm>
            <a:off x="427629" y="394646"/>
            <a:ext cx="11559654" cy="6237027"/>
          </a:xfrm>
          <a:prstGeom prst="rect">
            <a:avLst/>
          </a:prstGeom>
          <a:solidFill>
            <a:srgbClr val="CED8D4">
              <a:alpha val="9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9821" y="283190"/>
            <a:ext cx="11559654" cy="6237027"/>
          </a:xfrm>
          <a:prstGeom prst="rect">
            <a:avLst/>
          </a:prstGeom>
          <a:solidFill>
            <a:srgbClr val="EFFFF8"/>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endParaRPr lang="es-ES_tradnl" dirty="0"/>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8" name="任意多边形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任意多边形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11" name="任意多边形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任意多边形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任意多边形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pic>
        <p:nvPicPr>
          <p:cNvPr id="10" name="图片 9"/>
          <p:cNvPicPr>
            <a:picLocks noChangeAspect="1"/>
          </p:cNvPicPr>
          <p:nvPr userDrawn="1"/>
        </p:nvPicPr>
        <p:blipFill rotWithShape="1">
          <a:blip r:embed="rId3">
            <a:extLst>
              <a:ext uri="{28A0092B-C50C-407E-A947-70E740481C1C}">
                <a14:useLocalDpi xmlns:a14="http://schemas.microsoft.com/office/drawing/2010/main" val="0"/>
              </a:ext>
            </a:extLst>
          </a:blip>
          <a:srcRect l="912" t="7960" r="829" b="5074"/>
          <a:stretch>
            <a:fillRect/>
          </a:stretch>
        </p:blipFill>
        <p:spPr>
          <a:xfrm rot="21444501">
            <a:off x="468067" y="251296"/>
            <a:ext cx="11255866" cy="6226346"/>
          </a:xfrm>
          <a:prstGeom prst="rect">
            <a:avLst/>
          </a:prstGeom>
        </p:spPr>
      </p:pic>
      <p:pic>
        <p:nvPicPr>
          <p:cNvPr id="14" name="图片 13"/>
          <p:cNvPicPr>
            <a:picLocks noChangeAspect="1"/>
          </p:cNvPicPr>
          <p:nvPr userDrawn="1"/>
        </p:nvPicPr>
        <p:blipFill rotWithShape="1">
          <a:blip r:embed="rId4">
            <a:extLst>
              <a:ext uri="{28A0092B-C50C-407E-A947-70E740481C1C}">
                <a14:useLocalDpi xmlns:a14="http://schemas.microsoft.com/office/drawing/2010/main" val="0"/>
              </a:ext>
            </a:extLst>
          </a:blip>
          <a:srcRect l="74917"/>
          <a:stretch>
            <a:fillRect/>
          </a:stretch>
        </p:blipFill>
        <p:spPr>
          <a:xfrm>
            <a:off x="9439701" y="0"/>
            <a:ext cx="2752299" cy="6858000"/>
          </a:xfrm>
          <a:prstGeom prst="rect">
            <a:avLst/>
          </a:prstGeom>
        </p:spPr>
      </p:pic>
      <p:pic>
        <p:nvPicPr>
          <p:cNvPr id="18" name="图片 17"/>
          <p:cNvPicPr>
            <a:picLocks noChangeAspect="1"/>
          </p:cNvPicPr>
          <p:nvPr userDrawn="1"/>
        </p:nvPicPr>
        <p:blipFill rotWithShape="1">
          <a:blip r:embed="rId5">
            <a:extLst>
              <a:ext uri="{28A0092B-C50C-407E-A947-70E740481C1C}">
                <a14:useLocalDpi xmlns:a14="http://schemas.microsoft.com/office/drawing/2010/main" val="0"/>
              </a:ext>
            </a:extLst>
          </a:blip>
          <a:srcRect l="90340" t="55522" b="24975"/>
          <a:stretch>
            <a:fillRect/>
          </a:stretch>
        </p:blipFill>
        <p:spPr>
          <a:xfrm>
            <a:off x="11132025" y="4121624"/>
            <a:ext cx="1059975" cy="1337482"/>
          </a:xfrm>
          <a:prstGeom prst="rect">
            <a:avLst/>
          </a:prstGeom>
        </p:spPr>
      </p:pic>
      <p:pic>
        <p:nvPicPr>
          <p:cNvPr id="22" name="图片 21"/>
          <p:cNvPicPr>
            <a:picLocks noChangeAspect="1"/>
          </p:cNvPicPr>
          <p:nvPr userDrawn="1"/>
        </p:nvPicPr>
        <p:blipFill rotWithShape="1">
          <a:blip r:embed="rId6">
            <a:extLst>
              <a:ext uri="{28A0092B-C50C-407E-A947-70E740481C1C}">
                <a14:useLocalDpi xmlns:a14="http://schemas.microsoft.com/office/drawing/2010/main" val="0"/>
              </a:ext>
            </a:extLst>
          </a:blip>
          <a:srcRect l="56758" t="41717"/>
          <a:stretch>
            <a:fillRect/>
          </a:stretch>
        </p:blipFill>
        <p:spPr>
          <a:xfrm>
            <a:off x="8555108" y="3773019"/>
            <a:ext cx="3662151" cy="3084981"/>
          </a:xfrm>
          <a:prstGeom prst="rect">
            <a:avLst/>
          </a:prstGeom>
        </p:spPr>
      </p:pic>
      <p:pic>
        <p:nvPicPr>
          <p:cNvPr id="24" name="图片 23"/>
          <p:cNvPicPr>
            <a:picLocks noChangeAspect="1"/>
          </p:cNvPicPr>
          <p:nvPr userDrawn="1"/>
        </p:nvPicPr>
        <p:blipFill rotWithShape="1">
          <a:blip r:embed="rId7">
            <a:extLst>
              <a:ext uri="{28A0092B-C50C-407E-A947-70E740481C1C}">
                <a14:useLocalDpi xmlns:a14="http://schemas.microsoft.com/office/drawing/2010/main" val="0"/>
              </a:ext>
            </a:extLst>
          </a:blip>
          <a:srcRect l="14593" t="23084" r="42247" b="6070"/>
          <a:stretch>
            <a:fillRect/>
          </a:stretch>
        </p:blipFill>
        <p:spPr>
          <a:xfrm>
            <a:off x="520345" y="1621393"/>
            <a:ext cx="5185669" cy="5320168"/>
          </a:xfrm>
          <a:prstGeom prst="rect">
            <a:avLst/>
          </a:prstGeom>
        </p:spPr>
      </p:pic>
      <p:pic>
        <p:nvPicPr>
          <p:cNvPr id="12" name="图片 11"/>
          <p:cNvPicPr>
            <a:picLocks noChangeAspect="1"/>
          </p:cNvPicPr>
          <p:nvPr userDrawn="1"/>
        </p:nvPicPr>
        <p:blipFill rotWithShape="1">
          <a:blip r:embed="rId4">
            <a:extLst>
              <a:ext uri="{28A0092B-C50C-407E-A947-70E740481C1C}">
                <a14:useLocalDpi xmlns:a14="http://schemas.microsoft.com/office/drawing/2010/main" val="0"/>
              </a:ext>
            </a:extLst>
          </a:blip>
          <a:srcRect r="62645"/>
          <a:stretch>
            <a:fillRect/>
          </a:stretch>
        </p:blipFill>
        <p:spPr>
          <a:xfrm>
            <a:off x="-4550" y="-19031"/>
            <a:ext cx="4121626" cy="6896061"/>
          </a:xfrm>
          <a:prstGeom prst="rect">
            <a:avLst/>
          </a:prstGeom>
        </p:spPr>
      </p:pic>
      <p:pic>
        <p:nvPicPr>
          <p:cNvPr id="16" name="图片 15"/>
          <p:cNvPicPr>
            <a:picLocks noChangeAspect="1"/>
          </p:cNvPicPr>
          <p:nvPr userDrawn="1"/>
        </p:nvPicPr>
        <p:blipFill rotWithShape="1">
          <a:blip r:embed="rId8">
            <a:extLst>
              <a:ext uri="{28A0092B-C50C-407E-A947-70E740481C1C}">
                <a14:useLocalDpi xmlns:a14="http://schemas.microsoft.com/office/drawing/2010/main" val="0"/>
              </a:ext>
            </a:extLst>
          </a:blip>
          <a:srcRect t="10746" r="90091" b="66372"/>
          <a:stretch>
            <a:fillRect/>
          </a:stretch>
        </p:blipFill>
        <p:spPr>
          <a:xfrm>
            <a:off x="0" y="479626"/>
            <a:ext cx="1087273" cy="1569197"/>
          </a:xfrm>
          <a:prstGeom prst="rect">
            <a:avLst/>
          </a:prstGeom>
        </p:spPr>
      </p:pic>
      <p:pic>
        <p:nvPicPr>
          <p:cNvPr id="25" name="图片 24"/>
          <p:cNvPicPr>
            <a:picLocks noChangeAspect="1"/>
          </p:cNvPicPr>
          <p:nvPr userDrawn="1"/>
        </p:nvPicPr>
        <p:blipFill rotWithShape="1">
          <a:blip r:embed="rId8">
            <a:extLst>
              <a:ext uri="{28A0092B-C50C-407E-A947-70E740481C1C}">
                <a14:useLocalDpi xmlns:a14="http://schemas.microsoft.com/office/drawing/2010/main" val="0"/>
              </a:ext>
            </a:extLst>
          </a:blip>
          <a:srcRect l="35679" t="85711" r="55739" b="-371"/>
          <a:stretch>
            <a:fillRect/>
          </a:stretch>
        </p:blipFill>
        <p:spPr>
          <a:xfrm>
            <a:off x="5895834" y="5902064"/>
            <a:ext cx="941695" cy="1005362"/>
          </a:xfrm>
          <a:prstGeom prst="rect">
            <a:avLst/>
          </a:prstGeom>
        </p:spPr>
      </p:pic>
      <p:pic>
        <p:nvPicPr>
          <p:cNvPr id="26" name="图片 25"/>
          <p:cNvPicPr>
            <a:picLocks noChangeAspect="1"/>
          </p:cNvPicPr>
          <p:nvPr userDrawn="1"/>
        </p:nvPicPr>
        <p:blipFill rotWithShape="1">
          <a:blip r:embed="rId6">
            <a:extLst>
              <a:ext uri="{28A0092B-C50C-407E-A947-70E740481C1C}">
                <a14:useLocalDpi xmlns:a14="http://schemas.microsoft.com/office/drawing/2010/main" val="0"/>
              </a:ext>
            </a:extLst>
          </a:blip>
          <a:srcRect l="86476" t="8153" b="64544"/>
          <a:stretch>
            <a:fillRect/>
          </a:stretch>
        </p:blipFill>
        <p:spPr>
          <a:xfrm>
            <a:off x="8808425" y="479626"/>
            <a:ext cx="1452180" cy="18323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
        <p:nvSpPr>
          <p:cNvPr id="10" name="矩形 9"/>
          <p:cNvSpPr/>
          <p:nvPr userDrawn="1"/>
        </p:nvSpPr>
        <p:spPr>
          <a:xfrm>
            <a:off x="427629" y="394646"/>
            <a:ext cx="11559654" cy="6237027"/>
          </a:xfrm>
          <a:prstGeom prst="rect">
            <a:avLst/>
          </a:prstGeom>
          <a:solidFill>
            <a:srgbClr val="CED8D4">
              <a:alpha val="90000"/>
            </a:srgb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329821" y="283190"/>
            <a:ext cx="11559654" cy="6237027"/>
          </a:xfrm>
          <a:prstGeom prst="rect">
            <a:avLst/>
          </a:prstGeom>
          <a:solidFill>
            <a:srgbClr val="EFFFF8"/>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t="5000" b="5000"/>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DF13A3A4-2AA6-4511-A897-F912FBD892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08DF11-9EF1-4A88-995F-3463801B010D}"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7.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9" Type="http://schemas.openxmlformats.org/officeDocument/2006/relationships/theme" Target="../theme/theme2.xml"/><Relationship Id="rId18" Type="http://schemas.openxmlformats.org/officeDocument/2006/relationships/slideLayout" Target="../slideLayouts/slideLayout36.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A3A4-2AA6-4511-A897-F912FBD892F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8DF11-9EF1-4A88-995F-3463801B010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A3A4-2AA6-4511-A897-F912FBD892F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8DF11-9EF1-4A88-995F-3463801B010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8.jpeg"/></Relationships>
</file>

<file path=ppt/slides/_rels/slide10.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18.png"/><Relationship Id="rId14" Type="http://schemas.openxmlformats.org/officeDocument/2006/relationships/notesSlide" Target="../notesSlides/notesSlide10.xml"/><Relationship Id="rId13" Type="http://schemas.openxmlformats.org/officeDocument/2006/relationships/slideLayout" Target="../slideLayouts/slideLayout1.xml"/><Relationship Id="rId12" Type="http://schemas.openxmlformats.org/officeDocument/2006/relationships/image" Target="../media/image23.png"/><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xml"/><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1.xml"/><Relationship Id="rId7" Type="http://schemas.openxmlformats.org/officeDocument/2006/relationships/image" Target="../media/image25.png"/><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18.png"/><Relationship Id="rId1" Type="http://schemas.openxmlformats.org/officeDocument/2006/relationships/image" Target="../media/image11.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14.xml.rels><?xml version="1.0" encoding="UTF-8" standalone="yes"?>
<Relationships xmlns="http://schemas.openxmlformats.org/package/2006/relationships"><Relationship Id="rId9" Type="http://schemas.openxmlformats.org/officeDocument/2006/relationships/tags" Target="../tags/tag44.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image" Target="../media/image18.png"/><Relationship Id="rId17" Type="http://schemas.openxmlformats.org/officeDocument/2006/relationships/notesSlide" Target="../notesSlides/notesSlide14.xml"/><Relationship Id="rId16" Type="http://schemas.openxmlformats.org/officeDocument/2006/relationships/slideLayout" Target="../slideLayouts/slideLayout1.xml"/><Relationship Id="rId15" Type="http://schemas.openxmlformats.org/officeDocument/2006/relationships/tags" Target="../tags/tag49.xml"/><Relationship Id="rId14" Type="http://schemas.openxmlformats.org/officeDocument/2006/relationships/tags" Target="../tags/tag48.xml"/><Relationship Id="rId13" Type="http://schemas.openxmlformats.org/officeDocument/2006/relationships/tags" Target="../tags/tag47.xml"/><Relationship Id="rId12" Type="http://schemas.openxmlformats.org/officeDocument/2006/relationships/tags" Target="../tags/tag46.xml"/><Relationship Id="rId11" Type="http://schemas.openxmlformats.org/officeDocument/2006/relationships/tags" Target="../tags/tag45.xml"/><Relationship Id="rId10" Type="http://schemas.openxmlformats.org/officeDocument/2006/relationships/image" Target="../media/image26.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27.png"/><Relationship Id="rId2" Type="http://schemas.openxmlformats.org/officeDocument/2006/relationships/tags" Target="../tags/tag50.xml"/><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image" Target="../media/image1.svg"/><Relationship Id="rId6" Type="http://schemas.openxmlformats.org/officeDocument/2006/relationships/image" Target="../media/image28.png"/><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18.png"/><Relationship Id="rId16" Type="http://schemas.openxmlformats.org/officeDocument/2006/relationships/notesSlide" Target="../notesSlides/notesSlide16.xml"/><Relationship Id="rId15" Type="http://schemas.openxmlformats.org/officeDocument/2006/relationships/slideLayout" Target="../slideLayouts/slideLayout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image" Target="../media/image2.svg"/><Relationship Id="rId5" Type="http://schemas.openxmlformats.org/officeDocument/2006/relationships/image" Target="../media/image30.png"/><Relationship Id="rId4" Type="http://schemas.openxmlformats.org/officeDocument/2006/relationships/tags" Target="../tags/tag61.xml"/><Relationship Id="rId3" Type="http://schemas.openxmlformats.org/officeDocument/2006/relationships/image" Target="../media/image29.jpeg"/><Relationship Id="rId2" Type="http://schemas.openxmlformats.org/officeDocument/2006/relationships/image" Target="../media/image18.png"/><Relationship Id="rId11" Type="http://schemas.openxmlformats.org/officeDocument/2006/relationships/notesSlide" Target="../notesSlides/notesSlide17.xml"/><Relationship Id="rId10" Type="http://schemas.openxmlformats.org/officeDocument/2006/relationships/slideLayout" Target="../slideLayouts/slideLayout1.xml"/><Relationship Id="rId1" Type="http://schemas.openxmlformats.org/officeDocument/2006/relationships/image" Target="../media/image11.jpeg"/></Relationships>
</file>

<file path=ppt/slides/_rels/slide18.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image" Target="../media/image31.png"/><Relationship Id="rId22" Type="http://schemas.openxmlformats.org/officeDocument/2006/relationships/notesSlide" Target="../notesSlides/notesSlide18.xml"/><Relationship Id="rId21" Type="http://schemas.openxmlformats.org/officeDocument/2006/relationships/slideLayout" Target="../slideLayouts/slideLayout1.xml"/><Relationship Id="rId20" Type="http://schemas.openxmlformats.org/officeDocument/2006/relationships/tags" Target="../tags/tag81.xml"/><Relationship Id="rId2" Type="http://schemas.openxmlformats.org/officeDocument/2006/relationships/image" Target="../media/image18.png"/><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image" Target="../media/image11.jpeg"/></Relationships>
</file>

<file path=ppt/slides/_rels/slide19.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32.png"/><Relationship Id="rId2" Type="http://schemas.openxmlformats.org/officeDocument/2006/relationships/tags" Target="../tags/tag82.xml"/><Relationship Id="rId18" Type="http://schemas.openxmlformats.org/officeDocument/2006/relationships/notesSlide" Target="../notesSlides/notesSlide19.xml"/><Relationship Id="rId17" Type="http://schemas.openxmlformats.org/officeDocument/2006/relationships/slideLayout" Target="../slideLayouts/slideLayout1.xml"/><Relationship Id="rId16" Type="http://schemas.openxmlformats.org/officeDocument/2006/relationships/tags" Target="../tags/tag93.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image" Target="../media/image3.svg"/><Relationship Id="rId10" Type="http://schemas.openxmlformats.org/officeDocument/2006/relationships/image" Target="../media/image33.png"/><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2.jpeg"/><Relationship Id="rId2" Type="http://schemas.openxmlformats.org/officeDocument/2006/relationships/tags" Target="../tags/tag1.xml"/><Relationship Id="rId10" Type="http://schemas.openxmlformats.org/officeDocument/2006/relationships/notesSlide" Target="../notesSlides/notesSlide2.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xml"/><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image" Target="../media/image11.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jpeg"/></Relationships>
</file>

<file path=ppt/slides/_rels/slide22.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94.xml"/><Relationship Id="rId11" Type="http://schemas.openxmlformats.org/officeDocument/2006/relationships/notesSlide" Target="../notesSlides/notesSlide22.xml"/><Relationship Id="rId10" Type="http://schemas.openxmlformats.org/officeDocument/2006/relationships/slideLayout" Target="../slideLayouts/slideLayout1.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tags" Target="../tags/tag103.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image" Target="../media/image18.png"/><Relationship Id="rId11" Type="http://schemas.openxmlformats.org/officeDocument/2006/relationships/notesSlide" Target="../notesSlides/notesSlide23.xml"/><Relationship Id="rId10" Type="http://schemas.openxmlformats.org/officeDocument/2006/relationships/slideLayout" Target="../slideLayouts/slideLayout1.xml"/><Relationship Id="rId1" Type="http://schemas.openxmlformats.org/officeDocument/2006/relationships/image" Target="../media/image11.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1.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106.xml"/><Relationship Id="rId1" Type="http://schemas.openxmlformats.org/officeDocument/2006/relationships/image" Target="../media/image11.jpe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9.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xml"/><Relationship Id="rId2" Type="http://schemas.openxmlformats.org/officeDocument/2006/relationships/image" Target="../media/image14.png"/><Relationship Id="rId1" Type="http://schemas.openxmlformats.org/officeDocument/2006/relationships/image" Target="../media/image13.jpe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tags" Target="../tags/tag9.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13.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image" Target="../media/image20.png"/><Relationship Id="rId3" Type="http://schemas.openxmlformats.org/officeDocument/2006/relationships/tags" Target="../tags/tag14.xml"/><Relationship Id="rId2" Type="http://schemas.openxmlformats.org/officeDocument/2006/relationships/image" Target="../media/image18.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image" Target="../media/image21.png"/><Relationship Id="rId3" Type="http://schemas.openxmlformats.org/officeDocument/2006/relationships/tags" Target="../tags/tag17.xml"/><Relationship Id="rId2" Type="http://schemas.openxmlformats.org/officeDocument/2006/relationships/image" Target="../media/image18.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22.png"/><Relationship Id="rId3" Type="http://schemas.openxmlformats.org/officeDocument/2006/relationships/tags" Target="../tags/tag21.xml"/><Relationship Id="rId2" Type="http://schemas.openxmlformats.org/officeDocument/2006/relationships/image" Target="../media/image18.pn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1117600" y="303530"/>
            <a:ext cx="10466070" cy="1198880"/>
          </a:xfrm>
          <a:prstGeom prst="rect">
            <a:avLst/>
          </a:prstGeom>
          <a:noFill/>
        </p:spPr>
        <p:txBody>
          <a:bodyPr wrap="square" rtlCol="0">
            <a:spAutoFit/>
          </a:bodyPr>
          <a:lstStyle/>
          <a:p>
            <a:r>
              <a:rPr kumimoji="1" lang="zh-CN" altLang="en-US" sz="7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心连心，携手向未来</a:t>
            </a:r>
            <a:endParaRPr kumimoji="1" lang="zh-CN" altLang="en-US" sz="7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2" name="口哨版轻松欢快夏日旅行配乐-26秒">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07879" y="388906"/>
            <a:ext cx="609600" cy="609600"/>
          </a:xfrm>
          <a:prstGeom prst="rect">
            <a:avLst/>
          </a:prstGeom>
        </p:spPr>
      </p:pic>
      <p:grpSp>
        <p:nvGrpSpPr>
          <p:cNvPr id="12" name="组合 11"/>
          <p:cNvGrpSpPr/>
          <p:nvPr/>
        </p:nvGrpSpPr>
        <p:grpSpPr>
          <a:xfrm>
            <a:off x="1337264" y="2890651"/>
            <a:ext cx="4281805" cy="1032700"/>
            <a:chOff x="1873170" y="3098827"/>
            <a:chExt cx="4281805" cy="1606765"/>
          </a:xfrm>
          <a:solidFill>
            <a:srgbClr val="2A2D36"/>
          </a:solidFill>
        </p:grpSpPr>
        <p:sp>
          <p:nvSpPr>
            <p:cNvPr id="18" name="圆角矩形 11"/>
            <p:cNvSpPr/>
            <p:nvPr/>
          </p:nvSpPr>
          <p:spPr>
            <a:xfrm>
              <a:off x="1873170" y="4093501"/>
              <a:ext cx="2253487" cy="61209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9" name="文本框 18"/>
            <p:cNvSpPr txBox="1"/>
            <p:nvPr/>
          </p:nvSpPr>
          <p:spPr>
            <a:xfrm>
              <a:off x="3437810" y="3098827"/>
              <a:ext cx="2717165" cy="716292"/>
            </a:xfrm>
            <a:prstGeom prst="rect">
              <a:avLst/>
            </a:prstGeom>
            <a:noFill/>
          </p:spPr>
          <p:txBody>
            <a:bodyPr wrap="square" rtlCol="0">
              <a:spAutoFit/>
            </a:bodyPr>
            <a:lstStyle/>
            <a:p>
              <a:pPr algn="ctr"/>
              <a:r>
                <a:rPr kumimoji="1" lang="zh-CN"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芙蓉初级中学</a:t>
              </a:r>
              <a:endParaRPr kumimoji="1" lang="zh-CN"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grpSp>
        <p:nvGrpSpPr>
          <p:cNvPr id="20" name="组合 19"/>
          <p:cNvGrpSpPr/>
          <p:nvPr/>
        </p:nvGrpSpPr>
        <p:grpSpPr>
          <a:xfrm>
            <a:off x="3341195" y="3108703"/>
            <a:ext cx="1979826" cy="881866"/>
            <a:chOff x="1585506" y="3660763"/>
            <a:chExt cx="1979826" cy="1372082"/>
          </a:xfrm>
          <a:solidFill>
            <a:srgbClr val="2A2D36"/>
          </a:solidFill>
        </p:grpSpPr>
        <p:sp>
          <p:nvSpPr>
            <p:cNvPr id="21" name="圆角矩形 14"/>
            <p:cNvSpPr/>
            <p:nvPr/>
          </p:nvSpPr>
          <p:spPr>
            <a:xfrm>
              <a:off x="1727756" y="3660763"/>
              <a:ext cx="1837576" cy="612091"/>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2" name="文本框 21"/>
            <p:cNvSpPr txBox="1"/>
            <p:nvPr/>
          </p:nvSpPr>
          <p:spPr>
            <a:xfrm>
              <a:off x="1585506" y="4316555"/>
              <a:ext cx="1837576" cy="716290"/>
            </a:xfrm>
            <a:prstGeom prst="rect">
              <a:avLst/>
            </a:prstGeom>
            <a:noFill/>
          </p:spPr>
          <p:txBody>
            <a:bodyPr wrap="square" rtlCol="0">
              <a:spAutoFit/>
            </a:bodyPr>
            <a:lstStyle/>
            <a:p>
              <a:pPr algn="ctr"/>
              <a:r>
                <a:rPr kumimoji="1" lang="en-US"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2022.3.20</a:t>
              </a:r>
              <a:endParaRPr kumimoji="1" lang="en-US"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10401" t="8771" r="5501" b="6373"/>
          <a:stretch>
            <a:fillRect/>
          </a:stretch>
        </p:blipFill>
        <p:spPr>
          <a:xfrm>
            <a:off x="1265269" y="4279727"/>
            <a:ext cx="1636442" cy="157361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批评者的角色 </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grpSp>
        <p:nvGrpSpPr>
          <p:cNvPr id="6" name="组合 5"/>
          <p:cNvGrpSpPr/>
          <p:nvPr/>
        </p:nvGrpSpPr>
        <p:grpSpPr>
          <a:xfrm>
            <a:off x="5349681" y="2337532"/>
            <a:ext cx="5475288" cy="669925"/>
            <a:chOff x="5345113" y="2054226"/>
            <a:chExt cx="5475288" cy="669925"/>
          </a:xfrm>
        </p:grpSpPr>
        <p:sp>
          <p:nvSpPr>
            <p:cNvPr id="7" name="矩形 3"/>
            <p:cNvSpPr/>
            <p:nvPr>
              <p:custDataLst>
                <p:tags r:id="rId3"/>
              </p:custDataLst>
            </p:nvPr>
          </p:nvSpPr>
          <p:spPr>
            <a:xfrm>
              <a:off x="5345113" y="2054226"/>
              <a:ext cx="234950" cy="669925"/>
            </a:xfrm>
            <a:custGeom>
              <a:avLst/>
              <a:gdLst>
                <a:gd name="connsiteX0" fmla="*/ 0 w 235132"/>
                <a:gd name="connsiteY0" fmla="*/ 0 h 496389"/>
                <a:gd name="connsiteX1" fmla="*/ 235132 w 235132"/>
                <a:gd name="connsiteY1" fmla="*/ 0 h 496389"/>
                <a:gd name="connsiteX2" fmla="*/ 235132 w 235132"/>
                <a:gd name="connsiteY2" fmla="*/ 496389 h 496389"/>
                <a:gd name="connsiteX3" fmla="*/ 0 w 235132"/>
                <a:gd name="connsiteY3" fmla="*/ 496389 h 496389"/>
                <a:gd name="connsiteX4" fmla="*/ 0 w 235132"/>
                <a:gd name="connsiteY4" fmla="*/ 0 h 496389"/>
                <a:gd name="connsiteX0-1" fmla="*/ 0 w 243840"/>
                <a:gd name="connsiteY0-2" fmla="*/ 0 h 566058"/>
                <a:gd name="connsiteX1-3" fmla="*/ 235132 w 243840"/>
                <a:gd name="connsiteY1-4" fmla="*/ 0 h 566058"/>
                <a:gd name="connsiteX2-5" fmla="*/ 243840 w 243840"/>
                <a:gd name="connsiteY2-6" fmla="*/ 566058 h 566058"/>
                <a:gd name="connsiteX3-7" fmla="*/ 0 w 243840"/>
                <a:gd name="connsiteY3-8" fmla="*/ 496389 h 566058"/>
                <a:gd name="connsiteX4-9" fmla="*/ 0 w 243840"/>
                <a:gd name="connsiteY4-10" fmla="*/ 0 h 566058"/>
                <a:gd name="connsiteX0-11" fmla="*/ 0 w 235132"/>
                <a:gd name="connsiteY0-12" fmla="*/ 0 h 637965"/>
                <a:gd name="connsiteX1-13" fmla="*/ 235132 w 235132"/>
                <a:gd name="connsiteY1-14" fmla="*/ 0 h 637965"/>
                <a:gd name="connsiteX2-15" fmla="*/ 235131 w 235132"/>
                <a:gd name="connsiteY2-16" fmla="*/ 637965 h 637965"/>
                <a:gd name="connsiteX3-17" fmla="*/ 0 w 235132"/>
                <a:gd name="connsiteY3-18" fmla="*/ 496389 h 637965"/>
                <a:gd name="connsiteX4-19" fmla="*/ 0 w 235132"/>
                <a:gd name="connsiteY4-20" fmla="*/ 0 h 6379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132" h="637965">
                  <a:moveTo>
                    <a:pt x="0" y="0"/>
                  </a:moveTo>
                  <a:lnTo>
                    <a:pt x="235132" y="0"/>
                  </a:lnTo>
                  <a:cubicBezTo>
                    <a:pt x="235132" y="212655"/>
                    <a:pt x="235131" y="425310"/>
                    <a:pt x="235131" y="637965"/>
                  </a:cubicBezTo>
                  <a:lnTo>
                    <a:pt x="0" y="496389"/>
                  </a:lnTo>
                  <a:lnTo>
                    <a:pt x="0" y="0"/>
                  </a:lnTo>
                  <a:close/>
                </a:path>
              </a:pathLst>
            </a:custGeom>
            <a:solidFill>
              <a:schemeClr val="accent1">
                <a:lumMod val="50000"/>
              </a:schemeClr>
            </a:solidFill>
            <a:ln w="12700" cap="flat" cmpd="sng" algn="ctr">
              <a:noFill/>
              <a:prstDash val="solid"/>
              <a:miter lim="800000"/>
            </a:ln>
            <a:effectLst/>
          </p:spPr>
          <p:txBody>
            <a:bodyPr anchor="ctr"/>
            <a:lstStyle/>
            <a:p>
              <a:pPr algn="ctr">
                <a:defRPr/>
              </a:pPr>
              <a:endParaRPr lang="zh-CN" altLang="en-US" sz="2000" kern="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8" name="矩形 7"/>
            <p:cNvSpPr/>
            <p:nvPr>
              <p:custDataLst>
                <p:tags r:id="rId4"/>
              </p:custDataLst>
            </p:nvPr>
          </p:nvSpPr>
          <p:spPr>
            <a:xfrm>
              <a:off x="5345114" y="2055813"/>
              <a:ext cx="5475287" cy="514350"/>
            </a:xfrm>
            <a:prstGeom prst="rect">
              <a:avLst/>
            </a:prstGeom>
            <a:solidFill>
              <a:schemeClr val="accent1"/>
            </a:solidFill>
            <a:ln w="12700" cap="flat" cmpd="sng" algn="ctr">
              <a:noFill/>
              <a:prstDash val="solid"/>
              <a:miter lim="800000"/>
            </a:ln>
            <a:effectLst/>
          </p:spPr>
          <p:txBody>
            <a:bodyPr lIns="792000" tIns="36000" rIns="36000" bIns="108000" anchor="ctr">
              <a:normAutofit/>
            </a:bodyPr>
            <a:lstStyle/>
            <a:p>
              <a:pPr>
                <a:defRPr/>
              </a:pPr>
              <a:endParaRPr lang="zh-CN" altLang="en-US" sz="1600" kern="0" dirty="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9" name="文本框 18"/>
            <p:cNvSpPr txBox="1">
              <a:spLocks noChangeArrowheads="1"/>
            </p:cNvSpPr>
            <p:nvPr>
              <p:custDataLst>
                <p:tags r:id="rId5"/>
              </p:custDataLst>
            </p:nvPr>
          </p:nvSpPr>
          <p:spPr bwMode="auto">
            <a:xfrm>
              <a:off x="5580063" y="2112933"/>
              <a:ext cx="450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01</a:t>
              </a:r>
              <a:endParaRPr lang="zh-CN" altLang="en-US"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0" name="矩形 9"/>
            <p:cNvSpPr/>
            <p:nvPr/>
          </p:nvSpPr>
          <p:spPr>
            <a:xfrm>
              <a:off x="6096000" y="2141693"/>
              <a:ext cx="4419600" cy="382669"/>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“你想你长大了吗？翅膀硬了想飞啊！”</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11" name="组合 10"/>
          <p:cNvGrpSpPr/>
          <p:nvPr/>
        </p:nvGrpSpPr>
        <p:grpSpPr>
          <a:xfrm>
            <a:off x="5349681" y="3067475"/>
            <a:ext cx="5475288" cy="669925"/>
            <a:chOff x="5345113" y="3028951"/>
            <a:chExt cx="5475288" cy="669925"/>
          </a:xfrm>
        </p:grpSpPr>
        <p:sp>
          <p:nvSpPr>
            <p:cNvPr id="12" name="矩形 3"/>
            <p:cNvSpPr/>
            <p:nvPr>
              <p:custDataLst>
                <p:tags r:id="rId6"/>
              </p:custDataLst>
            </p:nvPr>
          </p:nvSpPr>
          <p:spPr>
            <a:xfrm>
              <a:off x="5345113" y="3028951"/>
              <a:ext cx="234950" cy="669925"/>
            </a:xfrm>
            <a:custGeom>
              <a:avLst/>
              <a:gdLst>
                <a:gd name="connsiteX0" fmla="*/ 0 w 235132"/>
                <a:gd name="connsiteY0" fmla="*/ 0 h 496389"/>
                <a:gd name="connsiteX1" fmla="*/ 235132 w 235132"/>
                <a:gd name="connsiteY1" fmla="*/ 0 h 496389"/>
                <a:gd name="connsiteX2" fmla="*/ 235132 w 235132"/>
                <a:gd name="connsiteY2" fmla="*/ 496389 h 496389"/>
                <a:gd name="connsiteX3" fmla="*/ 0 w 235132"/>
                <a:gd name="connsiteY3" fmla="*/ 496389 h 496389"/>
                <a:gd name="connsiteX4" fmla="*/ 0 w 235132"/>
                <a:gd name="connsiteY4" fmla="*/ 0 h 496389"/>
                <a:gd name="connsiteX0-1" fmla="*/ 0 w 243840"/>
                <a:gd name="connsiteY0-2" fmla="*/ 0 h 566058"/>
                <a:gd name="connsiteX1-3" fmla="*/ 235132 w 243840"/>
                <a:gd name="connsiteY1-4" fmla="*/ 0 h 566058"/>
                <a:gd name="connsiteX2-5" fmla="*/ 243840 w 243840"/>
                <a:gd name="connsiteY2-6" fmla="*/ 566058 h 566058"/>
                <a:gd name="connsiteX3-7" fmla="*/ 0 w 243840"/>
                <a:gd name="connsiteY3-8" fmla="*/ 496389 h 566058"/>
                <a:gd name="connsiteX4-9" fmla="*/ 0 w 243840"/>
                <a:gd name="connsiteY4-10" fmla="*/ 0 h 566058"/>
                <a:gd name="connsiteX0-11" fmla="*/ 0 w 235132"/>
                <a:gd name="connsiteY0-12" fmla="*/ 0 h 637965"/>
                <a:gd name="connsiteX1-13" fmla="*/ 235132 w 235132"/>
                <a:gd name="connsiteY1-14" fmla="*/ 0 h 637965"/>
                <a:gd name="connsiteX2-15" fmla="*/ 235131 w 235132"/>
                <a:gd name="connsiteY2-16" fmla="*/ 637965 h 637965"/>
                <a:gd name="connsiteX3-17" fmla="*/ 0 w 235132"/>
                <a:gd name="connsiteY3-18" fmla="*/ 496389 h 637965"/>
                <a:gd name="connsiteX4-19" fmla="*/ 0 w 235132"/>
                <a:gd name="connsiteY4-20" fmla="*/ 0 h 6379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132" h="637965">
                  <a:moveTo>
                    <a:pt x="0" y="0"/>
                  </a:moveTo>
                  <a:lnTo>
                    <a:pt x="235132" y="0"/>
                  </a:lnTo>
                  <a:cubicBezTo>
                    <a:pt x="235132" y="212655"/>
                    <a:pt x="235131" y="425310"/>
                    <a:pt x="235131" y="637965"/>
                  </a:cubicBezTo>
                  <a:lnTo>
                    <a:pt x="0" y="496389"/>
                  </a:lnTo>
                  <a:lnTo>
                    <a:pt x="0" y="0"/>
                  </a:lnTo>
                  <a:close/>
                </a:path>
              </a:pathLst>
            </a:custGeom>
            <a:solidFill>
              <a:schemeClr val="accent2">
                <a:lumMod val="50000"/>
              </a:schemeClr>
            </a:solidFill>
            <a:ln w="12700" cap="flat" cmpd="sng" algn="ctr">
              <a:noFill/>
              <a:prstDash val="solid"/>
              <a:miter lim="800000"/>
            </a:ln>
            <a:effectLst/>
          </p:spPr>
          <p:txBody>
            <a:bodyPr anchor="ctr"/>
            <a:lstStyle/>
            <a:p>
              <a:pPr algn="ctr">
                <a:defRPr/>
              </a:pPr>
              <a:endParaRPr lang="zh-CN" altLang="en-US" sz="2000" kern="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3" name="矩形 12"/>
            <p:cNvSpPr/>
            <p:nvPr>
              <p:custDataLst>
                <p:tags r:id="rId7"/>
              </p:custDataLst>
            </p:nvPr>
          </p:nvSpPr>
          <p:spPr>
            <a:xfrm>
              <a:off x="5345114" y="3030538"/>
              <a:ext cx="5475287" cy="514350"/>
            </a:xfrm>
            <a:prstGeom prst="rect">
              <a:avLst/>
            </a:prstGeom>
            <a:solidFill>
              <a:schemeClr val="accent2"/>
            </a:solidFill>
            <a:ln w="12700" cap="flat" cmpd="sng" algn="ctr">
              <a:noFill/>
              <a:prstDash val="solid"/>
              <a:miter lim="800000"/>
            </a:ln>
            <a:effectLst/>
          </p:spPr>
          <p:txBody>
            <a:bodyPr lIns="792000" tIns="36000" rIns="36000" bIns="108000" anchor="ctr">
              <a:normAutofit/>
            </a:bodyPr>
            <a:lstStyle/>
            <a:p>
              <a:pPr>
                <a:defRPr/>
              </a:pPr>
              <a:endParaRPr lang="zh-CN" altLang="en-US" sz="1600" kern="0" dirty="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4" name="文本框 22"/>
            <p:cNvSpPr txBox="1">
              <a:spLocks noChangeArrowheads="1"/>
            </p:cNvSpPr>
            <p:nvPr>
              <p:custDataLst>
                <p:tags r:id="rId8"/>
              </p:custDataLst>
            </p:nvPr>
          </p:nvSpPr>
          <p:spPr bwMode="auto">
            <a:xfrm>
              <a:off x="5580063" y="3087658"/>
              <a:ext cx="450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02</a:t>
              </a:r>
              <a:endParaRPr lang="zh-CN" altLang="en-US"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5" name="矩形 14"/>
            <p:cNvSpPr/>
            <p:nvPr/>
          </p:nvSpPr>
          <p:spPr>
            <a:xfrm>
              <a:off x="6096000" y="3104198"/>
              <a:ext cx="4419600" cy="42354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“你的行为真是幼稚的可以。”</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16" name="组合 15"/>
          <p:cNvGrpSpPr/>
          <p:nvPr/>
        </p:nvGrpSpPr>
        <p:grpSpPr>
          <a:xfrm>
            <a:off x="5349681" y="3813481"/>
            <a:ext cx="5475288" cy="668338"/>
            <a:chOff x="5345113" y="4005263"/>
            <a:chExt cx="5475288" cy="668338"/>
          </a:xfrm>
        </p:grpSpPr>
        <p:sp>
          <p:nvSpPr>
            <p:cNvPr id="17" name="矩形 3"/>
            <p:cNvSpPr/>
            <p:nvPr>
              <p:custDataLst>
                <p:tags r:id="rId9"/>
              </p:custDataLst>
            </p:nvPr>
          </p:nvSpPr>
          <p:spPr>
            <a:xfrm>
              <a:off x="5345113" y="4005264"/>
              <a:ext cx="234950" cy="668337"/>
            </a:xfrm>
            <a:custGeom>
              <a:avLst/>
              <a:gdLst>
                <a:gd name="connsiteX0" fmla="*/ 0 w 235132"/>
                <a:gd name="connsiteY0" fmla="*/ 0 h 496389"/>
                <a:gd name="connsiteX1" fmla="*/ 235132 w 235132"/>
                <a:gd name="connsiteY1" fmla="*/ 0 h 496389"/>
                <a:gd name="connsiteX2" fmla="*/ 235132 w 235132"/>
                <a:gd name="connsiteY2" fmla="*/ 496389 h 496389"/>
                <a:gd name="connsiteX3" fmla="*/ 0 w 235132"/>
                <a:gd name="connsiteY3" fmla="*/ 496389 h 496389"/>
                <a:gd name="connsiteX4" fmla="*/ 0 w 235132"/>
                <a:gd name="connsiteY4" fmla="*/ 0 h 496389"/>
                <a:gd name="connsiteX0-1" fmla="*/ 0 w 243840"/>
                <a:gd name="connsiteY0-2" fmla="*/ 0 h 566058"/>
                <a:gd name="connsiteX1-3" fmla="*/ 235132 w 243840"/>
                <a:gd name="connsiteY1-4" fmla="*/ 0 h 566058"/>
                <a:gd name="connsiteX2-5" fmla="*/ 243840 w 243840"/>
                <a:gd name="connsiteY2-6" fmla="*/ 566058 h 566058"/>
                <a:gd name="connsiteX3-7" fmla="*/ 0 w 243840"/>
                <a:gd name="connsiteY3-8" fmla="*/ 496389 h 566058"/>
                <a:gd name="connsiteX4-9" fmla="*/ 0 w 243840"/>
                <a:gd name="connsiteY4-10" fmla="*/ 0 h 566058"/>
                <a:gd name="connsiteX0-11" fmla="*/ 0 w 235132"/>
                <a:gd name="connsiteY0-12" fmla="*/ 0 h 637965"/>
                <a:gd name="connsiteX1-13" fmla="*/ 235132 w 235132"/>
                <a:gd name="connsiteY1-14" fmla="*/ 0 h 637965"/>
                <a:gd name="connsiteX2-15" fmla="*/ 235131 w 235132"/>
                <a:gd name="connsiteY2-16" fmla="*/ 637965 h 637965"/>
                <a:gd name="connsiteX3-17" fmla="*/ 0 w 235132"/>
                <a:gd name="connsiteY3-18" fmla="*/ 496389 h 637965"/>
                <a:gd name="connsiteX4-19" fmla="*/ 0 w 235132"/>
                <a:gd name="connsiteY4-20" fmla="*/ 0 h 6379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5132" h="637965">
                  <a:moveTo>
                    <a:pt x="0" y="0"/>
                  </a:moveTo>
                  <a:lnTo>
                    <a:pt x="235132" y="0"/>
                  </a:lnTo>
                  <a:cubicBezTo>
                    <a:pt x="235132" y="212655"/>
                    <a:pt x="235131" y="425310"/>
                    <a:pt x="235131" y="637965"/>
                  </a:cubicBezTo>
                  <a:lnTo>
                    <a:pt x="0" y="496389"/>
                  </a:lnTo>
                  <a:lnTo>
                    <a:pt x="0" y="0"/>
                  </a:lnTo>
                  <a:close/>
                </a:path>
              </a:pathLst>
            </a:custGeom>
            <a:solidFill>
              <a:schemeClr val="accent3">
                <a:lumMod val="50000"/>
              </a:schemeClr>
            </a:solidFill>
            <a:ln w="12700" cap="flat" cmpd="sng" algn="ctr">
              <a:noFill/>
              <a:prstDash val="solid"/>
              <a:miter lim="800000"/>
            </a:ln>
            <a:effectLst/>
          </p:spPr>
          <p:txBody>
            <a:bodyPr anchor="ctr"/>
            <a:lstStyle/>
            <a:p>
              <a:pPr algn="ctr">
                <a:defRPr/>
              </a:pPr>
              <a:endParaRPr lang="zh-CN" altLang="en-US" sz="2000" kern="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8" name="矩形 17"/>
            <p:cNvSpPr/>
            <p:nvPr>
              <p:custDataLst>
                <p:tags r:id="rId10"/>
              </p:custDataLst>
            </p:nvPr>
          </p:nvSpPr>
          <p:spPr>
            <a:xfrm>
              <a:off x="5345114" y="4005263"/>
              <a:ext cx="5475287" cy="514350"/>
            </a:xfrm>
            <a:prstGeom prst="rect">
              <a:avLst/>
            </a:prstGeom>
            <a:solidFill>
              <a:schemeClr val="accent3"/>
            </a:solidFill>
            <a:ln w="12700" cap="flat" cmpd="sng" algn="ctr">
              <a:noFill/>
              <a:prstDash val="solid"/>
              <a:miter lim="800000"/>
            </a:ln>
            <a:effectLst/>
          </p:spPr>
          <p:txBody>
            <a:bodyPr lIns="792000" tIns="36000" rIns="36000" bIns="108000" anchor="ctr">
              <a:normAutofit/>
            </a:bodyPr>
            <a:lstStyle/>
            <a:p>
              <a:pPr>
                <a:defRPr/>
              </a:pPr>
              <a:endParaRPr lang="zh-CN" altLang="en-US" sz="1600" kern="0" dirty="0">
                <a:solidFill>
                  <a:prstClr val="white"/>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9" name="文本框 25"/>
            <p:cNvSpPr txBox="1">
              <a:spLocks noChangeArrowheads="1"/>
            </p:cNvSpPr>
            <p:nvPr>
              <p:custDataLst>
                <p:tags r:id="rId11"/>
              </p:custDataLst>
            </p:nvPr>
          </p:nvSpPr>
          <p:spPr bwMode="auto">
            <a:xfrm>
              <a:off x="5580063" y="4062383"/>
              <a:ext cx="4508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03</a:t>
              </a:r>
              <a:endParaRPr lang="zh-CN" altLang="en-US" sz="2000">
                <a:solidFill>
                  <a:srgbClr val="FFFFFF"/>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0" name="矩形 19"/>
            <p:cNvSpPr/>
            <p:nvPr/>
          </p:nvSpPr>
          <p:spPr>
            <a:xfrm>
              <a:off x="6096000" y="4075431"/>
              <a:ext cx="4419600" cy="42354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“你真是笨的可以，谁教你都会疯掉。”</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26" name="图片占位符 3"/>
          <p:cNvPicPr>
            <a:picLocks noChangeAspect="1"/>
          </p:cNvPicPr>
          <p:nvPr/>
        </p:nvPicPr>
        <p:blipFill rotWithShape="1">
          <a:blip r:embed="rId12">
            <a:extLst>
              <a:ext uri="{28A0092B-C50C-407E-A947-70E740481C1C}">
                <a14:useLocalDpi xmlns:a14="http://schemas.microsoft.com/office/drawing/2010/main" val="0"/>
              </a:ext>
            </a:extLst>
          </a:blip>
          <a:srcRect l="12419" t="16706" r="10842" b="17116"/>
          <a:stretch>
            <a:fillRect/>
          </a:stretch>
        </p:blipFill>
        <p:spPr>
          <a:xfrm>
            <a:off x="737814" y="2094613"/>
            <a:ext cx="4622424" cy="3496043"/>
          </a:xfrm>
          <a:prstGeom prst="rect">
            <a:avLst/>
          </a:prstGeom>
        </p:spPr>
      </p:pic>
      <p:sp>
        <p:nvSpPr>
          <p:cNvPr id="27" name="文本框 26"/>
          <p:cNvSpPr txBox="1"/>
          <p:nvPr/>
        </p:nvSpPr>
        <p:spPr>
          <a:xfrm>
            <a:off x="5252959" y="1375442"/>
            <a:ext cx="5827192" cy="860492"/>
          </a:xfrm>
          <a:prstGeom prst="rect">
            <a:avLst/>
          </a:prstGeom>
          <a:noFill/>
        </p:spPr>
        <p:txBody>
          <a:bodyPr wrap="square" rtlCol="0">
            <a:spAutoFit/>
          </a:bodyPr>
          <a:lstStyle/>
          <a:p>
            <a:pPr>
              <a:lnSpc>
                <a:spcPct val="150000"/>
              </a:lnSpc>
            </a:pP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    批评型的父母通常会利用嘲笑，讽刺，开玩笑，贴标签的方式来表示。批评者常说的话：</a:t>
            </a:r>
            <a:endPar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
        <p:nvSpPr>
          <p:cNvPr id="28" name="文本框 27"/>
          <p:cNvSpPr txBox="1"/>
          <p:nvPr/>
        </p:nvSpPr>
        <p:spPr>
          <a:xfrm>
            <a:off x="5419851" y="4416168"/>
            <a:ext cx="5493408" cy="922020"/>
          </a:xfrm>
          <a:prstGeom prst="rect">
            <a:avLst/>
          </a:prstGeom>
          <a:noFill/>
        </p:spPr>
        <p:txBody>
          <a:bodyPr wrap="square" rtlCol="0">
            <a:spAutoFit/>
          </a:bodyPr>
          <a:lstStyle/>
          <a:p>
            <a:pPr>
              <a:lnSpc>
                <a:spcPct val="150000"/>
              </a:lnSpc>
            </a:pP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    这类父母会造成亲子很大的代沟和隔阂，对孩子的自尊造成莫大伤害。</a:t>
            </a:r>
            <a:endPar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1+#ppt_w/2"/>
                                          </p:val>
                                        </p:tav>
                                        <p:tav tm="100000">
                                          <p:val>
                                            <p:strVal val="#ppt_x"/>
                                          </p:val>
                                        </p:tav>
                                      </p:tavLst>
                                    </p:anim>
                                    <p:anim calcmode="lin" valueType="num">
                                      <p:cBhvr additive="base">
                                        <p:cTn id="19" dur="500" fill="hold"/>
                                        <p:tgtEl>
                                          <p:spTgt spid="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1+#ppt_w/2"/>
                                          </p:val>
                                        </p:tav>
                                        <p:tav tm="100000">
                                          <p:val>
                                            <p:strVal val="#ppt_x"/>
                                          </p:val>
                                        </p:tav>
                                      </p:tavLst>
                                    </p:anim>
                                    <p:anim calcmode="lin" valueType="num">
                                      <p:cBhvr additive="base">
                                        <p:cTn id="24" dur="5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1+#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安慰者的角色 </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6" name="矩形 5"/>
          <p:cNvSpPr/>
          <p:nvPr/>
        </p:nvSpPr>
        <p:spPr>
          <a:xfrm>
            <a:off x="7165413" y="2126075"/>
            <a:ext cx="4386502" cy="38431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8" name="矩形 7"/>
          <p:cNvSpPr/>
          <p:nvPr/>
        </p:nvSpPr>
        <p:spPr>
          <a:xfrm>
            <a:off x="5011669" y="1668379"/>
            <a:ext cx="2855495" cy="4485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9" name="blackboard_221885"/>
          <p:cNvSpPr>
            <a:spLocks noChangeAspect="1"/>
          </p:cNvSpPr>
          <p:nvPr/>
        </p:nvSpPr>
        <p:spPr bwMode="auto">
          <a:xfrm>
            <a:off x="6167867" y="2279532"/>
            <a:ext cx="543099" cy="609685"/>
          </a:xfrm>
          <a:custGeom>
            <a:avLst/>
            <a:gdLst>
              <a:gd name="connsiteX0" fmla="*/ 390720 w 540460"/>
              <a:gd name="connsiteY0" fmla="*/ 497063 h 606722"/>
              <a:gd name="connsiteX1" fmla="*/ 439286 w 540460"/>
              <a:gd name="connsiteY1" fmla="*/ 497063 h 606722"/>
              <a:gd name="connsiteX2" fmla="*/ 488030 w 540460"/>
              <a:gd name="connsiteY2" fmla="*/ 586283 h 606722"/>
              <a:gd name="connsiteX3" fmla="*/ 450583 w 540460"/>
              <a:gd name="connsiteY3" fmla="*/ 606722 h 606722"/>
              <a:gd name="connsiteX4" fmla="*/ 248884 w 540460"/>
              <a:gd name="connsiteY4" fmla="*/ 497063 h 606722"/>
              <a:gd name="connsiteX5" fmla="*/ 291576 w 540460"/>
              <a:gd name="connsiteY5" fmla="*/ 497063 h 606722"/>
              <a:gd name="connsiteX6" fmla="*/ 291576 w 540460"/>
              <a:gd name="connsiteY6" fmla="*/ 553868 h 606722"/>
              <a:gd name="connsiteX7" fmla="*/ 248884 w 540460"/>
              <a:gd name="connsiteY7" fmla="*/ 553868 h 606722"/>
              <a:gd name="connsiteX8" fmla="*/ 101059 w 540460"/>
              <a:gd name="connsiteY8" fmla="*/ 497063 h 606722"/>
              <a:gd name="connsiteX9" fmla="*/ 149669 w 540460"/>
              <a:gd name="connsiteY9" fmla="*/ 497063 h 606722"/>
              <a:gd name="connsiteX10" fmla="*/ 89752 w 540460"/>
              <a:gd name="connsiteY10" fmla="*/ 606722 h 606722"/>
              <a:gd name="connsiteX11" fmla="*/ 52359 w 540460"/>
              <a:gd name="connsiteY11" fmla="*/ 586283 h 606722"/>
              <a:gd name="connsiteX12" fmla="*/ 0 w 540460"/>
              <a:gd name="connsiteY12" fmla="*/ 383523 h 606722"/>
              <a:gd name="connsiteX13" fmla="*/ 540460 w 540460"/>
              <a:gd name="connsiteY13" fmla="*/ 383523 h 606722"/>
              <a:gd name="connsiteX14" fmla="*/ 540460 w 540460"/>
              <a:gd name="connsiteY14" fmla="*/ 454512 h 606722"/>
              <a:gd name="connsiteX15" fmla="*/ 0 w 540460"/>
              <a:gd name="connsiteY15" fmla="*/ 454512 h 606722"/>
              <a:gd name="connsiteX16" fmla="*/ 298642 w 540460"/>
              <a:gd name="connsiteY16" fmla="*/ 255690 h 606722"/>
              <a:gd name="connsiteX17" fmla="*/ 298642 w 540460"/>
              <a:gd name="connsiteY17" fmla="*/ 298260 h 606722"/>
              <a:gd name="connsiteX18" fmla="*/ 398243 w 540460"/>
              <a:gd name="connsiteY18" fmla="*/ 298260 h 606722"/>
              <a:gd name="connsiteX19" fmla="*/ 398243 w 540460"/>
              <a:gd name="connsiteY19" fmla="*/ 255690 h 606722"/>
              <a:gd name="connsiteX20" fmla="*/ 248886 w 540460"/>
              <a:gd name="connsiteY20" fmla="*/ 0 h 606722"/>
              <a:gd name="connsiteX21" fmla="*/ 291522 w 540460"/>
              <a:gd name="connsiteY21" fmla="*/ 0 h 606722"/>
              <a:gd name="connsiteX22" fmla="*/ 291522 w 540460"/>
              <a:gd name="connsiteY22" fmla="*/ 71010 h 606722"/>
              <a:gd name="connsiteX23" fmla="*/ 483514 w 540460"/>
              <a:gd name="connsiteY23" fmla="*/ 71010 h 606722"/>
              <a:gd name="connsiteX24" fmla="*/ 483514 w 540460"/>
              <a:gd name="connsiteY24" fmla="*/ 340831 h 606722"/>
              <a:gd name="connsiteX25" fmla="*/ 56805 w 540460"/>
              <a:gd name="connsiteY25" fmla="*/ 340831 h 606722"/>
              <a:gd name="connsiteX26" fmla="*/ 56805 w 540460"/>
              <a:gd name="connsiteY26" fmla="*/ 71010 h 606722"/>
              <a:gd name="connsiteX27" fmla="*/ 248886 w 540460"/>
              <a:gd name="connsiteY27" fmla="*/ 7101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40460" h="606722">
                <a:moveTo>
                  <a:pt x="390720" y="497063"/>
                </a:moveTo>
                <a:lnTo>
                  <a:pt x="439286" y="497063"/>
                </a:lnTo>
                <a:lnTo>
                  <a:pt x="488030" y="586283"/>
                </a:lnTo>
                <a:lnTo>
                  <a:pt x="450583" y="606722"/>
                </a:lnTo>
                <a:close/>
                <a:moveTo>
                  <a:pt x="248884" y="497063"/>
                </a:moveTo>
                <a:lnTo>
                  <a:pt x="291576" y="497063"/>
                </a:lnTo>
                <a:lnTo>
                  <a:pt x="291576" y="553868"/>
                </a:lnTo>
                <a:lnTo>
                  <a:pt x="248884" y="553868"/>
                </a:lnTo>
                <a:close/>
                <a:moveTo>
                  <a:pt x="101059" y="497063"/>
                </a:moveTo>
                <a:lnTo>
                  <a:pt x="149669" y="497063"/>
                </a:lnTo>
                <a:lnTo>
                  <a:pt x="89752" y="606722"/>
                </a:lnTo>
                <a:lnTo>
                  <a:pt x="52359" y="586283"/>
                </a:lnTo>
                <a:close/>
                <a:moveTo>
                  <a:pt x="0" y="383523"/>
                </a:moveTo>
                <a:lnTo>
                  <a:pt x="540460" y="383523"/>
                </a:lnTo>
                <a:lnTo>
                  <a:pt x="540460" y="454512"/>
                </a:lnTo>
                <a:lnTo>
                  <a:pt x="0" y="454512"/>
                </a:lnTo>
                <a:close/>
                <a:moveTo>
                  <a:pt x="298642" y="255690"/>
                </a:moveTo>
                <a:lnTo>
                  <a:pt x="298642" y="298260"/>
                </a:lnTo>
                <a:lnTo>
                  <a:pt x="398243" y="298260"/>
                </a:lnTo>
                <a:lnTo>
                  <a:pt x="398243" y="255690"/>
                </a:lnTo>
                <a:close/>
                <a:moveTo>
                  <a:pt x="248886" y="0"/>
                </a:moveTo>
                <a:lnTo>
                  <a:pt x="291522" y="0"/>
                </a:lnTo>
                <a:lnTo>
                  <a:pt x="291522" y="71010"/>
                </a:lnTo>
                <a:lnTo>
                  <a:pt x="483514" y="71010"/>
                </a:lnTo>
                <a:lnTo>
                  <a:pt x="483514" y="340831"/>
                </a:lnTo>
                <a:lnTo>
                  <a:pt x="56805" y="340831"/>
                </a:lnTo>
                <a:lnTo>
                  <a:pt x="56805" y="71010"/>
                </a:lnTo>
                <a:lnTo>
                  <a:pt x="248886" y="71010"/>
                </a:lnTo>
                <a:close/>
              </a:path>
            </a:pathLst>
          </a:custGeom>
          <a:solidFill>
            <a:schemeClr val="bg1"/>
          </a:solidFill>
          <a:ln>
            <a:noFill/>
          </a:ln>
        </p:spPr>
        <p:txBody>
          <a:bodyPr/>
          <a:lstStyle/>
          <a:p>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1" name="文本框 10"/>
          <p:cNvSpPr txBox="1"/>
          <p:nvPr/>
        </p:nvSpPr>
        <p:spPr>
          <a:xfrm>
            <a:off x="5128524" y="3058585"/>
            <a:ext cx="2671078" cy="2553335"/>
          </a:xfrm>
          <a:prstGeom prst="rect">
            <a:avLst/>
          </a:prstGeom>
          <a:noFill/>
        </p:spPr>
        <p:txBody>
          <a:bodyPr wrap="square" rtlCol="0">
            <a:spAutoFit/>
          </a:bodyPr>
          <a:lstStyle/>
          <a:p>
            <a:pPr algn="l">
              <a:lnSpc>
                <a:spcPct val="200000"/>
              </a:lnSpc>
            </a:pPr>
            <a:r>
              <a:rPr lang="zh-CN" altLang="en-US" sz="1600"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安慰型的父母认为对困扰或创伤的孩子轻拍肩膀，对孩子保证或是给孩子一杯奶茶就可以解除孩子困扰，达到安慰孩子的目的。</a:t>
            </a:r>
            <a:endParaRPr lang="zh-CN" altLang="en-US" sz="1600"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3" name="office-utensils-inside-a-cup_29369"/>
          <p:cNvSpPr>
            <a:spLocks noChangeAspect="1"/>
          </p:cNvSpPr>
          <p:nvPr/>
        </p:nvSpPr>
        <p:spPr bwMode="auto">
          <a:xfrm>
            <a:off x="9462501" y="2543281"/>
            <a:ext cx="286148" cy="314068"/>
          </a:xfrm>
          <a:custGeom>
            <a:avLst/>
            <a:gdLst>
              <a:gd name="T0" fmla="*/ 386 w 3913"/>
              <a:gd name="T1" fmla="*/ 1973 h 4301"/>
              <a:gd name="T2" fmla="*/ 97 w 3913"/>
              <a:gd name="T3" fmla="*/ 3894 h 4301"/>
              <a:gd name="T4" fmla="*/ 2991 w 3913"/>
              <a:gd name="T5" fmla="*/ 4301 h 4301"/>
              <a:gd name="T6" fmla="*/ 3469 w 3913"/>
              <a:gd name="T7" fmla="*/ 3776 h 4301"/>
              <a:gd name="T8" fmla="*/ 3913 w 3913"/>
              <a:gd name="T9" fmla="*/ 2669 h 4301"/>
              <a:gd name="T10" fmla="*/ 3469 w 3913"/>
              <a:gd name="T11" fmla="*/ 1973 h 4301"/>
              <a:gd name="T12" fmla="*/ 3896 w 3913"/>
              <a:gd name="T13" fmla="*/ 519 h 4301"/>
              <a:gd name="T14" fmla="*/ 2033 w 3913"/>
              <a:gd name="T15" fmla="*/ 1643 h 4301"/>
              <a:gd name="T16" fmla="*/ 2315 w 3913"/>
              <a:gd name="T17" fmla="*/ 808 h 4301"/>
              <a:gd name="T18" fmla="*/ 1606 w 3913"/>
              <a:gd name="T19" fmla="*/ 219 h 4301"/>
              <a:gd name="T20" fmla="*/ 1422 w 3913"/>
              <a:gd name="T21" fmla="*/ 219 h 4301"/>
              <a:gd name="T22" fmla="*/ 1015 w 3913"/>
              <a:gd name="T23" fmla="*/ 808 h 4301"/>
              <a:gd name="T24" fmla="*/ 1317 w 3913"/>
              <a:gd name="T25" fmla="*/ 1973 h 4301"/>
              <a:gd name="T26" fmla="*/ 720 w 3913"/>
              <a:gd name="T27" fmla="*/ 895 h 4301"/>
              <a:gd name="T28" fmla="*/ 20 w 3913"/>
              <a:gd name="T29" fmla="*/ 1258 h 4301"/>
              <a:gd name="T30" fmla="*/ 1842 w 3913"/>
              <a:gd name="T31" fmla="*/ 1217 h 4301"/>
              <a:gd name="T32" fmla="*/ 1533 w 3913"/>
              <a:gd name="T33" fmla="*/ 1973 h 4301"/>
              <a:gd name="T34" fmla="*/ 1231 w 3913"/>
              <a:gd name="T35" fmla="*/ 808 h 4301"/>
              <a:gd name="T36" fmla="*/ 1326 w 3913"/>
              <a:gd name="T37" fmla="*/ 435 h 4301"/>
              <a:gd name="T38" fmla="*/ 1725 w 3913"/>
              <a:gd name="T39" fmla="*/ 435 h 4301"/>
              <a:gd name="T40" fmla="*/ 2099 w 3913"/>
              <a:gd name="T41" fmla="*/ 808 h 4301"/>
              <a:gd name="T42" fmla="*/ 1424 w 3913"/>
              <a:gd name="T43" fmla="*/ 1001 h 4301"/>
              <a:gd name="T44" fmla="*/ 2401 w 3913"/>
              <a:gd name="T45" fmla="*/ 1469 h 4301"/>
              <a:gd name="T46" fmla="*/ 2724 w 3913"/>
              <a:gd name="T47" fmla="*/ 1548 h 4301"/>
              <a:gd name="T48" fmla="*/ 2518 w 3913"/>
              <a:gd name="T49" fmla="*/ 1287 h 4301"/>
              <a:gd name="T50" fmla="*/ 2916 w 3913"/>
              <a:gd name="T51" fmla="*/ 1079 h 4301"/>
              <a:gd name="T52" fmla="*/ 3032 w 3913"/>
              <a:gd name="T53" fmla="*/ 897 h 4301"/>
              <a:gd name="T54" fmla="*/ 3151 w 3913"/>
              <a:gd name="T55" fmla="*/ 298 h 4301"/>
              <a:gd name="T56" fmla="*/ 2708 w 3913"/>
              <a:gd name="T57" fmla="*/ 1973 h 4301"/>
              <a:gd name="T58" fmla="*/ 2336 w 3913"/>
              <a:gd name="T59" fmla="*/ 1954 h 4301"/>
              <a:gd name="T60" fmla="*/ 2401 w 3913"/>
              <a:gd name="T61" fmla="*/ 1469 h 4301"/>
              <a:gd name="T62" fmla="*/ 3253 w 3913"/>
              <a:gd name="T63" fmla="*/ 3677 h 4301"/>
              <a:gd name="T64" fmla="*/ 2991 w 3913"/>
              <a:gd name="T65" fmla="*/ 4085 h 4301"/>
              <a:gd name="T66" fmla="*/ 1593 w 3913"/>
              <a:gd name="T67" fmla="*/ 4085 h 4301"/>
              <a:gd name="T68" fmla="*/ 313 w 3913"/>
              <a:gd name="T69" fmla="*/ 3894 h 4301"/>
              <a:gd name="T70" fmla="*/ 496 w 3913"/>
              <a:gd name="T71" fmla="*/ 2189 h 4301"/>
              <a:gd name="T72" fmla="*/ 739 w 3913"/>
              <a:gd name="T73" fmla="*/ 2189 h 4301"/>
              <a:gd name="T74" fmla="*/ 1260 w 3913"/>
              <a:gd name="T75" fmla="*/ 2189 h 4301"/>
              <a:gd name="T76" fmla="*/ 1381 w 3913"/>
              <a:gd name="T77" fmla="*/ 2189 h 4301"/>
              <a:gd name="T78" fmla="*/ 1546 w 3913"/>
              <a:gd name="T79" fmla="*/ 2189 h 4301"/>
              <a:gd name="T80" fmla="*/ 1784 w 3913"/>
              <a:gd name="T81" fmla="*/ 2189 h 4301"/>
              <a:gd name="T82" fmla="*/ 1892 w 3913"/>
              <a:gd name="T83" fmla="*/ 2189 h 4301"/>
              <a:gd name="T84" fmla="*/ 2001 w 3913"/>
              <a:gd name="T85" fmla="*/ 2189 h 4301"/>
              <a:gd name="T86" fmla="*/ 2698 w 3913"/>
              <a:gd name="T87" fmla="*/ 2189 h 4301"/>
              <a:gd name="T88" fmla="*/ 3253 w 3913"/>
              <a:gd name="T89" fmla="*/ 2189 h 4301"/>
              <a:gd name="T90" fmla="*/ 3253 w 3913"/>
              <a:gd name="T91" fmla="*/ 2309 h 4301"/>
              <a:gd name="T92" fmla="*/ 543 w 3913"/>
              <a:gd name="T93" fmla="*/ 1807 h 4301"/>
              <a:gd name="T94" fmla="*/ 586 w 3913"/>
              <a:gd name="T95" fmla="*/ 1108 h 4301"/>
              <a:gd name="T96" fmla="*/ 628 w 3913"/>
              <a:gd name="T97" fmla="*/ 1973 h 4301"/>
              <a:gd name="T98" fmla="*/ 226 w 3913"/>
              <a:gd name="T99" fmla="*/ 836 h 4301"/>
              <a:gd name="T100" fmla="*/ 231 w 3913"/>
              <a:gd name="T101" fmla="*/ 1046 h 4301"/>
              <a:gd name="T102" fmla="*/ 3697 w 3913"/>
              <a:gd name="T103" fmla="*/ 3317 h 4301"/>
              <a:gd name="T104" fmla="*/ 3469 w 3913"/>
              <a:gd name="T105" fmla="*/ 2432 h 4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13" h="4301">
                <a:moveTo>
                  <a:pt x="20" y="1258"/>
                </a:moveTo>
                <a:lnTo>
                  <a:pt x="386" y="1973"/>
                </a:lnTo>
                <a:lnTo>
                  <a:pt x="97" y="1973"/>
                </a:lnTo>
                <a:lnTo>
                  <a:pt x="97" y="3894"/>
                </a:lnTo>
                <a:cubicBezTo>
                  <a:pt x="97" y="4118"/>
                  <a:pt x="311" y="4301"/>
                  <a:pt x="575" y="4301"/>
                </a:cubicBezTo>
                <a:lnTo>
                  <a:pt x="2991" y="4301"/>
                </a:lnTo>
                <a:cubicBezTo>
                  <a:pt x="3254" y="4301"/>
                  <a:pt x="3469" y="4118"/>
                  <a:pt x="3469" y="3894"/>
                </a:cubicBezTo>
                <a:lnTo>
                  <a:pt x="3469" y="3776"/>
                </a:lnTo>
                <a:cubicBezTo>
                  <a:pt x="3722" y="3733"/>
                  <a:pt x="3913" y="3544"/>
                  <a:pt x="3913" y="3317"/>
                </a:cubicBezTo>
                <a:lnTo>
                  <a:pt x="3913" y="2669"/>
                </a:lnTo>
                <a:cubicBezTo>
                  <a:pt x="3913" y="2443"/>
                  <a:pt x="3722" y="2253"/>
                  <a:pt x="3469" y="2210"/>
                </a:cubicBezTo>
                <a:lnTo>
                  <a:pt x="3469" y="1973"/>
                </a:lnTo>
                <a:lnTo>
                  <a:pt x="2964" y="1973"/>
                </a:lnTo>
                <a:lnTo>
                  <a:pt x="3896" y="519"/>
                </a:lnTo>
                <a:lnTo>
                  <a:pt x="3085" y="0"/>
                </a:lnTo>
                <a:lnTo>
                  <a:pt x="2033" y="1643"/>
                </a:lnTo>
                <a:lnTo>
                  <a:pt x="2061" y="1187"/>
                </a:lnTo>
                <a:cubicBezTo>
                  <a:pt x="2210" y="1125"/>
                  <a:pt x="2315" y="979"/>
                  <a:pt x="2315" y="808"/>
                </a:cubicBezTo>
                <a:lnTo>
                  <a:pt x="2315" y="219"/>
                </a:lnTo>
                <a:lnTo>
                  <a:pt x="1606" y="219"/>
                </a:lnTo>
                <a:lnTo>
                  <a:pt x="1530" y="339"/>
                </a:lnTo>
                <a:lnTo>
                  <a:pt x="1422" y="219"/>
                </a:lnTo>
                <a:lnTo>
                  <a:pt x="1015" y="219"/>
                </a:lnTo>
                <a:lnTo>
                  <a:pt x="1015" y="808"/>
                </a:lnTo>
                <a:cubicBezTo>
                  <a:pt x="1015" y="979"/>
                  <a:pt x="1120" y="1125"/>
                  <a:pt x="1269" y="1187"/>
                </a:cubicBezTo>
                <a:lnTo>
                  <a:pt x="1317" y="1973"/>
                </a:lnTo>
                <a:lnTo>
                  <a:pt x="1271" y="1973"/>
                </a:lnTo>
                <a:lnTo>
                  <a:pt x="720" y="895"/>
                </a:lnTo>
                <a:lnTo>
                  <a:pt x="0" y="434"/>
                </a:lnTo>
                <a:lnTo>
                  <a:pt x="20" y="1258"/>
                </a:lnTo>
                <a:close/>
                <a:moveTo>
                  <a:pt x="1488" y="1217"/>
                </a:moveTo>
                <a:lnTo>
                  <a:pt x="1842" y="1217"/>
                </a:lnTo>
                <a:lnTo>
                  <a:pt x="1797" y="1973"/>
                </a:lnTo>
                <a:lnTo>
                  <a:pt x="1533" y="1973"/>
                </a:lnTo>
                <a:lnTo>
                  <a:pt x="1488" y="1217"/>
                </a:lnTo>
                <a:close/>
                <a:moveTo>
                  <a:pt x="1231" y="808"/>
                </a:moveTo>
                <a:lnTo>
                  <a:pt x="1231" y="435"/>
                </a:lnTo>
                <a:lnTo>
                  <a:pt x="1326" y="435"/>
                </a:lnTo>
                <a:lnTo>
                  <a:pt x="1560" y="696"/>
                </a:lnTo>
                <a:lnTo>
                  <a:pt x="1725" y="435"/>
                </a:lnTo>
                <a:lnTo>
                  <a:pt x="2099" y="435"/>
                </a:lnTo>
                <a:lnTo>
                  <a:pt x="2099" y="808"/>
                </a:lnTo>
                <a:cubicBezTo>
                  <a:pt x="2099" y="915"/>
                  <a:pt x="2012" y="1001"/>
                  <a:pt x="1906" y="1001"/>
                </a:cubicBezTo>
                <a:lnTo>
                  <a:pt x="1424" y="1001"/>
                </a:lnTo>
                <a:cubicBezTo>
                  <a:pt x="1318" y="1001"/>
                  <a:pt x="1231" y="915"/>
                  <a:pt x="1231" y="808"/>
                </a:cubicBezTo>
                <a:close/>
                <a:moveTo>
                  <a:pt x="2401" y="1469"/>
                </a:moveTo>
                <a:lnTo>
                  <a:pt x="2575" y="1580"/>
                </a:lnTo>
                <a:cubicBezTo>
                  <a:pt x="2625" y="1612"/>
                  <a:pt x="2692" y="1598"/>
                  <a:pt x="2724" y="1548"/>
                </a:cubicBezTo>
                <a:cubicBezTo>
                  <a:pt x="2756" y="1497"/>
                  <a:pt x="2742" y="1431"/>
                  <a:pt x="2692" y="1398"/>
                </a:cubicBezTo>
                <a:lnTo>
                  <a:pt x="2518" y="1287"/>
                </a:lnTo>
                <a:lnTo>
                  <a:pt x="2728" y="959"/>
                </a:lnTo>
                <a:lnTo>
                  <a:pt x="2916" y="1079"/>
                </a:lnTo>
                <a:cubicBezTo>
                  <a:pt x="2966" y="1111"/>
                  <a:pt x="3033" y="1097"/>
                  <a:pt x="3065" y="1046"/>
                </a:cubicBezTo>
                <a:cubicBezTo>
                  <a:pt x="3097" y="996"/>
                  <a:pt x="3083" y="929"/>
                  <a:pt x="3032" y="897"/>
                </a:cubicBezTo>
                <a:lnTo>
                  <a:pt x="2844" y="777"/>
                </a:lnTo>
                <a:lnTo>
                  <a:pt x="3151" y="298"/>
                </a:lnTo>
                <a:lnTo>
                  <a:pt x="3597" y="584"/>
                </a:lnTo>
                <a:lnTo>
                  <a:pt x="2708" y="1973"/>
                </a:lnTo>
                <a:lnTo>
                  <a:pt x="2358" y="1973"/>
                </a:lnTo>
                <a:cubicBezTo>
                  <a:pt x="2351" y="1966"/>
                  <a:pt x="2344" y="1959"/>
                  <a:pt x="2336" y="1954"/>
                </a:cubicBezTo>
                <a:lnTo>
                  <a:pt x="2162" y="1843"/>
                </a:lnTo>
                <a:lnTo>
                  <a:pt x="2401" y="1469"/>
                </a:lnTo>
                <a:close/>
                <a:moveTo>
                  <a:pt x="3253" y="2309"/>
                </a:moveTo>
                <a:lnTo>
                  <a:pt x="3253" y="3677"/>
                </a:lnTo>
                <a:lnTo>
                  <a:pt x="3253" y="3894"/>
                </a:lnTo>
                <a:cubicBezTo>
                  <a:pt x="3253" y="3998"/>
                  <a:pt x="3133" y="4085"/>
                  <a:pt x="2991" y="4085"/>
                </a:cubicBezTo>
                <a:lnTo>
                  <a:pt x="1612" y="4085"/>
                </a:lnTo>
                <a:lnTo>
                  <a:pt x="1593" y="4085"/>
                </a:lnTo>
                <a:lnTo>
                  <a:pt x="575" y="4085"/>
                </a:lnTo>
                <a:cubicBezTo>
                  <a:pt x="433" y="4085"/>
                  <a:pt x="313" y="3998"/>
                  <a:pt x="313" y="3894"/>
                </a:cubicBezTo>
                <a:lnTo>
                  <a:pt x="313" y="2189"/>
                </a:lnTo>
                <a:lnTo>
                  <a:pt x="496" y="2189"/>
                </a:lnTo>
                <a:lnTo>
                  <a:pt x="617" y="2189"/>
                </a:lnTo>
                <a:lnTo>
                  <a:pt x="739" y="2189"/>
                </a:lnTo>
                <a:lnTo>
                  <a:pt x="1138" y="2189"/>
                </a:lnTo>
                <a:lnTo>
                  <a:pt x="1260" y="2189"/>
                </a:lnTo>
                <a:lnTo>
                  <a:pt x="1330" y="2189"/>
                </a:lnTo>
                <a:lnTo>
                  <a:pt x="1381" y="2189"/>
                </a:lnTo>
                <a:lnTo>
                  <a:pt x="1438" y="2189"/>
                </a:lnTo>
                <a:lnTo>
                  <a:pt x="1546" y="2189"/>
                </a:lnTo>
                <a:lnTo>
                  <a:pt x="1684" y="2189"/>
                </a:lnTo>
                <a:lnTo>
                  <a:pt x="1784" y="2189"/>
                </a:lnTo>
                <a:lnTo>
                  <a:pt x="1812" y="2189"/>
                </a:lnTo>
                <a:lnTo>
                  <a:pt x="1892" y="2189"/>
                </a:lnTo>
                <a:lnTo>
                  <a:pt x="1940" y="2189"/>
                </a:lnTo>
                <a:lnTo>
                  <a:pt x="2001" y="2189"/>
                </a:lnTo>
                <a:lnTo>
                  <a:pt x="2570" y="2189"/>
                </a:lnTo>
                <a:lnTo>
                  <a:pt x="2698" y="2189"/>
                </a:lnTo>
                <a:lnTo>
                  <a:pt x="2826" y="2189"/>
                </a:lnTo>
                <a:lnTo>
                  <a:pt x="3253" y="2189"/>
                </a:lnTo>
                <a:lnTo>
                  <a:pt x="3253" y="2309"/>
                </a:lnTo>
                <a:lnTo>
                  <a:pt x="3253" y="2309"/>
                </a:lnTo>
                <a:close/>
                <a:moveTo>
                  <a:pt x="628" y="1973"/>
                </a:moveTo>
                <a:lnTo>
                  <a:pt x="543" y="1807"/>
                </a:lnTo>
                <a:lnTo>
                  <a:pt x="269" y="1270"/>
                </a:lnTo>
                <a:lnTo>
                  <a:pt x="586" y="1108"/>
                </a:lnTo>
                <a:lnTo>
                  <a:pt x="1028" y="1973"/>
                </a:lnTo>
                <a:lnTo>
                  <a:pt x="628" y="1973"/>
                </a:lnTo>
                <a:close/>
                <a:moveTo>
                  <a:pt x="231" y="1046"/>
                </a:moveTo>
                <a:lnTo>
                  <a:pt x="226" y="836"/>
                </a:lnTo>
                <a:lnTo>
                  <a:pt x="411" y="954"/>
                </a:lnTo>
                <a:lnTo>
                  <a:pt x="231" y="1046"/>
                </a:lnTo>
                <a:close/>
                <a:moveTo>
                  <a:pt x="3697" y="2669"/>
                </a:moveTo>
                <a:lnTo>
                  <a:pt x="3697" y="3317"/>
                </a:lnTo>
                <a:cubicBezTo>
                  <a:pt x="3697" y="3428"/>
                  <a:pt x="3601" y="3521"/>
                  <a:pt x="3469" y="3555"/>
                </a:cubicBezTo>
                <a:lnTo>
                  <a:pt x="3469" y="2432"/>
                </a:lnTo>
                <a:cubicBezTo>
                  <a:pt x="3601" y="2466"/>
                  <a:pt x="3697" y="2559"/>
                  <a:pt x="3697" y="2669"/>
                </a:cubicBezTo>
                <a:close/>
              </a:path>
            </a:pathLst>
          </a:custGeom>
          <a:solidFill>
            <a:schemeClr val="accent1"/>
          </a:solidFill>
          <a:ln>
            <a:noFill/>
          </a:ln>
        </p:spPr>
        <p:txBody>
          <a:bodyPr/>
          <a:lstStyle/>
          <a:p>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nvGrpSpPr>
          <p:cNvPr id="15" name="组合 14"/>
          <p:cNvGrpSpPr/>
          <p:nvPr/>
        </p:nvGrpSpPr>
        <p:grpSpPr>
          <a:xfrm>
            <a:off x="8209893" y="3103961"/>
            <a:ext cx="3039313" cy="689869"/>
            <a:chOff x="7722560" y="3203884"/>
            <a:chExt cx="3039313" cy="689869"/>
          </a:xfrm>
        </p:grpSpPr>
        <p:sp>
          <p:nvSpPr>
            <p:cNvPr id="16" name="图文框 15"/>
            <p:cNvSpPr/>
            <p:nvPr/>
          </p:nvSpPr>
          <p:spPr>
            <a:xfrm>
              <a:off x="7722560" y="3325187"/>
              <a:ext cx="314068" cy="314068"/>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7" name="文本框 16"/>
            <p:cNvSpPr txBox="1"/>
            <p:nvPr/>
          </p:nvSpPr>
          <p:spPr>
            <a:xfrm>
              <a:off x="8126200" y="3203884"/>
              <a:ext cx="2635673" cy="689869"/>
            </a:xfrm>
            <a:prstGeom prst="rect">
              <a:avLst/>
            </a:prstGeom>
            <a:noFill/>
          </p:spPr>
          <p:txBody>
            <a:bodyPr wrap="square" rtlCol="0">
              <a:spAutoFit/>
            </a:bodyPr>
            <a:lstStyle/>
            <a:p>
              <a:pPr>
                <a:lnSpc>
                  <a:spcPct val="150000"/>
                </a:lnSpc>
              </a:pPr>
              <a:r>
                <a:rPr lang="zh-CN" altLang="en-US" sz="1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安慰者常说的话</a:t>
              </a:r>
              <a:r>
                <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“如果你能放轻松点，也许你会好过些。”</a:t>
              </a:r>
              <a:endPar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18" name="组合 17"/>
          <p:cNvGrpSpPr/>
          <p:nvPr/>
        </p:nvGrpSpPr>
        <p:grpSpPr>
          <a:xfrm>
            <a:off x="8209893" y="3911236"/>
            <a:ext cx="2943344" cy="689869"/>
            <a:chOff x="7722560" y="3228912"/>
            <a:chExt cx="2943344" cy="689869"/>
          </a:xfrm>
        </p:grpSpPr>
        <p:sp>
          <p:nvSpPr>
            <p:cNvPr id="19" name="图文框 18"/>
            <p:cNvSpPr/>
            <p:nvPr/>
          </p:nvSpPr>
          <p:spPr>
            <a:xfrm>
              <a:off x="7722560" y="3325187"/>
              <a:ext cx="314068" cy="314068"/>
            </a:xfrm>
            <a:prstGeom prst="fram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0" name="文本框 19"/>
            <p:cNvSpPr txBox="1"/>
            <p:nvPr/>
          </p:nvSpPr>
          <p:spPr>
            <a:xfrm>
              <a:off x="8167536" y="3228912"/>
              <a:ext cx="2498368" cy="689869"/>
            </a:xfrm>
            <a:prstGeom prst="rect">
              <a:avLst/>
            </a:prstGeom>
            <a:noFill/>
          </p:spPr>
          <p:txBody>
            <a:bodyPr wrap="square" rtlCol="0">
              <a:spAutoFit/>
            </a:bodyPr>
            <a:lstStyle/>
            <a:p>
              <a:pPr>
                <a:lnSpc>
                  <a:spcPct val="150000"/>
                </a:lnSpc>
              </a:pPr>
              <a:r>
                <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“这是成长中必然的挫折，很快会度过难关。”</a:t>
              </a:r>
              <a:endPar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21" name="组合 20"/>
          <p:cNvGrpSpPr/>
          <p:nvPr/>
        </p:nvGrpSpPr>
        <p:grpSpPr>
          <a:xfrm>
            <a:off x="8209893" y="4771716"/>
            <a:ext cx="3039313" cy="737235"/>
            <a:chOff x="7722560" y="3277562"/>
            <a:chExt cx="3039313" cy="737235"/>
          </a:xfrm>
        </p:grpSpPr>
        <p:sp>
          <p:nvSpPr>
            <p:cNvPr id="22" name="图文框 21"/>
            <p:cNvSpPr/>
            <p:nvPr/>
          </p:nvSpPr>
          <p:spPr>
            <a:xfrm>
              <a:off x="7722560" y="3325187"/>
              <a:ext cx="314068" cy="314068"/>
            </a:xfrm>
            <a:prstGeom prst="fram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3" name="文本框 22"/>
            <p:cNvSpPr txBox="1"/>
            <p:nvPr/>
          </p:nvSpPr>
          <p:spPr>
            <a:xfrm>
              <a:off x="8167812" y="3277562"/>
              <a:ext cx="2594061" cy="737235"/>
            </a:xfrm>
            <a:prstGeom prst="rect">
              <a:avLst/>
            </a:prstGeom>
            <a:noFill/>
          </p:spPr>
          <p:txBody>
            <a:bodyPr wrap="square" rtlCol="0">
              <a:spAutoFit/>
            </a:bodyPr>
            <a:lstStyle/>
            <a:p>
              <a:pPr>
                <a:lnSpc>
                  <a:spcPct val="150000"/>
                </a:lnSpc>
              </a:pPr>
              <a:r>
                <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“只要仔细思考，我想你能了解困难在哪。” </a:t>
              </a:r>
              <a:endParaRPr lang="zh-CN" altLang="en-US" sz="14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2519" t="10264" r="20156" b="7844"/>
          <a:stretch>
            <a:fillRect/>
          </a:stretch>
        </p:blipFill>
        <p:spPr>
          <a:xfrm>
            <a:off x="827066" y="1668379"/>
            <a:ext cx="4220716" cy="452212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3500"/>
                            </p:stCondLst>
                            <p:childTnLst>
                              <p:par>
                                <p:cTn id="27" presetID="22" presetClass="entr" presetSubtype="8"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childTnLst>
                          </p:cTn>
                        </p:par>
                        <p:par>
                          <p:cTn id="34" fill="hold">
                            <p:stCondLst>
                              <p:cond delay="45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par>
                          <p:cTn id="38" fill="hold">
                            <p:stCondLst>
                              <p:cond delay="5000"/>
                            </p:stCondLst>
                            <p:childTnLst>
                              <p:par>
                                <p:cTn id="39" presetID="2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心理学家的角色 </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6" name="Oval 17"/>
          <p:cNvSpPr/>
          <p:nvPr/>
        </p:nvSpPr>
        <p:spPr>
          <a:xfrm>
            <a:off x="7085652" y="1646596"/>
            <a:ext cx="2990733" cy="2988961"/>
          </a:xfrm>
          <a:prstGeom prst="ellipse">
            <a:avLst/>
          </a:prstGeom>
          <a:solidFill>
            <a:srgbClr val="A4E3C5"/>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7" name="Oval 13"/>
          <p:cNvSpPr/>
          <p:nvPr/>
        </p:nvSpPr>
        <p:spPr>
          <a:xfrm>
            <a:off x="10570216" y="1553256"/>
            <a:ext cx="417512" cy="415925"/>
          </a:xfrm>
          <a:prstGeom prst="ellipse">
            <a:avLst/>
          </a:prstGeom>
          <a:solidFill>
            <a:srgbClr val="63CF9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8" name="PA-文本框 20"/>
          <p:cNvSpPr txBox="1"/>
          <p:nvPr>
            <p:custDataLst>
              <p:tags r:id="rId3"/>
            </p:custDataLst>
          </p:nvPr>
        </p:nvSpPr>
        <p:spPr>
          <a:xfrm>
            <a:off x="6775952" y="4970140"/>
            <a:ext cx="3300433" cy="724814"/>
          </a:xfrm>
          <a:prstGeom prst="rect">
            <a:avLst/>
          </a:prstGeom>
          <a:noFill/>
        </p:spPr>
        <p:txBody>
          <a:bodyPr wrap="square">
            <a:spAutoFit/>
          </a:bodyPr>
          <a:lstStyle/>
          <a:p>
            <a:pPr algn="ctr" defTabSz="914400">
              <a:lnSpc>
                <a:spcPct val="120000"/>
              </a:lnSpc>
              <a:defRPr/>
            </a:pPr>
            <a:r>
              <a:rPr lang="en-US" sz="12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A peep at some distant orb has power to raise and purify our thoughts like a strain of sacred music.</a:t>
            </a:r>
            <a:endParaRPr lang="en-US" sz="12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9" name="PA-椭圆 21"/>
          <p:cNvSpPr/>
          <p:nvPr>
            <p:custDataLst>
              <p:tags r:id="rId4"/>
            </p:custDataLst>
          </p:nvPr>
        </p:nvSpPr>
        <p:spPr>
          <a:xfrm>
            <a:off x="6571303" y="1910868"/>
            <a:ext cx="415925" cy="415925"/>
          </a:xfrm>
          <a:prstGeom prst="ellipse">
            <a:avLst/>
          </a:prstGeom>
          <a:solidFill>
            <a:srgbClr val="63CF9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0" name="Oval 22"/>
          <p:cNvSpPr/>
          <p:nvPr/>
        </p:nvSpPr>
        <p:spPr>
          <a:xfrm>
            <a:off x="10228903" y="4080980"/>
            <a:ext cx="1100138" cy="1101725"/>
          </a:xfrm>
          <a:prstGeom prst="ellipse">
            <a:avLst/>
          </a:prstGeom>
          <a:solidFill>
            <a:srgbClr val="A4E3C5">
              <a:alpha val="58039"/>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1" name="Lorem Ipsum is simply dummy text of the printing and typesetting industry. Lorem Ipsum has been the industry's unknown printer took a galley of type and scrambled it to make a type specimen book. It has survived not only five centuries, but also the leap into electronic typesetting, remaining essentially unchanged. It was popularised in the Lorem has survived not only five centuries, but also the leap into electronic typesetting. Lorem Ipsum is simply dummy text of the printing and typesetting industry. Lorem Ipsum"/>
          <p:cNvSpPr txBox="1"/>
          <p:nvPr>
            <p:custDataLst>
              <p:tags r:id="rId5"/>
            </p:custDataLst>
          </p:nvPr>
        </p:nvSpPr>
        <p:spPr>
          <a:xfrm>
            <a:off x="1456687" y="2072709"/>
            <a:ext cx="4767684" cy="1356291"/>
          </a:xfrm>
          <a:prstGeom prst="rect">
            <a:avLst/>
          </a:prstGeom>
          <a:ln w="3175">
            <a:miter lim="400000"/>
          </a:ln>
        </p:spPr>
        <p:txBody>
          <a:bodyPr lIns="19050" tIns="19050" rIns="19050" bIns="19050">
            <a:noAutofit/>
          </a:bodyPr>
          <a:lstStyle/>
          <a:p>
            <a:pPr defTabSz="1218565">
              <a:lnSpc>
                <a:spcPct val="140000"/>
              </a:lnSpc>
              <a:spcBef>
                <a:spcPts val="1000"/>
              </a:spcBef>
              <a:defRPr/>
            </a:pPr>
            <a:r>
              <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类似扮演一位心理学家的父母善于发觉孩子的问题，并加以分析，诊断，常告诉孩子问题所在，常常将问题归于孩子身上。</a:t>
            </a:r>
            <a:endPar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2" name="Lorem Ipsum is simply dummy text of the printing and typesetting industry. Lorem Ipsum has been the industry's unknown printer took a galley of type and scrambled it to make a type specimen book. It has survived not only five centuries, but also the leap into electronic typesetting, remaining essentially unchanged. It was popularised in the Lorem has survived not only five centuries, but also the leap into electronic typesetting. Lorem Ipsum is simply dummy text of the printing and typesetting industry. Lorem Ipsum"/>
          <p:cNvSpPr txBox="1"/>
          <p:nvPr>
            <p:custDataLst>
              <p:tags r:id="rId6"/>
            </p:custDataLst>
          </p:nvPr>
        </p:nvSpPr>
        <p:spPr>
          <a:xfrm>
            <a:off x="1503113" y="3691530"/>
            <a:ext cx="4767684" cy="1880623"/>
          </a:xfrm>
          <a:prstGeom prst="rect">
            <a:avLst/>
          </a:prstGeom>
          <a:ln w="3175">
            <a:miter lim="400000"/>
          </a:ln>
        </p:spPr>
        <p:txBody>
          <a:bodyPr lIns="19050" tIns="19050" rIns="19050" bIns="19050">
            <a:noAutofit/>
          </a:bodyPr>
          <a:lstStyle/>
          <a:p>
            <a:pPr marL="285750" indent="-285750" defTabSz="1218565">
              <a:lnSpc>
                <a:spcPct val="140000"/>
              </a:lnSpc>
              <a:spcBef>
                <a:spcPts val="1000"/>
              </a:spcBef>
              <a:buFont typeface="Arial" panose="020B0604020202020204" pitchFamily="34" charset="0"/>
              <a:buChar char="•"/>
              <a:defRP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心理学家常说的话：</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marL="285750" indent="-285750" defTabSz="1218565">
              <a:lnSpc>
                <a:spcPct val="140000"/>
              </a:lnSpc>
              <a:spcBef>
                <a:spcPts val="1000"/>
              </a:spcBef>
              <a:buFont typeface="Arial" panose="020B0604020202020204" pitchFamily="34" charset="0"/>
              <a:buChar char="•"/>
              <a:defRPr/>
            </a:pPr>
            <a:r>
              <a:rPr lang="zh-CN" altLang="en-US" sz="1600"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“为什么你要采取这种不好的方法呢？”  </a:t>
            </a:r>
            <a:endParaRPr lang="zh-CN" altLang="en-US" sz="1600"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marL="285750" indent="-285750" defTabSz="1218565">
              <a:lnSpc>
                <a:spcPct val="140000"/>
              </a:lnSpc>
              <a:spcBef>
                <a:spcPts val="1000"/>
              </a:spcBef>
              <a:buFont typeface="Arial" panose="020B0604020202020204" pitchFamily="34" charset="0"/>
              <a:buChar char="•"/>
              <a:defRPr/>
            </a:pPr>
            <a:r>
              <a:rPr lang="zh-CN" altLang="en-US" sz="1600"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“你不觉得自己太在乎是否受别人欢迎吗？”</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marL="285750" indent="-285750" defTabSz="1218565">
              <a:lnSpc>
                <a:spcPct val="140000"/>
              </a:lnSpc>
              <a:spcBef>
                <a:spcPts val="1000"/>
              </a:spcBef>
              <a:buFont typeface="Arial" panose="020B0604020202020204" pitchFamily="34" charset="0"/>
              <a:buChar char="•"/>
              <a:defRP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摆出事实都有正确的方法。</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defTabSz="913765">
              <a:lnSpc>
                <a:spcPct val="120000"/>
              </a:lnSpc>
              <a:spcBef>
                <a:spcPct val="0"/>
              </a:spcBef>
              <a:defRPr/>
            </a:pP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pic>
        <p:nvPicPr>
          <p:cNvPr id="13" name="图片 12"/>
          <p:cNvPicPr>
            <a:picLocks noChangeAspect="1"/>
          </p:cNvPicPr>
          <p:nvPr/>
        </p:nvPicPr>
        <p:blipFill rotWithShape="1">
          <a:blip r:embed="rId7">
            <a:extLst>
              <a:ext uri="{28A0092B-C50C-407E-A947-70E740481C1C}">
                <a14:useLocalDpi xmlns:a14="http://schemas.microsoft.com/office/drawing/2010/main" val="0"/>
              </a:ext>
            </a:extLst>
          </a:blip>
          <a:srcRect l="11419" t="35638" r="53597" b="36449"/>
          <a:stretch>
            <a:fillRect/>
          </a:stretch>
        </p:blipFill>
        <p:spPr>
          <a:xfrm>
            <a:off x="6861127" y="895902"/>
            <a:ext cx="3819572" cy="407420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fltVal val="0"/>
                                          </p:val>
                                        </p:tav>
                                        <p:tav tm="100000">
                                          <p:val>
                                            <p:strVal val="#ppt_w"/>
                                          </p:val>
                                        </p:tav>
                                      </p:tavLst>
                                    </p:anim>
                                    <p:anim calcmode="lin" valueType="num">
                                      <p:cBhvr>
                                        <p:cTn id="28" dur="1000" fill="hold"/>
                                        <p:tgtEl>
                                          <p:spTgt spid="6"/>
                                        </p:tgtEl>
                                        <p:attrNameLst>
                                          <p:attrName>ppt_h</p:attrName>
                                        </p:attrNameLst>
                                      </p:cBhvr>
                                      <p:tavLst>
                                        <p:tav tm="0">
                                          <p:val>
                                            <p:fltVal val="0"/>
                                          </p:val>
                                        </p:tav>
                                        <p:tav tm="100000">
                                          <p:val>
                                            <p:strVal val="#ppt_h"/>
                                          </p:val>
                                        </p:tav>
                                      </p:tavLst>
                                    </p:anim>
                                    <p:anim calcmode="lin" valueType="num">
                                      <p:cBhvr>
                                        <p:cTn id="29" dur="1000" fill="hold"/>
                                        <p:tgtEl>
                                          <p:spTgt spid="6"/>
                                        </p:tgtEl>
                                        <p:attrNameLst>
                                          <p:attrName>style.rotation</p:attrName>
                                        </p:attrNameLst>
                                      </p:cBhvr>
                                      <p:tavLst>
                                        <p:tav tm="0">
                                          <p:val>
                                            <p:fltVal val="90"/>
                                          </p:val>
                                        </p:tav>
                                        <p:tav tm="100000">
                                          <p:val>
                                            <p:fltVal val="0"/>
                                          </p:val>
                                        </p:tav>
                                      </p:tavLst>
                                    </p:anim>
                                    <p:animEffect transition="in" filter="fade">
                                      <p:cBhvr>
                                        <p:cTn id="30" dur="1000"/>
                                        <p:tgtEl>
                                          <p:spTgt spid="6"/>
                                        </p:tgtEl>
                                      </p:cBhvr>
                                    </p:animEffect>
                                  </p:childTnLst>
                                </p:cTn>
                              </p:par>
                              <p:par>
                                <p:cTn id="31" presetID="0" presetClass="entr" presetSubtype="0" fill="hold" grpId="0" nodeType="withEffect">
                                  <p:stCondLst>
                                    <p:cond delay="0"/>
                                  </p:stCondLst>
                                  <p:iterate type="lt">
                                    <p:tmPct val="10000"/>
                                  </p:iterate>
                                  <p:childTnLst>
                                    <p:set>
                                      <p:cBhvr>
                                        <p:cTn id="32" dur="1" fill="hold">
                                          <p:stCondLst>
                                            <p:cond delay="0"/>
                                          </p:stCondLst>
                                        </p:cTn>
                                        <p:tgtEl>
                                          <p:spTgt spid="9"/>
                                        </p:tgtEl>
                                        <p:attrNameLst>
                                          <p:attrName>style.visibility</p:attrName>
                                        </p:attrNameLst>
                                      </p:cBhvr>
                                      <p:to>
                                        <p:strVal val="visible"/>
                                      </p:to>
                                    </p:set>
                                    <p:anim to="" calcmode="lin" valueType="num">
                                      <p:cBhvr>
                                        <p:cTn id="33" dur="700" fill="hold">
                                          <p:stCondLst>
                                            <p:cond delay="0"/>
                                          </p:stCondLst>
                                        </p:cTn>
                                        <p:tgtEl>
                                          <p:spTgt spid="9"/>
                                        </p:tgtEl>
                                        <p:attrNameLst>
                                          <p:attrName>ppt_x</p:attrName>
                                        </p:attrNameLst>
                                      </p:cBhvr>
                                      <p:tavLst>
                                        <p:tav tm="0" fmla="#ppt_x-(-#ppt_w/2*cos(ppt_r/180*pi))*((1.5-1.5*$)^2-(1.5-1.5*$)^3)">
                                          <p:val>
                                            <p:fltVal val="0"/>
                                          </p:val>
                                        </p:tav>
                                        <p:tav tm="100000">
                                          <p:val>
                                            <p:fltVal val="1"/>
                                          </p:val>
                                        </p:tav>
                                      </p:tavLst>
                                    </p:anim>
                                    <p:anim to="" calcmode="lin" valueType="num">
                                      <p:cBhvr>
                                        <p:cTn id="34" dur="700" fill="hold">
                                          <p:stCondLst>
                                            <p:cond delay="0"/>
                                          </p:stCondLst>
                                        </p:cTn>
                                        <p:tgtEl>
                                          <p:spTgt spid="9"/>
                                        </p:tgtEl>
                                        <p:attrNameLst>
                                          <p:attrName>ppt_y</p:attrName>
                                        </p:attrNameLst>
                                      </p:cBhvr>
                                      <p:tavLst>
                                        <p:tav tm="0" fmla="#ppt_y+(-#ppt_h/2*cos(ppt_r/180*pi))*((1.5-1.5*$)^2-(1.5-1.5*$)^3)">
                                          <p:val>
                                            <p:fltVal val="0"/>
                                          </p:val>
                                        </p:tav>
                                        <p:tav tm="100000">
                                          <p:val>
                                            <p:fltVal val="1"/>
                                          </p:val>
                                        </p:tav>
                                      </p:tavLst>
                                    </p:anim>
                                    <p:anim to="" calcmode="lin" valueType="num">
                                      <p:cBhvr>
                                        <p:cTn id="35" dur="700" fill="hold">
                                          <p:stCondLst>
                                            <p:cond delay="0"/>
                                          </p:stCondLst>
                                        </p:cTn>
                                        <p:tgtEl>
                                          <p:spTgt spid="9"/>
                                        </p:tgtEl>
                                        <p:attrNameLst>
                                          <p:attrName>ppt_h</p:attrName>
                                        </p:attrNameLst>
                                      </p:cBhvr>
                                      <p:tavLst>
                                        <p:tav tm="0" fmla="#ppt_h-(-#ppt_h)*((1.5-1.5*$)^2-(1.5-1.5*$)^3)">
                                          <p:val>
                                            <p:fltVal val="0"/>
                                          </p:val>
                                        </p:tav>
                                        <p:tav tm="100000">
                                          <p:val>
                                            <p:fltVal val="1"/>
                                          </p:val>
                                        </p:tav>
                                      </p:tavLst>
                                    </p:anim>
                                    <p:anim to="" calcmode="lin" valueType="num">
                                      <p:cBhvr>
                                        <p:cTn id="36" dur="700" fill="hold">
                                          <p:stCondLst>
                                            <p:cond delay="0"/>
                                          </p:stCondLst>
                                        </p:cTn>
                                        <p:tgtEl>
                                          <p:spTgt spid="9"/>
                                        </p:tgtEl>
                                        <p:attrNameLst>
                                          <p:attrName>ppt_w</p:attrName>
                                        </p:attrNameLst>
                                      </p:cBhvr>
                                      <p:tavLst>
                                        <p:tav tm="0" fmla="#ppt_w-(-#ppt_w)*((1.5-1.5*$)^2-(1.5-1.5*$)^3)">
                                          <p:val>
                                            <p:fltVal val="0"/>
                                          </p:val>
                                        </p:tav>
                                        <p:tav tm="100000">
                                          <p:val>
                                            <p:fltVal val="1"/>
                                          </p:val>
                                        </p:tav>
                                      </p:tavLst>
                                    </p:anim>
                                  </p:childTnLst>
                                </p:cTn>
                              </p:par>
                              <p:par>
                                <p:cTn id="37" presetID="0" presetClass="entr" presetSubtype="0" fill="hold" grpId="0" nodeType="withEffect">
                                  <p:stCondLst>
                                    <p:cond delay="0"/>
                                  </p:stCondLst>
                                  <p:iterate type="lt">
                                    <p:tmPct val="10000"/>
                                  </p:iterate>
                                  <p:childTnLst>
                                    <p:set>
                                      <p:cBhvr>
                                        <p:cTn id="38" dur="1" fill="hold">
                                          <p:stCondLst>
                                            <p:cond delay="0"/>
                                          </p:stCondLst>
                                        </p:cTn>
                                        <p:tgtEl>
                                          <p:spTgt spid="11"/>
                                        </p:tgtEl>
                                        <p:attrNameLst>
                                          <p:attrName>style.visibility</p:attrName>
                                        </p:attrNameLst>
                                      </p:cBhvr>
                                      <p:to>
                                        <p:strVal val="visible"/>
                                      </p:to>
                                    </p:set>
                                    <p:anim to="" calcmode="lin" valueType="num">
                                      <p:cBhvr>
                                        <p:cTn id="39" dur="700" fill="hold">
                                          <p:stCondLst>
                                            <p:cond delay="0"/>
                                          </p:stCondLst>
                                        </p:cTn>
                                        <p:tgtEl>
                                          <p:spTgt spid="11"/>
                                        </p:tgtEl>
                                        <p:attrNameLst>
                                          <p:attrName>ppt_x</p:attrName>
                                        </p:attrNameLst>
                                      </p:cBhvr>
                                      <p:tavLst>
                                        <p:tav tm="0" fmla="#ppt_x-(-#ppt_w/2*cos(ppt_r/180*pi))*((1.5-1.5*$)^2-(1.5-1.5*$)^3)">
                                          <p:val>
                                            <p:fltVal val="0"/>
                                          </p:val>
                                        </p:tav>
                                        <p:tav tm="100000">
                                          <p:val>
                                            <p:fltVal val="1"/>
                                          </p:val>
                                        </p:tav>
                                      </p:tavLst>
                                    </p:anim>
                                    <p:anim to="" calcmode="lin" valueType="num">
                                      <p:cBhvr>
                                        <p:cTn id="40" dur="700" fill="hold">
                                          <p:stCondLst>
                                            <p:cond delay="0"/>
                                          </p:stCondLst>
                                        </p:cTn>
                                        <p:tgtEl>
                                          <p:spTgt spid="11"/>
                                        </p:tgtEl>
                                        <p:attrNameLst>
                                          <p:attrName>ppt_y</p:attrName>
                                        </p:attrNameLst>
                                      </p:cBhvr>
                                      <p:tavLst>
                                        <p:tav tm="0" fmla="#ppt_y+(-#ppt_h/2*cos(ppt_r/180*pi))*((1.5-1.5*$)^2-(1.5-1.5*$)^3)">
                                          <p:val>
                                            <p:fltVal val="0"/>
                                          </p:val>
                                        </p:tav>
                                        <p:tav tm="100000">
                                          <p:val>
                                            <p:fltVal val="1"/>
                                          </p:val>
                                        </p:tav>
                                      </p:tavLst>
                                    </p:anim>
                                    <p:anim to="" calcmode="lin" valueType="num">
                                      <p:cBhvr>
                                        <p:cTn id="41" dur="700" fill="hold">
                                          <p:stCondLst>
                                            <p:cond delay="0"/>
                                          </p:stCondLst>
                                        </p:cTn>
                                        <p:tgtEl>
                                          <p:spTgt spid="11"/>
                                        </p:tgtEl>
                                        <p:attrNameLst>
                                          <p:attrName>ppt_h</p:attrName>
                                        </p:attrNameLst>
                                      </p:cBhvr>
                                      <p:tavLst>
                                        <p:tav tm="0" fmla="#ppt_h-(-#ppt_h)*((1.5-1.5*$)^2-(1.5-1.5*$)^3)">
                                          <p:val>
                                            <p:fltVal val="0"/>
                                          </p:val>
                                        </p:tav>
                                        <p:tav tm="100000">
                                          <p:val>
                                            <p:fltVal val="1"/>
                                          </p:val>
                                        </p:tav>
                                      </p:tavLst>
                                    </p:anim>
                                    <p:anim to="" calcmode="lin" valueType="num">
                                      <p:cBhvr>
                                        <p:cTn id="42" dur="700" fill="hold">
                                          <p:stCondLst>
                                            <p:cond delay="0"/>
                                          </p:stCondLst>
                                        </p:cTn>
                                        <p:tgtEl>
                                          <p:spTgt spid="11"/>
                                        </p:tgtEl>
                                        <p:attrNameLst>
                                          <p:attrName>ppt_w</p:attrName>
                                        </p:attrNameLst>
                                      </p:cBhvr>
                                      <p:tavLst>
                                        <p:tav tm="0" fmla="#ppt_w-(-#ppt_w)*((1.5-1.5*$)^2-(1.5-1.5*$)^3)">
                                          <p:val>
                                            <p:fltVal val="0"/>
                                          </p:val>
                                        </p:tav>
                                        <p:tav tm="100000">
                                          <p:val>
                                            <p:fltVal val="1"/>
                                          </p:val>
                                        </p:tav>
                                      </p:tavLst>
                                    </p:anim>
                                  </p:childTnLst>
                                </p:cTn>
                              </p:par>
                              <p:par>
                                <p:cTn id="43" presetID="0" presetClass="entr" presetSubtype="0" fill="hold" grpId="0" nodeType="withEffect">
                                  <p:stCondLst>
                                    <p:cond delay="0"/>
                                  </p:stCondLst>
                                  <p:iterate type="lt">
                                    <p:tmPct val="10000"/>
                                  </p:iterate>
                                  <p:childTnLst>
                                    <p:set>
                                      <p:cBhvr>
                                        <p:cTn id="44" dur="1" fill="hold">
                                          <p:stCondLst>
                                            <p:cond delay="0"/>
                                          </p:stCondLst>
                                        </p:cTn>
                                        <p:tgtEl>
                                          <p:spTgt spid="12"/>
                                        </p:tgtEl>
                                        <p:attrNameLst>
                                          <p:attrName>style.visibility</p:attrName>
                                        </p:attrNameLst>
                                      </p:cBhvr>
                                      <p:to>
                                        <p:strVal val="visible"/>
                                      </p:to>
                                    </p:set>
                                    <p:anim to="" calcmode="lin" valueType="num">
                                      <p:cBhvr>
                                        <p:cTn id="45" dur="700" fill="hold">
                                          <p:stCondLst>
                                            <p:cond delay="0"/>
                                          </p:stCondLst>
                                        </p:cTn>
                                        <p:tgtEl>
                                          <p:spTgt spid="12"/>
                                        </p:tgtEl>
                                        <p:attrNameLst>
                                          <p:attrName>ppt_x</p:attrName>
                                        </p:attrNameLst>
                                      </p:cBhvr>
                                      <p:tavLst>
                                        <p:tav tm="0" fmla="#ppt_x-(-#ppt_w/2*cos(ppt_r/180*pi))*((1.5-1.5*$)^2-(1.5-1.5*$)^3)">
                                          <p:val>
                                            <p:fltVal val="0"/>
                                          </p:val>
                                        </p:tav>
                                        <p:tav tm="100000">
                                          <p:val>
                                            <p:fltVal val="1"/>
                                          </p:val>
                                        </p:tav>
                                      </p:tavLst>
                                    </p:anim>
                                    <p:anim to="" calcmode="lin" valueType="num">
                                      <p:cBhvr>
                                        <p:cTn id="46" dur="700" fill="hold">
                                          <p:stCondLst>
                                            <p:cond delay="0"/>
                                          </p:stCondLst>
                                        </p:cTn>
                                        <p:tgtEl>
                                          <p:spTgt spid="12"/>
                                        </p:tgtEl>
                                        <p:attrNameLst>
                                          <p:attrName>ppt_y</p:attrName>
                                        </p:attrNameLst>
                                      </p:cBhvr>
                                      <p:tavLst>
                                        <p:tav tm="0" fmla="#ppt_y+(-#ppt_h/2*cos(ppt_r/180*pi))*((1.5-1.5*$)^2-(1.5-1.5*$)^3)">
                                          <p:val>
                                            <p:fltVal val="0"/>
                                          </p:val>
                                        </p:tav>
                                        <p:tav tm="100000">
                                          <p:val>
                                            <p:fltVal val="1"/>
                                          </p:val>
                                        </p:tav>
                                      </p:tavLst>
                                    </p:anim>
                                    <p:anim to="" calcmode="lin" valueType="num">
                                      <p:cBhvr>
                                        <p:cTn id="47" dur="700" fill="hold">
                                          <p:stCondLst>
                                            <p:cond delay="0"/>
                                          </p:stCondLst>
                                        </p:cTn>
                                        <p:tgtEl>
                                          <p:spTgt spid="12"/>
                                        </p:tgtEl>
                                        <p:attrNameLst>
                                          <p:attrName>ppt_h</p:attrName>
                                        </p:attrNameLst>
                                      </p:cBhvr>
                                      <p:tavLst>
                                        <p:tav tm="0" fmla="#ppt_h-(-#ppt_h)*((1.5-1.5*$)^2-(1.5-1.5*$)^3)">
                                          <p:val>
                                            <p:fltVal val="0"/>
                                          </p:val>
                                        </p:tav>
                                        <p:tav tm="100000">
                                          <p:val>
                                            <p:fltVal val="1"/>
                                          </p:val>
                                        </p:tav>
                                      </p:tavLst>
                                    </p:anim>
                                    <p:anim to="" calcmode="lin" valueType="num">
                                      <p:cBhvr>
                                        <p:cTn id="48" dur="700" fill="hold">
                                          <p:stCondLst>
                                            <p:cond delay="0"/>
                                          </p:stCondLst>
                                        </p:cTn>
                                        <p:tgtEl>
                                          <p:spTgt spid="12"/>
                                        </p:tgtEl>
                                        <p:attrNameLst>
                                          <p:attrName>ppt_w</p:attrName>
                                        </p:attrNameLst>
                                      </p:cBhvr>
                                      <p:tavLst>
                                        <p:tav tm="0" fmla="#ppt_w-(-#ppt_w)*((1.5-1.5*$)^2-(1.5-1.5*$)^3)">
                                          <p:val>
                                            <p:fltVal val="0"/>
                                          </p:val>
                                        </p:tav>
                                        <p:tav tm="100000">
                                          <p:val>
                                            <p:fltVal val="1"/>
                                          </p:val>
                                        </p:tav>
                                      </p:tavLst>
                                    </p:anim>
                                  </p:childTnLst>
                                </p:cTn>
                              </p:par>
                              <p:par>
                                <p:cTn id="49" presetID="0" presetClass="entr" presetSubtype="0" fill="hold" grpId="0" nodeType="withEffect">
                                  <p:stCondLst>
                                    <p:cond delay="0"/>
                                  </p:stCondLst>
                                  <p:iterate type="lt">
                                    <p:tmPct val="10000"/>
                                  </p:iterate>
                                  <p:childTnLst>
                                    <p:set>
                                      <p:cBhvr>
                                        <p:cTn id="50" dur="1" fill="hold">
                                          <p:stCondLst>
                                            <p:cond delay="0"/>
                                          </p:stCondLst>
                                        </p:cTn>
                                        <p:tgtEl>
                                          <p:spTgt spid="8"/>
                                        </p:tgtEl>
                                        <p:attrNameLst>
                                          <p:attrName>style.visibility</p:attrName>
                                        </p:attrNameLst>
                                      </p:cBhvr>
                                      <p:to>
                                        <p:strVal val="visible"/>
                                      </p:to>
                                    </p:set>
                                    <p:anim to="" calcmode="lin" valueType="num">
                                      <p:cBhvr>
                                        <p:cTn id="51" dur="700" fill="hold">
                                          <p:stCondLst>
                                            <p:cond delay="0"/>
                                          </p:stCondLst>
                                        </p:cTn>
                                        <p:tgtEl>
                                          <p:spTgt spid="8"/>
                                        </p:tgtEl>
                                        <p:attrNameLst>
                                          <p:attrName>ppt_y</p:attrName>
                                        </p:attrNameLst>
                                      </p:cBhvr>
                                      <p:tavLst>
                                        <p:tav tm="0" fmla="#ppt_y-#ppt_h/6*sin(2*pi*$)*(1-$)*8/9">
                                          <p:val>
                                            <p:fltVal val="0"/>
                                          </p:val>
                                        </p:tav>
                                        <p:tav tm="100000">
                                          <p:val>
                                            <p:fltVal val="1"/>
                                          </p:val>
                                        </p:tav>
                                      </p:tavLst>
                                    </p:anim>
                                    <p:anim to="" calcmode="lin" valueType="num">
                                      <p:cBhvr>
                                        <p:cTn id="52" dur="700" fill="hold">
                                          <p:stCondLst>
                                            <p:cond delay="0"/>
                                          </p:stCondLst>
                                        </p:cTn>
                                        <p:tgtEl>
                                          <p:spTgt spid="8"/>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3647090" y="1733503"/>
            <a:ext cx="4471691" cy="1057745"/>
            <a:chOff x="475599" y="2314081"/>
            <a:chExt cx="5780965" cy="1057745"/>
          </a:xfrm>
        </p:grpSpPr>
        <p:sp>
          <p:nvSpPr>
            <p:cNvPr id="20" name="文本框 19"/>
            <p:cNvSpPr txBox="1"/>
            <p:nvPr/>
          </p:nvSpPr>
          <p:spPr>
            <a:xfrm>
              <a:off x="475599" y="2314081"/>
              <a:ext cx="1981669" cy="707886"/>
            </a:xfrm>
            <a:prstGeom prst="rect">
              <a:avLst/>
            </a:prstGeom>
            <a:noFill/>
          </p:spPr>
          <p:txBody>
            <a:bodyPr wrap="square" rtlCol="0">
              <a:spAutoFit/>
            </a:bodyPr>
            <a:lstStyle/>
            <a:p>
              <a:pPr algn="dist"/>
              <a:endParaRPr kumimoji="1" lang="zh-CN" altLang="en-US" sz="4000" b="1" i="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1" name="文本框 20"/>
            <p:cNvSpPr txBox="1"/>
            <p:nvPr/>
          </p:nvSpPr>
          <p:spPr>
            <a:xfrm>
              <a:off x="1026496" y="2448496"/>
              <a:ext cx="5230068" cy="923330"/>
            </a:xfrm>
            <a:prstGeom prst="rect">
              <a:avLst/>
            </a:prstGeom>
            <a:noFill/>
          </p:spPr>
          <p:txBody>
            <a:bodyPr wrap="square" rtlCol="0">
              <a:spAutoFit/>
            </a:bodyPr>
            <a:lstStyle/>
            <a:p>
              <a:pPr algn="ctr"/>
              <a:r>
                <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PART</a:t>
              </a:r>
              <a:r>
                <a:rPr kumimoji="1" lang="en-US"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 02</a:t>
              </a:r>
              <a:endPar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sp>
        <p:nvSpPr>
          <p:cNvPr id="23" name="文本框 22"/>
          <p:cNvSpPr txBox="1"/>
          <p:nvPr/>
        </p:nvSpPr>
        <p:spPr>
          <a:xfrm>
            <a:off x="1910515" y="3047139"/>
            <a:ext cx="8370969" cy="1015663"/>
          </a:xfrm>
          <a:prstGeom prst="rect">
            <a:avLst/>
          </a:prstGeom>
          <a:noFill/>
        </p:spPr>
        <p:txBody>
          <a:bodyPr wrap="square" rtlCol="0">
            <a:spAutoFit/>
          </a:bodyPr>
          <a:lstStyle/>
          <a:p>
            <a:pPr algn="ctr"/>
            <a:r>
              <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24031" r="5866" b="12403"/>
          <a:stretch>
            <a:fillRect/>
          </a:stretch>
        </p:blipFill>
        <p:spPr>
          <a:xfrm>
            <a:off x="0" y="3834099"/>
            <a:ext cx="4478079" cy="3023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有效倾听五原则</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17" name="矩形 16"/>
          <p:cNvSpPr/>
          <p:nvPr/>
        </p:nvSpPr>
        <p:spPr>
          <a:xfrm>
            <a:off x="6526828" y="2634246"/>
            <a:ext cx="4530118" cy="866140"/>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当孩子放学回家说：“妈！我好恨我们的老师！”很惊讶，但试着去了解：“喔！因为他处罚了你，所以你很难过？” </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8" name="矩形 17"/>
          <p:cNvSpPr/>
          <p:nvPr/>
        </p:nvSpPr>
        <p:spPr>
          <a:xfrm>
            <a:off x="2738120" y="2743200"/>
            <a:ext cx="2957195" cy="46037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试着去了解孩子的话</a:t>
            </a:r>
            <a:endPar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9" name="矩形 18"/>
          <p:cNvSpPr/>
          <p:nvPr/>
        </p:nvSpPr>
        <p:spPr>
          <a:xfrm>
            <a:off x="6533943" y="4302573"/>
            <a:ext cx="4530118" cy="607695"/>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举例：“妈！我好难过，今天考试考坏了。”妈妈停下手边的工作，坐下来说：“愿意说给我听吗？”</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0" name="矩形 19"/>
          <p:cNvSpPr/>
          <p:nvPr/>
        </p:nvSpPr>
        <p:spPr>
          <a:xfrm>
            <a:off x="3452932" y="4370408"/>
            <a:ext cx="2241974" cy="460375"/>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做个积极的倾听者</a:t>
            </a:r>
            <a:endPar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1" name="矩形 20"/>
          <p:cNvSpPr/>
          <p:nvPr/>
        </p:nvSpPr>
        <p:spPr>
          <a:xfrm>
            <a:off x="6706235" y="3607435"/>
            <a:ext cx="3604895"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对孩子的情绪做出积极反应</a:t>
            </a:r>
            <a:endPar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2" name="矩形 21"/>
          <p:cNvSpPr/>
          <p:nvPr/>
        </p:nvSpPr>
        <p:spPr>
          <a:xfrm>
            <a:off x="900730" y="3569256"/>
            <a:ext cx="4915530" cy="576761"/>
          </a:xfrm>
          <a:prstGeom prst="rect">
            <a:avLst/>
          </a:prstGeom>
        </p:spPr>
        <p:txBody>
          <a:bodyPr wrap="square">
            <a:spAutoFit/>
            <a:scene3d>
              <a:camera prst="orthographicFront"/>
              <a:lightRig rig="threePt" dir="t"/>
            </a:scene3d>
            <a:sp3d contourW="12700"/>
          </a:bodyPr>
          <a:lstStyle/>
          <a:p>
            <a:pPr algn="r">
              <a:lnSpc>
                <a:spcPct val="12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举例：“爸，哥哥是坏蛋，他弄坏我的火车，我也要把他的玩具弄坏。” 爸爸的反应：“你感到很生气，想讨回公道。”</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3" name="矩形 22"/>
          <p:cNvSpPr/>
          <p:nvPr/>
        </p:nvSpPr>
        <p:spPr>
          <a:xfrm>
            <a:off x="6705920" y="5175168"/>
            <a:ext cx="3326242"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不要做价值判断</a:t>
            </a:r>
            <a:endPar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4" name="矩形 23"/>
          <p:cNvSpPr/>
          <p:nvPr/>
        </p:nvSpPr>
        <p:spPr>
          <a:xfrm>
            <a:off x="884854" y="5124686"/>
            <a:ext cx="4931406" cy="607695"/>
          </a:xfrm>
          <a:prstGeom prst="rect">
            <a:avLst/>
          </a:prstGeom>
        </p:spPr>
        <p:txBody>
          <a:bodyPr wrap="square">
            <a:spAutoFit/>
            <a:scene3d>
              <a:camera prst="orthographicFront"/>
              <a:lightRig rig="threePt" dir="t"/>
            </a:scene3d>
            <a:sp3d contourW="12700"/>
          </a:bodyPr>
          <a:lstStyle/>
          <a:p>
            <a:pPr algn="l">
              <a:lnSpc>
                <a:spcPct val="12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即使当孩子不同意你的看法时，也要体会到他可以有自己想法的权利。</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nvGrpSpPr>
          <p:cNvPr id="5" name="组合 4"/>
          <p:cNvGrpSpPr/>
          <p:nvPr/>
        </p:nvGrpSpPr>
        <p:grpSpPr>
          <a:xfrm>
            <a:off x="5748358" y="985083"/>
            <a:ext cx="861580" cy="4933255"/>
            <a:chOff x="5748358" y="985083"/>
            <a:chExt cx="861580" cy="4933255"/>
          </a:xfrm>
        </p:grpSpPr>
        <p:sp>
          <p:nvSpPr>
            <p:cNvPr id="8" name="MH_Other_2"/>
            <p:cNvSpPr/>
            <p:nvPr>
              <p:custDataLst>
                <p:tags r:id="rId3"/>
              </p:custDataLst>
            </p:nvPr>
          </p:nvSpPr>
          <p:spPr>
            <a:xfrm rot="13500000">
              <a:off x="6445771" y="3686124"/>
              <a:ext cx="163890" cy="16389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1" name="MH_Other_5"/>
            <p:cNvSpPr/>
            <p:nvPr>
              <p:custDataLst>
                <p:tags r:id="rId4"/>
              </p:custDataLst>
            </p:nvPr>
          </p:nvSpPr>
          <p:spPr>
            <a:xfrm rot="2719133">
              <a:off x="5748358" y="2872042"/>
              <a:ext cx="148994" cy="1489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4" name="MH_Other_8"/>
            <p:cNvSpPr/>
            <p:nvPr>
              <p:custDataLst>
                <p:tags r:id="rId5"/>
              </p:custDataLst>
            </p:nvPr>
          </p:nvSpPr>
          <p:spPr>
            <a:xfrm rot="2719133">
              <a:off x="5749026" y="4514311"/>
              <a:ext cx="148210" cy="148994"/>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5" name="MH_Other_9"/>
            <p:cNvSpPr/>
            <p:nvPr>
              <p:custDataLst>
                <p:tags r:id="rId6"/>
              </p:custDataLst>
            </p:nvPr>
          </p:nvSpPr>
          <p:spPr>
            <a:xfrm rot="13500000">
              <a:off x="6445656" y="5328393"/>
              <a:ext cx="164674" cy="16389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nvGrpSpPr>
            <p:cNvPr id="4" name="组合 3"/>
            <p:cNvGrpSpPr/>
            <p:nvPr/>
          </p:nvGrpSpPr>
          <p:grpSpPr>
            <a:xfrm>
              <a:off x="5752575" y="985083"/>
              <a:ext cx="819150" cy="4933255"/>
              <a:chOff x="5901436" y="985083"/>
              <a:chExt cx="819150" cy="4933255"/>
            </a:xfrm>
          </p:grpSpPr>
          <p:cxnSp>
            <p:nvCxnSpPr>
              <p:cNvPr id="7" name="MH_Other_1"/>
              <p:cNvCxnSpPr>
                <a:stCxn id="10" idx="2"/>
              </p:cNvCxnSpPr>
              <p:nvPr>
                <p:custDataLst>
                  <p:tags r:id="rId7"/>
                </p:custDataLst>
              </p:nvPr>
            </p:nvCxnSpPr>
            <p:spPr>
              <a:xfrm>
                <a:off x="6311011" y="1802645"/>
                <a:ext cx="7938" cy="4115693"/>
              </a:xfrm>
              <a:prstGeom prst="line">
                <a:avLst/>
              </a:prstGeom>
              <a:ln w="381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9" name="MH_Other_3"/>
              <p:cNvSpPr/>
              <p:nvPr>
                <p:custDataLst>
                  <p:tags r:id="rId8"/>
                </p:custDataLst>
              </p:nvPr>
            </p:nvSpPr>
            <p:spPr>
              <a:xfrm>
                <a:off x="6080418" y="3532106"/>
                <a:ext cx="469124" cy="47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3</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10" name="MH_Other_4"/>
              <p:cNvPicPr>
                <a:picLocks noChangeAspect="1"/>
              </p:cNvPicPr>
              <p:nvPr>
                <p:custDataLst>
                  <p:tags r:id="rId9"/>
                </p:custDataLst>
              </p:nvPr>
            </p:nvPicPr>
            <p:blipFill>
              <a:blip r:embed="rId10" cstate="print">
                <a:lum bright="70000" contrast="-70000"/>
                <a:extLst>
                  <a:ext uri="{28A0092B-C50C-407E-A947-70E740481C1C}">
                    <a14:useLocalDpi xmlns:a14="http://schemas.microsoft.com/office/drawing/2010/main" val="0"/>
                  </a:ext>
                </a:extLst>
              </a:blip>
              <a:srcRect/>
              <a:stretch>
                <a:fillRect/>
              </a:stretch>
            </p:blipFill>
            <p:spPr bwMode="auto">
              <a:xfrm>
                <a:off x="5901436" y="985083"/>
                <a:ext cx="81915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H_Other_6"/>
              <p:cNvSpPr/>
              <p:nvPr>
                <p:custDataLst>
                  <p:tags r:id="rId11"/>
                </p:custDataLst>
              </p:nvPr>
            </p:nvSpPr>
            <p:spPr>
              <a:xfrm>
                <a:off x="6080418" y="2711368"/>
                <a:ext cx="469124" cy="4703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4</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3" name="MH_Other_7"/>
              <p:cNvSpPr/>
              <p:nvPr>
                <p:custDataLst>
                  <p:tags r:id="rId12"/>
                </p:custDataLst>
              </p:nvPr>
            </p:nvSpPr>
            <p:spPr>
              <a:xfrm>
                <a:off x="6080417" y="4354246"/>
                <a:ext cx="469126" cy="4691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2</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6" name="MH_Other_10"/>
              <p:cNvSpPr/>
              <p:nvPr>
                <p:custDataLst>
                  <p:tags r:id="rId13"/>
                </p:custDataLst>
              </p:nvPr>
            </p:nvSpPr>
            <p:spPr>
              <a:xfrm>
                <a:off x="6080418" y="5175168"/>
                <a:ext cx="469124" cy="47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1</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5" name="MH_Other_10"/>
              <p:cNvSpPr/>
              <p:nvPr>
                <p:custDataLst>
                  <p:tags r:id="rId14"/>
                </p:custDataLst>
              </p:nvPr>
            </p:nvSpPr>
            <p:spPr>
              <a:xfrm>
                <a:off x="6096000" y="2012613"/>
                <a:ext cx="469124" cy="470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5</a:t>
                </a:r>
                <a:endParaRPr lang="zh-CN" altLang="en-US" dirty="0">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sp>
          <p:nvSpPr>
            <p:cNvPr id="27" name="MH_Other_2"/>
            <p:cNvSpPr/>
            <p:nvPr>
              <p:custDataLst>
                <p:tags r:id="rId15"/>
              </p:custDataLst>
            </p:nvPr>
          </p:nvSpPr>
          <p:spPr>
            <a:xfrm rot="13500000">
              <a:off x="6445771" y="2116813"/>
              <a:ext cx="163890" cy="16389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sp>
        <p:nvSpPr>
          <p:cNvPr id="28" name="矩形 27"/>
          <p:cNvSpPr/>
          <p:nvPr/>
        </p:nvSpPr>
        <p:spPr>
          <a:xfrm>
            <a:off x="6705920" y="2037986"/>
            <a:ext cx="4217836" cy="460375"/>
          </a:xfrm>
          <a:prstGeom prst="rect">
            <a:avLst/>
          </a:prstGeom>
        </p:spPr>
        <p:txBody>
          <a:bodyPr wrap="square">
            <a:spAutoFit/>
            <a:scene3d>
              <a:camera prst="orthographicFront"/>
              <a:lightRig rig="threePt" dir="t"/>
            </a:scene3d>
            <a:sp3d contourW="12700"/>
          </a:bodyPr>
          <a:lstStyle/>
          <a:p>
            <a:pPr>
              <a:lnSpc>
                <a:spcPct val="120000"/>
              </a:lnSpc>
            </a:pPr>
            <a:r>
              <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好的沟通是建立在良好亲子关系上</a:t>
            </a:r>
            <a:endParaRPr lang="zh-CN" altLang="en-US" sz="2000" b="1"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2" name="矩形 31"/>
          <p:cNvSpPr/>
          <p:nvPr/>
        </p:nvSpPr>
        <p:spPr>
          <a:xfrm>
            <a:off x="844203" y="1999945"/>
            <a:ext cx="4931406" cy="661335"/>
          </a:xfrm>
          <a:prstGeom prst="rect">
            <a:avLst/>
          </a:prstGeom>
        </p:spPr>
        <p:txBody>
          <a:bodyPr wrap="square">
            <a:spAutoFit/>
            <a:scene3d>
              <a:camera prst="orthographicFront"/>
              <a:lightRig rig="threePt" dir="t"/>
            </a:scene3d>
            <a:sp3d contourW="12700"/>
          </a:bodyPr>
          <a:lstStyle/>
          <a:p>
            <a:pPr algn="l">
              <a:lnSpc>
                <a:spcPct val="12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不要过分担心孩子成为什么样，现在</a:t>
            </a:r>
            <a:r>
              <a:rPr lang="zh-CN" altLang="en-US"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用“同理心”</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去了解孩子的内心世界，会有意想不到的收获。 </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randombar(horizontal)">
                                      <p:cBhvr>
                                        <p:cTn id="14" dur="500"/>
                                        <p:tgtEl>
                                          <p:spTgt spid="2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par>
                          <p:cTn id="29" fill="hold">
                            <p:stCondLst>
                              <p:cond delay="2000"/>
                            </p:stCondLst>
                            <p:childTnLst>
                              <p:par>
                                <p:cTn id="30" presetID="14" presetClass="entr" presetSubtype="1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randombar(horizontal)">
                                      <p:cBhvr>
                                        <p:cTn id="39" dur="500"/>
                                        <p:tgtEl>
                                          <p:spTgt spid="2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P spid="28"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4" name="PA-图片 3"/>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3237693" y="470629"/>
            <a:ext cx="5842444" cy="5842444"/>
          </a:xfrm>
          <a:prstGeom prst="rect">
            <a:avLst/>
          </a:prstGeom>
        </p:spPr>
      </p:pic>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grpSp>
        <p:nvGrpSpPr>
          <p:cNvPr id="22" name="组合 21"/>
          <p:cNvGrpSpPr/>
          <p:nvPr/>
        </p:nvGrpSpPr>
        <p:grpSpPr>
          <a:xfrm>
            <a:off x="1032212" y="1589277"/>
            <a:ext cx="2832173" cy="3201841"/>
            <a:chOff x="995902" y="2839048"/>
            <a:chExt cx="2832173" cy="3201841"/>
          </a:xfrm>
        </p:grpSpPr>
        <p:sp>
          <p:nvSpPr>
            <p:cNvPr id="23" name="椭圆 22"/>
            <p:cNvSpPr/>
            <p:nvPr/>
          </p:nvSpPr>
          <p:spPr>
            <a:xfrm>
              <a:off x="1466850" y="2839048"/>
              <a:ext cx="1827604" cy="18276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4" name="椭圆 23"/>
            <p:cNvSpPr/>
            <p:nvPr/>
          </p:nvSpPr>
          <p:spPr>
            <a:xfrm>
              <a:off x="1752301" y="3124499"/>
              <a:ext cx="1256702" cy="125670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5" name="startup_248262"/>
            <p:cNvSpPr>
              <a:spLocks noChangeAspect="1"/>
            </p:cNvSpPr>
            <p:nvPr/>
          </p:nvSpPr>
          <p:spPr bwMode="auto">
            <a:xfrm>
              <a:off x="2075810" y="3429000"/>
              <a:ext cx="609685" cy="602275"/>
            </a:xfrm>
            <a:custGeom>
              <a:avLst/>
              <a:gdLst>
                <a:gd name="connsiteX0" fmla="*/ 294963 w 609614"/>
                <a:gd name="connsiteY0" fmla="*/ 543283 h 602205"/>
                <a:gd name="connsiteX1" fmla="*/ 314651 w 609614"/>
                <a:gd name="connsiteY1" fmla="*/ 543283 h 602205"/>
                <a:gd name="connsiteX2" fmla="*/ 314651 w 609614"/>
                <a:gd name="connsiteY2" fmla="*/ 562900 h 602205"/>
                <a:gd name="connsiteX3" fmla="*/ 294963 w 609614"/>
                <a:gd name="connsiteY3" fmla="*/ 562900 h 602205"/>
                <a:gd name="connsiteX4" fmla="*/ 334339 w 609614"/>
                <a:gd name="connsiteY4" fmla="*/ 523595 h 602205"/>
                <a:gd name="connsiteX5" fmla="*/ 353956 w 609614"/>
                <a:gd name="connsiteY5" fmla="*/ 523595 h 602205"/>
                <a:gd name="connsiteX6" fmla="*/ 353956 w 609614"/>
                <a:gd name="connsiteY6" fmla="*/ 543283 h 602205"/>
                <a:gd name="connsiteX7" fmla="*/ 334339 w 609614"/>
                <a:gd name="connsiteY7" fmla="*/ 543283 h 602205"/>
                <a:gd name="connsiteX8" fmla="*/ 373643 w 609614"/>
                <a:gd name="connsiteY8" fmla="*/ 503978 h 602205"/>
                <a:gd name="connsiteX9" fmla="*/ 393331 w 609614"/>
                <a:gd name="connsiteY9" fmla="*/ 503978 h 602205"/>
                <a:gd name="connsiteX10" fmla="*/ 393331 w 609614"/>
                <a:gd name="connsiteY10" fmla="*/ 523595 h 602205"/>
                <a:gd name="connsiteX11" fmla="*/ 373643 w 609614"/>
                <a:gd name="connsiteY11" fmla="*/ 523595 h 602205"/>
                <a:gd name="connsiteX12" fmla="*/ 255588 w 609614"/>
                <a:gd name="connsiteY12" fmla="*/ 503978 h 602205"/>
                <a:gd name="connsiteX13" fmla="*/ 275346 w 609614"/>
                <a:gd name="connsiteY13" fmla="*/ 503978 h 602205"/>
                <a:gd name="connsiteX14" fmla="*/ 275346 w 609614"/>
                <a:gd name="connsiteY14" fmla="*/ 523595 h 602205"/>
                <a:gd name="connsiteX15" fmla="*/ 255588 w 609614"/>
                <a:gd name="connsiteY15" fmla="*/ 523595 h 602205"/>
                <a:gd name="connsiteX16" fmla="*/ 216353 w 609614"/>
                <a:gd name="connsiteY16" fmla="*/ 484361 h 602205"/>
                <a:gd name="connsiteX17" fmla="*/ 235970 w 609614"/>
                <a:gd name="connsiteY17" fmla="*/ 484361 h 602205"/>
                <a:gd name="connsiteX18" fmla="*/ 235970 w 609614"/>
                <a:gd name="connsiteY18" fmla="*/ 503978 h 602205"/>
                <a:gd name="connsiteX19" fmla="*/ 216353 w 609614"/>
                <a:gd name="connsiteY19" fmla="*/ 503978 h 602205"/>
                <a:gd name="connsiteX20" fmla="*/ 294963 w 609614"/>
                <a:gd name="connsiteY20" fmla="*/ 445056 h 602205"/>
                <a:gd name="connsiteX21" fmla="*/ 314651 w 609614"/>
                <a:gd name="connsiteY21" fmla="*/ 445056 h 602205"/>
                <a:gd name="connsiteX22" fmla="*/ 314651 w 609614"/>
                <a:gd name="connsiteY22" fmla="*/ 523595 h 602205"/>
                <a:gd name="connsiteX23" fmla="*/ 294963 w 609614"/>
                <a:gd name="connsiteY23" fmla="*/ 523595 h 602205"/>
                <a:gd name="connsiteX24" fmla="*/ 334339 w 609614"/>
                <a:gd name="connsiteY24" fmla="*/ 415560 h 602205"/>
                <a:gd name="connsiteX25" fmla="*/ 353956 w 609614"/>
                <a:gd name="connsiteY25" fmla="*/ 415560 h 602205"/>
                <a:gd name="connsiteX26" fmla="*/ 353956 w 609614"/>
                <a:gd name="connsiteY26" fmla="*/ 503978 h 602205"/>
                <a:gd name="connsiteX27" fmla="*/ 334339 w 609614"/>
                <a:gd name="connsiteY27" fmla="*/ 503978 h 602205"/>
                <a:gd name="connsiteX28" fmla="*/ 255588 w 609614"/>
                <a:gd name="connsiteY28" fmla="*/ 415560 h 602205"/>
                <a:gd name="connsiteX29" fmla="*/ 275346 w 609614"/>
                <a:gd name="connsiteY29" fmla="*/ 415560 h 602205"/>
                <a:gd name="connsiteX30" fmla="*/ 275346 w 609614"/>
                <a:gd name="connsiteY30" fmla="*/ 484361 h 602205"/>
                <a:gd name="connsiteX31" fmla="*/ 255588 w 609614"/>
                <a:gd name="connsiteY31" fmla="*/ 484361 h 602205"/>
                <a:gd name="connsiteX32" fmla="*/ 550621 w 609614"/>
                <a:gd name="connsiteY32" fmla="*/ 366517 h 602205"/>
                <a:gd name="connsiteX33" fmla="*/ 570309 w 609614"/>
                <a:gd name="connsiteY33" fmla="*/ 366517 h 602205"/>
                <a:gd name="connsiteX34" fmla="*/ 570309 w 609614"/>
                <a:gd name="connsiteY34" fmla="*/ 464673 h 602205"/>
                <a:gd name="connsiteX35" fmla="*/ 550621 w 609614"/>
                <a:gd name="connsiteY35" fmla="*/ 464673 h 602205"/>
                <a:gd name="connsiteX36" fmla="*/ 373643 w 609614"/>
                <a:gd name="connsiteY36" fmla="*/ 356708 h 602205"/>
                <a:gd name="connsiteX37" fmla="*/ 393331 w 609614"/>
                <a:gd name="connsiteY37" fmla="*/ 356708 h 602205"/>
                <a:gd name="connsiteX38" fmla="*/ 393331 w 609614"/>
                <a:gd name="connsiteY38" fmla="*/ 484361 h 602205"/>
                <a:gd name="connsiteX39" fmla="*/ 373643 w 609614"/>
                <a:gd name="connsiteY39" fmla="*/ 484361 h 602205"/>
                <a:gd name="connsiteX40" fmla="*/ 216353 w 609614"/>
                <a:gd name="connsiteY40" fmla="*/ 356708 h 602205"/>
                <a:gd name="connsiteX41" fmla="*/ 235970 w 609614"/>
                <a:gd name="connsiteY41" fmla="*/ 356708 h 602205"/>
                <a:gd name="connsiteX42" fmla="*/ 235970 w 609614"/>
                <a:gd name="connsiteY42" fmla="*/ 464673 h 602205"/>
                <a:gd name="connsiteX43" fmla="*/ 216353 w 609614"/>
                <a:gd name="connsiteY43" fmla="*/ 464673 h 602205"/>
                <a:gd name="connsiteX44" fmla="*/ 255811 w 609614"/>
                <a:gd name="connsiteY44" fmla="*/ 307638 h 602205"/>
                <a:gd name="connsiteX45" fmla="*/ 304853 w 609614"/>
                <a:gd name="connsiteY45" fmla="*/ 403556 h 602205"/>
                <a:gd name="connsiteX46" fmla="*/ 353895 w 609614"/>
                <a:gd name="connsiteY46" fmla="*/ 307638 h 602205"/>
                <a:gd name="connsiteX47" fmla="*/ 530981 w 609614"/>
                <a:gd name="connsiteY47" fmla="*/ 248725 h 602205"/>
                <a:gd name="connsiteX48" fmla="*/ 530981 w 609614"/>
                <a:gd name="connsiteY48" fmla="*/ 582506 h 602205"/>
                <a:gd name="connsiteX49" fmla="*/ 560480 w 609614"/>
                <a:gd name="connsiteY49" fmla="*/ 582506 h 602205"/>
                <a:gd name="connsiteX50" fmla="*/ 589979 w 609614"/>
                <a:gd name="connsiteY50" fmla="*/ 553049 h 602205"/>
                <a:gd name="connsiteX51" fmla="*/ 589979 w 609614"/>
                <a:gd name="connsiteY51" fmla="*/ 278182 h 602205"/>
                <a:gd name="connsiteX52" fmla="*/ 560480 w 609614"/>
                <a:gd name="connsiteY52" fmla="*/ 248725 h 602205"/>
                <a:gd name="connsiteX53" fmla="*/ 78633 w 609614"/>
                <a:gd name="connsiteY53" fmla="*/ 248725 h 602205"/>
                <a:gd name="connsiteX54" fmla="*/ 78633 w 609614"/>
                <a:gd name="connsiteY54" fmla="*/ 582506 h 602205"/>
                <a:gd name="connsiteX55" fmla="*/ 511346 w 609614"/>
                <a:gd name="connsiteY55" fmla="*/ 582506 h 602205"/>
                <a:gd name="connsiteX56" fmla="*/ 511346 w 609614"/>
                <a:gd name="connsiteY56" fmla="*/ 248725 h 602205"/>
                <a:gd name="connsiteX57" fmla="*/ 472075 w 609614"/>
                <a:gd name="connsiteY57" fmla="*/ 248725 h 602205"/>
                <a:gd name="connsiteX58" fmla="*/ 481847 w 609614"/>
                <a:gd name="connsiteY58" fmla="*/ 297789 h 602205"/>
                <a:gd name="connsiteX59" fmla="*/ 481847 w 609614"/>
                <a:gd name="connsiteY59" fmla="*/ 307638 h 602205"/>
                <a:gd name="connsiteX60" fmla="*/ 393350 w 609614"/>
                <a:gd name="connsiteY60" fmla="*/ 307638 h 602205"/>
                <a:gd name="connsiteX61" fmla="*/ 383486 w 609614"/>
                <a:gd name="connsiteY61" fmla="*/ 307638 h 602205"/>
                <a:gd name="connsiteX62" fmla="*/ 373530 w 609614"/>
                <a:gd name="connsiteY62" fmla="*/ 307638 h 602205"/>
                <a:gd name="connsiteX63" fmla="*/ 310292 w 609614"/>
                <a:gd name="connsiteY63" fmla="*/ 423808 h 602205"/>
                <a:gd name="connsiteX64" fmla="*/ 304853 w 609614"/>
                <a:gd name="connsiteY64" fmla="*/ 427398 h 602205"/>
                <a:gd name="connsiteX65" fmla="*/ 299322 w 609614"/>
                <a:gd name="connsiteY65" fmla="*/ 423808 h 602205"/>
                <a:gd name="connsiteX66" fmla="*/ 236084 w 609614"/>
                <a:gd name="connsiteY66" fmla="*/ 307638 h 602205"/>
                <a:gd name="connsiteX67" fmla="*/ 226128 w 609614"/>
                <a:gd name="connsiteY67" fmla="*/ 307638 h 602205"/>
                <a:gd name="connsiteX68" fmla="*/ 216356 w 609614"/>
                <a:gd name="connsiteY68" fmla="*/ 307638 h 602205"/>
                <a:gd name="connsiteX69" fmla="*/ 127859 w 609614"/>
                <a:gd name="connsiteY69" fmla="*/ 307638 h 602205"/>
                <a:gd name="connsiteX70" fmla="*/ 127859 w 609614"/>
                <a:gd name="connsiteY70" fmla="*/ 297789 h 602205"/>
                <a:gd name="connsiteX71" fmla="*/ 137539 w 609614"/>
                <a:gd name="connsiteY71" fmla="*/ 248725 h 602205"/>
                <a:gd name="connsiteX72" fmla="*/ 49134 w 609614"/>
                <a:gd name="connsiteY72" fmla="*/ 248725 h 602205"/>
                <a:gd name="connsiteX73" fmla="*/ 19635 w 609614"/>
                <a:gd name="connsiteY73" fmla="*/ 278182 h 602205"/>
                <a:gd name="connsiteX74" fmla="*/ 19635 w 609614"/>
                <a:gd name="connsiteY74" fmla="*/ 553049 h 602205"/>
                <a:gd name="connsiteX75" fmla="*/ 49134 w 609614"/>
                <a:gd name="connsiteY75" fmla="*/ 582506 h 602205"/>
                <a:gd name="connsiteX76" fmla="*/ 58998 w 609614"/>
                <a:gd name="connsiteY76" fmla="*/ 582506 h 602205"/>
                <a:gd name="connsiteX77" fmla="*/ 58998 w 609614"/>
                <a:gd name="connsiteY77" fmla="*/ 248725 h 602205"/>
                <a:gd name="connsiteX78" fmla="*/ 393350 w 609614"/>
                <a:gd name="connsiteY78" fmla="*/ 190180 h 602205"/>
                <a:gd name="connsiteX79" fmla="*/ 393350 w 609614"/>
                <a:gd name="connsiteY79" fmla="*/ 287939 h 602205"/>
                <a:gd name="connsiteX80" fmla="*/ 461751 w 609614"/>
                <a:gd name="connsiteY80" fmla="*/ 287939 h 602205"/>
                <a:gd name="connsiteX81" fmla="*/ 419346 w 609614"/>
                <a:gd name="connsiteY81" fmla="*/ 210431 h 602205"/>
                <a:gd name="connsiteX82" fmla="*/ 216356 w 609614"/>
                <a:gd name="connsiteY82" fmla="*/ 190180 h 602205"/>
                <a:gd name="connsiteX83" fmla="*/ 190268 w 609614"/>
                <a:gd name="connsiteY83" fmla="*/ 210431 h 602205"/>
                <a:gd name="connsiteX84" fmla="*/ 147956 w 609614"/>
                <a:gd name="connsiteY84" fmla="*/ 287939 h 602205"/>
                <a:gd name="connsiteX85" fmla="*/ 216356 w 609614"/>
                <a:gd name="connsiteY85" fmla="*/ 287939 h 602205"/>
                <a:gd name="connsiteX86" fmla="*/ 304818 w 609614"/>
                <a:gd name="connsiteY86" fmla="*/ 101416 h 602205"/>
                <a:gd name="connsiteX87" fmla="*/ 275317 w 609614"/>
                <a:gd name="connsiteY87" fmla="*/ 130875 h 602205"/>
                <a:gd name="connsiteX88" fmla="*/ 304818 w 609614"/>
                <a:gd name="connsiteY88" fmla="*/ 160333 h 602205"/>
                <a:gd name="connsiteX89" fmla="*/ 334319 w 609614"/>
                <a:gd name="connsiteY89" fmla="*/ 130875 h 602205"/>
                <a:gd name="connsiteX90" fmla="*/ 304818 w 609614"/>
                <a:gd name="connsiteY90" fmla="*/ 101416 h 602205"/>
                <a:gd name="connsiteX91" fmla="*/ 304818 w 609614"/>
                <a:gd name="connsiteY91" fmla="*/ 81715 h 602205"/>
                <a:gd name="connsiteX92" fmla="*/ 353956 w 609614"/>
                <a:gd name="connsiteY92" fmla="*/ 130875 h 602205"/>
                <a:gd name="connsiteX93" fmla="*/ 304818 w 609614"/>
                <a:gd name="connsiteY93" fmla="*/ 179942 h 602205"/>
                <a:gd name="connsiteX94" fmla="*/ 255588 w 609614"/>
                <a:gd name="connsiteY94" fmla="*/ 130875 h 602205"/>
                <a:gd name="connsiteX95" fmla="*/ 304818 w 609614"/>
                <a:gd name="connsiteY95" fmla="*/ 81715 h 602205"/>
                <a:gd name="connsiteX96" fmla="*/ 304853 w 609614"/>
                <a:gd name="connsiteY96" fmla="*/ 26051 h 602205"/>
                <a:gd name="connsiteX97" fmla="*/ 266504 w 609614"/>
                <a:gd name="connsiteY97" fmla="*/ 59558 h 602205"/>
                <a:gd name="connsiteX98" fmla="*/ 235992 w 609614"/>
                <a:gd name="connsiteY98" fmla="*/ 126664 h 602205"/>
                <a:gd name="connsiteX99" fmla="*/ 235992 w 609614"/>
                <a:gd name="connsiteY99" fmla="*/ 287939 h 602205"/>
                <a:gd name="connsiteX100" fmla="*/ 373622 w 609614"/>
                <a:gd name="connsiteY100" fmla="*/ 287939 h 602205"/>
                <a:gd name="connsiteX101" fmla="*/ 373622 w 609614"/>
                <a:gd name="connsiteY101" fmla="*/ 126664 h 602205"/>
                <a:gd name="connsiteX102" fmla="*/ 343110 w 609614"/>
                <a:gd name="connsiteY102" fmla="*/ 59558 h 602205"/>
                <a:gd name="connsiteX103" fmla="*/ 304853 w 609614"/>
                <a:gd name="connsiteY103" fmla="*/ 0 h 602205"/>
                <a:gd name="connsiteX104" fmla="*/ 356108 w 609614"/>
                <a:gd name="connsiteY104" fmla="*/ 44829 h 602205"/>
                <a:gd name="connsiteX105" fmla="*/ 393350 w 609614"/>
                <a:gd name="connsiteY105" fmla="*/ 126664 h 602205"/>
                <a:gd name="connsiteX106" fmla="*/ 393350 w 609614"/>
                <a:gd name="connsiteY106" fmla="*/ 165326 h 602205"/>
                <a:gd name="connsiteX107" fmla="*/ 431422 w 609614"/>
                <a:gd name="connsiteY107" fmla="*/ 194966 h 602205"/>
                <a:gd name="connsiteX108" fmla="*/ 462212 w 609614"/>
                <a:gd name="connsiteY108" fmla="*/ 229026 h 602205"/>
                <a:gd name="connsiteX109" fmla="*/ 560480 w 609614"/>
                <a:gd name="connsiteY109" fmla="*/ 229026 h 602205"/>
                <a:gd name="connsiteX110" fmla="*/ 609614 w 609614"/>
                <a:gd name="connsiteY110" fmla="*/ 278182 h 602205"/>
                <a:gd name="connsiteX111" fmla="*/ 609614 w 609614"/>
                <a:gd name="connsiteY111" fmla="*/ 553049 h 602205"/>
                <a:gd name="connsiteX112" fmla="*/ 560480 w 609614"/>
                <a:gd name="connsiteY112" fmla="*/ 602205 h 602205"/>
                <a:gd name="connsiteX113" fmla="*/ 49134 w 609614"/>
                <a:gd name="connsiteY113" fmla="*/ 602205 h 602205"/>
                <a:gd name="connsiteX114" fmla="*/ 0 w 609614"/>
                <a:gd name="connsiteY114" fmla="*/ 553049 h 602205"/>
                <a:gd name="connsiteX115" fmla="*/ 0 w 609614"/>
                <a:gd name="connsiteY115" fmla="*/ 278182 h 602205"/>
                <a:gd name="connsiteX116" fmla="*/ 49134 w 609614"/>
                <a:gd name="connsiteY116" fmla="*/ 229026 h 602205"/>
                <a:gd name="connsiteX117" fmla="*/ 147495 w 609614"/>
                <a:gd name="connsiteY117" fmla="*/ 229026 h 602205"/>
                <a:gd name="connsiteX118" fmla="*/ 178192 w 609614"/>
                <a:gd name="connsiteY118" fmla="*/ 194966 h 602205"/>
                <a:gd name="connsiteX119" fmla="*/ 216356 w 609614"/>
                <a:gd name="connsiteY119" fmla="*/ 165326 h 602205"/>
                <a:gd name="connsiteX120" fmla="*/ 216356 w 609614"/>
                <a:gd name="connsiteY120" fmla="*/ 126664 h 602205"/>
                <a:gd name="connsiteX121" fmla="*/ 253506 w 609614"/>
                <a:gd name="connsiteY121" fmla="*/ 44829 h 602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9614" h="602205">
                  <a:moveTo>
                    <a:pt x="294963" y="543283"/>
                  </a:moveTo>
                  <a:lnTo>
                    <a:pt x="314651" y="543283"/>
                  </a:lnTo>
                  <a:lnTo>
                    <a:pt x="314651" y="562900"/>
                  </a:lnTo>
                  <a:lnTo>
                    <a:pt x="294963" y="562900"/>
                  </a:lnTo>
                  <a:close/>
                  <a:moveTo>
                    <a:pt x="334339" y="523595"/>
                  </a:moveTo>
                  <a:lnTo>
                    <a:pt x="353956" y="523595"/>
                  </a:lnTo>
                  <a:lnTo>
                    <a:pt x="353956" y="543283"/>
                  </a:lnTo>
                  <a:lnTo>
                    <a:pt x="334339" y="543283"/>
                  </a:lnTo>
                  <a:close/>
                  <a:moveTo>
                    <a:pt x="373643" y="503978"/>
                  </a:moveTo>
                  <a:lnTo>
                    <a:pt x="393331" y="503978"/>
                  </a:lnTo>
                  <a:lnTo>
                    <a:pt x="393331" y="523595"/>
                  </a:lnTo>
                  <a:lnTo>
                    <a:pt x="373643" y="523595"/>
                  </a:lnTo>
                  <a:close/>
                  <a:moveTo>
                    <a:pt x="255588" y="503978"/>
                  </a:moveTo>
                  <a:lnTo>
                    <a:pt x="275346" y="503978"/>
                  </a:lnTo>
                  <a:lnTo>
                    <a:pt x="275346" y="523595"/>
                  </a:lnTo>
                  <a:lnTo>
                    <a:pt x="255588" y="523595"/>
                  </a:lnTo>
                  <a:close/>
                  <a:moveTo>
                    <a:pt x="216353" y="484361"/>
                  </a:moveTo>
                  <a:lnTo>
                    <a:pt x="235970" y="484361"/>
                  </a:lnTo>
                  <a:lnTo>
                    <a:pt x="235970" y="503978"/>
                  </a:lnTo>
                  <a:lnTo>
                    <a:pt x="216353" y="503978"/>
                  </a:lnTo>
                  <a:close/>
                  <a:moveTo>
                    <a:pt x="294963" y="445056"/>
                  </a:moveTo>
                  <a:lnTo>
                    <a:pt x="314651" y="445056"/>
                  </a:lnTo>
                  <a:lnTo>
                    <a:pt x="314651" y="523595"/>
                  </a:lnTo>
                  <a:lnTo>
                    <a:pt x="294963" y="523595"/>
                  </a:lnTo>
                  <a:close/>
                  <a:moveTo>
                    <a:pt x="334339" y="415560"/>
                  </a:moveTo>
                  <a:lnTo>
                    <a:pt x="353956" y="415560"/>
                  </a:lnTo>
                  <a:lnTo>
                    <a:pt x="353956" y="503978"/>
                  </a:lnTo>
                  <a:lnTo>
                    <a:pt x="334339" y="503978"/>
                  </a:lnTo>
                  <a:close/>
                  <a:moveTo>
                    <a:pt x="255588" y="415560"/>
                  </a:moveTo>
                  <a:lnTo>
                    <a:pt x="275346" y="415560"/>
                  </a:lnTo>
                  <a:lnTo>
                    <a:pt x="275346" y="484361"/>
                  </a:lnTo>
                  <a:lnTo>
                    <a:pt x="255588" y="484361"/>
                  </a:lnTo>
                  <a:close/>
                  <a:moveTo>
                    <a:pt x="550621" y="366517"/>
                  </a:moveTo>
                  <a:lnTo>
                    <a:pt x="570309" y="366517"/>
                  </a:lnTo>
                  <a:lnTo>
                    <a:pt x="570309" y="464673"/>
                  </a:lnTo>
                  <a:lnTo>
                    <a:pt x="550621" y="464673"/>
                  </a:lnTo>
                  <a:close/>
                  <a:moveTo>
                    <a:pt x="373643" y="356708"/>
                  </a:moveTo>
                  <a:lnTo>
                    <a:pt x="393331" y="356708"/>
                  </a:lnTo>
                  <a:lnTo>
                    <a:pt x="393331" y="484361"/>
                  </a:lnTo>
                  <a:lnTo>
                    <a:pt x="373643" y="484361"/>
                  </a:lnTo>
                  <a:close/>
                  <a:moveTo>
                    <a:pt x="216353" y="356708"/>
                  </a:moveTo>
                  <a:lnTo>
                    <a:pt x="235970" y="356708"/>
                  </a:lnTo>
                  <a:lnTo>
                    <a:pt x="235970" y="464673"/>
                  </a:lnTo>
                  <a:lnTo>
                    <a:pt x="216353" y="464673"/>
                  </a:lnTo>
                  <a:close/>
                  <a:moveTo>
                    <a:pt x="255811" y="307638"/>
                  </a:moveTo>
                  <a:cubicBezTo>
                    <a:pt x="256456" y="345656"/>
                    <a:pt x="274432" y="380912"/>
                    <a:pt x="304853" y="403556"/>
                  </a:cubicBezTo>
                  <a:cubicBezTo>
                    <a:pt x="335182" y="380912"/>
                    <a:pt x="353250" y="345656"/>
                    <a:pt x="353895" y="307638"/>
                  </a:cubicBezTo>
                  <a:close/>
                  <a:moveTo>
                    <a:pt x="530981" y="248725"/>
                  </a:moveTo>
                  <a:lnTo>
                    <a:pt x="530981" y="582506"/>
                  </a:lnTo>
                  <a:lnTo>
                    <a:pt x="560480" y="582506"/>
                  </a:lnTo>
                  <a:cubicBezTo>
                    <a:pt x="576704" y="582506"/>
                    <a:pt x="589979" y="569342"/>
                    <a:pt x="589979" y="553049"/>
                  </a:cubicBezTo>
                  <a:lnTo>
                    <a:pt x="589979" y="278182"/>
                  </a:lnTo>
                  <a:cubicBezTo>
                    <a:pt x="589979" y="261888"/>
                    <a:pt x="576704" y="248725"/>
                    <a:pt x="560480" y="248725"/>
                  </a:cubicBezTo>
                  <a:close/>
                  <a:moveTo>
                    <a:pt x="78633" y="248725"/>
                  </a:moveTo>
                  <a:lnTo>
                    <a:pt x="78633" y="582506"/>
                  </a:lnTo>
                  <a:lnTo>
                    <a:pt x="511346" y="582506"/>
                  </a:lnTo>
                  <a:lnTo>
                    <a:pt x="511346" y="248725"/>
                  </a:lnTo>
                  <a:lnTo>
                    <a:pt x="472075" y="248725"/>
                  </a:lnTo>
                  <a:cubicBezTo>
                    <a:pt x="478344" y="264006"/>
                    <a:pt x="481847" y="280575"/>
                    <a:pt x="481847" y="297789"/>
                  </a:cubicBezTo>
                  <a:lnTo>
                    <a:pt x="481847" y="307638"/>
                  </a:lnTo>
                  <a:lnTo>
                    <a:pt x="393350" y="307638"/>
                  </a:lnTo>
                  <a:lnTo>
                    <a:pt x="383486" y="307638"/>
                  </a:lnTo>
                  <a:lnTo>
                    <a:pt x="373530" y="307638"/>
                  </a:lnTo>
                  <a:cubicBezTo>
                    <a:pt x="372885" y="354401"/>
                    <a:pt x="349378" y="397757"/>
                    <a:pt x="310292" y="423808"/>
                  </a:cubicBezTo>
                  <a:lnTo>
                    <a:pt x="304853" y="427398"/>
                  </a:lnTo>
                  <a:lnTo>
                    <a:pt x="299322" y="423808"/>
                  </a:lnTo>
                  <a:cubicBezTo>
                    <a:pt x="260236" y="397757"/>
                    <a:pt x="236821" y="354401"/>
                    <a:pt x="236084" y="307638"/>
                  </a:cubicBezTo>
                  <a:lnTo>
                    <a:pt x="226128" y="307638"/>
                  </a:lnTo>
                  <a:lnTo>
                    <a:pt x="216356" y="307638"/>
                  </a:lnTo>
                  <a:lnTo>
                    <a:pt x="127859" y="307638"/>
                  </a:lnTo>
                  <a:lnTo>
                    <a:pt x="127859" y="297789"/>
                  </a:lnTo>
                  <a:cubicBezTo>
                    <a:pt x="127859" y="280575"/>
                    <a:pt x="131362" y="264006"/>
                    <a:pt x="137539" y="248725"/>
                  </a:cubicBezTo>
                  <a:close/>
                  <a:moveTo>
                    <a:pt x="49134" y="248725"/>
                  </a:moveTo>
                  <a:cubicBezTo>
                    <a:pt x="32910" y="248725"/>
                    <a:pt x="19635" y="261888"/>
                    <a:pt x="19635" y="278182"/>
                  </a:cubicBezTo>
                  <a:lnTo>
                    <a:pt x="19635" y="553049"/>
                  </a:lnTo>
                  <a:cubicBezTo>
                    <a:pt x="19635" y="569342"/>
                    <a:pt x="32910" y="582506"/>
                    <a:pt x="49134" y="582506"/>
                  </a:cubicBezTo>
                  <a:lnTo>
                    <a:pt x="58998" y="582506"/>
                  </a:lnTo>
                  <a:lnTo>
                    <a:pt x="58998" y="248725"/>
                  </a:lnTo>
                  <a:close/>
                  <a:moveTo>
                    <a:pt x="393350" y="190180"/>
                  </a:moveTo>
                  <a:lnTo>
                    <a:pt x="393350" y="287939"/>
                  </a:lnTo>
                  <a:lnTo>
                    <a:pt x="461751" y="287939"/>
                  </a:lnTo>
                  <a:cubicBezTo>
                    <a:pt x="459077" y="257378"/>
                    <a:pt x="443959" y="229486"/>
                    <a:pt x="419346" y="210431"/>
                  </a:cubicBezTo>
                  <a:close/>
                  <a:moveTo>
                    <a:pt x="216356" y="190180"/>
                  </a:moveTo>
                  <a:lnTo>
                    <a:pt x="190268" y="210431"/>
                  </a:lnTo>
                  <a:cubicBezTo>
                    <a:pt x="165655" y="229578"/>
                    <a:pt x="150629" y="257378"/>
                    <a:pt x="147956" y="287939"/>
                  </a:cubicBezTo>
                  <a:lnTo>
                    <a:pt x="216356" y="287939"/>
                  </a:lnTo>
                  <a:close/>
                  <a:moveTo>
                    <a:pt x="304818" y="101416"/>
                  </a:moveTo>
                  <a:cubicBezTo>
                    <a:pt x="288500" y="101416"/>
                    <a:pt x="275317" y="114580"/>
                    <a:pt x="275317" y="130875"/>
                  </a:cubicBezTo>
                  <a:cubicBezTo>
                    <a:pt x="275317" y="147077"/>
                    <a:pt x="288500" y="160333"/>
                    <a:pt x="304818" y="160333"/>
                  </a:cubicBezTo>
                  <a:cubicBezTo>
                    <a:pt x="321044" y="160333"/>
                    <a:pt x="334319" y="147077"/>
                    <a:pt x="334319" y="130875"/>
                  </a:cubicBezTo>
                  <a:cubicBezTo>
                    <a:pt x="334319" y="114580"/>
                    <a:pt x="321044" y="101416"/>
                    <a:pt x="304818" y="101416"/>
                  </a:cubicBezTo>
                  <a:close/>
                  <a:moveTo>
                    <a:pt x="304818" y="81715"/>
                  </a:moveTo>
                  <a:cubicBezTo>
                    <a:pt x="331922" y="81715"/>
                    <a:pt x="353956" y="103717"/>
                    <a:pt x="353956" y="130875"/>
                  </a:cubicBezTo>
                  <a:cubicBezTo>
                    <a:pt x="353956" y="157940"/>
                    <a:pt x="331922" y="179942"/>
                    <a:pt x="304818" y="179942"/>
                  </a:cubicBezTo>
                  <a:cubicBezTo>
                    <a:pt x="277714" y="179942"/>
                    <a:pt x="255588" y="157940"/>
                    <a:pt x="255588" y="130875"/>
                  </a:cubicBezTo>
                  <a:cubicBezTo>
                    <a:pt x="255588" y="103717"/>
                    <a:pt x="277714" y="81715"/>
                    <a:pt x="304818" y="81715"/>
                  </a:cubicBezTo>
                  <a:close/>
                  <a:moveTo>
                    <a:pt x="304853" y="26051"/>
                  </a:moveTo>
                  <a:lnTo>
                    <a:pt x="266504" y="59558"/>
                  </a:lnTo>
                  <a:cubicBezTo>
                    <a:pt x="247146" y="76495"/>
                    <a:pt x="235992" y="100981"/>
                    <a:pt x="235992" y="126664"/>
                  </a:cubicBezTo>
                  <a:lnTo>
                    <a:pt x="235992" y="287939"/>
                  </a:lnTo>
                  <a:lnTo>
                    <a:pt x="373622" y="287939"/>
                  </a:lnTo>
                  <a:lnTo>
                    <a:pt x="373622" y="126664"/>
                  </a:lnTo>
                  <a:cubicBezTo>
                    <a:pt x="373622" y="100981"/>
                    <a:pt x="362560" y="76495"/>
                    <a:pt x="343110" y="59558"/>
                  </a:cubicBezTo>
                  <a:close/>
                  <a:moveTo>
                    <a:pt x="304853" y="0"/>
                  </a:moveTo>
                  <a:lnTo>
                    <a:pt x="356108" y="44829"/>
                  </a:lnTo>
                  <a:cubicBezTo>
                    <a:pt x="379799" y="65449"/>
                    <a:pt x="393350" y="95274"/>
                    <a:pt x="393350" y="126664"/>
                  </a:cubicBezTo>
                  <a:lnTo>
                    <a:pt x="393350" y="165326"/>
                  </a:lnTo>
                  <a:lnTo>
                    <a:pt x="431422" y="194966"/>
                  </a:lnTo>
                  <a:cubicBezTo>
                    <a:pt x="443867" y="204632"/>
                    <a:pt x="454191" y="216138"/>
                    <a:pt x="462212" y="229026"/>
                  </a:cubicBezTo>
                  <a:lnTo>
                    <a:pt x="560480" y="229026"/>
                  </a:lnTo>
                  <a:cubicBezTo>
                    <a:pt x="587582" y="229026"/>
                    <a:pt x="609614" y="251026"/>
                    <a:pt x="609614" y="278182"/>
                  </a:cubicBezTo>
                  <a:lnTo>
                    <a:pt x="609614" y="553049"/>
                  </a:lnTo>
                  <a:cubicBezTo>
                    <a:pt x="609614" y="580112"/>
                    <a:pt x="587582" y="602205"/>
                    <a:pt x="560480" y="602205"/>
                  </a:cubicBezTo>
                  <a:lnTo>
                    <a:pt x="49134" y="602205"/>
                  </a:lnTo>
                  <a:cubicBezTo>
                    <a:pt x="22032" y="602205"/>
                    <a:pt x="0" y="580112"/>
                    <a:pt x="0" y="553049"/>
                  </a:cubicBezTo>
                  <a:lnTo>
                    <a:pt x="0" y="278182"/>
                  </a:lnTo>
                  <a:cubicBezTo>
                    <a:pt x="0" y="251026"/>
                    <a:pt x="22032" y="229026"/>
                    <a:pt x="49134" y="229026"/>
                  </a:cubicBezTo>
                  <a:lnTo>
                    <a:pt x="147495" y="229026"/>
                  </a:lnTo>
                  <a:cubicBezTo>
                    <a:pt x="155515" y="216138"/>
                    <a:pt x="165747" y="204632"/>
                    <a:pt x="178192" y="194966"/>
                  </a:cubicBezTo>
                  <a:lnTo>
                    <a:pt x="216356" y="165326"/>
                  </a:lnTo>
                  <a:lnTo>
                    <a:pt x="216356" y="126664"/>
                  </a:lnTo>
                  <a:cubicBezTo>
                    <a:pt x="216356" y="95274"/>
                    <a:pt x="229907" y="65449"/>
                    <a:pt x="253506" y="44829"/>
                  </a:cubicBezTo>
                  <a:close/>
                </a:path>
              </a:pathLst>
            </a:custGeom>
            <a:solidFill>
              <a:schemeClr val="accent1"/>
            </a:solidFill>
            <a:ln>
              <a:noFill/>
            </a:ln>
          </p:spPr>
          <p:txBody>
            <a:bodyPr/>
            <a:lstStyle/>
            <a:p>
              <a:endParaRPr lang="zh-CN" altLang="en-US">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6" name="文本框 25"/>
            <p:cNvSpPr txBox="1"/>
            <p:nvPr/>
          </p:nvSpPr>
          <p:spPr>
            <a:xfrm>
              <a:off x="995902" y="4794129"/>
              <a:ext cx="2769500"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父母倾听是了解的开始</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7" name="文本框 26"/>
            <p:cNvSpPr txBox="1"/>
            <p:nvPr/>
          </p:nvSpPr>
          <p:spPr>
            <a:xfrm>
              <a:off x="995902" y="5159429"/>
              <a:ext cx="2832173" cy="881460"/>
            </a:xfrm>
            <a:prstGeom prst="rect">
              <a:avLst/>
            </a:prstGeom>
            <a:noFill/>
          </p:spPr>
          <p:txBody>
            <a:bodyPr wrap="square" rtlCol="0">
              <a:spAutoFit/>
            </a:bodyPr>
            <a:lstStyle/>
            <a:p>
              <a:pPr algn="ctr">
                <a:lnSpc>
                  <a:spcPct val="150000"/>
                </a:lnSpc>
              </a:pPr>
              <a:r>
                <a:rPr lang="zh-CN" altLang="en-US" sz="12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当孩子心情沮丧时，非常渴望有人了解，特别是父母的了解，因为他们和成人一样需要别人的接纳，父母的接纳。</a:t>
              </a:r>
              <a:endParaRPr lang="zh-CN" altLang="en-US" sz="12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34" name="组合 33"/>
          <p:cNvGrpSpPr/>
          <p:nvPr/>
        </p:nvGrpSpPr>
        <p:grpSpPr>
          <a:xfrm>
            <a:off x="8355011" y="1612273"/>
            <a:ext cx="3159356" cy="3888061"/>
            <a:chOff x="8316541" y="2839048"/>
            <a:chExt cx="3159356" cy="3888061"/>
          </a:xfrm>
        </p:grpSpPr>
        <p:sp>
          <p:nvSpPr>
            <p:cNvPr id="35" name="椭圆 34"/>
            <p:cNvSpPr/>
            <p:nvPr/>
          </p:nvSpPr>
          <p:spPr>
            <a:xfrm>
              <a:off x="8897546" y="2839048"/>
              <a:ext cx="1827604" cy="18276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6" name="椭圆 35"/>
            <p:cNvSpPr/>
            <p:nvPr/>
          </p:nvSpPr>
          <p:spPr>
            <a:xfrm>
              <a:off x="9182997" y="3124499"/>
              <a:ext cx="1256702" cy="125670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7" name="startup_248262"/>
            <p:cNvSpPr>
              <a:spLocks noChangeAspect="1"/>
            </p:cNvSpPr>
            <p:nvPr/>
          </p:nvSpPr>
          <p:spPr bwMode="auto">
            <a:xfrm>
              <a:off x="9588062" y="3425295"/>
              <a:ext cx="446573" cy="609685"/>
            </a:xfrm>
            <a:custGeom>
              <a:avLst/>
              <a:gdLst>
                <a:gd name="T0" fmla="*/ 2954 w 3311"/>
                <a:gd name="T1" fmla="*/ 4527 h 4527"/>
                <a:gd name="T2" fmla="*/ 361 w 3311"/>
                <a:gd name="T3" fmla="*/ 4527 h 4527"/>
                <a:gd name="T4" fmla="*/ 0 w 3311"/>
                <a:gd name="T5" fmla="*/ 4177 h 4527"/>
                <a:gd name="T6" fmla="*/ 0 w 3311"/>
                <a:gd name="T7" fmla="*/ 332 h 4527"/>
                <a:gd name="T8" fmla="*/ 347 w 3311"/>
                <a:gd name="T9" fmla="*/ 11 h 4527"/>
                <a:gd name="T10" fmla="*/ 2948 w 3311"/>
                <a:gd name="T11" fmla="*/ 11 h 4527"/>
                <a:gd name="T12" fmla="*/ 3297 w 3311"/>
                <a:gd name="T13" fmla="*/ 349 h 4527"/>
                <a:gd name="T14" fmla="*/ 3297 w 3311"/>
                <a:gd name="T15" fmla="*/ 4182 h 4527"/>
                <a:gd name="T16" fmla="*/ 2954 w 3311"/>
                <a:gd name="T17" fmla="*/ 4527 h 4527"/>
                <a:gd name="T18" fmla="*/ 1471 w 3311"/>
                <a:gd name="T19" fmla="*/ 887 h 4527"/>
                <a:gd name="T20" fmla="*/ 604 w 3311"/>
                <a:gd name="T21" fmla="*/ 887 h 4527"/>
                <a:gd name="T22" fmla="*/ 520 w 3311"/>
                <a:gd name="T23" fmla="*/ 971 h 4527"/>
                <a:gd name="T24" fmla="*/ 604 w 3311"/>
                <a:gd name="T25" fmla="*/ 1055 h 4527"/>
                <a:gd name="T26" fmla="*/ 1471 w 3311"/>
                <a:gd name="T27" fmla="*/ 1055 h 4527"/>
                <a:gd name="T28" fmla="*/ 1555 w 3311"/>
                <a:gd name="T29" fmla="*/ 971 h 4527"/>
                <a:gd name="T30" fmla="*/ 1471 w 3311"/>
                <a:gd name="T31" fmla="*/ 887 h 4527"/>
                <a:gd name="T32" fmla="*/ 1476 w 3311"/>
                <a:gd name="T33" fmla="*/ 1234 h 4527"/>
                <a:gd name="T34" fmla="*/ 604 w 3311"/>
                <a:gd name="T35" fmla="*/ 1234 h 4527"/>
                <a:gd name="T36" fmla="*/ 520 w 3311"/>
                <a:gd name="T37" fmla="*/ 1318 h 4527"/>
                <a:gd name="T38" fmla="*/ 604 w 3311"/>
                <a:gd name="T39" fmla="*/ 1402 h 4527"/>
                <a:gd name="T40" fmla="*/ 1476 w 3311"/>
                <a:gd name="T41" fmla="*/ 1402 h 4527"/>
                <a:gd name="T42" fmla="*/ 1561 w 3311"/>
                <a:gd name="T43" fmla="*/ 1318 h 4527"/>
                <a:gd name="T44" fmla="*/ 1476 w 3311"/>
                <a:gd name="T45" fmla="*/ 1234 h 4527"/>
                <a:gd name="T46" fmla="*/ 1476 w 3311"/>
                <a:gd name="T47" fmla="*/ 1581 h 4527"/>
                <a:gd name="T48" fmla="*/ 604 w 3311"/>
                <a:gd name="T49" fmla="*/ 1581 h 4527"/>
                <a:gd name="T50" fmla="*/ 520 w 3311"/>
                <a:gd name="T51" fmla="*/ 1665 h 4527"/>
                <a:gd name="T52" fmla="*/ 604 w 3311"/>
                <a:gd name="T53" fmla="*/ 1749 h 4527"/>
                <a:gd name="T54" fmla="*/ 1476 w 3311"/>
                <a:gd name="T55" fmla="*/ 1749 h 4527"/>
                <a:gd name="T56" fmla="*/ 1561 w 3311"/>
                <a:gd name="T57" fmla="*/ 1665 h 4527"/>
                <a:gd name="T58" fmla="*/ 1476 w 3311"/>
                <a:gd name="T59" fmla="*/ 1581 h 4527"/>
                <a:gd name="T60" fmla="*/ 2606 w 3311"/>
                <a:gd name="T61" fmla="*/ 2101 h 4527"/>
                <a:gd name="T62" fmla="*/ 688 w 3311"/>
                <a:gd name="T63" fmla="*/ 2101 h 4527"/>
                <a:gd name="T64" fmla="*/ 520 w 3311"/>
                <a:gd name="T65" fmla="*/ 2269 h 4527"/>
                <a:gd name="T66" fmla="*/ 688 w 3311"/>
                <a:gd name="T67" fmla="*/ 2442 h 4527"/>
                <a:gd name="T68" fmla="*/ 2606 w 3311"/>
                <a:gd name="T69" fmla="*/ 2442 h 4527"/>
                <a:gd name="T70" fmla="*/ 2775 w 3311"/>
                <a:gd name="T71" fmla="*/ 2269 h 4527"/>
                <a:gd name="T72" fmla="*/ 2606 w 3311"/>
                <a:gd name="T73" fmla="*/ 2101 h 4527"/>
                <a:gd name="T74" fmla="*/ 2606 w 3311"/>
                <a:gd name="T75" fmla="*/ 2795 h 4527"/>
                <a:gd name="T76" fmla="*/ 688 w 3311"/>
                <a:gd name="T77" fmla="*/ 2795 h 4527"/>
                <a:gd name="T78" fmla="*/ 520 w 3311"/>
                <a:gd name="T79" fmla="*/ 2968 h 4527"/>
                <a:gd name="T80" fmla="*/ 688 w 3311"/>
                <a:gd name="T81" fmla="*/ 3136 h 4527"/>
                <a:gd name="T82" fmla="*/ 2606 w 3311"/>
                <a:gd name="T83" fmla="*/ 3136 h 4527"/>
                <a:gd name="T84" fmla="*/ 2775 w 3311"/>
                <a:gd name="T85" fmla="*/ 2968 h 4527"/>
                <a:gd name="T86" fmla="*/ 2606 w 3311"/>
                <a:gd name="T87" fmla="*/ 2795 h 4527"/>
                <a:gd name="T88" fmla="*/ 2606 w 3311"/>
                <a:gd name="T89" fmla="*/ 3488 h 4527"/>
                <a:gd name="T90" fmla="*/ 688 w 3311"/>
                <a:gd name="T91" fmla="*/ 3488 h 4527"/>
                <a:gd name="T92" fmla="*/ 520 w 3311"/>
                <a:gd name="T93" fmla="*/ 3657 h 4527"/>
                <a:gd name="T94" fmla="*/ 688 w 3311"/>
                <a:gd name="T95" fmla="*/ 3830 h 4527"/>
                <a:gd name="T96" fmla="*/ 2606 w 3311"/>
                <a:gd name="T97" fmla="*/ 3830 h 4527"/>
                <a:gd name="T98" fmla="*/ 2775 w 3311"/>
                <a:gd name="T99" fmla="*/ 3657 h 4527"/>
                <a:gd name="T100" fmla="*/ 2606 w 3311"/>
                <a:gd name="T101" fmla="*/ 3488 h 4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11" h="4527">
                  <a:moveTo>
                    <a:pt x="2954" y="4527"/>
                  </a:moveTo>
                  <a:lnTo>
                    <a:pt x="361" y="4527"/>
                  </a:lnTo>
                  <a:cubicBezTo>
                    <a:pt x="14" y="4527"/>
                    <a:pt x="0" y="4177"/>
                    <a:pt x="0" y="4177"/>
                  </a:cubicBezTo>
                  <a:lnTo>
                    <a:pt x="0" y="332"/>
                  </a:lnTo>
                  <a:cubicBezTo>
                    <a:pt x="0" y="0"/>
                    <a:pt x="347" y="11"/>
                    <a:pt x="347" y="11"/>
                  </a:cubicBezTo>
                  <a:lnTo>
                    <a:pt x="2948" y="11"/>
                  </a:lnTo>
                  <a:cubicBezTo>
                    <a:pt x="3266" y="11"/>
                    <a:pt x="3297" y="349"/>
                    <a:pt x="3297" y="349"/>
                  </a:cubicBezTo>
                  <a:lnTo>
                    <a:pt x="3297" y="4182"/>
                  </a:lnTo>
                  <a:cubicBezTo>
                    <a:pt x="3297" y="4182"/>
                    <a:pt x="3311" y="4527"/>
                    <a:pt x="2954" y="4527"/>
                  </a:cubicBezTo>
                  <a:close/>
                  <a:moveTo>
                    <a:pt x="1471" y="887"/>
                  </a:moveTo>
                  <a:lnTo>
                    <a:pt x="604" y="887"/>
                  </a:lnTo>
                  <a:cubicBezTo>
                    <a:pt x="557" y="887"/>
                    <a:pt x="520" y="925"/>
                    <a:pt x="520" y="971"/>
                  </a:cubicBezTo>
                  <a:cubicBezTo>
                    <a:pt x="520" y="1018"/>
                    <a:pt x="557" y="1055"/>
                    <a:pt x="604" y="1055"/>
                  </a:cubicBezTo>
                  <a:lnTo>
                    <a:pt x="1471" y="1055"/>
                  </a:lnTo>
                  <a:cubicBezTo>
                    <a:pt x="1518" y="1055"/>
                    <a:pt x="1555" y="1018"/>
                    <a:pt x="1555" y="971"/>
                  </a:cubicBezTo>
                  <a:cubicBezTo>
                    <a:pt x="1555" y="925"/>
                    <a:pt x="1518" y="887"/>
                    <a:pt x="1471" y="887"/>
                  </a:cubicBezTo>
                  <a:close/>
                  <a:moveTo>
                    <a:pt x="1476" y="1234"/>
                  </a:moveTo>
                  <a:lnTo>
                    <a:pt x="604" y="1234"/>
                  </a:lnTo>
                  <a:cubicBezTo>
                    <a:pt x="557" y="1234"/>
                    <a:pt x="520" y="1271"/>
                    <a:pt x="520" y="1318"/>
                  </a:cubicBezTo>
                  <a:cubicBezTo>
                    <a:pt x="520" y="1364"/>
                    <a:pt x="557" y="1402"/>
                    <a:pt x="604" y="1402"/>
                  </a:cubicBezTo>
                  <a:lnTo>
                    <a:pt x="1476" y="1402"/>
                  </a:lnTo>
                  <a:cubicBezTo>
                    <a:pt x="1523" y="1402"/>
                    <a:pt x="1561" y="1364"/>
                    <a:pt x="1561" y="1318"/>
                  </a:cubicBezTo>
                  <a:cubicBezTo>
                    <a:pt x="1561" y="1271"/>
                    <a:pt x="1523" y="1234"/>
                    <a:pt x="1476" y="1234"/>
                  </a:cubicBezTo>
                  <a:close/>
                  <a:moveTo>
                    <a:pt x="1476" y="1581"/>
                  </a:moveTo>
                  <a:lnTo>
                    <a:pt x="604" y="1581"/>
                  </a:lnTo>
                  <a:cubicBezTo>
                    <a:pt x="557" y="1581"/>
                    <a:pt x="520" y="1619"/>
                    <a:pt x="520" y="1665"/>
                  </a:cubicBezTo>
                  <a:cubicBezTo>
                    <a:pt x="520" y="1711"/>
                    <a:pt x="557" y="1749"/>
                    <a:pt x="604" y="1749"/>
                  </a:cubicBezTo>
                  <a:lnTo>
                    <a:pt x="1476" y="1749"/>
                  </a:lnTo>
                  <a:cubicBezTo>
                    <a:pt x="1523" y="1749"/>
                    <a:pt x="1561" y="1711"/>
                    <a:pt x="1561" y="1665"/>
                  </a:cubicBezTo>
                  <a:cubicBezTo>
                    <a:pt x="1561" y="1619"/>
                    <a:pt x="1523" y="1581"/>
                    <a:pt x="1476" y="1581"/>
                  </a:cubicBezTo>
                  <a:close/>
                  <a:moveTo>
                    <a:pt x="2606" y="2101"/>
                  </a:moveTo>
                  <a:lnTo>
                    <a:pt x="688" y="2101"/>
                  </a:lnTo>
                  <a:cubicBezTo>
                    <a:pt x="595" y="2101"/>
                    <a:pt x="520" y="2176"/>
                    <a:pt x="520" y="2269"/>
                  </a:cubicBezTo>
                  <a:cubicBezTo>
                    <a:pt x="520" y="2362"/>
                    <a:pt x="595" y="2442"/>
                    <a:pt x="688" y="2442"/>
                  </a:cubicBezTo>
                  <a:lnTo>
                    <a:pt x="2606" y="2442"/>
                  </a:lnTo>
                  <a:cubicBezTo>
                    <a:pt x="2699" y="2442"/>
                    <a:pt x="2775" y="2362"/>
                    <a:pt x="2775" y="2269"/>
                  </a:cubicBezTo>
                  <a:cubicBezTo>
                    <a:pt x="2775" y="2176"/>
                    <a:pt x="2699" y="2101"/>
                    <a:pt x="2606" y="2101"/>
                  </a:cubicBezTo>
                  <a:close/>
                  <a:moveTo>
                    <a:pt x="2606" y="2795"/>
                  </a:moveTo>
                  <a:lnTo>
                    <a:pt x="688" y="2795"/>
                  </a:lnTo>
                  <a:cubicBezTo>
                    <a:pt x="595" y="2795"/>
                    <a:pt x="520" y="2876"/>
                    <a:pt x="520" y="2968"/>
                  </a:cubicBezTo>
                  <a:cubicBezTo>
                    <a:pt x="520" y="3061"/>
                    <a:pt x="595" y="3136"/>
                    <a:pt x="688" y="3136"/>
                  </a:cubicBezTo>
                  <a:lnTo>
                    <a:pt x="2606" y="3136"/>
                  </a:lnTo>
                  <a:cubicBezTo>
                    <a:pt x="2699" y="3136"/>
                    <a:pt x="2775" y="3061"/>
                    <a:pt x="2775" y="2968"/>
                  </a:cubicBezTo>
                  <a:cubicBezTo>
                    <a:pt x="2775" y="2876"/>
                    <a:pt x="2699" y="2795"/>
                    <a:pt x="2606" y="2795"/>
                  </a:cubicBezTo>
                  <a:close/>
                  <a:moveTo>
                    <a:pt x="2606" y="3488"/>
                  </a:moveTo>
                  <a:lnTo>
                    <a:pt x="688" y="3488"/>
                  </a:lnTo>
                  <a:cubicBezTo>
                    <a:pt x="595" y="3488"/>
                    <a:pt x="520" y="3564"/>
                    <a:pt x="520" y="3657"/>
                  </a:cubicBezTo>
                  <a:cubicBezTo>
                    <a:pt x="520" y="3749"/>
                    <a:pt x="595" y="3830"/>
                    <a:pt x="688" y="3830"/>
                  </a:cubicBezTo>
                  <a:lnTo>
                    <a:pt x="2606" y="3830"/>
                  </a:lnTo>
                  <a:cubicBezTo>
                    <a:pt x="2699" y="3830"/>
                    <a:pt x="2775" y="3749"/>
                    <a:pt x="2775" y="3657"/>
                  </a:cubicBezTo>
                  <a:cubicBezTo>
                    <a:pt x="2775" y="3564"/>
                    <a:pt x="2699" y="3488"/>
                    <a:pt x="2606" y="3488"/>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8" name="文本框 37"/>
            <p:cNvSpPr txBox="1"/>
            <p:nvPr/>
          </p:nvSpPr>
          <p:spPr>
            <a:xfrm>
              <a:off x="8316541" y="4720618"/>
              <a:ext cx="3159356" cy="369332"/>
            </a:xfrm>
            <a:prstGeom prst="rect">
              <a:avLst/>
            </a:prstGeom>
            <a:noFill/>
          </p:spPr>
          <p:txBody>
            <a:bodyPr wrap="square" rtlCol="0">
              <a:spAutoFit/>
            </a:bodyPr>
            <a:lstStyle/>
            <a:p>
              <a:pPr algn="ct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父母学习“ 停</a:t>
              </a:r>
              <a:r>
                <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 </a:t>
              </a: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看</a:t>
              </a:r>
              <a:r>
                <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 </a:t>
              </a: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听 ”</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9" name="文本框 38"/>
            <p:cNvSpPr txBox="1"/>
            <p:nvPr/>
          </p:nvSpPr>
          <p:spPr>
            <a:xfrm>
              <a:off x="8379214" y="5067744"/>
              <a:ext cx="3086219" cy="1659365"/>
            </a:xfrm>
            <a:prstGeom prst="rect">
              <a:avLst/>
            </a:prstGeom>
            <a:noFill/>
          </p:spPr>
          <p:txBody>
            <a:bodyPr wrap="square" rtlCol="0">
              <a:spAutoFit/>
            </a:bodyPr>
            <a:lstStyle/>
            <a:p>
              <a:pPr>
                <a:lnSpc>
                  <a:spcPct val="15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停：暂时停止进行中的工作，注视对方，提供孩子表达感受和空间。</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a:lnSpc>
                  <a:spcPct val="15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看：仔细观察孩子沟通时非语言的行为表现。</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a:lnSpc>
                  <a:spcPct val="150000"/>
                </a:lnSpc>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听：倾听孩子说什么。</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500"/>
                                        <p:tgtEl>
                                          <p:spTgt spid="34"/>
                                        </p:tgtEl>
                                      </p:cBhvr>
                                    </p:animEffect>
                                  </p:childTnLst>
                                </p:cTn>
                              </p:par>
                              <p:par>
                                <p:cTn id="12" presetID="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to="" calcmode="lin" valueType="num">
                                      <p:cBhvr>
                                        <p:cTn id="14" dur="700" fill="hold">
                                          <p:stCondLst>
                                            <p:cond delay="0"/>
                                          </p:stCondLst>
                                        </p:cTn>
                                        <p:tgtEl>
                                          <p:spTgt spid="4"/>
                                        </p:tgtEl>
                                        <p:attrNameLst>
                                          <p:attrName>ppt_x</p:attrName>
                                        </p:attrNameLst>
                                      </p:cBhvr>
                                      <p:tavLst>
                                        <p:tav tm="0" fmla="#ppt_x-(-#ppt_w/2*cos(ppt_r/180*pi))*((1.5-1.5*$)^2-(1.5-1.5*$)^3)">
                                          <p:val>
                                            <p:fltVal val="0"/>
                                          </p:val>
                                        </p:tav>
                                        <p:tav tm="100000">
                                          <p:val>
                                            <p:fltVal val="1"/>
                                          </p:val>
                                        </p:tav>
                                      </p:tavLst>
                                    </p:anim>
                                    <p:anim to="" calcmode="lin" valueType="num">
                                      <p:cBhvr>
                                        <p:cTn id="15" dur="700" fill="hold">
                                          <p:stCondLst>
                                            <p:cond delay="0"/>
                                          </p:stCondLst>
                                        </p:cTn>
                                        <p:tgtEl>
                                          <p:spTgt spid="4"/>
                                        </p:tgtEl>
                                        <p:attrNameLst>
                                          <p:attrName>ppt_y</p:attrName>
                                        </p:attrNameLst>
                                      </p:cBhvr>
                                      <p:tavLst>
                                        <p:tav tm="0" fmla="#ppt_y+(-#ppt_h/2*cos(ppt_r/180*pi))*((1.5-1.5*$)^2-(1.5-1.5*$)^3)">
                                          <p:val>
                                            <p:fltVal val="0"/>
                                          </p:val>
                                        </p:tav>
                                        <p:tav tm="100000">
                                          <p:val>
                                            <p:fltVal val="1"/>
                                          </p:val>
                                        </p:tav>
                                      </p:tavLst>
                                    </p:anim>
                                    <p:anim to="" calcmode="lin" valueType="num">
                                      <p:cBhvr>
                                        <p:cTn id="16" dur="700" fill="hold">
                                          <p:stCondLst>
                                            <p:cond delay="0"/>
                                          </p:stCondLst>
                                        </p:cTn>
                                        <p:tgtEl>
                                          <p:spTgt spid="4"/>
                                        </p:tgtEl>
                                        <p:attrNameLst>
                                          <p:attrName>ppt_h</p:attrName>
                                        </p:attrNameLst>
                                      </p:cBhvr>
                                      <p:tavLst>
                                        <p:tav tm="0" fmla="#ppt_h-(-#ppt_h)*((1.5-1.5*$)^2-(1.5-1.5*$)^3)">
                                          <p:val>
                                            <p:fltVal val="0"/>
                                          </p:val>
                                        </p:tav>
                                        <p:tav tm="100000">
                                          <p:val>
                                            <p:fltVal val="1"/>
                                          </p:val>
                                        </p:tav>
                                      </p:tavLst>
                                    </p:anim>
                                    <p:anim to="" calcmode="lin" valueType="num">
                                      <p:cBhvr>
                                        <p:cTn id="17" dur="700" fill="hold">
                                          <p:stCondLst>
                                            <p:cond delay="0"/>
                                          </p:stCondLst>
                                        </p:cTn>
                                        <p:tgtEl>
                                          <p:spTgt spid="4"/>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6" name="文本框 5"/>
          <p:cNvSpPr txBox="1"/>
          <p:nvPr/>
        </p:nvSpPr>
        <p:spPr>
          <a:xfrm>
            <a:off x="1889178" y="1191984"/>
            <a:ext cx="8941633" cy="484235"/>
          </a:xfrm>
          <a:prstGeom prst="rect">
            <a:avLst/>
          </a:prstGeom>
          <a:noFill/>
        </p:spPr>
        <p:txBody>
          <a:bodyPr wrap="square" rtlCol="0">
            <a:spAutoFit/>
          </a:bodyPr>
          <a:lstStyle/>
          <a:p>
            <a:pPr>
              <a:lnSpc>
                <a:spcPct val="150000"/>
              </a:lnSpc>
            </a:pPr>
            <a:r>
              <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父母从孩子的表情，音调的速度，去观察孩子要表达的内容，从而引导孩子。</a:t>
            </a:r>
            <a:endPar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9" name="PA-ïṣľiďè"/>
          <p:cNvSpPr/>
          <p:nvPr>
            <p:custDataLst>
              <p:tags r:id="rId3"/>
            </p:custDataLst>
          </p:nvPr>
        </p:nvSpPr>
        <p:spPr>
          <a:xfrm>
            <a:off x="1217860" y="1972453"/>
            <a:ext cx="4572812" cy="3959811"/>
          </a:xfrm>
          <a:prstGeom prst="rect">
            <a:avLst/>
          </a:prstGeom>
          <a:no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600" rtl="0" eaLnBrk="1" latinLnBrk="0" hangingPunct="1">
              <a:defRPr sz="2400" kern="1200">
                <a:solidFill>
                  <a:schemeClr val="lt1"/>
                </a:solidFill>
              </a:defRPr>
            </a:lvl1pPr>
            <a:lvl2pPr marL="609600" algn="l" defTabSz="609600" rtl="0" eaLnBrk="1" latinLnBrk="0" hangingPunct="1">
              <a:defRPr sz="2400" kern="1200">
                <a:solidFill>
                  <a:schemeClr val="lt1"/>
                </a:solidFill>
              </a:defRPr>
            </a:lvl2pPr>
            <a:lvl3pPr marL="1219200" algn="l" defTabSz="609600" rtl="0" eaLnBrk="1" latinLnBrk="0" hangingPunct="1">
              <a:defRPr sz="2400" kern="1200">
                <a:solidFill>
                  <a:schemeClr val="lt1"/>
                </a:solidFill>
              </a:defRPr>
            </a:lvl3pPr>
            <a:lvl4pPr marL="1828800" algn="l" defTabSz="609600" rtl="0" eaLnBrk="1" latinLnBrk="0" hangingPunct="1">
              <a:defRPr sz="2400" kern="1200">
                <a:solidFill>
                  <a:schemeClr val="lt1"/>
                </a:solidFill>
              </a:defRPr>
            </a:lvl4pPr>
            <a:lvl5pPr marL="2438400" algn="l" defTabSz="609600" rtl="0" eaLnBrk="1" latinLnBrk="0" hangingPunct="1">
              <a:defRPr sz="2400" kern="1200">
                <a:solidFill>
                  <a:schemeClr val="lt1"/>
                </a:solidFill>
              </a:defRPr>
            </a:lvl5pPr>
            <a:lvl6pPr marL="3048000" algn="l" defTabSz="609600" rtl="0" eaLnBrk="1" latinLnBrk="0" hangingPunct="1">
              <a:defRPr sz="2400" kern="1200">
                <a:solidFill>
                  <a:schemeClr val="lt1"/>
                </a:solidFill>
              </a:defRPr>
            </a:lvl6pPr>
            <a:lvl7pPr marL="3657600" algn="l" defTabSz="609600" rtl="0" eaLnBrk="1" latinLnBrk="0" hangingPunct="1">
              <a:defRPr sz="2400" kern="1200">
                <a:solidFill>
                  <a:schemeClr val="lt1"/>
                </a:solidFill>
              </a:defRPr>
            </a:lvl7pPr>
            <a:lvl8pPr marL="4267200" algn="l" defTabSz="609600" rtl="0" eaLnBrk="1" latinLnBrk="0" hangingPunct="1">
              <a:defRPr sz="2400" kern="1200">
                <a:solidFill>
                  <a:schemeClr val="lt1"/>
                </a:solidFill>
              </a:defRPr>
            </a:lvl8pPr>
            <a:lvl9pPr marL="4876800" algn="l" defTabSz="609600" rtl="0" eaLnBrk="1" latinLnBrk="0" hangingPunct="1">
              <a:defRPr sz="2400" kern="1200">
                <a:solidFill>
                  <a:schemeClr val="lt1"/>
                </a:solidFill>
              </a:defRPr>
            </a:lvl9pPr>
          </a:lstStyle>
          <a:p>
            <a:pPr algn="ctr"/>
            <a:endParaRPr>
              <a:latin typeface="站酷快乐体2016修订版" panose="02010600030101010101" pitchFamily="2" charset="-122"/>
              <a:ea typeface="站酷快乐体2016修订版" panose="02010600030101010101" pitchFamily="2" charset="-122"/>
            </a:endParaRPr>
          </a:p>
        </p:txBody>
      </p:sp>
      <p:sp>
        <p:nvSpPr>
          <p:cNvPr id="10" name="PA-矩形 10"/>
          <p:cNvSpPr/>
          <p:nvPr>
            <p:custDataLst>
              <p:tags r:id="rId4"/>
            </p:custDataLst>
          </p:nvPr>
        </p:nvSpPr>
        <p:spPr>
          <a:xfrm>
            <a:off x="2210589" y="1782051"/>
            <a:ext cx="2217031" cy="426111"/>
          </a:xfrm>
          <a:prstGeom prst="rect">
            <a:avLst/>
          </a:pr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endParaRPr>
          </a:p>
        </p:txBody>
      </p:sp>
      <p:pic>
        <p:nvPicPr>
          <p:cNvPr id="11" name="PA-Graphic 12"/>
          <p:cNvPicPr>
            <a:picLocks noChangeAspect="1"/>
          </p:cNvPicPr>
          <p:nvPr>
            <p:custDataLst>
              <p:tags r:id="rId5"/>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36208" y="1862077"/>
            <a:ext cx="257202" cy="257202"/>
          </a:xfrm>
          <a:prstGeom prst="rect">
            <a:avLst/>
          </a:prstGeom>
        </p:spPr>
      </p:pic>
      <p:sp>
        <p:nvSpPr>
          <p:cNvPr id="12" name="PA-文本框 8"/>
          <p:cNvSpPr txBox="1"/>
          <p:nvPr>
            <p:custDataLst>
              <p:tags r:id="rId8"/>
            </p:custDataLst>
          </p:nvPr>
        </p:nvSpPr>
        <p:spPr>
          <a:xfrm>
            <a:off x="2960403" y="1684269"/>
            <a:ext cx="1345451" cy="484235"/>
          </a:xfrm>
          <a:prstGeom prst="rect">
            <a:avLst/>
          </a:prstGeom>
          <a:noFill/>
        </p:spPr>
        <p:txBody>
          <a:bodyPr wrap="square" rtlCol="0">
            <a:spAutoFit/>
          </a:bodyPr>
          <a:lstStyle/>
          <a:p>
            <a:pPr>
              <a:lnSpc>
                <a:spcPct val="150000"/>
              </a:lnSpc>
            </a:pPr>
            <a:r>
              <a:rPr lang="zh-CN" altLang="en-US" sz="2000" dirty="0">
                <a:solidFill>
                  <a:schemeClr val="bg1"/>
                </a:solidFill>
                <a:latin typeface="站酷快乐体2016修订版" panose="02010600030101010101" pitchFamily="2" charset="-122"/>
                <a:ea typeface="站酷快乐体2016修订版" panose="02010600030101010101" pitchFamily="2" charset="-122"/>
              </a:rPr>
              <a:t>脸部表情</a:t>
            </a:r>
            <a:endParaRPr lang="zh-CN" altLang="en-US" sz="2000"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13" name="PA-文本框 13"/>
          <p:cNvSpPr txBox="1"/>
          <p:nvPr>
            <p:custDataLst>
              <p:tags r:id="rId9"/>
            </p:custDataLst>
          </p:nvPr>
        </p:nvSpPr>
        <p:spPr>
          <a:xfrm>
            <a:off x="1458271" y="2302066"/>
            <a:ext cx="4228546" cy="3646170"/>
          </a:xfrm>
          <a:prstGeom prst="rect">
            <a:avLst/>
          </a:prstGeom>
          <a:noFill/>
        </p:spPr>
        <p:txBody>
          <a:bodyPr wrap="square" rtlCol="0">
            <a:spAutoFit/>
          </a:bodyPr>
          <a:lstStyle/>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哭泣：</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可能表示孩子心理或身体受伤害，害羞，失望，不高兴，挫折，生气等情绪。</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微笑：</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可能意味着高兴，愉快，紧张焦虑的掩  饰或其他。</a:t>
            </a:r>
            <a:endParaRPr lang="en-US" altLang="zh-CN"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摇头：</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否认，不同意。</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点头：</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同意，承认，认同。</a:t>
            </a:r>
            <a:endParaRPr lang="en-US" altLang="zh-CN"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掷东西：</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一种生气，失望情绪的发泄表现。</a:t>
            </a:r>
            <a:endPar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打哈欠：</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意味无聊，没兴趣，想睡觉。</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眼神集中：</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表示专注，没兴趣。</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14" name="PA-ïṣľiďè"/>
          <p:cNvSpPr/>
          <p:nvPr>
            <p:custDataLst>
              <p:tags r:id="rId10"/>
            </p:custDataLst>
          </p:nvPr>
        </p:nvSpPr>
        <p:spPr>
          <a:xfrm>
            <a:off x="6436631" y="1974174"/>
            <a:ext cx="4572812" cy="3959811"/>
          </a:xfrm>
          <a:prstGeom prst="rect">
            <a:avLst/>
          </a:prstGeom>
          <a:noFill/>
          <a:ln w="3175">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09600" rtl="0" eaLnBrk="1" latinLnBrk="0" hangingPunct="1">
              <a:defRPr sz="2400" kern="1200">
                <a:solidFill>
                  <a:schemeClr val="lt1"/>
                </a:solidFill>
              </a:defRPr>
            </a:lvl1pPr>
            <a:lvl2pPr marL="609600" algn="l" defTabSz="609600" rtl="0" eaLnBrk="1" latinLnBrk="0" hangingPunct="1">
              <a:defRPr sz="2400" kern="1200">
                <a:solidFill>
                  <a:schemeClr val="lt1"/>
                </a:solidFill>
              </a:defRPr>
            </a:lvl2pPr>
            <a:lvl3pPr marL="1219200" algn="l" defTabSz="609600" rtl="0" eaLnBrk="1" latinLnBrk="0" hangingPunct="1">
              <a:defRPr sz="2400" kern="1200">
                <a:solidFill>
                  <a:schemeClr val="lt1"/>
                </a:solidFill>
              </a:defRPr>
            </a:lvl3pPr>
            <a:lvl4pPr marL="1828800" algn="l" defTabSz="609600" rtl="0" eaLnBrk="1" latinLnBrk="0" hangingPunct="1">
              <a:defRPr sz="2400" kern="1200">
                <a:solidFill>
                  <a:schemeClr val="lt1"/>
                </a:solidFill>
              </a:defRPr>
            </a:lvl4pPr>
            <a:lvl5pPr marL="2438400" algn="l" defTabSz="609600" rtl="0" eaLnBrk="1" latinLnBrk="0" hangingPunct="1">
              <a:defRPr sz="2400" kern="1200">
                <a:solidFill>
                  <a:schemeClr val="lt1"/>
                </a:solidFill>
              </a:defRPr>
            </a:lvl5pPr>
            <a:lvl6pPr marL="3048000" algn="l" defTabSz="609600" rtl="0" eaLnBrk="1" latinLnBrk="0" hangingPunct="1">
              <a:defRPr sz="2400" kern="1200">
                <a:solidFill>
                  <a:schemeClr val="lt1"/>
                </a:solidFill>
              </a:defRPr>
            </a:lvl6pPr>
            <a:lvl7pPr marL="3657600" algn="l" defTabSz="609600" rtl="0" eaLnBrk="1" latinLnBrk="0" hangingPunct="1">
              <a:defRPr sz="2400" kern="1200">
                <a:solidFill>
                  <a:schemeClr val="lt1"/>
                </a:solidFill>
              </a:defRPr>
            </a:lvl7pPr>
            <a:lvl8pPr marL="4267200" algn="l" defTabSz="609600" rtl="0" eaLnBrk="1" latinLnBrk="0" hangingPunct="1">
              <a:defRPr sz="2400" kern="1200">
                <a:solidFill>
                  <a:schemeClr val="lt1"/>
                </a:solidFill>
              </a:defRPr>
            </a:lvl8pPr>
            <a:lvl9pPr marL="4876800" algn="l" defTabSz="609600" rtl="0" eaLnBrk="1" latinLnBrk="0" hangingPunct="1">
              <a:defRPr sz="2400" kern="1200">
                <a:solidFill>
                  <a:schemeClr val="lt1"/>
                </a:solidFill>
              </a:defRPr>
            </a:lvl9pPr>
          </a:lstStyle>
          <a:p>
            <a:pPr algn="ctr"/>
            <a:endParaRPr>
              <a:latin typeface="站酷快乐体2016修订版" panose="02010600030101010101" pitchFamily="2" charset="-122"/>
              <a:ea typeface="站酷快乐体2016修订版" panose="02010600030101010101" pitchFamily="2" charset="-122"/>
            </a:endParaRPr>
          </a:p>
        </p:txBody>
      </p:sp>
      <p:sp>
        <p:nvSpPr>
          <p:cNvPr id="15" name="PA-矩形 15"/>
          <p:cNvSpPr/>
          <p:nvPr>
            <p:custDataLst>
              <p:tags r:id="rId11"/>
            </p:custDataLst>
          </p:nvPr>
        </p:nvSpPr>
        <p:spPr>
          <a:xfrm>
            <a:off x="7429360" y="1783772"/>
            <a:ext cx="2217031" cy="426111"/>
          </a:xfrm>
          <a:prstGeom prst="rect">
            <a:avLst/>
          </a:pr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endParaRPr>
          </a:p>
        </p:txBody>
      </p:sp>
      <p:pic>
        <p:nvPicPr>
          <p:cNvPr id="16" name="PA-Graphic 16"/>
          <p:cNvPicPr>
            <a:picLocks noChangeAspect="1"/>
          </p:cNvPicPr>
          <p:nvPr>
            <p:custDataLst>
              <p:tags r:id="rId12"/>
            </p:custDataLst>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54979" y="1863798"/>
            <a:ext cx="257202" cy="257202"/>
          </a:xfrm>
          <a:prstGeom prst="rect">
            <a:avLst/>
          </a:prstGeom>
        </p:spPr>
      </p:pic>
      <p:sp>
        <p:nvSpPr>
          <p:cNvPr id="17" name="PA-文本框 17"/>
          <p:cNvSpPr txBox="1"/>
          <p:nvPr>
            <p:custDataLst>
              <p:tags r:id="rId13"/>
            </p:custDataLst>
          </p:nvPr>
        </p:nvSpPr>
        <p:spPr>
          <a:xfrm>
            <a:off x="8053006" y="1689868"/>
            <a:ext cx="1476618" cy="484235"/>
          </a:xfrm>
          <a:prstGeom prst="rect">
            <a:avLst/>
          </a:prstGeom>
          <a:noFill/>
        </p:spPr>
        <p:txBody>
          <a:bodyPr wrap="square" rtlCol="0">
            <a:spAutoFit/>
          </a:bodyPr>
          <a:lstStyle/>
          <a:p>
            <a:pPr>
              <a:lnSpc>
                <a:spcPct val="150000"/>
              </a:lnSpc>
            </a:pPr>
            <a:r>
              <a:rPr lang="zh-CN" altLang="en-US" sz="2000" dirty="0">
                <a:solidFill>
                  <a:schemeClr val="bg1"/>
                </a:solidFill>
                <a:latin typeface="站酷快乐体2016修订版" panose="02010600030101010101" pitchFamily="2" charset="-122"/>
                <a:ea typeface="站酷快乐体2016修订版" panose="02010600030101010101" pitchFamily="2" charset="-122"/>
              </a:rPr>
              <a:t>音调和速度</a:t>
            </a:r>
            <a:endParaRPr lang="zh-CN" altLang="en-US" sz="2000"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18" name="PA-文本框 18"/>
          <p:cNvSpPr txBox="1"/>
          <p:nvPr>
            <p:custDataLst>
              <p:tags r:id="rId14"/>
            </p:custDataLst>
          </p:nvPr>
        </p:nvSpPr>
        <p:spPr>
          <a:xfrm>
            <a:off x="6791726" y="2320259"/>
            <a:ext cx="3862621" cy="29931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说话结巴：</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可能是紧张，害怕，悲哀的表现。</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不说话：</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可能意味着正在思考或悲伤，沮丧郁闷，不高兴。</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说话速度很快：</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可能意味着得意，高兴或紧张的情绪。</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marL="285750" indent="-285750">
              <a:lnSpc>
                <a:spcPct val="150000"/>
              </a:lnSpc>
              <a:buFont typeface="Arial" panose="020B0604020202020204" pitchFamily="34" charset="0"/>
              <a:buChar cha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重声强调某些字：</a:t>
            </a: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可能是谈话重点内容的强调。</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 to="" calcmode="lin" valueType="num">
                                      <p:cBhvr>
                                        <p:cTn id="13" dur="700" fill="hold">
                                          <p:stCondLst>
                                            <p:cond delay="0"/>
                                          </p:stCondLst>
                                        </p:cTn>
                                        <p:tgtEl>
                                          <p:spTgt spid="9"/>
                                        </p:tgtEl>
                                        <p:attrNameLst>
                                          <p:attrName>ppt_x</p:attrName>
                                        </p:attrNameLst>
                                      </p:cBhvr>
                                      <p:tavLst>
                                        <p:tav tm="0" fmla="#ppt_x-(-#ppt_w/2*cos(ppt_r/180*pi))*((1.5-1.5*$)^2-(1.5-1.5*$)^3)">
                                          <p:val>
                                            <p:fltVal val="0"/>
                                          </p:val>
                                        </p:tav>
                                        <p:tav tm="100000">
                                          <p:val>
                                            <p:fltVal val="1"/>
                                          </p:val>
                                        </p:tav>
                                      </p:tavLst>
                                    </p:anim>
                                    <p:anim to="" calcmode="lin" valueType="num">
                                      <p:cBhvr>
                                        <p:cTn id="14" dur="700" fill="hold">
                                          <p:stCondLst>
                                            <p:cond delay="0"/>
                                          </p:stCondLst>
                                        </p:cTn>
                                        <p:tgtEl>
                                          <p:spTgt spid="9"/>
                                        </p:tgtEl>
                                        <p:attrNameLst>
                                          <p:attrName>ppt_y</p:attrName>
                                        </p:attrNameLst>
                                      </p:cBhvr>
                                      <p:tavLst>
                                        <p:tav tm="0" fmla="#ppt_y-(-#ppt_h/2*cos(ppt_r/180*pi))*((1.5-1.5*$)^2-(1.5-1.5*$)^3)">
                                          <p:val>
                                            <p:fltVal val="0"/>
                                          </p:val>
                                        </p:tav>
                                        <p:tav tm="100000">
                                          <p:val>
                                            <p:fltVal val="1"/>
                                          </p:val>
                                        </p:tav>
                                      </p:tavLst>
                                    </p:anim>
                                    <p:anim to="" calcmode="lin" valueType="num">
                                      <p:cBhvr>
                                        <p:cTn id="15" dur="700" fill="hold">
                                          <p:stCondLst>
                                            <p:cond delay="0"/>
                                          </p:stCondLst>
                                        </p:cTn>
                                        <p:tgtEl>
                                          <p:spTgt spid="9"/>
                                        </p:tgtEl>
                                        <p:attrNameLst>
                                          <p:attrName>ppt_h</p:attrName>
                                        </p:attrNameLst>
                                      </p:cBhvr>
                                      <p:tavLst>
                                        <p:tav tm="0" fmla="#ppt_h-(-#ppt_h)*((1.5-1.5*$)^2-(1.5-1.5*$)^3)">
                                          <p:val>
                                            <p:fltVal val="0"/>
                                          </p:val>
                                        </p:tav>
                                        <p:tav tm="100000">
                                          <p:val>
                                            <p:fltVal val="1"/>
                                          </p:val>
                                        </p:tav>
                                      </p:tavLst>
                                    </p:anim>
                                    <p:anim to="" calcmode="lin" valueType="num">
                                      <p:cBhvr>
                                        <p:cTn id="16" dur="700" fill="hold">
                                          <p:stCondLst>
                                            <p:cond delay="0"/>
                                          </p:stCondLst>
                                        </p:cTn>
                                        <p:tgtEl>
                                          <p:spTgt spid="9"/>
                                        </p:tgtEl>
                                        <p:attrNameLst>
                                          <p:attrName>ppt_w</p:attrName>
                                        </p:attrNameLst>
                                      </p:cBhvr>
                                      <p:tavLst>
                                        <p:tav tm="0" fmla="#ppt_w-(-#ppt_w)*((1.5-1.5*$)^2-(1.5-1.5*$)^3)">
                                          <p:val>
                                            <p:fltVal val="0"/>
                                          </p:val>
                                        </p:tav>
                                        <p:tav tm="100000">
                                          <p:val>
                                            <p:fltVal val="1"/>
                                          </p:val>
                                        </p:tav>
                                      </p:tavLst>
                                    </p:anim>
                                  </p:childTnLst>
                                </p:cTn>
                              </p:par>
                              <p:par>
                                <p:cTn id="17" presetID="0" presetClass="entr" presetSubtype="0" fill="hold" grpId="0" nodeType="with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to="" calcmode="lin" valueType="num">
                                      <p:cBhvr>
                                        <p:cTn id="19" dur="700" fill="hold">
                                          <p:stCondLst>
                                            <p:cond delay="0"/>
                                          </p:stCondLst>
                                        </p:cTn>
                                        <p:tgtEl>
                                          <p:spTgt spid="10"/>
                                        </p:tgtEl>
                                        <p:attrNameLst>
                                          <p:attrName>ppt_x</p:attrName>
                                        </p:attrNameLst>
                                      </p:cBhvr>
                                      <p:tavLst>
                                        <p:tav tm="0" fmla="#ppt_x-(-#ppt_w/2*cos(ppt_r/180*pi))*((1.5-1.5*$)^2-(1.5-1.5*$)^3)">
                                          <p:val>
                                            <p:fltVal val="0"/>
                                          </p:val>
                                        </p:tav>
                                        <p:tav tm="100000">
                                          <p:val>
                                            <p:fltVal val="1"/>
                                          </p:val>
                                        </p:tav>
                                      </p:tavLst>
                                    </p:anim>
                                    <p:anim to="" calcmode="lin" valueType="num">
                                      <p:cBhvr>
                                        <p:cTn id="20" dur="700" fill="hold">
                                          <p:stCondLst>
                                            <p:cond delay="0"/>
                                          </p:stCondLst>
                                        </p:cTn>
                                        <p:tgtEl>
                                          <p:spTgt spid="10"/>
                                        </p:tgtEl>
                                        <p:attrNameLst>
                                          <p:attrName>ppt_y</p:attrName>
                                        </p:attrNameLst>
                                      </p:cBhvr>
                                      <p:tavLst>
                                        <p:tav tm="0" fmla="#ppt_y-(-#ppt_h/2*cos(ppt_r/180*pi))*((1.5-1.5*$)^2-(1.5-1.5*$)^3)">
                                          <p:val>
                                            <p:fltVal val="0"/>
                                          </p:val>
                                        </p:tav>
                                        <p:tav tm="100000">
                                          <p:val>
                                            <p:fltVal val="1"/>
                                          </p:val>
                                        </p:tav>
                                      </p:tavLst>
                                    </p:anim>
                                    <p:anim to="" calcmode="lin" valueType="num">
                                      <p:cBhvr>
                                        <p:cTn id="21" dur="700" fill="hold">
                                          <p:stCondLst>
                                            <p:cond delay="0"/>
                                          </p:stCondLst>
                                        </p:cTn>
                                        <p:tgtEl>
                                          <p:spTgt spid="10"/>
                                        </p:tgtEl>
                                        <p:attrNameLst>
                                          <p:attrName>ppt_h</p:attrName>
                                        </p:attrNameLst>
                                      </p:cBhvr>
                                      <p:tavLst>
                                        <p:tav tm="0" fmla="#ppt_h-(-#ppt_h)*((1.5-1.5*$)^2-(1.5-1.5*$)^3)">
                                          <p:val>
                                            <p:fltVal val="0"/>
                                          </p:val>
                                        </p:tav>
                                        <p:tav tm="100000">
                                          <p:val>
                                            <p:fltVal val="1"/>
                                          </p:val>
                                        </p:tav>
                                      </p:tavLst>
                                    </p:anim>
                                    <p:anim to="" calcmode="lin" valueType="num">
                                      <p:cBhvr>
                                        <p:cTn id="22" dur="700" fill="hold">
                                          <p:stCondLst>
                                            <p:cond delay="0"/>
                                          </p:stCondLst>
                                        </p:cTn>
                                        <p:tgtEl>
                                          <p:spTgt spid="10"/>
                                        </p:tgtEl>
                                        <p:attrNameLst>
                                          <p:attrName>ppt_w</p:attrName>
                                        </p:attrNameLst>
                                      </p:cBhvr>
                                      <p:tavLst>
                                        <p:tav tm="0" fmla="#ppt_w-(-#ppt_w)*((1.5-1.5*$)^2-(1.5-1.5*$)^3)">
                                          <p:val>
                                            <p:fltVal val="0"/>
                                          </p:val>
                                        </p:tav>
                                        <p:tav tm="100000">
                                          <p:val>
                                            <p:fltVal val="1"/>
                                          </p:val>
                                        </p:tav>
                                      </p:tavLst>
                                    </p:anim>
                                  </p:childTnLst>
                                </p:cTn>
                              </p:par>
                              <p:par>
                                <p:cTn id="23" presetID="0" presetClass="entr" presetSubtype="0" fill="hold" nodeType="with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 to="" calcmode="lin" valueType="num">
                                      <p:cBhvr>
                                        <p:cTn id="25" dur="700" fill="hold">
                                          <p:stCondLst>
                                            <p:cond delay="0"/>
                                          </p:stCondLst>
                                        </p:cTn>
                                        <p:tgtEl>
                                          <p:spTgt spid="11"/>
                                        </p:tgtEl>
                                        <p:attrNameLst>
                                          <p:attrName>ppt_x</p:attrName>
                                        </p:attrNameLst>
                                      </p:cBhvr>
                                      <p:tavLst>
                                        <p:tav tm="0" fmla="#ppt_x-(-#ppt_w/2*cos(ppt_r/180*pi))*((1.5-1.5*$)^2-(1.5-1.5*$)^3)">
                                          <p:val>
                                            <p:fltVal val="0"/>
                                          </p:val>
                                        </p:tav>
                                        <p:tav tm="100000">
                                          <p:val>
                                            <p:fltVal val="1"/>
                                          </p:val>
                                        </p:tav>
                                      </p:tavLst>
                                    </p:anim>
                                    <p:anim to="" calcmode="lin" valueType="num">
                                      <p:cBhvr>
                                        <p:cTn id="26" dur="700" fill="hold">
                                          <p:stCondLst>
                                            <p:cond delay="0"/>
                                          </p:stCondLst>
                                        </p:cTn>
                                        <p:tgtEl>
                                          <p:spTgt spid="11"/>
                                        </p:tgtEl>
                                        <p:attrNameLst>
                                          <p:attrName>ppt_y</p:attrName>
                                        </p:attrNameLst>
                                      </p:cBhvr>
                                      <p:tavLst>
                                        <p:tav tm="0" fmla="#ppt_y-(-#ppt_h/2*cos(ppt_r/180*pi))*((1.5-1.5*$)^2-(1.5-1.5*$)^3)">
                                          <p:val>
                                            <p:fltVal val="0"/>
                                          </p:val>
                                        </p:tav>
                                        <p:tav tm="100000">
                                          <p:val>
                                            <p:fltVal val="1"/>
                                          </p:val>
                                        </p:tav>
                                      </p:tavLst>
                                    </p:anim>
                                    <p:anim to="" calcmode="lin" valueType="num">
                                      <p:cBhvr>
                                        <p:cTn id="27" dur="700" fill="hold">
                                          <p:stCondLst>
                                            <p:cond delay="0"/>
                                          </p:stCondLst>
                                        </p:cTn>
                                        <p:tgtEl>
                                          <p:spTgt spid="11"/>
                                        </p:tgtEl>
                                        <p:attrNameLst>
                                          <p:attrName>ppt_h</p:attrName>
                                        </p:attrNameLst>
                                      </p:cBhvr>
                                      <p:tavLst>
                                        <p:tav tm="0" fmla="#ppt_h-(-#ppt_h)*((1.5-1.5*$)^2-(1.5-1.5*$)^3)">
                                          <p:val>
                                            <p:fltVal val="0"/>
                                          </p:val>
                                        </p:tav>
                                        <p:tav tm="100000">
                                          <p:val>
                                            <p:fltVal val="1"/>
                                          </p:val>
                                        </p:tav>
                                      </p:tavLst>
                                    </p:anim>
                                    <p:anim to="" calcmode="lin" valueType="num">
                                      <p:cBhvr>
                                        <p:cTn id="28" dur="700" fill="hold">
                                          <p:stCondLst>
                                            <p:cond delay="0"/>
                                          </p:stCondLst>
                                        </p:cTn>
                                        <p:tgtEl>
                                          <p:spTgt spid="11"/>
                                        </p:tgtEl>
                                        <p:attrNameLst>
                                          <p:attrName>ppt_w</p:attrName>
                                        </p:attrNameLst>
                                      </p:cBhvr>
                                      <p:tavLst>
                                        <p:tav tm="0" fmla="#ppt_w-(-#ppt_w)*((1.5-1.5*$)^2-(1.5-1.5*$)^3)">
                                          <p:val>
                                            <p:fltVal val="0"/>
                                          </p:val>
                                        </p:tav>
                                        <p:tav tm="100000">
                                          <p:val>
                                            <p:fltVal val="1"/>
                                          </p:val>
                                        </p:tav>
                                      </p:tavLst>
                                    </p:anim>
                                  </p:childTnLst>
                                </p:cTn>
                              </p:par>
                              <p:par>
                                <p:cTn id="29" presetID="0"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to="" calcmode="lin" valueType="num">
                                      <p:cBhvr>
                                        <p:cTn id="31" dur="700" fill="hold">
                                          <p:stCondLst>
                                            <p:cond delay="0"/>
                                          </p:stCondLst>
                                        </p:cTn>
                                        <p:tgtEl>
                                          <p:spTgt spid="12"/>
                                        </p:tgtEl>
                                        <p:attrNameLst>
                                          <p:attrName>ppt_x</p:attrName>
                                        </p:attrNameLst>
                                      </p:cBhvr>
                                      <p:tavLst>
                                        <p:tav tm="0" fmla="#ppt_x-(-#ppt_w/2*cos(ppt_r/180*pi))*((1.5-1.5*$)^2-(1.5-1.5*$)^3)">
                                          <p:val>
                                            <p:fltVal val="0"/>
                                          </p:val>
                                        </p:tav>
                                        <p:tav tm="100000">
                                          <p:val>
                                            <p:fltVal val="1"/>
                                          </p:val>
                                        </p:tav>
                                      </p:tavLst>
                                    </p:anim>
                                    <p:anim to="" calcmode="lin" valueType="num">
                                      <p:cBhvr>
                                        <p:cTn id="32" dur="700" fill="hold">
                                          <p:stCondLst>
                                            <p:cond delay="0"/>
                                          </p:stCondLst>
                                        </p:cTn>
                                        <p:tgtEl>
                                          <p:spTgt spid="12"/>
                                        </p:tgtEl>
                                        <p:attrNameLst>
                                          <p:attrName>ppt_y</p:attrName>
                                        </p:attrNameLst>
                                      </p:cBhvr>
                                      <p:tavLst>
                                        <p:tav tm="0" fmla="#ppt_y-(-#ppt_h/2*cos(ppt_r/180*pi))*((1.5-1.5*$)^2-(1.5-1.5*$)^3)">
                                          <p:val>
                                            <p:fltVal val="0"/>
                                          </p:val>
                                        </p:tav>
                                        <p:tav tm="100000">
                                          <p:val>
                                            <p:fltVal val="1"/>
                                          </p:val>
                                        </p:tav>
                                      </p:tavLst>
                                    </p:anim>
                                    <p:anim to="" calcmode="lin" valueType="num">
                                      <p:cBhvr>
                                        <p:cTn id="33" dur="700" fill="hold">
                                          <p:stCondLst>
                                            <p:cond delay="0"/>
                                          </p:stCondLst>
                                        </p:cTn>
                                        <p:tgtEl>
                                          <p:spTgt spid="12"/>
                                        </p:tgtEl>
                                        <p:attrNameLst>
                                          <p:attrName>ppt_h</p:attrName>
                                        </p:attrNameLst>
                                      </p:cBhvr>
                                      <p:tavLst>
                                        <p:tav tm="0" fmla="#ppt_h-(-#ppt_h)*((1.5-1.5*$)^2-(1.5-1.5*$)^3)">
                                          <p:val>
                                            <p:fltVal val="0"/>
                                          </p:val>
                                        </p:tav>
                                        <p:tav tm="100000">
                                          <p:val>
                                            <p:fltVal val="1"/>
                                          </p:val>
                                        </p:tav>
                                      </p:tavLst>
                                    </p:anim>
                                    <p:anim to="" calcmode="lin" valueType="num">
                                      <p:cBhvr>
                                        <p:cTn id="34" dur="700" fill="hold">
                                          <p:stCondLst>
                                            <p:cond delay="0"/>
                                          </p:stCondLst>
                                        </p:cTn>
                                        <p:tgtEl>
                                          <p:spTgt spid="12"/>
                                        </p:tgtEl>
                                        <p:attrNameLst>
                                          <p:attrName>ppt_w</p:attrName>
                                        </p:attrNameLst>
                                      </p:cBhvr>
                                      <p:tavLst>
                                        <p:tav tm="0" fmla="#ppt_w-(-#ppt_w)*((1.5-1.5*$)^2-(1.5-1.5*$)^3)">
                                          <p:val>
                                            <p:fltVal val="0"/>
                                          </p:val>
                                        </p:tav>
                                        <p:tav tm="100000">
                                          <p:val>
                                            <p:fltVal val="1"/>
                                          </p:val>
                                        </p:tav>
                                      </p:tavLst>
                                    </p:anim>
                                  </p:childTnLst>
                                </p:cTn>
                              </p:par>
                              <p:par>
                                <p:cTn id="35" presetID="0" presetClass="entr" presetSubtype="0" fill="hold" grpId="0" nodeType="withEffect">
                                  <p:stCondLst>
                                    <p:cond delay="0"/>
                                  </p:stCondLst>
                                  <p:iterate type="lt">
                                    <p:tmPct val="10000"/>
                                  </p:iterate>
                                  <p:childTnLst>
                                    <p:set>
                                      <p:cBhvr>
                                        <p:cTn id="36" dur="1" fill="hold">
                                          <p:stCondLst>
                                            <p:cond delay="0"/>
                                          </p:stCondLst>
                                        </p:cTn>
                                        <p:tgtEl>
                                          <p:spTgt spid="13"/>
                                        </p:tgtEl>
                                        <p:attrNameLst>
                                          <p:attrName>style.visibility</p:attrName>
                                        </p:attrNameLst>
                                      </p:cBhvr>
                                      <p:to>
                                        <p:strVal val="visible"/>
                                      </p:to>
                                    </p:set>
                                    <p:anim to="" calcmode="lin" valueType="num">
                                      <p:cBhvr>
                                        <p:cTn id="37" dur="700" fill="hold">
                                          <p:stCondLst>
                                            <p:cond delay="0"/>
                                          </p:stCondLst>
                                        </p:cTn>
                                        <p:tgtEl>
                                          <p:spTgt spid="13"/>
                                        </p:tgtEl>
                                        <p:attrNameLst>
                                          <p:attrName>ppt_x</p:attrName>
                                        </p:attrNameLst>
                                      </p:cBhvr>
                                      <p:tavLst>
                                        <p:tav tm="0" fmla="#ppt_x-(-#ppt_w/2*cos(ppt_r/180*pi))*((1.5-1.5*$)^2-(1.5-1.5*$)^3)">
                                          <p:val>
                                            <p:fltVal val="0"/>
                                          </p:val>
                                        </p:tav>
                                        <p:tav tm="100000">
                                          <p:val>
                                            <p:fltVal val="1"/>
                                          </p:val>
                                        </p:tav>
                                      </p:tavLst>
                                    </p:anim>
                                    <p:anim to="" calcmode="lin" valueType="num">
                                      <p:cBhvr>
                                        <p:cTn id="38" dur="700" fill="hold">
                                          <p:stCondLst>
                                            <p:cond delay="0"/>
                                          </p:stCondLst>
                                        </p:cTn>
                                        <p:tgtEl>
                                          <p:spTgt spid="13"/>
                                        </p:tgtEl>
                                        <p:attrNameLst>
                                          <p:attrName>ppt_y</p:attrName>
                                        </p:attrNameLst>
                                      </p:cBhvr>
                                      <p:tavLst>
                                        <p:tav tm="0" fmla="#ppt_y-(-#ppt_h/2*cos(ppt_r/180*pi))*((1.5-1.5*$)^2-(1.5-1.5*$)^3)">
                                          <p:val>
                                            <p:fltVal val="0"/>
                                          </p:val>
                                        </p:tav>
                                        <p:tav tm="100000">
                                          <p:val>
                                            <p:fltVal val="1"/>
                                          </p:val>
                                        </p:tav>
                                      </p:tavLst>
                                    </p:anim>
                                    <p:anim to="" calcmode="lin" valueType="num">
                                      <p:cBhvr>
                                        <p:cTn id="39" dur="700" fill="hold">
                                          <p:stCondLst>
                                            <p:cond delay="0"/>
                                          </p:stCondLst>
                                        </p:cTn>
                                        <p:tgtEl>
                                          <p:spTgt spid="13"/>
                                        </p:tgtEl>
                                        <p:attrNameLst>
                                          <p:attrName>ppt_h</p:attrName>
                                        </p:attrNameLst>
                                      </p:cBhvr>
                                      <p:tavLst>
                                        <p:tav tm="0" fmla="#ppt_h-(-#ppt_h)*((1.5-1.5*$)^2-(1.5-1.5*$)^3)">
                                          <p:val>
                                            <p:fltVal val="0"/>
                                          </p:val>
                                        </p:tav>
                                        <p:tav tm="100000">
                                          <p:val>
                                            <p:fltVal val="1"/>
                                          </p:val>
                                        </p:tav>
                                      </p:tavLst>
                                    </p:anim>
                                    <p:anim to="" calcmode="lin" valueType="num">
                                      <p:cBhvr>
                                        <p:cTn id="40" dur="700" fill="hold">
                                          <p:stCondLst>
                                            <p:cond delay="0"/>
                                          </p:stCondLst>
                                        </p:cTn>
                                        <p:tgtEl>
                                          <p:spTgt spid="13"/>
                                        </p:tgtEl>
                                        <p:attrNameLst>
                                          <p:attrName>ppt_w</p:attrName>
                                        </p:attrNameLst>
                                      </p:cBhvr>
                                      <p:tavLst>
                                        <p:tav tm="0" fmla="#ppt_w-(-#ppt_w)*((1.5-1.5*$)^2-(1.5-1.5*$)^3)">
                                          <p:val>
                                            <p:fltVal val="0"/>
                                          </p:val>
                                        </p:tav>
                                        <p:tav tm="100000">
                                          <p:val>
                                            <p:fltVal val="1"/>
                                          </p:val>
                                        </p:tav>
                                      </p:tavLst>
                                    </p:anim>
                                  </p:childTnLst>
                                </p:cTn>
                              </p:par>
                              <p:par>
                                <p:cTn id="41" presetID="0" presetClass="entr" presetSubtype="0" fill="hold" grpId="0" nodeType="withEffect">
                                  <p:stCondLst>
                                    <p:cond delay="0"/>
                                  </p:stCondLst>
                                  <p:iterate type="lt">
                                    <p:tmPct val="10000"/>
                                  </p:iterate>
                                  <p:childTnLst>
                                    <p:set>
                                      <p:cBhvr>
                                        <p:cTn id="42" dur="1" fill="hold">
                                          <p:stCondLst>
                                            <p:cond delay="0"/>
                                          </p:stCondLst>
                                        </p:cTn>
                                        <p:tgtEl>
                                          <p:spTgt spid="14"/>
                                        </p:tgtEl>
                                        <p:attrNameLst>
                                          <p:attrName>style.visibility</p:attrName>
                                        </p:attrNameLst>
                                      </p:cBhvr>
                                      <p:to>
                                        <p:strVal val="visible"/>
                                      </p:to>
                                    </p:set>
                                    <p:anim to="" calcmode="lin" valueType="num">
                                      <p:cBhvr>
                                        <p:cTn id="43" dur="700" fill="hold">
                                          <p:stCondLst>
                                            <p:cond delay="0"/>
                                          </p:stCondLst>
                                        </p:cTn>
                                        <p:tgtEl>
                                          <p:spTgt spid="14"/>
                                        </p:tgtEl>
                                        <p:attrNameLst>
                                          <p:attrName>ppt_y</p:attrName>
                                        </p:attrNameLst>
                                      </p:cBhvr>
                                      <p:tavLst>
                                        <p:tav tm="0" fmla="#ppt_y-#ppt_h/6*sin(2*pi*$)*(1-$)*8/9">
                                          <p:val>
                                            <p:fltVal val="0"/>
                                          </p:val>
                                        </p:tav>
                                        <p:tav tm="100000">
                                          <p:val>
                                            <p:fltVal val="1"/>
                                          </p:val>
                                        </p:tav>
                                      </p:tavLst>
                                    </p:anim>
                                    <p:anim to="" calcmode="lin" valueType="num">
                                      <p:cBhvr>
                                        <p:cTn id="44" dur="700" fill="hold">
                                          <p:stCondLst>
                                            <p:cond delay="0"/>
                                          </p:stCondLst>
                                        </p:cTn>
                                        <p:tgtEl>
                                          <p:spTgt spid="14"/>
                                        </p:tgtEl>
                                        <p:attrNameLst>
                                          <p:attrName>ppt_h</p:attrName>
                                        </p:attrNameLst>
                                      </p:cBhvr>
                                      <p:tavLst>
                                        <p:tav tm="0" fmla="#ppt_h-#ppt_h/4*sin(2*pi*$)*(1-$)">
                                          <p:val>
                                            <p:fltVal val="0"/>
                                          </p:val>
                                        </p:tav>
                                        <p:tav tm="100000">
                                          <p:val>
                                            <p:fltVal val="1"/>
                                          </p:val>
                                        </p:tav>
                                      </p:tavLst>
                                    </p:anim>
                                  </p:childTnLst>
                                </p:cTn>
                              </p:par>
                              <p:par>
                                <p:cTn id="45" presetID="0" presetClass="entr" presetSubtype="0" fill="hold" grpId="0" nodeType="withEffect">
                                  <p:stCondLst>
                                    <p:cond delay="0"/>
                                  </p:stCondLst>
                                  <p:iterate type="lt">
                                    <p:tmPct val="10000"/>
                                  </p:iterate>
                                  <p:childTnLst>
                                    <p:set>
                                      <p:cBhvr>
                                        <p:cTn id="46" dur="1" fill="hold">
                                          <p:stCondLst>
                                            <p:cond delay="0"/>
                                          </p:stCondLst>
                                        </p:cTn>
                                        <p:tgtEl>
                                          <p:spTgt spid="15"/>
                                        </p:tgtEl>
                                        <p:attrNameLst>
                                          <p:attrName>style.visibility</p:attrName>
                                        </p:attrNameLst>
                                      </p:cBhvr>
                                      <p:to>
                                        <p:strVal val="visible"/>
                                      </p:to>
                                    </p:set>
                                    <p:anim to="" calcmode="lin" valueType="num">
                                      <p:cBhvr>
                                        <p:cTn id="47" dur="700" fill="hold">
                                          <p:stCondLst>
                                            <p:cond delay="0"/>
                                          </p:stCondLst>
                                        </p:cTn>
                                        <p:tgtEl>
                                          <p:spTgt spid="15"/>
                                        </p:tgtEl>
                                        <p:attrNameLst>
                                          <p:attrName>ppt_y</p:attrName>
                                        </p:attrNameLst>
                                      </p:cBhvr>
                                      <p:tavLst>
                                        <p:tav tm="0" fmla="#ppt_y-#ppt_h/6*sin(2*pi*$)*(1-$)*8/9">
                                          <p:val>
                                            <p:fltVal val="0"/>
                                          </p:val>
                                        </p:tav>
                                        <p:tav tm="100000">
                                          <p:val>
                                            <p:fltVal val="1"/>
                                          </p:val>
                                        </p:tav>
                                      </p:tavLst>
                                    </p:anim>
                                    <p:anim to="" calcmode="lin" valueType="num">
                                      <p:cBhvr>
                                        <p:cTn id="48" dur="700" fill="hold">
                                          <p:stCondLst>
                                            <p:cond delay="0"/>
                                          </p:stCondLst>
                                        </p:cTn>
                                        <p:tgtEl>
                                          <p:spTgt spid="15"/>
                                        </p:tgtEl>
                                        <p:attrNameLst>
                                          <p:attrName>ppt_h</p:attrName>
                                        </p:attrNameLst>
                                      </p:cBhvr>
                                      <p:tavLst>
                                        <p:tav tm="0" fmla="#ppt_h-#ppt_h/4*sin(2*pi*$)*(1-$)">
                                          <p:val>
                                            <p:fltVal val="0"/>
                                          </p:val>
                                        </p:tav>
                                        <p:tav tm="100000">
                                          <p:val>
                                            <p:fltVal val="1"/>
                                          </p:val>
                                        </p:tav>
                                      </p:tavLst>
                                    </p:anim>
                                  </p:childTnLst>
                                </p:cTn>
                              </p:par>
                              <p:par>
                                <p:cTn id="49" presetID="0" presetClass="entr" presetSubtype="0" fill="hold" nodeType="withEffect">
                                  <p:stCondLst>
                                    <p:cond delay="0"/>
                                  </p:stCondLst>
                                  <p:iterate type="lt">
                                    <p:tmPct val="10000"/>
                                  </p:iterate>
                                  <p:childTnLst>
                                    <p:set>
                                      <p:cBhvr>
                                        <p:cTn id="50" dur="1" fill="hold">
                                          <p:stCondLst>
                                            <p:cond delay="0"/>
                                          </p:stCondLst>
                                        </p:cTn>
                                        <p:tgtEl>
                                          <p:spTgt spid="16"/>
                                        </p:tgtEl>
                                        <p:attrNameLst>
                                          <p:attrName>style.visibility</p:attrName>
                                        </p:attrNameLst>
                                      </p:cBhvr>
                                      <p:to>
                                        <p:strVal val="visible"/>
                                      </p:to>
                                    </p:set>
                                    <p:anim to="" calcmode="lin" valueType="num">
                                      <p:cBhvr>
                                        <p:cTn id="51" dur="700" fill="hold">
                                          <p:stCondLst>
                                            <p:cond delay="0"/>
                                          </p:stCondLst>
                                        </p:cTn>
                                        <p:tgtEl>
                                          <p:spTgt spid="16"/>
                                        </p:tgtEl>
                                        <p:attrNameLst>
                                          <p:attrName>ppt_y</p:attrName>
                                        </p:attrNameLst>
                                      </p:cBhvr>
                                      <p:tavLst>
                                        <p:tav tm="0" fmla="#ppt_y-#ppt_h/6*sin(2*pi*$)*(1-$)*8/9">
                                          <p:val>
                                            <p:fltVal val="0"/>
                                          </p:val>
                                        </p:tav>
                                        <p:tav tm="100000">
                                          <p:val>
                                            <p:fltVal val="1"/>
                                          </p:val>
                                        </p:tav>
                                      </p:tavLst>
                                    </p:anim>
                                    <p:anim to="" calcmode="lin" valueType="num">
                                      <p:cBhvr>
                                        <p:cTn id="52" dur="700" fill="hold">
                                          <p:stCondLst>
                                            <p:cond delay="0"/>
                                          </p:stCondLst>
                                        </p:cTn>
                                        <p:tgtEl>
                                          <p:spTgt spid="16"/>
                                        </p:tgtEl>
                                        <p:attrNameLst>
                                          <p:attrName>ppt_h</p:attrName>
                                        </p:attrNameLst>
                                      </p:cBhvr>
                                      <p:tavLst>
                                        <p:tav tm="0" fmla="#ppt_h-#ppt_h/4*sin(2*pi*$)*(1-$)">
                                          <p:val>
                                            <p:fltVal val="0"/>
                                          </p:val>
                                        </p:tav>
                                        <p:tav tm="100000">
                                          <p:val>
                                            <p:fltVal val="1"/>
                                          </p:val>
                                        </p:tav>
                                      </p:tavLst>
                                    </p:anim>
                                  </p:childTnLst>
                                </p:cTn>
                              </p:par>
                              <p:par>
                                <p:cTn id="53" presetID="0" presetClass="entr" presetSubtype="0" fill="hold" grpId="0" nodeType="withEffect">
                                  <p:stCondLst>
                                    <p:cond delay="0"/>
                                  </p:stCondLst>
                                  <p:iterate type="lt">
                                    <p:tmPct val="10000"/>
                                  </p:iterate>
                                  <p:childTnLst>
                                    <p:set>
                                      <p:cBhvr>
                                        <p:cTn id="54" dur="1" fill="hold">
                                          <p:stCondLst>
                                            <p:cond delay="0"/>
                                          </p:stCondLst>
                                        </p:cTn>
                                        <p:tgtEl>
                                          <p:spTgt spid="17"/>
                                        </p:tgtEl>
                                        <p:attrNameLst>
                                          <p:attrName>style.visibility</p:attrName>
                                        </p:attrNameLst>
                                      </p:cBhvr>
                                      <p:to>
                                        <p:strVal val="visible"/>
                                      </p:to>
                                    </p:set>
                                    <p:anim to="" calcmode="lin" valueType="num">
                                      <p:cBhvr>
                                        <p:cTn id="55" dur="700" fill="hold">
                                          <p:stCondLst>
                                            <p:cond delay="0"/>
                                          </p:stCondLst>
                                        </p:cTn>
                                        <p:tgtEl>
                                          <p:spTgt spid="17"/>
                                        </p:tgtEl>
                                        <p:attrNameLst>
                                          <p:attrName>ppt_y</p:attrName>
                                        </p:attrNameLst>
                                      </p:cBhvr>
                                      <p:tavLst>
                                        <p:tav tm="0" fmla="#ppt_y-#ppt_h/6*sin(2*pi*$)*(1-$)*8/9">
                                          <p:val>
                                            <p:fltVal val="0"/>
                                          </p:val>
                                        </p:tav>
                                        <p:tav tm="100000">
                                          <p:val>
                                            <p:fltVal val="1"/>
                                          </p:val>
                                        </p:tav>
                                      </p:tavLst>
                                    </p:anim>
                                    <p:anim to="" calcmode="lin" valueType="num">
                                      <p:cBhvr>
                                        <p:cTn id="56" dur="700" fill="hold">
                                          <p:stCondLst>
                                            <p:cond delay="0"/>
                                          </p:stCondLst>
                                        </p:cTn>
                                        <p:tgtEl>
                                          <p:spTgt spid="17"/>
                                        </p:tgtEl>
                                        <p:attrNameLst>
                                          <p:attrName>ppt_h</p:attrName>
                                        </p:attrNameLst>
                                      </p:cBhvr>
                                      <p:tavLst>
                                        <p:tav tm="0" fmla="#ppt_h-#ppt_h/4*sin(2*pi*$)*(1-$)">
                                          <p:val>
                                            <p:fltVal val="0"/>
                                          </p:val>
                                        </p:tav>
                                        <p:tav tm="100000">
                                          <p:val>
                                            <p:fltVal val="1"/>
                                          </p:val>
                                        </p:tav>
                                      </p:tavLst>
                                    </p:anim>
                                  </p:childTnLst>
                                </p:cTn>
                              </p:par>
                              <p:par>
                                <p:cTn id="57" presetID="0" presetClass="entr" presetSubtype="0" fill="hold" grpId="0" nodeType="withEffect">
                                  <p:stCondLst>
                                    <p:cond delay="0"/>
                                  </p:stCondLst>
                                  <p:iterate type="lt">
                                    <p:tmPct val="10000"/>
                                  </p:iterate>
                                  <p:childTnLst>
                                    <p:set>
                                      <p:cBhvr>
                                        <p:cTn id="58" dur="1" fill="hold">
                                          <p:stCondLst>
                                            <p:cond delay="0"/>
                                          </p:stCondLst>
                                        </p:cTn>
                                        <p:tgtEl>
                                          <p:spTgt spid="18"/>
                                        </p:tgtEl>
                                        <p:attrNameLst>
                                          <p:attrName>style.visibility</p:attrName>
                                        </p:attrNameLst>
                                      </p:cBhvr>
                                      <p:to>
                                        <p:strVal val="visible"/>
                                      </p:to>
                                    </p:set>
                                    <p:anim to="" calcmode="lin" valueType="num">
                                      <p:cBhvr>
                                        <p:cTn id="59" dur="700" fill="hold">
                                          <p:stCondLst>
                                            <p:cond delay="0"/>
                                          </p:stCondLst>
                                        </p:cTn>
                                        <p:tgtEl>
                                          <p:spTgt spid="18"/>
                                        </p:tgtEl>
                                        <p:attrNameLst>
                                          <p:attrName>ppt_y</p:attrName>
                                        </p:attrNameLst>
                                      </p:cBhvr>
                                      <p:tavLst>
                                        <p:tav tm="0" fmla="#ppt_y-#ppt_h/6*sin(2*pi*$)*(1-$)*8/9">
                                          <p:val>
                                            <p:fltVal val="0"/>
                                          </p:val>
                                        </p:tav>
                                        <p:tav tm="100000">
                                          <p:val>
                                            <p:fltVal val="1"/>
                                          </p:val>
                                        </p:tav>
                                      </p:tavLst>
                                    </p:anim>
                                    <p:anim to="" calcmode="lin" valueType="num">
                                      <p:cBhvr>
                                        <p:cTn id="60" dur="700" fill="hold">
                                          <p:stCondLst>
                                            <p:cond delay="0"/>
                                          </p:stCondLst>
                                        </p:cTn>
                                        <p:tgtEl>
                                          <p:spTgt spid="18"/>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12" grpId="0"/>
      <p:bldP spid="13" grpId="0"/>
      <p:bldP spid="14" grpId="0" animBg="1"/>
      <p:bldP spid="15" grpId="0" animBg="1"/>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12036" r="12036"/>
          <a:stretch>
            <a:fillRect/>
          </a:stretch>
        </p:blipFill>
        <p:spPr>
          <a:xfrm>
            <a:off x="7113181" y="1255274"/>
            <a:ext cx="4446076" cy="4392132"/>
          </a:xfrm>
          <a:prstGeom prst="rect">
            <a:avLst/>
          </a:prstGeom>
        </p:spPr>
      </p:pic>
      <p:sp>
        <p:nvSpPr>
          <p:cNvPr id="7" name="PA-文本框 2"/>
          <p:cNvSpPr txBox="1"/>
          <p:nvPr>
            <p:custDataLst>
              <p:tags r:id="rId4"/>
            </p:custDataLst>
          </p:nvPr>
        </p:nvSpPr>
        <p:spPr>
          <a:xfrm>
            <a:off x="1342477" y="1411094"/>
            <a:ext cx="3920454" cy="484235"/>
          </a:xfrm>
          <a:prstGeom prst="rect">
            <a:avLst/>
          </a:prstGeom>
          <a:noFill/>
        </p:spPr>
        <p:txBody>
          <a:bodyPr wrap="square" rtlCol="0">
            <a:spAutoFit/>
          </a:bodyPr>
          <a:lstStyle/>
          <a:p>
            <a:pPr algn="ctr">
              <a:lnSpc>
                <a:spcPct val="150000"/>
              </a:lnSpc>
            </a:pPr>
            <a:r>
              <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父母了解话中隐含的意义</a:t>
            </a:r>
            <a:endParaRPr lang="zh-CN" altLang="en-US" sz="20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pic>
        <p:nvPicPr>
          <p:cNvPr id="8" name="图形 7"/>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09244" y="2111927"/>
            <a:ext cx="3386919" cy="221256"/>
          </a:xfrm>
          <a:prstGeom prst="rect">
            <a:avLst/>
          </a:prstGeom>
        </p:spPr>
      </p:pic>
      <p:sp>
        <p:nvSpPr>
          <p:cNvPr id="9" name="PA-矩形 10"/>
          <p:cNvSpPr/>
          <p:nvPr>
            <p:custDataLst>
              <p:tags r:id="rId7"/>
            </p:custDataLst>
          </p:nvPr>
        </p:nvSpPr>
        <p:spPr>
          <a:xfrm>
            <a:off x="1455864" y="2450481"/>
            <a:ext cx="3807067" cy="426111"/>
          </a:xfrm>
          <a:prstGeom prst="rect">
            <a:avLst/>
          </a:prstGeom>
          <a:solidFill>
            <a:srgbClr val="3DC3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endParaRPr>
          </a:p>
        </p:txBody>
      </p:sp>
      <p:sp>
        <p:nvSpPr>
          <p:cNvPr id="10" name="PA-文本框 8"/>
          <p:cNvSpPr txBox="1"/>
          <p:nvPr>
            <p:custDataLst>
              <p:tags r:id="rId8"/>
            </p:custDataLst>
          </p:nvPr>
        </p:nvSpPr>
        <p:spPr>
          <a:xfrm>
            <a:off x="1455864" y="2480018"/>
            <a:ext cx="3736514" cy="338554"/>
          </a:xfrm>
          <a:prstGeom prst="rect">
            <a:avLst/>
          </a:prstGeom>
          <a:noFill/>
        </p:spPr>
        <p:txBody>
          <a:bodyPr wrap="square" rtlCol="0">
            <a:spAutoFit/>
          </a:bodyPr>
          <a:lstStyle/>
          <a:p>
            <a:r>
              <a:rPr lang="zh-CN" altLang="en-US" sz="1600" dirty="0">
                <a:solidFill>
                  <a:schemeClr val="bg1"/>
                </a:solidFill>
                <a:latin typeface="站酷快乐体2016修订版" panose="02010600030101010101" pitchFamily="2" charset="-122"/>
                <a:ea typeface="站酷快乐体2016修订版" panose="02010600030101010101" pitchFamily="2" charset="-122"/>
              </a:rPr>
              <a:t>当孩子和父母分享情绪时，父母要做到：</a:t>
            </a:r>
            <a:endParaRPr lang="zh-CN" altLang="en-US" sz="1600"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11" name="PA-文本框 2"/>
          <p:cNvSpPr txBox="1"/>
          <p:nvPr>
            <p:custDataLst>
              <p:tags r:id="rId9"/>
            </p:custDataLst>
          </p:nvPr>
        </p:nvSpPr>
        <p:spPr>
          <a:xfrm>
            <a:off x="1399169" y="3023427"/>
            <a:ext cx="5565157" cy="22467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与孩子眼神接触，但不可紧盯不放。</a:t>
            </a:r>
            <a:endParaRPr lang="en-US" altLang="zh-CN"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避免打断孩子的说话，表现出注意，轻松，有兴趣了解的表情，并不时的用“是的，嗯，我了解”。</a:t>
            </a:r>
            <a:endParaRPr lang="en-US" altLang="zh-CN"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偶尔点头来表示你对他说话内容的注意，鼓励孩子继续说下去。</a:t>
            </a:r>
            <a:b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b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以上父母的表现都能流露出“我关心，我在听”的信息。</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0" presetClass="entr" presetSubtype="0" fill="hold" grpId="0" nodeType="with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to="" calcmode="lin" valueType="num">
                                      <p:cBhvr>
                                        <p:cTn id="12" dur="700" fill="hold">
                                          <p:stCondLst>
                                            <p:cond delay="0"/>
                                          </p:stCondLst>
                                        </p:cTn>
                                        <p:tgtEl>
                                          <p:spTgt spid="7"/>
                                        </p:tgtEl>
                                        <p:attrNameLst>
                                          <p:attrName>ppt_x</p:attrName>
                                        </p:attrNameLst>
                                      </p:cBhvr>
                                      <p:tavLst>
                                        <p:tav tm="0" fmla="#ppt_x-(-#ppt_w/2*cos(ppt_r/180*pi))*((1.5-1.5*$)^2-(1.5-1.5*$)^3)">
                                          <p:val>
                                            <p:fltVal val="0"/>
                                          </p:val>
                                        </p:tav>
                                        <p:tav tm="100000">
                                          <p:val>
                                            <p:fltVal val="1"/>
                                          </p:val>
                                        </p:tav>
                                      </p:tavLst>
                                    </p:anim>
                                    <p:anim to="" calcmode="lin" valueType="num">
                                      <p:cBhvr>
                                        <p:cTn id="13" dur="700" fill="hold">
                                          <p:stCondLst>
                                            <p:cond delay="0"/>
                                          </p:stCondLst>
                                        </p:cTn>
                                        <p:tgtEl>
                                          <p:spTgt spid="7"/>
                                        </p:tgtEl>
                                        <p:attrNameLst>
                                          <p:attrName>ppt_y</p:attrName>
                                        </p:attrNameLst>
                                      </p:cBhvr>
                                      <p:tavLst>
                                        <p:tav tm="0" fmla="#ppt_y+(-#ppt_h/2*cos(ppt_r/180*pi))*((1.5-1.5*$)^2-(1.5-1.5*$)^3)">
                                          <p:val>
                                            <p:fltVal val="0"/>
                                          </p:val>
                                        </p:tav>
                                        <p:tav tm="100000">
                                          <p:val>
                                            <p:fltVal val="1"/>
                                          </p:val>
                                        </p:tav>
                                      </p:tavLst>
                                    </p:anim>
                                    <p:anim to="" calcmode="lin" valueType="num">
                                      <p:cBhvr>
                                        <p:cTn id="14" dur="700" fill="hold">
                                          <p:stCondLst>
                                            <p:cond delay="0"/>
                                          </p:stCondLst>
                                        </p:cTn>
                                        <p:tgtEl>
                                          <p:spTgt spid="7"/>
                                        </p:tgtEl>
                                        <p:attrNameLst>
                                          <p:attrName>ppt_h</p:attrName>
                                        </p:attrNameLst>
                                      </p:cBhvr>
                                      <p:tavLst>
                                        <p:tav tm="0" fmla="#ppt_h-(-#ppt_h)*((1.5-1.5*$)^2-(1.5-1.5*$)^3)">
                                          <p:val>
                                            <p:fltVal val="0"/>
                                          </p:val>
                                        </p:tav>
                                        <p:tav tm="100000">
                                          <p:val>
                                            <p:fltVal val="1"/>
                                          </p:val>
                                        </p:tav>
                                      </p:tavLst>
                                    </p:anim>
                                    <p:anim to="" calcmode="lin" valueType="num">
                                      <p:cBhvr>
                                        <p:cTn id="15" dur="700" fill="hold">
                                          <p:stCondLst>
                                            <p:cond delay="0"/>
                                          </p:stCondLst>
                                        </p:cTn>
                                        <p:tgtEl>
                                          <p:spTgt spid="7"/>
                                        </p:tgtEl>
                                        <p:attrNameLst>
                                          <p:attrName>ppt_w</p:attrName>
                                        </p:attrNameLst>
                                      </p:cBhvr>
                                      <p:tavLst>
                                        <p:tav tm="0" fmla="#ppt_w-(-#ppt_w)*((1.5-1.5*$)^2-(1.5-1.5*$)^3)">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0" presetClass="entr" presetSubtype="0" fill="hold" grpId="0" nodeType="with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to="" calcmode="lin" valueType="num">
                                      <p:cBhvr>
                                        <p:cTn id="23" dur="700" fill="hold">
                                          <p:stCondLst>
                                            <p:cond delay="0"/>
                                          </p:stCondLst>
                                        </p:cTn>
                                        <p:tgtEl>
                                          <p:spTgt spid="9"/>
                                        </p:tgtEl>
                                        <p:attrNameLst>
                                          <p:attrName>ppt_x</p:attrName>
                                        </p:attrNameLst>
                                      </p:cBhvr>
                                      <p:tavLst>
                                        <p:tav tm="0" fmla="#ppt_x-(-#ppt_w/2*cos(ppt_r/180*pi))*((1.5-1.5*$)^2-(1.5-1.5*$)^3)">
                                          <p:val>
                                            <p:fltVal val="0"/>
                                          </p:val>
                                        </p:tav>
                                        <p:tav tm="100000">
                                          <p:val>
                                            <p:fltVal val="1"/>
                                          </p:val>
                                        </p:tav>
                                      </p:tavLst>
                                    </p:anim>
                                    <p:anim to="" calcmode="lin" valueType="num">
                                      <p:cBhvr>
                                        <p:cTn id="24" dur="700" fill="hold">
                                          <p:stCondLst>
                                            <p:cond delay="0"/>
                                          </p:stCondLst>
                                        </p:cTn>
                                        <p:tgtEl>
                                          <p:spTgt spid="9"/>
                                        </p:tgtEl>
                                        <p:attrNameLst>
                                          <p:attrName>ppt_y</p:attrName>
                                        </p:attrNameLst>
                                      </p:cBhvr>
                                      <p:tavLst>
                                        <p:tav tm="0" fmla="#ppt_y-(-#ppt_h/2*cos(ppt_r/180*pi))*((1.5-1.5*$)^2-(1.5-1.5*$)^3)">
                                          <p:val>
                                            <p:fltVal val="0"/>
                                          </p:val>
                                        </p:tav>
                                        <p:tav tm="100000">
                                          <p:val>
                                            <p:fltVal val="1"/>
                                          </p:val>
                                        </p:tav>
                                      </p:tavLst>
                                    </p:anim>
                                    <p:anim to="" calcmode="lin" valueType="num">
                                      <p:cBhvr>
                                        <p:cTn id="25" dur="700" fill="hold">
                                          <p:stCondLst>
                                            <p:cond delay="0"/>
                                          </p:stCondLst>
                                        </p:cTn>
                                        <p:tgtEl>
                                          <p:spTgt spid="9"/>
                                        </p:tgtEl>
                                        <p:attrNameLst>
                                          <p:attrName>ppt_h</p:attrName>
                                        </p:attrNameLst>
                                      </p:cBhvr>
                                      <p:tavLst>
                                        <p:tav tm="0" fmla="#ppt_h-(-#ppt_h)*((1.5-1.5*$)^2-(1.5-1.5*$)^3)">
                                          <p:val>
                                            <p:fltVal val="0"/>
                                          </p:val>
                                        </p:tav>
                                        <p:tav tm="100000">
                                          <p:val>
                                            <p:fltVal val="1"/>
                                          </p:val>
                                        </p:tav>
                                      </p:tavLst>
                                    </p:anim>
                                    <p:anim to="" calcmode="lin" valueType="num">
                                      <p:cBhvr>
                                        <p:cTn id="26" dur="700" fill="hold">
                                          <p:stCondLst>
                                            <p:cond delay="0"/>
                                          </p:stCondLst>
                                        </p:cTn>
                                        <p:tgtEl>
                                          <p:spTgt spid="9"/>
                                        </p:tgtEl>
                                        <p:attrNameLst>
                                          <p:attrName>ppt_w</p:attrName>
                                        </p:attrNameLst>
                                      </p:cBhvr>
                                      <p:tavLst>
                                        <p:tav tm="0" fmla="#ppt_w-(-#ppt_w)*((1.5-1.5*$)^2-(1.5-1.5*$)^3)">
                                          <p:val>
                                            <p:fltVal val="0"/>
                                          </p:val>
                                        </p:tav>
                                        <p:tav tm="100000">
                                          <p:val>
                                            <p:fltVal val="1"/>
                                          </p:val>
                                        </p:tav>
                                      </p:tavLst>
                                    </p:anim>
                                  </p:childTnLst>
                                </p:cTn>
                              </p:par>
                              <p:par>
                                <p:cTn id="27" presetID="0" presetClass="entr" presetSubtype="0" fill="hold" grpId="0" nodeType="withEffect">
                                  <p:stCondLst>
                                    <p:cond delay="0"/>
                                  </p:stCondLst>
                                  <p:iterate type="lt">
                                    <p:tmPct val="10000"/>
                                  </p:iterate>
                                  <p:childTnLst>
                                    <p:set>
                                      <p:cBhvr>
                                        <p:cTn id="28" dur="1" fill="hold">
                                          <p:stCondLst>
                                            <p:cond delay="0"/>
                                          </p:stCondLst>
                                        </p:cTn>
                                        <p:tgtEl>
                                          <p:spTgt spid="10"/>
                                        </p:tgtEl>
                                        <p:attrNameLst>
                                          <p:attrName>style.visibility</p:attrName>
                                        </p:attrNameLst>
                                      </p:cBhvr>
                                      <p:to>
                                        <p:strVal val="visible"/>
                                      </p:to>
                                    </p:set>
                                    <p:anim to="" calcmode="lin" valueType="num">
                                      <p:cBhvr>
                                        <p:cTn id="29" dur="700" fill="hold">
                                          <p:stCondLst>
                                            <p:cond delay="0"/>
                                          </p:stCondLst>
                                        </p:cTn>
                                        <p:tgtEl>
                                          <p:spTgt spid="10"/>
                                        </p:tgtEl>
                                        <p:attrNameLst>
                                          <p:attrName>ppt_x</p:attrName>
                                        </p:attrNameLst>
                                      </p:cBhvr>
                                      <p:tavLst>
                                        <p:tav tm="0" fmla="#ppt_x-(-#ppt_w/2*cos(ppt_r/180*pi))*((1.5-1.5*$)^2-(1.5-1.5*$)^3)">
                                          <p:val>
                                            <p:fltVal val="0"/>
                                          </p:val>
                                        </p:tav>
                                        <p:tav tm="100000">
                                          <p:val>
                                            <p:fltVal val="1"/>
                                          </p:val>
                                        </p:tav>
                                      </p:tavLst>
                                    </p:anim>
                                    <p:anim to="" calcmode="lin" valueType="num">
                                      <p:cBhvr>
                                        <p:cTn id="30" dur="700" fill="hold">
                                          <p:stCondLst>
                                            <p:cond delay="0"/>
                                          </p:stCondLst>
                                        </p:cTn>
                                        <p:tgtEl>
                                          <p:spTgt spid="10"/>
                                        </p:tgtEl>
                                        <p:attrNameLst>
                                          <p:attrName>ppt_y</p:attrName>
                                        </p:attrNameLst>
                                      </p:cBhvr>
                                      <p:tavLst>
                                        <p:tav tm="0" fmla="#ppt_y-(-#ppt_h/2*cos(ppt_r/180*pi))*((1.5-1.5*$)^2-(1.5-1.5*$)^3)">
                                          <p:val>
                                            <p:fltVal val="0"/>
                                          </p:val>
                                        </p:tav>
                                        <p:tav tm="100000">
                                          <p:val>
                                            <p:fltVal val="1"/>
                                          </p:val>
                                        </p:tav>
                                      </p:tavLst>
                                    </p:anim>
                                    <p:anim to="" calcmode="lin" valueType="num">
                                      <p:cBhvr>
                                        <p:cTn id="31" dur="700" fill="hold">
                                          <p:stCondLst>
                                            <p:cond delay="0"/>
                                          </p:stCondLst>
                                        </p:cTn>
                                        <p:tgtEl>
                                          <p:spTgt spid="10"/>
                                        </p:tgtEl>
                                        <p:attrNameLst>
                                          <p:attrName>ppt_h</p:attrName>
                                        </p:attrNameLst>
                                      </p:cBhvr>
                                      <p:tavLst>
                                        <p:tav tm="0" fmla="#ppt_h-(-#ppt_h)*((1.5-1.5*$)^2-(1.5-1.5*$)^3)">
                                          <p:val>
                                            <p:fltVal val="0"/>
                                          </p:val>
                                        </p:tav>
                                        <p:tav tm="100000">
                                          <p:val>
                                            <p:fltVal val="1"/>
                                          </p:val>
                                        </p:tav>
                                      </p:tavLst>
                                    </p:anim>
                                    <p:anim to="" calcmode="lin" valueType="num">
                                      <p:cBhvr>
                                        <p:cTn id="32" dur="700" fill="hold">
                                          <p:stCondLst>
                                            <p:cond delay="0"/>
                                          </p:stCondLst>
                                        </p:cTn>
                                        <p:tgtEl>
                                          <p:spTgt spid="10"/>
                                        </p:tgtEl>
                                        <p:attrNameLst>
                                          <p:attrName>ppt_w</p:attrName>
                                        </p:attrNameLst>
                                      </p:cBhvr>
                                      <p:tavLst>
                                        <p:tav tm="0" fmla="#ppt_w-(-#ppt_w)*((1.5-1.5*$)^2-(1.5-1.5*$)^3)">
                                          <p:val>
                                            <p:fltVal val="0"/>
                                          </p:val>
                                        </p:tav>
                                        <p:tav tm="100000">
                                          <p:val>
                                            <p:fltVal val="1"/>
                                          </p:val>
                                        </p:tav>
                                      </p:tavLst>
                                    </p:anim>
                                  </p:childTnLst>
                                </p:cTn>
                              </p:par>
                              <p:par>
                                <p:cTn id="33" presetID="0" presetClass="entr" presetSubtype="0" fill="hold" grpId="0" nodeType="withEffect">
                                  <p:stCondLst>
                                    <p:cond delay="0"/>
                                  </p:stCondLst>
                                  <p:iterate type="lt">
                                    <p:tmPct val="10000"/>
                                  </p:iterate>
                                  <p:childTnLst>
                                    <p:set>
                                      <p:cBhvr>
                                        <p:cTn id="34" dur="1" fill="hold">
                                          <p:stCondLst>
                                            <p:cond delay="0"/>
                                          </p:stCondLst>
                                        </p:cTn>
                                        <p:tgtEl>
                                          <p:spTgt spid="11"/>
                                        </p:tgtEl>
                                        <p:attrNameLst>
                                          <p:attrName>style.visibility</p:attrName>
                                        </p:attrNameLst>
                                      </p:cBhvr>
                                      <p:to>
                                        <p:strVal val="visible"/>
                                      </p:to>
                                    </p:set>
                                    <p:anim to="" calcmode="lin" valueType="num">
                                      <p:cBhvr>
                                        <p:cTn id="35" dur="700" fill="hold">
                                          <p:stCondLst>
                                            <p:cond delay="0"/>
                                          </p:stCondLst>
                                        </p:cTn>
                                        <p:tgtEl>
                                          <p:spTgt spid="11"/>
                                        </p:tgtEl>
                                        <p:attrNameLst>
                                          <p:attrName>ppt_x</p:attrName>
                                        </p:attrNameLst>
                                      </p:cBhvr>
                                      <p:tavLst>
                                        <p:tav tm="0" fmla="#ppt_x-(-#ppt_w/2*cos(ppt_r/180*pi))*((1.5-1.5*$)^2-(1.5-1.5*$)^3)">
                                          <p:val>
                                            <p:fltVal val="0"/>
                                          </p:val>
                                        </p:tav>
                                        <p:tav tm="100000">
                                          <p:val>
                                            <p:fltVal val="1"/>
                                          </p:val>
                                        </p:tav>
                                      </p:tavLst>
                                    </p:anim>
                                    <p:anim to="" calcmode="lin" valueType="num">
                                      <p:cBhvr>
                                        <p:cTn id="36" dur="700" fill="hold">
                                          <p:stCondLst>
                                            <p:cond delay="0"/>
                                          </p:stCondLst>
                                        </p:cTn>
                                        <p:tgtEl>
                                          <p:spTgt spid="11"/>
                                        </p:tgtEl>
                                        <p:attrNameLst>
                                          <p:attrName>ppt_y</p:attrName>
                                        </p:attrNameLst>
                                      </p:cBhvr>
                                      <p:tavLst>
                                        <p:tav tm="0" fmla="#ppt_y+(-#ppt_h/2*cos(ppt_r/180*pi))*((1.5-1.5*$)^2-(1.5-1.5*$)^3)">
                                          <p:val>
                                            <p:fltVal val="0"/>
                                          </p:val>
                                        </p:tav>
                                        <p:tav tm="100000">
                                          <p:val>
                                            <p:fltVal val="1"/>
                                          </p:val>
                                        </p:tav>
                                      </p:tavLst>
                                    </p:anim>
                                    <p:anim to="" calcmode="lin" valueType="num">
                                      <p:cBhvr>
                                        <p:cTn id="37" dur="700" fill="hold">
                                          <p:stCondLst>
                                            <p:cond delay="0"/>
                                          </p:stCondLst>
                                        </p:cTn>
                                        <p:tgtEl>
                                          <p:spTgt spid="11"/>
                                        </p:tgtEl>
                                        <p:attrNameLst>
                                          <p:attrName>ppt_h</p:attrName>
                                        </p:attrNameLst>
                                      </p:cBhvr>
                                      <p:tavLst>
                                        <p:tav tm="0" fmla="#ppt_h-(-#ppt_h)*((1.5-1.5*$)^2-(1.5-1.5*$)^3)">
                                          <p:val>
                                            <p:fltVal val="0"/>
                                          </p:val>
                                        </p:tav>
                                        <p:tav tm="100000">
                                          <p:val>
                                            <p:fltVal val="1"/>
                                          </p:val>
                                        </p:tav>
                                      </p:tavLst>
                                    </p:anim>
                                    <p:anim to="" calcmode="lin" valueType="num">
                                      <p:cBhvr>
                                        <p:cTn id="38" dur="700" fill="hold">
                                          <p:stCondLst>
                                            <p:cond delay="0"/>
                                          </p:stCondLst>
                                        </p:cTn>
                                        <p:tgtEl>
                                          <p:spTgt spid="11"/>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rcRect l="2219" r="2219"/>
          <a:stretch>
            <a:fillRect/>
          </a:stretch>
        </p:blipFill>
        <p:spPr>
          <a:xfrm>
            <a:off x="7889073" y="2069315"/>
            <a:ext cx="3652177" cy="4243758"/>
          </a:xfrm>
          <a:prstGeom prst="rect">
            <a:avLst/>
          </a:prstGeom>
        </p:spPr>
      </p:pic>
      <p:sp>
        <p:nvSpPr>
          <p:cNvPr id="7" name="矩形 6"/>
          <p:cNvSpPr/>
          <p:nvPr/>
        </p:nvSpPr>
        <p:spPr>
          <a:xfrm>
            <a:off x="5018567" y="1350111"/>
            <a:ext cx="2149301" cy="596822"/>
          </a:xfrm>
          <a:prstGeom prst="rect">
            <a:avLst/>
          </a:prstGeom>
          <a:solidFill>
            <a:srgbClr val="86BED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8" name="TextBox 8"/>
          <p:cNvSpPr txBox="1">
            <a:spLocks noChangeArrowheads="1"/>
          </p:cNvSpPr>
          <p:nvPr/>
        </p:nvSpPr>
        <p:spPr bwMode="auto">
          <a:xfrm>
            <a:off x="5199774" y="1448467"/>
            <a:ext cx="178689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rIns="0">
            <a:spAutoFit/>
          </a:bodyP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3130" fontAlgn="base">
              <a:spcBef>
                <a:spcPct val="0"/>
              </a:spcBef>
              <a:spcAft>
                <a:spcPct val="0"/>
              </a:spcAft>
              <a:defRPr>
                <a:solidFill>
                  <a:schemeClr val="tx1"/>
                </a:solidFill>
                <a:latin typeface="Open Sans" panose="020B0606030504020204" pitchFamily="34" charset="0"/>
              </a:defRPr>
            </a:lvl6pPr>
            <a:lvl7pPr marL="2971800" indent="-228600" defTabSz="913130" fontAlgn="base">
              <a:spcBef>
                <a:spcPct val="0"/>
              </a:spcBef>
              <a:spcAft>
                <a:spcPct val="0"/>
              </a:spcAft>
              <a:defRPr>
                <a:solidFill>
                  <a:schemeClr val="tx1"/>
                </a:solidFill>
                <a:latin typeface="Open Sans" panose="020B0606030504020204" pitchFamily="34" charset="0"/>
              </a:defRPr>
            </a:lvl7pPr>
            <a:lvl8pPr marL="3429000" indent="-228600" defTabSz="913130" fontAlgn="base">
              <a:spcBef>
                <a:spcPct val="0"/>
              </a:spcBef>
              <a:spcAft>
                <a:spcPct val="0"/>
              </a:spcAft>
              <a:defRPr>
                <a:solidFill>
                  <a:schemeClr val="tx1"/>
                </a:solidFill>
                <a:latin typeface="Open Sans" panose="020B0606030504020204" pitchFamily="34" charset="0"/>
              </a:defRPr>
            </a:lvl8pPr>
            <a:lvl9pPr marL="3886200" indent="-228600" defTabSz="913130" fontAlgn="base">
              <a:spcBef>
                <a:spcPct val="0"/>
              </a:spcBef>
              <a:spcAft>
                <a:spcPct val="0"/>
              </a:spcAft>
              <a:defRPr>
                <a:solidFill>
                  <a:schemeClr val="tx1"/>
                </a:solidFill>
                <a:latin typeface="Open Sans" panose="020B0606030504020204" pitchFamily="34" charset="0"/>
              </a:defRPr>
            </a:lvl9pPr>
          </a:lstStyle>
          <a:p>
            <a:pPr algn="ctr" defTabSz="457200">
              <a:defRPr/>
            </a:pPr>
            <a:r>
              <a:rPr lang="zh-CN" altLang="en-US"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rPr>
              <a:t>父母</a:t>
            </a:r>
            <a:r>
              <a:rPr lang="zh-CN" altLang="en-US" sz="2000" b="1" dirty="0">
                <a:solidFill>
                  <a:srgbClr val="FF0000"/>
                </a:solidFill>
                <a:latin typeface="站酷快乐体2016修订版" panose="02010600030101010101" pitchFamily="2" charset="-122"/>
                <a:ea typeface="站酷快乐体2016修订版" panose="02010600030101010101" pitchFamily="2" charset="-122"/>
                <a:cs typeface="+mn-ea"/>
                <a:sym typeface="+mn-lt"/>
              </a:rPr>
              <a:t>反映</a:t>
            </a:r>
            <a:r>
              <a:rPr lang="zh-CN" altLang="en-US"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rPr>
              <a:t>的方式</a:t>
            </a:r>
            <a:endParaRPr lang="en-US" altLang="zh-CN"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9" name="PA-形状 2446"/>
          <p:cNvSpPr/>
          <p:nvPr>
            <p:custDataLst>
              <p:tags r:id="rId4"/>
            </p:custDataLst>
          </p:nvPr>
        </p:nvSpPr>
        <p:spPr>
          <a:xfrm>
            <a:off x="1971133" y="2194178"/>
            <a:ext cx="7074052" cy="346506"/>
          </a:xfrm>
          <a:prstGeom prst="rect">
            <a:avLst/>
          </a:prstGeom>
          <a:ln w="12700">
            <a:miter lim="400000"/>
          </a:ln>
        </p:spPr>
        <p:txBody>
          <a:bodyPr wrap="none" lIns="35719" tIns="35719" rIns="35719" bIns="35719" anchor="ctr">
            <a:spAutoFit/>
          </a:bodyPr>
          <a:lstStyle>
            <a:lvl1pPr algn="l">
              <a:lnSpc>
                <a:spcPct val="80000"/>
              </a:lnSpc>
              <a:defRPr sz="2400" b="1" cap="all">
                <a:solidFill>
                  <a:srgbClr val="44474F"/>
                </a:solidFill>
                <a:latin typeface="Helvetica"/>
                <a:ea typeface="Helvetica"/>
                <a:cs typeface="Helvetica"/>
                <a:sym typeface="Helvetica"/>
              </a:defRPr>
            </a:lvl1pPr>
          </a:lstStyle>
          <a:p>
            <a:pPr defTabSz="457200">
              <a:lnSpc>
                <a:spcPct val="150000"/>
              </a:lnSpc>
              <a:defRPr/>
            </a:pP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当父母倾听孩子所表达的感受后，应该对孩子有所 “回馈”，让他觉得 “我被了解”。</a:t>
            </a:r>
            <a:endParaRPr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grpSp>
        <p:nvGrpSpPr>
          <p:cNvPr id="10" name="PA-组合 16"/>
          <p:cNvGrpSpPr/>
          <p:nvPr>
            <p:custDataLst>
              <p:tags r:id="rId5"/>
            </p:custDataLst>
          </p:nvPr>
        </p:nvGrpSpPr>
        <p:grpSpPr>
          <a:xfrm>
            <a:off x="1457456" y="2150190"/>
            <a:ext cx="417064" cy="417064"/>
            <a:chOff x="3877229" y="3615589"/>
            <a:chExt cx="417064" cy="417064"/>
          </a:xfrm>
        </p:grpSpPr>
        <p:sp>
          <p:nvSpPr>
            <p:cNvPr id="11" name="PA-形状 2441"/>
            <p:cNvSpPr/>
            <p:nvPr>
              <p:custDataLst>
                <p:tags r:id="rId6"/>
              </p:custDataLst>
            </p:nvPr>
          </p:nvSpPr>
          <p:spPr>
            <a:xfrm>
              <a:off x="3877229" y="3615589"/>
              <a:ext cx="417064" cy="417064"/>
            </a:xfrm>
            <a:prstGeom prst="ellipse">
              <a:avLst/>
            </a:prstGeom>
            <a:solidFill>
              <a:srgbClr val="86BED1"/>
            </a:solidFill>
            <a:ln w="12700">
              <a:miter lim="400000"/>
            </a:ln>
          </p:spPr>
          <p:txBody>
            <a:bodyPr lIns="35719" tIns="35719" rIns="35719" bIns="35719" anchor="ctr"/>
            <a:lstStyle/>
            <a:p>
              <a:pPr marL="0" marR="0" lvl="0" indent="0" defTabSz="457200" eaLnBrk="1" fontAlgn="auto" latinLnBrk="0" hangingPunct="1">
                <a:lnSpc>
                  <a:spcPct val="100000"/>
                </a:lnSpc>
                <a:spcBef>
                  <a:spcPts val="0"/>
                </a:spcBef>
                <a:spcAft>
                  <a:spcPts val="0"/>
                </a:spcAft>
                <a:buClrTx/>
                <a:buSzTx/>
                <a:buFontTx/>
                <a:buNone/>
                <a:defRPr sz="3200">
                  <a:solidFill>
                    <a:srgbClr val="FFFFFF"/>
                  </a:solidFill>
                </a:defRPr>
              </a:pPr>
              <a:endParaRPr kumimoji="0" sz="16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2" name="PA-形状 2448"/>
            <p:cNvSpPr/>
            <p:nvPr>
              <p:custDataLst>
                <p:tags r:id="rId7"/>
              </p:custDataLst>
            </p:nvPr>
          </p:nvSpPr>
          <p:spPr>
            <a:xfrm>
              <a:off x="3973842" y="3710584"/>
              <a:ext cx="223838" cy="223833"/>
            </a:xfrm>
            <a:custGeom>
              <a:avLst/>
              <a:gdLst/>
              <a:ahLst/>
              <a:cxnLst>
                <a:cxn ang="0">
                  <a:pos x="wd2" y="hd2"/>
                </a:cxn>
                <a:cxn ang="5400000">
                  <a:pos x="wd2" y="hd2"/>
                </a:cxn>
                <a:cxn ang="10800000">
                  <a:pos x="wd2" y="hd2"/>
                </a:cxn>
                <a:cxn ang="16200000">
                  <a:pos x="wd2" y="hd2"/>
                </a:cxn>
              </a:cxnLst>
              <a:rect l="0" t="0" r="r" b="b"/>
              <a:pathLst>
                <a:path w="21600" h="21600" extrusionOk="0">
                  <a:moveTo>
                    <a:pt x="20707" y="16134"/>
                  </a:moveTo>
                  <a:cubicBezTo>
                    <a:pt x="6517" y="16134"/>
                    <a:pt x="6517" y="16134"/>
                    <a:pt x="6517" y="16134"/>
                  </a:cubicBezTo>
                  <a:cubicBezTo>
                    <a:pt x="5991" y="16134"/>
                    <a:pt x="5623" y="15603"/>
                    <a:pt x="5623" y="15231"/>
                  </a:cubicBezTo>
                  <a:cubicBezTo>
                    <a:pt x="5623" y="902"/>
                    <a:pt x="5623" y="902"/>
                    <a:pt x="5623" y="902"/>
                  </a:cubicBezTo>
                  <a:cubicBezTo>
                    <a:pt x="5623" y="371"/>
                    <a:pt x="5991" y="0"/>
                    <a:pt x="6517" y="0"/>
                  </a:cubicBezTo>
                  <a:cubicBezTo>
                    <a:pt x="20707" y="0"/>
                    <a:pt x="20707" y="0"/>
                    <a:pt x="20707" y="0"/>
                  </a:cubicBezTo>
                  <a:cubicBezTo>
                    <a:pt x="21232" y="0"/>
                    <a:pt x="21600" y="371"/>
                    <a:pt x="21600" y="902"/>
                  </a:cubicBezTo>
                  <a:cubicBezTo>
                    <a:pt x="21600" y="15231"/>
                    <a:pt x="21600" y="15231"/>
                    <a:pt x="21600" y="15231"/>
                  </a:cubicBezTo>
                  <a:cubicBezTo>
                    <a:pt x="21600" y="15603"/>
                    <a:pt x="21232" y="16134"/>
                    <a:pt x="20707" y="16134"/>
                  </a:cubicBezTo>
                  <a:close/>
                  <a:moveTo>
                    <a:pt x="7568" y="14170"/>
                  </a:moveTo>
                  <a:cubicBezTo>
                    <a:pt x="19655" y="14170"/>
                    <a:pt x="19655" y="14170"/>
                    <a:pt x="19655" y="14170"/>
                  </a:cubicBezTo>
                  <a:cubicBezTo>
                    <a:pt x="19655" y="1804"/>
                    <a:pt x="19655" y="1804"/>
                    <a:pt x="19655" y="1804"/>
                  </a:cubicBezTo>
                  <a:cubicBezTo>
                    <a:pt x="7568" y="1804"/>
                    <a:pt x="7568" y="1804"/>
                    <a:pt x="7568" y="1804"/>
                  </a:cubicBezTo>
                  <a:lnTo>
                    <a:pt x="7568" y="14170"/>
                  </a:lnTo>
                  <a:close/>
                  <a:moveTo>
                    <a:pt x="15609" y="20539"/>
                  </a:moveTo>
                  <a:cubicBezTo>
                    <a:pt x="15609" y="18044"/>
                    <a:pt x="15609" y="18044"/>
                    <a:pt x="15609" y="18044"/>
                  </a:cubicBezTo>
                  <a:cubicBezTo>
                    <a:pt x="15609" y="17726"/>
                    <a:pt x="15293" y="17354"/>
                    <a:pt x="14926" y="17354"/>
                  </a:cubicBezTo>
                  <a:cubicBezTo>
                    <a:pt x="14558" y="17354"/>
                    <a:pt x="14242" y="17726"/>
                    <a:pt x="14242" y="18044"/>
                  </a:cubicBezTo>
                  <a:cubicBezTo>
                    <a:pt x="14242" y="20167"/>
                    <a:pt x="14242" y="20167"/>
                    <a:pt x="14242" y="20167"/>
                  </a:cubicBezTo>
                  <a:cubicBezTo>
                    <a:pt x="1419" y="20167"/>
                    <a:pt x="1419" y="20167"/>
                    <a:pt x="1419" y="20167"/>
                  </a:cubicBezTo>
                  <a:cubicBezTo>
                    <a:pt x="1419" y="7430"/>
                    <a:pt x="1419" y="7430"/>
                    <a:pt x="1419" y="7430"/>
                  </a:cubicBezTo>
                  <a:cubicBezTo>
                    <a:pt x="3731" y="7430"/>
                    <a:pt x="3731" y="7430"/>
                    <a:pt x="3731" y="7430"/>
                  </a:cubicBezTo>
                  <a:cubicBezTo>
                    <a:pt x="4047" y="7430"/>
                    <a:pt x="4415" y="7112"/>
                    <a:pt x="4415" y="6740"/>
                  </a:cubicBezTo>
                  <a:cubicBezTo>
                    <a:pt x="4415" y="6369"/>
                    <a:pt x="4047" y="6050"/>
                    <a:pt x="3731" y="6050"/>
                  </a:cubicBezTo>
                  <a:cubicBezTo>
                    <a:pt x="1261" y="6050"/>
                    <a:pt x="1261" y="6050"/>
                    <a:pt x="1261" y="6050"/>
                  </a:cubicBezTo>
                  <a:cubicBezTo>
                    <a:pt x="578" y="6050"/>
                    <a:pt x="0" y="6581"/>
                    <a:pt x="0" y="7112"/>
                  </a:cubicBezTo>
                  <a:cubicBezTo>
                    <a:pt x="0" y="20539"/>
                    <a:pt x="0" y="20539"/>
                    <a:pt x="0" y="20539"/>
                  </a:cubicBezTo>
                  <a:cubicBezTo>
                    <a:pt x="0" y="21069"/>
                    <a:pt x="578" y="21600"/>
                    <a:pt x="1261" y="21600"/>
                  </a:cubicBezTo>
                  <a:cubicBezTo>
                    <a:pt x="14558" y="21600"/>
                    <a:pt x="14558" y="21600"/>
                    <a:pt x="14558" y="21600"/>
                  </a:cubicBezTo>
                  <a:cubicBezTo>
                    <a:pt x="15083" y="21600"/>
                    <a:pt x="15609" y="21069"/>
                    <a:pt x="15609" y="20539"/>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900" dirty="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13" name="PA-形状 2446"/>
          <p:cNvSpPr/>
          <p:nvPr>
            <p:custDataLst>
              <p:tags r:id="rId8"/>
            </p:custDataLst>
          </p:nvPr>
        </p:nvSpPr>
        <p:spPr>
          <a:xfrm>
            <a:off x="1987069" y="2683706"/>
            <a:ext cx="6929501" cy="680379"/>
          </a:xfrm>
          <a:prstGeom prst="rect">
            <a:avLst/>
          </a:prstGeom>
          <a:ln w="12700">
            <a:miter lim="400000"/>
          </a:ln>
        </p:spPr>
        <p:txBody>
          <a:bodyPr wrap="square" lIns="35719" tIns="35719" rIns="35719" bIns="35719" anchor="ctr">
            <a:spAutoFit/>
          </a:bodyPr>
          <a:lstStyle>
            <a:lvl1pPr algn="l">
              <a:lnSpc>
                <a:spcPct val="80000"/>
              </a:lnSpc>
              <a:defRPr sz="2400" b="1" cap="all">
                <a:solidFill>
                  <a:srgbClr val="44474F"/>
                </a:solidFill>
                <a:latin typeface="Helvetica"/>
                <a:ea typeface="Helvetica"/>
                <a:cs typeface="Helvetica"/>
                <a:sym typeface="Helvetica"/>
              </a:defRPr>
            </a:lvl1pPr>
          </a:lstStyle>
          <a:p>
            <a:pPr defTabSz="457200">
              <a:lnSpc>
                <a:spcPct val="150000"/>
              </a:lnSpc>
              <a:defRPr/>
            </a:pP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父母不可能完全明白自己孩子的意思，因此可以用</a:t>
            </a:r>
            <a:r>
              <a:rPr lang="zh-CN" altLang="en-US" sz="1400" b="0" dirty="0">
                <a:solidFill>
                  <a:srgbClr val="FF0000"/>
                </a:solidFill>
                <a:latin typeface="站酷快乐体2016修订版" panose="02010600030101010101" pitchFamily="2" charset="-122"/>
                <a:ea typeface="站酷快乐体2016修订版" panose="02010600030101010101" pitchFamily="2" charset="-122"/>
                <a:cs typeface="+mn-ea"/>
                <a:sym typeface="+mn-lt"/>
              </a:rPr>
              <a:t>反映</a:t>
            </a: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的感受方式，看看自己是否完全了解孩子的意思。</a:t>
            </a:r>
            <a:endParaRPr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grpSp>
        <p:nvGrpSpPr>
          <p:cNvPr id="14" name="PA-组合 16"/>
          <p:cNvGrpSpPr/>
          <p:nvPr>
            <p:custDataLst>
              <p:tags r:id="rId9"/>
            </p:custDataLst>
          </p:nvPr>
        </p:nvGrpSpPr>
        <p:grpSpPr>
          <a:xfrm>
            <a:off x="1473392" y="2894357"/>
            <a:ext cx="417064" cy="417064"/>
            <a:chOff x="3877229" y="3615589"/>
            <a:chExt cx="417064" cy="417064"/>
          </a:xfrm>
        </p:grpSpPr>
        <p:sp>
          <p:nvSpPr>
            <p:cNvPr id="15" name="PA-形状 2441"/>
            <p:cNvSpPr/>
            <p:nvPr>
              <p:custDataLst>
                <p:tags r:id="rId10"/>
              </p:custDataLst>
            </p:nvPr>
          </p:nvSpPr>
          <p:spPr>
            <a:xfrm>
              <a:off x="3877229" y="3615589"/>
              <a:ext cx="417064" cy="417064"/>
            </a:xfrm>
            <a:prstGeom prst="ellipse">
              <a:avLst/>
            </a:prstGeom>
            <a:solidFill>
              <a:srgbClr val="86BED1"/>
            </a:solidFill>
            <a:ln w="12700">
              <a:miter lim="400000"/>
            </a:ln>
          </p:spPr>
          <p:txBody>
            <a:bodyPr lIns="35719" tIns="35719" rIns="35719" bIns="35719" anchor="ctr"/>
            <a:lstStyle/>
            <a:p>
              <a:pPr marL="0" marR="0" lvl="0" indent="0" defTabSz="457200" eaLnBrk="1" fontAlgn="auto" latinLnBrk="0" hangingPunct="1">
                <a:lnSpc>
                  <a:spcPct val="100000"/>
                </a:lnSpc>
                <a:spcBef>
                  <a:spcPts val="0"/>
                </a:spcBef>
                <a:spcAft>
                  <a:spcPts val="0"/>
                </a:spcAft>
                <a:buClrTx/>
                <a:buSzTx/>
                <a:buFontTx/>
                <a:buNone/>
                <a:defRPr sz="3200">
                  <a:solidFill>
                    <a:srgbClr val="FFFFFF"/>
                  </a:solidFill>
                </a:defRPr>
              </a:pPr>
              <a:endParaRPr kumimoji="0" sz="16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6" name="PA-形状 2448"/>
            <p:cNvSpPr/>
            <p:nvPr>
              <p:custDataLst>
                <p:tags r:id="rId11"/>
              </p:custDataLst>
            </p:nvPr>
          </p:nvSpPr>
          <p:spPr>
            <a:xfrm>
              <a:off x="3973842" y="3710584"/>
              <a:ext cx="223838" cy="223833"/>
            </a:xfrm>
            <a:custGeom>
              <a:avLst/>
              <a:gdLst/>
              <a:ahLst/>
              <a:cxnLst>
                <a:cxn ang="0">
                  <a:pos x="wd2" y="hd2"/>
                </a:cxn>
                <a:cxn ang="5400000">
                  <a:pos x="wd2" y="hd2"/>
                </a:cxn>
                <a:cxn ang="10800000">
                  <a:pos x="wd2" y="hd2"/>
                </a:cxn>
                <a:cxn ang="16200000">
                  <a:pos x="wd2" y="hd2"/>
                </a:cxn>
              </a:cxnLst>
              <a:rect l="0" t="0" r="r" b="b"/>
              <a:pathLst>
                <a:path w="21600" h="21600" extrusionOk="0">
                  <a:moveTo>
                    <a:pt x="20707" y="16134"/>
                  </a:moveTo>
                  <a:cubicBezTo>
                    <a:pt x="6517" y="16134"/>
                    <a:pt x="6517" y="16134"/>
                    <a:pt x="6517" y="16134"/>
                  </a:cubicBezTo>
                  <a:cubicBezTo>
                    <a:pt x="5991" y="16134"/>
                    <a:pt x="5623" y="15603"/>
                    <a:pt x="5623" y="15231"/>
                  </a:cubicBezTo>
                  <a:cubicBezTo>
                    <a:pt x="5623" y="902"/>
                    <a:pt x="5623" y="902"/>
                    <a:pt x="5623" y="902"/>
                  </a:cubicBezTo>
                  <a:cubicBezTo>
                    <a:pt x="5623" y="371"/>
                    <a:pt x="5991" y="0"/>
                    <a:pt x="6517" y="0"/>
                  </a:cubicBezTo>
                  <a:cubicBezTo>
                    <a:pt x="20707" y="0"/>
                    <a:pt x="20707" y="0"/>
                    <a:pt x="20707" y="0"/>
                  </a:cubicBezTo>
                  <a:cubicBezTo>
                    <a:pt x="21232" y="0"/>
                    <a:pt x="21600" y="371"/>
                    <a:pt x="21600" y="902"/>
                  </a:cubicBezTo>
                  <a:cubicBezTo>
                    <a:pt x="21600" y="15231"/>
                    <a:pt x="21600" y="15231"/>
                    <a:pt x="21600" y="15231"/>
                  </a:cubicBezTo>
                  <a:cubicBezTo>
                    <a:pt x="21600" y="15603"/>
                    <a:pt x="21232" y="16134"/>
                    <a:pt x="20707" y="16134"/>
                  </a:cubicBezTo>
                  <a:close/>
                  <a:moveTo>
                    <a:pt x="7568" y="14170"/>
                  </a:moveTo>
                  <a:cubicBezTo>
                    <a:pt x="19655" y="14170"/>
                    <a:pt x="19655" y="14170"/>
                    <a:pt x="19655" y="14170"/>
                  </a:cubicBezTo>
                  <a:cubicBezTo>
                    <a:pt x="19655" y="1804"/>
                    <a:pt x="19655" y="1804"/>
                    <a:pt x="19655" y="1804"/>
                  </a:cubicBezTo>
                  <a:cubicBezTo>
                    <a:pt x="7568" y="1804"/>
                    <a:pt x="7568" y="1804"/>
                    <a:pt x="7568" y="1804"/>
                  </a:cubicBezTo>
                  <a:lnTo>
                    <a:pt x="7568" y="14170"/>
                  </a:lnTo>
                  <a:close/>
                  <a:moveTo>
                    <a:pt x="15609" y="20539"/>
                  </a:moveTo>
                  <a:cubicBezTo>
                    <a:pt x="15609" y="18044"/>
                    <a:pt x="15609" y="18044"/>
                    <a:pt x="15609" y="18044"/>
                  </a:cubicBezTo>
                  <a:cubicBezTo>
                    <a:pt x="15609" y="17726"/>
                    <a:pt x="15293" y="17354"/>
                    <a:pt x="14926" y="17354"/>
                  </a:cubicBezTo>
                  <a:cubicBezTo>
                    <a:pt x="14558" y="17354"/>
                    <a:pt x="14242" y="17726"/>
                    <a:pt x="14242" y="18044"/>
                  </a:cubicBezTo>
                  <a:cubicBezTo>
                    <a:pt x="14242" y="20167"/>
                    <a:pt x="14242" y="20167"/>
                    <a:pt x="14242" y="20167"/>
                  </a:cubicBezTo>
                  <a:cubicBezTo>
                    <a:pt x="1419" y="20167"/>
                    <a:pt x="1419" y="20167"/>
                    <a:pt x="1419" y="20167"/>
                  </a:cubicBezTo>
                  <a:cubicBezTo>
                    <a:pt x="1419" y="7430"/>
                    <a:pt x="1419" y="7430"/>
                    <a:pt x="1419" y="7430"/>
                  </a:cubicBezTo>
                  <a:cubicBezTo>
                    <a:pt x="3731" y="7430"/>
                    <a:pt x="3731" y="7430"/>
                    <a:pt x="3731" y="7430"/>
                  </a:cubicBezTo>
                  <a:cubicBezTo>
                    <a:pt x="4047" y="7430"/>
                    <a:pt x="4415" y="7112"/>
                    <a:pt x="4415" y="6740"/>
                  </a:cubicBezTo>
                  <a:cubicBezTo>
                    <a:pt x="4415" y="6369"/>
                    <a:pt x="4047" y="6050"/>
                    <a:pt x="3731" y="6050"/>
                  </a:cubicBezTo>
                  <a:cubicBezTo>
                    <a:pt x="1261" y="6050"/>
                    <a:pt x="1261" y="6050"/>
                    <a:pt x="1261" y="6050"/>
                  </a:cubicBezTo>
                  <a:cubicBezTo>
                    <a:pt x="578" y="6050"/>
                    <a:pt x="0" y="6581"/>
                    <a:pt x="0" y="7112"/>
                  </a:cubicBezTo>
                  <a:cubicBezTo>
                    <a:pt x="0" y="20539"/>
                    <a:pt x="0" y="20539"/>
                    <a:pt x="0" y="20539"/>
                  </a:cubicBezTo>
                  <a:cubicBezTo>
                    <a:pt x="0" y="21069"/>
                    <a:pt x="578" y="21600"/>
                    <a:pt x="1261" y="21600"/>
                  </a:cubicBezTo>
                  <a:cubicBezTo>
                    <a:pt x="14558" y="21600"/>
                    <a:pt x="14558" y="21600"/>
                    <a:pt x="14558" y="21600"/>
                  </a:cubicBezTo>
                  <a:cubicBezTo>
                    <a:pt x="15083" y="21600"/>
                    <a:pt x="15609" y="21069"/>
                    <a:pt x="15609" y="20539"/>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900" dirty="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17" name="PA-形状 2446"/>
          <p:cNvSpPr/>
          <p:nvPr>
            <p:custDataLst>
              <p:tags r:id="rId12"/>
            </p:custDataLst>
          </p:nvPr>
        </p:nvSpPr>
        <p:spPr>
          <a:xfrm>
            <a:off x="2010809" y="3649952"/>
            <a:ext cx="6929501" cy="357214"/>
          </a:xfrm>
          <a:prstGeom prst="rect">
            <a:avLst/>
          </a:prstGeom>
          <a:ln w="12700">
            <a:miter lim="400000"/>
          </a:ln>
        </p:spPr>
        <p:txBody>
          <a:bodyPr wrap="square" lIns="35719" tIns="35719" rIns="35719" bIns="35719" anchor="ctr">
            <a:spAutoFit/>
          </a:bodyPr>
          <a:lstStyle>
            <a:lvl1pPr algn="l">
              <a:lnSpc>
                <a:spcPct val="80000"/>
              </a:lnSpc>
              <a:defRPr sz="2400" b="1" cap="all">
                <a:solidFill>
                  <a:srgbClr val="44474F"/>
                </a:solidFill>
                <a:latin typeface="Helvetica"/>
                <a:ea typeface="Helvetica"/>
                <a:cs typeface="Helvetica"/>
                <a:sym typeface="Helvetica"/>
              </a:defRPr>
            </a:lvl1pPr>
          </a:lstStyle>
          <a:p>
            <a:pPr defTabSz="457200">
              <a:lnSpc>
                <a:spcPct val="150000"/>
              </a:lnSpc>
              <a:defRPr/>
            </a:pP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父母就像一面镜子，将孩子感受</a:t>
            </a:r>
            <a:r>
              <a:rPr lang="zh-CN" altLang="en-US" sz="1400" dirty="0">
                <a:solidFill>
                  <a:srgbClr val="FF0000"/>
                </a:solidFill>
                <a:latin typeface="站酷快乐体2016修订版" panose="02010600030101010101" pitchFamily="2" charset="-122"/>
                <a:ea typeface="站酷快乐体2016修订版" panose="02010600030101010101" pitchFamily="2" charset="-122"/>
                <a:cs typeface="+mn-ea"/>
                <a:sym typeface="+mn-lt"/>
              </a:rPr>
              <a:t>反映</a:t>
            </a: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出来，帮助孩子</a:t>
            </a:r>
            <a:r>
              <a:rPr lang="zh-CN" altLang="en-US" sz="1400" dirty="0">
                <a:solidFill>
                  <a:srgbClr val="86BED1"/>
                </a:solidFill>
                <a:latin typeface="站酷快乐体2016修订版" panose="02010600030101010101" pitchFamily="2" charset="-122"/>
                <a:ea typeface="站酷快乐体2016修订版" panose="02010600030101010101" pitchFamily="2" charset="-122"/>
                <a:cs typeface="+mn-ea"/>
                <a:sym typeface="+mn-lt"/>
              </a:rPr>
              <a:t>看清自己，了解自己</a:t>
            </a:r>
            <a:r>
              <a:rPr lang="zh-CN" altLang="en-US" sz="1400" dirty="0">
                <a:solidFill>
                  <a:srgbClr val="3DC383"/>
                </a:solidFill>
                <a:latin typeface="站酷快乐体2016修订版" panose="02010600030101010101" pitchFamily="2" charset="-122"/>
                <a:ea typeface="站酷快乐体2016修订版" panose="02010600030101010101" pitchFamily="2" charset="-122"/>
                <a:cs typeface="+mn-ea"/>
                <a:sym typeface="+mn-lt"/>
              </a:rPr>
              <a:t>。</a:t>
            </a:r>
            <a:endParaRPr sz="1400" dirty="0">
              <a:solidFill>
                <a:srgbClr val="3DC383"/>
              </a:solidFill>
              <a:latin typeface="站酷快乐体2016修订版" panose="02010600030101010101" pitchFamily="2" charset="-122"/>
              <a:ea typeface="站酷快乐体2016修订版" panose="02010600030101010101" pitchFamily="2" charset="-122"/>
              <a:cs typeface="+mn-ea"/>
              <a:sym typeface="+mn-lt"/>
            </a:endParaRPr>
          </a:p>
        </p:txBody>
      </p:sp>
      <p:grpSp>
        <p:nvGrpSpPr>
          <p:cNvPr id="18" name="PA-组合 16"/>
          <p:cNvGrpSpPr/>
          <p:nvPr>
            <p:custDataLst>
              <p:tags r:id="rId13"/>
            </p:custDataLst>
          </p:nvPr>
        </p:nvGrpSpPr>
        <p:grpSpPr>
          <a:xfrm>
            <a:off x="1457456" y="3650098"/>
            <a:ext cx="417064" cy="417064"/>
            <a:chOff x="3877229" y="3615589"/>
            <a:chExt cx="417064" cy="417064"/>
          </a:xfrm>
        </p:grpSpPr>
        <p:sp>
          <p:nvSpPr>
            <p:cNvPr id="19" name="PA-形状 2441"/>
            <p:cNvSpPr/>
            <p:nvPr>
              <p:custDataLst>
                <p:tags r:id="rId14"/>
              </p:custDataLst>
            </p:nvPr>
          </p:nvSpPr>
          <p:spPr>
            <a:xfrm>
              <a:off x="3877229" y="3615589"/>
              <a:ext cx="417064" cy="417064"/>
            </a:xfrm>
            <a:prstGeom prst="ellipse">
              <a:avLst/>
            </a:prstGeom>
            <a:solidFill>
              <a:srgbClr val="86BED1"/>
            </a:solidFill>
            <a:ln w="12700">
              <a:miter lim="400000"/>
            </a:ln>
          </p:spPr>
          <p:txBody>
            <a:bodyPr lIns="35719" tIns="35719" rIns="35719" bIns="35719" anchor="ctr"/>
            <a:lstStyle/>
            <a:p>
              <a:pPr marL="0" marR="0" lvl="0" indent="0" defTabSz="457200" eaLnBrk="1" fontAlgn="auto" latinLnBrk="0" hangingPunct="1">
                <a:lnSpc>
                  <a:spcPct val="100000"/>
                </a:lnSpc>
                <a:spcBef>
                  <a:spcPts val="0"/>
                </a:spcBef>
                <a:spcAft>
                  <a:spcPts val="0"/>
                </a:spcAft>
                <a:buClrTx/>
                <a:buSzTx/>
                <a:buFontTx/>
                <a:buNone/>
                <a:defRPr sz="3200">
                  <a:solidFill>
                    <a:srgbClr val="FFFFFF"/>
                  </a:solidFill>
                </a:defRPr>
              </a:pPr>
              <a:endParaRPr kumimoji="0" sz="16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20" name="PA-形状 2448"/>
            <p:cNvSpPr/>
            <p:nvPr>
              <p:custDataLst>
                <p:tags r:id="rId15"/>
              </p:custDataLst>
            </p:nvPr>
          </p:nvSpPr>
          <p:spPr>
            <a:xfrm>
              <a:off x="3973842" y="3710584"/>
              <a:ext cx="223838" cy="223833"/>
            </a:xfrm>
            <a:custGeom>
              <a:avLst/>
              <a:gdLst/>
              <a:ahLst/>
              <a:cxnLst>
                <a:cxn ang="0">
                  <a:pos x="wd2" y="hd2"/>
                </a:cxn>
                <a:cxn ang="5400000">
                  <a:pos x="wd2" y="hd2"/>
                </a:cxn>
                <a:cxn ang="10800000">
                  <a:pos x="wd2" y="hd2"/>
                </a:cxn>
                <a:cxn ang="16200000">
                  <a:pos x="wd2" y="hd2"/>
                </a:cxn>
              </a:cxnLst>
              <a:rect l="0" t="0" r="r" b="b"/>
              <a:pathLst>
                <a:path w="21600" h="21600" extrusionOk="0">
                  <a:moveTo>
                    <a:pt x="20707" y="16134"/>
                  </a:moveTo>
                  <a:cubicBezTo>
                    <a:pt x="6517" y="16134"/>
                    <a:pt x="6517" y="16134"/>
                    <a:pt x="6517" y="16134"/>
                  </a:cubicBezTo>
                  <a:cubicBezTo>
                    <a:pt x="5991" y="16134"/>
                    <a:pt x="5623" y="15603"/>
                    <a:pt x="5623" y="15231"/>
                  </a:cubicBezTo>
                  <a:cubicBezTo>
                    <a:pt x="5623" y="902"/>
                    <a:pt x="5623" y="902"/>
                    <a:pt x="5623" y="902"/>
                  </a:cubicBezTo>
                  <a:cubicBezTo>
                    <a:pt x="5623" y="371"/>
                    <a:pt x="5991" y="0"/>
                    <a:pt x="6517" y="0"/>
                  </a:cubicBezTo>
                  <a:cubicBezTo>
                    <a:pt x="20707" y="0"/>
                    <a:pt x="20707" y="0"/>
                    <a:pt x="20707" y="0"/>
                  </a:cubicBezTo>
                  <a:cubicBezTo>
                    <a:pt x="21232" y="0"/>
                    <a:pt x="21600" y="371"/>
                    <a:pt x="21600" y="902"/>
                  </a:cubicBezTo>
                  <a:cubicBezTo>
                    <a:pt x="21600" y="15231"/>
                    <a:pt x="21600" y="15231"/>
                    <a:pt x="21600" y="15231"/>
                  </a:cubicBezTo>
                  <a:cubicBezTo>
                    <a:pt x="21600" y="15603"/>
                    <a:pt x="21232" y="16134"/>
                    <a:pt x="20707" y="16134"/>
                  </a:cubicBezTo>
                  <a:close/>
                  <a:moveTo>
                    <a:pt x="7568" y="14170"/>
                  </a:moveTo>
                  <a:cubicBezTo>
                    <a:pt x="19655" y="14170"/>
                    <a:pt x="19655" y="14170"/>
                    <a:pt x="19655" y="14170"/>
                  </a:cubicBezTo>
                  <a:cubicBezTo>
                    <a:pt x="19655" y="1804"/>
                    <a:pt x="19655" y="1804"/>
                    <a:pt x="19655" y="1804"/>
                  </a:cubicBezTo>
                  <a:cubicBezTo>
                    <a:pt x="7568" y="1804"/>
                    <a:pt x="7568" y="1804"/>
                    <a:pt x="7568" y="1804"/>
                  </a:cubicBezTo>
                  <a:lnTo>
                    <a:pt x="7568" y="14170"/>
                  </a:lnTo>
                  <a:close/>
                  <a:moveTo>
                    <a:pt x="15609" y="20539"/>
                  </a:moveTo>
                  <a:cubicBezTo>
                    <a:pt x="15609" y="18044"/>
                    <a:pt x="15609" y="18044"/>
                    <a:pt x="15609" y="18044"/>
                  </a:cubicBezTo>
                  <a:cubicBezTo>
                    <a:pt x="15609" y="17726"/>
                    <a:pt x="15293" y="17354"/>
                    <a:pt x="14926" y="17354"/>
                  </a:cubicBezTo>
                  <a:cubicBezTo>
                    <a:pt x="14558" y="17354"/>
                    <a:pt x="14242" y="17726"/>
                    <a:pt x="14242" y="18044"/>
                  </a:cubicBezTo>
                  <a:cubicBezTo>
                    <a:pt x="14242" y="20167"/>
                    <a:pt x="14242" y="20167"/>
                    <a:pt x="14242" y="20167"/>
                  </a:cubicBezTo>
                  <a:cubicBezTo>
                    <a:pt x="1419" y="20167"/>
                    <a:pt x="1419" y="20167"/>
                    <a:pt x="1419" y="20167"/>
                  </a:cubicBezTo>
                  <a:cubicBezTo>
                    <a:pt x="1419" y="7430"/>
                    <a:pt x="1419" y="7430"/>
                    <a:pt x="1419" y="7430"/>
                  </a:cubicBezTo>
                  <a:cubicBezTo>
                    <a:pt x="3731" y="7430"/>
                    <a:pt x="3731" y="7430"/>
                    <a:pt x="3731" y="7430"/>
                  </a:cubicBezTo>
                  <a:cubicBezTo>
                    <a:pt x="4047" y="7430"/>
                    <a:pt x="4415" y="7112"/>
                    <a:pt x="4415" y="6740"/>
                  </a:cubicBezTo>
                  <a:cubicBezTo>
                    <a:pt x="4415" y="6369"/>
                    <a:pt x="4047" y="6050"/>
                    <a:pt x="3731" y="6050"/>
                  </a:cubicBezTo>
                  <a:cubicBezTo>
                    <a:pt x="1261" y="6050"/>
                    <a:pt x="1261" y="6050"/>
                    <a:pt x="1261" y="6050"/>
                  </a:cubicBezTo>
                  <a:cubicBezTo>
                    <a:pt x="578" y="6050"/>
                    <a:pt x="0" y="6581"/>
                    <a:pt x="0" y="7112"/>
                  </a:cubicBezTo>
                  <a:cubicBezTo>
                    <a:pt x="0" y="20539"/>
                    <a:pt x="0" y="20539"/>
                    <a:pt x="0" y="20539"/>
                  </a:cubicBezTo>
                  <a:cubicBezTo>
                    <a:pt x="0" y="21069"/>
                    <a:pt x="578" y="21600"/>
                    <a:pt x="1261" y="21600"/>
                  </a:cubicBezTo>
                  <a:cubicBezTo>
                    <a:pt x="14558" y="21600"/>
                    <a:pt x="14558" y="21600"/>
                    <a:pt x="14558" y="21600"/>
                  </a:cubicBezTo>
                  <a:cubicBezTo>
                    <a:pt x="15083" y="21600"/>
                    <a:pt x="15609" y="21069"/>
                    <a:pt x="15609" y="20539"/>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900" dirty="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21" name="PA-形状 2446"/>
          <p:cNvSpPr/>
          <p:nvPr>
            <p:custDataLst>
              <p:tags r:id="rId16"/>
            </p:custDataLst>
          </p:nvPr>
        </p:nvSpPr>
        <p:spPr>
          <a:xfrm>
            <a:off x="2010809" y="4249846"/>
            <a:ext cx="6474760" cy="669672"/>
          </a:xfrm>
          <a:prstGeom prst="rect">
            <a:avLst/>
          </a:prstGeom>
          <a:ln w="12700">
            <a:miter lim="400000"/>
          </a:ln>
        </p:spPr>
        <p:txBody>
          <a:bodyPr wrap="square" lIns="35719" tIns="35719" rIns="35719" bIns="35719" anchor="ctr">
            <a:spAutoFit/>
          </a:bodyPr>
          <a:lstStyle>
            <a:lvl1pPr algn="l">
              <a:lnSpc>
                <a:spcPct val="80000"/>
              </a:lnSpc>
              <a:defRPr sz="2400" b="1" cap="all">
                <a:solidFill>
                  <a:srgbClr val="44474F"/>
                </a:solidFill>
                <a:latin typeface="Helvetica"/>
                <a:ea typeface="Helvetica"/>
                <a:cs typeface="Helvetica"/>
                <a:sym typeface="Helvetica"/>
              </a:defRPr>
            </a:lvl1pPr>
          </a:lstStyle>
          <a:p>
            <a:pPr defTabSz="457200">
              <a:lnSpc>
                <a:spcPct val="150000"/>
              </a:lnSpc>
              <a:defRPr/>
            </a:pP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当孩子用情绪或感受的字眼来表达自己内心的感受，父母只需借着</a:t>
            </a:r>
            <a:r>
              <a:rPr lang="zh-CN" altLang="en-US" sz="1400" dirty="0">
                <a:solidFill>
                  <a:srgbClr val="86BED1"/>
                </a:solidFill>
                <a:latin typeface="站酷快乐体2016修订版" panose="02010600030101010101" pitchFamily="2" charset="-122"/>
                <a:ea typeface="站酷快乐体2016修订版" panose="02010600030101010101" pitchFamily="2" charset="-122"/>
                <a:cs typeface="+mn-ea"/>
                <a:sym typeface="+mn-lt"/>
              </a:rPr>
              <a:t>重复孩子所说的一切</a:t>
            </a:r>
            <a:r>
              <a:rPr lang="zh-CN" altLang="en-US"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就能达到反映的效果了解孩子真正的意思。</a:t>
            </a:r>
            <a:endParaRPr sz="1400" b="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grpSp>
        <p:nvGrpSpPr>
          <p:cNvPr id="22" name="PA-组合 16"/>
          <p:cNvGrpSpPr/>
          <p:nvPr>
            <p:custDataLst>
              <p:tags r:id="rId17"/>
            </p:custDataLst>
          </p:nvPr>
        </p:nvGrpSpPr>
        <p:grpSpPr>
          <a:xfrm>
            <a:off x="1473392" y="4394265"/>
            <a:ext cx="417064" cy="417064"/>
            <a:chOff x="3877229" y="3615589"/>
            <a:chExt cx="417064" cy="417064"/>
          </a:xfrm>
        </p:grpSpPr>
        <p:sp>
          <p:nvSpPr>
            <p:cNvPr id="23" name="PA-形状 2441"/>
            <p:cNvSpPr/>
            <p:nvPr>
              <p:custDataLst>
                <p:tags r:id="rId18"/>
              </p:custDataLst>
            </p:nvPr>
          </p:nvSpPr>
          <p:spPr>
            <a:xfrm>
              <a:off x="3877229" y="3615589"/>
              <a:ext cx="417064" cy="417064"/>
            </a:xfrm>
            <a:prstGeom prst="ellipse">
              <a:avLst/>
            </a:prstGeom>
            <a:solidFill>
              <a:srgbClr val="86BED1"/>
            </a:solidFill>
            <a:ln w="12700">
              <a:miter lim="400000"/>
            </a:ln>
          </p:spPr>
          <p:txBody>
            <a:bodyPr lIns="35719" tIns="35719" rIns="35719" bIns="35719" anchor="ctr"/>
            <a:lstStyle/>
            <a:p>
              <a:pPr marL="0" marR="0" lvl="0" indent="0" defTabSz="457200" eaLnBrk="1" fontAlgn="auto" latinLnBrk="0" hangingPunct="1">
                <a:lnSpc>
                  <a:spcPct val="100000"/>
                </a:lnSpc>
                <a:spcBef>
                  <a:spcPts val="0"/>
                </a:spcBef>
                <a:spcAft>
                  <a:spcPts val="0"/>
                </a:spcAft>
                <a:buClrTx/>
                <a:buSzTx/>
                <a:buFontTx/>
                <a:buNone/>
                <a:defRPr sz="3200">
                  <a:solidFill>
                    <a:srgbClr val="FFFFFF"/>
                  </a:solidFill>
                </a:defRPr>
              </a:pPr>
              <a:endParaRPr kumimoji="0" sz="1600" b="0" i="0" u="none" strike="noStrike" kern="0" cap="none" spc="0" normalizeH="0" baseline="0" noProof="0" dirty="0">
                <a:ln>
                  <a:noFill/>
                </a:ln>
                <a:solidFill>
                  <a:srgbClr val="FFFFFF"/>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24" name="PA-形状 2448"/>
            <p:cNvSpPr/>
            <p:nvPr>
              <p:custDataLst>
                <p:tags r:id="rId19"/>
              </p:custDataLst>
            </p:nvPr>
          </p:nvSpPr>
          <p:spPr>
            <a:xfrm>
              <a:off x="3973842" y="3710584"/>
              <a:ext cx="223838" cy="223833"/>
            </a:xfrm>
            <a:custGeom>
              <a:avLst/>
              <a:gdLst/>
              <a:ahLst/>
              <a:cxnLst>
                <a:cxn ang="0">
                  <a:pos x="wd2" y="hd2"/>
                </a:cxn>
                <a:cxn ang="5400000">
                  <a:pos x="wd2" y="hd2"/>
                </a:cxn>
                <a:cxn ang="10800000">
                  <a:pos x="wd2" y="hd2"/>
                </a:cxn>
                <a:cxn ang="16200000">
                  <a:pos x="wd2" y="hd2"/>
                </a:cxn>
              </a:cxnLst>
              <a:rect l="0" t="0" r="r" b="b"/>
              <a:pathLst>
                <a:path w="21600" h="21600" extrusionOk="0">
                  <a:moveTo>
                    <a:pt x="20707" y="16134"/>
                  </a:moveTo>
                  <a:cubicBezTo>
                    <a:pt x="6517" y="16134"/>
                    <a:pt x="6517" y="16134"/>
                    <a:pt x="6517" y="16134"/>
                  </a:cubicBezTo>
                  <a:cubicBezTo>
                    <a:pt x="5991" y="16134"/>
                    <a:pt x="5623" y="15603"/>
                    <a:pt x="5623" y="15231"/>
                  </a:cubicBezTo>
                  <a:cubicBezTo>
                    <a:pt x="5623" y="902"/>
                    <a:pt x="5623" y="902"/>
                    <a:pt x="5623" y="902"/>
                  </a:cubicBezTo>
                  <a:cubicBezTo>
                    <a:pt x="5623" y="371"/>
                    <a:pt x="5991" y="0"/>
                    <a:pt x="6517" y="0"/>
                  </a:cubicBezTo>
                  <a:cubicBezTo>
                    <a:pt x="20707" y="0"/>
                    <a:pt x="20707" y="0"/>
                    <a:pt x="20707" y="0"/>
                  </a:cubicBezTo>
                  <a:cubicBezTo>
                    <a:pt x="21232" y="0"/>
                    <a:pt x="21600" y="371"/>
                    <a:pt x="21600" y="902"/>
                  </a:cubicBezTo>
                  <a:cubicBezTo>
                    <a:pt x="21600" y="15231"/>
                    <a:pt x="21600" y="15231"/>
                    <a:pt x="21600" y="15231"/>
                  </a:cubicBezTo>
                  <a:cubicBezTo>
                    <a:pt x="21600" y="15603"/>
                    <a:pt x="21232" y="16134"/>
                    <a:pt x="20707" y="16134"/>
                  </a:cubicBezTo>
                  <a:close/>
                  <a:moveTo>
                    <a:pt x="7568" y="14170"/>
                  </a:moveTo>
                  <a:cubicBezTo>
                    <a:pt x="19655" y="14170"/>
                    <a:pt x="19655" y="14170"/>
                    <a:pt x="19655" y="14170"/>
                  </a:cubicBezTo>
                  <a:cubicBezTo>
                    <a:pt x="19655" y="1804"/>
                    <a:pt x="19655" y="1804"/>
                    <a:pt x="19655" y="1804"/>
                  </a:cubicBezTo>
                  <a:cubicBezTo>
                    <a:pt x="7568" y="1804"/>
                    <a:pt x="7568" y="1804"/>
                    <a:pt x="7568" y="1804"/>
                  </a:cubicBezTo>
                  <a:lnTo>
                    <a:pt x="7568" y="14170"/>
                  </a:lnTo>
                  <a:close/>
                  <a:moveTo>
                    <a:pt x="15609" y="20539"/>
                  </a:moveTo>
                  <a:cubicBezTo>
                    <a:pt x="15609" y="18044"/>
                    <a:pt x="15609" y="18044"/>
                    <a:pt x="15609" y="18044"/>
                  </a:cubicBezTo>
                  <a:cubicBezTo>
                    <a:pt x="15609" y="17726"/>
                    <a:pt x="15293" y="17354"/>
                    <a:pt x="14926" y="17354"/>
                  </a:cubicBezTo>
                  <a:cubicBezTo>
                    <a:pt x="14558" y="17354"/>
                    <a:pt x="14242" y="17726"/>
                    <a:pt x="14242" y="18044"/>
                  </a:cubicBezTo>
                  <a:cubicBezTo>
                    <a:pt x="14242" y="20167"/>
                    <a:pt x="14242" y="20167"/>
                    <a:pt x="14242" y="20167"/>
                  </a:cubicBezTo>
                  <a:cubicBezTo>
                    <a:pt x="1419" y="20167"/>
                    <a:pt x="1419" y="20167"/>
                    <a:pt x="1419" y="20167"/>
                  </a:cubicBezTo>
                  <a:cubicBezTo>
                    <a:pt x="1419" y="7430"/>
                    <a:pt x="1419" y="7430"/>
                    <a:pt x="1419" y="7430"/>
                  </a:cubicBezTo>
                  <a:cubicBezTo>
                    <a:pt x="3731" y="7430"/>
                    <a:pt x="3731" y="7430"/>
                    <a:pt x="3731" y="7430"/>
                  </a:cubicBezTo>
                  <a:cubicBezTo>
                    <a:pt x="4047" y="7430"/>
                    <a:pt x="4415" y="7112"/>
                    <a:pt x="4415" y="6740"/>
                  </a:cubicBezTo>
                  <a:cubicBezTo>
                    <a:pt x="4415" y="6369"/>
                    <a:pt x="4047" y="6050"/>
                    <a:pt x="3731" y="6050"/>
                  </a:cubicBezTo>
                  <a:cubicBezTo>
                    <a:pt x="1261" y="6050"/>
                    <a:pt x="1261" y="6050"/>
                    <a:pt x="1261" y="6050"/>
                  </a:cubicBezTo>
                  <a:cubicBezTo>
                    <a:pt x="578" y="6050"/>
                    <a:pt x="0" y="6581"/>
                    <a:pt x="0" y="7112"/>
                  </a:cubicBezTo>
                  <a:cubicBezTo>
                    <a:pt x="0" y="20539"/>
                    <a:pt x="0" y="20539"/>
                    <a:pt x="0" y="20539"/>
                  </a:cubicBezTo>
                  <a:cubicBezTo>
                    <a:pt x="0" y="21069"/>
                    <a:pt x="578" y="21600"/>
                    <a:pt x="1261" y="21600"/>
                  </a:cubicBezTo>
                  <a:cubicBezTo>
                    <a:pt x="14558" y="21600"/>
                    <a:pt x="14558" y="21600"/>
                    <a:pt x="14558" y="21600"/>
                  </a:cubicBezTo>
                  <a:cubicBezTo>
                    <a:pt x="15083" y="21600"/>
                    <a:pt x="15609" y="21069"/>
                    <a:pt x="15609" y="20539"/>
                  </a:cubicBezTo>
                  <a:close/>
                </a:path>
              </a:pathLst>
            </a:custGeom>
            <a:solidFill>
              <a:srgbClr val="FFFFFF"/>
            </a:solidFill>
            <a:ln w="12700">
              <a:miter lim="400000"/>
            </a:ln>
          </p:spPr>
          <p:txBody>
            <a:bodyPr lIns="22860" rIns="22860" anchor="ctr"/>
            <a:lstStyle/>
            <a:p>
              <a:pPr defTabSz="228600">
                <a:lnSpc>
                  <a:spcPct val="93000"/>
                </a:lnSpc>
                <a:defRPr sz="1800">
                  <a:latin typeface="Helvetica"/>
                  <a:ea typeface="Helvetica"/>
                  <a:cs typeface="Helvetica"/>
                  <a:sym typeface="Helvetica"/>
                </a:defRPr>
              </a:pPr>
              <a:endParaRPr sz="900" dirty="0">
                <a:solidFill>
                  <a:prstClr val="black"/>
                </a:solidFill>
                <a:latin typeface="站酷快乐体2016修订版" panose="02010600030101010101" pitchFamily="2" charset="-122"/>
                <a:ea typeface="站酷快乐体2016修订版" panose="02010600030101010101" pitchFamily="2" charset="-122"/>
                <a:cs typeface="+mn-ea"/>
                <a:sym typeface="+mn-lt"/>
              </a:endParaRPr>
            </a:p>
          </p:txBody>
        </p:sp>
      </p:grpSp>
      <p:sp>
        <p:nvSpPr>
          <p:cNvPr id="25" name="PA-文本框 30"/>
          <p:cNvSpPr txBox="1"/>
          <p:nvPr>
            <p:custDataLst>
              <p:tags r:id="rId20"/>
            </p:custDataLst>
          </p:nvPr>
        </p:nvSpPr>
        <p:spPr>
          <a:xfrm>
            <a:off x="1681923" y="5099050"/>
            <a:ext cx="6803645" cy="941091"/>
          </a:xfrm>
          <a:prstGeom prst="rect">
            <a:avLst/>
          </a:prstGeom>
          <a:ln w="12700">
            <a:miter lim="400000"/>
          </a:ln>
        </p:spPr>
        <p:txBody>
          <a:bodyPr wrap="square" lIns="35719" tIns="35719" rIns="35719" bIns="35719" anchor="ctr">
            <a:spAutoFit/>
          </a:bodyPr>
          <a:lstStyle>
            <a:defPPr>
              <a:defRPr lang="zh-CN"/>
            </a:defPPr>
            <a:lvl1pPr defTabSz="457200">
              <a:lnSpc>
                <a:spcPct val="80000"/>
              </a:lnSpc>
              <a:defRPr sz="1600" b="0" cap="all">
                <a:solidFill>
                  <a:schemeClr val="tx1">
                    <a:lumMod val="75000"/>
                    <a:lumOff val="25000"/>
                  </a:schemeClr>
                </a:solidFill>
                <a:latin typeface="三极童画简体" panose="00000500000000000000" pitchFamily="2" charset="-122"/>
                <a:ea typeface="三极童画简体" panose="00000500000000000000" pitchFamily="2" charset="-122"/>
                <a:cs typeface="+mn-ea"/>
              </a:defRPr>
            </a:lvl1pPr>
          </a:lstStyle>
          <a:p>
            <a:pPr>
              <a:lnSpc>
                <a:spcPct val="150000"/>
              </a:lnSpc>
            </a:pPr>
            <a:r>
              <a:rPr lang="zh-CN" altLang="en-US" sz="2000" dirty="0">
                <a:solidFill>
                  <a:srgbClr val="FF0000"/>
                </a:solidFill>
                <a:latin typeface="站酷快乐体2016修订版" panose="02010600030101010101" pitchFamily="2" charset="-122"/>
                <a:ea typeface="站酷快乐体2016修订版" panose="02010600030101010101" pitchFamily="2" charset="-122"/>
              </a:rPr>
              <a:t>反映</a:t>
            </a:r>
            <a:r>
              <a:rPr lang="zh-CN" altLang="en-US" sz="2000" dirty="0">
                <a:latin typeface="站酷快乐体2016修订版" panose="02010600030101010101" pitchFamily="2" charset="-122"/>
                <a:ea typeface="站酷快乐体2016修订版" panose="02010600030101010101" pitchFamily="2" charset="-122"/>
              </a:rPr>
              <a:t>常被父母误用为阐释，反而造成更多的误解，因为反映和阐释是截然不同的事情。</a:t>
            </a:r>
            <a:endParaRPr lang="zh-CN" altLang="en-US" sz="2000" dirty="0">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0" presetClass="entr" presetSubtype="0" fill="hold" grpId="0" nodeType="with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to="" calcmode="lin" valueType="num">
                                      <p:cBhvr>
                                        <p:cTn id="15" dur="700" fill="hold">
                                          <p:stCondLst>
                                            <p:cond delay="0"/>
                                          </p:stCondLst>
                                        </p:cTn>
                                        <p:tgtEl>
                                          <p:spTgt spid="9"/>
                                        </p:tgtEl>
                                        <p:attrNameLst>
                                          <p:attrName>ppt_y</p:attrName>
                                        </p:attrNameLst>
                                      </p:cBhvr>
                                      <p:tavLst>
                                        <p:tav tm="0" fmla="#ppt_y-#ppt_h/6*sin(2*pi*$)*(1-$)*8/9">
                                          <p:val>
                                            <p:fltVal val="0"/>
                                          </p:val>
                                        </p:tav>
                                        <p:tav tm="100000">
                                          <p:val>
                                            <p:fltVal val="1"/>
                                          </p:val>
                                        </p:tav>
                                      </p:tavLst>
                                    </p:anim>
                                    <p:anim to="" calcmode="lin" valueType="num">
                                      <p:cBhvr>
                                        <p:cTn id="16" dur="700" fill="hold">
                                          <p:stCondLst>
                                            <p:cond delay="0"/>
                                          </p:stCondLst>
                                        </p:cTn>
                                        <p:tgtEl>
                                          <p:spTgt spid="9"/>
                                        </p:tgtEl>
                                        <p:attrNameLst>
                                          <p:attrName>ppt_h</p:attrName>
                                        </p:attrNameLst>
                                      </p:cBhvr>
                                      <p:tavLst>
                                        <p:tav tm="0" fmla="#ppt_h-#ppt_h/4*sin(2*pi*$)*(1-$)">
                                          <p:val>
                                            <p:fltVal val="0"/>
                                          </p:val>
                                        </p:tav>
                                        <p:tav tm="100000">
                                          <p:val>
                                            <p:fltVal val="1"/>
                                          </p:val>
                                        </p:tav>
                                      </p:tavLst>
                                    </p:anim>
                                  </p:childTnLst>
                                </p:cTn>
                              </p:par>
                              <p:par>
                                <p:cTn id="17" presetID="0" presetClass="entr" presetSubtype="0" fill="hold" nodeType="with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to="" calcmode="lin" valueType="num">
                                      <p:cBhvr>
                                        <p:cTn id="19" dur="700" fill="hold">
                                          <p:stCondLst>
                                            <p:cond delay="0"/>
                                          </p:stCondLst>
                                        </p:cTn>
                                        <p:tgtEl>
                                          <p:spTgt spid="10"/>
                                        </p:tgtEl>
                                        <p:attrNameLst>
                                          <p:attrName>ppt_y</p:attrName>
                                        </p:attrNameLst>
                                      </p:cBhvr>
                                      <p:tavLst>
                                        <p:tav tm="0" fmla="#ppt_y-#ppt_h/6*sin(2*pi*$)*(1-$)*8/9">
                                          <p:val>
                                            <p:fltVal val="0"/>
                                          </p:val>
                                        </p:tav>
                                        <p:tav tm="100000">
                                          <p:val>
                                            <p:fltVal val="1"/>
                                          </p:val>
                                        </p:tav>
                                      </p:tavLst>
                                    </p:anim>
                                    <p:anim to="" calcmode="lin" valueType="num">
                                      <p:cBhvr>
                                        <p:cTn id="20" dur="700" fill="hold">
                                          <p:stCondLst>
                                            <p:cond delay="0"/>
                                          </p:stCondLst>
                                        </p:cTn>
                                        <p:tgtEl>
                                          <p:spTgt spid="10"/>
                                        </p:tgtEl>
                                        <p:attrNameLst>
                                          <p:attrName>ppt_h</p:attrName>
                                        </p:attrNameLst>
                                      </p:cBhvr>
                                      <p:tavLst>
                                        <p:tav tm="0" fmla="#ppt_h-#ppt_h/4*sin(2*pi*$)*(1-$)">
                                          <p:val>
                                            <p:fltVal val="0"/>
                                          </p:val>
                                        </p:tav>
                                        <p:tav tm="100000">
                                          <p:val>
                                            <p:fltVal val="1"/>
                                          </p:val>
                                        </p:tav>
                                      </p:tavLst>
                                    </p:anim>
                                  </p:childTnLst>
                                </p:cTn>
                              </p:par>
                              <p:par>
                                <p:cTn id="21" presetID="0" presetClass="entr" presetSubtype="0" fill="hold" grpId="0" nodeType="withEffect">
                                  <p:stCondLst>
                                    <p:cond delay="0"/>
                                  </p:stCondLst>
                                  <p:iterate type="lt">
                                    <p:tmPct val="10000"/>
                                  </p:iterate>
                                  <p:childTnLst>
                                    <p:set>
                                      <p:cBhvr>
                                        <p:cTn id="22" dur="1" fill="hold">
                                          <p:stCondLst>
                                            <p:cond delay="0"/>
                                          </p:stCondLst>
                                        </p:cTn>
                                        <p:tgtEl>
                                          <p:spTgt spid="13"/>
                                        </p:tgtEl>
                                        <p:attrNameLst>
                                          <p:attrName>style.visibility</p:attrName>
                                        </p:attrNameLst>
                                      </p:cBhvr>
                                      <p:to>
                                        <p:strVal val="visible"/>
                                      </p:to>
                                    </p:set>
                                    <p:anim to="" calcmode="lin" valueType="num">
                                      <p:cBhvr>
                                        <p:cTn id="23" dur="700" fill="hold">
                                          <p:stCondLst>
                                            <p:cond delay="0"/>
                                          </p:stCondLst>
                                        </p:cTn>
                                        <p:tgtEl>
                                          <p:spTgt spid="13"/>
                                        </p:tgtEl>
                                        <p:attrNameLst>
                                          <p:attrName>ppt_y</p:attrName>
                                        </p:attrNameLst>
                                      </p:cBhvr>
                                      <p:tavLst>
                                        <p:tav tm="0" fmla="#ppt_y-#ppt_h/6*sin(2*pi*$)*(1-$)*8/9">
                                          <p:val>
                                            <p:fltVal val="0"/>
                                          </p:val>
                                        </p:tav>
                                        <p:tav tm="100000">
                                          <p:val>
                                            <p:fltVal val="1"/>
                                          </p:val>
                                        </p:tav>
                                      </p:tavLst>
                                    </p:anim>
                                    <p:anim to="" calcmode="lin" valueType="num">
                                      <p:cBhvr>
                                        <p:cTn id="24" dur="700" fill="hold">
                                          <p:stCondLst>
                                            <p:cond delay="0"/>
                                          </p:stCondLst>
                                        </p:cTn>
                                        <p:tgtEl>
                                          <p:spTgt spid="13"/>
                                        </p:tgtEl>
                                        <p:attrNameLst>
                                          <p:attrName>ppt_h</p:attrName>
                                        </p:attrNameLst>
                                      </p:cBhvr>
                                      <p:tavLst>
                                        <p:tav tm="0" fmla="#ppt_h-#ppt_h/4*sin(2*pi*$)*(1-$)">
                                          <p:val>
                                            <p:fltVal val="0"/>
                                          </p:val>
                                        </p:tav>
                                        <p:tav tm="100000">
                                          <p:val>
                                            <p:fltVal val="1"/>
                                          </p:val>
                                        </p:tav>
                                      </p:tavLst>
                                    </p:anim>
                                  </p:childTnLst>
                                </p:cTn>
                              </p:par>
                              <p:par>
                                <p:cTn id="25" presetID="0" presetClass="entr" presetSubtype="0" fill="hold" nodeType="withEffect">
                                  <p:stCondLst>
                                    <p:cond delay="0"/>
                                  </p:stCondLst>
                                  <p:iterate type="lt">
                                    <p:tmPct val="10000"/>
                                  </p:iterate>
                                  <p:childTnLst>
                                    <p:set>
                                      <p:cBhvr>
                                        <p:cTn id="26" dur="1" fill="hold">
                                          <p:stCondLst>
                                            <p:cond delay="0"/>
                                          </p:stCondLst>
                                        </p:cTn>
                                        <p:tgtEl>
                                          <p:spTgt spid="14"/>
                                        </p:tgtEl>
                                        <p:attrNameLst>
                                          <p:attrName>style.visibility</p:attrName>
                                        </p:attrNameLst>
                                      </p:cBhvr>
                                      <p:to>
                                        <p:strVal val="visible"/>
                                      </p:to>
                                    </p:set>
                                    <p:anim to="" calcmode="lin" valueType="num">
                                      <p:cBhvr>
                                        <p:cTn id="27" dur="700" fill="hold">
                                          <p:stCondLst>
                                            <p:cond delay="0"/>
                                          </p:stCondLst>
                                        </p:cTn>
                                        <p:tgtEl>
                                          <p:spTgt spid="14"/>
                                        </p:tgtEl>
                                        <p:attrNameLst>
                                          <p:attrName>ppt_y</p:attrName>
                                        </p:attrNameLst>
                                      </p:cBhvr>
                                      <p:tavLst>
                                        <p:tav tm="0" fmla="#ppt_y-#ppt_h/6*sin(2*pi*$)*(1-$)*8/9">
                                          <p:val>
                                            <p:fltVal val="0"/>
                                          </p:val>
                                        </p:tav>
                                        <p:tav tm="100000">
                                          <p:val>
                                            <p:fltVal val="1"/>
                                          </p:val>
                                        </p:tav>
                                      </p:tavLst>
                                    </p:anim>
                                    <p:anim to="" calcmode="lin" valueType="num">
                                      <p:cBhvr>
                                        <p:cTn id="28" dur="700" fill="hold">
                                          <p:stCondLst>
                                            <p:cond delay="0"/>
                                          </p:stCondLst>
                                        </p:cTn>
                                        <p:tgtEl>
                                          <p:spTgt spid="14"/>
                                        </p:tgtEl>
                                        <p:attrNameLst>
                                          <p:attrName>ppt_h</p:attrName>
                                        </p:attrNameLst>
                                      </p:cBhvr>
                                      <p:tavLst>
                                        <p:tav tm="0" fmla="#ppt_h-#ppt_h/4*sin(2*pi*$)*(1-$)">
                                          <p:val>
                                            <p:fltVal val="0"/>
                                          </p:val>
                                        </p:tav>
                                        <p:tav tm="100000">
                                          <p:val>
                                            <p:fltVal val="1"/>
                                          </p:val>
                                        </p:tav>
                                      </p:tavLst>
                                    </p:anim>
                                  </p:childTnLst>
                                </p:cTn>
                              </p:par>
                              <p:par>
                                <p:cTn id="29" presetID="0" presetClass="entr" presetSubtype="0" fill="hold" grpId="0" nodeType="withEffect">
                                  <p:stCondLst>
                                    <p:cond delay="0"/>
                                  </p:stCondLst>
                                  <p:iterate type="lt">
                                    <p:tmPct val="10000"/>
                                  </p:iterate>
                                  <p:childTnLst>
                                    <p:set>
                                      <p:cBhvr>
                                        <p:cTn id="30" dur="1" fill="hold">
                                          <p:stCondLst>
                                            <p:cond delay="0"/>
                                          </p:stCondLst>
                                        </p:cTn>
                                        <p:tgtEl>
                                          <p:spTgt spid="17"/>
                                        </p:tgtEl>
                                        <p:attrNameLst>
                                          <p:attrName>style.visibility</p:attrName>
                                        </p:attrNameLst>
                                      </p:cBhvr>
                                      <p:to>
                                        <p:strVal val="visible"/>
                                      </p:to>
                                    </p:set>
                                    <p:anim to="" calcmode="lin" valueType="num">
                                      <p:cBhvr>
                                        <p:cTn id="31" dur="700" fill="hold">
                                          <p:stCondLst>
                                            <p:cond delay="0"/>
                                          </p:stCondLst>
                                        </p:cTn>
                                        <p:tgtEl>
                                          <p:spTgt spid="17"/>
                                        </p:tgtEl>
                                        <p:attrNameLst>
                                          <p:attrName>ppt_y</p:attrName>
                                        </p:attrNameLst>
                                      </p:cBhvr>
                                      <p:tavLst>
                                        <p:tav tm="0" fmla="#ppt_y-#ppt_h/6*sin(2*pi*$)*(1-$)*8/9">
                                          <p:val>
                                            <p:fltVal val="0"/>
                                          </p:val>
                                        </p:tav>
                                        <p:tav tm="100000">
                                          <p:val>
                                            <p:fltVal val="1"/>
                                          </p:val>
                                        </p:tav>
                                      </p:tavLst>
                                    </p:anim>
                                    <p:anim to="" calcmode="lin" valueType="num">
                                      <p:cBhvr>
                                        <p:cTn id="32" dur="700" fill="hold">
                                          <p:stCondLst>
                                            <p:cond delay="0"/>
                                          </p:stCondLst>
                                        </p:cTn>
                                        <p:tgtEl>
                                          <p:spTgt spid="17"/>
                                        </p:tgtEl>
                                        <p:attrNameLst>
                                          <p:attrName>ppt_h</p:attrName>
                                        </p:attrNameLst>
                                      </p:cBhvr>
                                      <p:tavLst>
                                        <p:tav tm="0" fmla="#ppt_h-#ppt_h/4*sin(2*pi*$)*(1-$)">
                                          <p:val>
                                            <p:fltVal val="0"/>
                                          </p:val>
                                        </p:tav>
                                        <p:tav tm="100000">
                                          <p:val>
                                            <p:fltVal val="1"/>
                                          </p:val>
                                        </p:tav>
                                      </p:tavLst>
                                    </p:anim>
                                  </p:childTnLst>
                                </p:cTn>
                              </p:par>
                              <p:par>
                                <p:cTn id="33" presetID="0" presetClass="entr" presetSubtype="0" fill="hold" nodeType="withEffect">
                                  <p:stCondLst>
                                    <p:cond delay="0"/>
                                  </p:stCondLst>
                                  <p:iterate type="lt">
                                    <p:tmPct val="10000"/>
                                  </p:iterate>
                                  <p:childTnLst>
                                    <p:set>
                                      <p:cBhvr>
                                        <p:cTn id="34" dur="1" fill="hold">
                                          <p:stCondLst>
                                            <p:cond delay="0"/>
                                          </p:stCondLst>
                                        </p:cTn>
                                        <p:tgtEl>
                                          <p:spTgt spid="18"/>
                                        </p:tgtEl>
                                        <p:attrNameLst>
                                          <p:attrName>style.visibility</p:attrName>
                                        </p:attrNameLst>
                                      </p:cBhvr>
                                      <p:to>
                                        <p:strVal val="visible"/>
                                      </p:to>
                                    </p:set>
                                    <p:anim to="" calcmode="lin" valueType="num">
                                      <p:cBhvr>
                                        <p:cTn id="35" dur="700" fill="hold">
                                          <p:stCondLst>
                                            <p:cond delay="0"/>
                                          </p:stCondLst>
                                        </p:cTn>
                                        <p:tgtEl>
                                          <p:spTgt spid="18"/>
                                        </p:tgtEl>
                                        <p:attrNameLst>
                                          <p:attrName>ppt_y</p:attrName>
                                        </p:attrNameLst>
                                      </p:cBhvr>
                                      <p:tavLst>
                                        <p:tav tm="0" fmla="#ppt_y-#ppt_h/6*sin(2*pi*$)*(1-$)*8/9">
                                          <p:val>
                                            <p:fltVal val="0"/>
                                          </p:val>
                                        </p:tav>
                                        <p:tav tm="100000">
                                          <p:val>
                                            <p:fltVal val="1"/>
                                          </p:val>
                                        </p:tav>
                                      </p:tavLst>
                                    </p:anim>
                                    <p:anim to="" calcmode="lin" valueType="num">
                                      <p:cBhvr>
                                        <p:cTn id="36" dur="700" fill="hold">
                                          <p:stCondLst>
                                            <p:cond delay="0"/>
                                          </p:stCondLst>
                                        </p:cTn>
                                        <p:tgtEl>
                                          <p:spTgt spid="18"/>
                                        </p:tgtEl>
                                        <p:attrNameLst>
                                          <p:attrName>ppt_h</p:attrName>
                                        </p:attrNameLst>
                                      </p:cBhvr>
                                      <p:tavLst>
                                        <p:tav tm="0" fmla="#ppt_h-#ppt_h/4*sin(2*pi*$)*(1-$)">
                                          <p:val>
                                            <p:fltVal val="0"/>
                                          </p:val>
                                        </p:tav>
                                        <p:tav tm="100000">
                                          <p:val>
                                            <p:fltVal val="1"/>
                                          </p:val>
                                        </p:tav>
                                      </p:tavLst>
                                    </p:anim>
                                  </p:childTnLst>
                                </p:cTn>
                              </p:par>
                              <p:par>
                                <p:cTn id="37" presetID="0" presetClass="entr" presetSubtype="0" fill="hold" grpId="0" nodeType="withEffect">
                                  <p:stCondLst>
                                    <p:cond delay="0"/>
                                  </p:stCondLst>
                                  <p:iterate type="lt">
                                    <p:tmPct val="10000"/>
                                  </p:iterate>
                                  <p:childTnLst>
                                    <p:set>
                                      <p:cBhvr>
                                        <p:cTn id="38" dur="1" fill="hold">
                                          <p:stCondLst>
                                            <p:cond delay="0"/>
                                          </p:stCondLst>
                                        </p:cTn>
                                        <p:tgtEl>
                                          <p:spTgt spid="21"/>
                                        </p:tgtEl>
                                        <p:attrNameLst>
                                          <p:attrName>style.visibility</p:attrName>
                                        </p:attrNameLst>
                                      </p:cBhvr>
                                      <p:to>
                                        <p:strVal val="visible"/>
                                      </p:to>
                                    </p:set>
                                    <p:anim to="" calcmode="lin" valueType="num">
                                      <p:cBhvr>
                                        <p:cTn id="39" dur="700" fill="hold">
                                          <p:stCondLst>
                                            <p:cond delay="0"/>
                                          </p:stCondLst>
                                        </p:cTn>
                                        <p:tgtEl>
                                          <p:spTgt spid="21"/>
                                        </p:tgtEl>
                                        <p:attrNameLst>
                                          <p:attrName>ppt_y</p:attrName>
                                        </p:attrNameLst>
                                      </p:cBhvr>
                                      <p:tavLst>
                                        <p:tav tm="0" fmla="#ppt_y-#ppt_h/6*sin(2*pi*$)*(1-$)*8/9">
                                          <p:val>
                                            <p:fltVal val="0"/>
                                          </p:val>
                                        </p:tav>
                                        <p:tav tm="100000">
                                          <p:val>
                                            <p:fltVal val="1"/>
                                          </p:val>
                                        </p:tav>
                                      </p:tavLst>
                                    </p:anim>
                                    <p:anim to="" calcmode="lin" valueType="num">
                                      <p:cBhvr>
                                        <p:cTn id="40" dur="700" fill="hold">
                                          <p:stCondLst>
                                            <p:cond delay="0"/>
                                          </p:stCondLst>
                                        </p:cTn>
                                        <p:tgtEl>
                                          <p:spTgt spid="21"/>
                                        </p:tgtEl>
                                        <p:attrNameLst>
                                          <p:attrName>ppt_h</p:attrName>
                                        </p:attrNameLst>
                                      </p:cBhvr>
                                      <p:tavLst>
                                        <p:tav tm="0" fmla="#ppt_h-#ppt_h/4*sin(2*pi*$)*(1-$)">
                                          <p:val>
                                            <p:fltVal val="0"/>
                                          </p:val>
                                        </p:tav>
                                        <p:tav tm="100000">
                                          <p:val>
                                            <p:fltVal val="1"/>
                                          </p:val>
                                        </p:tav>
                                      </p:tavLst>
                                    </p:anim>
                                  </p:childTnLst>
                                </p:cTn>
                              </p:par>
                              <p:par>
                                <p:cTn id="41" presetID="0" presetClass="entr" presetSubtype="0" fill="hold" nodeType="with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to="" calcmode="lin" valueType="num">
                                      <p:cBhvr>
                                        <p:cTn id="43" dur="700" fill="hold">
                                          <p:stCondLst>
                                            <p:cond delay="0"/>
                                          </p:stCondLst>
                                        </p:cTn>
                                        <p:tgtEl>
                                          <p:spTgt spid="22"/>
                                        </p:tgtEl>
                                        <p:attrNameLst>
                                          <p:attrName>ppt_y</p:attrName>
                                        </p:attrNameLst>
                                      </p:cBhvr>
                                      <p:tavLst>
                                        <p:tav tm="0" fmla="#ppt_y-#ppt_h/6*sin(2*pi*$)*(1-$)*8/9">
                                          <p:val>
                                            <p:fltVal val="0"/>
                                          </p:val>
                                        </p:tav>
                                        <p:tav tm="100000">
                                          <p:val>
                                            <p:fltVal val="1"/>
                                          </p:val>
                                        </p:tav>
                                      </p:tavLst>
                                    </p:anim>
                                    <p:anim to="" calcmode="lin" valueType="num">
                                      <p:cBhvr>
                                        <p:cTn id="44" dur="700" fill="hold">
                                          <p:stCondLst>
                                            <p:cond delay="0"/>
                                          </p:stCondLst>
                                        </p:cTn>
                                        <p:tgtEl>
                                          <p:spTgt spid="22"/>
                                        </p:tgtEl>
                                        <p:attrNameLst>
                                          <p:attrName>ppt_h</p:attrName>
                                        </p:attrNameLst>
                                      </p:cBhvr>
                                      <p:tavLst>
                                        <p:tav tm="0" fmla="#ppt_h-#ppt_h/4*sin(2*pi*$)*(1-$)">
                                          <p:val>
                                            <p:fltVal val="0"/>
                                          </p:val>
                                        </p:tav>
                                        <p:tav tm="100000">
                                          <p:val>
                                            <p:fltVal val="1"/>
                                          </p:val>
                                        </p:tav>
                                      </p:tavLst>
                                    </p:anim>
                                  </p:childTnLst>
                                </p:cTn>
                              </p:par>
                              <p:par>
                                <p:cTn id="45" presetID="0" presetClass="entr" presetSubtype="0" fill="hold" grpId="0" nodeType="withEffect">
                                  <p:stCondLst>
                                    <p:cond delay="0"/>
                                  </p:stCondLst>
                                  <p:iterate type="lt">
                                    <p:tmPct val="10000"/>
                                  </p:iterate>
                                  <p:childTnLst>
                                    <p:set>
                                      <p:cBhvr>
                                        <p:cTn id="46" dur="700" fill="hold">
                                          <p:stCondLst>
                                            <p:cond delay="0"/>
                                          </p:stCondLst>
                                        </p:cTn>
                                        <p:tgtEl>
                                          <p:spTgt spid="25"/>
                                        </p:tgtEl>
                                        <p:attrNameLst>
                                          <p:attrName>style.visibility</p:attrName>
                                        </p:attrNameLst>
                                      </p:cBhvr>
                                      <p:to>
                                        <p:strVal val="visible"/>
                                      </p:to>
                                    </p:set>
                                    <p:anim to="" calcmode="lin" valueType="num">
                                      <p:cBhvr>
                                        <p:cTn id="47" dur="700" fill="hold">
                                          <p:stCondLst>
                                            <p:cond delay="0"/>
                                          </p:stCondLst>
                                        </p:cTn>
                                        <p:tgtEl>
                                          <p:spTgt spid="25"/>
                                        </p:tgtEl>
                                        <p:attrNameLst>
                                          <p:attrName>ppt_x</p:attrName>
                                        </p:attrNameLst>
                                      </p:cBhvr>
                                      <p:tavLst>
                                        <p:tav tm="0" fmla="#ppt_x-#ppt_w*((1.5-1.5*$)^3-(1.5-1.5*$)^2)">
                                          <p:val>
                                            <p:fltVal val="0"/>
                                          </p:val>
                                        </p:tav>
                                        <p:tav tm="100000">
                                          <p:val>
                                            <p:fltVal val="1"/>
                                          </p:val>
                                        </p:tav>
                                      </p:tavLst>
                                    </p:anim>
                                    <p:animEffect filter="fade">
                                      <p:cBhvr>
                                        <p:cTn id="48" dur="700">
                                          <p:stCondLst>
                                            <p:cond delay="0"/>
                                          </p:stCondLst>
                                        </p:cTn>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3" grpId="0" animBg="1"/>
      <p:bldP spid="17" grpId="0" animBg="1"/>
      <p:bldP spid="21"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6" name="PA-图片 1"/>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l="2646" r="2646"/>
          <a:stretch>
            <a:fillRect/>
          </a:stretch>
        </p:blipFill>
        <p:spPr>
          <a:xfrm>
            <a:off x="7482657" y="1790832"/>
            <a:ext cx="4306186" cy="4546836"/>
          </a:xfrm>
          <a:prstGeom prst="rect">
            <a:avLst/>
          </a:prstGeom>
        </p:spPr>
      </p:pic>
      <p:sp>
        <p:nvSpPr>
          <p:cNvPr id="7" name="PA-文本框 2"/>
          <p:cNvSpPr txBox="1"/>
          <p:nvPr>
            <p:custDataLst>
              <p:tags r:id="rId4"/>
            </p:custDataLst>
          </p:nvPr>
        </p:nvSpPr>
        <p:spPr>
          <a:xfrm>
            <a:off x="1287032" y="2024310"/>
            <a:ext cx="6421921" cy="82994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95000"/>
                    <a:lumOff val="5000"/>
                  </a:schemeClr>
                </a:solidFill>
                <a:latin typeface="站酷快乐体2016修订版" panose="02010600030101010101" pitchFamily="2" charset="-122"/>
                <a:ea typeface="站酷快乐体2016修订版" panose="02010600030101010101" pitchFamily="2" charset="-122"/>
              </a:rPr>
              <a:t>父母可以借着注意孩子</a:t>
            </a:r>
            <a:r>
              <a:rPr lang="zh-CN" altLang="en-US" sz="1600" dirty="0">
                <a:solidFill>
                  <a:srgbClr val="86BED1"/>
                </a:solidFill>
                <a:latin typeface="站酷快乐体2016修订版" panose="02010600030101010101" pitchFamily="2" charset="-122"/>
                <a:ea typeface="站酷快乐体2016修订版" panose="02010600030101010101" pitchFamily="2" charset="-122"/>
              </a:rPr>
              <a:t>肢体语言</a:t>
            </a:r>
            <a:r>
              <a:rPr lang="zh-CN" altLang="en-US" sz="1600" dirty="0">
                <a:solidFill>
                  <a:schemeClr val="tx1">
                    <a:lumMod val="95000"/>
                    <a:lumOff val="5000"/>
                  </a:schemeClr>
                </a:solidFill>
                <a:latin typeface="站酷快乐体2016修订版" panose="02010600030101010101" pitchFamily="2" charset="-122"/>
                <a:ea typeface="站酷快乐体2016修订版" panose="02010600030101010101" pitchFamily="2" charset="-122"/>
              </a:rPr>
              <a:t>，</a:t>
            </a:r>
            <a:r>
              <a:rPr lang="zh-CN" altLang="en-US" sz="1600" dirty="0">
                <a:solidFill>
                  <a:srgbClr val="86BED1"/>
                </a:solidFill>
                <a:latin typeface="站酷快乐体2016修订版" panose="02010600030101010101" pitchFamily="2" charset="-122"/>
                <a:ea typeface="站酷快乐体2016修订版" panose="02010600030101010101" pitchFamily="2" charset="-122"/>
              </a:rPr>
              <a:t>说话音调</a:t>
            </a:r>
            <a:r>
              <a:rPr lang="zh-CN" altLang="en-US" sz="1600" dirty="0">
                <a:solidFill>
                  <a:schemeClr val="tx1">
                    <a:lumMod val="95000"/>
                    <a:lumOff val="5000"/>
                  </a:schemeClr>
                </a:solidFill>
                <a:latin typeface="站酷快乐体2016修订版" panose="02010600030101010101" pitchFamily="2" charset="-122"/>
                <a:ea typeface="站酷快乐体2016修订版" panose="02010600030101010101" pitchFamily="2" charset="-122"/>
              </a:rPr>
              <a:t>以及</a:t>
            </a:r>
            <a:r>
              <a:rPr lang="zh-CN" altLang="en-US" sz="1600" dirty="0">
                <a:solidFill>
                  <a:srgbClr val="86BED1"/>
                </a:solidFill>
                <a:latin typeface="站酷快乐体2016修订版" panose="02010600030101010101" pitchFamily="2" charset="-122"/>
                <a:ea typeface="站酷快乐体2016修订版" panose="02010600030101010101" pitchFamily="2" charset="-122"/>
              </a:rPr>
              <a:t>交谈所用的语言</a:t>
            </a:r>
            <a:r>
              <a:rPr lang="zh-CN" altLang="en-US" sz="1600" dirty="0">
                <a:solidFill>
                  <a:schemeClr val="tx1">
                    <a:lumMod val="95000"/>
                    <a:lumOff val="5000"/>
                  </a:schemeClr>
                </a:solidFill>
                <a:latin typeface="站酷快乐体2016修订版" panose="02010600030101010101" pitchFamily="2" charset="-122"/>
                <a:ea typeface="站酷快乐体2016修订版" panose="02010600030101010101" pitchFamily="2" charset="-122"/>
              </a:rPr>
              <a:t>来学习做有效的反映。</a:t>
            </a:r>
            <a:endParaRPr lang="zh-CN" altLang="en-US" sz="1600" dirty="0">
              <a:solidFill>
                <a:schemeClr val="tx1">
                  <a:lumMod val="95000"/>
                  <a:lumOff val="5000"/>
                </a:schemeClr>
              </a:solidFill>
              <a:latin typeface="站酷快乐体2016修订版" panose="02010600030101010101" pitchFamily="2" charset="-122"/>
              <a:ea typeface="站酷快乐体2016修订版" panose="02010600030101010101" pitchFamily="2" charset="-122"/>
            </a:endParaRPr>
          </a:p>
        </p:txBody>
      </p:sp>
      <p:sp>
        <p:nvSpPr>
          <p:cNvPr id="8" name="PA-íśľíḋe"/>
          <p:cNvSpPr/>
          <p:nvPr>
            <p:custDataLst>
              <p:tags r:id="rId5"/>
            </p:custDataLst>
          </p:nvPr>
        </p:nvSpPr>
        <p:spPr>
          <a:xfrm>
            <a:off x="941854" y="696223"/>
            <a:ext cx="10617404" cy="1070014"/>
          </a:xfrm>
          <a:prstGeom prst="rect">
            <a:avLst/>
          </a:prstGeom>
          <a:solidFill>
            <a:srgbClr val="86BED1"/>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en-US" altLang="zh-CN" sz="2000" b="1" dirty="0">
              <a:solidFill>
                <a:schemeClr val="bg1"/>
              </a:solidFill>
              <a:latin typeface="站酷快乐体2016修订版" panose="02010600030101010101" pitchFamily="2" charset="-122"/>
              <a:ea typeface="站酷快乐体2016修订版" panose="02010600030101010101" pitchFamily="2" charset="-122"/>
            </a:endParaRPr>
          </a:p>
          <a:p>
            <a:pPr algn="ctr" defTabSz="913765"/>
            <a:endParaRPr lang="zh-CN" altLang="en-US" sz="2000" b="1" dirty="0">
              <a:solidFill>
                <a:schemeClr val="bg1"/>
              </a:solidFill>
              <a:latin typeface="站酷快乐体2016修订版" panose="02010600030101010101" pitchFamily="2" charset="-122"/>
              <a:ea typeface="站酷快乐体2016修订版" panose="02010600030101010101" pitchFamily="2" charset="-122"/>
            </a:endParaRPr>
          </a:p>
        </p:txBody>
      </p:sp>
      <p:cxnSp>
        <p:nvCxnSpPr>
          <p:cNvPr id="9" name="PA-直接连接符 4"/>
          <p:cNvCxnSpPr/>
          <p:nvPr>
            <p:custDataLst>
              <p:tags r:id="rId6"/>
            </p:custDataLst>
          </p:nvPr>
        </p:nvCxnSpPr>
        <p:spPr>
          <a:xfrm flipH="1">
            <a:off x="1433780" y="1604533"/>
            <a:ext cx="2698718" cy="0"/>
          </a:xfrm>
          <a:prstGeom prst="line">
            <a:avLst/>
          </a:prstGeom>
          <a:ln w="3175" cap="rnd">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10" name="PA-işľïḍè"/>
          <p:cNvSpPr/>
          <p:nvPr>
            <p:custDataLst>
              <p:tags r:id="rId7"/>
            </p:custDataLst>
          </p:nvPr>
        </p:nvSpPr>
        <p:spPr>
          <a:xfrm>
            <a:off x="1821671" y="1029951"/>
            <a:ext cx="1761628" cy="463485"/>
          </a:xfrm>
          <a:prstGeom prst="roundRect">
            <a:avLst>
              <a:gd name="adj" fmla="val 50000"/>
            </a:avLst>
          </a:prstGeom>
          <a:solidFill>
            <a:schemeClr val="bg1"/>
          </a:solidFill>
          <a:ln w="3175"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lnSpcReduction="10000"/>
          </a:bodyPr>
          <a:lstStyle/>
          <a:p>
            <a:pPr algn="ctr"/>
            <a:r>
              <a:rPr lang="en-US" altLang="zh-CN" sz="1600" b="1" dirty="0">
                <a:solidFill>
                  <a:schemeClr val="bg1"/>
                </a:solidFill>
                <a:latin typeface="站酷快乐体2016修订版" panose="02010600030101010101" pitchFamily="2" charset="-122"/>
                <a:ea typeface="站酷快乐体2016修订版" panose="02010600030101010101" pitchFamily="2" charset="-122"/>
              </a:rPr>
              <a:t> </a:t>
            </a:r>
            <a:endParaRPr sz="1600" b="1"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11" name="PA-文本框 6"/>
          <p:cNvSpPr txBox="1"/>
          <p:nvPr>
            <p:custDataLst>
              <p:tags r:id="rId8"/>
            </p:custDataLst>
          </p:nvPr>
        </p:nvSpPr>
        <p:spPr>
          <a:xfrm>
            <a:off x="1625245" y="1085531"/>
            <a:ext cx="2154481" cy="369332"/>
          </a:xfrm>
          <a:prstGeom prst="rect">
            <a:avLst/>
          </a:prstGeom>
          <a:noFill/>
        </p:spPr>
        <p:txBody>
          <a:bodyPr wrap="square" rtlCol="0">
            <a:spAutoFit/>
          </a:bodyPr>
          <a:lstStyle/>
          <a:p>
            <a:pPr algn="ctr">
              <a:defRPr/>
            </a:pPr>
            <a:r>
              <a:rPr lang="zh-CN" altLang="en-US" b="1" kern="0" dirty="0">
                <a:solidFill>
                  <a:srgbClr val="86BED1"/>
                </a:solidFill>
                <a:latin typeface="站酷快乐体2016修订版" panose="02010600030101010101" pitchFamily="2" charset="-122"/>
                <a:ea typeface="站酷快乐体2016修订版" panose="02010600030101010101" pitchFamily="2" charset="-122"/>
              </a:rPr>
              <a:t>父母</a:t>
            </a:r>
            <a:r>
              <a:rPr lang="zh-CN" altLang="en-US" b="1" kern="0" dirty="0">
                <a:solidFill>
                  <a:srgbClr val="FF0000"/>
                </a:solidFill>
                <a:latin typeface="站酷快乐体2016修订版" panose="02010600030101010101" pitchFamily="2" charset="-122"/>
                <a:ea typeface="站酷快乐体2016修订版" panose="02010600030101010101" pitchFamily="2" charset="-122"/>
              </a:rPr>
              <a:t>反映</a:t>
            </a:r>
            <a:r>
              <a:rPr lang="zh-CN" altLang="en-US" b="1" kern="0" dirty="0">
                <a:solidFill>
                  <a:srgbClr val="86BED1"/>
                </a:solidFill>
                <a:latin typeface="站酷快乐体2016修订版" panose="02010600030101010101" pitchFamily="2" charset="-122"/>
                <a:ea typeface="站酷快乐体2016修订版" panose="02010600030101010101" pitchFamily="2" charset="-122"/>
              </a:rPr>
              <a:t>的措词</a:t>
            </a:r>
            <a:endParaRPr lang="zh-CN" altLang="en-US" b="1" kern="0" dirty="0">
              <a:solidFill>
                <a:srgbClr val="86BED1"/>
              </a:solidFill>
              <a:latin typeface="站酷快乐体2016修订版" panose="02010600030101010101" pitchFamily="2" charset="-122"/>
              <a:ea typeface="站酷快乐体2016修订版" panose="02010600030101010101" pitchFamily="2" charset="-122"/>
            </a:endParaRPr>
          </a:p>
        </p:txBody>
      </p:sp>
      <p:pic>
        <p:nvPicPr>
          <p:cNvPr id="12" name="PA-Graphic 7"/>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3865798" y="1029951"/>
            <a:ext cx="266700" cy="400050"/>
          </a:xfrm>
          <a:prstGeom prst="rect">
            <a:avLst/>
          </a:prstGeom>
        </p:spPr>
      </p:pic>
      <p:pic>
        <p:nvPicPr>
          <p:cNvPr id="13" name="PA-Graphic 8"/>
          <p:cNvPicPr>
            <a:picLocks noChangeAspect="1"/>
          </p:cNvPicPr>
          <p:nvPr>
            <p:custDataLst>
              <p:tags r:id="rId12"/>
            </p:custDataLst>
          </p:nvPr>
        </p:nvPicPr>
        <p:blipFill>
          <a:blip r:embed="rId10">
            <a:extLst>
              <a:ext uri="{96DAC541-7B7A-43D3-8B79-37D633B846F1}">
                <asvg:svgBlip xmlns:asvg="http://schemas.microsoft.com/office/drawing/2016/SVG/main" r:embed="rId11"/>
              </a:ext>
            </a:extLst>
          </a:blip>
          <a:stretch>
            <a:fillRect/>
          </a:stretch>
        </p:blipFill>
        <p:spPr>
          <a:xfrm>
            <a:off x="1290321" y="1029951"/>
            <a:ext cx="266700" cy="400050"/>
          </a:xfrm>
          <a:prstGeom prst="rect">
            <a:avLst/>
          </a:prstGeom>
        </p:spPr>
      </p:pic>
      <p:sp>
        <p:nvSpPr>
          <p:cNvPr id="14" name="PA-文本框 9"/>
          <p:cNvSpPr txBox="1"/>
          <p:nvPr>
            <p:custDataLst>
              <p:tags r:id="rId13"/>
            </p:custDataLst>
          </p:nvPr>
        </p:nvSpPr>
        <p:spPr>
          <a:xfrm>
            <a:off x="4463117" y="876062"/>
            <a:ext cx="6971973" cy="829945"/>
          </a:xfrm>
          <a:prstGeom prst="rect">
            <a:avLst/>
          </a:prstGeom>
          <a:noFill/>
        </p:spPr>
        <p:txBody>
          <a:bodyPr wrap="square" rtlCol="0">
            <a:spAutoFit/>
          </a:bodyPr>
          <a:lstStyle/>
          <a:p>
            <a:pPr>
              <a:lnSpc>
                <a:spcPct val="150000"/>
              </a:lnSpc>
            </a:pPr>
            <a:r>
              <a:rPr lang="zh-CN" altLang="en-US" sz="1600" dirty="0">
                <a:solidFill>
                  <a:schemeClr val="bg1"/>
                </a:solidFill>
                <a:latin typeface="站酷快乐体2016修订版" panose="02010600030101010101" pitchFamily="2" charset="-122"/>
                <a:ea typeface="站酷快乐体2016修订版" panose="02010600030101010101" pitchFamily="2" charset="-122"/>
              </a:rPr>
              <a:t>阐述是将孩子所说的话加以解释和推论。也许父母的解释或推论是正确的，</a:t>
            </a:r>
            <a:endParaRPr lang="zh-CN" altLang="en-US" sz="1600" dirty="0">
              <a:solidFill>
                <a:schemeClr val="bg1"/>
              </a:solidFill>
              <a:latin typeface="站酷快乐体2016修订版" panose="02010600030101010101" pitchFamily="2" charset="-122"/>
              <a:ea typeface="站酷快乐体2016修订版" panose="02010600030101010101" pitchFamily="2" charset="-122"/>
            </a:endParaRPr>
          </a:p>
          <a:p>
            <a:pPr>
              <a:lnSpc>
                <a:spcPct val="150000"/>
              </a:lnSpc>
            </a:pPr>
            <a:r>
              <a:rPr lang="zh-CN" altLang="en-US" sz="1600" dirty="0">
                <a:solidFill>
                  <a:schemeClr val="bg1"/>
                </a:solidFill>
                <a:latin typeface="站酷快乐体2016修订版" panose="02010600030101010101" pitchFamily="2" charset="-122"/>
                <a:ea typeface="站酷快乐体2016修订版" panose="02010600030101010101" pitchFamily="2" charset="-122"/>
              </a:rPr>
              <a:t>但是经阐释而产生的陈述反而可能造成孩子认为是在剖析他的不是了解他。</a:t>
            </a:r>
            <a:endParaRPr lang="zh-CN" altLang="en-US" sz="1600" dirty="0">
              <a:solidFill>
                <a:schemeClr val="bg1"/>
              </a:solidFill>
              <a:latin typeface="站酷快乐体2016修订版" panose="02010600030101010101" pitchFamily="2" charset="-122"/>
              <a:ea typeface="站酷快乐体2016修订版" panose="02010600030101010101" pitchFamily="2" charset="-122"/>
            </a:endParaRPr>
          </a:p>
        </p:txBody>
      </p:sp>
      <p:sp>
        <p:nvSpPr>
          <p:cNvPr id="15" name="PA-文本框 10"/>
          <p:cNvSpPr txBox="1"/>
          <p:nvPr>
            <p:custDataLst>
              <p:tags r:id="rId14"/>
            </p:custDataLst>
          </p:nvPr>
        </p:nvSpPr>
        <p:spPr>
          <a:xfrm>
            <a:off x="1287032" y="2943421"/>
            <a:ext cx="6157605" cy="76944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当孩子流露出情绪反应信息时，父母要先给自己大约</a:t>
            </a:r>
            <a:r>
              <a:rPr lang="en-US" altLang="zh-CN"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10</a:t>
            </a: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秒钟的时间，试着问自己两个问题：</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16" name="PA-文本框 11"/>
          <p:cNvSpPr txBox="1"/>
          <p:nvPr>
            <p:custDataLst>
              <p:tags r:id="rId15"/>
            </p:custDataLst>
          </p:nvPr>
        </p:nvSpPr>
        <p:spPr>
          <a:xfrm>
            <a:off x="1287032" y="3737288"/>
            <a:ext cx="5999357" cy="11444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反映最重要的措词有很多种，最重要的原则是一致，就是使用假设性的措词来反映，而不是表现出一副“我都知道”的肯定措词。</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17" name="PA-文本框 12"/>
          <p:cNvSpPr txBox="1"/>
          <p:nvPr>
            <p:custDataLst>
              <p:tags r:id="rId16"/>
            </p:custDataLst>
          </p:nvPr>
        </p:nvSpPr>
        <p:spPr>
          <a:xfrm>
            <a:off x="1287032" y="4927612"/>
            <a:ext cx="5908930" cy="114448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父母要避免使用肯定措词来告诉子女她的感觉如何，父母应小心选择措词，音调和肢体语言来表示对子女的了解和猜测是否正确。 </a:t>
            </a:r>
            <a:endParaRPr lang="zh-CN" altLang="en-US" sz="16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700" fill="hold">
                                          <p:stCondLst>
                                            <p:cond delay="0"/>
                                          </p:stCondLst>
                                        </p:cTn>
                                        <p:tgtEl>
                                          <p:spTgt spid="6"/>
                                        </p:tgtEl>
                                        <p:attrNameLst>
                                          <p:attrName>ppt_y</p:attrName>
                                        </p:attrNameLst>
                                      </p:cBhvr>
                                      <p:tavLst>
                                        <p:tav tm="0" fmla="#ppt_y-#ppt_h/6*sin(2*pi*$)*(1-$)*8/9">
                                          <p:val>
                                            <p:fltVal val="0"/>
                                          </p:val>
                                        </p:tav>
                                        <p:tav tm="100000">
                                          <p:val>
                                            <p:fltVal val="1"/>
                                          </p:val>
                                        </p:tav>
                                      </p:tavLst>
                                    </p:anim>
                                    <p:anim to="" calcmode="lin" valueType="num">
                                      <p:cBhvr>
                                        <p:cTn id="8" dur="700" fill="hold">
                                          <p:stCondLst>
                                            <p:cond delay="0"/>
                                          </p:stCondLst>
                                        </p:cTn>
                                        <p:tgtEl>
                                          <p:spTgt spid="6"/>
                                        </p:tgtEl>
                                        <p:attrNameLst>
                                          <p:attrName>ppt_h</p:attrName>
                                        </p:attrNameLst>
                                      </p:cBhvr>
                                      <p:tavLst>
                                        <p:tav tm="0" fmla="#ppt_h-#ppt_h/4*sin(2*pi*$)*(1-$)">
                                          <p:val>
                                            <p:fltVal val="0"/>
                                          </p:val>
                                        </p:tav>
                                        <p:tav tm="100000">
                                          <p:val>
                                            <p:fltVal val="1"/>
                                          </p:val>
                                        </p:tav>
                                      </p:tavLst>
                                    </p:anim>
                                  </p:childTnLst>
                                </p:cTn>
                              </p:par>
                              <p:par>
                                <p:cTn id="9" presetID="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to="" calcmode="lin" valueType="num">
                                      <p:cBhvr>
                                        <p:cTn id="11" dur="700" fill="hold">
                                          <p:stCondLst>
                                            <p:cond delay="0"/>
                                          </p:stCondLst>
                                        </p:cTn>
                                        <p:tgtEl>
                                          <p:spTgt spid="7"/>
                                        </p:tgtEl>
                                        <p:attrNameLst>
                                          <p:attrName>ppt_y</p:attrName>
                                        </p:attrNameLst>
                                      </p:cBhvr>
                                      <p:tavLst>
                                        <p:tav tm="0" fmla="#ppt_y-#ppt_h/6*sin(2*pi*$)*(1-$)*8/9">
                                          <p:val>
                                            <p:fltVal val="0"/>
                                          </p:val>
                                        </p:tav>
                                        <p:tav tm="100000">
                                          <p:val>
                                            <p:fltVal val="1"/>
                                          </p:val>
                                        </p:tav>
                                      </p:tavLst>
                                    </p:anim>
                                    <p:anim to="" calcmode="lin" valueType="num">
                                      <p:cBhvr>
                                        <p:cTn id="12" dur="700" fill="hold">
                                          <p:stCondLst>
                                            <p:cond delay="0"/>
                                          </p:stCondLst>
                                        </p:cTn>
                                        <p:tgtEl>
                                          <p:spTgt spid="7"/>
                                        </p:tgtEl>
                                        <p:attrNameLst>
                                          <p:attrName>ppt_h</p:attrName>
                                        </p:attrNameLst>
                                      </p:cBhvr>
                                      <p:tavLst>
                                        <p:tav tm="0" fmla="#ppt_h-#ppt_h/4*sin(2*pi*$)*(1-$)">
                                          <p:val>
                                            <p:fltVal val="0"/>
                                          </p:val>
                                        </p:tav>
                                        <p:tav tm="100000">
                                          <p:val>
                                            <p:fltVal val="1"/>
                                          </p:val>
                                        </p:tav>
                                      </p:tavLst>
                                    </p:anim>
                                  </p:childTnLst>
                                </p:cTn>
                              </p:par>
                              <p:par>
                                <p:cTn id="13" presetID="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to="" calcmode="lin" valueType="num">
                                      <p:cBhvr>
                                        <p:cTn id="15" dur="700" fill="hold">
                                          <p:stCondLst>
                                            <p:cond delay="0"/>
                                          </p:stCondLst>
                                        </p:cTn>
                                        <p:tgtEl>
                                          <p:spTgt spid="8"/>
                                        </p:tgtEl>
                                        <p:attrNameLst>
                                          <p:attrName>ppt_y</p:attrName>
                                        </p:attrNameLst>
                                      </p:cBhvr>
                                      <p:tavLst>
                                        <p:tav tm="0" fmla="#ppt_y-#ppt_h/6*sin(2*pi*$)*(1-$)*8/9">
                                          <p:val>
                                            <p:fltVal val="0"/>
                                          </p:val>
                                        </p:tav>
                                        <p:tav tm="100000">
                                          <p:val>
                                            <p:fltVal val="1"/>
                                          </p:val>
                                        </p:tav>
                                      </p:tavLst>
                                    </p:anim>
                                    <p:anim to="" calcmode="lin" valueType="num">
                                      <p:cBhvr>
                                        <p:cTn id="16" dur="700" fill="hold">
                                          <p:stCondLst>
                                            <p:cond delay="0"/>
                                          </p:stCondLst>
                                        </p:cTn>
                                        <p:tgtEl>
                                          <p:spTgt spid="8"/>
                                        </p:tgtEl>
                                        <p:attrNameLst>
                                          <p:attrName>ppt_h</p:attrName>
                                        </p:attrNameLst>
                                      </p:cBhvr>
                                      <p:tavLst>
                                        <p:tav tm="0" fmla="#ppt_h-#ppt_h/4*sin(2*pi*$)*(1-$)">
                                          <p:val>
                                            <p:fltVal val="0"/>
                                          </p:val>
                                        </p:tav>
                                        <p:tav tm="100000">
                                          <p:val>
                                            <p:fltVal val="1"/>
                                          </p:val>
                                        </p:tav>
                                      </p:tavLst>
                                    </p:anim>
                                  </p:childTnLst>
                                </p:cTn>
                              </p:par>
                              <p:par>
                                <p:cTn id="17" presetID="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to="" calcmode="lin" valueType="num">
                                      <p:cBhvr>
                                        <p:cTn id="19" dur="700" fill="hold">
                                          <p:stCondLst>
                                            <p:cond delay="0"/>
                                          </p:stCondLst>
                                        </p:cTn>
                                        <p:tgtEl>
                                          <p:spTgt spid="9"/>
                                        </p:tgtEl>
                                        <p:attrNameLst>
                                          <p:attrName>ppt_y</p:attrName>
                                        </p:attrNameLst>
                                      </p:cBhvr>
                                      <p:tavLst>
                                        <p:tav tm="0" fmla="#ppt_y-#ppt_h/6*sin(2*pi*$)*(1-$)*8/9">
                                          <p:val>
                                            <p:fltVal val="0"/>
                                          </p:val>
                                        </p:tav>
                                        <p:tav tm="100000">
                                          <p:val>
                                            <p:fltVal val="1"/>
                                          </p:val>
                                        </p:tav>
                                      </p:tavLst>
                                    </p:anim>
                                    <p:anim to="" calcmode="lin" valueType="num">
                                      <p:cBhvr>
                                        <p:cTn id="20" dur="700" fill="hold">
                                          <p:stCondLst>
                                            <p:cond delay="0"/>
                                          </p:stCondLst>
                                        </p:cTn>
                                        <p:tgtEl>
                                          <p:spTgt spid="9"/>
                                        </p:tgtEl>
                                        <p:attrNameLst>
                                          <p:attrName>ppt_h</p:attrName>
                                        </p:attrNameLst>
                                      </p:cBhvr>
                                      <p:tavLst>
                                        <p:tav tm="0" fmla="#ppt_h-#ppt_h/4*sin(2*pi*$)*(1-$)">
                                          <p:val>
                                            <p:fltVal val="0"/>
                                          </p:val>
                                        </p:tav>
                                        <p:tav tm="100000">
                                          <p:val>
                                            <p:fltVal val="1"/>
                                          </p:val>
                                        </p:tav>
                                      </p:tavLst>
                                    </p:anim>
                                  </p:childTnLst>
                                </p:cTn>
                              </p:par>
                              <p:par>
                                <p:cTn id="21" presetID="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to="" calcmode="lin" valueType="num">
                                      <p:cBhvr>
                                        <p:cTn id="23" dur="700" fill="hold">
                                          <p:stCondLst>
                                            <p:cond delay="0"/>
                                          </p:stCondLst>
                                        </p:cTn>
                                        <p:tgtEl>
                                          <p:spTgt spid="10"/>
                                        </p:tgtEl>
                                        <p:attrNameLst>
                                          <p:attrName>ppt_y</p:attrName>
                                        </p:attrNameLst>
                                      </p:cBhvr>
                                      <p:tavLst>
                                        <p:tav tm="0" fmla="#ppt_y-#ppt_h/6*sin(2*pi*$)*(1-$)*8/9">
                                          <p:val>
                                            <p:fltVal val="0"/>
                                          </p:val>
                                        </p:tav>
                                        <p:tav tm="100000">
                                          <p:val>
                                            <p:fltVal val="1"/>
                                          </p:val>
                                        </p:tav>
                                      </p:tavLst>
                                    </p:anim>
                                    <p:anim to="" calcmode="lin" valueType="num">
                                      <p:cBhvr>
                                        <p:cTn id="24" dur="700" fill="hold">
                                          <p:stCondLst>
                                            <p:cond delay="0"/>
                                          </p:stCondLst>
                                        </p:cTn>
                                        <p:tgtEl>
                                          <p:spTgt spid="10"/>
                                        </p:tgtEl>
                                        <p:attrNameLst>
                                          <p:attrName>ppt_h</p:attrName>
                                        </p:attrNameLst>
                                      </p:cBhvr>
                                      <p:tavLst>
                                        <p:tav tm="0" fmla="#ppt_h-#ppt_h/4*sin(2*pi*$)*(1-$)">
                                          <p:val>
                                            <p:fltVal val="0"/>
                                          </p:val>
                                        </p:tav>
                                        <p:tav tm="100000">
                                          <p:val>
                                            <p:fltVal val="1"/>
                                          </p:val>
                                        </p:tav>
                                      </p:tavLst>
                                    </p:anim>
                                  </p:childTnLst>
                                </p:cTn>
                              </p:par>
                              <p:par>
                                <p:cTn id="25" presetID="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to="" calcmode="lin" valueType="num">
                                      <p:cBhvr>
                                        <p:cTn id="27" dur="700" fill="hold">
                                          <p:stCondLst>
                                            <p:cond delay="0"/>
                                          </p:stCondLst>
                                        </p:cTn>
                                        <p:tgtEl>
                                          <p:spTgt spid="11"/>
                                        </p:tgtEl>
                                        <p:attrNameLst>
                                          <p:attrName>ppt_y</p:attrName>
                                        </p:attrNameLst>
                                      </p:cBhvr>
                                      <p:tavLst>
                                        <p:tav tm="0" fmla="#ppt_y-#ppt_h/6*sin(2*pi*$)*(1-$)*8/9">
                                          <p:val>
                                            <p:fltVal val="0"/>
                                          </p:val>
                                        </p:tav>
                                        <p:tav tm="100000">
                                          <p:val>
                                            <p:fltVal val="1"/>
                                          </p:val>
                                        </p:tav>
                                      </p:tavLst>
                                    </p:anim>
                                    <p:anim to="" calcmode="lin" valueType="num">
                                      <p:cBhvr>
                                        <p:cTn id="28" dur="700" fill="hold">
                                          <p:stCondLst>
                                            <p:cond delay="0"/>
                                          </p:stCondLst>
                                        </p:cTn>
                                        <p:tgtEl>
                                          <p:spTgt spid="11"/>
                                        </p:tgtEl>
                                        <p:attrNameLst>
                                          <p:attrName>ppt_h</p:attrName>
                                        </p:attrNameLst>
                                      </p:cBhvr>
                                      <p:tavLst>
                                        <p:tav tm="0" fmla="#ppt_h-#ppt_h/4*sin(2*pi*$)*(1-$)">
                                          <p:val>
                                            <p:fltVal val="0"/>
                                          </p:val>
                                        </p:tav>
                                        <p:tav tm="100000">
                                          <p:val>
                                            <p:fltVal val="1"/>
                                          </p:val>
                                        </p:tav>
                                      </p:tavLst>
                                    </p:anim>
                                  </p:childTnLst>
                                </p:cTn>
                              </p:par>
                              <p:par>
                                <p:cTn id="29" presetID="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to="" calcmode="lin" valueType="num">
                                      <p:cBhvr>
                                        <p:cTn id="31" dur="700" fill="hold">
                                          <p:stCondLst>
                                            <p:cond delay="0"/>
                                          </p:stCondLst>
                                        </p:cTn>
                                        <p:tgtEl>
                                          <p:spTgt spid="12"/>
                                        </p:tgtEl>
                                        <p:attrNameLst>
                                          <p:attrName>ppt_y</p:attrName>
                                        </p:attrNameLst>
                                      </p:cBhvr>
                                      <p:tavLst>
                                        <p:tav tm="0" fmla="#ppt_y-#ppt_h/6*sin(2*pi*$)*(1-$)*8/9">
                                          <p:val>
                                            <p:fltVal val="0"/>
                                          </p:val>
                                        </p:tav>
                                        <p:tav tm="100000">
                                          <p:val>
                                            <p:fltVal val="1"/>
                                          </p:val>
                                        </p:tav>
                                      </p:tavLst>
                                    </p:anim>
                                    <p:anim to="" calcmode="lin" valueType="num">
                                      <p:cBhvr>
                                        <p:cTn id="32" dur="700" fill="hold">
                                          <p:stCondLst>
                                            <p:cond delay="0"/>
                                          </p:stCondLst>
                                        </p:cTn>
                                        <p:tgtEl>
                                          <p:spTgt spid="12"/>
                                        </p:tgtEl>
                                        <p:attrNameLst>
                                          <p:attrName>ppt_h</p:attrName>
                                        </p:attrNameLst>
                                      </p:cBhvr>
                                      <p:tavLst>
                                        <p:tav tm="0" fmla="#ppt_h-#ppt_h/4*sin(2*pi*$)*(1-$)">
                                          <p:val>
                                            <p:fltVal val="0"/>
                                          </p:val>
                                        </p:tav>
                                        <p:tav tm="100000">
                                          <p:val>
                                            <p:fltVal val="1"/>
                                          </p:val>
                                        </p:tav>
                                      </p:tavLst>
                                    </p:anim>
                                  </p:childTnLst>
                                </p:cTn>
                              </p:par>
                              <p:par>
                                <p:cTn id="33" presetID="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to="" calcmode="lin" valueType="num">
                                      <p:cBhvr>
                                        <p:cTn id="35" dur="700" fill="hold">
                                          <p:stCondLst>
                                            <p:cond delay="0"/>
                                          </p:stCondLst>
                                        </p:cTn>
                                        <p:tgtEl>
                                          <p:spTgt spid="13"/>
                                        </p:tgtEl>
                                        <p:attrNameLst>
                                          <p:attrName>ppt_y</p:attrName>
                                        </p:attrNameLst>
                                      </p:cBhvr>
                                      <p:tavLst>
                                        <p:tav tm="0" fmla="#ppt_y-#ppt_h/6*sin(2*pi*$)*(1-$)*8/9">
                                          <p:val>
                                            <p:fltVal val="0"/>
                                          </p:val>
                                        </p:tav>
                                        <p:tav tm="100000">
                                          <p:val>
                                            <p:fltVal val="1"/>
                                          </p:val>
                                        </p:tav>
                                      </p:tavLst>
                                    </p:anim>
                                    <p:anim to="" calcmode="lin" valueType="num">
                                      <p:cBhvr>
                                        <p:cTn id="36" dur="700" fill="hold">
                                          <p:stCondLst>
                                            <p:cond delay="0"/>
                                          </p:stCondLst>
                                        </p:cTn>
                                        <p:tgtEl>
                                          <p:spTgt spid="13"/>
                                        </p:tgtEl>
                                        <p:attrNameLst>
                                          <p:attrName>ppt_h</p:attrName>
                                        </p:attrNameLst>
                                      </p:cBhvr>
                                      <p:tavLst>
                                        <p:tav tm="0" fmla="#ppt_h-#ppt_h/4*sin(2*pi*$)*(1-$)">
                                          <p:val>
                                            <p:fltVal val="0"/>
                                          </p:val>
                                        </p:tav>
                                        <p:tav tm="100000">
                                          <p:val>
                                            <p:fltVal val="1"/>
                                          </p:val>
                                        </p:tav>
                                      </p:tavLst>
                                    </p:anim>
                                  </p:childTnLst>
                                </p:cTn>
                              </p:par>
                              <p:par>
                                <p:cTn id="37" presetID="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to="" calcmode="lin" valueType="num">
                                      <p:cBhvr>
                                        <p:cTn id="39" dur="700" fill="hold">
                                          <p:stCondLst>
                                            <p:cond delay="0"/>
                                          </p:stCondLst>
                                        </p:cTn>
                                        <p:tgtEl>
                                          <p:spTgt spid="14"/>
                                        </p:tgtEl>
                                        <p:attrNameLst>
                                          <p:attrName>ppt_y</p:attrName>
                                        </p:attrNameLst>
                                      </p:cBhvr>
                                      <p:tavLst>
                                        <p:tav tm="0" fmla="#ppt_y-#ppt_h/6*sin(2*pi*$)*(1-$)*8/9">
                                          <p:val>
                                            <p:fltVal val="0"/>
                                          </p:val>
                                        </p:tav>
                                        <p:tav tm="100000">
                                          <p:val>
                                            <p:fltVal val="1"/>
                                          </p:val>
                                        </p:tav>
                                      </p:tavLst>
                                    </p:anim>
                                    <p:anim to="" calcmode="lin" valueType="num">
                                      <p:cBhvr>
                                        <p:cTn id="40" dur="700" fill="hold">
                                          <p:stCondLst>
                                            <p:cond delay="0"/>
                                          </p:stCondLst>
                                        </p:cTn>
                                        <p:tgtEl>
                                          <p:spTgt spid="14"/>
                                        </p:tgtEl>
                                        <p:attrNameLst>
                                          <p:attrName>ppt_h</p:attrName>
                                        </p:attrNameLst>
                                      </p:cBhvr>
                                      <p:tavLst>
                                        <p:tav tm="0" fmla="#ppt_h-#ppt_h/4*sin(2*pi*$)*(1-$)">
                                          <p:val>
                                            <p:fltVal val="0"/>
                                          </p:val>
                                        </p:tav>
                                        <p:tav tm="100000">
                                          <p:val>
                                            <p:fltVal val="1"/>
                                          </p:val>
                                        </p:tav>
                                      </p:tavLst>
                                    </p:anim>
                                  </p:childTnLst>
                                </p:cTn>
                              </p:par>
                              <p:par>
                                <p:cTn id="41" presetID="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to="" calcmode="lin" valueType="num">
                                      <p:cBhvr>
                                        <p:cTn id="43" dur="700" fill="hold">
                                          <p:stCondLst>
                                            <p:cond delay="0"/>
                                          </p:stCondLst>
                                        </p:cTn>
                                        <p:tgtEl>
                                          <p:spTgt spid="15"/>
                                        </p:tgtEl>
                                        <p:attrNameLst>
                                          <p:attrName>ppt_y</p:attrName>
                                        </p:attrNameLst>
                                      </p:cBhvr>
                                      <p:tavLst>
                                        <p:tav tm="0" fmla="#ppt_y-#ppt_h/6*sin(2*pi*$)*(1-$)*8/9">
                                          <p:val>
                                            <p:fltVal val="0"/>
                                          </p:val>
                                        </p:tav>
                                        <p:tav tm="100000">
                                          <p:val>
                                            <p:fltVal val="1"/>
                                          </p:val>
                                        </p:tav>
                                      </p:tavLst>
                                    </p:anim>
                                    <p:anim to="" calcmode="lin" valueType="num">
                                      <p:cBhvr>
                                        <p:cTn id="44" dur="700" fill="hold">
                                          <p:stCondLst>
                                            <p:cond delay="0"/>
                                          </p:stCondLst>
                                        </p:cTn>
                                        <p:tgtEl>
                                          <p:spTgt spid="15"/>
                                        </p:tgtEl>
                                        <p:attrNameLst>
                                          <p:attrName>ppt_h</p:attrName>
                                        </p:attrNameLst>
                                      </p:cBhvr>
                                      <p:tavLst>
                                        <p:tav tm="0" fmla="#ppt_h-#ppt_h/4*sin(2*pi*$)*(1-$)">
                                          <p:val>
                                            <p:fltVal val="0"/>
                                          </p:val>
                                        </p:tav>
                                        <p:tav tm="100000">
                                          <p:val>
                                            <p:fltVal val="1"/>
                                          </p:val>
                                        </p:tav>
                                      </p:tavLst>
                                    </p:anim>
                                  </p:childTnLst>
                                </p:cTn>
                              </p:par>
                              <p:par>
                                <p:cTn id="45" presetID="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to="" calcmode="lin" valueType="num">
                                      <p:cBhvr>
                                        <p:cTn id="47" dur="700" fill="hold">
                                          <p:stCondLst>
                                            <p:cond delay="0"/>
                                          </p:stCondLst>
                                        </p:cTn>
                                        <p:tgtEl>
                                          <p:spTgt spid="16"/>
                                        </p:tgtEl>
                                        <p:attrNameLst>
                                          <p:attrName>ppt_y</p:attrName>
                                        </p:attrNameLst>
                                      </p:cBhvr>
                                      <p:tavLst>
                                        <p:tav tm="0" fmla="#ppt_y-#ppt_h/6*sin(2*pi*$)*(1-$)*8/9">
                                          <p:val>
                                            <p:fltVal val="0"/>
                                          </p:val>
                                        </p:tav>
                                        <p:tav tm="100000">
                                          <p:val>
                                            <p:fltVal val="1"/>
                                          </p:val>
                                        </p:tav>
                                      </p:tavLst>
                                    </p:anim>
                                    <p:anim to="" calcmode="lin" valueType="num">
                                      <p:cBhvr>
                                        <p:cTn id="48" dur="700" fill="hold">
                                          <p:stCondLst>
                                            <p:cond delay="0"/>
                                          </p:stCondLst>
                                        </p:cTn>
                                        <p:tgtEl>
                                          <p:spTgt spid="16"/>
                                        </p:tgtEl>
                                        <p:attrNameLst>
                                          <p:attrName>ppt_h</p:attrName>
                                        </p:attrNameLst>
                                      </p:cBhvr>
                                      <p:tavLst>
                                        <p:tav tm="0" fmla="#ppt_h-#ppt_h/4*sin(2*pi*$)*(1-$)">
                                          <p:val>
                                            <p:fltVal val="0"/>
                                          </p:val>
                                        </p:tav>
                                        <p:tav tm="100000">
                                          <p:val>
                                            <p:fltVal val="1"/>
                                          </p:val>
                                        </p:tav>
                                      </p:tavLst>
                                    </p:anim>
                                  </p:childTnLst>
                                </p:cTn>
                              </p:par>
                              <p:par>
                                <p:cTn id="49" presetID="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to="" calcmode="lin" valueType="num">
                                      <p:cBhvr>
                                        <p:cTn id="51" dur="700" fill="hold">
                                          <p:stCondLst>
                                            <p:cond delay="0"/>
                                          </p:stCondLst>
                                        </p:cTn>
                                        <p:tgtEl>
                                          <p:spTgt spid="17"/>
                                        </p:tgtEl>
                                        <p:attrNameLst>
                                          <p:attrName>ppt_y</p:attrName>
                                        </p:attrNameLst>
                                      </p:cBhvr>
                                      <p:tavLst>
                                        <p:tav tm="0" fmla="#ppt_y-#ppt_h/6*sin(2*pi*$)*(1-$)*8/9">
                                          <p:val>
                                            <p:fltVal val="0"/>
                                          </p:val>
                                        </p:tav>
                                        <p:tav tm="100000">
                                          <p:val>
                                            <p:fltVal val="1"/>
                                          </p:val>
                                        </p:tav>
                                      </p:tavLst>
                                    </p:anim>
                                    <p:anim to="" calcmode="lin" valueType="num">
                                      <p:cBhvr>
                                        <p:cTn id="52" dur="700" fill="hold">
                                          <p:stCondLst>
                                            <p:cond delay="0"/>
                                          </p:stCondLst>
                                        </p:cTn>
                                        <p:tgtEl>
                                          <p:spTgt spid="17"/>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5" name="PA-图片 4"/>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9649" b="6141"/>
          <a:stretch>
            <a:fillRect/>
          </a:stretch>
        </p:blipFill>
        <p:spPr>
          <a:xfrm>
            <a:off x="774894" y="1197973"/>
            <a:ext cx="5321105" cy="4480934"/>
          </a:xfrm>
          <a:prstGeom prst="rect">
            <a:avLst/>
          </a:prstGeom>
        </p:spPr>
      </p:pic>
      <p:sp>
        <p:nvSpPr>
          <p:cNvPr id="15" name="PA-îṥļîḑé-TextBox 58"/>
          <p:cNvSpPr txBox="1"/>
          <p:nvPr>
            <p:custDataLst>
              <p:tags r:id="rId4"/>
            </p:custDataLst>
          </p:nvPr>
        </p:nvSpPr>
        <p:spPr bwMode="auto">
          <a:xfrm>
            <a:off x="6277953" y="3024043"/>
            <a:ext cx="4477827" cy="397619"/>
          </a:xfrm>
          <a:prstGeom prst="rect">
            <a:avLst/>
          </a:prstGeom>
          <a:noFill/>
        </p:spPr>
        <p:txBody>
          <a:bodyPr wrap="square" lIns="90000" tIns="46800" rIns="90000" bIns="46800" anchor="t" anchorCtr="1">
            <a:noAutofit/>
          </a:bodyPr>
          <a:lstStyle>
            <a:defPPr>
              <a:defRPr lang="zh-CN"/>
            </a:defPPr>
            <a:lvl1pPr marR="0" lvl="0" indent="0" algn="ctr" defTabSz="914400" fontAlgn="auto">
              <a:lnSpc>
                <a:spcPts val="2000"/>
              </a:lnSpc>
              <a:spcBef>
                <a:spcPts val="0"/>
              </a:spcBef>
              <a:spcAft>
                <a:spcPts val="0"/>
              </a:spcAft>
              <a:buClrTx/>
              <a:buSzTx/>
              <a:buFontTx/>
              <a:buNone/>
              <a:defRPr kumimoji="0" sz="1400" b="0" i="0" u="none" strike="noStrike" cap="none" spc="0"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Segoe UI" panose="020B0502040204020203" pitchFamily="34" charset="0"/>
              </a:defRPr>
            </a:lvl1pPr>
          </a:lstStyle>
          <a:p>
            <a:pPr algn="l"/>
            <a:r>
              <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首先了解亲子之间有哪些沟通障碍</a:t>
            </a:r>
            <a:endPar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9" name="PA-îṥļîḑé-TextBox 62"/>
          <p:cNvSpPr txBox="1"/>
          <p:nvPr>
            <p:custDataLst>
              <p:tags r:id="rId5"/>
            </p:custDataLst>
          </p:nvPr>
        </p:nvSpPr>
        <p:spPr bwMode="auto">
          <a:xfrm>
            <a:off x="6425734" y="4161453"/>
            <a:ext cx="3912584" cy="1138335"/>
          </a:xfrm>
          <a:prstGeom prst="rect">
            <a:avLst/>
          </a:prstGeom>
          <a:noFill/>
        </p:spPr>
        <p:txBody>
          <a:bodyPr wrap="square" lIns="90000" tIns="46800" rIns="90000" bIns="46800" anchor="t" anchorCtr="1">
            <a:noAutofit/>
          </a:bodyPr>
          <a:lstStyle>
            <a:defPPr>
              <a:defRPr lang="zh-CN"/>
            </a:defPPr>
            <a:lvl1pPr algn="ctr" defTabSz="914400">
              <a:lnSpc>
                <a:spcPts val="2000"/>
              </a:lnSpc>
              <a:defRPr sz="1000">
                <a:solidFill>
                  <a:schemeClr val="tx1">
                    <a:lumMod val="95000"/>
                    <a:lumOff val="5000"/>
                  </a:schemeClr>
                </a:solidFill>
                <a:latin typeface="小考拉体" panose="02000503000000000000" pitchFamily="2" charset="-122"/>
                <a:ea typeface="小考拉体" panose="02000503000000000000" pitchFamily="2" charset="-122"/>
                <a:cs typeface="Segoe UI" panose="020B0502040204020203" pitchFamily="34" charset="0"/>
              </a:defRPr>
            </a:lvl1pPr>
          </a:lstStyle>
          <a:p>
            <a:pPr marL="0" marR="0" lvl="0" indent="0" algn="l" defTabSz="914400" rtl="0" eaLnBrk="1" fontAlgn="auto" latinLnBrk="0" hangingPunct="1">
              <a:lnSpc>
                <a:spcPts val="2000"/>
              </a:lnSpc>
              <a:spcBef>
                <a:spcPts val="0"/>
              </a:spcBef>
              <a:spcAft>
                <a:spcPts val="0"/>
              </a:spcAft>
              <a:buClrTx/>
              <a:buSzTx/>
              <a:buFontTx/>
              <a:buNone/>
              <a:defRPr/>
            </a:pPr>
            <a:r>
              <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学习</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常见沟通技巧</a:t>
            </a:r>
            <a:r>
              <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a:t>
            </a:r>
            <a:r>
              <a:rPr kumimoji="0" lang="zh-CN" altLang="en-US" sz="2000" b="0" i="0" u="none" strike="noStrike" kern="1200" cap="none" spc="0" normalizeH="0" baseline="0" noProof="0" dirty="0">
                <a:ln>
                  <a:noFill/>
                </a:ln>
                <a:solidFill>
                  <a:schemeClr val="tx1">
                    <a:lumMod val="65000"/>
                    <a:lumOff val="3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en-US" altLang="zh-CN"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marL="0" marR="0" lvl="0" indent="0" algn="l" defTabSz="914400" rtl="0" eaLnBrk="1" fontAlgn="auto" latinLnBrk="0" hangingPunct="1">
              <a:lnSpc>
                <a:spcPts val="2000"/>
              </a:lnSpc>
              <a:spcBef>
                <a:spcPts val="0"/>
              </a:spcBef>
              <a:spcAft>
                <a:spcPts val="0"/>
              </a:spcAft>
              <a:buClrTx/>
              <a:buSzTx/>
              <a:buFontTx/>
              <a:buNone/>
              <a:defRPr/>
            </a:pPr>
            <a:endParaRPr kumimoji="0" lang="en-US" altLang="zh-CN" sz="2000" b="0" i="0" u="none" strike="noStrike" kern="1200" cap="none" spc="0" normalizeH="0" baseline="0" noProof="0" dirty="0">
              <a:ln>
                <a:noFill/>
              </a:ln>
              <a:solidFill>
                <a:schemeClr val="tx1">
                  <a:lumMod val="65000"/>
                  <a:lumOff val="3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marL="0" marR="0" lvl="0" indent="0" algn="l" defTabSz="914400" rtl="0" eaLnBrk="1" fontAlgn="auto" latinLnBrk="0" hangingPunct="1">
              <a:lnSpc>
                <a:spcPts val="2000"/>
              </a:lnSpc>
              <a:spcBef>
                <a:spcPts val="0"/>
              </a:spcBef>
              <a:spcAft>
                <a:spcPts val="0"/>
              </a:spcAft>
              <a:buClrTx/>
              <a:buSzTx/>
              <a:buFontTx/>
              <a:buNone/>
              <a:defRPr/>
            </a:pPr>
            <a:r>
              <a:rPr kumimoji="0" lang="zh-CN" altLang="en-US" sz="2000" b="0" i="0" u="none" strike="noStrike" kern="1200" cap="none" spc="0" normalizeH="0" baseline="0" noProof="0" dirty="0">
                <a:ln>
                  <a:noFill/>
                </a:ln>
                <a:solidFill>
                  <a:schemeClr val="tx1">
                    <a:lumMod val="65000"/>
                    <a:lumOff val="3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正确表达，进行有效交流</a:t>
            </a:r>
            <a:endParaRPr kumimoji="0" lang="zh-CN" altLang="en-US" sz="2000" b="0" i="0" u="none" strike="noStrike" kern="1200" cap="none" spc="0" normalizeH="0" baseline="0" noProof="0" dirty="0">
              <a:ln>
                <a:noFill/>
              </a:ln>
              <a:solidFill>
                <a:schemeClr val="tx1">
                  <a:lumMod val="65000"/>
                  <a:lumOff val="3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9" name="PA-îṥļîḑé-Oval 8"/>
          <p:cNvSpPr/>
          <p:nvPr>
            <p:custDataLst>
              <p:tags r:id="rId6"/>
            </p:custDataLst>
          </p:nvPr>
        </p:nvSpPr>
        <p:spPr>
          <a:xfrm>
            <a:off x="5808359" y="2987387"/>
            <a:ext cx="617375" cy="617375"/>
          </a:xfrm>
          <a:prstGeom prst="ellipse">
            <a:avLst/>
          </a:prstGeom>
          <a:solidFill>
            <a:schemeClr val="accent1"/>
          </a:solidFill>
          <a:ln w="28575" cap="flat" cmpd="sng" algn="ctr">
            <a:solidFill>
              <a:sysClr val="window" lastClr="FFFFFF"/>
            </a:solidFill>
            <a:prstDash val="solid"/>
            <a:miter lim="800000"/>
          </a:ln>
          <a:effectLst/>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ar-SA" sz="2000" b="1" i="0" u="none" strike="noStrike" kern="0" cap="none" spc="0" normalizeH="0" baseline="0" noProof="0" dirty="0">
                <a:ln>
                  <a:noFill/>
                </a:ln>
                <a:solidFill>
                  <a:schemeClr val="bg1"/>
                </a:solidFill>
                <a:uLnTx/>
                <a:uFillTx/>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1</a:t>
            </a:r>
            <a:endParaRPr kumimoji="0" lang="ar-SA" sz="2000" b="1" i="0" u="none" strike="noStrike" kern="0" cap="none" spc="0" normalizeH="0" baseline="0" noProof="0" dirty="0">
              <a:ln>
                <a:noFill/>
              </a:ln>
              <a:solidFill>
                <a:schemeClr val="bg1"/>
              </a:solidFill>
              <a:uLnTx/>
              <a:uFillTx/>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sp>
        <p:nvSpPr>
          <p:cNvPr id="30" name="PA-îṥļîḑé-Oval 16"/>
          <p:cNvSpPr/>
          <p:nvPr>
            <p:custDataLst>
              <p:tags r:id="rId7"/>
            </p:custDataLst>
          </p:nvPr>
        </p:nvSpPr>
        <p:spPr>
          <a:xfrm>
            <a:off x="5808359" y="4256073"/>
            <a:ext cx="617375" cy="617375"/>
          </a:xfrm>
          <a:prstGeom prst="ellipse">
            <a:avLst/>
          </a:prstGeom>
          <a:solidFill>
            <a:schemeClr val="accent1"/>
          </a:solidFill>
          <a:ln w="28575" cap="flat" cmpd="sng" algn="ctr">
            <a:solidFill>
              <a:sysClr val="window" lastClr="FFFFFF"/>
            </a:solidFill>
            <a:prstDash val="solid"/>
            <a:miter lim="800000"/>
          </a:ln>
          <a:effectLst/>
        </p:spPr>
        <p:txBody>
          <a:bodyPr wrap="none"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ar-SA" sz="2000" b="1" i="0" u="none" strike="noStrike" kern="0" cap="none" spc="0" normalizeH="0" baseline="0" noProof="0" dirty="0">
                <a:ln>
                  <a:noFill/>
                </a:ln>
                <a:solidFill>
                  <a:schemeClr val="bg1"/>
                </a:solidFill>
                <a:uLnTx/>
                <a:uFillTx/>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2</a:t>
            </a:r>
            <a:endParaRPr kumimoji="0" lang="ar-SA" sz="2000" b="1" i="0" u="none" strike="noStrike" kern="0" cap="none" spc="0" normalizeH="0" baseline="0" noProof="0" dirty="0">
              <a:ln>
                <a:noFill/>
              </a:ln>
              <a:solidFill>
                <a:schemeClr val="bg1"/>
              </a:solidFill>
              <a:uLnTx/>
              <a:uFillTx/>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sp>
        <p:nvSpPr>
          <p:cNvPr id="34" name="PA-文本框 33"/>
          <p:cNvSpPr txBox="1"/>
          <p:nvPr>
            <p:custDataLst>
              <p:tags r:id="rId8"/>
            </p:custDataLst>
          </p:nvPr>
        </p:nvSpPr>
        <p:spPr>
          <a:xfrm>
            <a:off x="7245019" y="1426761"/>
            <a:ext cx="2044238" cy="584775"/>
          </a:xfrm>
          <a:prstGeom prst="rect">
            <a:avLst/>
          </a:prstGeom>
          <a:noFill/>
        </p:spPr>
        <p:txBody>
          <a:bodyPr wrap="square" rtlCol="0">
            <a:spAutoFit/>
          </a:bodyPr>
          <a:lstStyle/>
          <a:p>
            <a:pPr algn="dist"/>
            <a:r>
              <a:rPr lang="zh-CN" altLang="en-US" sz="3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学习目标</a:t>
            </a:r>
            <a:endParaRPr lang="zh-CN" altLang="en-US" sz="3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5" name="矩形: 圆角 34"/>
          <p:cNvSpPr/>
          <p:nvPr/>
        </p:nvSpPr>
        <p:spPr>
          <a:xfrm>
            <a:off x="560407" y="536707"/>
            <a:ext cx="11095249" cy="5775162"/>
          </a:xfrm>
          <a:prstGeom prst="roundRect">
            <a:avLst>
              <a:gd name="adj" fmla="val 2081"/>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750" fill="hold">
                                          <p:stCondLst>
                                            <p:cond delay="0"/>
                                          </p:stCondLst>
                                        </p:cTn>
                                        <p:tgtEl>
                                          <p:spTgt spid="5"/>
                                        </p:tgtEl>
                                        <p:attrNameLst>
                                          <p:attrName>style.visibility</p:attrName>
                                        </p:attrNameLst>
                                      </p:cBhvr>
                                      <p:to>
                                        <p:strVal val="visible"/>
                                      </p:to>
                                    </p:set>
                                    <p:anim to="" calcmode="lin" valueType="num">
                                      <p:cBhvr>
                                        <p:cTn id="7" dur="750" fill="hold">
                                          <p:stCondLst>
                                            <p:cond delay="0"/>
                                          </p:stCondLst>
                                        </p:cTn>
                                        <p:tgtEl>
                                          <p:spTgt spid="5"/>
                                        </p:tgtEl>
                                        <p:attrNameLst>
                                          <p:attrName>ppt_h</p:attrName>
                                        </p:attrNameLst>
                                      </p:cBhvr>
                                      <p:tavLst>
                                        <p:tav tm="0" fmla="#ppt_h-#ppt_h*((1.5-1.5*$)^3-(1.5-1.5*$)^2)">
                                          <p:val>
                                            <p:fltVal val="0"/>
                                          </p:val>
                                        </p:tav>
                                        <p:tav tm="100000">
                                          <p:val>
                                            <p:fltVal val="1"/>
                                          </p:val>
                                        </p:tav>
                                      </p:tavLst>
                                    </p:anim>
                                    <p:anim to="" calcmode="lin" valueType="num">
                                      <p:cBhvr>
                                        <p:cTn id="8" dur="750" fill="hold">
                                          <p:stCondLst>
                                            <p:cond delay="0"/>
                                          </p:stCondLst>
                                        </p:cTn>
                                        <p:tgtEl>
                                          <p:spTgt spid="5"/>
                                        </p:tgtEl>
                                        <p:attrNameLst>
                                          <p:attrName>ppt_w</p:attrName>
                                        </p:attrNameLst>
                                      </p:cBhvr>
                                      <p:tavLst>
                                        <p:tav tm="0" fmla="#ppt_w-#ppt_w*((1.5-1.5*$)^3-(1.5-1.5*$)^2)">
                                          <p:val>
                                            <p:fltVal val="0"/>
                                          </p:val>
                                        </p:tav>
                                        <p:tav tm="100000">
                                          <p:val>
                                            <p:fltVal val="1"/>
                                          </p:val>
                                        </p:tav>
                                      </p:tavLst>
                                    </p:anim>
                                  </p:childTnLst>
                                </p:cTn>
                              </p:par>
                              <p:par>
                                <p:cTn id="9" presetID="0" presetClass="entr" presetSubtype="0" decel="50000" fill="hold" grpId="0" nodeType="withEffect">
                                  <p:stCondLst>
                                    <p:cond delay="0"/>
                                  </p:stCondLst>
                                  <p:iterate type="lt">
                                    <p:tmPct val="10000"/>
                                  </p:iterate>
                                  <p:childTnLst>
                                    <p:set>
                                      <p:cBhvr>
                                        <p:cTn id="10" dur="1" fill="hold">
                                          <p:stCondLst>
                                            <p:cond delay="0"/>
                                          </p:stCondLst>
                                        </p:cTn>
                                        <p:tgtEl>
                                          <p:spTgt spid="34"/>
                                        </p:tgtEl>
                                        <p:attrNameLst>
                                          <p:attrName>style.visibility</p:attrName>
                                        </p:attrNameLst>
                                      </p:cBhvr>
                                      <p:to>
                                        <p:strVal val="visible"/>
                                      </p:to>
                                    </p:set>
                                    <p:anim to="" calcmode="lin" valueType="num">
                                      <p:cBhvr>
                                        <p:cTn id="11" dur="450" decel="50000" fill="hold">
                                          <p:stCondLst>
                                            <p:cond delay="0"/>
                                          </p:stCondLst>
                                        </p:cTn>
                                        <p:tgtEl>
                                          <p:spTgt spid="34"/>
                                        </p:tgtEl>
                                        <p:attrNameLst>
                                          <p:attrName>ppt_x</p:attrName>
                                        </p:attrNameLst>
                                      </p:cBhvr>
                                      <p:tavLst>
                                        <p:tav tm="0">
                                          <p:val>
                                            <p:strVal val="#ppt_x+#ppt_w"/>
                                          </p:val>
                                        </p:tav>
                                        <p:tav tm="100000">
                                          <p:val>
                                            <p:strVal val="#ppt_x-#ppt_w/4"/>
                                          </p:val>
                                        </p:tav>
                                      </p:tavLst>
                                    </p:anim>
                                    <p:animScale>
                                      <p:cBhvr>
                                        <p:cTn id="12" dur="450" fill="hold">
                                          <p:stCondLst>
                                            <p:cond delay="0"/>
                                          </p:stCondLst>
                                        </p:cTn>
                                        <p:tgtEl>
                                          <p:spTgt spid="34"/>
                                        </p:tgtEl>
                                      </p:cBhvr>
                                      <p:from x="0" y="0"/>
                                      <p:to x="120000" y="120000"/>
                                    </p:animScale>
                                    <p:anim to="" calcmode="lin" valueType="num">
                                      <p:cBhvr>
                                        <p:cTn id="13" dur="300" fill="hold">
                                          <p:stCondLst>
                                            <p:cond delay="450"/>
                                          </p:stCondLst>
                                        </p:cTn>
                                        <p:tgtEl>
                                          <p:spTgt spid="34"/>
                                        </p:tgtEl>
                                        <p:attrNameLst>
                                          <p:attrName>ppt_x</p:attrName>
                                        </p:attrNameLst>
                                      </p:cBhvr>
                                      <p:tavLst>
                                        <p:tav tm="0">
                                          <p:val>
                                            <p:strVal val="#ppt_x-#ppt_w/4"/>
                                          </p:val>
                                        </p:tav>
                                        <p:tav tm="100000">
                                          <p:val>
                                            <p:strVal val="#ppt_x"/>
                                          </p:val>
                                        </p:tav>
                                      </p:tavLst>
                                    </p:anim>
                                    <p:animScale>
                                      <p:cBhvr>
                                        <p:cTn id="14" dur="300" fill="hold">
                                          <p:stCondLst>
                                            <p:cond delay="450"/>
                                          </p:stCondLst>
                                        </p:cTn>
                                        <p:tgtEl>
                                          <p:spTgt spid="34"/>
                                        </p:tgtEl>
                                      </p:cBhvr>
                                      <p:from x="120000" y="120000"/>
                                      <p:to x="100000" y="100000"/>
                                    </p:animScale>
                                    <p:animEffect filter="circle(in)">
                                      <p:cBhvr>
                                        <p:cTn id="15" dur="600">
                                          <p:stCondLst>
                                            <p:cond delay="0"/>
                                          </p:stCondLst>
                                        </p:cTn>
                                        <p:tgtEl>
                                          <p:spTgt spid="34"/>
                                        </p:tgtEl>
                                      </p:cBhvr>
                                    </p:animEffect>
                                  </p:childTnLst>
                                </p:cTn>
                              </p:par>
                              <p:par>
                                <p:cTn id="16" presetID="0" presetClass="entr" presetSubtype="0" fill="hold" grpId="0" nodeType="withEffect">
                                  <p:stCondLst>
                                    <p:cond delay="0"/>
                                  </p:stCondLst>
                                  <p:iterate type="lt">
                                    <p:tmPct val="10000"/>
                                  </p:iterate>
                                  <p:childTnLst>
                                    <p:set>
                                      <p:cBhvr>
                                        <p:cTn id="17" dur="700" fill="hold">
                                          <p:stCondLst>
                                            <p:cond delay="0"/>
                                          </p:stCondLst>
                                        </p:cTn>
                                        <p:tgtEl>
                                          <p:spTgt spid="29"/>
                                        </p:tgtEl>
                                        <p:attrNameLst>
                                          <p:attrName>style.visibility</p:attrName>
                                        </p:attrNameLst>
                                      </p:cBhvr>
                                      <p:to>
                                        <p:strVal val="visible"/>
                                      </p:to>
                                    </p:set>
                                    <p:anim to="" calcmode="lin" valueType="num">
                                      <p:cBhvr>
                                        <p:cTn id="18" dur="700" fill="hold">
                                          <p:stCondLst>
                                            <p:cond delay="0"/>
                                          </p:stCondLst>
                                        </p:cTn>
                                        <p:tgtEl>
                                          <p:spTgt spid="29"/>
                                        </p:tgtEl>
                                        <p:attrNameLst>
                                          <p:attrName>ppt_x</p:attrName>
                                        </p:attrNameLst>
                                      </p:cBhvr>
                                      <p:tavLst>
                                        <p:tav tm="0" fmla="#ppt_x+#ppt_w*1.2*((1.5-1.5*$)^3-(1.5-1.5*$)^2)">
                                          <p:val>
                                            <p:fltVal val="0"/>
                                          </p:val>
                                        </p:tav>
                                        <p:tav tm="100000">
                                          <p:val>
                                            <p:fltVal val="1"/>
                                          </p:val>
                                        </p:tav>
                                      </p:tavLst>
                                    </p:anim>
                                    <p:anim to="" calcmode="lin" valueType="num">
                                      <p:cBhvr>
                                        <p:cTn id="19" dur="700" fill="hold">
                                          <p:stCondLst>
                                            <p:cond delay="0"/>
                                          </p:stCondLst>
                                        </p:cTn>
                                        <p:tgtEl>
                                          <p:spTgt spid="29"/>
                                        </p:tgtEl>
                                        <p:attrNameLst>
                                          <p:attrName>ppt_h</p:attrName>
                                        </p:attrNameLst>
                                      </p:cBhvr>
                                      <p:tavLst>
                                        <p:tav tm="0" fmla="#ppt_h/2*($)^6">
                                          <p:val>
                                            <p:fltVal val="0"/>
                                          </p:val>
                                        </p:tav>
                                        <p:tav tm="50000" fmla="#ppt_h-#ppt_h/2*(2-$)^6">
                                          <p:val>
                                            <p:fltVal val="1"/>
                                          </p:val>
                                        </p:tav>
                                        <p:tav tm="100000">
                                          <p:val>
                                            <p:fltVal val="2"/>
                                          </p:val>
                                        </p:tav>
                                      </p:tavLst>
                                    </p:anim>
                                    <p:anim to="" calcmode="lin" valueType="num">
                                      <p:cBhvr>
                                        <p:cTn id="20" dur="700" fill="hold">
                                          <p:stCondLst>
                                            <p:cond delay="0"/>
                                          </p:stCondLst>
                                        </p:cTn>
                                        <p:tgtEl>
                                          <p:spTgt spid="29"/>
                                        </p:tgtEl>
                                        <p:attrNameLst>
                                          <p:attrName>ppt_w</p:attrName>
                                        </p:attrNameLst>
                                      </p:cBhvr>
                                      <p:tavLst>
                                        <p:tav tm="0" fmla="#ppt_w/2*($)^6">
                                          <p:val>
                                            <p:fltVal val="0"/>
                                          </p:val>
                                        </p:tav>
                                        <p:tav tm="50000" fmla="#ppt_w-#ppt_w/2*(2-$)^6">
                                          <p:val>
                                            <p:fltVal val="1"/>
                                          </p:val>
                                        </p:tav>
                                        <p:tav tm="100000">
                                          <p:val>
                                            <p:fltVal val="2"/>
                                          </p:val>
                                        </p:tav>
                                      </p:tavLst>
                                    </p:anim>
                                  </p:childTnLst>
                                </p:cTn>
                              </p:par>
                              <p:par>
                                <p:cTn id="21" presetID="0" presetClass="entr" presetSubtype="0" fill="hold" grpId="0" nodeType="withEffect">
                                  <p:stCondLst>
                                    <p:cond delay="0"/>
                                  </p:stCondLst>
                                  <p:iterate type="lt">
                                    <p:tmPct val="10000"/>
                                  </p:iterate>
                                  <p:childTnLst>
                                    <p:set>
                                      <p:cBhvr>
                                        <p:cTn id="22" dur="1" fill="hold">
                                          <p:stCondLst>
                                            <p:cond delay="0"/>
                                          </p:stCondLst>
                                        </p:cTn>
                                        <p:tgtEl>
                                          <p:spTgt spid="15"/>
                                        </p:tgtEl>
                                        <p:attrNameLst>
                                          <p:attrName>style.visibility</p:attrName>
                                        </p:attrNameLst>
                                      </p:cBhvr>
                                      <p:to>
                                        <p:strVal val="visible"/>
                                      </p:to>
                                    </p:set>
                                    <p:anim to="" calcmode="lin" valueType="num">
                                      <p:cBhvr>
                                        <p:cTn id="23" dur="700" fill="hold">
                                          <p:stCondLst>
                                            <p:cond delay="0"/>
                                          </p:stCondLst>
                                        </p:cTn>
                                        <p:tgtEl>
                                          <p:spTgt spid="15"/>
                                        </p:tgtEl>
                                        <p:attrNameLst>
                                          <p:attrName>ppt_y</p:attrName>
                                        </p:attrNameLst>
                                      </p:cBhvr>
                                      <p:tavLst>
                                        <p:tav tm="0" fmla="#ppt_y-#ppt_h/6*sin(2*pi*$)*(1-$)*8/9">
                                          <p:val>
                                            <p:fltVal val="0"/>
                                          </p:val>
                                        </p:tav>
                                        <p:tav tm="100000">
                                          <p:val>
                                            <p:fltVal val="1"/>
                                          </p:val>
                                        </p:tav>
                                      </p:tavLst>
                                    </p:anim>
                                    <p:anim to="" calcmode="lin" valueType="num">
                                      <p:cBhvr>
                                        <p:cTn id="24" dur="700" fill="hold">
                                          <p:stCondLst>
                                            <p:cond delay="0"/>
                                          </p:stCondLst>
                                        </p:cTn>
                                        <p:tgtEl>
                                          <p:spTgt spid="15"/>
                                        </p:tgtEl>
                                        <p:attrNameLst>
                                          <p:attrName>ppt_h</p:attrName>
                                        </p:attrNameLst>
                                      </p:cBhvr>
                                      <p:tavLst>
                                        <p:tav tm="0" fmla="#ppt_h-#ppt_h/4*sin(2*pi*$)*(1-$)">
                                          <p:val>
                                            <p:fltVal val="0"/>
                                          </p:val>
                                        </p:tav>
                                        <p:tav tm="100000">
                                          <p:val>
                                            <p:fltVal val="1"/>
                                          </p:val>
                                        </p:tav>
                                      </p:tavLst>
                                    </p:anim>
                                  </p:childTnLst>
                                </p:cTn>
                              </p:par>
                              <p:par>
                                <p:cTn id="25" presetID="0" presetClass="entr" presetSubtype="0" fill="hold" grpId="0" nodeType="withEffect">
                                  <p:stCondLst>
                                    <p:cond delay="0"/>
                                  </p:stCondLst>
                                  <p:iterate type="lt">
                                    <p:tmPct val="10000"/>
                                  </p:iterate>
                                  <p:childTnLst>
                                    <p:set>
                                      <p:cBhvr>
                                        <p:cTn id="26" dur="700" fill="hold">
                                          <p:stCondLst>
                                            <p:cond delay="0"/>
                                          </p:stCondLst>
                                        </p:cTn>
                                        <p:tgtEl>
                                          <p:spTgt spid="30"/>
                                        </p:tgtEl>
                                        <p:attrNameLst>
                                          <p:attrName>style.visibility</p:attrName>
                                        </p:attrNameLst>
                                      </p:cBhvr>
                                      <p:to>
                                        <p:strVal val="visible"/>
                                      </p:to>
                                    </p:set>
                                    <p:anim to="" calcmode="lin" valueType="num">
                                      <p:cBhvr>
                                        <p:cTn id="27" dur="700" fill="hold">
                                          <p:stCondLst>
                                            <p:cond delay="0"/>
                                          </p:stCondLst>
                                        </p:cTn>
                                        <p:tgtEl>
                                          <p:spTgt spid="30"/>
                                        </p:tgtEl>
                                        <p:attrNameLst>
                                          <p:attrName>ppt_x</p:attrName>
                                        </p:attrNameLst>
                                      </p:cBhvr>
                                      <p:tavLst>
                                        <p:tav tm="0" fmla="#ppt_x+#ppt_w*1.2*((1.5-1.5*$)^3-(1.5-1.5*$)^2)">
                                          <p:val>
                                            <p:fltVal val="0"/>
                                          </p:val>
                                        </p:tav>
                                        <p:tav tm="100000">
                                          <p:val>
                                            <p:fltVal val="1"/>
                                          </p:val>
                                        </p:tav>
                                      </p:tavLst>
                                    </p:anim>
                                    <p:anim to="" calcmode="lin" valueType="num">
                                      <p:cBhvr>
                                        <p:cTn id="28" dur="700" fill="hold">
                                          <p:stCondLst>
                                            <p:cond delay="0"/>
                                          </p:stCondLst>
                                        </p:cTn>
                                        <p:tgtEl>
                                          <p:spTgt spid="30"/>
                                        </p:tgtEl>
                                        <p:attrNameLst>
                                          <p:attrName>ppt_h</p:attrName>
                                        </p:attrNameLst>
                                      </p:cBhvr>
                                      <p:tavLst>
                                        <p:tav tm="0" fmla="#ppt_h/2*($)^6">
                                          <p:val>
                                            <p:fltVal val="0"/>
                                          </p:val>
                                        </p:tav>
                                        <p:tav tm="50000" fmla="#ppt_h-#ppt_h/2*(2-$)^6">
                                          <p:val>
                                            <p:fltVal val="1"/>
                                          </p:val>
                                        </p:tav>
                                        <p:tav tm="100000">
                                          <p:val>
                                            <p:fltVal val="2"/>
                                          </p:val>
                                        </p:tav>
                                      </p:tavLst>
                                    </p:anim>
                                    <p:anim to="" calcmode="lin" valueType="num">
                                      <p:cBhvr>
                                        <p:cTn id="29" dur="700" fill="hold">
                                          <p:stCondLst>
                                            <p:cond delay="0"/>
                                          </p:stCondLst>
                                        </p:cTn>
                                        <p:tgtEl>
                                          <p:spTgt spid="30"/>
                                        </p:tgtEl>
                                        <p:attrNameLst>
                                          <p:attrName>ppt_w</p:attrName>
                                        </p:attrNameLst>
                                      </p:cBhvr>
                                      <p:tavLst>
                                        <p:tav tm="0" fmla="#ppt_w/2*($)^6">
                                          <p:val>
                                            <p:fltVal val="0"/>
                                          </p:val>
                                        </p:tav>
                                        <p:tav tm="50000" fmla="#ppt_w-#ppt_w/2*(2-$)^6">
                                          <p:val>
                                            <p:fltVal val="1"/>
                                          </p:val>
                                        </p:tav>
                                        <p:tav tm="100000">
                                          <p:val>
                                            <p:fltVal val="2"/>
                                          </p:val>
                                        </p:tav>
                                      </p:tavLst>
                                    </p:anim>
                                  </p:childTnLst>
                                </p:cTn>
                              </p:par>
                              <p:par>
                                <p:cTn id="30" presetID="0" presetClass="entr" presetSubtype="0" fill="hold" grpId="0" nodeType="withEffect">
                                  <p:stCondLst>
                                    <p:cond delay="0"/>
                                  </p:stCondLst>
                                  <p:iterate type="lt">
                                    <p:tmPct val="10000"/>
                                  </p:iterate>
                                  <p:childTnLst>
                                    <p:set>
                                      <p:cBhvr>
                                        <p:cTn id="31" dur="1" fill="hold">
                                          <p:stCondLst>
                                            <p:cond delay="0"/>
                                          </p:stCondLst>
                                        </p:cTn>
                                        <p:tgtEl>
                                          <p:spTgt spid="19"/>
                                        </p:tgtEl>
                                        <p:attrNameLst>
                                          <p:attrName>style.visibility</p:attrName>
                                        </p:attrNameLst>
                                      </p:cBhvr>
                                      <p:to>
                                        <p:strVal val="visible"/>
                                      </p:to>
                                    </p:set>
                                    <p:anim to="" calcmode="lin" valueType="num">
                                      <p:cBhvr>
                                        <p:cTn id="32" dur="700" fill="hold">
                                          <p:stCondLst>
                                            <p:cond delay="0"/>
                                          </p:stCondLst>
                                        </p:cTn>
                                        <p:tgtEl>
                                          <p:spTgt spid="19"/>
                                        </p:tgtEl>
                                        <p:attrNameLst>
                                          <p:attrName>ppt_y</p:attrName>
                                        </p:attrNameLst>
                                      </p:cBhvr>
                                      <p:tavLst>
                                        <p:tav tm="0" fmla="#ppt_y-#ppt_h/6*sin(2*pi*$)*(1-$)*8/9">
                                          <p:val>
                                            <p:fltVal val="0"/>
                                          </p:val>
                                        </p:tav>
                                        <p:tav tm="100000">
                                          <p:val>
                                            <p:fltVal val="1"/>
                                          </p:val>
                                        </p:tav>
                                      </p:tavLst>
                                    </p:anim>
                                    <p:anim to="" calcmode="lin" valueType="num">
                                      <p:cBhvr>
                                        <p:cTn id="33" dur="700" fill="hold">
                                          <p:stCondLst>
                                            <p:cond delay="0"/>
                                          </p:stCondLst>
                                        </p:cTn>
                                        <p:tgtEl>
                                          <p:spTgt spid="19"/>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9" grpId="0" animBg="1"/>
      <p:bldP spid="30" grpId="0" animBg="1"/>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grpSp>
        <p:nvGrpSpPr>
          <p:cNvPr id="11" name="组合 29"/>
          <p:cNvGrpSpPr/>
          <p:nvPr/>
        </p:nvGrpSpPr>
        <p:grpSpPr>
          <a:xfrm>
            <a:off x="922336" y="1789125"/>
            <a:ext cx="3952277" cy="1706880"/>
            <a:chOff x="997338" y="3038475"/>
            <a:chExt cx="3139410" cy="1355407"/>
          </a:xfrm>
        </p:grpSpPr>
        <p:sp>
          <p:nvSpPr>
            <p:cNvPr id="12" name="椭圆 11"/>
            <p:cNvSpPr/>
            <p:nvPr/>
          </p:nvSpPr>
          <p:spPr>
            <a:xfrm>
              <a:off x="997338" y="3464644"/>
              <a:ext cx="346448" cy="346448"/>
            </a:xfrm>
            <a:prstGeom prst="ellipse">
              <a:avLst/>
            </a:prstGeom>
            <a:solidFill>
              <a:schemeClr val="accent1"/>
            </a:solidFill>
            <a:ln w="12700" cap="flat" cmpd="sng" algn="ctr">
              <a:gradFill flip="none" rotWithShape="1">
                <a:gsLst>
                  <a:gs pos="0">
                    <a:srgbClr val="FCFDFD"/>
                  </a:gs>
                  <a:gs pos="100000">
                    <a:srgbClr val="CFD4D0"/>
                  </a:gs>
                </a:gsLst>
                <a:lin ang="81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3" name="燕尾形 31"/>
            <p:cNvSpPr/>
            <p:nvPr/>
          </p:nvSpPr>
          <p:spPr>
            <a:xfrm>
              <a:off x="1126412" y="3562451"/>
              <a:ext cx="115704" cy="150835"/>
            </a:xfrm>
            <a:prstGeom prst="chevron">
              <a:avLst>
                <a:gd name="adj" fmla="val 67365"/>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5" name="TextBox 77"/>
            <p:cNvSpPr txBox="1"/>
            <p:nvPr/>
          </p:nvSpPr>
          <p:spPr>
            <a:xfrm>
              <a:off x="1376623" y="3038475"/>
              <a:ext cx="2760125" cy="1355407"/>
            </a:xfrm>
            <a:prstGeom prst="rect">
              <a:avLst/>
            </a:prstGeom>
            <a:noFill/>
          </p:spPr>
          <p:txBody>
            <a:bodyPr wrap="square" rtlCol="0">
              <a:spAutoFit/>
            </a:bodyPr>
            <a:lstStyle/>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孩子：我不知道应该怎么办，如果我答应小康一起去参加晚会，我们可以拥有一个很愉快的夜晚。但是如果我拒绝小康，我也许会伤害小康，偏偏小康是我的好朋友，真是不知如何是好？</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27" name="组合 29"/>
          <p:cNvGrpSpPr/>
          <p:nvPr/>
        </p:nvGrpSpPr>
        <p:grpSpPr>
          <a:xfrm>
            <a:off x="922336" y="4361347"/>
            <a:ext cx="3538559" cy="1383665"/>
            <a:chOff x="997338" y="3160233"/>
            <a:chExt cx="2810782" cy="1098747"/>
          </a:xfrm>
        </p:grpSpPr>
        <p:sp>
          <p:nvSpPr>
            <p:cNvPr id="28" name="椭圆 27"/>
            <p:cNvSpPr/>
            <p:nvPr/>
          </p:nvSpPr>
          <p:spPr>
            <a:xfrm>
              <a:off x="997338" y="3464644"/>
              <a:ext cx="346448" cy="346448"/>
            </a:xfrm>
            <a:prstGeom prst="ellipse">
              <a:avLst/>
            </a:prstGeom>
            <a:solidFill>
              <a:schemeClr val="accent1"/>
            </a:solidFill>
            <a:ln w="12700" cap="flat" cmpd="sng" algn="ctr">
              <a:gradFill flip="none" rotWithShape="1">
                <a:gsLst>
                  <a:gs pos="0">
                    <a:srgbClr val="FCFDFD"/>
                  </a:gs>
                  <a:gs pos="100000">
                    <a:srgbClr val="CFD4D0"/>
                  </a:gs>
                </a:gsLst>
                <a:lin ang="81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2" name="燕尾形 31"/>
            <p:cNvSpPr/>
            <p:nvPr/>
          </p:nvSpPr>
          <p:spPr>
            <a:xfrm>
              <a:off x="1126412" y="3562451"/>
              <a:ext cx="115704" cy="150835"/>
            </a:xfrm>
            <a:prstGeom prst="chevron">
              <a:avLst>
                <a:gd name="adj" fmla="val 67365"/>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3" name="TextBox 77"/>
            <p:cNvSpPr txBox="1"/>
            <p:nvPr/>
          </p:nvSpPr>
          <p:spPr>
            <a:xfrm>
              <a:off x="1366206" y="3160233"/>
              <a:ext cx="2441914" cy="1098747"/>
            </a:xfrm>
            <a:prstGeom prst="rect">
              <a:avLst/>
            </a:prstGeom>
            <a:noFill/>
          </p:spPr>
          <p:txBody>
            <a:bodyPr wrap="square" rtlCol="0">
              <a:spAutoFit/>
            </a:bodyPr>
            <a:lstStyle/>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父母：你似乎觉得很烦恼？因为你很想答应 小康一起参加晚会，但却又不愿意遇见小飞和小刚这两个令你讨厌的人。</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42" name="组合 29"/>
          <p:cNvGrpSpPr/>
          <p:nvPr/>
        </p:nvGrpSpPr>
        <p:grpSpPr>
          <a:xfrm>
            <a:off x="7092911" y="1789125"/>
            <a:ext cx="4096231" cy="1787605"/>
            <a:chOff x="997338" y="2995469"/>
            <a:chExt cx="3253757" cy="1419509"/>
          </a:xfrm>
        </p:grpSpPr>
        <p:sp>
          <p:nvSpPr>
            <p:cNvPr id="43" name="椭圆 42"/>
            <p:cNvSpPr/>
            <p:nvPr/>
          </p:nvSpPr>
          <p:spPr>
            <a:xfrm>
              <a:off x="997338" y="3464644"/>
              <a:ext cx="346448" cy="346448"/>
            </a:xfrm>
            <a:prstGeom prst="ellipse">
              <a:avLst/>
            </a:prstGeom>
            <a:solidFill>
              <a:schemeClr val="accent1"/>
            </a:solidFill>
            <a:ln w="12700" cap="flat" cmpd="sng" algn="ctr">
              <a:gradFill flip="none" rotWithShape="1">
                <a:gsLst>
                  <a:gs pos="0">
                    <a:srgbClr val="FCFDFD"/>
                  </a:gs>
                  <a:gs pos="100000">
                    <a:srgbClr val="CFD4D0"/>
                  </a:gs>
                </a:gsLst>
                <a:lin ang="81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44" name="燕尾形 31"/>
            <p:cNvSpPr/>
            <p:nvPr/>
          </p:nvSpPr>
          <p:spPr>
            <a:xfrm>
              <a:off x="1126412" y="3562451"/>
              <a:ext cx="115704" cy="150835"/>
            </a:xfrm>
            <a:prstGeom prst="chevron">
              <a:avLst>
                <a:gd name="adj" fmla="val 67365"/>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45" name="TextBox 77"/>
            <p:cNvSpPr txBox="1"/>
            <p:nvPr/>
          </p:nvSpPr>
          <p:spPr>
            <a:xfrm>
              <a:off x="1366206" y="2995469"/>
              <a:ext cx="2884889" cy="1419509"/>
            </a:xfrm>
            <a:prstGeom prst="rect">
              <a:avLst/>
            </a:prstGeom>
            <a:noFill/>
          </p:spPr>
          <p:txBody>
            <a:bodyPr wrap="square" rtlCol="0">
              <a:spAutoFit/>
            </a:bodyPr>
            <a:lstStyle/>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孩子：在学校我交不到任何朋友，他们总是有他们的小团体，所以大部分的人都不愿意和我聊天。</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父母：你似乎觉得自己很孤独寂寞和被人排斥，因为你在学校中很难交朋友。</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grpSp>
        <p:nvGrpSpPr>
          <p:cNvPr id="46" name="组合 29"/>
          <p:cNvGrpSpPr/>
          <p:nvPr/>
        </p:nvGrpSpPr>
        <p:grpSpPr>
          <a:xfrm>
            <a:off x="7092911" y="4254984"/>
            <a:ext cx="4096231" cy="1511935"/>
            <a:chOff x="997338" y="3160233"/>
            <a:chExt cx="3253757" cy="1200604"/>
          </a:xfrm>
        </p:grpSpPr>
        <p:sp>
          <p:nvSpPr>
            <p:cNvPr id="47" name="椭圆 46"/>
            <p:cNvSpPr/>
            <p:nvPr/>
          </p:nvSpPr>
          <p:spPr>
            <a:xfrm>
              <a:off x="997338" y="3464644"/>
              <a:ext cx="346448" cy="346448"/>
            </a:xfrm>
            <a:prstGeom prst="ellipse">
              <a:avLst/>
            </a:prstGeom>
            <a:solidFill>
              <a:schemeClr val="accent1"/>
            </a:solidFill>
            <a:ln w="12700" cap="flat" cmpd="sng" algn="ctr">
              <a:gradFill flip="none" rotWithShape="1">
                <a:gsLst>
                  <a:gs pos="0">
                    <a:srgbClr val="FCFDFD"/>
                  </a:gs>
                  <a:gs pos="100000">
                    <a:srgbClr val="CFD4D0"/>
                  </a:gs>
                </a:gsLst>
                <a:lin ang="810000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48" name="燕尾形 31"/>
            <p:cNvSpPr/>
            <p:nvPr/>
          </p:nvSpPr>
          <p:spPr>
            <a:xfrm>
              <a:off x="1126412" y="3562451"/>
              <a:ext cx="115704" cy="150835"/>
            </a:xfrm>
            <a:prstGeom prst="chevron">
              <a:avLst>
                <a:gd name="adj" fmla="val 67365"/>
              </a:avLst>
            </a:prstGeom>
            <a:solidFill>
              <a:schemeClr val="bg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49" name="TextBox 77"/>
            <p:cNvSpPr txBox="1"/>
            <p:nvPr/>
          </p:nvSpPr>
          <p:spPr>
            <a:xfrm>
              <a:off x="1366206" y="3160233"/>
              <a:ext cx="2884889" cy="1200604"/>
            </a:xfrm>
            <a:prstGeom prst="rect">
              <a:avLst/>
            </a:prstGeom>
            <a:noFill/>
          </p:spPr>
          <p:txBody>
            <a:bodyPr wrap="square" rtlCol="0">
              <a:spAutoFit/>
            </a:bodyPr>
            <a:lstStyle/>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儿子：我实在不知道为什么我的朋友都可以去看电影，而偏偏我就不行呢？</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marL="0" marR="0" lvl="0" indent="0" algn="l" defTabSz="1218565" rtl="0" eaLnBrk="1" fontAlgn="auto" latinLnBrk="0" hangingPunct="1">
                <a:lnSpc>
                  <a:spcPct val="150000"/>
                </a:lnSpc>
                <a:spcBef>
                  <a:spcPts val="1000"/>
                </a:spcBef>
                <a:spcAft>
                  <a:spcPts val="0"/>
                </a:spcAft>
                <a:buClrTx/>
                <a:buSzTx/>
                <a:buFontTx/>
                <a:buNone/>
                <a:defRPr/>
              </a:pPr>
              <a:r>
                <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父母：你似乎觉得我们对你很不公平，因为你的朋友中没有人不可以？</a:t>
              </a: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50" name="图片 49"/>
          <p:cNvPicPr>
            <a:picLocks noChangeAspect="1"/>
          </p:cNvPicPr>
          <p:nvPr/>
        </p:nvPicPr>
        <p:blipFill rotWithShape="1">
          <a:blip r:embed="rId3" cstate="print">
            <a:extLst>
              <a:ext uri="{28A0092B-C50C-407E-A947-70E740481C1C}">
                <a14:useLocalDpi xmlns:a14="http://schemas.microsoft.com/office/drawing/2010/main" val="0"/>
              </a:ext>
            </a:extLst>
          </a:blip>
          <a:srcRect t="19123"/>
          <a:stretch>
            <a:fillRect/>
          </a:stretch>
        </p:blipFill>
        <p:spPr>
          <a:xfrm>
            <a:off x="4269494" y="2166468"/>
            <a:ext cx="2867340" cy="3476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750"/>
                                        <p:tgtEl>
                                          <p:spTgt spid="1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750"/>
                                        <p:tgtEl>
                                          <p:spTgt spid="27"/>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up)">
                                      <p:cBhvr>
                                        <p:cTn id="15" dur="750"/>
                                        <p:tgtEl>
                                          <p:spTgt spid="42"/>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7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3647090" y="1733503"/>
            <a:ext cx="4471691" cy="1057745"/>
            <a:chOff x="475599" y="2314081"/>
            <a:chExt cx="5780965" cy="1057745"/>
          </a:xfrm>
        </p:grpSpPr>
        <p:sp>
          <p:nvSpPr>
            <p:cNvPr id="20" name="文本框 19"/>
            <p:cNvSpPr txBox="1"/>
            <p:nvPr/>
          </p:nvSpPr>
          <p:spPr>
            <a:xfrm>
              <a:off x="475599" y="2314081"/>
              <a:ext cx="1981669" cy="707886"/>
            </a:xfrm>
            <a:prstGeom prst="rect">
              <a:avLst/>
            </a:prstGeom>
            <a:noFill/>
          </p:spPr>
          <p:txBody>
            <a:bodyPr wrap="square" rtlCol="0">
              <a:spAutoFit/>
            </a:bodyPr>
            <a:lstStyle/>
            <a:p>
              <a:pPr algn="dist"/>
              <a:endParaRPr kumimoji="1" lang="zh-CN" altLang="en-US" sz="4000" b="1" i="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1" name="文本框 20"/>
            <p:cNvSpPr txBox="1"/>
            <p:nvPr/>
          </p:nvSpPr>
          <p:spPr>
            <a:xfrm>
              <a:off x="1026496" y="2448496"/>
              <a:ext cx="5230068" cy="923330"/>
            </a:xfrm>
            <a:prstGeom prst="rect">
              <a:avLst/>
            </a:prstGeom>
            <a:noFill/>
          </p:spPr>
          <p:txBody>
            <a:bodyPr wrap="square" rtlCol="0">
              <a:spAutoFit/>
            </a:bodyPr>
            <a:lstStyle/>
            <a:p>
              <a:pPr algn="ctr"/>
              <a:r>
                <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PART</a:t>
              </a:r>
              <a:r>
                <a:rPr kumimoji="1" lang="en-US"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 03</a:t>
              </a:r>
              <a:endPar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sp>
        <p:nvSpPr>
          <p:cNvPr id="23" name="文本框 22"/>
          <p:cNvSpPr txBox="1"/>
          <p:nvPr/>
        </p:nvSpPr>
        <p:spPr>
          <a:xfrm>
            <a:off x="1910515" y="3047139"/>
            <a:ext cx="8370969" cy="1015663"/>
          </a:xfrm>
          <a:prstGeom prst="rect">
            <a:avLst/>
          </a:prstGeom>
          <a:noFill/>
        </p:spPr>
        <p:txBody>
          <a:bodyPr wrap="square" rtlCol="0">
            <a:spAutoFit/>
          </a:bodyPr>
          <a:lstStyle/>
          <a:p>
            <a:pPr algn="ctr"/>
            <a:r>
              <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a:t>
            </a:r>
            <a:endPar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t="24031" r="5866" b="12403"/>
          <a:stretch>
            <a:fillRect/>
          </a:stretch>
        </p:blipFill>
        <p:spPr>
          <a:xfrm>
            <a:off x="0" y="3834099"/>
            <a:ext cx="4478079" cy="3023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0175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25" name="PA-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t="5895" b="5895"/>
          <a:stretch>
            <a:fillRect/>
          </a:stretch>
        </p:blipFill>
        <p:spPr>
          <a:xfrm>
            <a:off x="7036570" y="1965089"/>
            <a:ext cx="4584245" cy="404374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27" name="PA-矩形 1"/>
          <p:cNvSpPr/>
          <p:nvPr>
            <p:custDataLst>
              <p:tags r:id="rId5"/>
            </p:custDataLst>
          </p:nvPr>
        </p:nvSpPr>
        <p:spPr>
          <a:xfrm>
            <a:off x="2585392" y="1735672"/>
            <a:ext cx="7352692" cy="167607"/>
          </a:xfrm>
          <a:prstGeom prst="rect">
            <a:avLst/>
          </a:pr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三极童画简体" panose="00000500000000000000" pitchFamily="2" charset="-122"/>
              <a:ea typeface="三极童画简体" panose="00000500000000000000" pitchFamily="2" charset="-122"/>
              <a:cs typeface="+mn-ea"/>
              <a:sym typeface="+mn-lt"/>
            </a:endParaRPr>
          </a:p>
        </p:txBody>
      </p:sp>
      <p:sp>
        <p:nvSpPr>
          <p:cNvPr id="28" name="PA-椭圆 64"/>
          <p:cNvSpPr>
            <a:spLocks noChangeArrowheads="1"/>
          </p:cNvSpPr>
          <p:nvPr>
            <p:custDataLst>
              <p:tags r:id="rId6"/>
            </p:custDataLst>
          </p:nvPr>
        </p:nvSpPr>
        <p:spPr bwMode="auto">
          <a:xfrm>
            <a:off x="1099252" y="1411430"/>
            <a:ext cx="1630179" cy="1629510"/>
          </a:xfrm>
          <a:prstGeom prst="ellipse">
            <a:avLst/>
          </a:prstGeom>
          <a:solidFill>
            <a:srgbClr val="86BED1"/>
          </a:solidFill>
          <a:ln w="190500" cap="sq" cmpd="sng">
            <a:solidFill>
              <a:schemeClr val="accent1">
                <a:lumMod val="20000"/>
                <a:lumOff val="80000"/>
              </a:schemeClr>
            </a:solidFill>
            <a:round/>
          </a:ln>
        </p:spPr>
        <p:txBody>
          <a:bodyPr anchor="ctr"/>
          <a:lstStyle/>
          <a:p>
            <a:pPr algn="ctr"/>
            <a:r>
              <a:rPr lang="zh-CN" altLang="en-US"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rPr>
              <a:t>父母如何传达友善的信息</a:t>
            </a:r>
            <a:endParaRPr lang="zh-CN" altLang="zh-CN"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32" name="PA-išľíďè"/>
          <p:cNvSpPr/>
          <p:nvPr>
            <p:custDataLst>
              <p:tags r:id="rId7"/>
            </p:custDataLst>
          </p:nvPr>
        </p:nvSpPr>
        <p:spPr bwMode="auto">
          <a:xfrm>
            <a:off x="2943482" y="1965090"/>
            <a:ext cx="4325225" cy="11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lvl="0" indent="-171450" defTabSz="1218565">
              <a:lnSpc>
                <a:spcPct val="150000"/>
              </a:lnSpc>
              <a:spcBef>
                <a:spcPts val="1000"/>
              </a:spcBef>
              <a:buFont typeface="Arial" panose="020B0604020202020204" pitchFamily="34" charset="0"/>
              <a:buChar char="•"/>
              <a:defRP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接纳孩子：</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lvl="0"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父母必须相信孩子是好的，而且不管他说什么或者做什么，你都爱他。 你也许不喜欢他的行为，但你喜欢他这个人。</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marL="171450" marR="0" lvl="0" indent="-171450" defTabSz="913765" rtl="0" eaLnBrk="1" fontAlgn="auto" latinLnBrk="0" hangingPunct="1">
              <a:lnSpc>
                <a:spcPct val="150000"/>
              </a:lnSpc>
              <a:spcBef>
                <a:spcPct val="0"/>
              </a:spcBef>
              <a:spcAft>
                <a:spcPts val="0"/>
              </a:spcAft>
              <a:buClrTx/>
              <a:buSzTx/>
              <a:buFont typeface="Arial" panose="020B0604020202020204" pitchFamily="34" charset="0"/>
              <a:buChar char="•"/>
              <a:defRPr/>
            </a:pPr>
            <a:endParaRPr kumimoji="0" lang="zh-CN" altLang="en-US" sz="14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33" name="PA-išľíďè"/>
          <p:cNvSpPr/>
          <p:nvPr>
            <p:custDataLst>
              <p:tags r:id="rId8"/>
            </p:custDataLst>
          </p:nvPr>
        </p:nvSpPr>
        <p:spPr bwMode="auto">
          <a:xfrm>
            <a:off x="1543781" y="3523882"/>
            <a:ext cx="5773485" cy="11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lvl="0" indent="-171450" defTabSz="1218565">
              <a:lnSpc>
                <a:spcPct val="150000"/>
              </a:lnSpc>
              <a:spcBef>
                <a:spcPts val="1000"/>
              </a:spcBef>
              <a:buFont typeface="Arial" panose="020B0604020202020204" pitchFamily="34" charset="0"/>
              <a:buChar char="•"/>
              <a:defRP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表达情感：</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lvl="0"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有些父母只有在孩子小的时候表达亲昵行为，然而不管孩子长多大都需要温暖的身体接触，也别忘了接纳与鼓励孩子对你表达爱意的机会。</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34" name="PA-išľíďè"/>
          <p:cNvSpPr/>
          <p:nvPr>
            <p:custDataLst>
              <p:tags r:id="rId9"/>
            </p:custDataLst>
          </p:nvPr>
        </p:nvSpPr>
        <p:spPr bwMode="auto">
          <a:xfrm>
            <a:off x="1543781" y="4899681"/>
            <a:ext cx="6724238" cy="11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lvl="0" indent="-171450" defTabSz="1218565">
              <a:lnSpc>
                <a:spcPct val="150000"/>
              </a:lnSpc>
              <a:spcBef>
                <a:spcPts val="1000"/>
              </a:spcBef>
              <a:buFont typeface="Arial" panose="020B0604020202020204" pitchFamily="34" charset="0"/>
              <a:buChar char="•"/>
              <a:defRPr/>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减少孩子之间的竞争：</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lvl="0"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一个在竞争中失败的人，是无法对自己产生信心的，鼓励孩子彼此合作是上策。</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to="" calcmode="lin" valueType="num">
                                      <p:cBhvr>
                                        <p:cTn id="7" dur="700" fill="hold">
                                          <p:stCondLst>
                                            <p:cond delay="0"/>
                                          </p:stCondLst>
                                        </p:cTn>
                                        <p:tgtEl>
                                          <p:spTgt spid="25"/>
                                        </p:tgtEl>
                                        <p:attrNameLst>
                                          <p:attrName>ppt_x</p:attrName>
                                        </p:attrNameLst>
                                      </p:cBhvr>
                                      <p:tavLst>
                                        <p:tav tm="0" fmla="#ppt_x-#ppt_h/6*sin(2*pi*$)*(1-$)*8/9">
                                          <p:val>
                                            <p:fltVal val="0"/>
                                          </p:val>
                                        </p:tav>
                                        <p:tav tm="100000">
                                          <p:val>
                                            <p:fltVal val="1"/>
                                          </p:val>
                                        </p:tav>
                                      </p:tavLst>
                                    </p:anim>
                                    <p:anim to="" calcmode="lin" valueType="num">
                                      <p:cBhvr>
                                        <p:cTn id="8" dur="700" fill="hold">
                                          <p:stCondLst>
                                            <p:cond delay="0"/>
                                          </p:stCondLst>
                                        </p:cTn>
                                        <p:tgtEl>
                                          <p:spTgt spid="25"/>
                                        </p:tgtEl>
                                        <p:attrNameLst>
                                          <p:attrName>ppt_w</p:attrName>
                                        </p:attrNameLst>
                                      </p:cBhvr>
                                      <p:tavLst>
                                        <p:tav tm="0" fmla="#ppt_w-#ppt_w/4*sin(2*pi*$)*(1-$)">
                                          <p:val>
                                            <p:fltVal val="0"/>
                                          </p:val>
                                        </p:tav>
                                        <p:tav tm="100000">
                                          <p:val>
                                            <p:fltVal val="1"/>
                                          </p:val>
                                        </p:tav>
                                      </p:tavLst>
                                    </p:anim>
                                  </p:childTnLst>
                                </p:cTn>
                              </p:par>
                              <p:par>
                                <p:cTn id="9" presetID="0" presetClass="entr" presetSubtype="0" fill="hold" grpId="0" nodeType="withEffect">
                                  <p:stCondLst>
                                    <p:cond delay="0"/>
                                  </p:stCondLst>
                                  <p:iterate type="lt">
                                    <p:tmPct val="10000"/>
                                  </p:iterate>
                                  <p:childTnLst>
                                    <p:set>
                                      <p:cBhvr>
                                        <p:cTn id="10" dur="700" fill="hold">
                                          <p:stCondLst>
                                            <p:cond delay="0"/>
                                          </p:stCondLst>
                                        </p:cTn>
                                        <p:tgtEl>
                                          <p:spTgt spid="27"/>
                                        </p:tgtEl>
                                        <p:attrNameLst>
                                          <p:attrName>style.visibility</p:attrName>
                                        </p:attrNameLst>
                                      </p:cBhvr>
                                      <p:to>
                                        <p:strVal val="visible"/>
                                      </p:to>
                                    </p:set>
                                    <p:anim to="" calcmode="lin" valueType="num">
                                      <p:cBhvr>
                                        <p:cTn id="11" dur="700" fill="hold">
                                          <p:stCondLst>
                                            <p:cond delay="0"/>
                                          </p:stCondLst>
                                        </p:cTn>
                                        <p:tgtEl>
                                          <p:spTgt spid="27"/>
                                        </p:tgtEl>
                                        <p:attrNameLst>
                                          <p:attrName>ppt_x</p:attrName>
                                        </p:attrNameLst>
                                      </p:cBhvr>
                                      <p:tavLst>
                                        <p:tav tm="0" fmla="#ppt_x-#ppt_w*((1.5-1.5*$)^3-(1.5-1.5*$)^2)">
                                          <p:val>
                                            <p:fltVal val="0"/>
                                          </p:val>
                                        </p:tav>
                                        <p:tav tm="100000">
                                          <p:val>
                                            <p:fltVal val="1"/>
                                          </p:val>
                                        </p:tav>
                                      </p:tavLst>
                                    </p:anim>
                                    <p:animEffect filter="fade">
                                      <p:cBhvr>
                                        <p:cTn id="12" dur="700">
                                          <p:stCondLst>
                                            <p:cond delay="0"/>
                                          </p:stCondLst>
                                        </p:cTn>
                                        <p:tgtEl>
                                          <p:spTgt spid="27"/>
                                        </p:tgtEl>
                                      </p:cBhvr>
                                    </p:animEffect>
                                  </p:childTnLst>
                                </p:cTn>
                              </p:par>
                              <p:par>
                                <p:cTn id="13" presetID="0" presetClass="entr" presetSubtype="0" fill="hold" grpId="0" nodeType="withEffect">
                                  <p:stCondLst>
                                    <p:cond delay="0"/>
                                  </p:stCondLst>
                                  <p:iterate type="lt">
                                    <p:tmPct val="10000"/>
                                  </p:iterate>
                                  <p:childTnLst>
                                    <p:set>
                                      <p:cBhvr>
                                        <p:cTn id="14" dur="700" fill="hold">
                                          <p:stCondLst>
                                            <p:cond delay="0"/>
                                          </p:stCondLst>
                                        </p:cTn>
                                        <p:tgtEl>
                                          <p:spTgt spid="28"/>
                                        </p:tgtEl>
                                        <p:attrNameLst>
                                          <p:attrName>style.visibility</p:attrName>
                                        </p:attrNameLst>
                                      </p:cBhvr>
                                      <p:to>
                                        <p:strVal val="visible"/>
                                      </p:to>
                                    </p:set>
                                    <p:anim to="" calcmode="lin" valueType="num">
                                      <p:cBhvr>
                                        <p:cTn id="15" dur="700" fill="hold">
                                          <p:stCondLst>
                                            <p:cond delay="0"/>
                                          </p:stCondLst>
                                        </p:cTn>
                                        <p:tgtEl>
                                          <p:spTgt spid="28"/>
                                        </p:tgtEl>
                                        <p:attrNameLst>
                                          <p:attrName>ppt_x</p:attrName>
                                        </p:attrNameLst>
                                      </p:cBhvr>
                                      <p:tavLst>
                                        <p:tav tm="0" fmla="#ppt_x-#ppt_w*((1.5-1.5*$)^3-(1.5-1.5*$)^2)">
                                          <p:val>
                                            <p:fltVal val="0"/>
                                          </p:val>
                                        </p:tav>
                                        <p:tav tm="100000">
                                          <p:val>
                                            <p:fltVal val="1"/>
                                          </p:val>
                                        </p:tav>
                                      </p:tavLst>
                                    </p:anim>
                                    <p:animEffect filter="fade">
                                      <p:cBhvr>
                                        <p:cTn id="16" dur="700">
                                          <p:stCondLst>
                                            <p:cond delay="0"/>
                                          </p:stCondLst>
                                        </p:cTn>
                                        <p:tgtEl>
                                          <p:spTgt spid="28"/>
                                        </p:tgtEl>
                                      </p:cBhvr>
                                    </p:animEffect>
                                  </p:childTnLst>
                                </p:cTn>
                              </p:par>
                              <p:par>
                                <p:cTn id="17" presetID="0" presetClass="entr" presetSubtype="0" fill="hold" grpId="0" nodeType="withEffect">
                                  <p:stCondLst>
                                    <p:cond delay="0"/>
                                  </p:stCondLst>
                                  <p:iterate type="lt">
                                    <p:tmPct val="10000"/>
                                  </p:iterate>
                                  <p:childTnLst>
                                    <p:set>
                                      <p:cBhvr>
                                        <p:cTn id="18" dur="700" fill="hold">
                                          <p:stCondLst>
                                            <p:cond delay="0"/>
                                          </p:stCondLst>
                                        </p:cTn>
                                        <p:tgtEl>
                                          <p:spTgt spid="32"/>
                                        </p:tgtEl>
                                        <p:attrNameLst>
                                          <p:attrName>style.visibility</p:attrName>
                                        </p:attrNameLst>
                                      </p:cBhvr>
                                      <p:to>
                                        <p:strVal val="visible"/>
                                      </p:to>
                                    </p:set>
                                    <p:anim to="" calcmode="lin" valueType="num">
                                      <p:cBhvr>
                                        <p:cTn id="19" dur="700" fill="hold">
                                          <p:stCondLst>
                                            <p:cond delay="0"/>
                                          </p:stCondLst>
                                        </p:cTn>
                                        <p:tgtEl>
                                          <p:spTgt spid="32"/>
                                        </p:tgtEl>
                                        <p:attrNameLst>
                                          <p:attrName>ppt_x</p:attrName>
                                        </p:attrNameLst>
                                      </p:cBhvr>
                                      <p:tavLst>
                                        <p:tav tm="0" fmla="#ppt_x-#ppt_w*((1.5-1.5*$)^3-(1.5-1.5*$)^2)">
                                          <p:val>
                                            <p:fltVal val="0"/>
                                          </p:val>
                                        </p:tav>
                                        <p:tav tm="100000">
                                          <p:val>
                                            <p:fltVal val="1"/>
                                          </p:val>
                                        </p:tav>
                                      </p:tavLst>
                                    </p:anim>
                                    <p:animEffect filter="fade">
                                      <p:cBhvr>
                                        <p:cTn id="20" dur="700">
                                          <p:stCondLst>
                                            <p:cond delay="0"/>
                                          </p:stCondLst>
                                        </p:cTn>
                                        <p:tgtEl>
                                          <p:spTgt spid="32"/>
                                        </p:tgtEl>
                                      </p:cBhvr>
                                    </p:animEffect>
                                  </p:childTnLst>
                                </p:cTn>
                              </p:par>
                              <p:par>
                                <p:cTn id="21" presetID="0" presetClass="entr" presetSubtype="0" fill="hold" grpId="0" nodeType="withEffect">
                                  <p:stCondLst>
                                    <p:cond delay="0"/>
                                  </p:stCondLst>
                                  <p:iterate type="lt">
                                    <p:tmPct val="10000"/>
                                  </p:iterate>
                                  <p:childTnLst>
                                    <p:set>
                                      <p:cBhvr>
                                        <p:cTn id="22" dur="700" fill="hold">
                                          <p:stCondLst>
                                            <p:cond delay="0"/>
                                          </p:stCondLst>
                                        </p:cTn>
                                        <p:tgtEl>
                                          <p:spTgt spid="33"/>
                                        </p:tgtEl>
                                        <p:attrNameLst>
                                          <p:attrName>style.visibility</p:attrName>
                                        </p:attrNameLst>
                                      </p:cBhvr>
                                      <p:to>
                                        <p:strVal val="visible"/>
                                      </p:to>
                                    </p:set>
                                    <p:anim to="" calcmode="lin" valueType="num">
                                      <p:cBhvr>
                                        <p:cTn id="23" dur="700" fill="hold">
                                          <p:stCondLst>
                                            <p:cond delay="0"/>
                                          </p:stCondLst>
                                        </p:cTn>
                                        <p:tgtEl>
                                          <p:spTgt spid="33"/>
                                        </p:tgtEl>
                                        <p:attrNameLst>
                                          <p:attrName>ppt_x</p:attrName>
                                        </p:attrNameLst>
                                      </p:cBhvr>
                                      <p:tavLst>
                                        <p:tav tm="0" fmla="#ppt_x-#ppt_w*((1.5-1.5*$)^3-(1.5-1.5*$)^2)">
                                          <p:val>
                                            <p:fltVal val="0"/>
                                          </p:val>
                                        </p:tav>
                                        <p:tav tm="100000">
                                          <p:val>
                                            <p:fltVal val="1"/>
                                          </p:val>
                                        </p:tav>
                                      </p:tavLst>
                                    </p:anim>
                                    <p:animEffect filter="fade">
                                      <p:cBhvr>
                                        <p:cTn id="24" dur="700">
                                          <p:stCondLst>
                                            <p:cond delay="0"/>
                                          </p:stCondLst>
                                        </p:cTn>
                                        <p:tgtEl>
                                          <p:spTgt spid="33"/>
                                        </p:tgtEl>
                                      </p:cBhvr>
                                    </p:animEffect>
                                  </p:childTnLst>
                                </p:cTn>
                              </p:par>
                              <p:par>
                                <p:cTn id="25" presetID="0" presetClass="entr" presetSubtype="0" fill="hold" grpId="0" nodeType="withEffect">
                                  <p:stCondLst>
                                    <p:cond delay="0"/>
                                  </p:stCondLst>
                                  <p:iterate type="lt">
                                    <p:tmPct val="10000"/>
                                  </p:iterate>
                                  <p:childTnLst>
                                    <p:set>
                                      <p:cBhvr>
                                        <p:cTn id="26" dur="700" fill="hold">
                                          <p:stCondLst>
                                            <p:cond delay="0"/>
                                          </p:stCondLst>
                                        </p:cTn>
                                        <p:tgtEl>
                                          <p:spTgt spid="34"/>
                                        </p:tgtEl>
                                        <p:attrNameLst>
                                          <p:attrName>style.visibility</p:attrName>
                                        </p:attrNameLst>
                                      </p:cBhvr>
                                      <p:to>
                                        <p:strVal val="visible"/>
                                      </p:to>
                                    </p:set>
                                    <p:anim to="" calcmode="lin" valueType="num">
                                      <p:cBhvr>
                                        <p:cTn id="27" dur="700" fill="hold">
                                          <p:stCondLst>
                                            <p:cond delay="0"/>
                                          </p:stCondLst>
                                        </p:cTn>
                                        <p:tgtEl>
                                          <p:spTgt spid="34"/>
                                        </p:tgtEl>
                                        <p:attrNameLst>
                                          <p:attrName>ppt_x</p:attrName>
                                        </p:attrNameLst>
                                      </p:cBhvr>
                                      <p:tavLst>
                                        <p:tav tm="0" fmla="#ppt_x-#ppt_w*((1.5-1.5*$)^3-(1.5-1.5*$)^2)">
                                          <p:val>
                                            <p:fltVal val="0"/>
                                          </p:val>
                                        </p:tav>
                                        <p:tav tm="100000">
                                          <p:val>
                                            <p:fltVal val="1"/>
                                          </p:val>
                                        </p:tav>
                                      </p:tavLst>
                                    </p:anim>
                                    <p:animEffect filter="fade">
                                      <p:cBhvr>
                                        <p:cTn id="28" dur="700">
                                          <p:stCondLst>
                                            <p:cond delay="0"/>
                                          </p:stCondLst>
                                        </p:cTn>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0175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7" name="PA-矩形 1"/>
          <p:cNvSpPr/>
          <p:nvPr>
            <p:custDataLst>
              <p:tags r:id="rId3"/>
            </p:custDataLst>
          </p:nvPr>
        </p:nvSpPr>
        <p:spPr>
          <a:xfrm>
            <a:off x="1709898" y="1550806"/>
            <a:ext cx="7352692" cy="167607"/>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8" name="PA-椭圆 64"/>
          <p:cNvSpPr>
            <a:spLocks noChangeArrowheads="1"/>
          </p:cNvSpPr>
          <p:nvPr>
            <p:custDataLst>
              <p:tags r:id="rId4"/>
            </p:custDataLst>
          </p:nvPr>
        </p:nvSpPr>
        <p:spPr bwMode="auto">
          <a:xfrm>
            <a:off x="9062590" y="796216"/>
            <a:ext cx="1630179" cy="1629510"/>
          </a:xfrm>
          <a:prstGeom prst="ellipse">
            <a:avLst/>
          </a:prstGeom>
          <a:solidFill>
            <a:srgbClr val="86BED1"/>
          </a:solidFill>
          <a:ln w="190500" cap="sq" cmpd="sng">
            <a:solidFill>
              <a:schemeClr val="accent1">
                <a:lumMod val="20000"/>
                <a:lumOff val="80000"/>
              </a:schemeClr>
            </a:solidFill>
            <a:round/>
          </a:ln>
        </p:spPr>
        <p:txBody>
          <a:bodyPr anchor="ctr"/>
          <a:lstStyle/>
          <a:p>
            <a:pPr algn="ctr"/>
            <a:r>
              <a:rPr lang="zh-CN" altLang="en-US"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rPr>
              <a:t>父母如何传达友善的信息</a:t>
            </a:r>
            <a:endParaRPr lang="zh-CN" altLang="zh-CN" sz="2000" b="1" dirty="0">
              <a:solidFill>
                <a:prstClr val="white"/>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9" name="PA-išľíďè"/>
          <p:cNvSpPr/>
          <p:nvPr>
            <p:custDataLst>
              <p:tags r:id="rId5"/>
            </p:custDataLst>
          </p:nvPr>
        </p:nvSpPr>
        <p:spPr bwMode="auto">
          <a:xfrm>
            <a:off x="1709898" y="1718413"/>
            <a:ext cx="7151013" cy="11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indent="-171450" defTabSz="1218565">
              <a:lnSpc>
                <a:spcPct val="150000"/>
              </a:lnSpc>
              <a:spcBef>
                <a:spcPts val="1000"/>
              </a:spcBef>
              <a:buFont typeface="Arial" panose="020B0604020202020204" pitchFamily="34" charset="0"/>
              <a:buChar char="•"/>
              <a:defRPr/>
            </a:pPr>
            <a:r>
              <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rPr>
              <a:t>注意非语言的行为：</a:t>
            </a:r>
            <a:endPar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endParaRPr>
          </a:p>
          <a:p>
            <a:pPr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生气的脸色表达负面的态度，冷静下来，微笑。 </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0" name="PA-išľíďè"/>
          <p:cNvSpPr/>
          <p:nvPr>
            <p:custDataLst>
              <p:tags r:id="rId6"/>
            </p:custDataLst>
          </p:nvPr>
        </p:nvSpPr>
        <p:spPr bwMode="auto">
          <a:xfrm>
            <a:off x="1709898" y="2827565"/>
            <a:ext cx="8550687" cy="8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indent="-171450" defTabSz="1218565">
              <a:lnSpc>
                <a:spcPct val="150000"/>
              </a:lnSpc>
              <a:spcBef>
                <a:spcPts val="1000"/>
              </a:spcBef>
              <a:buFont typeface="Arial" panose="020B0604020202020204" pitchFamily="34" charset="0"/>
              <a:buChar char="•"/>
              <a:defRPr/>
            </a:pPr>
            <a:r>
              <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rPr>
              <a:t>承认自己的不完美：</a:t>
            </a:r>
            <a:endPar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endParaRPr>
          </a:p>
          <a:p>
            <a:pPr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接受自己会犯错，让孩子知道你也是人，不是毫无缺点的和也不是万事通。</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1" name="PA-išľíďè"/>
          <p:cNvSpPr/>
          <p:nvPr>
            <p:custDataLst>
              <p:tags r:id="rId7"/>
            </p:custDataLst>
          </p:nvPr>
        </p:nvSpPr>
        <p:spPr bwMode="auto">
          <a:xfrm>
            <a:off x="1709898" y="3936717"/>
            <a:ext cx="7151013" cy="1109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indent="-171450" defTabSz="1218565">
              <a:lnSpc>
                <a:spcPct val="150000"/>
              </a:lnSpc>
              <a:spcBef>
                <a:spcPts val="1000"/>
              </a:spcBef>
              <a:buFont typeface="Arial" panose="020B0604020202020204" pitchFamily="34" charset="0"/>
              <a:buChar char="•"/>
              <a:defRPr/>
            </a:pPr>
            <a:r>
              <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rPr>
              <a:t>表达欣赏：</a:t>
            </a:r>
            <a:endPar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endParaRPr>
          </a:p>
          <a:p>
            <a:pPr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让孩子知道你是多么欣赏他，不只是当他表现好的时候。</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12" name="PA-išľíďè"/>
          <p:cNvSpPr/>
          <p:nvPr>
            <p:custDataLst>
              <p:tags r:id="rId8"/>
            </p:custDataLst>
          </p:nvPr>
        </p:nvSpPr>
        <p:spPr bwMode="auto">
          <a:xfrm>
            <a:off x="1709898" y="5045869"/>
            <a:ext cx="8550687" cy="82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171450" indent="-171450" defTabSz="1218565">
              <a:lnSpc>
                <a:spcPct val="150000"/>
              </a:lnSpc>
              <a:spcBef>
                <a:spcPts val="1000"/>
              </a:spcBef>
              <a:buFont typeface="Arial" panose="020B0604020202020204" pitchFamily="34" charset="0"/>
              <a:buChar char="•"/>
              <a:defRPr/>
            </a:pPr>
            <a:r>
              <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rPr>
              <a:t>多说“我”少说“你”：</a:t>
            </a:r>
            <a:endParaRPr lang="zh-CN" altLang="en-US" dirty="0">
              <a:solidFill>
                <a:srgbClr val="86BED1"/>
              </a:solidFill>
              <a:latin typeface="站酷快乐体2016修订版" panose="02010600030101010101" pitchFamily="2" charset="-122"/>
              <a:ea typeface="站酷快乐体2016修订版" panose="02010600030101010101" pitchFamily="2" charset="-122"/>
              <a:cs typeface="+mn-ea"/>
              <a:sym typeface="+mn-lt"/>
            </a:endParaRPr>
          </a:p>
          <a:p>
            <a:pPr defTabSz="1218565">
              <a:lnSpc>
                <a:spcPct val="150000"/>
              </a:lnSpc>
              <a:spcBef>
                <a:spcPts val="1000"/>
              </a:spcBef>
              <a:defRPr/>
            </a:pPr>
            <a:r>
              <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  举例：不要说“你不应该和弟弟吵架！”要说“你和弟弟吵架，我很不喜欢”。</a:t>
            </a: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defTabSz="1218565">
              <a:lnSpc>
                <a:spcPct val="150000"/>
              </a:lnSpc>
              <a:spcBef>
                <a:spcPts val="1000"/>
              </a:spcBef>
              <a:defRPr/>
            </a:pPr>
            <a:endParaRPr lang="zh-CN" altLang="en-US" sz="1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pic>
        <p:nvPicPr>
          <p:cNvPr id="13" name="图片 12"/>
          <p:cNvPicPr>
            <a:picLocks noChangeAspect="1"/>
          </p:cNvPicPr>
          <p:nvPr/>
        </p:nvPicPr>
        <p:blipFill rotWithShape="1">
          <a:blip r:embed="rId9">
            <a:extLst>
              <a:ext uri="{28A0092B-C50C-407E-A947-70E740481C1C}">
                <a14:useLocalDpi xmlns:a14="http://schemas.microsoft.com/office/drawing/2010/main" val="0"/>
              </a:ext>
            </a:extLst>
          </a:blip>
          <a:srcRect l="23573" t="6542" r="13292" b="11734"/>
          <a:stretch>
            <a:fillRect/>
          </a:stretch>
        </p:blipFill>
        <p:spPr>
          <a:xfrm>
            <a:off x="8223509" y="2593333"/>
            <a:ext cx="3041328" cy="39367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700" fill="hold">
                                          <p:stCondLst>
                                            <p:cond delay="0"/>
                                          </p:stCondLst>
                                        </p:cTn>
                                        <p:tgtEl>
                                          <p:spTgt spid="7"/>
                                        </p:tgtEl>
                                        <p:attrNameLst>
                                          <p:attrName>style.visibility</p:attrName>
                                        </p:attrNameLst>
                                      </p:cBhvr>
                                      <p:to>
                                        <p:strVal val="visible"/>
                                      </p:to>
                                    </p:set>
                                    <p:anim to="" calcmode="lin" valueType="num">
                                      <p:cBhvr>
                                        <p:cTn id="7" dur="700" fill="hold">
                                          <p:stCondLst>
                                            <p:cond delay="0"/>
                                          </p:stCondLst>
                                        </p:cTn>
                                        <p:tgtEl>
                                          <p:spTgt spid="7"/>
                                        </p:tgtEl>
                                        <p:attrNameLst>
                                          <p:attrName>ppt_x</p:attrName>
                                        </p:attrNameLst>
                                      </p:cBhvr>
                                      <p:tavLst>
                                        <p:tav tm="0" fmla="#ppt_x-#ppt_w*((1.5-1.5*$)^3-(1.5-1.5*$)^2)">
                                          <p:val>
                                            <p:fltVal val="0"/>
                                          </p:val>
                                        </p:tav>
                                        <p:tav tm="100000">
                                          <p:val>
                                            <p:fltVal val="1"/>
                                          </p:val>
                                        </p:tav>
                                      </p:tavLst>
                                    </p:anim>
                                    <p:animEffect filter="fade">
                                      <p:cBhvr>
                                        <p:cTn id="8" dur="700">
                                          <p:stCondLst>
                                            <p:cond delay="0"/>
                                          </p:stCondLst>
                                        </p:cTn>
                                        <p:tgtEl>
                                          <p:spTgt spid="7"/>
                                        </p:tgtEl>
                                      </p:cBhvr>
                                    </p:animEffect>
                                  </p:childTnLst>
                                </p:cTn>
                              </p:par>
                              <p:par>
                                <p:cTn id="9" presetID="0" presetClass="entr" presetSubtype="0" fill="hold" grpId="0" nodeType="withEffect">
                                  <p:stCondLst>
                                    <p:cond delay="0"/>
                                  </p:stCondLst>
                                  <p:iterate type="lt">
                                    <p:tmPct val="10000"/>
                                  </p:iterate>
                                  <p:childTnLst>
                                    <p:set>
                                      <p:cBhvr>
                                        <p:cTn id="10" dur="700" fill="hold">
                                          <p:stCondLst>
                                            <p:cond delay="0"/>
                                          </p:stCondLst>
                                        </p:cTn>
                                        <p:tgtEl>
                                          <p:spTgt spid="8"/>
                                        </p:tgtEl>
                                        <p:attrNameLst>
                                          <p:attrName>style.visibility</p:attrName>
                                        </p:attrNameLst>
                                      </p:cBhvr>
                                      <p:to>
                                        <p:strVal val="visible"/>
                                      </p:to>
                                    </p:set>
                                    <p:anim to="" calcmode="lin" valueType="num">
                                      <p:cBhvr>
                                        <p:cTn id="11" dur="700" fill="hold">
                                          <p:stCondLst>
                                            <p:cond delay="0"/>
                                          </p:stCondLst>
                                        </p:cTn>
                                        <p:tgtEl>
                                          <p:spTgt spid="8"/>
                                        </p:tgtEl>
                                        <p:attrNameLst>
                                          <p:attrName>ppt_x</p:attrName>
                                        </p:attrNameLst>
                                      </p:cBhvr>
                                      <p:tavLst>
                                        <p:tav tm="0" fmla="#ppt_x-#ppt_w*((1.5-1.5*$)^3-(1.5-1.5*$)^2)">
                                          <p:val>
                                            <p:fltVal val="0"/>
                                          </p:val>
                                        </p:tav>
                                        <p:tav tm="100000">
                                          <p:val>
                                            <p:fltVal val="1"/>
                                          </p:val>
                                        </p:tav>
                                      </p:tavLst>
                                    </p:anim>
                                    <p:animEffect filter="fade">
                                      <p:cBhvr>
                                        <p:cTn id="12" dur="700">
                                          <p:stCondLst>
                                            <p:cond delay="0"/>
                                          </p:stCondLst>
                                        </p:cTn>
                                        <p:tgtEl>
                                          <p:spTgt spid="8"/>
                                        </p:tgtEl>
                                      </p:cBhvr>
                                    </p:animEffect>
                                  </p:childTnLst>
                                </p:cTn>
                              </p:par>
                              <p:par>
                                <p:cTn id="13" presetID="0" presetClass="entr" presetSubtype="0" fill="hold" grpId="0" nodeType="withEffect">
                                  <p:stCondLst>
                                    <p:cond delay="0"/>
                                  </p:stCondLst>
                                  <p:iterate type="lt">
                                    <p:tmPct val="10000"/>
                                  </p:iterate>
                                  <p:childTnLst>
                                    <p:set>
                                      <p:cBhvr>
                                        <p:cTn id="14" dur="700" fill="hold">
                                          <p:stCondLst>
                                            <p:cond delay="0"/>
                                          </p:stCondLst>
                                        </p:cTn>
                                        <p:tgtEl>
                                          <p:spTgt spid="9"/>
                                        </p:tgtEl>
                                        <p:attrNameLst>
                                          <p:attrName>style.visibility</p:attrName>
                                        </p:attrNameLst>
                                      </p:cBhvr>
                                      <p:to>
                                        <p:strVal val="visible"/>
                                      </p:to>
                                    </p:set>
                                    <p:anim to="" calcmode="lin" valueType="num">
                                      <p:cBhvr>
                                        <p:cTn id="15" dur="700" fill="hold">
                                          <p:stCondLst>
                                            <p:cond delay="0"/>
                                          </p:stCondLst>
                                        </p:cTn>
                                        <p:tgtEl>
                                          <p:spTgt spid="9"/>
                                        </p:tgtEl>
                                        <p:attrNameLst>
                                          <p:attrName>ppt_x</p:attrName>
                                        </p:attrNameLst>
                                      </p:cBhvr>
                                      <p:tavLst>
                                        <p:tav tm="0" fmla="#ppt_x-#ppt_w*((1.5-1.5*$)^3-(1.5-1.5*$)^2)">
                                          <p:val>
                                            <p:fltVal val="0"/>
                                          </p:val>
                                        </p:tav>
                                        <p:tav tm="100000">
                                          <p:val>
                                            <p:fltVal val="1"/>
                                          </p:val>
                                        </p:tav>
                                      </p:tavLst>
                                    </p:anim>
                                    <p:animEffect filter="fade">
                                      <p:cBhvr>
                                        <p:cTn id="16" dur="700">
                                          <p:stCondLst>
                                            <p:cond delay="0"/>
                                          </p:stCondLst>
                                        </p:cTn>
                                        <p:tgtEl>
                                          <p:spTgt spid="9"/>
                                        </p:tgtEl>
                                      </p:cBhvr>
                                    </p:animEffect>
                                  </p:childTnLst>
                                </p:cTn>
                              </p:par>
                              <p:par>
                                <p:cTn id="17" presetID="0" presetClass="entr" presetSubtype="0" fill="hold" grpId="0" nodeType="withEffect">
                                  <p:stCondLst>
                                    <p:cond delay="0"/>
                                  </p:stCondLst>
                                  <p:iterate type="lt">
                                    <p:tmPct val="10000"/>
                                  </p:iterate>
                                  <p:childTnLst>
                                    <p:set>
                                      <p:cBhvr>
                                        <p:cTn id="18" dur="700" fill="hold">
                                          <p:stCondLst>
                                            <p:cond delay="0"/>
                                          </p:stCondLst>
                                        </p:cTn>
                                        <p:tgtEl>
                                          <p:spTgt spid="10"/>
                                        </p:tgtEl>
                                        <p:attrNameLst>
                                          <p:attrName>style.visibility</p:attrName>
                                        </p:attrNameLst>
                                      </p:cBhvr>
                                      <p:to>
                                        <p:strVal val="visible"/>
                                      </p:to>
                                    </p:set>
                                    <p:anim to="" calcmode="lin" valueType="num">
                                      <p:cBhvr>
                                        <p:cTn id="19" dur="700" fill="hold">
                                          <p:stCondLst>
                                            <p:cond delay="0"/>
                                          </p:stCondLst>
                                        </p:cTn>
                                        <p:tgtEl>
                                          <p:spTgt spid="10"/>
                                        </p:tgtEl>
                                        <p:attrNameLst>
                                          <p:attrName>ppt_x</p:attrName>
                                        </p:attrNameLst>
                                      </p:cBhvr>
                                      <p:tavLst>
                                        <p:tav tm="0" fmla="#ppt_x-#ppt_w*((1.5-1.5*$)^3-(1.5-1.5*$)^2)">
                                          <p:val>
                                            <p:fltVal val="0"/>
                                          </p:val>
                                        </p:tav>
                                        <p:tav tm="100000">
                                          <p:val>
                                            <p:fltVal val="1"/>
                                          </p:val>
                                        </p:tav>
                                      </p:tavLst>
                                    </p:anim>
                                    <p:animEffect filter="fade">
                                      <p:cBhvr>
                                        <p:cTn id="20" dur="700">
                                          <p:stCondLst>
                                            <p:cond delay="0"/>
                                          </p:stCondLst>
                                        </p:cTn>
                                        <p:tgtEl>
                                          <p:spTgt spid="10"/>
                                        </p:tgtEl>
                                      </p:cBhvr>
                                    </p:animEffect>
                                  </p:childTnLst>
                                </p:cTn>
                              </p:par>
                              <p:par>
                                <p:cTn id="21" presetID="0" presetClass="entr" presetSubtype="0" fill="hold" grpId="0" nodeType="withEffect">
                                  <p:stCondLst>
                                    <p:cond delay="0"/>
                                  </p:stCondLst>
                                  <p:iterate type="lt">
                                    <p:tmPct val="10000"/>
                                  </p:iterate>
                                  <p:childTnLst>
                                    <p:set>
                                      <p:cBhvr>
                                        <p:cTn id="22" dur="700" fill="hold">
                                          <p:stCondLst>
                                            <p:cond delay="0"/>
                                          </p:stCondLst>
                                        </p:cTn>
                                        <p:tgtEl>
                                          <p:spTgt spid="11"/>
                                        </p:tgtEl>
                                        <p:attrNameLst>
                                          <p:attrName>style.visibility</p:attrName>
                                        </p:attrNameLst>
                                      </p:cBhvr>
                                      <p:to>
                                        <p:strVal val="visible"/>
                                      </p:to>
                                    </p:set>
                                    <p:anim to="" calcmode="lin" valueType="num">
                                      <p:cBhvr>
                                        <p:cTn id="23" dur="700" fill="hold">
                                          <p:stCondLst>
                                            <p:cond delay="0"/>
                                          </p:stCondLst>
                                        </p:cTn>
                                        <p:tgtEl>
                                          <p:spTgt spid="11"/>
                                        </p:tgtEl>
                                        <p:attrNameLst>
                                          <p:attrName>ppt_x</p:attrName>
                                        </p:attrNameLst>
                                      </p:cBhvr>
                                      <p:tavLst>
                                        <p:tav tm="0" fmla="#ppt_x-#ppt_w*((1.5-1.5*$)^3-(1.5-1.5*$)^2)">
                                          <p:val>
                                            <p:fltVal val="0"/>
                                          </p:val>
                                        </p:tav>
                                        <p:tav tm="100000">
                                          <p:val>
                                            <p:fltVal val="1"/>
                                          </p:val>
                                        </p:tav>
                                      </p:tavLst>
                                    </p:anim>
                                    <p:animEffect filter="fade">
                                      <p:cBhvr>
                                        <p:cTn id="24" dur="700">
                                          <p:stCondLst>
                                            <p:cond delay="0"/>
                                          </p:stCondLst>
                                        </p:cTn>
                                        <p:tgtEl>
                                          <p:spTgt spid="11"/>
                                        </p:tgtEl>
                                      </p:cBhvr>
                                    </p:animEffect>
                                  </p:childTnLst>
                                </p:cTn>
                              </p:par>
                              <p:par>
                                <p:cTn id="25" presetID="0" presetClass="entr" presetSubtype="0" fill="hold" grpId="0" nodeType="withEffect">
                                  <p:stCondLst>
                                    <p:cond delay="0"/>
                                  </p:stCondLst>
                                  <p:iterate type="lt">
                                    <p:tmPct val="10000"/>
                                  </p:iterate>
                                  <p:childTnLst>
                                    <p:set>
                                      <p:cBhvr>
                                        <p:cTn id="26" dur="700" fill="hold">
                                          <p:stCondLst>
                                            <p:cond delay="0"/>
                                          </p:stCondLst>
                                        </p:cTn>
                                        <p:tgtEl>
                                          <p:spTgt spid="12"/>
                                        </p:tgtEl>
                                        <p:attrNameLst>
                                          <p:attrName>style.visibility</p:attrName>
                                        </p:attrNameLst>
                                      </p:cBhvr>
                                      <p:to>
                                        <p:strVal val="visible"/>
                                      </p:to>
                                    </p:set>
                                    <p:anim to="" calcmode="lin" valueType="num">
                                      <p:cBhvr>
                                        <p:cTn id="27" dur="700" fill="hold">
                                          <p:stCondLst>
                                            <p:cond delay="0"/>
                                          </p:stCondLst>
                                        </p:cTn>
                                        <p:tgtEl>
                                          <p:spTgt spid="12"/>
                                        </p:tgtEl>
                                        <p:attrNameLst>
                                          <p:attrName>ppt_x</p:attrName>
                                        </p:attrNameLst>
                                      </p:cBhvr>
                                      <p:tavLst>
                                        <p:tav tm="0" fmla="#ppt_x-#ppt_w*((1.5-1.5*$)^3-(1.5-1.5*$)^2)">
                                          <p:val>
                                            <p:fltVal val="0"/>
                                          </p:val>
                                        </p:tav>
                                        <p:tav tm="100000">
                                          <p:val>
                                            <p:fltVal val="1"/>
                                          </p:val>
                                        </p:tav>
                                      </p:tavLst>
                                    </p:anim>
                                    <p:animEffect filter="fade">
                                      <p:cBhvr>
                                        <p:cTn id="28" dur="700">
                                          <p:stCondLst>
                                            <p:cond delay="0"/>
                                          </p:stCondLst>
                                        </p:cTn>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0175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25" name="PA-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t="5895" b="5895"/>
          <a:stretch>
            <a:fillRect/>
          </a:stretch>
        </p:blipFill>
        <p:spPr>
          <a:xfrm>
            <a:off x="6288553" y="1565126"/>
            <a:ext cx="5390529" cy="475496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7" name="文本框 6"/>
          <p:cNvSpPr txBox="1"/>
          <p:nvPr/>
        </p:nvSpPr>
        <p:spPr>
          <a:xfrm>
            <a:off x="1513898" y="1814429"/>
            <a:ext cx="5438154" cy="768350"/>
          </a:xfrm>
          <a:prstGeom prst="rect">
            <a:avLst/>
          </a:prstGeom>
          <a:noFill/>
        </p:spPr>
        <p:txBody>
          <a:bodyPr wrap="square" rtlCol="0">
            <a:spAutoFit/>
          </a:bodyPr>
          <a:lstStyle/>
          <a:p>
            <a:pPr algn="ctr"/>
            <a:r>
              <a:rPr lang="zh-CN" altLang="en-US" sz="4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我们的愿望</a:t>
            </a:r>
            <a:endParaRPr lang="zh-CN" altLang="en-US" sz="4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文本框 7"/>
          <p:cNvSpPr txBox="1"/>
          <p:nvPr/>
        </p:nvSpPr>
        <p:spPr>
          <a:xfrm>
            <a:off x="1597053" y="2734174"/>
            <a:ext cx="5097024" cy="2908489"/>
          </a:xfrm>
          <a:prstGeom prst="rect">
            <a:avLst/>
          </a:prstGeom>
          <a:noFill/>
        </p:spPr>
        <p:txBody>
          <a:bodyPr wrap="square" rtlCol="0">
            <a:spAutoFit/>
            <a:scene3d>
              <a:camera prst="orthographicFront"/>
              <a:lightRig rig="threePt" dir="t"/>
            </a:scene3d>
            <a:sp3d contourW="12700"/>
          </a:bodyPr>
          <a:lstStyle/>
          <a:p>
            <a:pPr algn="ctr">
              <a:lnSpc>
                <a:spcPct val="200000"/>
              </a:lnSpc>
            </a:pPr>
            <a:r>
              <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让每个家庭充满阳光</a:t>
            </a:r>
            <a:endPar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algn="ctr">
              <a:lnSpc>
                <a:spcPct val="200000"/>
              </a:lnSpc>
            </a:pPr>
            <a:r>
              <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让每个心灵充满阳光</a:t>
            </a:r>
            <a:endPar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algn="ctr">
              <a:lnSpc>
                <a:spcPct val="200000"/>
              </a:lnSpc>
            </a:pPr>
            <a:r>
              <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感谢生命中有你陪伴</a:t>
            </a:r>
            <a:endPar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a:p>
            <a:pPr algn="ctr">
              <a:lnSpc>
                <a:spcPct val="200000"/>
              </a:lnSpc>
            </a:pPr>
            <a:r>
              <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rPr>
              <a:t>我爱大家！</a:t>
            </a:r>
            <a:endParaRPr lang="zh-CN" altLang="en-US" sz="2400"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to="" calcmode="lin" valueType="num">
                                      <p:cBhvr>
                                        <p:cTn id="7" dur="700" fill="hold">
                                          <p:stCondLst>
                                            <p:cond delay="0"/>
                                          </p:stCondLst>
                                        </p:cTn>
                                        <p:tgtEl>
                                          <p:spTgt spid="25"/>
                                        </p:tgtEl>
                                        <p:attrNameLst>
                                          <p:attrName>ppt_x</p:attrName>
                                        </p:attrNameLst>
                                      </p:cBhvr>
                                      <p:tavLst>
                                        <p:tav tm="0" fmla="#ppt_x-#ppt_h/6*sin(2*pi*$)*(1-$)*8/9">
                                          <p:val>
                                            <p:fltVal val="0"/>
                                          </p:val>
                                        </p:tav>
                                        <p:tav tm="100000">
                                          <p:val>
                                            <p:fltVal val="1"/>
                                          </p:val>
                                        </p:tav>
                                      </p:tavLst>
                                    </p:anim>
                                    <p:anim to="" calcmode="lin" valueType="num">
                                      <p:cBhvr>
                                        <p:cTn id="8" dur="700" fill="hold">
                                          <p:stCondLst>
                                            <p:cond delay="0"/>
                                          </p:stCondLst>
                                        </p:cTn>
                                        <p:tgtEl>
                                          <p:spTgt spid="25"/>
                                        </p:tgtEl>
                                        <p:attrNameLst>
                                          <p:attrName>ppt_w</p:attrName>
                                        </p:attrNameLst>
                                      </p:cBhvr>
                                      <p:tavLst>
                                        <p:tav tm="0" fmla="#ppt_w-#ppt_w/4*sin(2*pi*$)*(1-$)">
                                          <p:val>
                                            <p:fltVal val="0"/>
                                          </p:val>
                                        </p:tav>
                                        <p:tav tm="100000">
                                          <p:val>
                                            <p:fltVal val="1"/>
                                          </p:val>
                                        </p:tav>
                                      </p:tavLst>
                                    </p:anim>
                                  </p:childTnLst>
                                </p:cTn>
                              </p:par>
                            </p:childTnLst>
                          </p:cTn>
                        </p:par>
                        <p:par>
                          <p:cTn id="9" fill="hold">
                            <p:stCondLst>
                              <p:cond delay="0"/>
                            </p:stCondLst>
                            <p:childTnLst>
                              <p:par>
                                <p:cTn id="10" presetID="53" presetClass="entr" presetSubtype="16"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 name="文本框 9"/>
          <p:cNvSpPr txBox="1"/>
          <p:nvPr/>
        </p:nvSpPr>
        <p:spPr>
          <a:xfrm>
            <a:off x="1117600" y="303530"/>
            <a:ext cx="10466070" cy="1198880"/>
          </a:xfrm>
          <a:prstGeom prst="rect">
            <a:avLst/>
          </a:prstGeom>
          <a:noFill/>
        </p:spPr>
        <p:txBody>
          <a:bodyPr wrap="square" rtlCol="0">
            <a:spAutoFit/>
          </a:bodyPr>
          <a:lstStyle/>
          <a:p>
            <a:r>
              <a:rPr kumimoji="1" lang="zh-CN" altLang="en-US" sz="7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心连心，携手向未来</a:t>
            </a:r>
            <a:endParaRPr kumimoji="1" lang="zh-CN" altLang="en-US" sz="72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2" name="口哨版轻松欢快夏日旅行配乐-26秒">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407879" y="388906"/>
            <a:ext cx="609600" cy="609600"/>
          </a:xfrm>
          <a:prstGeom prst="rect">
            <a:avLst/>
          </a:prstGeom>
        </p:spPr>
      </p:pic>
      <p:grpSp>
        <p:nvGrpSpPr>
          <p:cNvPr id="12" name="组合 11"/>
          <p:cNvGrpSpPr/>
          <p:nvPr/>
        </p:nvGrpSpPr>
        <p:grpSpPr>
          <a:xfrm>
            <a:off x="1337264" y="2890651"/>
            <a:ext cx="4281805" cy="1032700"/>
            <a:chOff x="1873170" y="3098827"/>
            <a:chExt cx="4281805" cy="1606765"/>
          </a:xfrm>
          <a:solidFill>
            <a:srgbClr val="2A2D36"/>
          </a:solidFill>
        </p:grpSpPr>
        <p:sp>
          <p:nvSpPr>
            <p:cNvPr id="18" name="圆角矩形 11"/>
            <p:cNvSpPr/>
            <p:nvPr/>
          </p:nvSpPr>
          <p:spPr>
            <a:xfrm>
              <a:off x="1873170" y="4093501"/>
              <a:ext cx="2253487" cy="612091"/>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19" name="文本框 18"/>
            <p:cNvSpPr txBox="1"/>
            <p:nvPr/>
          </p:nvSpPr>
          <p:spPr>
            <a:xfrm>
              <a:off x="3437810" y="3098827"/>
              <a:ext cx="2717165" cy="716292"/>
            </a:xfrm>
            <a:prstGeom prst="rect">
              <a:avLst/>
            </a:prstGeom>
            <a:noFill/>
          </p:spPr>
          <p:txBody>
            <a:bodyPr wrap="square" rtlCol="0">
              <a:spAutoFit/>
            </a:bodyPr>
            <a:lstStyle/>
            <a:p>
              <a:pPr algn="ctr"/>
              <a:r>
                <a:rPr kumimoji="1" lang="zh-CN"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芙蓉初级中学</a:t>
              </a:r>
              <a:endParaRPr kumimoji="1" lang="zh-CN"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grpSp>
        <p:nvGrpSpPr>
          <p:cNvPr id="20" name="组合 19"/>
          <p:cNvGrpSpPr/>
          <p:nvPr/>
        </p:nvGrpSpPr>
        <p:grpSpPr>
          <a:xfrm>
            <a:off x="3341195" y="3108703"/>
            <a:ext cx="1979826" cy="881866"/>
            <a:chOff x="1585506" y="3660763"/>
            <a:chExt cx="1979826" cy="1372082"/>
          </a:xfrm>
          <a:solidFill>
            <a:srgbClr val="2A2D36"/>
          </a:solidFill>
        </p:grpSpPr>
        <p:sp>
          <p:nvSpPr>
            <p:cNvPr id="21" name="圆角矩形 14"/>
            <p:cNvSpPr/>
            <p:nvPr/>
          </p:nvSpPr>
          <p:spPr>
            <a:xfrm>
              <a:off x="1727756" y="3660763"/>
              <a:ext cx="1837576" cy="612091"/>
            </a:xfrm>
            <a:prstGeom prst="roundRect">
              <a:avLst>
                <a:gd name="adj"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2" name="文本框 21"/>
            <p:cNvSpPr txBox="1"/>
            <p:nvPr/>
          </p:nvSpPr>
          <p:spPr>
            <a:xfrm>
              <a:off x="1585506" y="4316555"/>
              <a:ext cx="1837576" cy="716290"/>
            </a:xfrm>
            <a:prstGeom prst="rect">
              <a:avLst/>
            </a:prstGeom>
            <a:noFill/>
          </p:spPr>
          <p:txBody>
            <a:bodyPr wrap="square" rtlCol="0">
              <a:spAutoFit/>
            </a:bodyPr>
            <a:lstStyle/>
            <a:p>
              <a:pPr algn="ctr"/>
              <a:r>
                <a:rPr kumimoji="1" lang="en-US"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2022.3.20</a:t>
              </a:r>
              <a:endParaRPr kumimoji="1" lang="en-US" sz="24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l="10401" t="8771" r="5501" b="6373"/>
          <a:stretch>
            <a:fillRect/>
          </a:stretch>
        </p:blipFill>
        <p:spPr>
          <a:xfrm>
            <a:off x="1265269" y="4279727"/>
            <a:ext cx="1636442" cy="157361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16" presetClass="entr" presetSubtype="2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barn(inVertical)">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remove"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3440184" cy="3440184"/>
          </a:xfrm>
          <a:prstGeom prst="rect">
            <a:avLst/>
          </a:prstGeom>
        </p:spPr>
      </p:pic>
      <p:sp>
        <p:nvSpPr>
          <p:cNvPr id="27" name="矩形: 圆角 26"/>
          <p:cNvSpPr/>
          <p:nvPr/>
        </p:nvSpPr>
        <p:spPr>
          <a:xfrm>
            <a:off x="5404380" y="1485380"/>
            <a:ext cx="619721" cy="6197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01</a:t>
            </a:r>
            <a:endParaRPr lang="zh-CN" altLang="en-US"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8" name="矩形: 圆角 27"/>
          <p:cNvSpPr/>
          <p:nvPr/>
        </p:nvSpPr>
        <p:spPr>
          <a:xfrm>
            <a:off x="5404275" y="2877533"/>
            <a:ext cx="619721" cy="61972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02</a:t>
            </a:r>
            <a:endParaRPr lang="zh-CN" altLang="en-US"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9" name="矩形: 圆角 28"/>
          <p:cNvSpPr/>
          <p:nvPr/>
        </p:nvSpPr>
        <p:spPr>
          <a:xfrm>
            <a:off x="5404709" y="4179951"/>
            <a:ext cx="619721" cy="619721"/>
          </a:xfrm>
          <a:prstGeom prst="roundRect">
            <a:avLst/>
          </a:pr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03</a:t>
            </a:r>
            <a:endParaRPr lang="zh-CN" altLang="en-US" sz="2400" b="1" dirty="0">
              <a:solidFill>
                <a:schemeClr val="bg1"/>
              </a:solidFill>
              <a:effectLst>
                <a:outerShdw blurRad="38100" dist="38100" dir="2700000" algn="tl">
                  <a:srgbClr val="000000">
                    <a:alpha val="43137"/>
                  </a:srgbClr>
                </a:outerShdw>
              </a:effectLst>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2" name="矩形 31"/>
          <p:cNvSpPr/>
          <p:nvPr/>
        </p:nvSpPr>
        <p:spPr>
          <a:xfrm>
            <a:off x="6262062" y="1576725"/>
            <a:ext cx="2357926" cy="52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沟通障碍</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5" name="矩形 34"/>
          <p:cNvSpPr/>
          <p:nvPr/>
        </p:nvSpPr>
        <p:spPr>
          <a:xfrm>
            <a:off x="6248308" y="4271378"/>
            <a:ext cx="2357926" cy="52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正确表达</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8" name="矩形 37"/>
          <p:cNvSpPr/>
          <p:nvPr/>
        </p:nvSpPr>
        <p:spPr>
          <a:xfrm>
            <a:off x="6276842" y="2975000"/>
            <a:ext cx="2357926" cy="52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积极倾听</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nvGrpSpPr>
          <p:cNvPr id="43" name="组合 42"/>
          <p:cNvGrpSpPr/>
          <p:nvPr/>
        </p:nvGrpSpPr>
        <p:grpSpPr>
          <a:xfrm>
            <a:off x="3226920" y="2105286"/>
            <a:ext cx="1829279" cy="2166092"/>
            <a:chOff x="4259425" y="1154784"/>
            <a:chExt cx="1829279" cy="2166092"/>
          </a:xfrm>
        </p:grpSpPr>
        <p:sp>
          <p:nvSpPr>
            <p:cNvPr id="44" name="矩形 43"/>
            <p:cNvSpPr/>
            <p:nvPr/>
          </p:nvSpPr>
          <p:spPr>
            <a:xfrm>
              <a:off x="4259425" y="1210844"/>
              <a:ext cx="923330" cy="19377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66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目 </a:t>
              </a:r>
              <a:endParaRPr lang="en-US" altLang="zh-CN" sz="66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pPr>
                <a:lnSpc>
                  <a:spcPts val="2500"/>
                </a:lnSpc>
              </a:pPr>
              <a:endParaRPr lang="en-US" altLang="zh-CN" sz="66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a:p>
              <a:r>
                <a:rPr lang="zh-CN" altLang="en-US" sz="66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录</a:t>
              </a:r>
              <a:endParaRPr lang="zh-CN" altLang="en-US" sz="6600" b="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45" name="文本框 44"/>
            <p:cNvSpPr txBox="1"/>
            <p:nvPr/>
          </p:nvSpPr>
          <p:spPr>
            <a:xfrm>
              <a:off x="5165374" y="1154784"/>
              <a:ext cx="923330" cy="2166092"/>
            </a:xfrm>
            <a:prstGeom prst="rect">
              <a:avLst/>
            </a:prstGeom>
            <a:noFill/>
          </p:spPr>
          <p:txBody>
            <a:bodyPr vert="eaVert" wrap="square" rtlCol="0">
              <a:spAutoFit/>
            </a:bodyPr>
            <a:lstStyle/>
            <a:p>
              <a:pPr algn="dist">
                <a:lnSpc>
                  <a:spcPct val="150000"/>
                </a:lnSpc>
              </a:pPr>
              <a:r>
                <a:rPr lang="en-US" altLang="zh-CN" sz="3200" b="1" spc="3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contents</a:t>
              </a:r>
              <a:endParaRPr lang="zh-CN" altLang="en-US" sz="3200" b="1" spc="3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46" name="图片 45"/>
          <p:cNvPicPr>
            <a:picLocks noChangeAspect="1"/>
          </p:cNvPicPr>
          <p:nvPr/>
        </p:nvPicPr>
        <p:blipFill rotWithShape="1">
          <a:blip r:embed="rId2">
            <a:extLst>
              <a:ext uri="{28A0092B-C50C-407E-A947-70E740481C1C}">
                <a14:useLocalDpi xmlns:a14="http://schemas.microsoft.com/office/drawing/2010/main" val="0"/>
              </a:ext>
            </a:extLst>
          </a:blip>
          <a:srcRect l="62529" t="66770" r="7288"/>
          <a:stretch>
            <a:fillRect/>
          </a:stretch>
        </p:blipFill>
        <p:spPr>
          <a:xfrm flipH="1">
            <a:off x="10735427" y="-17259"/>
            <a:ext cx="1456573" cy="159398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750"/>
                                        <p:tgtEl>
                                          <p:spTgt spid="43"/>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750" fill="hold"/>
                                        <p:tgtEl>
                                          <p:spTgt spid="28"/>
                                        </p:tgtEl>
                                        <p:attrNameLst>
                                          <p:attrName>ppt_x</p:attrName>
                                        </p:attrNameLst>
                                      </p:cBhvr>
                                      <p:tavLst>
                                        <p:tav tm="0">
                                          <p:val>
                                            <p:strVal val="#ppt_x"/>
                                          </p:val>
                                        </p:tav>
                                        <p:tav tm="100000">
                                          <p:val>
                                            <p:strVal val="#ppt_x"/>
                                          </p:val>
                                        </p:tav>
                                      </p:tavLst>
                                    </p:anim>
                                    <p:anim calcmode="lin" valueType="num">
                                      <p:cBhvr additive="base">
                                        <p:cTn id="16" dur="750" fill="hold"/>
                                        <p:tgtEl>
                                          <p:spTgt spid="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750" fill="hold"/>
                                        <p:tgtEl>
                                          <p:spTgt spid="29"/>
                                        </p:tgtEl>
                                        <p:attrNameLst>
                                          <p:attrName>ppt_x</p:attrName>
                                        </p:attrNameLst>
                                      </p:cBhvr>
                                      <p:tavLst>
                                        <p:tav tm="0">
                                          <p:val>
                                            <p:strVal val="#ppt_x"/>
                                          </p:val>
                                        </p:tav>
                                        <p:tav tm="100000">
                                          <p:val>
                                            <p:strVal val="#ppt_x"/>
                                          </p:val>
                                        </p:tav>
                                      </p:tavLst>
                                    </p:anim>
                                    <p:anim calcmode="lin" valueType="num">
                                      <p:cBhvr additive="base">
                                        <p:cTn id="20"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8" grpId="0" bldLvl="0" animBg="1"/>
      <p:bldP spid="2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9" name="组合 18"/>
          <p:cNvGrpSpPr/>
          <p:nvPr/>
        </p:nvGrpSpPr>
        <p:grpSpPr>
          <a:xfrm>
            <a:off x="3647090" y="1733503"/>
            <a:ext cx="4471691" cy="1057745"/>
            <a:chOff x="475599" y="2314081"/>
            <a:chExt cx="5780965" cy="1057745"/>
          </a:xfrm>
        </p:grpSpPr>
        <p:sp>
          <p:nvSpPr>
            <p:cNvPr id="20" name="文本框 19"/>
            <p:cNvSpPr txBox="1"/>
            <p:nvPr/>
          </p:nvSpPr>
          <p:spPr>
            <a:xfrm>
              <a:off x="475599" y="2314081"/>
              <a:ext cx="1981669" cy="707886"/>
            </a:xfrm>
            <a:prstGeom prst="rect">
              <a:avLst/>
            </a:prstGeom>
            <a:noFill/>
          </p:spPr>
          <p:txBody>
            <a:bodyPr wrap="square" rtlCol="0">
              <a:spAutoFit/>
            </a:bodyPr>
            <a:lstStyle/>
            <a:p>
              <a:pPr algn="dist"/>
              <a:endParaRPr kumimoji="1" lang="zh-CN" altLang="en-US" sz="4000" b="1" i="1"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21" name="文本框 20"/>
            <p:cNvSpPr txBox="1"/>
            <p:nvPr/>
          </p:nvSpPr>
          <p:spPr>
            <a:xfrm>
              <a:off x="1026496" y="2448496"/>
              <a:ext cx="5230068" cy="923330"/>
            </a:xfrm>
            <a:prstGeom prst="rect">
              <a:avLst/>
            </a:prstGeom>
            <a:noFill/>
          </p:spPr>
          <p:txBody>
            <a:bodyPr wrap="square" rtlCol="0">
              <a:spAutoFit/>
            </a:bodyPr>
            <a:lstStyle/>
            <a:p>
              <a:pPr algn="ctr"/>
              <a:r>
                <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PART</a:t>
              </a:r>
              <a:r>
                <a:rPr kumimoji="1" lang="en-US"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rPr>
                <a:t> 01</a:t>
              </a:r>
              <a:endParaRPr kumimoji="1" lang="en-GB" altLang="zh-CN" sz="5400" b="1" dirty="0">
                <a:solidFill>
                  <a:srgbClr val="86BED1"/>
                </a:solidFill>
                <a:latin typeface="站酷快乐体2016修订版" panose="02010600030101010101" pitchFamily="2" charset="-122"/>
                <a:ea typeface="站酷快乐体2016修订版" panose="02010600030101010101" pitchFamily="2" charset="-122"/>
                <a:cs typeface="Arial" panose="020B0604020202020204" pitchFamily="34" charset="0"/>
                <a:sym typeface="字魂58号-创中黑" panose="00000500000000000000" pitchFamily="2" charset="-122"/>
              </a:endParaRPr>
            </a:p>
          </p:txBody>
        </p:sp>
      </p:grpSp>
      <p:sp>
        <p:nvSpPr>
          <p:cNvPr id="23" name="PA-文本框 22"/>
          <p:cNvSpPr txBox="1"/>
          <p:nvPr>
            <p:custDataLst>
              <p:tags r:id="rId2"/>
            </p:custDataLst>
          </p:nvPr>
        </p:nvSpPr>
        <p:spPr>
          <a:xfrm>
            <a:off x="1910515" y="3047139"/>
            <a:ext cx="8370969" cy="1015663"/>
          </a:xfrm>
          <a:prstGeom prst="rect">
            <a:avLst/>
          </a:prstGeom>
          <a:noFill/>
        </p:spPr>
        <p:txBody>
          <a:bodyPr wrap="square" rtlCol="0">
            <a:spAutoFit/>
          </a:bodyPr>
          <a:lstStyle/>
          <a:p>
            <a:pPr algn="ctr"/>
            <a:r>
              <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沟通障碍</a:t>
            </a:r>
            <a:endParaRPr kumimoji="1" lang="zh-CN" altLang="en-US" sz="6000" dirty="0">
              <a:solidFill>
                <a:srgbClr val="86BED1"/>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pic>
        <p:nvPicPr>
          <p:cNvPr id="3" name="PA-图片 2"/>
          <p:cNvPicPr>
            <a:picLocks noChangeAspect="1"/>
          </p:cNvPicPr>
          <p:nvPr>
            <p:custDataLst>
              <p:tags r:id="rId3"/>
            </p:custDataLst>
          </p:nvPr>
        </p:nvPicPr>
        <p:blipFill rotWithShape="1">
          <a:blip r:embed="rId4">
            <a:extLst>
              <a:ext uri="{28A0092B-C50C-407E-A947-70E740481C1C}">
                <a14:useLocalDpi xmlns:a14="http://schemas.microsoft.com/office/drawing/2010/main" val="0"/>
              </a:ext>
            </a:extLst>
          </a:blip>
          <a:srcRect t="24031" r="5866" b="12403"/>
          <a:stretch>
            <a:fillRect/>
          </a:stretch>
        </p:blipFill>
        <p:spPr>
          <a:xfrm>
            <a:off x="0" y="3834099"/>
            <a:ext cx="4478079" cy="30239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0" presetClass="entr" presetSubtype="0" fill="hold" grpId="0" nodeType="withEffect">
                                  <p:stCondLst>
                                    <p:cond delay="0"/>
                                  </p:stCondLst>
                                  <p:iterate type="lt">
                                    <p:tmPct val="10000"/>
                                  </p:iterate>
                                  <p:childTnLst>
                                    <p:set>
                                      <p:cBhvr>
                                        <p:cTn id="10" dur="1" fill="hold">
                                          <p:stCondLst>
                                            <p:cond delay="0"/>
                                          </p:stCondLst>
                                        </p:cTn>
                                        <p:tgtEl>
                                          <p:spTgt spid="23"/>
                                        </p:tgtEl>
                                        <p:attrNameLst>
                                          <p:attrName>style.visibility</p:attrName>
                                        </p:attrNameLst>
                                      </p:cBhvr>
                                      <p:to>
                                        <p:strVal val="visible"/>
                                      </p:to>
                                    </p:set>
                                    <p:anim to="" calcmode="lin" valueType="num">
                                      <p:cBhvr>
                                        <p:cTn id="11" dur="700" fill="hold">
                                          <p:stCondLst>
                                            <p:cond delay="0"/>
                                          </p:stCondLst>
                                        </p:cTn>
                                        <p:tgtEl>
                                          <p:spTgt spid="23"/>
                                        </p:tgtEl>
                                        <p:attrNameLst>
                                          <p:attrName>ppt_x</p:attrName>
                                        </p:attrNameLst>
                                      </p:cBhvr>
                                      <p:tavLst>
                                        <p:tav tm="0" fmla="#ppt_x-(-#ppt_w/2*cos(ppt_r/180*pi))*((1.5-1.5*$)^2-(1.5-1.5*$)^3)">
                                          <p:val>
                                            <p:fltVal val="0"/>
                                          </p:val>
                                        </p:tav>
                                        <p:tav tm="100000">
                                          <p:val>
                                            <p:fltVal val="1"/>
                                          </p:val>
                                        </p:tav>
                                      </p:tavLst>
                                    </p:anim>
                                    <p:anim to="" calcmode="lin" valueType="num">
                                      <p:cBhvr>
                                        <p:cTn id="12" dur="700" fill="hold">
                                          <p:stCondLst>
                                            <p:cond delay="0"/>
                                          </p:stCondLst>
                                        </p:cTn>
                                        <p:tgtEl>
                                          <p:spTgt spid="23"/>
                                        </p:tgtEl>
                                        <p:attrNameLst>
                                          <p:attrName>ppt_y</p:attrName>
                                        </p:attrNameLst>
                                      </p:cBhvr>
                                      <p:tavLst>
                                        <p:tav tm="0" fmla="#ppt_y+(-#ppt_h/2*cos(ppt_r/180*pi))*((1.5-1.5*$)^2-(1.5-1.5*$)^3)">
                                          <p:val>
                                            <p:fltVal val="0"/>
                                          </p:val>
                                        </p:tav>
                                        <p:tav tm="100000">
                                          <p:val>
                                            <p:fltVal val="1"/>
                                          </p:val>
                                        </p:tav>
                                      </p:tavLst>
                                    </p:anim>
                                    <p:anim to="" calcmode="lin" valueType="num">
                                      <p:cBhvr>
                                        <p:cTn id="13" dur="700" fill="hold">
                                          <p:stCondLst>
                                            <p:cond delay="0"/>
                                          </p:stCondLst>
                                        </p:cTn>
                                        <p:tgtEl>
                                          <p:spTgt spid="23"/>
                                        </p:tgtEl>
                                        <p:attrNameLst>
                                          <p:attrName>ppt_h</p:attrName>
                                        </p:attrNameLst>
                                      </p:cBhvr>
                                      <p:tavLst>
                                        <p:tav tm="0" fmla="#ppt_h-(-#ppt_h)*((1.5-1.5*$)^2-(1.5-1.5*$)^3)">
                                          <p:val>
                                            <p:fltVal val="0"/>
                                          </p:val>
                                        </p:tav>
                                        <p:tav tm="100000">
                                          <p:val>
                                            <p:fltVal val="1"/>
                                          </p:val>
                                        </p:tav>
                                      </p:tavLst>
                                    </p:anim>
                                    <p:anim to="" calcmode="lin" valueType="num">
                                      <p:cBhvr>
                                        <p:cTn id="14" dur="700" fill="hold">
                                          <p:stCondLst>
                                            <p:cond delay="0"/>
                                          </p:stCondLst>
                                        </p:cTn>
                                        <p:tgtEl>
                                          <p:spTgt spid="23"/>
                                        </p:tgtEl>
                                        <p:attrNameLst>
                                          <p:attrName>ppt_w</p:attrName>
                                        </p:attrNameLst>
                                      </p:cBhvr>
                                      <p:tavLst>
                                        <p:tav tm="0" fmla="#ppt_w-(-#ppt_w)*((1.5-1.5*$)^2-(1.5-1.5*$)^3)">
                                          <p:val>
                                            <p:fltVal val="0"/>
                                          </p:val>
                                        </p:tav>
                                        <p:tav tm="100000">
                                          <p:val>
                                            <p:fltVal val="1"/>
                                          </p:val>
                                        </p:tav>
                                      </p:tavLst>
                                    </p:anim>
                                  </p:childTnLst>
                                </p:cTn>
                              </p:par>
                              <p:par>
                                <p:cTn id="15" presetID="0" presetClass="entr" presetSubtype="0" fill="hold"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to="" calcmode="lin" valueType="num">
                                      <p:cBhvr>
                                        <p:cTn id="17" dur="700" fill="hold">
                                          <p:stCondLst>
                                            <p:cond delay="0"/>
                                          </p:stCondLst>
                                        </p:cTn>
                                        <p:tgtEl>
                                          <p:spTgt spid="3"/>
                                        </p:tgtEl>
                                        <p:attrNameLst>
                                          <p:attrName>ppt_x</p:attrName>
                                        </p:attrNameLst>
                                      </p:cBhvr>
                                      <p:tavLst>
                                        <p:tav tm="0" fmla="#ppt_x-(-#ppt_w/2*cos(ppt_r/180*pi))*((1.5-1.5*$)^2-(1.5-1.5*$)^3)">
                                          <p:val>
                                            <p:fltVal val="0"/>
                                          </p:val>
                                        </p:tav>
                                        <p:tav tm="100000">
                                          <p:val>
                                            <p:fltVal val="1"/>
                                          </p:val>
                                        </p:tav>
                                      </p:tavLst>
                                    </p:anim>
                                    <p:anim to="" calcmode="lin" valueType="num">
                                      <p:cBhvr>
                                        <p:cTn id="18" dur="700" fill="hold">
                                          <p:stCondLst>
                                            <p:cond delay="0"/>
                                          </p:stCondLst>
                                        </p:cTn>
                                        <p:tgtEl>
                                          <p:spTgt spid="3"/>
                                        </p:tgtEl>
                                        <p:attrNameLst>
                                          <p:attrName>ppt_y</p:attrName>
                                        </p:attrNameLst>
                                      </p:cBhvr>
                                      <p:tavLst>
                                        <p:tav tm="0" fmla="#ppt_y+(-#ppt_h/2*cos(ppt_r/180*pi))*((1.5-1.5*$)^2-(1.5-1.5*$)^3)">
                                          <p:val>
                                            <p:fltVal val="0"/>
                                          </p:val>
                                        </p:tav>
                                        <p:tav tm="100000">
                                          <p:val>
                                            <p:fltVal val="1"/>
                                          </p:val>
                                        </p:tav>
                                      </p:tavLst>
                                    </p:anim>
                                    <p:anim to="" calcmode="lin" valueType="num">
                                      <p:cBhvr>
                                        <p:cTn id="19" dur="700" fill="hold">
                                          <p:stCondLst>
                                            <p:cond delay="0"/>
                                          </p:stCondLst>
                                        </p:cTn>
                                        <p:tgtEl>
                                          <p:spTgt spid="3"/>
                                        </p:tgtEl>
                                        <p:attrNameLst>
                                          <p:attrName>ppt_h</p:attrName>
                                        </p:attrNameLst>
                                      </p:cBhvr>
                                      <p:tavLst>
                                        <p:tav tm="0" fmla="#ppt_h-(-#ppt_h)*((1.5-1.5*$)^2-(1.5-1.5*$)^3)">
                                          <p:val>
                                            <p:fltVal val="0"/>
                                          </p:val>
                                        </p:tav>
                                        <p:tav tm="100000">
                                          <p:val>
                                            <p:fltVal val="1"/>
                                          </p:val>
                                        </p:tav>
                                      </p:tavLst>
                                    </p:anim>
                                    <p:anim to="" calcmode="lin" valueType="num">
                                      <p:cBhvr>
                                        <p:cTn id="20" dur="700" fill="hold">
                                          <p:stCondLst>
                                            <p:cond delay="0"/>
                                          </p:stCondLst>
                                        </p:cTn>
                                        <p:tgtEl>
                                          <p:spTgt spid="3"/>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4" y="602719"/>
              <a:ext cx="516555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沟通的障碍</a:t>
              </a:r>
              <a:r>
                <a:rPr lang="en-US" altLang="zh-CN"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a:t>
              </a:r>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角色定位不准</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25" name="PA-图片 7"/>
          <p:cNvPicPr>
            <a:picLocks noChangeAspect="1"/>
          </p:cNvPicPr>
          <p:nvPr>
            <p:custDataLst>
              <p:tags r:id="rId2"/>
            </p:custDataLst>
          </p:nvPr>
        </p:nvPicPr>
        <p:blipFill>
          <a:blip r:embed="rId3">
            <a:extLst>
              <a:ext uri="{28A0092B-C50C-407E-A947-70E740481C1C}">
                <a14:useLocalDpi xmlns:a14="http://schemas.microsoft.com/office/drawing/2010/main" val="0"/>
              </a:ext>
            </a:extLst>
          </a:blip>
          <a:srcRect t="5895" b="5895"/>
          <a:stretch>
            <a:fillRect/>
          </a:stretch>
        </p:blipFill>
        <p:spPr>
          <a:xfrm>
            <a:off x="6288553" y="1565126"/>
            <a:ext cx="5390529" cy="4754963"/>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sp>
        <p:nvSpPr>
          <p:cNvPr id="7" name="PA-íṩḷîḑé"/>
          <p:cNvSpPr txBox="1"/>
          <p:nvPr>
            <p:custDataLst>
              <p:tags r:id="rId5"/>
            </p:custDataLst>
          </p:nvPr>
        </p:nvSpPr>
        <p:spPr>
          <a:xfrm>
            <a:off x="959737" y="1407466"/>
            <a:ext cx="5165556" cy="2429094"/>
          </a:xfrm>
          <a:prstGeom prst="rect">
            <a:avLst/>
          </a:prstGeom>
          <a:noFill/>
          <a:ln>
            <a:noFill/>
          </a:ln>
        </p:spPr>
        <p:txBody>
          <a:bodyPr wrap="square" lIns="91440" tIns="45720" rIns="91440" bIns="45720" anchor="ctr" anchorCtr="0">
            <a:normAutofit/>
          </a:bodyPr>
          <a:lstStyle/>
          <a:p>
            <a:pPr defTabSz="913765">
              <a:lnSpc>
                <a:spcPct val="170000"/>
              </a:lnSpc>
              <a:buSzPct val="25000"/>
              <a:defRPr/>
            </a:pPr>
            <a:r>
              <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mn-ea"/>
                <a:sym typeface="+mn-lt"/>
              </a:rPr>
              <a:t>    父母与子女沟通时，虽然很愿意了解孩子的内心感受，接受孩子的情绪变化。可固有僵化的角色定位，给亲子之间的沟通制造了障碍，扼杀了孩子情绪表达的勇气。</a:t>
            </a:r>
            <a:endParaRPr 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cs typeface="+mn-ea"/>
              <a:sym typeface="+mn-lt"/>
            </a:endParaRPr>
          </a:p>
        </p:txBody>
      </p:sp>
      <p:sp>
        <p:nvSpPr>
          <p:cNvPr id="8" name="PA-îṩḷîḍê"/>
          <p:cNvSpPr/>
          <p:nvPr>
            <p:custDataLst>
              <p:tags r:id="rId6"/>
            </p:custDataLst>
          </p:nvPr>
        </p:nvSpPr>
        <p:spPr>
          <a:xfrm>
            <a:off x="1235655" y="4394989"/>
            <a:ext cx="280341" cy="280341"/>
          </a:xfrm>
          <a:prstGeom prst="ellipse">
            <a:avLst/>
          </a:prstGeom>
          <a:solidFill>
            <a:srgbClr val="86BED1"/>
          </a:solidFill>
          <a:ln w="12700" cap="flat" cmpd="sng" algn="ctr">
            <a:noFill/>
            <a:prstDash val="solid"/>
            <a:miter lim="800000"/>
          </a:ln>
          <a:effectLst/>
        </p:spPr>
        <p:txBody>
          <a:bodyPr wrap="square" lIns="91440" tIns="45720" rIns="91440" bIns="45720" rtlCol="0" anchor="ctr">
            <a:normAutofit fontScale="40000" lnSpcReduction="20000"/>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9" name="PA-ïŝļîdê"/>
          <p:cNvSpPr/>
          <p:nvPr>
            <p:custDataLst>
              <p:tags r:id="rId7"/>
            </p:custDataLst>
          </p:nvPr>
        </p:nvSpPr>
        <p:spPr bwMode="auto">
          <a:xfrm>
            <a:off x="1819743" y="4175084"/>
            <a:ext cx="4083705" cy="7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l" defTabSz="914400" rtl="0" eaLnBrk="1" fontAlgn="auto" latinLnBrk="0" hangingPunct="1">
              <a:lnSpc>
                <a:spcPct val="150000"/>
              </a:lnSpc>
              <a:spcBef>
                <a:spcPct val="0"/>
              </a:spcBef>
              <a:spcAft>
                <a:spcPts val="0"/>
              </a:spcAft>
              <a:buClrTx/>
              <a:buSzTx/>
              <a:buFontTx/>
              <a:buNone/>
              <a:defRPr/>
            </a:pPr>
            <a:r>
              <a:rPr kumimoji="0" lang="zh-CN" altLang="en-US" i="1" u="none" strike="noStrike" kern="1200" cap="none" spc="0" normalizeH="0" baseline="0" noProof="0" dirty="0">
                <a:ln>
                  <a:noFill/>
                </a:ln>
                <a:solidFill>
                  <a:srgbClr val="FF0000"/>
                </a:solidFill>
                <a:effectLst/>
                <a:uLnTx/>
                <a:uFillTx/>
                <a:latin typeface="站酷快乐体2016修订版" panose="02010600030101010101" pitchFamily="2" charset="-122"/>
                <a:ea typeface="站酷快乐体2016修订版" panose="02010600030101010101" pitchFamily="2" charset="-122"/>
                <a:cs typeface="+mn-ea"/>
                <a:sym typeface="+mn-lt"/>
              </a:rPr>
              <a:t>一般有以下七种传统角色会影响沟通的顺畅，值得父母留意。</a:t>
            </a:r>
            <a:endParaRPr kumimoji="0" lang="en-US" altLang="zh-CN" i="1" u="none" strike="noStrike" kern="1200" cap="none" spc="0" normalizeH="0" baseline="0" noProof="0" dirty="0">
              <a:ln>
                <a:noFill/>
              </a:ln>
              <a:solidFill>
                <a:srgbClr val="FF0000"/>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 to="" calcmode="lin" valueType="num">
                                      <p:cBhvr>
                                        <p:cTn id="7" dur="700" fill="hold">
                                          <p:stCondLst>
                                            <p:cond delay="0"/>
                                          </p:stCondLst>
                                        </p:cTn>
                                        <p:tgtEl>
                                          <p:spTgt spid="25"/>
                                        </p:tgtEl>
                                        <p:attrNameLst>
                                          <p:attrName>ppt_x</p:attrName>
                                        </p:attrNameLst>
                                      </p:cBhvr>
                                      <p:tavLst>
                                        <p:tav tm="0" fmla="#ppt_x-#ppt_h/6*sin(2*pi*$)*(1-$)*8/9">
                                          <p:val>
                                            <p:fltVal val="0"/>
                                          </p:val>
                                        </p:tav>
                                        <p:tav tm="100000">
                                          <p:val>
                                            <p:fltVal val="1"/>
                                          </p:val>
                                        </p:tav>
                                      </p:tavLst>
                                    </p:anim>
                                    <p:anim to="" calcmode="lin" valueType="num">
                                      <p:cBhvr>
                                        <p:cTn id="8" dur="700" fill="hold">
                                          <p:stCondLst>
                                            <p:cond delay="0"/>
                                          </p:stCondLst>
                                        </p:cTn>
                                        <p:tgtEl>
                                          <p:spTgt spid="25"/>
                                        </p:tgtEl>
                                        <p:attrNameLst>
                                          <p:attrName>ppt_w</p:attrName>
                                        </p:attrNameLst>
                                      </p:cBhvr>
                                      <p:tavLst>
                                        <p:tav tm="0" fmla="#ppt_w-#ppt_w/4*sin(2*pi*$)*(1-$)">
                                          <p:val>
                                            <p:fltVal val="0"/>
                                          </p:val>
                                        </p:tav>
                                        <p:tav tm="100000">
                                          <p:val>
                                            <p:fltVal val="1"/>
                                          </p:val>
                                        </p:tav>
                                      </p:tavLst>
                                    </p:anim>
                                  </p:childTnLst>
                                </p:cTn>
                              </p:par>
                              <p:par>
                                <p:cTn id="9" presetID="0" presetClass="entr" presetSubtype="0" fill="hold" grpId="0" nodeType="withEffect">
                                  <p:stCondLst>
                                    <p:cond delay="0"/>
                                  </p:stCondLst>
                                  <p:iterate type="lt">
                                    <p:tmPct val="10000"/>
                                  </p:iterate>
                                  <p:childTnLst>
                                    <p:set>
                                      <p:cBhvr>
                                        <p:cTn id="10" dur="700" fill="hold">
                                          <p:stCondLst>
                                            <p:cond delay="0"/>
                                          </p:stCondLst>
                                        </p:cTn>
                                        <p:tgtEl>
                                          <p:spTgt spid="7"/>
                                        </p:tgtEl>
                                        <p:attrNameLst>
                                          <p:attrName>style.visibility</p:attrName>
                                        </p:attrNameLst>
                                      </p:cBhvr>
                                      <p:to>
                                        <p:strVal val="visible"/>
                                      </p:to>
                                    </p:set>
                                    <p:anim to="" calcmode="lin" valueType="num">
                                      <p:cBhvr>
                                        <p:cTn id="11" dur="700" fill="hold">
                                          <p:stCondLst>
                                            <p:cond delay="0"/>
                                          </p:stCondLst>
                                        </p:cTn>
                                        <p:tgtEl>
                                          <p:spTgt spid="7"/>
                                        </p:tgtEl>
                                        <p:attrNameLst>
                                          <p:attrName>ppt_x</p:attrName>
                                        </p:attrNameLst>
                                      </p:cBhvr>
                                      <p:tavLst>
                                        <p:tav tm="0" fmla="#ppt_x-#ppt_w*((1.5-1.5*$)^3-(1.5-1.5*$)^2)">
                                          <p:val>
                                            <p:fltVal val="0"/>
                                          </p:val>
                                        </p:tav>
                                        <p:tav tm="100000">
                                          <p:val>
                                            <p:fltVal val="1"/>
                                          </p:val>
                                        </p:tav>
                                      </p:tavLst>
                                    </p:anim>
                                    <p:animEffect filter="fade">
                                      <p:cBhvr>
                                        <p:cTn id="12" dur="700">
                                          <p:stCondLst>
                                            <p:cond delay="0"/>
                                          </p:stCondLst>
                                        </p:cTn>
                                        <p:tgtEl>
                                          <p:spTgt spid="7"/>
                                        </p:tgtEl>
                                      </p:cBhvr>
                                    </p:animEffect>
                                  </p:childTnLst>
                                </p:cTn>
                              </p:par>
                              <p:par>
                                <p:cTn id="13" presetID="0" presetClass="entr" presetSubtype="0" fill="hold" grpId="0" nodeType="withEffect">
                                  <p:stCondLst>
                                    <p:cond delay="0"/>
                                  </p:stCondLst>
                                  <p:iterate type="lt">
                                    <p:tmPct val="10000"/>
                                  </p:iterate>
                                  <p:childTnLst>
                                    <p:set>
                                      <p:cBhvr>
                                        <p:cTn id="14" dur="700" fill="hold">
                                          <p:stCondLst>
                                            <p:cond delay="0"/>
                                          </p:stCondLst>
                                        </p:cTn>
                                        <p:tgtEl>
                                          <p:spTgt spid="8"/>
                                        </p:tgtEl>
                                        <p:attrNameLst>
                                          <p:attrName>style.visibility</p:attrName>
                                        </p:attrNameLst>
                                      </p:cBhvr>
                                      <p:to>
                                        <p:strVal val="visible"/>
                                      </p:to>
                                    </p:set>
                                    <p:anim to="" calcmode="lin" valueType="num">
                                      <p:cBhvr>
                                        <p:cTn id="15" dur="700" fill="hold">
                                          <p:stCondLst>
                                            <p:cond delay="0"/>
                                          </p:stCondLst>
                                        </p:cTn>
                                        <p:tgtEl>
                                          <p:spTgt spid="8"/>
                                        </p:tgtEl>
                                        <p:attrNameLst>
                                          <p:attrName>ppt_x</p:attrName>
                                        </p:attrNameLst>
                                      </p:cBhvr>
                                      <p:tavLst>
                                        <p:tav tm="0" fmla="#ppt_x-#ppt_w*((1.5-1.5*$)^3-(1.5-1.5*$)^2)">
                                          <p:val>
                                            <p:fltVal val="0"/>
                                          </p:val>
                                        </p:tav>
                                        <p:tav tm="100000">
                                          <p:val>
                                            <p:fltVal val="1"/>
                                          </p:val>
                                        </p:tav>
                                      </p:tavLst>
                                    </p:anim>
                                    <p:animEffect filter="fade">
                                      <p:cBhvr>
                                        <p:cTn id="16" dur="700">
                                          <p:stCondLst>
                                            <p:cond delay="0"/>
                                          </p:stCondLst>
                                        </p:cTn>
                                        <p:tgtEl>
                                          <p:spTgt spid="8"/>
                                        </p:tgtEl>
                                      </p:cBhvr>
                                    </p:animEffect>
                                  </p:childTnLst>
                                </p:cTn>
                              </p:par>
                              <p:par>
                                <p:cTn id="17" presetID="0" presetClass="entr" presetSubtype="0" fill="hold" grpId="0" nodeType="withEffect">
                                  <p:stCondLst>
                                    <p:cond delay="0"/>
                                  </p:stCondLst>
                                  <p:iterate type="lt">
                                    <p:tmPct val="10000"/>
                                  </p:iterate>
                                  <p:childTnLst>
                                    <p:set>
                                      <p:cBhvr>
                                        <p:cTn id="18" dur="700" fill="hold">
                                          <p:stCondLst>
                                            <p:cond delay="0"/>
                                          </p:stCondLst>
                                        </p:cTn>
                                        <p:tgtEl>
                                          <p:spTgt spid="9"/>
                                        </p:tgtEl>
                                        <p:attrNameLst>
                                          <p:attrName>style.visibility</p:attrName>
                                        </p:attrNameLst>
                                      </p:cBhvr>
                                      <p:to>
                                        <p:strVal val="visible"/>
                                      </p:to>
                                    </p:set>
                                    <p:anim to="" calcmode="lin" valueType="num">
                                      <p:cBhvr>
                                        <p:cTn id="19" dur="700" fill="hold">
                                          <p:stCondLst>
                                            <p:cond delay="0"/>
                                          </p:stCondLst>
                                        </p:cTn>
                                        <p:tgtEl>
                                          <p:spTgt spid="9"/>
                                        </p:tgtEl>
                                        <p:attrNameLst>
                                          <p:attrName>ppt_x</p:attrName>
                                        </p:attrNameLst>
                                      </p:cBhvr>
                                      <p:tavLst>
                                        <p:tav tm="0" fmla="#ppt_x-#ppt_w*((1.5-1.5*$)^3-(1.5-1.5*$)^2)">
                                          <p:val>
                                            <p:fltVal val="0"/>
                                          </p:val>
                                        </p:tav>
                                        <p:tav tm="100000">
                                          <p:val>
                                            <p:fltVal val="1"/>
                                          </p:val>
                                        </p:tav>
                                      </p:tavLst>
                                    </p:anim>
                                    <p:animEffect filter="fade">
                                      <p:cBhvr>
                                        <p:cTn id="20" dur="7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指挥官的角色 </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69" y="2569891"/>
            <a:ext cx="6667018" cy="3750198"/>
          </a:xfrm>
          <a:prstGeom prst="rect">
            <a:avLst/>
          </a:prstGeom>
        </p:spPr>
      </p:pic>
      <p:sp>
        <p:nvSpPr>
          <p:cNvPr id="11" name="文本框 10"/>
          <p:cNvSpPr txBox="1"/>
          <p:nvPr/>
        </p:nvSpPr>
        <p:spPr>
          <a:xfrm>
            <a:off x="1810139" y="1321850"/>
            <a:ext cx="9416127" cy="874407"/>
          </a:xfrm>
          <a:prstGeom prst="rect">
            <a:avLst/>
          </a:prstGeom>
          <a:noFill/>
        </p:spPr>
        <p:txBody>
          <a:bodyPr wrap="square" rtlCol="0">
            <a:spAutoFit/>
          </a:bodyPr>
          <a:lstStyle/>
          <a:p>
            <a:pPr>
              <a:lnSpc>
                <a:spcPct val="150000"/>
              </a:lnSpc>
            </a:pP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    当孩子有负面情绪困扰时，父母在行为和交谈中采用了</a:t>
            </a:r>
            <a:r>
              <a:rPr lang="zh-CN" altLang="en-US" dirty="0">
                <a:solidFill>
                  <a:srgbClr val="FF0000"/>
                </a:solidFill>
                <a:latin typeface="站酷快乐体2016修订版" panose="02010600030101010101" pitchFamily="2" charset="-122"/>
                <a:ea typeface="站酷快乐体2016修订版" panose="02010600030101010101" pitchFamily="2" charset="-122"/>
              </a:rPr>
              <a:t>命令式的口吻或处理方式</a:t>
            </a: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。对孩子说出以下类似的话企图制止、消除孩子负面的情绪。</a:t>
            </a:r>
            <a:endParaRPr lang="zh-CN" altLang="en-US" sz="16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
        <p:nvSpPr>
          <p:cNvPr id="12" name="文本框 11"/>
          <p:cNvSpPr txBox="1"/>
          <p:nvPr/>
        </p:nvSpPr>
        <p:spPr>
          <a:xfrm>
            <a:off x="5408071" y="2589057"/>
            <a:ext cx="5218641" cy="484235"/>
          </a:xfrm>
          <a:prstGeom prst="rect">
            <a:avLst/>
          </a:prstGeom>
          <a:noFill/>
        </p:spPr>
        <p:txBody>
          <a:bodyPr wrap="square" rtlCol="0">
            <a:spAutoFit/>
          </a:bodyPr>
          <a:lstStyle/>
          <a:p>
            <a:pPr>
              <a:lnSpc>
                <a:spcPct val="150000"/>
              </a:lnSpc>
            </a:pPr>
            <a:r>
              <a:rPr lang="zh-CN" altLang="en-US" sz="20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指挥官常说的话：</a:t>
            </a:r>
            <a:endParaRPr lang="zh-CN" altLang="en-US" sz="7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
        <p:nvSpPr>
          <p:cNvPr id="13" name="PA-文本框 11"/>
          <p:cNvSpPr txBox="1"/>
          <p:nvPr>
            <p:custDataLst>
              <p:tags r:id="rId4"/>
            </p:custDataLst>
          </p:nvPr>
        </p:nvSpPr>
        <p:spPr>
          <a:xfrm>
            <a:off x="5997292" y="3168222"/>
            <a:ext cx="4825398" cy="2553335"/>
          </a:xfrm>
          <a:prstGeom prst="rect">
            <a:avLst/>
          </a:prstGeom>
          <a:noFill/>
        </p:spPr>
        <p:txBody>
          <a:bodyPr wrap="square" rtlCol="0">
            <a:spAutoFit/>
          </a:bodyPr>
          <a:lstStyle>
            <a:defPPr>
              <a:defRPr lang="zh-CN"/>
            </a:defPPr>
            <a:lvl1pPr>
              <a:lnSpc>
                <a:spcPct val="150000"/>
              </a:lnSpc>
              <a:defRPr>
                <a:solidFill>
                  <a:schemeClr val="tx1">
                    <a:lumMod val="95000"/>
                    <a:lumOff val="5000"/>
                  </a:schemeClr>
                </a:solidFill>
                <a:latin typeface="三极童画简体" panose="00000500000000000000" pitchFamily="2" charset="-122"/>
                <a:ea typeface="三极童画简体" panose="00000500000000000000" pitchFamily="2" charset="-122"/>
              </a:defRPr>
            </a:lvl1pPr>
          </a:lstStyle>
          <a:p>
            <a:pPr>
              <a:lnSpc>
                <a:spcPct val="200000"/>
              </a:lnSpc>
            </a:pPr>
            <a:r>
              <a:rPr lang="zh-CN" altLang="en-US"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我跟你说过了，叫你不可以和他来往</a:t>
            </a:r>
            <a:br>
              <a:rPr lang="zh-CN" altLang="en-US"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我都和你说过很多次了，你总是没有记性</a:t>
            </a:r>
            <a:br>
              <a:rPr lang="zh-CN" altLang="en-US"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如果你再那样说一次，我就</a:t>
            </a:r>
            <a:r>
              <a:rPr lang="en-US" altLang="zh-CN"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a:t>
            </a:r>
            <a:br>
              <a:rPr lang="en-US" altLang="zh-CN" sz="1600"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sz="1600" b="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这种命令的语气，心存好意，但往往会造成心灵的威胁，而扼杀孩子表达的勇气。</a:t>
            </a:r>
            <a:endParaRPr lang="zh-CN" altLang="en-US" sz="1600" b="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par>
                                <p:cTn id="24" presetID="0" presetClass="entr" presetSubtype="0" fill="hold" grpId="0" nodeType="withEffect">
                                  <p:stCondLst>
                                    <p:cond delay="0"/>
                                  </p:stCondLst>
                                  <p:iterate type="lt">
                                    <p:tmPct val="10000"/>
                                  </p:iterate>
                                  <p:childTnLst>
                                    <p:set>
                                      <p:cBhvr>
                                        <p:cTn id="25" dur="1" fill="hold">
                                          <p:stCondLst>
                                            <p:cond delay="0"/>
                                          </p:stCondLst>
                                        </p:cTn>
                                        <p:tgtEl>
                                          <p:spTgt spid="13"/>
                                        </p:tgtEl>
                                        <p:attrNameLst>
                                          <p:attrName>style.visibility</p:attrName>
                                        </p:attrNameLst>
                                      </p:cBhvr>
                                      <p:to>
                                        <p:strVal val="visible"/>
                                      </p:to>
                                    </p:set>
                                    <p:anim to="" calcmode="lin" valueType="num">
                                      <p:cBhvr>
                                        <p:cTn id="26" dur="700" fill="hold">
                                          <p:stCondLst>
                                            <p:cond delay="0"/>
                                          </p:stCondLst>
                                        </p:cTn>
                                        <p:tgtEl>
                                          <p:spTgt spid="13"/>
                                        </p:tgtEl>
                                        <p:attrNameLst>
                                          <p:attrName>ppt_x</p:attrName>
                                        </p:attrNameLst>
                                      </p:cBhvr>
                                      <p:tavLst>
                                        <p:tav tm="0" fmla="#ppt_x-(-#ppt_w/2*cos(ppt_r/180*pi))*((1.5-1.5*$)^2-(1.5-1.5*$)^3)">
                                          <p:val>
                                            <p:fltVal val="0"/>
                                          </p:val>
                                        </p:tav>
                                        <p:tav tm="100000">
                                          <p:val>
                                            <p:fltVal val="1"/>
                                          </p:val>
                                        </p:tav>
                                      </p:tavLst>
                                    </p:anim>
                                    <p:anim to="" calcmode="lin" valueType="num">
                                      <p:cBhvr>
                                        <p:cTn id="27" dur="700" fill="hold">
                                          <p:stCondLst>
                                            <p:cond delay="0"/>
                                          </p:stCondLst>
                                        </p:cTn>
                                        <p:tgtEl>
                                          <p:spTgt spid="13"/>
                                        </p:tgtEl>
                                        <p:attrNameLst>
                                          <p:attrName>ppt_y</p:attrName>
                                        </p:attrNameLst>
                                      </p:cBhvr>
                                      <p:tavLst>
                                        <p:tav tm="0" fmla="#ppt_y+(-#ppt_h/2*cos(ppt_r/180*pi))*((1.5-1.5*$)^2-(1.5-1.5*$)^3)">
                                          <p:val>
                                            <p:fltVal val="0"/>
                                          </p:val>
                                        </p:tav>
                                        <p:tav tm="100000">
                                          <p:val>
                                            <p:fltVal val="1"/>
                                          </p:val>
                                        </p:tav>
                                      </p:tavLst>
                                    </p:anim>
                                    <p:anim to="" calcmode="lin" valueType="num">
                                      <p:cBhvr>
                                        <p:cTn id="28" dur="700" fill="hold">
                                          <p:stCondLst>
                                            <p:cond delay="0"/>
                                          </p:stCondLst>
                                        </p:cTn>
                                        <p:tgtEl>
                                          <p:spTgt spid="13"/>
                                        </p:tgtEl>
                                        <p:attrNameLst>
                                          <p:attrName>ppt_h</p:attrName>
                                        </p:attrNameLst>
                                      </p:cBhvr>
                                      <p:tavLst>
                                        <p:tav tm="0" fmla="#ppt_h-(-#ppt_h)*((1.5-1.5*$)^2-(1.5-1.5*$)^3)">
                                          <p:val>
                                            <p:fltVal val="0"/>
                                          </p:val>
                                        </p:tav>
                                        <p:tav tm="100000">
                                          <p:val>
                                            <p:fltVal val="1"/>
                                          </p:val>
                                        </p:tav>
                                      </p:tavLst>
                                    </p:anim>
                                    <p:anim to="" calcmode="lin" valueType="num">
                                      <p:cBhvr>
                                        <p:cTn id="29" dur="700" fill="hold">
                                          <p:stCondLst>
                                            <p:cond delay="0"/>
                                          </p:stCondLst>
                                        </p:cTn>
                                        <p:tgtEl>
                                          <p:spTgt spid="13"/>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道德家的角色 </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8" name="PA-图片 1"/>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3078302" y="1909849"/>
            <a:ext cx="5189220" cy="3459480"/>
          </a:xfrm>
          <a:prstGeom prst="rect">
            <a:avLst/>
          </a:prstGeom>
        </p:spPr>
      </p:pic>
      <p:sp>
        <p:nvSpPr>
          <p:cNvPr id="9" name="PA-文本框 2"/>
          <p:cNvSpPr txBox="1"/>
          <p:nvPr>
            <p:custDataLst>
              <p:tags r:id="rId5"/>
            </p:custDataLst>
          </p:nvPr>
        </p:nvSpPr>
        <p:spPr>
          <a:xfrm>
            <a:off x="914401" y="2167757"/>
            <a:ext cx="2817844" cy="1830245"/>
          </a:xfrm>
          <a:prstGeom prst="rect">
            <a:avLst/>
          </a:prstGeom>
          <a:noFill/>
        </p:spPr>
        <p:txBody>
          <a:bodyPr wrap="square" rtlCol="0">
            <a:spAutoFit/>
          </a:bodyPr>
          <a:lstStyle/>
          <a:p>
            <a:pPr defTabSz="457200">
              <a:lnSpc>
                <a:spcPct val="150000"/>
              </a:lnSpc>
            </a:pPr>
            <a:r>
              <a:rPr lang="zh-CN" altLang="en-US" sz="4000" i="1" dirty="0">
                <a:solidFill>
                  <a:srgbClr val="FF0000"/>
                </a:solidFill>
                <a:latin typeface="站酷快乐体2016修订版" panose="02010600030101010101" pitchFamily="2" charset="-122"/>
                <a:ea typeface="站酷快乐体2016修订版" panose="02010600030101010101" pitchFamily="2" charset="-122"/>
              </a:rPr>
              <a:t>“应该”与“不应该” </a:t>
            </a:r>
            <a:endParaRPr lang="zh-CN" altLang="en-US" sz="4000" i="1" dirty="0">
              <a:solidFill>
                <a:srgbClr val="FF0000"/>
              </a:solidFill>
              <a:latin typeface="站酷快乐体2016修订版" panose="02010600030101010101" pitchFamily="2" charset="-122"/>
              <a:ea typeface="站酷快乐体2016修订版" panose="02010600030101010101" pitchFamily="2" charset="-122"/>
            </a:endParaRPr>
          </a:p>
        </p:txBody>
      </p:sp>
      <p:sp>
        <p:nvSpPr>
          <p:cNvPr id="10" name="PA-文本框 3"/>
          <p:cNvSpPr txBox="1"/>
          <p:nvPr>
            <p:custDataLst>
              <p:tags r:id="rId6"/>
            </p:custDataLst>
          </p:nvPr>
        </p:nvSpPr>
        <p:spPr>
          <a:xfrm>
            <a:off x="8267522" y="1471310"/>
            <a:ext cx="2789498" cy="3367397"/>
          </a:xfrm>
          <a:prstGeom prst="rect">
            <a:avLst/>
          </a:prstGeom>
          <a:noFill/>
        </p:spPr>
        <p:txBody>
          <a:bodyPr wrap="square" rtlCol="0">
            <a:spAutoFit/>
          </a:bodyPr>
          <a:lstStyle/>
          <a:p>
            <a:pPr defTabSz="457200">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道德家常说的话：“你应该为你的不对行为向老师慎重的道歉”“你不应该这样，这种行为是不对的”  “你如此垂头丧气，应该振作点”</a:t>
            </a:r>
            <a:endPar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a:p>
            <a:pPr defTabSz="457200">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 百般不变的说教，没有给予孩子思考、辨别的空间。</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700" fill="hold">
                                          <p:stCondLst>
                                            <p:cond delay="0"/>
                                          </p:stCondLst>
                                        </p:cTn>
                                        <p:tgtEl>
                                          <p:spTgt spid="8"/>
                                        </p:tgtEl>
                                        <p:attrNameLst>
                                          <p:attrName>ppt_y</p:attrName>
                                        </p:attrNameLst>
                                      </p:cBhvr>
                                      <p:tavLst>
                                        <p:tav tm="0" fmla="#ppt_y-#ppt_h/6*sin(2*pi*$)*(1-$)*8/9">
                                          <p:val>
                                            <p:fltVal val="0"/>
                                          </p:val>
                                        </p:tav>
                                        <p:tav tm="100000">
                                          <p:val>
                                            <p:fltVal val="1"/>
                                          </p:val>
                                        </p:tav>
                                      </p:tavLst>
                                    </p:anim>
                                    <p:anim to="" calcmode="lin" valueType="num">
                                      <p:cBhvr>
                                        <p:cTn id="8" dur="700" fill="hold">
                                          <p:stCondLst>
                                            <p:cond delay="0"/>
                                          </p:stCondLst>
                                        </p:cTn>
                                        <p:tgtEl>
                                          <p:spTgt spid="8"/>
                                        </p:tgtEl>
                                        <p:attrNameLst>
                                          <p:attrName>ppt_h</p:attrName>
                                        </p:attrNameLst>
                                      </p:cBhvr>
                                      <p:tavLst>
                                        <p:tav tm="0" fmla="#ppt_h-#ppt_h/4*sin(2*pi*$)*(1-$)">
                                          <p:val>
                                            <p:fltVal val="0"/>
                                          </p:val>
                                        </p:tav>
                                        <p:tav tm="100000">
                                          <p:val>
                                            <p:fltVal val="1"/>
                                          </p:val>
                                        </p:tav>
                                      </p:tavLst>
                                    </p:anim>
                                  </p:childTnLst>
                                </p:cTn>
                              </p:par>
                              <p:par>
                                <p:cTn id="9" presetID="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to="" calcmode="lin" valueType="num">
                                      <p:cBhvr>
                                        <p:cTn id="11" dur="700" fill="hold">
                                          <p:stCondLst>
                                            <p:cond delay="0"/>
                                          </p:stCondLst>
                                        </p:cTn>
                                        <p:tgtEl>
                                          <p:spTgt spid="9"/>
                                        </p:tgtEl>
                                        <p:attrNameLst>
                                          <p:attrName>ppt_y</p:attrName>
                                        </p:attrNameLst>
                                      </p:cBhvr>
                                      <p:tavLst>
                                        <p:tav tm="0" fmla="#ppt_y-#ppt_h/6*sin(2*pi*$)*(1-$)*8/9">
                                          <p:val>
                                            <p:fltVal val="0"/>
                                          </p:val>
                                        </p:tav>
                                        <p:tav tm="100000">
                                          <p:val>
                                            <p:fltVal val="1"/>
                                          </p:val>
                                        </p:tav>
                                      </p:tavLst>
                                    </p:anim>
                                    <p:anim to="" calcmode="lin" valueType="num">
                                      <p:cBhvr>
                                        <p:cTn id="12" dur="700" fill="hold">
                                          <p:stCondLst>
                                            <p:cond delay="0"/>
                                          </p:stCondLst>
                                        </p:cTn>
                                        <p:tgtEl>
                                          <p:spTgt spid="9"/>
                                        </p:tgtEl>
                                        <p:attrNameLst>
                                          <p:attrName>ppt_h</p:attrName>
                                        </p:attrNameLst>
                                      </p:cBhvr>
                                      <p:tavLst>
                                        <p:tav tm="0" fmla="#ppt_h-#ppt_h/4*sin(2*pi*$)*(1-$)">
                                          <p:val>
                                            <p:fltVal val="0"/>
                                          </p:val>
                                        </p:tav>
                                        <p:tav tm="100000">
                                          <p:val>
                                            <p:fltVal val="1"/>
                                          </p:val>
                                        </p:tav>
                                      </p:tavLst>
                                    </p:anim>
                                  </p:childTnLst>
                                </p:cTn>
                              </p:par>
                              <p:par>
                                <p:cTn id="13" presetID="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to="" calcmode="lin" valueType="num">
                                      <p:cBhvr>
                                        <p:cTn id="15" dur="700" fill="hold">
                                          <p:stCondLst>
                                            <p:cond delay="0"/>
                                          </p:stCondLst>
                                        </p:cTn>
                                        <p:tgtEl>
                                          <p:spTgt spid="10"/>
                                        </p:tgtEl>
                                        <p:attrNameLst>
                                          <p:attrName>ppt_y</p:attrName>
                                        </p:attrNameLst>
                                      </p:cBhvr>
                                      <p:tavLst>
                                        <p:tav tm="0" fmla="#ppt_y-#ppt_h/6*sin(2*pi*$)*(1-$)*8/9">
                                          <p:val>
                                            <p:fltVal val="0"/>
                                          </p:val>
                                        </p:tav>
                                        <p:tav tm="100000">
                                          <p:val>
                                            <p:fltVal val="1"/>
                                          </p:val>
                                        </p:tav>
                                      </p:tavLst>
                                    </p:anim>
                                    <p:anim to="" calcmode="lin" valueType="num">
                                      <p:cBhvr>
                                        <p:cTn id="16" dur="700" fill="hold">
                                          <p:stCondLst>
                                            <p:cond delay="0"/>
                                          </p:stCondLst>
                                        </p:cTn>
                                        <p:tgtEl>
                                          <p:spTgt spid="10"/>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5" y="602719"/>
              <a:ext cx="3474786" cy="523220"/>
            </a:xfrm>
            <a:prstGeom prst="rect">
              <a:avLst/>
            </a:prstGeom>
            <a:noFill/>
          </p:spPr>
          <p:txBody>
            <a:bodyPr wrap="square" rtlCol="0">
              <a:spAutoFit/>
            </a:bodyPr>
            <a:lstStyle/>
            <a:p>
              <a:r>
                <a:rPr lang="zh-CN" altLang="en-US" sz="2800"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万能型角色 </a:t>
              </a:r>
              <a:endParaRPr lang="zh-CN" altLang="en-US" sz="2800" dirty="0">
                <a:solidFill>
                  <a:srgbClr val="FF0000"/>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7" name="PA-图片 2"/>
          <p:cNvPicPr>
            <a:picLocks noChangeAspect="1"/>
          </p:cNvPicPr>
          <p:nvPr>
            <p:custDataLst>
              <p:tags r:id="rId3"/>
            </p:custDataLst>
          </p:nvPr>
        </p:nvPicPr>
        <p:blipFill rotWithShape="1">
          <a:blip r:embed="rId4" cstate="print">
            <a:extLst>
              <a:ext uri="{28A0092B-C50C-407E-A947-70E740481C1C}">
                <a14:useLocalDpi xmlns:a14="http://schemas.microsoft.com/office/drawing/2010/main" val="0"/>
              </a:ext>
            </a:extLst>
          </a:blip>
          <a:srcRect t="17261"/>
          <a:stretch>
            <a:fillRect/>
          </a:stretch>
        </p:blipFill>
        <p:spPr>
          <a:xfrm>
            <a:off x="1132500" y="1492420"/>
            <a:ext cx="3886067" cy="4820653"/>
          </a:xfrm>
          <a:prstGeom prst="rect">
            <a:avLst/>
          </a:prstGeom>
        </p:spPr>
      </p:pic>
      <p:grpSp>
        <p:nvGrpSpPr>
          <p:cNvPr id="8" name="Group 10"/>
          <p:cNvGrpSpPr/>
          <p:nvPr/>
        </p:nvGrpSpPr>
        <p:grpSpPr bwMode="auto">
          <a:xfrm>
            <a:off x="4190059" y="2129929"/>
            <a:ext cx="701675" cy="701675"/>
            <a:chOff x="8439181" y="428479"/>
            <a:chExt cx="3000520" cy="3000520"/>
          </a:xfrm>
          <a:solidFill>
            <a:srgbClr val="63CF9C"/>
          </a:solidFill>
        </p:grpSpPr>
        <p:sp>
          <p:nvSpPr>
            <p:cNvPr id="9" name="Oval 11"/>
            <p:cNvSpPr/>
            <p:nvPr/>
          </p:nvSpPr>
          <p:spPr>
            <a:xfrm>
              <a:off x="8439181" y="428479"/>
              <a:ext cx="3000520" cy="3000520"/>
            </a:xfrm>
            <a:prstGeom prst="ellipse">
              <a:avLst/>
            </a:pr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a:defRPr>
                  <a:solidFill>
                    <a:schemeClr val="tx1"/>
                  </a:solidFill>
                  <a:latin typeface="Open Sans" panose="020B0606030504020204" pitchFamily="34" charset="0"/>
                </a:defRPr>
              </a:lvl1pPr>
              <a:lvl2pPr marL="742950" indent="-285750">
                <a:defRPr>
                  <a:solidFill>
                    <a:schemeClr val="tx1"/>
                  </a:solidFill>
                  <a:latin typeface="Open Sans" panose="020B0606030504020204" pitchFamily="34" charset="0"/>
                </a:defRPr>
              </a:lvl2pPr>
              <a:lvl3pPr marL="1143000" indent="-228600">
                <a:defRPr>
                  <a:solidFill>
                    <a:schemeClr val="tx1"/>
                  </a:solidFill>
                  <a:latin typeface="Open Sans" panose="020B0606030504020204" pitchFamily="34" charset="0"/>
                </a:defRPr>
              </a:lvl3pPr>
              <a:lvl4pPr marL="1600200" indent="-228600">
                <a:defRPr>
                  <a:solidFill>
                    <a:schemeClr val="tx1"/>
                  </a:solidFill>
                  <a:latin typeface="Open Sans" panose="020B0606030504020204" pitchFamily="34" charset="0"/>
                </a:defRPr>
              </a:lvl4pPr>
              <a:lvl5pPr marL="2057400" indent="-228600">
                <a:defRPr>
                  <a:solidFill>
                    <a:schemeClr val="tx1"/>
                  </a:solidFill>
                  <a:latin typeface="Open Sans" panose="020B0606030504020204" pitchFamily="34" charset="0"/>
                </a:defRPr>
              </a:lvl5pPr>
              <a:lvl6pPr marL="2514600" indent="-228600" defTabSz="913130" fontAlgn="base">
                <a:spcBef>
                  <a:spcPct val="0"/>
                </a:spcBef>
                <a:spcAft>
                  <a:spcPct val="0"/>
                </a:spcAft>
                <a:defRPr>
                  <a:solidFill>
                    <a:schemeClr val="tx1"/>
                  </a:solidFill>
                  <a:latin typeface="Open Sans" panose="020B0606030504020204" pitchFamily="34" charset="0"/>
                </a:defRPr>
              </a:lvl6pPr>
              <a:lvl7pPr marL="2971800" indent="-228600" defTabSz="913130" fontAlgn="base">
                <a:spcBef>
                  <a:spcPct val="0"/>
                </a:spcBef>
                <a:spcAft>
                  <a:spcPct val="0"/>
                </a:spcAft>
                <a:defRPr>
                  <a:solidFill>
                    <a:schemeClr val="tx1"/>
                  </a:solidFill>
                  <a:latin typeface="Open Sans" panose="020B0606030504020204" pitchFamily="34" charset="0"/>
                </a:defRPr>
              </a:lvl7pPr>
              <a:lvl8pPr marL="3429000" indent="-228600" defTabSz="913130" fontAlgn="base">
                <a:spcBef>
                  <a:spcPct val="0"/>
                </a:spcBef>
                <a:spcAft>
                  <a:spcPct val="0"/>
                </a:spcAft>
                <a:defRPr>
                  <a:solidFill>
                    <a:schemeClr val="tx1"/>
                  </a:solidFill>
                  <a:latin typeface="Open Sans" panose="020B0606030504020204" pitchFamily="34" charset="0"/>
                </a:defRPr>
              </a:lvl8pPr>
              <a:lvl9pPr marL="3886200" indent="-228600" defTabSz="913130" fontAlgn="base">
                <a:spcBef>
                  <a:spcPct val="0"/>
                </a:spcBef>
                <a:spcAft>
                  <a:spcPct val="0"/>
                </a:spcAft>
                <a:defRPr>
                  <a:solidFill>
                    <a:schemeClr val="tx1"/>
                  </a:solidFill>
                  <a:latin typeface="Open Sans" panose="020B0606030504020204" pitchFamily="34" charset="0"/>
                </a:defRPr>
              </a:lvl9pPr>
            </a:lstStyle>
            <a:p>
              <a:pPr marL="0" marR="0" lvl="0" indent="0" algn="ctr" defTabSz="913130" rtl="0" eaLnBrk="1" fontAlgn="base" latinLnBrk="0" hangingPunct="1">
                <a:lnSpc>
                  <a:spcPct val="100000"/>
                </a:lnSpc>
                <a:spcBef>
                  <a:spcPct val="0"/>
                </a:spcBef>
                <a:spcAft>
                  <a:spcPct val="0"/>
                </a:spcAft>
                <a:buClrTx/>
                <a:buSzTx/>
                <a:buFontTx/>
                <a:buNone/>
                <a:defRPr/>
              </a:pPr>
              <a:endParaRPr kumimoji="0" lang="zh-CN" altLang="zh-CN" sz="2400" b="1"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0" name="Freeform 12"/>
            <p:cNvSpPr/>
            <p:nvPr/>
          </p:nvSpPr>
          <p:spPr>
            <a:xfrm>
              <a:off x="8914376" y="448847"/>
              <a:ext cx="2525325" cy="2959789"/>
            </a:xfrm>
            <a:custGeom>
              <a:avLst/>
              <a:gdLst>
                <a:gd name="connsiteX0" fmla="*/ 1737753 w 3475506"/>
                <a:gd name="connsiteY0" fmla="*/ 0 h 4070075"/>
                <a:gd name="connsiteX1" fmla="*/ 1828147 w 3475506"/>
                <a:gd name="connsiteY1" fmla="*/ 13795 h 4070075"/>
                <a:gd name="connsiteX2" fmla="*/ 3475506 w 3475506"/>
                <a:gd name="connsiteY2" fmla="*/ 2035037 h 4070075"/>
                <a:gd name="connsiteX3" fmla="*/ 1828147 w 3475506"/>
                <a:gd name="connsiteY3" fmla="*/ 4056279 h 4070075"/>
                <a:gd name="connsiteX4" fmla="*/ 1737753 w 3475506"/>
                <a:gd name="connsiteY4" fmla="*/ 4070075 h 4070075"/>
                <a:gd name="connsiteX5" fmla="*/ 1647360 w 3475506"/>
                <a:gd name="connsiteY5" fmla="*/ 4056279 h 4070075"/>
                <a:gd name="connsiteX6" fmla="*/ 0 w 3475506"/>
                <a:gd name="connsiteY6" fmla="*/ 2035037 h 4070075"/>
                <a:gd name="connsiteX7" fmla="*/ 1647360 w 3475506"/>
                <a:gd name="connsiteY7" fmla="*/ 13795 h 407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5506" h="4070075">
                  <a:moveTo>
                    <a:pt x="1737753" y="0"/>
                  </a:moveTo>
                  <a:lnTo>
                    <a:pt x="1828147" y="13795"/>
                  </a:lnTo>
                  <a:cubicBezTo>
                    <a:pt x="2768293" y="206177"/>
                    <a:pt x="3475506" y="1038018"/>
                    <a:pt x="3475506" y="2035037"/>
                  </a:cubicBezTo>
                  <a:cubicBezTo>
                    <a:pt x="3475506" y="3032057"/>
                    <a:pt x="2768293" y="3863898"/>
                    <a:pt x="1828147" y="4056279"/>
                  </a:cubicBezTo>
                  <a:lnTo>
                    <a:pt x="1737753" y="4070075"/>
                  </a:lnTo>
                  <a:lnTo>
                    <a:pt x="1647360" y="4056279"/>
                  </a:lnTo>
                  <a:cubicBezTo>
                    <a:pt x="707213" y="3863898"/>
                    <a:pt x="0" y="3032057"/>
                    <a:pt x="0" y="2035037"/>
                  </a:cubicBezTo>
                  <a:cubicBezTo>
                    <a:pt x="0" y="1038018"/>
                    <a:pt x="707213" y="206177"/>
                    <a:pt x="1647360" y="13795"/>
                  </a:cubicBezTo>
                  <a:close/>
                </a:path>
              </a:pathLst>
            </a:custGeom>
            <a:solidFill>
              <a:srgbClr val="86BED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grpSp>
      <p:sp>
        <p:nvSpPr>
          <p:cNvPr id="11" name="Shape 3624"/>
          <p:cNvSpPr/>
          <p:nvPr/>
        </p:nvSpPr>
        <p:spPr bwMode="auto">
          <a:xfrm>
            <a:off x="4369447" y="2306142"/>
            <a:ext cx="339725" cy="339725"/>
          </a:xfrm>
          <a:custGeom>
            <a:avLst/>
            <a:gdLst>
              <a:gd name="T0" fmla="*/ 169751 w 21600"/>
              <a:gd name="T1" fmla="*/ 169751 h 21600"/>
              <a:gd name="T2" fmla="*/ 169751 w 21600"/>
              <a:gd name="T3" fmla="*/ 169751 h 21600"/>
              <a:gd name="T4" fmla="*/ 169751 w 21600"/>
              <a:gd name="T5" fmla="*/ 169751 h 21600"/>
              <a:gd name="T6" fmla="*/ 169751 w 21600"/>
              <a:gd name="T7" fmla="*/ 16975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bg1"/>
          </a:solidFill>
          <a:ln>
            <a:noFill/>
          </a:ln>
        </p:spPr>
        <p:txBody>
          <a:bodyPr lIns="38100" tIns="38100" rIns="38100" bIns="38100" anchor="ctr"/>
          <a:lstStyle/>
          <a:p>
            <a:pPr marL="0" marR="0" lvl="0" indent="0" algn="l" defTabSz="91313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站酷快乐体2016修订版" panose="02010600030101010101" pitchFamily="2" charset="-122"/>
              <a:ea typeface="站酷快乐体2016修订版" panose="02010600030101010101" pitchFamily="2" charset="-122"/>
              <a:cs typeface="+mn-ea"/>
              <a:sym typeface="+mn-lt"/>
            </a:endParaRPr>
          </a:p>
        </p:txBody>
      </p:sp>
      <p:sp>
        <p:nvSpPr>
          <p:cNvPr id="12" name="PA-文本框 2"/>
          <p:cNvSpPr txBox="1"/>
          <p:nvPr>
            <p:custDataLst>
              <p:tags r:id="rId5"/>
            </p:custDataLst>
          </p:nvPr>
        </p:nvSpPr>
        <p:spPr>
          <a:xfrm>
            <a:off x="5002860" y="1841215"/>
            <a:ext cx="5961222" cy="1269578"/>
          </a:xfrm>
          <a:prstGeom prst="rect">
            <a:avLst/>
          </a:prstGeom>
          <a:noFill/>
        </p:spPr>
        <p:txBody>
          <a:bodyPr wrap="square" rtlCol="0">
            <a:spAutoFit/>
          </a:bodyPr>
          <a:lstStyle/>
          <a:p>
            <a:pPr defTabSz="457200">
              <a:lnSpc>
                <a:spcPct val="150000"/>
              </a:lnSpc>
            </a:pP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这类型的父母会表现出一副无所不知，无所不晓的态度，常常对孩子提供一些劝告，建议或分析原因，有时会长篇大论，表现出自己的逻辑推理很行或高人一等的言行。</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13" name="PA-íṣlíḍê"/>
          <p:cNvSpPr txBox="1"/>
          <p:nvPr>
            <p:custDataLst>
              <p:tags r:id="rId6"/>
            </p:custDataLst>
          </p:nvPr>
        </p:nvSpPr>
        <p:spPr>
          <a:xfrm>
            <a:off x="5376746" y="3944531"/>
            <a:ext cx="719254" cy="565726"/>
          </a:xfrm>
          <a:custGeom>
            <a:avLst/>
            <a:gdLst/>
            <a:ahLst/>
            <a:cxnLst/>
            <a:rect l="l" t="t" r="r" b="b"/>
            <a:pathLst>
              <a:path w="460177" h="361950">
                <a:moveTo>
                  <a:pt x="427435" y="0"/>
                </a:moveTo>
                <a:lnTo>
                  <a:pt x="460177" y="69056"/>
                </a:lnTo>
                <a:cubicBezTo>
                  <a:pt x="426839" y="80169"/>
                  <a:pt x="402928" y="95647"/>
                  <a:pt x="388442" y="115491"/>
                </a:cubicBezTo>
                <a:cubicBezTo>
                  <a:pt x="373956" y="135335"/>
                  <a:pt x="366316" y="161727"/>
                  <a:pt x="365522" y="194667"/>
                </a:cubicBezTo>
                <a:lnTo>
                  <a:pt x="446485" y="194667"/>
                </a:lnTo>
                <a:lnTo>
                  <a:pt x="446485" y="361950"/>
                </a:lnTo>
                <a:lnTo>
                  <a:pt x="279202" y="361950"/>
                </a:lnTo>
                <a:lnTo>
                  <a:pt x="279202" y="242292"/>
                </a:lnTo>
                <a:cubicBezTo>
                  <a:pt x="279202" y="193477"/>
                  <a:pt x="283468" y="155178"/>
                  <a:pt x="292001" y="127397"/>
                </a:cubicBezTo>
                <a:cubicBezTo>
                  <a:pt x="300534" y="99616"/>
                  <a:pt x="316409" y="74613"/>
                  <a:pt x="339626" y="52388"/>
                </a:cubicBezTo>
                <a:cubicBezTo>
                  <a:pt x="362843" y="30163"/>
                  <a:pt x="392113" y="12700"/>
                  <a:pt x="427435" y="0"/>
                </a:cubicBezTo>
                <a:close/>
                <a:moveTo>
                  <a:pt x="148233" y="0"/>
                </a:moveTo>
                <a:lnTo>
                  <a:pt x="180975" y="69056"/>
                </a:lnTo>
                <a:cubicBezTo>
                  <a:pt x="147638" y="80169"/>
                  <a:pt x="123726" y="95647"/>
                  <a:pt x="109240" y="115491"/>
                </a:cubicBezTo>
                <a:cubicBezTo>
                  <a:pt x="94754" y="135335"/>
                  <a:pt x="87114" y="161727"/>
                  <a:pt x="86321" y="194667"/>
                </a:cubicBezTo>
                <a:lnTo>
                  <a:pt x="167283" y="194667"/>
                </a:lnTo>
                <a:lnTo>
                  <a:pt x="167283" y="361950"/>
                </a:lnTo>
                <a:lnTo>
                  <a:pt x="0" y="361950"/>
                </a:lnTo>
                <a:lnTo>
                  <a:pt x="0" y="242292"/>
                </a:lnTo>
                <a:cubicBezTo>
                  <a:pt x="0" y="193874"/>
                  <a:pt x="4267" y="155674"/>
                  <a:pt x="12800" y="127695"/>
                </a:cubicBezTo>
                <a:cubicBezTo>
                  <a:pt x="21332" y="99715"/>
                  <a:pt x="37108" y="74613"/>
                  <a:pt x="60127" y="52388"/>
                </a:cubicBezTo>
                <a:cubicBezTo>
                  <a:pt x="83146" y="30163"/>
                  <a:pt x="112514" y="12700"/>
                  <a:pt x="148233" y="0"/>
                </a:cubicBezTo>
                <a:close/>
              </a:path>
            </a:pathLst>
          </a:custGeom>
          <a:solidFill>
            <a:srgbClr val="86BED1"/>
          </a:solidFill>
          <a:ln>
            <a:noFill/>
          </a:ln>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buSzPct val="25000"/>
            </a:pPr>
            <a:endParaRPr lang="en-US" sz="9600" b="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
        <p:nvSpPr>
          <p:cNvPr id="14" name="PA-文本框 11"/>
          <p:cNvSpPr txBox="1"/>
          <p:nvPr>
            <p:custDataLst>
              <p:tags r:id="rId7"/>
            </p:custDataLst>
          </p:nvPr>
        </p:nvSpPr>
        <p:spPr>
          <a:xfrm>
            <a:off x="6125181" y="3833170"/>
            <a:ext cx="5347565" cy="1753235"/>
          </a:xfrm>
          <a:prstGeom prst="rect">
            <a:avLst/>
          </a:prstGeom>
          <a:noFill/>
        </p:spPr>
        <p:txBody>
          <a:bodyPr wrap="square" rtlCol="0">
            <a:spAutoFit/>
          </a:bodyPr>
          <a:lstStyle>
            <a:defPPr>
              <a:defRPr lang="zh-CN"/>
            </a:defPPr>
            <a:lvl1pPr>
              <a:lnSpc>
                <a:spcPct val="150000"/>
              </a:lnSpc>
              <a:defRPr>
                <a:solidFill>
                  <a:schemeClr val="tx1">
                    <a:lumMod val="95000"/>
                    <a:lumOff val="5000"/>
                  </a:schemeClr>
                </a:solidFill>
                <a:latin typeface="三极童画简体" panose="00000500000000000000" pitchFamily="2" charset="-122"/>
                <a:ea typeface="三极童画简体" panose="00000500000000000000" pitchFamily="2" charset="-122"/>
              </a:defRPr>
            </a:lvl1pPr>
          </a:lstStyle>
          <a:p>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万能者常说的话：</a:t>
            </a:r>
            <a:b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br>
            <a:r>
              <a:rPr lang="zh-CN" altLang="en-US"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“看吧！和我告诉你的结果一样吧！” </a:t>
            </a:r>
            <a:br>
              <a:rPr lang="zh-CN" altLang="en-US"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br>
            <a:r>
              <a:rPr lang="zh-CN" altLang="en-US"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“想当年我是你这个年龄时，我</a:t>
            </a:r>
            <a:r>
              <a:rPr lang="en-US" altLang="zh-CN" i="1"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a:t>
            </a:r>
            <a:br>
              <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br>
            <a:r>
              <a:rPr lang="en-US" altLang="zh-CN"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 </a:t>
            </a:r>
            <a:r>
              <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rPr>
              <a:t>这些话会让孩子觉得自己无能。</a:t>
            </a:r>
            <a:endParaRPr lang="zh-CN" altLang="en-US" dirty="0">
              <a:solidFill>
                <a:schemeClr val="tx1">
                  <a:lumMod val="75000"/>
                  <a:lumOff val="25000"/>
                </a:schemeClr>
              </a:solidFill>
              <a:latin typeface="站酷快乐体2016修订版" panose="02010600030101010101" pitchFamily="2" charset="-122"/>
              <a:ea typeface="站酷快乐体2016修订版"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700" fill="hold">
                                          <p:stCondLst>
                                            <p:cond delay="0"/>
                                          </p:stCondLst>
                                        </p:cTn>
                                        <p:tgtEl>
                                          <p:spTgt spid="7"/>
                                        </p:tgtEl>
                                        <p:attrNameLst>
                                          <p:attrName>ppt_x</p:attrName>
                                        </p:attrNameLst>
                                      </p:cBhvr>
                                      <p:tavLst>
                                        <p:tav tm="0" fmla="#ppt_x-(-#ppt_w/2*cos(ppt_r/180*pi))*((1.5-1.5*$)^2-(1.5-1.5*$)^3)">
                                          <p:val>
                                            <p:fltVal val="0"/>
                                          </p:val>
                                        </p:tav>
                                        <p:tav tm="100000">
                                          <p:val>
                                            <p:fltVal val="1"/>
                                          </p:val>
                                        </p:tav>
                                      </p:tavLst>
                                    </p:anim>
                                    <p:anim to="" calcmode="lin" valueType="num">
                                      <p:cBhvr>
                                        <p:cTn id="8" dur="700" fill="hold">
                                          <p:stCondLst>
                                            <p:cond delay="0"/>
                                          </p:stCondLst>
                                        </p:cTn>
                                        <p:tgtEl>
                                          <p:spTgt spid="7"/>
                                        </p:tgtEl>
                                        <p:attrNameLst>
                                          <p:attrName>ppt_y</p:attrName>
                                        </p:attrNameLst>
                                      </p:cBhvr>
                                      <p:tavLst>
                                        <p:tav tm="0" fmla="#ppt_y+(-#ppt_h/2*cos(ppt_r/180*pi))*((1.5-1.5*$)^2-(1.5-1.5*$)^3)">
                                          <p:val>
                                            <p:fltVal val="0"/>
                                          </p:val>
                                        </p:tav>
                                        <p:tav tm="100000">
                                          <p:val>
                                            <p:fltVal val="1"/>
                                          </p:val>
                                        </p:tav>
                                      </p:tavLst>
                                    </p:anim>
                                    <p:anim to="" calcmode="lin" valueType="num">
                                      <p:cBhvr>
                                        <p:cTn id="9" dur="700" fill="hold">
                                          <p:stCondLst>
                                            <p:cond delay="0"/>
                                          </p:stCondLst>
                                        </p:cTn>
                                        <p:tgtEl>
                                          <p:spTgt spid="7"/>
                                        </p:tgtEl>
                                        <p:attrNameLst>
                                          <p:attrName>ppt_h</p:attrName>
                                        </p:attrNameLst>
                                      </p:cBhvr>
                                      <p:tavLst>
                                        <p:tav tm="0" fmla="#ppt_h-(-#ppt_h)*((1.5-1.5*$)^2-(1.5-1.5*$)^3)">
                                          <p:val>
                                            <p:fltVal val="0"/>
                                          </p:val>
                                        </p:tav>
                                        <p:tav tm="100000">
                                          <p:val>
                                            <p:fltVal val="1"/>
                                          </p:val>
                                        </p:tav>
                                      </p:tavLst>
                                    </p:anim>
                                    <p:anim to="" calcmode="lin" valueType="num">
                                      <p:cBhvr>
                                        <p:cTn id="10" dur="700" fill="hold">
                                          <p:stCondLst>
                                            <p:cond delay="0"/>
                                          </p:stCondLst>
                                        </p:cTn>
                                        <p:tgtEl>
                                          <p:spTgt spid="7"/>
                                        </p:tgtEl>
                                        <p:attrNameLst>
                                          <p:attrName>ppt_w</p:attrName>
                                        </p:attrNameLst>
                                      </p:cBhvr>
                                      <p:tavLst>
                                        <p:tav tm="0" fmla="#ppt_w-(-#ppt_w)*((1.5-1.5*$)^2-(1.5-1.5*$)^3)">
                                          <p:val>
                                            <p:fltVal val="0"/>
                                          </p:val>
                                        </p:tav>
                                        <p:tav tm="100000">
                                          <p:val>
                                            <p:fltVal val="1"/>
                                          </p:val>
                                        </p:tav>
                                      </p:tavLst>
                                    </p:anim>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to="" calcmode="lin" valueType="num">
                                      <p:cBhvr>
                                        <p:cTn id="23" dur="700" fill="hold">
                                          <p:stCondLst>
                                            <p:cond delay="0"/>
                                          </p:stCondLst>
                                        </p:cTn>
                                        <p:tgtEl>
                                          <p:spTgt spid="12"/>
                                        </p:tgtEl>
                                        <p:attrNameLst>
                                          <p:attrName>ppt_y</p:attrName>
                                        </p:attrNameLst>
                                      </p:cBhvr>
                                      <p:tavLst>
                                        <p:tav tm="0" fmla="#ppt_y-#ppt_h/6*sin(2*pi*$)*(1-$)*8/9">
                                          <p:val>
                                            <p:fltVal val="0"/>
                                          </p:val>
                                        </p:tav>
                                        <p:tav tm="100000">
                                          <p:val>
                                            <p:fltVal val="1"/>
                                          </p:val>
                                        </p:tav>
                                      </p:tavLst>
                                    </p:anim>
                                    <p:anim to="" calcmode="lin" valueType="num">
                                      <p:cBhvr>
                                        <p:cTn id="24" dur="700" fill="hold">
                                          <p:stCondLst>
                                            <p:cond delay="0"/>
                                          </p:stCondLst>
                                        </p:cTn>
                                        <p:tgtEl>
                                          <p:spTgt spid="12"/>
                                        </p:tgtEl>
                                        <p:attrNameLst>
                                          <p:attrName>ppt_h</p:attrName>
                                        </p:attrNameLst>
                                      </p:cBhvr>
                                      <p:tavLst>
                                        <p:tav tm="0" fmla="#ppt_h-#ppt_h/4*sin(2*pi*$)*(1-$)">
                                          <p:val>
                                            <p:fltVal val="0"/>
                                          </p:val>
                                        </p:tav>
                                        <p:tav tm="100000">
                                          <p:val>
                                            <p:fltVal val="1"/>
                                          </p:val>
                                        </p:tav>
                                      </p:tavLst>
                                    </p:anim>
                                  </p:childTnLst>
                                </p:cTn>
                              </p:par>
                              <p:par>
                                <p:cTn id="25" presetID="0" presetClass="entr" presetSubtype="0" fill="hold" grpId="0" nodeType="with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to="" calcmode="lin" valueType="num">
                                      <p:cBhvr>
                                        <p:cTn id="27" dur="700" fill="hold">
                                          <p:stCondLst>
                                            <p:cond delay="0"/>
                                          </p:stCondLst>
                                        </p:cTn>
                                        <p:tgtEl>
                                          <p:spTgt spid="13"/>
                                        </p:tgtEl>
                                        <p:attrNameLst>
                                          <p:attrName>ppt_x</p:attrName>
                                        </p:attrNameLst>
                                      </p:cBhvr>
                                      <p:tavLst>
                                        <p:tav tm="0" fmla="#ppt_x-(-#ppt_w/2*cos(ppt_r/180*pi))*((1.5-1.5*$)^2-(1.5-1.5*$)^3)">
                                          <p:val>
                                            <p:fltVal val="0"/>
                                          </p:val>
                                        </p:tav>
                                        <p:tav tm="100000">
                                          <p:val>
                                            <p:fltVal val="1"/>
                                          </p:val>
                                        </p:tav>
                                      </p:tavLst>
                                    </p:anim>
                                    <p:anim to="" calcmode="lin" valueType="num">
                                      <p:cBhvr>
                                        <p:cTn id="28" dur="700" fill="hold">
                                          <p:stCondLst>
                                            <p:cond delay="0"/>
                                          </p:stCondLst>
                                        </p:cTn>
                                        <p:tgtEl>
                                          <p:spTgt spid="13"/>
                                        </p:tgtEl>
                                        <p:attrNameLst>
                                          <p:attrName>ppt_y</p:attrName>
                                        </p:attrNameLst>
                                      </p:cBhvr>
                                      <p:tavLst>
                                        <p:tav tm="0" fmla="#ppt_y+(-#ppt_h/2*cos(ppt_r/180*pi))*((1.5-1.5*$)^2-(1.5-1.5*$)^3)">
                                          <p:val>
                                            <p:fltVal val="0"/>
                                          </p:val>
                                        </p:tav>
                                        <p:tav tm="100000">
                                          <p:val>
                                            <p:fltVal val="1"/>
                                          </p:val>
                                        </p:tav>
                                      </p:tavLst>
                                    </p:anim>
                                    <p:anim to="" calcmode="lin" valueType="num">
                                      <p:cBhvr>
                                        <p:cTn id="29" dur="700" fill="hold">
                                          <p:stCondLst>
                                            <p:cond delay="0"/>
                                          </p:stCondLst>
                                        </p:cTn>
                                        <p:tgtEl>
                                          <p:spTgt spid="13"/>
                                        </p:tgtEl>
                                        <p:attrNameLst>
                                          <p:attrName>ppt_h</p:attrName>
                                        </p:attrNameLst>
                                      </p:cBhvr>
                                      <p:tavLst>
                                        <p:tav tm="0" fmla="#ppt_h-(-#ppt_h)*((1.5-1.5*$)^2-(1.5-1.5*$)^3)">
                                          <p:val>
                                            <p:fltVal val="0"/>
                                          </p:val>
                                        </p:tav>
                                        <p:tav tm="100000">
                                          <p:val>
                                            <p:fltVal val="1"/>
                                          </p:val>
                                        </p:tav>
                                      </p:tavLst>
                                    </p:anim>
                                    <p:anim to="" calcmode="lin" valueType="num">
                                      <p:cBhvr>
                                        <p:cTn id="30" dur="700" fill="hold">
                                          <p:stCondLst>
                                            <p:cond delay="0"/>
                                          </p:stCondLst>
                                        </p:cTn>
                                        <p:tgtEl>
                                          <p:spTgt spid="13"/>
                                        </p:tgtEl>
                                        <p:attrNameLst>
                                          <p:attrName>ppt_w</p:attrName>
                                        </p:attrNameLst>
                                      </p:cBhvr>
                                      <p:tavLst>
                                        <p:tav tm="0" fmla="#ppt_w-(-#ppt_w)*((1.5-1.5*$)^2-(1.5-1.5*$)^3)">
                                          <p:val>
                                            <p:fltVal val="0"/>
                                          </p:val>
                                        </p:tav>
                                        <p:tav tm="100000">
                                          <p:val>
                                            <p:fltVal val="1"/>
                                          </p:val>
                                        </p:tav>
                                      </p:tavLst>
                                    </p:anim>
                                  </p:childTnLst>
                                </p:cTn>
                              </p:par>
                              <p:par>
                                <p:cTn id="31" presetID="0" presetClass="entr" presetSubtype="0" fill="hold" grpId="0" nodeType="with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to="" calcmode="lin" valueType="num">
                                      <p:cBhvr>
                                        <p:cTn id="33" dur="700" fill="hold">
                                          <p:stCondLst>
                                            <p:cond delay="0"/>
                                          </p:stCondLst>
                                        </p:cTn>
                                        <p:tgtEl>
                                          <p:spTgt spid="14"/>
                                        </p:tgtEl>
                                        <p:attrNameLst>
                                          <p:attrName>ppt_x</p:attrName>
                                        </p:attrNameLst>
                                      </p:cBhvr>
                                      <p:tavLst>
                                        <p:tav tm="0" fmla="#ppt_x-(-#ppt_w/2*cos(ppt_r/180*pi))*((1.5-1.5*$)^2-(1.5-1.5*$)^3)">
                                          <p:val>
                                            <p:fltVal val="0"/>
                                          </p:val>
                                        </p:tav>
                                        <p:tav tm="100000">
                                          <p:val>
                                            <p:fltVal val="1"/>
                                          </p:val>
                                        </p:tav>
                                      </p:tavLst>
                                    </p:anim>
                                    <p:anim to="" calcmode="lin" valueType="num">
                                      <p:cBhvr>
                                        <p:cTn id="34" dur="700" fill="hold">
                                          <p:stCondLst>
                                            <p:cond delay="0"/>
                                          </p:stCondLst>
                                        </p:cTn>
                                        <p:tgtEl>
                                          <p:spTgt spid="14"/>
                                        </p:tgtEl>
                                        <p:attrNameLst>
                                          <p:attrName>ppt_y</p:attrName>
                                        </p:attrNameLst>
                                      </p:cBhvr>
                                      <p:tavLst>
                                        <p:tav tm="0" fmla="#ppt_y+(-#ppt_h/2*cos(ppt_r/180*pi))*((1.5-1.5*$)^2-(1.5-1.5*$)^3)">
                                          <p:val>
                                            <p:fltVal val="0"/>
                                          </p:val>
                                        </p:tav>
                                        <p:tav tm="100000">
                                          <p:val>
                                            <p:fltVal val="1"/>
                                          </p:val>
                                        </p:tav>
                                      </p:tavLst>
                                    </p:anim>
                                    <p:anim to="" calcmode="lin" valueType="num">
                                      <p:cBhvr>
                                        <p:cTn id="35" dur="700" fill="hold">
                                          <p:stCondLst>
                                            <p:cond delay="0"/>
                                          </p:stCondLst>
                                        </p:cTn>
                                        <p:tgtEl>
                                          <p:spTgt spid="14"/>
                                        </p:tgtEl>
                                        <p:attrNameLst>
                                          <p:attrName>ppt_h</p:attrName>
                                        </p:attrNameLst>
                                      </p:cBhvr>
                                      <p:tavLst>
                                        <p:tav tm="0" fmla="#ppt_h-(-#ppt_h)*((1.5-1.5*$)^2-(1.5-1.5*$)^3)">
                                          <p:val>
                                            <p:fltVal val="0"/>
                                          </p:val>
                                        </p:tav>
                                        <p:tav tm="100000">
                                          <p:val>
                                            <p:fltVal val="1"/>
                                          </p:val>
                                        </p:tav>
                                      </p:tavLst>
                                    </p:anim>
                                    <p:anim to="" calcmode="lin" valueType="num">
                                      <p:cBhvr>
                                        <p:cTn id="36" dur="700" fill="hold">
                                          <p:stCondLst>
                                            <p:cond delay="0"/>
                                          </p:stCondLst>
                                        </p:cTn>
                                        <p:tgtEl>
                                          <p:spTgt spid="14"/>
                                        </p:tgtEl>
                                        <p:attrNameLst>
                                          <p:attrName>ppt_w</p:attrName>
                                        </p:attrNameLst>
                                      </p:cBhvr>
                                      <p:tavLst>
                                        <p:tav tm="0" fmla="#ppt_w-(-#ppt_w)*((1.5-1.5*$)^2-(1.5-1.5*$)^3)">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29" name="组合 28"/>
          <p:cNvGrpSpPr/>
          <p:nvPr/>
        </p:nvGrpSpPr>
        <p:grpSpPr>
          <a:xfrm>
            <a:off x="632743" y="544927"/>
            <a:ext cx="10929804" cy="5775162"/>
            <a:chOff x="611477" y="513028"/>
            <a:chExt cx="10929804" cy="5775162"/>
          </a:xfrm>
        </p:grpSpPr>
        <p:sp>
          <p:nvSpPr>
            <p:cNvPr id="30" name="文本框 29"/>
            <p:cNvSpPr txBox="1"/>
            <p:nvPr/>
          </p:nvSpPr>
          <p:spPr>
            <a:xfrm>
              <a:off x="1522514" y="602719"/>
              <a:ext cx="4825121" cy="523220"/>
            </a:xfrm>
            <a:prstGeom prst="rect">
              <a:avLst/>
            </a:prstGeom>
            <a:noFill/>
          </p:spPr>
          <p:txBody>
            <a:bodyPr wrap="square" rtlCol="0">
              <a:spAutoFit/>
            </a:bodyPr>
            <a:lstStyle/>
            <a:p>
              <a:r>
                <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rPr>
                <a:t>法官的角色（审判者）</a:t>
              </a:r>
              <a:endParaRPr lang="zh-CN" altLang="en-US" sz="2800"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sp>
          <p:nvSpPr>
            <p:cNvPr id="31" name="矩形: 圆角 30"/>
            <p:cNvSpPr/>
            <p:nvPr/>
          </p:nvSpPr>
          <p:spPr>
            <a:xfrm>
              <a:off x="611477" y="513028"/>
              <a:ext cx="10929804" cy="5775162"/>
            </a:xfrm>
            <a:prstGeom prst="roundRect">
              <a:avLst>
                <a:gd name="adj" fmla="val 1757"/>
              </a:avLst>
            </a:prstGeom>
            <a:noFill/>
            <a:ln w="158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站酷快乐体2016修订版" panose="02010600030101010101" pitchFamily="2" charset="-122"/>
                <a:ea typeface="站酷快乐体2016修订版" panose="02010600030101010101" pitchFamily="2" charset="-122"/>
                <a:sym typeface="字魂58号-创中黑" panose="00000500000000000000" pitchFamily="2" charset="-122"/>
              </a:endParaRPr>
            </a:p>
          </p:txBody>
        </p:sp>
      </p:gr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31693" y="634618"/>
            <a:ext cx="712088" cy="523220"/>
          </a:xfrm>
          <a:prstGeom prst="rect">
            <a:avLst/>
          </a:prstGeom>
        </p:spPr>
      </p:pic>
      <p:pic>
        <p:nvPicPr>
          <p:cNvPr id="6" name="PA-图片 2"/>
          <p:cNvPicPr>
            <a:picLocks noChangeAspect="1"/>
          </p:cNvPicPr>
          <p:nvPr>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7280231" y="1561411"/>
            <a:ext cx="4635183" cy="4635183"/>
          </a:xfrm>
          <a:prstGeom prst="rect">
            <a:avLst/>
          </a:prstGeom>
        </p:spPr>
      </p:pic>
      <p:sp>
        <p:nvSpPr>
          <p:cNvPr id="7" name="PA-文本框 3"/>
          <p:cNvSpPr txBox="1"/>
          <p:nvPr>
            <p:custDataLst>
              <p:tags r:id="rId5"/>
            </p:custDataLst>
          </p:nvPr>
        </p:nvSpPr>
        <p:spPr>
          <a:xfrm>
            <a:off x="985610" y="2359740"/>
            <a:ext cx="2739631" cy="2861310"/>
          </a:xfrm>
          <a:prstGeom prst="rect">
            <a:avLst/>
          </a:prstGeom>
          <a:noFill/>
        </p:spPr>
        <p:txBody>
          <a:bodyPr wrap="square" rtlCol="0">
            <a:spAutoFit/>
          </a:bodyPr>
          <a:lstStyle/>
          <a:p>
            <a:pPr>
              <a:lnSpc>
                <a:spcPct val="200000"/>
              </a:lnSpc>
            </a:pP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当父母表现出仲裁是非的法官角色时，通常会评价孩子的行为，会对孩子作一个批判证明自己是对的，子女是错的。</a:t>
            </a:r>
            <a:endPar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sp>
        <p:nvSpPr>
          <p:cNvPr id="8" name="PA-文本框 4"/>
          <p:cNvSpPr txBox="1"/>
          <p:nvPr>
            <p:custDataLst>
              <p:tags r:id="rId6"/>
            </p:custDataLst>
          </p:nvPr>
        </p:nvSpPr>
        <p:spPr>
          <a:xfrm>
            <a:off x="3842091" y="2359740"/>
            <a:ext cx="4566239" cy="2764859"/>
          </a:xfrm>
          <a:prstGeom prst="rect">
            <a:avLst/>
          </a:prstGeom>
          <a:noFill/>
        </p:spPr>
        <p:txBody>
          <a:bodyPr wrap="square" rtlCol="0">
            <a:spAutoFit/>
          </a:bodyPr>
          <a:lstStyle/>
          <a:p>
            <a:pPr>
              <a:lnSpc>
                <a:spcPct val="200000"/>
              </a:lnSpc>
            </a:pP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 审判者常说的话：</a:t>
            </a:r>
            <a:b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“来吧！说说看你最近有什么困扰？”</a:t>
            </a:r>
            <a:b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“谈谈你有什么期望？是不是懒得读书！”</a:t>
            </a:r>
            <a:b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“我认为成绩不好要怪你自己”</a:t>
            </a:r>
            <a:br>
              <a:rPr lang="zh-CN" altLang="en-US" i="1"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br>
            <a:r>
              <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rPr>
              <a:t> 这种话会让孩子很自卑。</a:t>
            </a:r>
            <a:endParaRPr lang="zh-CN" altLang="en-US" dirty="0">
              <a:solidFill>
                <a:schemeClr val="tx1">
                  <a:lumMod val="65000"/>
                  <a:lumOff val="35000"/>
                </a:schemeClr>
              </a:solidFill>
              <a:latin typeface="站酷快乐体2016修订版" panose="02010600030101010101" pitchFamily="2" charset="-122"/>
              <a:ea typeface="站酷快乐体2016修订版" panose="02010600030101010101" pitchFamily="2" charset="-122"/>
            </a:endParaRPr>
          </a:p>
        </p:txBody>
      </p:sp>
      <p:cxnSp>
        <p:nvCxnSpPr>
          <p:cNvPr id="9" name="PA-直接连接符 5"/>
          <p:cNvCxnSpPr/>
          <p:nvPr>
            <p:custDataLst>
              <p:tags r:id="rId7"/>
            </p:custDataLst>
          </p:nvPr>
        </p:nvCxnSpPr>
        <p:spPr>
          <a:xfrm>
            <a:off x="3783666" y="2487503"/>
            <a:ext cx="0" cy="2630684"/>
          </a:xfrm>
          <a:prstGeom prst="line">
            <a:avLst/>
          </a:prstGeom>
          <a:ln>
            <a:solidFill>
              <a:srgbClr val="86BED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to="" calcmode="lin" valueType="num">
                                      <p:cBhvr>
                                        <p:cTn id="7" dur="700" fill="hold">
                                          <p:stCondLst>
                                            <p:cond delay="0"/>
                                          </p:stCondLst>
                                        </p:cTn>
                                        <p:tgtEl>
                                          <p:spTgt spid="6"/>
                                        </p:tgtEl>
                                        <p:attrNameLst>
                                          <p:attrName>ppt_x</p:attrName>
                                        </p:attrNameLst>
                                      </p:cBhvr>
                                      <p:tavLst>
                                        <p:tav tm="0" fmla="#ppt_x-(-#ppt_w/2*cos(ppt_r/180*pi))*((1.5-1.5*$)^2-(1.5-1.5*$)^3)">
                                          <p:val>
                                            <p:fltVal val="0"/>
                                          </p:val>
                                        </p:tav>
                                        <p:tav tm="100000">
                                          <p:val>
                                            <p:fltVal val="1"/>
                                          </p:val>
                                        </p:tav>
                                      </p:tavLst>
                                    </p:anim>
                                    <p:anim to="" calcmode="lin" valueType="num">
                                      <p:cBhvr>
                                        <p:cTn id="8" dur="700" fill="hold">
                                          <p:stCondLst>
                                            <p:cond delay="0"/>
                                          </p:stCondLst>
                                        </p:cTn>
                                        <p:tgtEl>
                                          <p:spTgt spid="6"/>
                                        </p:tgtEl>
                                        <p:attrNameLst>
                                          <p:attrName>ppt_y</p:attrName>
                                        </p:attrNameLst>
                                      </p:cBhvr>
                                      <p:tavLst>
                                        <p:tav tm="0" fmla="#ppt_y+(-#ppt_h/2*cos(ppt_r/180*pi))*((1.5-1.5*$)^2-(1.5-1.5*$)^3)">
                                          <p:val>
                                            <p:fltVal val="0"/>
                                          </p:val>
                                        </p:tav>
                                        <p:tav tm="100000">
                                          <p:val>
                                            <p:fltVal val="1"/>
                                          </p:val>
                                        </p:tav>
                                      </p:tavLst>
                                    </p:anim>
                                    <p:anim to="" calcmode="lin" valueType="num">
                                      <p:cBhvr>
                                        <p:cTn id="9" dur="700" fill="hold">
                                          <p:stCondLst>
                                            <p:cond delay="0"/>
                                          </p:stCondLst>
                                        </p:cTn>
                                        <p:tgtEl>
                                          <p:spTgt spid="6"/>
                                        </p:tgtEl>
                                        <p:attrNameLst>
                                          <p:attrName>ppt_h</p:attrName>
                                        </p:attrNameLst>
                                      </p:cBhvr>
                                      <p:tavLst>
                                        <p:tav tm="0" fmla="#ppt_h-(-#ppt_h)*((1.5-1.5*$)^2-(1.5-1.5*$)^3)">
                                          <p:val>
                                            <p:fltVal val="0"/>
                                          </p:val>
                                        </p:tav>
                                        <p:tav tm="100000">
                                          <p:val>
                                            <p:fltVal val="1"/>
                                          </p:val>
                                        </p:tav>
                                      </p:tavLst>
                                    </p:anim>
                                    <p:anim to="" calcmode="lin" valueType="num">
                                      <p:cBhvr>
                                        <p:cTn id="10" dur="700" fill="hold">
                                          <p:stCondLst>
                                            <p:cond delay="0"/>
                                          </p:stCondLst>
                                        </p:cTn>
                                        <p:tgtEl>
                                          <p:spTgt spid="6"/>
                                        </p:tgtEl>
                                        <p:attrNameLst>
                                          <p:attrName>ppt_w</p:attrName>
                                        </p:attrNameLst>
                                      </p:cBhvr>
                                      <p:tavLst>
                                        <p:tav tm="0" fmla="#ppt_w-(-#ppt_w)*((1.5-1.5*$)^2-(1.5-1.5*$)^3)">
                                          <p:val>
                                            <p:fltVal val="0"/>
                                          </p:val>
                                        </p:tav>
                                        <p:tav tm="100000">
                                          <p:val>
                                            <p:fltVal val="1"/>
                                          </p:val>
                                        </p:tav>
                                      </p:tavLst>
                                    </p:anim>
                                  </p:childTnLst>
                                </p:cTn>
                              </p:par>
                              <p:par>
                                <p:cTn id="11" presetID="0" presetClass="entr" presetSubtype="0" fill="hold" grpId="0" nodeType="with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to="" calcmode="lin" valueType="num">
                                      <p:cBhvr>
                                        <p:cTn id="13" dur="700" fill="hold">
                                          <p:stCondLst>
                                            <p:cond delay="0"/>
                                          </p:stCondLst>
                                        </p:cTn>
                                        <p:tgtEl>
                                          <p:spTgt spid="7"/>
                                        </p:tgtEl>
                                        <p:attrNameLst>
                                          <p:attrName>ppt_y</p:attrName>
                                        </p:attrNameLst>
                                      </p:cBhvr>
                                      <p:tavLst>
                                        <p:tav tm="0" fmla="#ppt_y-#ppt_h/6*sin(2*pi*$)*(1-$)*8/9">
                                          <p:val>
                                            <p:fltVal val="0"/>
                                          </p:val>
                                        </p:tav>
                                        <p:tav tm="100000">
                                          <p:val>
                                            <p:fltVal val="1"/>
                                          </p:val>
                                        </p:tav>
                                      </p:tavLst>
                                    </p:anim>
                                    <p:anim to="" calcmode="lin" valueType="num">
                                      <p:cBhvr>
                                        <p:cTn id="14" dur="700" fill="hold">
                                          <p:stCondLst>
                                            <p:cond delay="0"/>
                                          </p:stCondLst>
                                        </p:cTn>
                                        <p:tgtEl>
                                          <p:spTgt spid="7"/>
                                        </p:tgtEl>
                                        <p:attrNameLst>
                                          <p:attrName>ppt_h</p:attrName>
                                        </p:attrNameLst>
                                      </p:cBhvr>
                                      <p:tavLst>
                                        <p:tav tm="0" fmla="#ppt_h-#ppt_h/4*sin(2*pi*$)*(1-$)">
                                          <p:val>
                                            <p:fltVal val="0"/>
                                          </p:val>
                                        </p:tav>
                                        <p:tav tm="100000">
                                          <p:val>
                                            <p:fltVal val="1"/>
                                          </p:val>
                                        </p:tav>
                                      </p:tavLst>
                                    </p:anim>
                                  </p:childTnLst>
                                </p:cTn>
                              </p:par>
                              <p:par>
                                <p:cTn id="15" presetID="0" presetClass="entr" presetSubtype="0" fill="hold" grpId="0" nodeType="withEffect">
                                  <p:stCondLst>
                                    <p:cond delay="0"/>
                                  </p:stCondLst>
                                  <p:iterate type="lt">
                                    <p:tmPct val="10000"/>
                                  </p:iterate>
                                  <p:childTnLst>
                                    <p:set>
                                      <p:cBhvr>
                                        <p:cTn id="16" dur="1" fill="hold">
                                          <p:stCondLst>
                                            <p:cond delay="0"/>
                                          </p:stCondLst>
                                        </p:cTn>
                                        <p:tgtEl>
                                          <p:spTgt spid="8"/>
                                        </p:tgtEl>
                                        <p:attrNameLst>
                                          <p:attrName>style.visibility</p:attrName>
                                        </p:attrNameLst>
                                      </p:cBhvr>
                                      <p:to>
                                        <p:strVal val="visible"/>
                                      </p:to>
                                    </p:set>
                                    <p:anim to="" calcmode="lin" valueType="num">
                                      <p:cBhvr>
                                        <p:cTn id="17" dur="700" fill="hold">
                                          <p:stCondLst>
                                            <p:cond delay="0"/>
                                          </p:stCondLst>
                                        </p:cTn>
                                        <p:tgtEl>
                                          <p:spTgt spid="8"/>
                                        </p:tgtEl>
                                        <p:attrNameLst>
                                          <p:attrName>ppt_y</p:attrName>
                                        </p:attrNameLst>
                                      </p:cBhvr>
                                      <p:tavLst>
                                        <p:tav tm="0" fmla="#ppt_y-#ppt_h/6*sin(2*pi*$)*(1-$)*8/9">
                                          <p:val>
                                            <p:fltVal val="0"/>
                                          </p:val>
                                        </p:tav>
                                        <p:tav tm="100000">
                                          <p:val>
                                            <p:fltVal val="1"/>
                                          </p:val>
                                        </p:tav>
                                      </p:tavLst>
                                    </p:anim>
                                    <p:anim to="" calcmode="lin" valueType="num">
                                      <p:cBhvr>
                                        <p:cTn id="18" dur="700" fill="hold">
                                          <p:stCondLst>
                                            <p:cond delay="0"/>
                                          </p:stCondLst>
                                        </p:cTn>
                                        <p:tgtEl>
                                          <p:spTgt spid="8"/>
                                        </p:tgtEl>
                                        <p:attrNameLst>
                                          <p:attrName>ppt_h</p:attrName>
                                        </p:attrNameLst>
                                      </p:cBhvr>
                                      <p:tavLst>
                                        <p:tav tm="0" fmla="#ppt_h-#ppt_h/4*sin(2*pi*$)*(1-$)">
                                          <p:val>
                                            <p:fltVal val="0"/>
                                          </p:val>
                                        </p:tav>
                                        <p:tav tm="100000">
                                          <p:val>
                                            <p:fltVal val="1"/>
                                          </p:val>
                                        </p:tav>
                                      </p:tavLst>
                                    </p:anim>
                                  </p:childTnLst>
                                </p:cTn>
                              </p:par>
                              <p:par>
                                <p:cTn id="19" presetID="0" presetClass="entr" presetSubtype="0" fill="hold" nodeType="withEffect">
                                  <p:stCondLst>
                                    <p:cond delay="0"/>
                                  </p:stCondLst>
                                  <p:iterate type="lt">
                                    <p:tmPct val="10000"/>
                                  </p:iterate>
                                  <p:childTnLst>
                                    <p:set>
                                      <p:cBhvr>
                                        <p:cTn id="20" dur="1" fill="hold">
                                          <p:stCondLst>
                                            <p:cond delay="0"/>
                                          </p:stCondLst>
                                        </p:cTn>
                                        <p:tgtEl>
                                          <p:spTgt spid="9"/>
                                        </p:tgtEl>
                                        <p:attrNameLst>
                                          <p:attrName>style.visibility</p:attrName>
                                        </p:attrNameLst>
                                      </p:cBhvr>
                                      <p:to>
                                        <p:strVal val="visible"/>
                                      </p:to>
                                    </p:set>
                                    <p:anim to="" calcmode="lin" valueType="num">
                                      <p:cBhvr>
                                        <p:cTn id="21" dur="700" fill="hold">
                                          <p:stCondLst>
                                            <p:cond delay="0"/>
                                          </p:stCondLst>
                                        </p:cTn>
                                        <p:tgtEl>
                                          <p:spTgt spid="9"/>
                                        </p:tgtEl>
                                        <p:attrNameLst>
                                          <p:attrName>ppt_y</p:attrName>
                                        </p:attrNameLst>
                                      </p:cBhvr>
                                      <p:tavLst>
                                        <p:tav tm="0" fmla="#ppt_y-#ppt_h/6*sin(2*pi*$)*(1-$)*8/9">
                                          <p:val>
                                            <p:fltVal val="0"/>
                                          </p:val>
                                        </p:tav>
                                        <p:tav tm="100000">
                                          <p:val>
                                            <p:fltVal val="1"/>
                                          </p:val>
                                        </p:tav>
                                      </p:tavLst>
                                    </p:anim>
                                    <p:anim to="" calcmode="lin" valueType="num">
                                      <p:cBhvr>
                                        <p:cTn id="22" dur="700" fill="hold">
                                          <p:stCondLst>
                                            <p:cond delay="0"/>
                                          </p:stCondLst>
                                        </p:cTn>
                                        <p:tgtEl>
                                          <p:spTgt spid="9"/>
                                        </p:tgtEl>
                                        <p:attrNameLst>
                                          <p:attrName>ppt_h</p:attrName>
                                        </p:attrNameLst>
                                      </p:cBhvr>
                                      <p:tavLst>
                                        <p:tav tm="0" fmla="#ppt_h-#ppt_h/4*sin(2*pi*$)*(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ags/tag1.xml><?xml version="1.0" encoding="utf-8"?>
<p:tagLst xmlns:p="http://schemas.openxmlformats.org/presentationml/2006/main">
  <p:tag name="PA" val="v5.2.7"/>
  <p:tag name="RESOURCELIBID_ANIM" val="431"/>
</p:tagLst>
</file>

<file path=ppt/tags/tag10.xml><?xml version="1.0" encoding="utf-8"?>
<p:tagLst xmlns:p="http://schemas.openxmlformats.org/presentationml/2006/main">
  <p:tag name="PA" val="v5.2.7"/>
  <p:tag name="RESOURCELIBID_ANIM" val="445"/>
</p:tagLst>
</file>

<file path=ppt/tags/tag100.xml><?xml version="1.0" encoding="utf-8"?>
<p:tagLst xmlns:p="http://schemas.openxmlformats.org/presentationml/2006/main">
  <p:tag name="PA" val="v5.2.7"/>
  <p:tag name="RESOURCELIBID_ANIM" val="445"/>
</p:tagLst>
</file>

<file path=ppt/tags/tag101.xml><?xml version="1.0" encoding="utf-8"?>
<p:tagLst xmlns:p="http://schemas.openxmlformats.org/presentationml/2006/main">
  <p:tag name="PA" val="v5.2.7"/>
  <p:tag name="RESOURCELIBID_ANIM" val="445"/>
</p:tagLst>
</file>

<file path=ppt/tags/tag102.xml><?xml version="1.0" encoding="utf-8"?>
<p:tagLst xmlns:p="http://schemas.openxmlformats.org/presentationml/2006/main">
  <p:tag name="PA" val="v5.2.7"/>
  <p:tag name="RESOURCELIBID_ANIM" val="445"/>
</p:tagLst>
</file>

<file path=ppt/tags/tag103.xml><?xml version="1.0" encoding="utf-8"?>
<p:tagLst xmlns:p="http://schemas.openxmlformats.org/presentationml/2006/main">
  <p:tag name="PA" val="v5.2.7"/>
  <p:tag name="RESOURCELIBID_ANIM" val="445"/>
</p:tagLst>
</file>

<file path=ppt/tags/tag104.xml><?xml version="1.0" encoding="utf-8"?>
<p:tagLst xmlns:p="http://schemas.openxmlformats.org/presentationml/2006/main">
  <p:tag name="PA" val="v5.2.7"/>
  <p:tag name="RESOURCELIBID_ANIM" val="445"/>
</p:tagLst>
</file>

<file path=ppt/tags/tag105.xml><?xml version="1.0" encoding="utf-8"?>
<p:tagLst xmlns:p="http://schemas.openxmlformats.org/presentationml/2006/main">
  <p:tag name="PA" val="v5.2.7"/>
  <p:tag name="RESOURCELIBID_ANIM" val="445"/>
</p:tagLst>
</file>

<file path=ppt/tags/tag106.xml><?xml version="1.0" encoding="utf-8"?>
<p:tagLst xmlns:p="http://schemas.openxmlformats.org/presentationml/2006/main">
  <p:tag name="PA" val="v5.2.7"/>
  <p:tag name="RESOURCELIBID_ANIM" val="460"/>
</p:tagLst>
</file>

<file path=ppt/tags/tag11.xml><?xml version="1.0" encoding="utf-8"?>
<p:tagLst xmlns:p="http://schemas.openxmlformats.org/presentationml/2006/main">
  <p:tag name="PA" val="v5.2.7"/>
  <p:tag name="RESOURCELIBID_ANIM" val="445"/>
</p:tagLst>
</file>

<file path=ppt/tags/tag12.xml><?xml version="1.0" encoding="utf-8"?>
<p:tagLst xmlns:p="http://schemas.openxmlformats.org/presentationml/2006/main">
  <p:tag name="PA" val="v5.2.7"/>
  <p:tag name="RESOURCELIBID_ANIM" val="445"/>
</p:tagLst>
</file>

<file path=ppt/tags/tag13.xml><?xml version="1.0" encoding="utf-8"?>
<p:tagLst xmlns:p="http://schemas.openxmlformats.org/presentationml/2006/main">
  <p:tag name="PA" val="v5.2.7"/>
  <p:tag name="RESOURCELIBID_ANIM" val="451"/>
</p:tagLst>
</file>

<file path=ppt/tags/tag14.xml><?xml version="1.0" encoding="utf-8"?>
<p:tagLst xmlns:p="http://schemas.openxmlformats.org/presentationml/2006/main">
  <p:tag name="PA" val="v5.2.7"/>
  <p:tag name="RESOURCELIBID_ANIM" val="438"/>
</p:tagLst>
</file>

<file path=ppt/tags/tag15.xml><?xml version="1.0" encoding="utf-8"?>
<p:tagLst xmlns:p="http://schemas.openxmlformats.org/presentationml/2006/main">
  <p:tag name="PA" val="v5.2.7"/>
  <p:tag name="RESOURCELIBID_ANIM" val="438"/>
</p:tagLst>
</file>

<file path=ppt/tags/tag16.xml><?xml version="1.0" encoding="utf-8"?>
<p:tagLst xmlns:p="http://schemas.openxmlformats.org/presentationml/2006/main">
  <p:tag name="PA" val="v5.2.7"/>
  <p:tag name="RESOURCELIBID_ANIM" val="438"/>
</p:tagLst>
</file>

<file path=ppt/tags/tag17.xml><?xml version="1.0" encoding="utf-8"?>
<p:tagLst xmlns:p="http://schemas.openxmlformats.org/presentationml/2006/main">
  <p:tag name="PA" val="v5.2.7"/>
  <p:tag name="RESOURCELIBID_ANIM" val="451"/>
</p:tagLst>
</file>

<file path=ppt/tags/tag18.xml><?xml version="1.0" encoding="utf-8"?>
<p:tagLst xmlns:p="http://schemas.openxmlformats.org/presentationml/2006/main">
  <p:tag name="PA" val="v5.2.7"/>
  <p:tag name="RESOURCELIBID_ANIM" val="438"/>
</p:tagLst>
</file>

<file path=ppt/tags/tag19.xml><?xml version="1.0" encoding="utf-8"?>
<p:tagLst xmlns:p="http://schemas.openxmlformats.org/presentationml/2006/main">
  <p:tag name="PA" val="v5.2.7"/>
  <p:tag name="RESOURCELIBID_ANIM" val="451"/>
</p:tagLst>
</file>

<file path=ppt/tags/tag2.xml><?xml version="1.0" encoding="utf-8"?>
<p:tagLst xmlns:p="http://schemas.openxmlformats.org/presentationml/2006/main">
  <p:tag name="PA" val="v5.2.7"/>
  <p:tag name="RESOURCELIBID_ANIM" val="438"/>
</p:tagLst>
</file>

<file path=ppt/tags/tag20.xml><?xml version="1.0" encoding="utf-8"?>
<p:tagLst xmlns:p="http://schemas.openxmlformats.org/presentationml/2006/main">
  <p:tag name="PA" val="v5.2.7"/>
  <p:tag name="RESOURCELIBID_ANIM" val="451"/>
</p:tagLst>
</file>

<file path=ppt/tags/tag21.xml><?xml version="1.0" encoding="utf-8"?>
<p:tagLst xmlns:p="http://schemas.openxmlformats.org/presentationml/2006/main">
  <p:tag name="PA" val="v5.2.7"/>
  <p:tag name="RESOURCELIBID_ANIM" val="451"/>
</p:tagLst>
</file>

<file path=ppt/tags/tag22.xml><?xml version="1.0" encoding="utf-8"?>
<p:tagLst xmlns:p="http://schemas.openxmlformats.org/presentationml/2006/main">
  <p:tag name="PA" val="v5.2.7"/>
  <p:tag name="RESOURCELIBID_ANIM" val="438"/>
</p:tagLst>
</file>

<file path=ppt/tags/tag23.xml><?xml version="1.0" encoding="utf-8"?>
<p:tagLst xmlns:p="http://schemas.openxmlformats.org/presentationml/2006/main">
  <p:tag name="PA" val="v5.2.7"/>
  <p:tag name="RESOURCELIBID_ANIM" val="438"/>
</p:tagLst>
</file>

<file path=ppt/tags/tag24.xml><?xml version="1.0" encoding="utf-8"?>
<p:tagLst xmlns:p="http://schemas.openxmlformats.org/presentationml/2006/main">
  <p:tag name="PA" val="v5.2.7"/>
  <p:tag name="RESOURCELIBID_ANIM" val="438"/>
</p:tagLst>
</file>

<file path=ppt/tags/tag25.xml><?xml version="1.0" encoding="utf-8"?>
<p:tagLst xmlns:p="http://schemas.openxmlformats.org/presentationml/2006/main">
  <p:tag name="MH" val="20170718145620"/>
  <p:tag name="MH_LIBRARY" val="GRAPHIC"/>
  <p:tag name="MH_ORDER" val="矩形 3"/>
</p:tagLst>
</file>

<file path=ppt/tags/tag26.xml><?xml version="1.0" encoding="utf-8"?>
<p:tagLst xmlns:p="http://schemas.openxmlformats.org/presentationml/2006/main">
  <p:tag name="MH" val="20170718145620"/>
  <p:tag name="MH_LIBRARY" val="GRAPHIC"/>
  <p:tag name="MH_ORDER" val="Rectangle 17"/>
</p:tagLst>
</file>

<file path=ppt/tags/tag27.xml><?xml version="1.0" encoding="utf-8"?>
<p:tagLst xmlns:p="http://schemas.openxmlformats.org/presentationml/2006/main">
  <p:tag name="MH" val="20170718145620"/>
  <p:tag name="MH_LIBRARY" val="GRAPHIC"/>
  <p:tag name="MH_ORDER" val="文本框 18"/>
</p:tagLst>
</file>

<file path=ppt/tags/tag28.xml><?xml version="1.0" encoding="utf-8"?>
<p:tagLst xmlns:p="http://schemas.openxmlformats.org/presentationml/2006/main">
  <p:tag name="MH" val="20170718145620"/>
  <p:tag name="MH_LIBRARY" val="GRAPHIC"/>
  <p:tag name="MH_ORDER" val="矩形 3"/>
</p:tagLst>
</file>

<file path=ppt/tags/tag29.xml><?xml version="1.0" encoding="utf-8"?>
<p:tagLst xmlns:p="http://schemas.openxmlformats.org/presentationml/2006/main">
  <p:tag name="MH" val="20170718145620"/>
  <p:tag name="MH_LIBRARY" val="GRAPHIC"/>
  <p:tag name="MH_ORDER" val="Rectangle 21"/>
</p:tagLst>
</file>

<file path=ppt/tags/tag3.xml><?xml version="1.0" encoding="utf-8"?>
<p:tagLst xmlns:p="http://schemas.openxmlformats.org/presentationml/2006/main">
  <p:tag name="PA" val="v5.2.7"/>
  <p:tag name="RESOURCELIBID_ANIM" val="438"/>
</p:tagLst>
</file>

<file path=ppt/tags/tag30.xml><?xml version="1.0" encoding="utf-8"?>
<p:tagLst xmlns:p="http://schemas.openxmlformats.org/presentationml/2006/main">
  <p:tag name="MH" val="20170718145620"/>
  <p:tag name="MH_LIBRARY" val="GRAPHIC"/>
  <p:tag name="MH_ORDER" val="文本框 22"/>
</p:tagLst>
</file>

<file path=ppt/tags/tag31.xml><?xml version="1.0" encoding="utf-8"?>
<p:tagLst xmlns:p="http://schemas.openxmlformats.org/presentationml/2006/main">
  <p:tag name="MH" val="20170718145620"/>
  <p:tag name="MH_LIBRARY" val="GRAPHIC"/>
  <p:tag name="MH_ORDER" val="矩形 3"/>
</p:tagLst>
</file>

<file path=ppt/tags/tag32.xml><?xml version="1.0" encoding="utf-8"?>
<p:tagLst xmlns:p="http://schemas.openxmlformats.org/presentationml/2006/main">
  <p:tag name="MH" val="20170718145620"/>
  <p:tag name="MH_LIBRARY" val="GRAPHIC"/>
  <p:tag name="MH_ORDER" val="Rectangle 24"/>
</p:tagLst>
</file>

<file path=ppt/tags/tag33.xml><?xml version="1.0" encoding="utf-8"?>
<p:tagLst xmlns:p="http://schemas.openxmlformats.org/presentationml/2006/main">
  <p:tag name="MH" val="20170718145620"/>
  <p:tag name="MH_LIBRARY" val="GRAPHIC"/>
  <p:tag name="MH_ORDER" val="文本框 25"/>
</p:tagLst>
</file>

<file path=ppt/tags/tag34.xml><?xml version="1.0" encoding="utf-8"?>
<p:tagLst xmlns:p="http://schemas.openxmlformats.org/presentationml/2006/main">
  <p:tag name="PA" val="v5.2.7"/>
  <p:tag name="RESOURCELIBID_ANIM" val="438"/>
</p:tagLst>
</file>

<file path=ppt/tags/tag35.xml><?xml version="1.0" encoding="utf-8"?>
<p:tagLst xmlns:p="http://schemas.openxmlformats.org/presentationml/2006/main">
  <p:tag name="PA" val="v5.2.7"/>
  <p:tag name="RESOURCELIBID_ANIM" val="451"/>
</p:tagLst>
</file>

<file path=ppt/tags/tag36.xml><?xml version="1.0" encoding="utf-8"?>
<p:tagLst xmlns:p="http://schemas.openxmlformats.org/presentationml/2006/main">
  <p:tag name="PA" val="v5.2.7"/>
  <p:tag name="RESOURCELIBID_ANIM" val="451"/>
</p:tagLst>
</file>

<file path=ppt/tags/tag37.xml><?xml version="1.0" encoding="utf-8"?>
<p:tagLst xmlns:p="http://schemas.openxmlformats.org/presentationml/2006/main">
  <p:tag name="PA" val="v5.2.7"/>
  <p:tag name="RESOURCELIBID_ANIM" val="451"/>
</p:tagLst>
</file>

<file path=ppt/tags/tag38.xml><?xml version="1.0" encoding="utf-8"?>
<p:tagLst xmlns:p="http://schemas.openxmlformats.org/presentationml/2006/main">
  <p:tag name="MH" val="20170718145758"/>
  <p:tag name="MH_LIBRARY" val="GRAPHIC"/>
  <p:tag name="MH_TYPE" val="Other"/>
  <p:tag name="MH_ORDER" val="2"/>
</p:tagLst>
</file>

<file path=ppt/tags/tag39.xml><?xml version="1.0" encoding="utf-8"?>
<p:tagLst xmlns:p="http://schemas.openxmlformats.org/presentationml/2006/main">
  <p:tag name="MH" val="20170718145758"/>
  <p:tag name="MH_LIBRARY" val="GRAPHIC"/>
  <p:tag name="MH_TYPE" val="Other"/>
  <p:tag name="MH_ORDER" val="5"/>
</p:tagLst>
</file>

<file path=ppt/tags/tag4.xml><?xml version="1.0" encoding="utf-8"?>
<p:tagLst xmlns:p="http://schemas.openxmlformats.org/presentationml/2006/main">
  <p:tag name="PA" val="v5.2.7"/>
  <p:tag name="RESOURCELIBID_ANIM" val="444"/>
</p:tagLst>
</file>

<file path=ppt/tags/tag40.xml><?xml version="1.0" encoding="utf-8"?>
<p:tagLst xmlns:p="http://schemas.openxmlformats.org/presentationml/2006/main">
  <p:tag name="MH" val="20170718145758"/>
  <p:tag name="MH_LIBRARY" val="GRAPHIC"/>
  <p:tag name="MH_TYPE" val="Other"/>
  <p:tag name="MH_ORDER" val="8"/>
</p:tagLst>
</file>

<file path=ppt/tags/tag41.xml><?xml version="1.0" encoding="utf-8"?>
<p:tagLst xmlns:p="http://schemas.openxmlformats.org/presentationml/2006/main">
  <p:tag name="MH" val="20170718145758"/>
  <p:tag name="MH_LIBRARY" val="GRAPHIC"/>
  <p:tag name="MH_TYPE" val="Other"/>
  <p:tag name="MH_ORDER" val="9"/>
</p:tagLst>
</file>

<file path=ppt/tags/tag42.xml><?xml version="1.0" encoding="utf-8"?>
<p:tagLst xmlns:p="http://schemas.openxmlformats.org/presentationml/2006/main">
  <p:tag name="MH" val="20170718145758"/>
  <p:tag name="MH_LIBRARY" val="GRAPHIC"/>
  <p:tag name="MH_TYPE" val="Other"/>
  <p:tag name="MH_ORDER" val="1"/>
</p:tagLst>
</file>

<file path=ppt/tags/tag43.xml><?xml version="1.0" encoding="utf-8"?>
<p:tagLst xmlns:p="http://schemas.openxmlformats.org/presentationml/2006/main">
  <p:tag name="MH" val="20170718145758"/>
  <p:tag name="MH_LIBRARY" val="GRAPHIC"/>
  <p:tag name="MH_TYPE" val="Other"/>
  <p:tag name="MH_ORDER" val="3"/>
</p:tagLst>
</file>

<file path=ppt/tags/tag44.xml><?xml version="1.0" encoding="utf-8"?>
<p:tagLst xmlns:p="http://schemas.openxmlformats.org/presentationml/2006/main">
  <p:tag name="MH" val="20170718145758"/>
  <p:tag name="MH_LIBRARY" val="GRAPHIC"/>
  <p:tag name="MH_TYPE" val="Other"/>
  <p:tag name="MH_ORDER" val="4"/>
</p:tagLst>
</file>

<file path=ppt/tags/tag45.xml><?xml version="1.0" encoding="utf-8"?>
<p:tagLst xmlns:p="http://schemas.openxmlformats.org/presentationml/2006/main">
  <p:tag name="MH" val="20170718145758"/>
  <p:tag name="MH_LIBRARY" val="GRAPHIC"/>
  <p:tag name="MH_TYPE" val="Other"/>
  <p:tag name="MH_ORDER" val="6"/>
</p:tagLst>
</file>

<file path=ppt/tags/tag46.xml><?xml version="1.0" encoding="utf-8"?>
<p:tagLst xmlns:p="http://schemas.openxmlformats.org/presentationml/2006/main">
  <p:tag name="MH" val="20170718145758"/>
  <p:tag name="MH_LIBRARY" val="GRAPHIC"/>
  <p:tag name="MH_TYPE" val="Other"/>
  <p:tag name="MH_ORDER" val="7"/>
</p:tagLst>
</file>

<file path=ppt/tags/tag47.xml><?xml version="1.0" encoding="utf-8"?>
<p:tagLst xmlns:p="http://schemas.openxmlformats.org/presentationml/2006/main">
  <p:tag name="MH" val="20170718145758"/>
  <p:tag name="MH_LIBRARY" val="GRAPHIC"/>
  <p:tag name="MH_TYPE" val="Other"/>
  <p:tag name="MH_ORDER" val="10"/>
</p:tagLst>
</file>

<file path=ppt/tags/tag48.xml><?xml version="1.0" encoding="utf-8"?>
<p:tagLst xmlns:p="http://schemas.openxmlformats.org/presentationml/2006/main">
  <p:tag name="MH" val="20170718145758"/>
  <p:tag name="MH_LIBRARY" val="GRAPHIC"/>
  <p:tag name="MH_TYPE" val="Other"/>
  <p:tag name="MH_ORDER" val="10"/>
</p:tagLst>
</file>

<file path=ppt/tags/tag49.xml><?xml version="1.0" encoding="utf-8"?>
<p:tagLst xmlns:p="http://schemas.openxmlformats.org/presentationml/2006/main">
  <p:tag name="MH" val="20170718145758"/>
  <p:tag name="MH_LIBRARY" val="GRAPHIC"/>
  <p:tag name="MH_TYPE" val="Other"/>
  <p:tag name="MH_ORDER" val="2"/>
</p:tagLst>
</file>

<file path=ppt/tags/tag5.xml><?xml version="1.0" encoding="utf-8"?>
<p:tagLst xmlns:p="http://schemas.openxmlformats.org/presentationml/2006/main">
  <p:tag name="PA" val="v5.2.7"/>
  <p:tag name="RESOURCELIBID_ANIM" val="444"/>
</p:tagLst>
</file>

<file path=ppt/tags/tag50.xml><?xml version="1.0" encoding="utf-8"?>
<p:tagLst xmlns:p="http://schemas.openxmlformats.org/presentationml/2006/main">
  <p:tag name="PA" val="v5.2.7"/>
  <p:tag name="RESOURCELIBID_ANIM" val="451"/>
</p:tagLst>
</file>

<file path=ppt/tags/tag51.xml><?xml version="1.0" encoding="utf-8"?>
<p:tagLst xmlns:p="http://schemas.openxmlformats.org/presentationml/2006/main">
  <p:tag name="PA" val="v5.2.7"/>
  <p:tag name="RESOURCELIBID_ANIM" val="450"/>
</p:tagLst>
</file>

<file path=ppt/tags/tag52.xml><?xml version="1.0" encoding="utf-8"?>
<p:tagLst xmlns:p="http://schemas.openxmlformats.org/presentationml/2006/main">
  <p:tag name="PA" val="v5.2.7"/>
  <p:tag name="RESOURCELIBID_ANIM" val="450"/>
</p:tagLst>
</file>

<file path=ppt/tags/tag53.xml><?xml version="1.0" encoding="utf-8"?>
<p:tagLst xmlns:p="http://schemas.openxmlformats.org/presentationml/2006/main">
  <p:tag name="PA" val="v5.2.7"/>
  <p:tag name="RESOURCELIBID_ANIM" val="450"/>
</p:tagLst>
</file>

<file path=ppt/tags/tag54.xml><?xml version="1.0" encoding="utf-8"?>
<p:tagLst xmlns:p="http://schemas.openxmlformats.org/presentationml/2006/main">
  <p:tag name="PA" val="v5.2.7"/>
  <p:tag name="RESOURCELIBID_ANIM" val="450"/>
</p:tagLst>
</file>

<file path=ppt/tags/tag55.xml><?xml version="1.0" encoding="utf-8"?>
<p:tagLst xmlns:p="http://schemas.openxmlformats.org/presentationml/2006/main">
  <p:tag name="PA" val="v5.2.7"/>
  <p:tag name="RESOURCELIBID_ANIM" val="450"/>
</p:tagLst>
</file>

<file path=ppt/tags/tag56.xml><?xml version="1.0" encoding="utf-8"?>
<p:tagLst xmlns:p="http://schemas.openxmlformats.org/presentationml/2006/main">
  <p:tag name="PA" val="v5.2.7"/>
  <p:tag name="RESOURCELIBID_ANIM" val="438"/>
</p:tagLst>
</file>

<file path=ppt/tags/tag57.xml><?xml version="1.0" encoding="utf-8"?>
<p:tagLst xmlns:p="http://schemas.openxmlformats.org/presentationml/2006/main">
  <p:tag name="PA" val="v5.2.7"/>
  <p:tag name="RESOURCELIBID_ANIM" val="438"/>
</p:tagLst>
</file>

<file path=ppt/tags/tag58.xml><?xml version="1.0" encoding="utf-8"?>
<p:tagLst xmlns:p="http://schemas.openxmlformats.org/presentationml/2006/main">
  <p:tag name="PA" val="v5.2.7"/>
  <p:tag name="RESOURCELIBID_ANIM" val="438"/>
</p:tagLst>
</file>

<file path=ppt/tags/tag59.xml><?xml version="1.0" encoding="utf-8"?>
<p:tagLst xmlns:p="http://schemas.openxmlformats.org/presentationml/2006/main">
  <p:tag name="PA" val="v5.2.7"/>
  <p:tag name="RESOURCELIBID_ANIM" val="438"/>
</p:tagLst>
</file>

<file path=ppt/tags/tag6.xml><?xml version="1.0" encoding="utf-8"?>
<p:tagLst xmlns:p="http://schemas.openxmlformats.org/presentationml/2006/main">
  <p:tag name="PA" val="v5.2.7"/>
  <p:tag name="RESOURCELIBID_ANIM" val="433"/>
</p:tagLst>
</file>

<file path=ppt/tags/tag60.xml><?xml version="1.0" encoding="utf-8"?>
<p:tagLst xmlns:p="http://schemas.openxmlformats.org/presentationml/2006/main">
  <p:tag name="PA" val="v5.2.7"/>
  <p:tag name="RESOURCELIBID_ANIM" val="438"/>
</p:tagLst>
</file>

<file path=ppt/tags/tag61.xml><?xml version="1.0" encoding="utf-8"?>
<p:tagLst xmlns:p="http://schemas.openxmlformats.org/presentationml/2006/main">
  <p:tag name="PA" val="v5.2.7"/>
  <p:tag name="RESOURCELIBID_ANIM" val="451"/>
</p:tagLst>
</file>

<file path=ppt/tags/tag62.xml><?xml version="1.0" encoding="utf-8"?>
<p:tagLst xmlns:p="http://schemas.openxmlformats.org/presentationml/2006/main">
  <p:tag name="PA" val="v5.2.7"/>
  <p:tag name="RESOURCELIBID_ANIM" val="450"/>
</p:tagLst>
</file>

<file path=ppt/tags/tag63.xml><?xml version="1.0" encoding="utf-8"?>
<p:tagLst xmlns:p="http://schemas.openxmlformats.org/presentationml/2006/main">
  <p:tag name="PA" val="v5.2.7"/>
  <p:tag name="RESOURCELIBID_ANIM" val="450"/>
</p:tagLst>
</file>

<file path=ppt/tags/tag64.xml><?xml version="1.0" encoding="utf-8"?>
<p:tagLst xmlns:p="http://schemas.openxmlformats.org/presentationml/2006/main">
  <p:tag name="PA" val="v5.2.7"/>
  <p:tag name="RESOURCELIBID_ANIM" val="451"/>
</p:tagLst>
</file>

<file path=ppt/tags/tag65.xml><?xml version="1.0" encoding="utf-8"?>
<p:tagLst xmlns:p="http://schemas.openxmlformats.org/presentationml/2006/main">
  <p:tag name="PA" val="v5.2.7"/>
  <p:tag name="RESOURCELIBID_ANIM" val="438"/>
</p:tagLst>
</file>

<file path=ppt/tags/tag66.xml><?xml version="1.0" encoding="utf-8"?>
<p:tagLst xmlns:p="http://schemas.openxmlformats.org/presentationml/2006/main">
  <p:tag name="PA" val="v5.2.7"/>
  <p:tag name="RESOURCELIBID_ANIM" val="438"/>
</p:tagLst>
</file>

<file path=ppt/tags/tag67.xml><?xml version="1.0" encoding="utf-8"?>
<p:tagLst xmlns:p="http://schemas.openxmlformats.org/presentationml/2006/main">
  <p:tag name="PA" val="v5.2.7"/>
</p:tagLst>
</file>

<file path=ppt/tags/tag68.xml><?xml version="1.0" encoding="utf-8"?>
<p:tagLst xmlns:p="http://schemas.openxmlformats.org/presentationml/2006/main">
  <p:tag name="PA" val="v5.2.7"/>
</p:tagLst>
</file>

<file path=ppt/tags/tag69.xml><?xml version="1.0" encoding="utf-8"?>
<p:tagLst xmlns:p="http://schemas.openxmlformats.org/presentationml/2006/main">
  <p:tag name="PA" val="v5.2.7"/>
  <p:tag name="RESOURCELIBID_ANIM" val="438"/>
</p:tagLst>
</file>

<file path=ppt/tags/tag7.xml><?xml version="1.0" encoding="utf-8"?>
<p:tagLst xmlns:p="http://schemas.openxmlformats.org/presentationml/2006/main">
  <p:tag name="PA" val="v5.2.7"/>
  <p:tag name="RESOURCELIBID_ANIM" val="451"/>
</p:tagLst>
</file>

<file path=ppt/tags/tag70.xml><?xml version="1.0" encoding="utf-8"?>
<p:tagLst xmlns:p="http://schemas.openxmlformats.org/presentationml/2006/main">
  <p:tag name="PA" val="v5.2.7"/>
  <p:tag name="RESOURCELIBID_ANIM" val="438"/>
</p:tagLst>
</file>

<file path=ppt/tags/tag71.xml><?xml version="1.0" encoding="utf-8"?>
<p:tagLst xmlns:p="http://schemas.openxmlformats.org/presentationml/2006/main">
  <p:tag name="PA" val="v5.2.7"/>
</p:tagLst>
</file>

<file path=ppt/tags/tag72.xml><?xml version="1.0" encoding="utf-8"?>
<p:tagLst xmlns:p="http://schemas.openxmlformats.org/presentationml/2006/main">
  <p:tag name="PA" val="v5.2.7"/>
</p:tagLst>
</file>

<file path=ppt/tags/tag73.xml><?xml version="1.0" encoding="utf-8"?>
<p:tagLst xmlns:p="http://schemas.openxmlformats.org/presentationml/2006/main">
  <p:tag name="PA" val="v5.2.7"/>
  <p:tag name="RESOURCELIBID_ANIM" val="438"/>
</p:tagLst>
</file>

<file path=ppt/tags/tag74.xml><?xml version="1.0" encoding="utf-8"?>
<p:tagLst xmlns:p="http://schemas.openxmlformats.org/presentationml/2006/main">
  <p:tag name="PA" val="v5.2.7"/>
  <p:tag name="RESOURCELIBID_ANIM" val="438"/>
</p:tagLst>
</file>

<file path=ppt/tags/tag75.xml><?xml version="1.0" encoding="utf-8"?>
<p:tagLst xmlns:p="http://schemas.openxmlformats.org/presentationml/2006/main">
  <p:tag name="PA" val="v5.2.7"/>
</p:tagLst>
</file>

<file path=ppt/tags/tag76.xml><?xml version="1.0" encoding="utf-8"?>
<p:tagLst xmlns:p="http://schemas.openxmlformats.org/presentationml/2006/main">
  <p:tag name="PA" val="v5.2.7"/>
</p:tagLst>
</file>

<file path=ppt/tags/tag77.xml><?xml version="1.0" encoding="utf-8"?>
<p:tagLst xmlns:p="http://schemas.openxmlformats.org/presentationml/2006/main">
  <p:tag name="PA" val="v5.2.7"/>
  <p:tag name="RESOURCELIBID_ANIM" val="438"/>
</p:tagLst>
</file>

<file path=ppt/tags/tag78.xml><?xml version="1.0" encoding="utf-8"?>
<p:tagLst xmlns:p="http://schemas.openxmlformats.org/presentationml/2006/main">
  <p:tag name="PA" val="v5.2.7"/>
  <p:tag name="RESOURCELIBID_ANIM" val="438"/>
</p:tagLst>
</file>

<file path=ppt/tags/tag79.xml><?xml version="1.0" encoding="utf-8"?>
<p:tagLst xmlns:p="http://schemas.openxmlformats.org/presentationml/2006/main">
  <p:tag name="PA" val="v5.2.7"/>
</p:tagLst>
</file>

<file path=ppt/tags/tag8.xml><?xml version="1.0" encoding="utf-8"?>
<p:tagLst xmlns:p="http://schemas.openxmlformats.org/presentationml/2006/main">
  <p:tag name="PA" val="v5.2.7"/>
  <p:tag name="RESOURCELIBID_ANIM" val="451"/>
</p:tagLst>
</file>

<file path=ppt/tags/tag80.xml><?xml version="1.0" encoding="utf-8"?>
<p:tagLst xmlns:p="http://schemas.openxmlformats.org/presentationml/2006/main">
  <p:tag name="PA" val="v5.2.7"/>
</p:tagLst>
</file>

<file path=ppt/tags/tag81.xml><?xml version="1.0" encoding="utf-8"?>
<p:tagLst xmlns:p="http://schemas.openxmlformats.org/presentationml/2006/main">
  <p:tag name="PA" val="v5.2.7"/>
  <p:tag name="RESOURCELIBID_ANIM" val="445"/>
</p:tagLst>
</file>

<file path=ppt/tags/tag82.xml><?xml version="1.0" encoding="utf-8"?>
<p:tagLst xmlns:p="http://schemas.openxmlformats.org/presentationml/2006/main">
  <p:tag name="PA" val="v5.2.7"/>
  <p:tag name="RESOURCELIBID_ANIM" val="438"/>
</p:tagLst>
</file>

<file path=ppt/tags/tag83.xml><?xml version="1.0" encoding="utf-8"?>
<p:tagLst xmlns:p="http://schemas.openxmlformats.org/presentationml/2006/main">
  <p:tag name="PA" val="v5.2.7"/>
  <p:tag name="RESOURCELIBID_ANIM" val="438"/>
</p:tagLst>
</file>

<file path=ppt/tags/tag84.xml><?xml version="1.0" encoding="utf-8"?>
<p:tagLst xmlns:p="http://schemas.openxmlformats.org/presentationml/2006/main">
  <p:tag name="PA" val="v5.2.7"/>
  <p:tag name="RESOURCELIBID_ANIM" val="438"/>
</p:tagLst>
</file>

<file path=ppt/tags/tag85.xml><?xml version="1.0" encoding="utf-8"?>
<p:tagLst xmlns:p="http://schemas.openxmlformats.org/presentationml/2006/main">
  <p:tag name="PA" val="v5.2.7"/>
  <p:tag name="RESOURCELIBID_ANIM" val="438"/>
</p:tagLst>
</file>

<file path=ppt/tags/tag86.xml><?xml version="1.0" encoding="utf-8"?>
<p:tagLst xmlns:p="http://schemas.openxmlformats.org/presentationml/2006/main">
  <p:tag name="PA" val="v5.2.7"/>
  <p:tag name="RESOURCELIBID_ANIM" val="438"/>
</p:tagLst>
</file>

<file path=ppt/tags/tag87.xml><?xml version="1.0" encoding="utf-8"?>
<p:tagLst xmlns:p="http://schemas.openxmlformats.org/presentationml/2006/main">
  <p:tag name="PA" val="v5.2.7"/>
  <p:tag name="RESOURCELIBID_ANIM" val="438"/>
</p:tagLst>
</file>

<file path=ppt/tags/tag88.xml><?xml version="1.0" encoding="utf-8"?>
<p:tagLst xmlns:p="http://schemas.openxmlformats.org/presentationml/2006/main">
  <p:tag name="PA" val="v5.2.7"/>
  <p:tag name="RESOURCELIBID_ANIM" val="438"/>
</p:tagLst>
</file>

<file path=ppt/tags/tag89.xml><?xml version="1.0" encoding="utf-8"?>
<p:tagLst xmlns:p="http://schemas.openxmlformats.org/presentationml/2006/main">
  <p:tag name="PA" val="v5.2.7"/>
  <p:tag name="RESOURCELIBID_ANIM" val="438"/>
</p:tagLst>
</file>

<file path=ppt/tags/tag9.xml><?xml version="1.0" encoding="utf-8"?>
<p:tagLst xmlns:p="http://schemas.openxmlformats.org/presentationml/2006/main">
  <p:tag name="PA" val="v5.2.7"/>
  <p:tag name="RESOURCELIBID_ANIM" val="460"/>
</p:tagLst>
</file>

<file path=ppt/tags/tag90.xml><?xml version="1.0" encoding="utf-8"?>
<p:tagLst xmlns:p="http://schemas.openxmlformats.org/presentationml/2006/main">
  <p:tag name="PA" val="v5.2.7"/>
  <p:tag name="RESOURCELIBID_ANIM" val="438"/>
</p:tagLst>
</file>

<file path=ppt/tags/tag91.xml><?xml version="1.0" encoding="utf-8"?>
<p:tagLst xmlns:p="http://schemas.openxmlformats.org/presentationml/2006/main">
  <p:tag name="PA" val="v5.2.7"/>
  <p:tag name="RESOURCELIBID_ANIM" val="438"/>
</p:tagLst>
</file>

<file path=ppt/tags/tag92.xml><?xml version="1.0" encoding="utf-8"?>
<p:tagLst xmlns:p="http://schemas.openxmlformats.org/presentationml/2006/main">
  <p:tag name="PA" val="v5.2.7"/>
  <p:tag name="RESOURCELIBID_ANIM" val="438"/>
</p:tagLst>
</file>

<file path=ppt/tags/tag93.xml><?xml version="1.0" encoding="utf-8"?>
<p:tagLst xmlns:p="http://schemas.openxmlformats.org/presentationml/2006/main">
  <p:tag name="PA" val="v5.2.7"/>
  <p:tag name="RESOURCELIBID_ANIM" val="438"/>
</p:tagLst>
</file>

<file path=ppt/tags/tag94.xml><?xml version="1.0" encoding="utf-8"?>
<p:tagLst xmlns:p="http://schemas.openxmlformats.org/presentationml/2006/main">
  <p:tag name="PA" val="v5.2.7"/>
  <p:tag name="RESOURCELIBID_ANIM" val="460"/>
</p:tagLst>
</file>

<file path=ppt/tags/tag95.xml><?xml version="1.0" encoding="utf-8"?>
<p:tagLst xmlns:p="http://schemas.openxmlformats.org/presentationml/2006/main">
  <p:tag name="PA" val="v5.2.7"/>
  <p:tag name="RESOURCELIBID_ANIM" val="445"/>
</p:tagLst>
</file>

<file path=ppt/tags/tag96.xml><?xml version="1.0" encoding="utf-8"?>
<p:tagLst xmlns:p="http://schemas.openxmlformats.org/presentationml/2006/main">
  <p:tag name="PA" val="v5.2.7"/>
  <p:tag name="RESOURCELIBID_ANIM" val="445"/>
</p:tagLst>
</file>

<file path=ppt/tags/tag97.xml><?xml version="1.0" encoding="utf-8"?>
<p:tagLst xmlns:p="http://schemas.openxmlformats.org/presentationml/2006/main">
  <p:tag name="PA" val="v5.2.7"/>
  <p:tag name="RESOURCELIBID_ANIM" val="445"/>
</p:tagLst>
</file>

<file path=ppt/tags/tag98.xml><?xml version="1.0" encoding="utf-8"?>
<p:tagLst xmlns:p="http://schemas.openxmlformats.org/presentationml/2006/main">
  <p:tag name="PA" val="v5.2.7"/>
  <p:tag name="RESOURCELIBID_ANIM" val="445"/>
</p:tagLst>
</file>

<file path=ppt/tags/tag99.xml><?xml version="1.0" encoding="utf-8"?>
<p:tagLst xmlns:p="http://schemas.openxmlformats.org/presentationml/2006/main">
  <p:tag name="PA" val="v5.2.7"/>
  <p:tag name="RESOURCELIBID_ANIM" val="445"/>
</p:tagLst>
</file>

<file path=ppt/theme/theme1.xml><?xml version="1.0" encoding="utf-8"?>
<a:theme xmlns:a="http://schemas.openxmlformats.org/drawingml/2006/main" name="千图网海量PPT模板www.58pic.com ​​">
  <a:themeElements>
    <a:clrScheme name="自定义 42">
      <a:dk1>
        <a:sysClr val="windowText" lastClr="000000"/>
      </a:dk1>
      <a:lt1>
        <a:sysClr val="window" lastClr="FFFFFF"/>
      </a:lt1>
      <a:dk2>
        <a:srgbClr val="44546A"/>
      </a:dk2>
      <a:lt2>
        <a:srgbClr val="E7E6E6"/>
      </a:lt2>
      <a:accent1>
        <a:srgbClr val="86BED1"/>
      </a:accent1>
      <a:accent2>
        <a:srgbClr val="86BED1"/>
      </a:accent2>
      <a:accent3>
        <a:srgbClr val="86BED1"/>
      </a:accent3>
      <a:accent4>
        <a:srgbClr val="86BED1"/>
      </a:accent4>
      <a:accent5>
        <a:srgbClr val="86BED1"/>
      </a:accent5>
      <a:accent6>
        <a:srgbClr val="86BED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
  <a:themeElements>
    <a:clrScheme name="自定义 42">
      <a:dk1>
        <a:sysClr val="windowText" lastClr="000000"/>
      </a:dk1>
      <a:lt1>
        <a:sysClr val="window" lastClr="FFFFFF"/>
      </a:lt1>
      <a:dk2>
        <a:srgbClr val="44546A"/>
      </a:dk2>
      <a:lt2>
        <a:srgbClr val="E7E6E6"/>
      </a:lt2>
      <a:accent1>
        <a:srgbClr val="86BED1"/>
      </a:accent1>
      <a:accent2>
        <a:srgbClr val="86BED1"/>
      </a:accent2>
      <a:accent3>
        <a:srgbClr val="86BED1"/>
      </a:accent3>
      <a:accent4>
        <a:srgbClr val="86BED1"/>
      </a:accent4>
      <a:accent5>
        <a:srgbClr val="86BED1"/>
      </a:accent5>
      <a:accent6>
        <a:srgbClr val="86BED1"/>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3350</Words>
  <Application>WPS 演示</Application>
  <PresentationFormat>宽屏</PresentationFormat>
  <Paragraphs>287</Paragraphs>
  <Slides>25</Slides>
  <Notes>26</Notes>
  <HiddenSlides>0</HiddenSlides>
  <MMClips>1</MMClips>
  <ScaleCrop>false</ScaleCrop>
  <HeadingPairs>
    <vt:vector size="6" baseType="variant">
      <vt:variant>
        <vt:lpstr>已用的字体</vt:lpstr>
      </vt:variant>
      <vt:variant>
        <vt:i4>22</vt:i4>
      </vt:variant>
      <vt:variant>
        <vt:lpstr>主题</vt:lpstr>
      </vt:variant>
      <vt:variant>
        <vt:i4>2</vt:i4>
      </vt:variant>
      <vt:variant>
        <vt:lpstr>幻灯片标题</vt:lpstr>
      </vt:variant>
      <vt:variant>
        <vt:i4>25</vt:i4>
      </vt:variant>
    </vt:vector>
  </HeadingPairs>
  <TitlesOfParts>
    <vt:vector size="49" baseType="lpstr">
      <vt:lpstr>Arial</vt:lpstr>
      <vt:lpstr>宋体</vt:lpstr>
      <vt:lpstr>Wingdings</vt:lpstr>
      <vt:lpstr>Lato Regular</vt:lpstr>
      <vt:lpstr>Segoe Print</vt:lpstr>
      <vt:lpstr>Lato Hairline</vt:lpstr>
      <vt:lpstr>Lato Light</vt:lpstr>
      <vt:lpstr>站酷快乐体2016修订版</vt:lpstr>
      <vt:lpstr>字魂58号-创中黑</vt:lpstr>
      <vt:lpstr>仓耳羽辰体-谷力 W04</vt:lpstr>
      <vt:lpstr>Segoe UI</vt:lpstr>
      <vt:lpstr>小考拉体</vt:lpstr>
      <vt:lpstr>三极童画简体</vt:lpstr>
      <vt:lpstr>Open Sans</vt:lpstr>
      <vt:lpstr>Calibri</vt:lpstr>
      <vt:lpstr>微软雅黑</vt:lpstr>
      <vt:lpstr>Arial Unicode MS</vt:lpstr>
      <vt:lpstr>等线 Light</vt:lpstr>
      <vt:lpstr>等线</vt:lpstr>
      <vt:lpstr>Helvetica</vt:lpstr>
      <vt:lpstr>黑体</vt:lpstr>
      <vt:lpstr>华文仿宋</vt:lpstr>
      <vt:lpstr>千图网海量PPT模板www.58pic.com ​​</vt:lpstr>
      <vt:lpstr>1_千图网海量PPT模板www.58pic.com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水-木-目</cp:lastModifiedBy>
  <cp:revision>13</cp:revision>
  <dcterms:created xsi:type="dcterms:W3CDTF">2020-08-24T13:33:00Z</dcterms:created>
  <dcterms:modified xsi:type="dcterms:W3CDTF">2022-03-19T05:52:15Z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2052-11.1.0.9914</vt:lpwstr>
  </property>
</Properties>
</file>