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5" r:id="rId3"/>
    <p:sldId id="296" r:id="rId5"/>
    <p:sldId id="272" r:id="rId6"/>
    <p:sldId id="297" r:id="rId7"/>
    <p:sldId id="298" r:id="rId8"/>
    <p:sldId id="275" r:id="rId9"/>
    <p:sldId id="301" r:id="rId10"/>
    <p:sldId id="277" r:id="rId11"/>
    <p:sldId id="302" r:id="rId12"/>
    <p:sldId id="303" r:id="rId13"/>
    <p:sldId id="305" r:id="rId14"/>
    <p:sldId id="304" r:id="rId15"/>
    <p:sldId id="285" r:id="rId16"/>
    <p:sldId id="306" r:id="rId17"/>
    <p:sldId id="286" r:id="rId18"/>
    <p:sldId id="307" r:id="rId19"/>
    <p:sldId id="290" r:id="rId20"/>
    <p:sldId id="308" r:id="rId21"/>
    <p:sldId id="309" r:id="rId22"/>
    <p:sldId id="31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EB3"/>
    <a:srgbClr val="F1F5F6"/>
    <a:srgbClr val="654543"/>
    <a:srgbClr val="F8D9C8"/>
    <a:srgbClr val="946B85"/>
    <a:srgbClr val="674747"/>
    <a:srgbClr val="9900FF"/>
    <a:srgbClr val="A77D90"/>
    <a:srgbClr val="F1CE0E"/>
    <a:srgbClr val="D4D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4" autoAdjust="0"/>
    <p:restoredTop sz="94310" autoAdjust="0"/>
  </p:normalViewPr>
  <p:slideViewPr>
    <p:cSldViewPr snapToGrid="0">
      <p:cViewPr>
        <p:scale>
          <a:sx n="50" d="100"/>
          <a:sy n="50" d="100"/>
        </p:scale>
        <p:origin x="3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7C741-D31E-4344-A25E-C023EF0A50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8C6A-95A3-442C-B7A2-DDF6203E6E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ibaotu.com/ppt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EB819-3700-4710-A37E-859E7CF0977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1745947" y="1068602"/>
            <a:ext cx="902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版权声明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感谢您下载觅知网平台上提供的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在觅知网出售的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模板是免版税类（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RF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Royalty-Free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）正版受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中国人民共和国著作法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世界版权公约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的保护，作品的所有权、版权和著作权归觅知网所有，您下载的是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模板素材的使用权。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745947" y="4736436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更多精品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模板：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  <a:hlinkClick r:id="rId2"/>
              </a:rPr>
              <a:t>http://www.51miz.com/ppt/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0220-211E-40CB-9035-B19CC4C1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F0378-3860-4F48-BF3C-31705D2FFC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11501" y="3379019"/>
            <a:ext cx="4901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3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——培养良好学习习惯</a:t>
            </a:r>
            <a:endParaRPr lang="zh-CN" altLang="en-US" sz="320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7"/>
          <p:cNvSpPr/>
          <p:nvPr/>
        </p:nvSpPr>
        <p:spPr>
          <a:xfrm>
            <a:off x="2753533" y="2130837"/>
            <a:ext cx="6939280" cy="1148080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499185" y="2204357"/>
            <a:ext cx="7325707" cy="962272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 defTabSz="914400"/>
            <a:r>
              <a:rPr lang="zh-CN" altLang="en-US" sz="6000" spc="225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习惯的力量</a:t>
            </a:r>
            <a:endParaRPr lang="zh-CN" altLang="zh-CN" sz="6000" spc="225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600033" y="4019214"/>
            <a:ext cx="3224860" cy="314960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 defTabSz="914400"/>
            <a:r>
              <a:rPr lang="zh-CN" altLang="en-US" sz="1800" b="0" spc="225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初一（</a:t>
            </a:r>
            <a:r>
              <a:rPr lang="en-US" altLang="zh-CN" sz="1800" b="0" spc="225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0" spc="225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）班心理主题班会</a:t>
            </a:r>
            <a:endParaRPr lang="zh-CN" altLang="zh-CN" sz="1800" b="0" spc="225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2304" y="1099631"/>
            <a:ext cx="1711605" cy="1458375"/>
          </a:xfrm>
          <a:prstGeom prst="rect">
            <a:avLst/>
          </a:prstGeom>
        </p:spPr>
      </p:pic>
      <p:pic>
        <p:nvPicPr>
          <p:cNvPr id="2" name="Richard Clayderman - 卡农 (铃声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3775" y="-15271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7"/>
          <a:stretch>
            <a:fillRect/>
          </a:stretch>
        </p:blipFill>
        <p:spPr>
          <a:xfrm>
            <a:off x="-67236" y="2212975"/>
            <a:ext cx="12326461" cy="4645025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96284" y="1984375"/>
            <a:ext cx="799941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那么，培养好的学习习惯是否意味着</a:t>
            </a:r>
            <a:endParaRPr lang="zh-CN" altLang="en-US" sz="2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6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一蹴而就？</a:t>
            </a:r>
            <a:endParaRPr lang="zh-CN" altLang="en-US" sz="88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73282" y="1606288"/>
            <a:ext cx="7845425" cy="141031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364290" y="1663636"/>
            <a:ext cx="3166851" cy="1045132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7"/>
          <p:cNvSpPr/>
          <p:nvPr/>
        </p:nvSpPr>
        <p:spPr>
          <a:xfrm>
            <a:off x="673706" y="1294439"/>
            <a:ext cx="2548020" cy="891763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天效应</a:t>
            </a:r>
            <a:endParaRPr lang="zh-CN" altLang="en-US" sz="28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848642" y="2379756"/>
            <a:ext cx="1711605" cy="1537518"/>
            <a:chOff x="3262377" y="1635646"/>
            <a:chExt cx="1156542" cy="1150061"/>
          </a:xfrm>
        </p:grpSpPr>
        <p:sp>
          <p:nvSpPr>
            <p:cNvPr id="25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AE8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21</a:t>
              </a: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天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641534" y="2929644"/>
            <a:ext cx="619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在行为心理学中，人们把一个人的新习惯或理念的形成并得以巩固至少需要21天的现象，称之为21天效应</a:t>
            </a:r>
            <a:endParaRPr lang="zh-CN" altLang="en-US" sz="200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940274" y="3991473"/>
            <a:ext cx="1711605" cy="1537518"/>
            <a:chOff x="3262377" y="1635646"/>
            <a:chExt cx="1156542" cy="1150061"/>
          </a:xfrm>
        </p:grpSpPr>
        <p:sp>
          <p:nvSpPr>
            <p:cNvPr id="44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AE8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天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804279" y="4439462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行为心理学的研究表明：</a:t>
            </a:r>
            <a:endParaRPr lang="zh-CN" altLang="en-US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21天</a:t>
            </a: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以上的重复会形成习惯；</a:t>
            </a:r>
            <a:endParaRPr lang="zh-CN" altLang="en-US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天的重复会形成</a:t>
            </a: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</a:t>
            </a: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的习惯</a:t>
            </a:r>
            <a:endParaRPr lang="zh-CN" altLang="en-US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3200" y="1441083"/>
            <a:ext cx="3166851" cy="1045132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7"/>
          <p:cNvSpPr/>
          <p:nvPr/>
        </p:nvSpPr>
        <p:spPr>
          <a:xfrm>
            <a:off x="512615" y="1166865"/>
            <a:ext cx="2548020" cy="891763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习惯形成</a:t>
            </a:r>
            <a:endParaRPr lang="zh-CN" altLang="en-US" sz="28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11421" y="2184400"/>
            <a:ext cx="1867985" cy="1837449"/>
            <a:chOff x="3262377" y="1635646"/>
            <a:chExt cx="1156542" cy="1150061"/>
          </a:xfrm>
        </p:grpSpPr>
        <p:sp>
          <p:nvSpPr>
            <p:cNvPr id="25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对角圆角矩形 8"/>
            <p:cNvSpPr/>
            <p:nvPr/>
          </p:nvSpPr>
          <p:spPr>
            <a:xfrm flipH="1">
              <a:off x="3295124" y="1691147"/>
              <a:ext cx="1123795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AE8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第一阶段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13126" y="2184400"/>
            <a:ext cx="1880656" cy="1837449"/>
            <a:chOff x="4499992" y="1635646"/>
            <a:chExt cx="1164387" cy="1150061"/>
          </a:xfrm>
        </p:grpSpPr>
        <p:sp>
          <p:nvSpPr>
            <p:cNvPr id="28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对角圆角矩形 11"/>
            <p:cNvSpPr/>
            <p:nvPr/>
          </p:nvSpPr>
          <p:spPr>
            <a:xfrm>
              <a:off x="4499992" y="1691147"/>
              <a:ext cx="1164387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A8BE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第二阶段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3126" y="4179495"/>
            <a:ext cx="1880656" cy="1837446"/>
            <a:chOff x="4499992" y="2861850"/>
            <a:chExt cx="1164387" cy="1150060"/>
          </a:xfrm>
        </p:grpSpPr>
        <p:sp>
          <p:nvSpPr>
            <p:cNvPr id="31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A8BE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第三阶段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11422" y="4179495"/>
            <a:ext cx="1867982" cy="1837446"/>
            <a:chOff x="3262378" y="2861850"/>
            <a:chExt cx="1156542" cy="1150060"/>
          </a:xfrm>
        </p:grpSpPr>
        <p:sp>
          <p:nvSpPr>
            <p:cNvPr id="34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E145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15203" tIns="57601" rIns="115203" bIns="5760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第四阶段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6" name="文本框 112"/>
          <p:cNvSpPr txBox="1"/>
          <p:nvPr/>
        </p:nvSpPr>
        <p:spPr>
          <a:xfrm>
            <a:off x="9174614" y="2419041"/>
            <a:ext cx="2814186" cy="968812"/>
          </a:xfrm>
          <a:prstGeom prst="rect">
            <a:avLst/>
          </a:prstGeom>
          <a:noFill/>
        </p:spPr>
        <p:txBody>
          <a:bodyPr wrap="square" lIns="115203" tIns="57601" rIns="115203" bIns="5760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7~21</a:t>
            </a: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b="1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同伴监督</a:t>
            </a:r>
            <a:endParaRPr lang="en-US" altLang="zh-CN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自然、熟练，刻意</a:t>
            </a:r>
            <a:endParaRPr lang="zh-CN" altLang="en-US" sz="16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文本框 113"/>
          <p:cNvSpPr txBox="1"/>
          <p:nvPr/>
        </p:nvSpPr>
        <p:spPr>
          <a:xfrm>
            <a:off x="9174614" y="4542620"/>
            <a:ext cx="2814186" cy="1243423"/>
          </a:xfrm>
          <a:prstGeom prst="rect">
            <a:avLst/>
          </a:prstGeom>
          <a:noFill/>
        </p:spPr>
        <p:txBody>
          <a:bodyPr wrap="square" lIns="115203" tIns="57601" rIns="115203" bIns="5760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21~91</a:t>
            </a: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b="1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习惯的稳定期</a:t>
            </a:r>
            <a:endParaRPr lang="en-US" altLang="zh-CN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自然、熟练，不经意</a:t>
            </a:r>
            <a:endParaRPr lang="en-US" altLang="zh-CN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sz="2000" b="1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文本框 114"/>
          <p:cNvSpPr txBox="1"/>
          <p:nvPr/>
        </p:nvSpPr>
        <p:spPr>
          <a:xfrm>
            <a:off x="2116403" y="2455423"/>
            <a:ext cx="2814186" cy="1215961"/>
          </a:xfrm>
          <a:prstGeom prst="rect">
            <a:avLst/>
          </a:prstGeom>
          <a:noFill/>
        </p:spPr>
        <p:txBody>
          <a:bodyPr wrap="square" lIns="115203" tIns="57601" rIns="115203" bIns="57601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1~7</a:t>
            </a: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 </a:t>
            </a:r>
            <a:endParaRPr lang="en-US" altLang="zh-CN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万事开头难</a:t>
            </a:r>
            <a:endParaRPr lang="en-US" altLang="zh-CN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不自然、不熟练，刻意</a:t>
            </a:r>
            <a:endParaRPr lang="zh-CN" altLang="en-US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文本框 115"/>
          <p:cNvSpPr txBox="1"/>
          <p:nvPr/>
        </p:nvSpPr>
        <p:spPr>
          <a:xfrm>
            <a:off x="2116403" y="4579002"/>
            <a:ext cx="2814186" cy="837915"/>
          </a:xfrm>
          <a:prstGeom prst="rect">
            <a:avLst/>
          </a:prstGeom>
          <a:noFill/>
        </p:spPr>
        <p:txBody>
          <a:bodyPr wrap="square" lIns="115203" tIns="57601" rIns="115203" bIns="57601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持之以恒</a:t>
            </a:r>
            <a:endParaRPr lang="en-US" altLang="zh-CN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时间的力量</a:t>
            </a:r>
            <a:endParaRPr lang="en-US" altLang="zh-CN" sz="2000" b="1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88530" y="1453168"/>
            <a:ext cx="3166851" cy="1045132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482" name="Picture 4" descr="163000003622811280050040846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91356"/>
            <a:ext cx="3455988" cy="4676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45966" y="5587206"/>
            <a:ext cx="4330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本杰明</a:t>
            </a:r>
            <a:r>
              <a:rPr lang="en-US" altLang="zh-CN" sz="3200" b="1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b="1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富兰克林</a:t>
            </a:r>
            <a:r>
              <a:rPr lang="zh-CN" altLang="en-US" sz="3200">
                <a:solidFill>
                  <a:srgbClr val="AE8EB3"/>
                </a:solidFill>
              </a:rPr>
              <a:t> </a:t>
            </a:r>
            <a:endParaRPr lang="zh-CN" altLang="en-US" sz="3200">
              <a:solidFill>
                <a:srgbClr val="AE8EB3"/>
              </a:solidFill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7476666" y="4640252"/>
            <a:ext cx="3600450" cy="18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第一个科学地用正电、负电概念表示电荷性质。 </a:t>
            </a:r>
            <a:endParaRPr lang="zh-CN" altLang="en-US" sz="2000">
              <a:solidFill>
                <a:srgbClr val="AE8EB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参加起草了</a:t>
            </a:r>
            <a:r>
              <a:rPr lang="en-US" altLang="zh-CN" sz="2000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独立宣言</a:t>
            </a:r>
            <a:r>
              <a:rPr lang="en-US" altLang="zh-CN" sz="2000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和美国宪法。</a:t>
            </a:r>
            <a:endParaRPr lang="zh-CN" altLang="en-US" sz="2000">
              <a:solidFill>
                <a:srgbClr val="AE8EB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发明了摇椅，路灯，避雷针。</a:t>
            </a:r>
            <a:endParaRPr lang="zh-CN" altLang="en-US" sz="2000">
              <a:solidFill>
                <a:srgbClr val="AE8EB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AE8E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>
                <a:solidFill>
                  <a:srgbClr val="AE8EB3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000">
              <a:solidFill>
                <a:srgbClr val="AE8EB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圆角矩形 7"/>
          <p:cNvSpPr/>
          <p:nvPr/>
        </p:nvSpPr>
        <p:spPr>
          <a:xfrm>
            <a:off x="597946" y="1083971"/>
            <a:ext cx="2548020" cy="891763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名人介绍</a:t>
            </a:r>
            <a:endParaRPr lang="zh-CN" altLang="en-US" sz="28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483" grpId="0"/>
      <p:bldP spid="18436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7"/>
          <a:stretch>
            <a:fillRect/>
          </a:stretch>
        </p:blipFill>
        <p:spPr>
          <a:xfrm>
            <a:off x="0" y="2245626"/>
            <a:ext cx="12326461" cy="4645025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08877" y="2764134"/>
            <a:ext cx="6995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那么，</a:t>
            </a:r>
            <a:endParaRPr lang="en-US" altLang="zh-CN" sz="2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有哪些方法可以帮助我们养成良好的习惯呢？      </a:t>
            </a:r>
            <a:endParaRPr lang="zh-CN" altLang="en-US" sz="2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7"/>
          <p:cNvSpPr/>
          <p:nvPr/>
        </p:nvSpPr>
        <p:spPr>
          <a:xfrm>
            <a:off x="4229094" y="1499315"/>
            <a:ext cx="3733800" cy="634600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辅助习惯养成的方法</a:t>
            </a:r>
            <a:endParaRPr lang="zh-CN" altLang="en-US" sz="2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95873" y="2578809"/>
            <a:ext cx="6065881" cy="147228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007393" y="776286"/>
            <a:ext cx="5929312" cy="954107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为了培养美德，设计了</a:t>
            </a:r>
            <a:r>
              <a:rPr 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endParaRPr 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/>
              <a:t>                  </a:t>
            </a:r>
            <a:r>
              <a:rPr lang="zh-CN" altLang="en-US" sz="2800" b="1">
                <a:solidFill>
                  <a:srgbClr val="CC0000"/>
                </a:solidFill>
              </a:rPr>
              <a:t>        </a:t>
            </a:r>
            <a:r>
              <a:rPr lang="zh-CN" altLang="en-US" sz="3600" b="1">
                <a:solidFill>
                  <a:srgbClr val="AE8E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每日自我检查表</a:t>
            </a:r>
            <a:endParaRPr lang="zh-CN" altLang="en-US" sz="3600" b="1">
              <a:solidFill>
                <a:srgbClr val="AE8EB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459" name="表格 19458"/>
          <p:cNvGraphicFramePr/>
          <p:nvPr/>
        </p:nvGraphicFramePr>
        <p:xfrm>
          <a:off x="2007393" y="2184401"/>
          <a:ext cx="8177213" cy="3363913"/>
        </p:xfrm>
        <a:graphic>
          <a:graphicData uri="http://schemas.openxmlformats.org/drawingml/2006/table">
            <a:tbl>
              <a:tblPr/>
              <a:tblGrid>
                <a:gridCol w="1325563"/>
                <a:gridCol w="1062037"/>
                <a:gridCol w="974725"/>
                <a:gridCol w="950913"/>
                <a:gridCol w="879475"/>
                <a:gridCol w="939800"/>
                <a:gridCol w="1028700"/>
                <a:gridCol w="1016000"/>
              </a:tblGrid>
              <a:tr h="12350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ln>
                          <a:noFill/>
                        </a:ln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星期日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星期一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星期二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星期三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星期四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星期五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星期六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锻炼身体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</a:tr>
              <a:tr h="52863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阅读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总结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n>
                            <a:noFill/>
                          </a:ln>
                          <a:solidFill>
                            <a:srgbClr val="AE8EB3"/>
                          </a:solidFill>
                          <a:sym typeface="Arial" panose="020B0604020202020204" pitchFamily="34" charset="0"/>
                        </a:rPr>
                        <a:t>……</a:t>
                      </a:r>
                      <a:endParaRPr lang="en-US" altLang="zh-CN" b="1">
                        <a:ln>
                          <a:noFill/>
                        </a:ln>
                        <a:solidFill>
                          <a:srgbClr val="AE8EB3"/>
                        </a:solidFill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solidFill>
                            <a:srgbClr val="AE8EB3"/>
                          </a:solidFill>
                          <a:latin typeface="Calibri" panose="020F0502020204030204" pitchFamily="34" charset="0"/>
                          <a:sym typeface="Arial" panose="020B0604020202020204" pitchFamily="34" charset="0"/>
                        </a:rPr>
                        <a:t>　</a:t>
                      </a:r>
                      <a:endParaRPr lang="zh-CN" altLang="en-US" b="1" dirty="0">
                        <a:ln>
                          <a:noFill/>
                        </a:ln>
                        <a:solidFill>
                          <a:srgbClr val="AE8EB3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1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2924" y="3731352"/>
            <a:ext cx="3539376" cy="3015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2252" y="1330314"/>
            <a:ext cx="2261331" cy="3018336"/>
          </a:xfrm>
          <a:prstGeom prst="ellipse">
            <a:avLst/>
          </a:prstGeom>
          <a:ln>
            <a:solidFill>
              <a:srgbClr val="AE8EB3"/>
            </a:solidFill>
          </a:ln>
        </p:spPr>
      </p:pic>
      <p:sp>
        <p:nvSpPr>
          <p:cNvPr id="8" name="对角圆角矩形 11"/>
          <p:cNvSpPr/>
          <p:nvPr/>
        </p:nvSpPr>
        <p:spPr>
          <a:xfrm>
            <a:off x="1375615" y="4348650"/>
            <a:ext cx="4720385" cy="1773869"/>
          </a:xfrm>
          <a:prstGeom prst="round2DiagRect">
            <a:avLst>
              <a:gd name="adj1" fmla="val 31271"/>
              <a:gd name="adj2" fmla="val 0"/>
            </a:avLst>
          </a:prstGeom>
          <a:solidFill>
            <a:schemeClr val="bg1"/>
          </a:solidFill>
          <a:ln w="50800" cap="flat" cmpd="sng" algn="ctr">
            <a:solidFill>
              <a:srgbClr val="AE8EB3"/>
            </a:solidFill>
            <a:prstDash val="solid"/>
            <a:miter lim="800000"/>
          </a:ln>
          <a:effectLst/>
        </p:spPr>
        <p:txBody>
          <a:bodyPr lIns="115203" tIns="57601" rIns="115203" bIns="57601" anchor="ctr"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</a:t>
            </a: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当自己将要做出重复坏习惯的行为，或者是不利于好习惯形成的行为，立刻停下来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11"/>
          <p:cNvSpPr/>
          <p:nvPr/>
        </p:nvSpPr>
        <p:spPr>
          <a:xfrm>
            <a:off x="6096000" y="2388719"/>
            <a:ext cx="4720385" cy="1959931"/>
          </a:xfrm>
          <a:prstGeom prst="round2DiagRect">
            <a:avLst>
              <a:gd name="adj1" fmla="val 31271"/>
              <a:gd name="adj2" fmla="val 0"/>
            </a:avLst>
          </a:prstGeom>
          <a:solidFill>
            <a:schemeClr val="bg1"/>
          </a:solidFill>
          <a:ln w="50800" cap="flat" cmpd="sng" algn="ctr">
            <a:solidFill>
              <a:srgbClr val="AE8EB3"/>
            </a:solidFill>
            <a:prstDash val="solid"/>
            <a:miter lim="800000"/>
          </a:ln>
          <a:effectLst/>
        </p:spPr>
        <p:txBody>
          <a:bodyPr lIns="115203" tIns="57601" rIns="115203" bIns="57601" anchor="ctr"/>
          <a:lstStyle/>
          <a:p>
            <a:pPr>
              <a:buSzPct val="100000"/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然后大声对自己说：“我要养成</a:t>
            </a:r>
            <a:r>
              <a:rPr lang="en-US" altLang="zh-CN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的习惯，我不能</a:t>
            </a:r>
            <a:r>
              <a:rPr lang="en-US" altLang="zh-CN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这样做，我能养成</a:t>
            </a:r>
            <a:r>
              <a:rPr lang="en-US" altLang="zh-CN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的习惯，我一定可以养成</a:t>
            </a:r>
            <a:r>
              <a:rPr lang="en-US" altLang="zh-CN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的习惯！”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57888" y="1593334"/>
            <a:ext cx="399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AE8E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每天</a:t>
            </a:r>
            <a:r>
              <a:rPr lang="en-US" altLang="zh-CN" sz="2800" b="1">
                <a:solidFill>
                  <a:srgbClr val="AE8E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>
                <a:solidFill>
                  <a:srgbClr val="AE8E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分钟，养成好习惯</a:t>
            </a:r>
            <a:endParaRPr lang="zh-CN" altLang="en-US" sz="2800"/>
          </a:p>
        </p:txBody>
      </p:sp>
      <p:sp>
        <p:nvSpPr>
          <p:cNvPr id="12" name="矩形 11"/>
          <p:cNvSpPr/>
          <p:nvPr/>
        </p:nvSpPr>
        <p:spPr>
          <a:xfrm>
            <a:off x="6457888" y="4863356"/>
            <a:ext cx="4052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如果环境变了，有的过程就没有意义了，</a:t>
            </a:r>
            <a:endParaRPr lang="en-US" altLang="zh-CN" sz="140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没必要把过去的习惯继续下去</a:t>
            </a:r>
            <a:endParaRPr lang="zh-CN" altLang="en-US" sz="140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7505" y="930344"/>
            <a:ext cx="1711605" cy="145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16548" y="1191710"/>
            <a:ext cx="7375452" cy="2349500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矩形 15"/>
          <p:cNvSpPr>
            <a:spLocks noChangeArrowheads="1"/>
          </p:cNvSpPr>
          <p:nvPr/>
        </p:nvSpPr>
        <p:spPr bwMode="auto">
          <a:xfrm>
            <a:off x="4702175" y="1548097"/>
            <a:ext cx="74898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起初，我们形成习惯；</a:t>
            </a:r>
            <a:endParaRPr lang="en-US" altLang="zh-CN" sz="44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后来，习惯造就我们</a:t>
            </a:r>
            <a:endParaRPr lang="zh-CN" altLang="en-US" sz="4400" b="1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0" y="4087772"/>
            <a:ext cx="662463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播下一个行动，你将收获一种习惯；</a:t>
            </a:r>
            <a:endParaRPr lang="zh-CN" altLang="en-US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播下一种习惯，你将收获一种性格；</a:t>
            </a:r>
            <a:endParaRPr lang="zh-CN" altLang="en-US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播下一种性格，你将收获一种命运。</a:t>
            </a:r>
            <a:endParaRPr lang="zh-CN" altLang="en-US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（著名心理学家威廉詹姆士）</a:t>
            </a:r>
            <a:endParaRPr lang="zh-CN" altLang="en-US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1654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49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9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49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49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3671198"/>
            <a:ext cx="4559298" cy="687461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" name="圆角矩形 7"/>
          <p:cNvSpPr/>
          <p:nvPr/>
        </p:nvSpPr>
        <p:spPr>
          <a:xfrm>
            <a:off x="1241748" y="2685219"/>
            <a:ext cx="2548020" cy="891763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我的学习习惯</a:t>
            </a:r>
            <a:endParaRPr lang="zh-CN" altLang="en-US" sz="28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1757222"/>
            <a:ext cx="1711605" cy="1458375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420869" y="2746842"/>
            <a:ext cx="6234556" cy="184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写出自己三个好的学习习惯和三个不好的学习习惯，并尽可能详细地想想好的习惯和不好的习惯分别对自己有什么影响？如何改正？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651339" y="-2"/>
            <a:ext cx="0" cy="6858001"/>
          </a:xfrm>
          <a:prstGeom prst="line">
            <a:avLst/>
          </a:prstGeom>
          <a:ln w="190500" cmpd="tri">
            <a:solidFill>
              <a:srgbClr val="AE8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3671198"/>
            <a:ext cx="4559298" cy="687461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" name="圆角矩形 7"/>
          <p:cNvSpPr/>
          <p:nvPr/>
        </p:nvSpPr>
        <p:spPr>
          <a:xfrm>
            <a:off x="1241748" y="2685219"/>
            <a:ext cx="2548020" cy="891763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课后拓展</a:t>
            </a:r>
            <a:endParaRPr lang="zh-CN" altLang="en-US" sz="28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1757222"/>
            <a:ext cx="1711605" cy="145837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V="1">
            <a:off x="4651339" y="-2"/>
            <a:ext cx="0" cy="6858001"/>
          </a:xfrm>
          <a:prstGeom prst="line">
            <a:avLst/>
          </a:prstGeom>
          <a:ln w="190500" cmpd="tri">
            <a:solidFill>
              <a:srgbClr val="AE8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31889" y="3131100"/>
            <a:ext cx="6715981" cy="134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确定自己在接下来三个月要养成的2-3种好的学习习惯。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创建“习惯养成本”，并绘制“每日自我检查表”。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8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4816548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559626" y="1587736"/>
            <a:ext cx="3976097" cy="4795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60000"/>
              </a:lnSpc>
            </a:pPr>
            <a:r>
              <a:rPr lang="zh-CN" altLang="en-US" sz="1200" b="1">
                <a:solidFill>
                  <a:srgbClr val="D4DC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我是你的终生伴侣，</a:t>
            </a:r>
            <a:br>
              <a:rPr lang="zh-CN" altLang="en-US" sz="1200" b="1">
                <a:solidFill>
                  <a:srgbClr val="D4DC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srgbClr val="D4DC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我是你最好的帮手，</a:t>
            </a:r>
            <a:br>
              <a:rPr lang="zh-CN" altLang="en-US" sz="1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也可能成为你的负担。</a:t>
            </a:r>
            <a:b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我可以推着你前进，</a:t>
            </a:r>
            <a:br>
              <a:rPr lang="zh-CN" altLang="en-US" sz="1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srgbClr val="F8D9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也可以拖累你直到失败，</a:t>
            </a:r>
            <a:br>
              <a:rPr lang="zh-CN" altLang="en-US" sz="1200" b="1">
                <a:solidFill>
                  <a:srgbClr val="F8D9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srgbClr val="F8D9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我是所有伟人们的奴仆，</a:t>
            </a:r>
            <a:br>
              <a:rPr lang="zh-CN" altLang="en-US" sz="1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哎，我也是所有失败者的帮凶， </a:t>
            </a:r>
            <a:b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伟大之所以伟大，</a:t>
            </a:r>
            <a:br>
              <a:rPr lang="zh-CN" altLang="en-US" sz="1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srgbClr val="F1C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得益于我的鼎力相助。</a:t>
            </a:r>
            <a:br>
              <a:rPr lang="zh-CN" altLang="en-US" sz="1200" b="1">
                <a:solidFill>
                  <a:srgbClr val="F1C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srgbClr val="F1CE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失败者之所以失败，</a:t>
            </a:r>
            <a:br>
              <a:rPr lang="zh-CN" altLang="en-US" sz="1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我罪责同样不可推卸。</a:t>
            </a:r>
            <a:b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Catch  me ,Make  me  do  exercise.</a:t>
            </a:r>
            <a:br>
              <a:rPr lang="en-US" altLang="zh-CN" sz="1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srgbClr val="6545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对我严格管教吧，</a:t>
            </a:r>
            <a:br>
              <a:rPr lang="zh-CN" altLang="en-US" sz="1200" b="1">
                <a:solidFill>
                  <a:srgbClr val="6545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srgbClr val="6545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我将把整个世界呈现在你脚下。</a:t>
            </a:r>
            <a:br>
              <a:rPr lang="zh-CN" altLang="en-US" sz="1200" b="1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千万别放纵我，</a:t>
            </a:r>
            <a:b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那样，我会将你毁灭。</a:t>
            </a:r>
            <a:endParaRPr lang="zh-CN" altLang="en-US" sz="12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65839" y="826028"/>
            <a:ext cx="414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猜猜“我”是谁</a:t>
            </a:r>
            <a:endParaRPr lang="zh-CN" altLang="en-US" sz="32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75893" y="4166348"/>
            <a:ext cx="2881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9600" b="1" spc="225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</a:t>
            </a:r>
            <a:r>
              <a:rPr lang="zh-CN" altLang="en-US" sz="9600" b="1" spc="22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惯</a:t>
            </a:r>
            <a:endParaRPr lang="zh-CN" altLang="en-US" sz="9600" b="1" spc="22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529944" y="1527703"/>
            <a:ext cx="397609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506039" y="1527702"/>
            <a:ext cx="0" cy="4954159"/>
          </a:xfrm>
          <a:prstGeom prst="line">
            <a:avLst/>
          </a:prstGeom>
          <a:ln w="19050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529943" y="6481860"/>
            <a:ext cx="397609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6544784" y="2234454"/>
            <a:ext cx="0" cy="424740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7"/>
          <a:stretch>
            <a:fillRect/>
          </a:stretch>
        </p:blipFill>
        <p:spPr>
          <a:xfrm>
            <a:off x="4771643" y="177194"/>
            <a:ext cx="1858424" cy="1359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299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799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2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51339" y="2279221"/>
            <a:ext cx="7375452" cy="2349500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矩形 15"/>
          <p:cNvSpPr>
            <a:spLocks noChangeArrowheads="1"/>
          </p:cNvSpPr>
          <p:nvPr/>
        </p:nvSpPr>
        <p:spPr bwMode="auto">
          <a:xfrm>
            <a:off x="6588161" y="2043397"/>
            <a:ext cx="395283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 UI" panose="020B0503020204020204" pitchFamily="34" charset="-122"/>
              </a:rPr>
              <a:t>行为变成了习惯，</a:t>
            </a:r>
            <a:endParaRPr lang="en-US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 UI" panose="020B0503020204020204" pitchFamily="34" charset="-122"/>
              </a:rPr>
              <a:t>习惯养成了性格，</a:t>
            </a:r>
            <a:endParaRPr lang="en-US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 UI" panose="020B0503020204020204" pitchFamily="34" charset="-122"/>
              </a:rPr>
              <a:t>性格决定了命运</a:t>
            </a:r>
            <a:endParaRPr lang="zh-CN" altLang="en-US" sz="3600" b="1">
              <a:solidFill>
                <a:srgbClr val="434343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16548" cy="6858000"/>
          </a:xfrm>
          <a:prstGeom prst="rect">
            <a:avLst/>
          </a:prstGeom>
        </p:spPr>
      </p:pic>
      <p:sp>
        <p:nvSpPr>
          <p:cNvPr id="6" name="矩形 24"/>
          <p:cNvSpPr>
            <a:spLocks noChangeArrowheads="1"/>
          </p:cNvSpPr>
          <p:nvPr/>
        </p:nvSpPr>
        <p:spPr bwMode="auto">
          <a:xfrm>
            <a:off x="7375454" y="5282236"/>
            <a:ext cx="453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43434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Microsoft YaHei UI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 UI" panose="020B0503020204020204" pitchFamily="34" charset="-122"/>
              </a:rPr>
              <a:t>—— </a:t>
            </a:r>
            <a:r>
              <a:rPr lang="zh-CN" altLang="en-US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 UI" panose="020B0503020204020204" pitchFamily="34" charset="-122"/>
              </a:rPr>
              <a:t>杰克·霍吉</a:t>
            </a:r>
            <a:r>
              <a:rPr lang="en-US" altLang="zh-CN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 UI" panose="020B0503020204020204" pitchFamily="34" charset="-122"/>
              </a:rPr>
              <a:t>《</a:t>
            </a:r>
            <a:r>
              <a:rPr lang="zh-CN" altLang="en-US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 UI" panose="020B0503020204020204" pitchFamily="34" charset="-122"/>
              </a:rPr>
              <a:t>习惯的力量</a:t>
            </a:r>
            <a:r>
              <a:rPr lang="en-US" altLang="zh-CN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YaHei UI" panose="020B0503020204020204" pitchFamily="34" charset="-122"/>
              </a:rPr>
              <a:t>》</a:t>
            </a:r>
            <a:endParaRPr lang="en-US" altLang="zh-CN" sz="2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YaHei UI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651339" y="-2"/>
            <a:ext cx="0" cy="6858001"/>
          </a:xfrm>
          <a:prstGeom prst="line">
            <a:avLst/>
          </a:prstGeom>
          <a:ln w="190500" cmpd="tri">
            <a:solidFill>
              <a:srgbClr val="AE8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1" dur="500" tmFilter="0,0; .5, 1; 1, 1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47306" y="584200"/>
            <a:ext cx="877094" cy="946150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5727700"/>
            <a:ext cx="12192000" cy="1130300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7306" y="379215"/>
            <a:ext cx="4629746" cy="1476794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4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ame：十指交叉</a:t>
            </a:r>
            <a:endParaRPr lang="zh-CN" altLang="en-US" sz="4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89300" y="2342743"/>
            <a:ext cx="7289800" cy="55483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自然地将左右两手十指交叉，面对大拇指。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08300" y="5793622"/>
            <a:ext cx="10058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1.第一次的感觉怎样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2.第二次的感觉怎样？ 3.有差别吗？为什么？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98700" y="2160965"/>
            <a:ext cx="800100" cy="702489"/>
            <a:chOff x="2590800" y="2421731"/>
            <a:chExt cx="800100" cy="702489"/>
          </a:xfrm>
        </p:grpSpPr>
        <p:sp>
          <p:nvSpPr>
            <p:cNvPr id="2" name="泪滴形 1"/>
            <p:cNvSpPr/>
            <p:nvPr/>
          </p:nvSpPr>
          <p:spPr>
            <a:xfrm>
              <a:off x="2590800" y="2421731"/>
              <a:ext cx="800100" cy="702489"/>
            </a:xfrm>
            <a:prstGeom prst="teardrop">
              <a:avLst/>
            </a:prstGeom>
            <a:solidFill>
              <a:srgbClr val="AE8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781300" y="254214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961606" y="3394840"/>
            <a:ext cx="7874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然后观察，是左手拇指在上，还是右手拇指在上。</a:t>
            </a:r>
            <a:endParaRPr lang="en-US" altLang="zh-CN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9806" y="4356771"/>
            <a:ext cx="8560198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然后，换成与第一种相反的方式交叉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（即原来是右手拇指在上的话，改成左手拇指在上）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98800" y="3270630"/>
            <a:ext cx="800100" cy="702489"/>
            <a:chOff x="2590800" y="2421731"/>
            <a:chExt cx="800100" cy="702489"/>
          </a:xfrm>
        </p:grpSpPr>
        <p:sp>
          <p:nvSpPr>
            <p:cNvPr id="12" name="泪滴形 11"/>
            <p:cNvSpPr/>
            <p:nvPr/>
          </p:nvSpPr>
          <p:spPr>
            <a:xfrm>
              <a:off x="2590800" y="2421731"/>
              <a:ext cx="800100" cy="702489"/>
            </a:xfrm>
            <a:prstGeom prst="teardrop">
              <a:avLst/>
            </a:prstGeom>
            <a:solidFill>
              <a:srgbClr val="AE8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81300" y="254214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1606" y="4184518"/>
            <a:ext cx="800100" cy="702489"/>
            <a:chOff x="2590800" y="2421731"/>
            <a:chExt cx="800100" cy="702489"/>
          </a:xfrm>
        </p:grpSpPr>
        <p:sp>
          <p:nvSpPr>
            <p:cNvPr id="15" name="泪滴形 14"/>
            <p:cNvSpPr/>
            <p:nvPr/>
          </p:nvSpPr>
          <p:spPr>
            <a:xfrm>
              <a:off x="2590800" y="2421731"/>
              <a:ext cx="800100" cy="702489"/>
            </a:xfrm>
            <a:prstGeom prst="teardrop">
              <a:avLst/>
            </a:prstGeom>
            <a:solidFill>
              <a:srgbClr val="AE8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1300" y="254214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146" grpId="0"/>
      <p:bldP spid="6147" grpId="0" build="p"/>
      <p:bldP spid="6149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38" y="1873274"/>
            <a:ext cx="8386462" cy="49727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727700"/>
            <a:ext cx="12192000" cy="1130300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763193" y="5969684"/>
            <a:ext cx="6991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想成功必须从小事做起，而良好习惯的养成也是这样。唯有从小事做起，才能养成良好的习惯</a:t>
            </a:r>
            <a:endParaRPr lang="zh-CN" altLang="en-US" sz="10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2480962" y="2343937"/>
            <a:ext cx="7645400" cy="2372444"/>
          </a:xfrm>
          <a:prstGeom prst="rect">
            <a:avLst/>
          </a:prstGeom>
          <a:noFill/>
          <a:ln>
            <a:noFill/>
          </a:ln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学第一天，古希腊哲学家苏格拉底对学生们说：“今天咱们只学一件最简单也是最容易做的事儿。每人把胳膊尽量往前甩，然后再尽量往后甩。”苏格拉底示范了一遍。“从今天开始，每天做300下。大家能做到吗?”</a:t>
            </a:r>
            <a:endParaRPr lang="zh-CN" altLang="en-US" sz="16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学生们都笑了。这么简单的事，有什么做不到的?过了一个月，苏格拉底问学生们：“每天甩手300下，哪些同学坚持了?”有90％的同学骄傲地举起了手。</a:t>
            </a:r>
            <a:endParaRPr lang="zh-CN" altLang="en-US" sz="16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又过了一个月，苏格拉底又问，这回，坚持下来的学生只剩下八成。</a:t>
            </a:r>
            <a:endParaRPr lang="zh-CN" altLang="en-US" sz="16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一年过后，苏格拉底再一次问大家：“最简单的甩手运动，还有哪几位同学坚持了?”整个教室里，只有一人举起了手。这个学生就是后来成为古希腊另一位大哲学家的柏拉图。</a:t>
            </a:r>
            <a:endParaRPr lang="zh-CN" altLang="en-US" sz="1600" b="1" u="sng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7"/>
          <p:cNvSpPr/>
          <p:nvPr/>
        </p:nvSpPr>
        <p:spPr>
          <a:xfrm>
            <a:off x="4174166" y="938776"/>
            <a:ext cx="3733800" cy="634600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柏拉图的故事</a:t>
            </a:r>
            <a:endParaRPr lang="zh-CN" altLang="en-US" sz="2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9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27700"/>
            <a:ext cx="12192000" cy="1130300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无论你有多强大，养成一个不好的习惯也会让你瞬间垮掉</a:t>
            </a:r>
            <a:endParaRPr lang="zh-CN" altLang="en-US" sz="2400"/>
          </a:p>
        </p:txBody>
      </p:sp>
      <p:grpSp>
        <p:nvGrpSpPr>
          <p:cNvPr id="13" name="组合 12"/>
          <p:cNvGrpSpPr/>
          <p:nvPr/>
        </p:nvGrpSpPr>
        <p:grpSpPr>
          <a:xfrm rot="5400000">
            <a:off x="4574507" y="1761491"/>
            <a:ext cx="3346953" cy="4429417"/>
            <a:chOff x="1331640" y="1707654"/>
            <a:chExt cx="2796076" cy="2835506"/>
          </a:xfrm>
          <a:solidFill>
            <a:srgbClr val="AE8EB3"/>
          </a:solidFill>
        </p:grpSpPr>
        <p:sp>
          <p:nvSpPr>
            <p:cNvPr id="14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68791" y="1868228"/>
            <a:ext cx="806051" cy="709885"/>
            <a:chOff x="2271129" y="1459508"/>
            <a:chExt cx="1905000" cy="1638300"/>
          </a:xfrm>
        </p:grpSpPr>
        <p:sp>
          <p:nvSpPr>
            <p:cNvPr id="23" name="KSO_Shape"/>
            <p:cNvSpPr/>
            <p:nvPr/>
          </p:nvSpPr>
          <p:spPr>
            <a:xfrm>
              <a:off x="2271129" y="1459508"/>
              <a:ext cx="1905000" cy="1638300"/>
            </a:xfrm>
            <a:custGeom>
              <a:avLst/>
              <a:gdLst>
                <a:gd name="connsiteX0" fmla="*/ 1846300 w 4171682"/>
                <a:gd name="connsiteY0" fmla="*/ 0 h 3589654"/>
                <a:gd name="connsiteX1" fmla="*/ 2325378 w 4171682"/>
                <a:gd name="connsiteY1" fmla="*/ 0 h 3589654"/>
                <a:gd name="connsiteX2" fmla="*/ 4171682 w 4171682"/>
                <a:gd name="connsiteY2" fmla="*/ 3183284 h 3589654"/>
                <a:gd name="connsiteX3" fmla="*/ 3937064 w 4171682"/>
                <a:gd name="connsiteY3" fmla="*/ 3589654 h 3589654"/>
                <a:gd name="connsiteX4" fmla="*/ 234622 w 4171682"/>
                <a:gd name="connsiteY4" fmla="*/ 3589654 h 3589654"/>
                <a:gd name="connsiteX5" fmla="*/ 0 w 4171682"/>
                <a:gd name="connsiteY5" fmla="*/ 3183277 h 35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1682" h="3589654">
                  <a:moveTo>
                    <a:pt x="1846300" y="0"/>
                  </a:moveTo>
                  <a:lnTo>
                    <a:pt x="2325378" y="0"/>
                  </a:lnTo>
                  <a:lnTo>
                    <a:pt x="4171682" y="3183284"/>
                  </a:lnTo>
                  <a:lnTo>
                    <a:pt x="3937064" y="3589654"/>
                  </a:lnTo>
                  <a:lnTo>
                    <a:pt x="234622" y="3589654"/>
                  </a:lnTo>
                  <a:lnTo>
                    <a:pt x="0" y="3183277"/>
                  </a:lnTo>
                  <a:close/>
                </a:path>
              </a:pathLst>
            </a:custGeom>
            <a:solidFill>
              <a:srgbClr val="AE8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684720" y="1975649"/>
              <a:ext cx="889000" cy="106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坏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33778" y="1762900"/>
            <a:ext cx="806051" cy="812463"/>
            <a:chOff x="2271129" y="1459508"/>
            <a:chExt cx="1905000" cy="1638300"/>
          </a:xfrm>
        </p:grpSpPr>
        <p:sp>
          <p:nvSpPr>
            <p:cNvPr id="25" name="KSO_Shape"/>
            <p:cNvSpPr/>
            <p:nvPr/>
          </p:nvSpPr>
          <p:spPr>
            <a:xfrm>
              <a:off x="2271129" y="1459508"/>
              <a:ext cx="1905000" cy="1638300"/>
            </a:xfrm>
            <a:custGeom>
              <a:avLst/>
              <a:gdLst>
                <a:gd name="connsiteX0" fmla="*/ 1846300 w 4171682"/>
                <a:gd name="connsiteY0" fmla="*/ 0 h 3589654"/>
                <a:gd name="connsiteX1" fmla="*/ 2325378 w 4171682"/>
                <a:gd name="connsiteY1" fmla="*/ 0 h 3589654"/>
                <a:gd name="connsiteX2" fmla="*/ 4171682 w 4171682"/>
                <a:gd name="connsiteY2" fmla="*/ 3183284 h 3589654"/>
                <a:gd name="connsiteX3" fmla="*/ 3937064 w 4171682"/>
                <a:gd name="connsiteY3" fmla="*/ 3589654 h 3589654"/>
                <a:gd name="connsiteX4" fmla="*/ 234622 w 4171682"/>
                <a:gd name="connsiteY4" fmla="*/ 3589654 h 3589654"/>
                <a:gd name="connsiteX5" fmla="*/ 0 w 4171682"/>
                <a:gd name="connsiteY5" fmla="*/ 3183277 h 35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1682" h="3589654">
                  <a:moveTo>
                    <a:pt x="1846300" y="0"/>
                  </a:moveTo>
                  <a:lnTo>
                    <a:pt x="2325378" y="0"/>
                  </a:lnTo>
                  <a:lnTo>
                    <a:pt x="4171682" y="3183284"/>
                  </a:lnTo>
                  <a:lnTo>
                    <a:pt x="3937064" y="3589654"/>
                  </a:lnTo>
                  <a:lnTo>
                    <a:pt x="234622" y="3589654"/>
                  </a:lnTo>
                  <a:lnTo>
                    <a:pt x="0" y="3183277"/>
                  </a:lnTo>
                  <a:close/>
                </a:path>
              </a:pathLst>
            </a:custGeom>
            <a:solidFill>
              <a:srgbClr val="AE8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766000" y="1994085"/>
              <a:ext cx="888999" cy="78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惯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48243" y="715505"/>
            <a:ext cx="941787" cy="811648"/>
            <a:chOff x="3407664" y="3031070"/>
            <a:chExt cx="1309503" cy="1019535"/>
          </a:xfrm>
        </p:grpSpPr>
        <p:sp>
          <p:nvSpPr>
            <p:cNvPr id="28" name="KSO_Shape"/>
            <p:cNvSpPr/>
            <p:nvPr/>
          </p:nvSpPr>
          <p:spPr>
            <a:xfrm>
              <a:off x="3407664" y="3031070"/>
              <a:ext cx="1309503" cy="1019535"/>
            </a:xfrm>
            <a:custGeom>
              <a:avLst/>
              <a:gdLst>
                <a:gd name="connsiteX0" fmla="*/ 1846300 w 4171682"/>
                <a:gd name="connsiteY0" fmla="*/ 0 h 3589654"/>
                <a:gd name="connsiteX1" fmla="*/ 2325378 w 4171682"/>
                <a:gd name="connsiteY1" fmla="*/ 0 h 3589654"/>
                <a:gd name="connsiteX2" fmla="*/ 4171682 w 4171682"/>
                <a:gd name="connsiteY2" fmla="*/ 3183284 h 3589654"/>
                <a:gd name="connsiteX3" fmla="*/ 3937064 w 4171682"/>
                <a:gd name="connsiteY3" fmla="*/ 3589654 h 3589654"/>
                <a:gd name="connsiteX4" fmla="*/ 234622 w 4171682"/>
                <a:gd name="connsiteY4" fmla="*/ 3589654 h 3589654"/>
                <a:gd name="connsiteX5" fmla="*/ 0 w 4171682"/>
                <a:gd name="connsiteY5" fmla="*/ 3183277 h 35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1682" h="3589654">
                  <a:moveTo>
                    <a:pt x="1846300" y="0"/>
                  </a:moveTo>
                  <a:lnTo>
                    <a:pt x="2325378" y="0"/>
                  </a:lnTo>
                  <a:lnTo>
                    <a:pt x="4171682" y="3183284"/>
                  </a:lnTo>
                  <a:lnTo>
                    <a:pt x="3937064" y="3589654"/>
                  </a:lnTo>
                  <a:lnTo>
                    <a:pt x="234622" y="3589654"/>
                  </a:lnTo>
                  <a:lnTo>
                    <a:pt x="0" y="3183277"/>
                  </a:lnTo>
                  <a:close/>
                </a:path>
              </a:pathLst>
            </a:custGeom>
            <a:solidFill>
              <a:srgbClr val="AE8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01966" y="3372686"/>
              <a:ext cx="889000" cy="57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2826" y="3673526"/>
            <a:ext cx="5241852" cy="1820700"/>
          </a:xfrm>
        </p:spPr>
        <p:txBody>
          <a:bodyPr>
            <a:normAutofit fontScale="90000"/>
          </a:bodyPr>
          <a:lstStyle/>
          <a:p>
            <a:b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8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戒</a:t>
            </a: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掉一个</a:t>
            </a: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坏习惯                            </a:t>
            </a:r>
            <a:br>
              <a:rPr lang="en-US" altLang="zh-CN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5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吗？</a:t>
            </a:r>
            <a:br>
              <a:rPr lang="en-US" altLang="zh-CN" sz="27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70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78337" y="2105561"/>
            <a:ext cx="4597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要养成一个</a:t>
            </a:r>
            <a:r>
              <a:rPr lang="zh-CN" altLang="en-US" sz="4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好习惯</a:t>
            </a:r>
            <a:r>
              <a:rPr lang="zh-CN" altLang="en-US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 </a:t>
            </a:r>
            <a:endParaRPr lang="en-US" altLang="zh-CN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r>
              <a:rPr lang="zh-CN" altLang="en-US" sz="40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吗？</a:t>
            </a:r>
            <a:endParaRPr lang="zh-CN" altLang="en-US" sz="4000"/>
          </a:p>
        </p:txBody>
      </p:sp>
      <p:sp>
        <p:nvSpPr>
          <p:cNvPr id="18" name="任意多边形: 形状 17"/>
          <p:cNvSpPr/>
          <p:nvPr/>
        </p:nvSpPr>
        <p:spPr>
          <a:xfrm rot="806688">
            <a:off x="10349186" y="2187721"/>
            <a:ext cx="2215718" cy="4792309"/>
          </a:xfrm>
          <a:custGeom>
            <a:avLst/>
            <a:gdLst>
              <a:gd name="connsiteX0" fmla="*/ 1135169 w 2215718"/>
              <a:gd name="connsiteY0" fmla="*/ 3995893 h 4792309"/>
              <a:gd name="connsiteX1" fmla="*/ 1437032 w 2215718"/>
              <a:gd name="connsiteY1" fmla="*/ 3957083 h 4792309"/>
              <a:gd name="connsiteX2" fmla="*/ 1989737 w 2215718"/>
              <a:gd name="connsiteY2" fmla="*/ 4110759 h 4792309"/>
              <a:gd name="connsiteX3" fmla="*/ 2204972 w 2215718"/>
              <a:gd name="connsiteY3" fmla="*/ 4378324 h 4792309"/>
              <a:gd name="connsiteX4" fmla="*/ 2215718 w 2215718"/>
              <a:gd name="connsiteY4" fmla="*/ 4457440 h 4792309"/>
              <a:gd name="connsiteX5" fmla="*/ 814944 w 2215718"/>
              <a:gd name="connsiteY5" fmla="*/ 4792309 h 4792309"/>
              <a:gd name="connsiteX6" fmla="*/ 785743 w 2215718"/>
              <a:gd name="connsiteY6" fmla="*/ 4768302 h 4792309"/>
              <a:gd name="connsiteX7" fmla="*/ 658992 w 2215718"/>
              <a:gd name="connsiteY7" fmla="*/ 4483977 h 4792309"/>
              <a:gd name="connsiteX8" fmla="*/ 884327 w 2215718"/>
              <a:gd name="connsiteY8" fmla="*/ 4112327 h 4792309"/>
              <a:gd name="connsiteX9" fmla="*/ 1135169 w 2215718"/>
              <a:gd name="connsiteY9" fmla="*/ 3995893 h 4792309"/>
              <a:gd name="connsiteX10" fmla="*/ 1777906 w 2215718"/>
              <a:gd name="connsiteY10" fmla="*/ 2041379 h 4792309"/>
              <a:gd name="connsiteX11" fmla="*/ 2026649 w 2215718"/>
              <a:gd name="connsiteY11" fmla="*/ 3081883 h 4792309"/>
              <a:gd name="connsiteX12" fmla="*/ 2025342 w 2215718"/>
              <a:gd name="connsiteY12" fmla="*/ 3084802 h 4792309"/>
              <a:gd name="connsiteX13" fmla="*/ 1993987 w 2215718"/>
              <a:gd name="connsiteY13" fmla="*/ 3282780 h 4792309"/>
              <a:gd name="connsiteX14" fmla="*/ 1993987 w 2215718"/>
              <a:gd name="connsiteY14" fmla="*/ 3499185 h 4792309"/>
              <a:gd name="connsiteX15" fmla="*/ 871572 w 2215718"/>
              <a:gd name="connsiteY15" fmla="*/ 3499185 h 4792309"/>
              <a:gd name="connsiteX16" fmla="*/ 871572 w 2215718"/>
              <a:gd name="connsiteY16" fmla="*/ 3204372 h 4792309"/>
              <a:gd name="connsiteX17" fmla="*/ 1037385 w 2215718"/>
              <a:gd name="connsiteY17" fmla="*/ 2632001 h 4792309"/>
              <a:gd name="connsiteX18" fmla="*/ 1594339 w 2215718"/>
              <a:gd name="connsiteY18" fmla="*/ 2156854 h 4792309"/>
              <a:gd name="connsiteX19" fmla="*/ 1702289 w 2215718"/>
              <a:gd name="connsiteY19" fmla="*/ 2090183 h 4792309"/>
              <a:gd name="connsiteX20" fmla="*/ 585720 w 2215718"/>
              <a:gd name="connsiteY20" fmla="*/ 109055 h 4792309"/>
              <a:gd name="connsiteX21" fmla="*/ 1201335 w 2215718"/>
              <a:gd name="connsiteY21" fmla="*/ 6146 h 4792309"/>
              <a:gd name="connsiteX22" fmla="*/ 1289894 w 2215718"/>
              <a:gd name="connsiteY22" fmla="*/ 0 h 4792309"/>
              <a:gd name="connsiteX23" fmla="*/ 1487616 w 2215718"/>
              <a:gd name="connsiteY23" fmla="*/ 827084 h 4792309"/>
              <a:gd name="connsiteX24" fmla="*/ 1289953 w 2215718"/>
              <a:gd name="connsiteY24" fmla="*/ 833930 h 4792309"/>
              <a:gd name="connsiteX25" fmla="*/ 0 w 2215718"/>
              <a:gd name="connsiteY25" fmla="*/ 1266149 h 4792309"/>
              <a:gd name="connsiteX26" fmla="*/ 0 w 2215718"/>
              <a:gd name="connsiteY26" fmla="*/ 300173 h 4792309"/>
              <a:gd name="connsiteX27" fmla="*/ 585720 w 2215718"/>
              <a:gd name="connsiteY27" fmla="*/ 109055 h 479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15718" h="4792309">
                <a:moveTo>
                  <a:pt x="1135169" y="3995893"/>
                </a:moveTo>
                <a:cubicBezTo>
                  <a:pt x="1227287" y="3970019"/>
                  <a:pt x="1327909" y="3957082"/>
                  <a:pt x="1437032" y="3957083"/>
                </a:cubicBezTo>
                <a:cubicBezTo>
                  <a:pt x="1652447" y="3957082"/>
                  <a:pt x="1836679" y="4008307"/>
                  <a:pt x="1989737" y="4110759"/>
                </a:cubicBezTo>
                <a:cubicBezTo>
                  <a:pt x="2104527" y="4187599"/>
                  <a:pt x="2176274" y="4276787"/>
                  <a:pt x="2204972" y="4378324"/>
                </a:cubicBezTo>
                <a:lnTo>
                  <a:pt x="2215718" y="4457440"/>
                </a:lnTo>
                <a:lnTo>
                  <a:pt x="814944" y="4792309"/>
                </a:lnTo>
                <a:lnTo>
                  <a:pt x="785743" y="4768302"/>
                </a:lnTo>
                <a:cubicBezTo>
                  <a:pt x="701243" y="4683818"/>
                  <a:pt x="658992" y="4589042"/>
                  <a:pt x="658992" y="4483977"/>
                </a:cubicBezTo>
                <a:cubicBezTo>
                  <a:pt x="658992" y="4339708"/>
                  <a:pt x="734104" y="4215825"/>
                  <a:pt x="884327" y="4112327"/>
                </a:cubicBezTo>
                <a:cubicBezTo>
                  <a:pt x="959437" y="4060578"/>
                  <a:pt x="1043052" y="4021767"/>
                  <a:pt x="1135169" y="3995893"/>
                </a:cubicBezTo>
                <a:close/>
                <a:moveTo>
                  <a:pt x="1777906" y="2041379"/>
                </a:moveTo>
                <a:lnTo>
                  <a:pt x="2026649" y="3081883"/>
                </a:lnTo>
                <a:lnTo>
                  <a:pt x="2025342" y="3084802"/>
                </a:lnTo>
                <a:cubicBezTo>
                  <a:pt x="2004439" y="3145698"/>
                  <a:pt x="1993987" y="3211691"/>
                  <a:pt x="1993987" y="3282780"/>
                </a:cubicBezTo>
                <a:lnTo>
                  <a:pt x="1993987" y="3499185"/>
                </a:lnTo>
                <a:lnTo>
                  <a:pt x="871572" y="3499185"/>
                </a:lnTo>
                <a:lnTo>
                  <a:pt x="871572" y="3204372"/>
                </a:lnTo>
                <a:cubicBezTo>
                  <a:pt x="871572" y="2980651"/>
                  <a:pt x="926842" y="2789861"/>
                  <a:pt x="1037385" y="2632001"/>
                </a:cubicBezTo>
                <a:cubicBezTo>
                  <a:pt x="1147925" y="2474141"/>
                  <a:pt x="1333577" y="2315760"/>
                  <a:pt x="1594339" y="2156854"/>
                </a:cubicBezTo>
                <a:cubicBezTo>
                  <a:pt x="1631894" y="2134116"/>
                  <a:pt x="1667877" y="2111892"/>
                  <a:pt x="1702289" y="2090183"/>
                </a:cubicBezTo>
                <a:close/>
                <a:moveTo>
                  <a:pt x="585720" y="109055"/>
                </a:moveTo>
                <a:cubicBezTo>
                  <a:pt x="785942" y="60050"/>
                  <a:pt x="991147" y="25747"/>
                  <a:pt x="1201335" y="6146"/>
                </a:cubicBezTo>
                <a:lnTo>
                  <a:pt x="1289894" y="0"/>
                </a:lnTo>
                <a:lnTo>
                  <a:pt x="1487616" y="827084"/>
                </a:lnTo>
                <a:lnTo>
                  <a:pt x="1289953" y="833930"/>
                </a:lnTo>
                <a:cubicBezTo>
                  <a:pt x="831758" y="865946"/>
                  <a:pt x="401773" y="1010019"/>
                  <a:pt x="0" y="1266149"/>
                </a:cubicBezTo>
                <a:lnTo>
                  <a:pt x="0" y="300173"/>
                </a:lnTo>
                <a:cubicBezTo>
                  <a:pt x="190258" y="221765"/>
                  <a:pt x="385497" y="158059"/>
                  <a:pt x="585720" y="109055"/>
                </a:cubicBezTo>
                <a:close/>
              </a:path>
            </a:pathLst>
          </a:custGeom>
          <a:solidFill>
            <a:srgbClr val="AE8EB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/>
          </a:p>
        </p:txBody>
      </p:sp>
      <p:sp>
        <p:nvSpPr>
          <p:cNvPr id="13" name="矩形 12"/>
          <p:cNvSpPr/>
          <p:nvPr/>
        </p:nvSpPr>
        <p:spPr>
          <a:xfrm>
            <a:off x="-8847" y="6161754"/>
            <a:ext cx="4703291" cy="687461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怎么养成好习惯戒掉坏习惯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02547" y="-22077"/>
            <a:ext cx="1333500" cy="6869038"/>
            <a:chOff x="3422800" y="-11038"/>
            <a:chExt cx="1333500" cy="6869038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4756300" y="1"/>
              <a:ext cx="0" cy="6857999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4451500" y="-11038"/>
              <a:ext cx="0" cy="4609719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134000" y="-11038"/>
              <a:ext cx="0" cy="3096281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3816500" y="0"/>
              <a:ext cx="0" cy="1906275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422800" y="-11038"/>
              <a:ext cx="0" cy="964175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圆角矩形 7"/>
          <p:cNvSpPr/>
          <p:nvPr/>
        </p:nvSpPr>
        <p:spPr>
          <a:xfrm>
            <a:off x="1255388" y="3131101"/>
            <a:ext cx="2573505" cy="687462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请思考</a:t>
            </a:r>
            <a:endParaRPr lang="zh-CN" altLang="en-US" sz="28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8847" y="1891469"/>
            <a:ext cx="1711605" cy="145837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996932" y="4826559"/>
            <a:ext cx="1335755" cy="912193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96932" y="2790114"/>
            <a:ext cx="1053748" cy="877803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8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7" grpId="0"/>
      <p:bldP spid="30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170538"/>
            <a:ext cx="4762500" cy="687461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bg1"/>
                </a:solidFill>
              </a:rPr>
              <a:t>好习惯多了，坏习惯自然就少了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494786" y="1891469"/>
            <a:ext cx="545546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有一位禅师，带领一帮弟子来到一片草地上。他问弟子们，怎么可以除掉草地上的杂草。弟子们想了各种办法，拔、铲、挖等等。但禅师说，这都不是最佳办法。因为“野火烧不尽，春风只又生”。  </a:t>
            </a:r>
            <a:endParaRPr lang="zh-CN" altLang="en-US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494786" y="3164797"/>
            <a:ext cx="545546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    </a:t>
            </a: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什么才是最好的办法呢？</a:t>
            </a:r>
            <a:endParaRPr lang="en-US" altLang="zh-CN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禅师说：明年你们就知道了。到了第二年，弟子再回来发现，这片草地长出了成片的粮食，再也看不见原来的杂草。弟子们才明白最好的办法原来是在草地上种粮食。  </a:t>
            </a:r>
            <a:endParaRPr lang="zh-CN" altLang="en-US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这是禅师的</a:t>
            </a:r>
            <a:r>
              <a:rPr lang="zh-CN" altLang="en-US" sz="4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</a:t>
            </a:r>
            <a:r>
              <a:rPr lang="zh-CN" altLang="en-US" sz="20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——用粮食根除杂草。</a:t>
            </a:r>
            <a:endParaRPr lang="zh-CN" altLang="en-US" sz="20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>
              <a:solidFill>
                <a:srgbClr val="CC0000"/>
              </a:solidFill>
            </a:endParaRPr>
          </a:p>
        </p:txBody>
      </p:sp>
      <p:sp>
        <p:nvSpPr>
          <p:cNvPr id="23" name="圆角矩形 7"/>
          <p:cNvSpPr/>
          <p:nvPr/>
        </p:nvSpPr>
        <p:spPr>
          <a:xfrm>
            <a:off x="1241748" y="2685219"/>
            <a:ext cx="2548020" cy="891763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禅师的故事</a:t>
            </a:r>
            <a:endParaRPr lang="zh-CN" altLang="en-US" sz="28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422514" y="-25844"/>
            <a:ext cx="1333500" cy="6869038"/>
            <a:chOff x="3422800" y="-11038"/>
            <a:chExt cx="1333500" cy="6869038"/>
          </a:xfrm>
        </p:grpSpPr>
        <p:cxnSp>
          <p:nvCxnSpPr>
            <p:cNvPr id="36" name="直接连接符 35"/>
            <p:cNvCxnSpPr/>
            <p:nvPr/>
          </p:nvCxnSpPr>
          <p:spPr>
            <a:xfrm flipV="1">
              <a:off x="4756300" y="1"/>
              <a:ext cx="0" cy="6857999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451500" y="-11038"/>
              <a:ext cx="0" cy="4609719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134000" y="-11038"/>
              <a:ext cx="0" cy="3096281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3816500" y="0"/>
              <a:ext cx="0" cy="1906275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422800" y="-11038"/>
              <a:ext cx="0" cy="964175"/>
            </a:xfrm>
            <a:prstGeom prst="line">
              <a:avLst/>
            </a:prstGeom>
            <a:ln w="165100" cmpd="tri">
              <a:solidFill>
                <a:srgbClr val="AE8E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1757222"/>
            <a:ext cx="1711605" cy="145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  <p:bldP spid="21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7"/>
          <a:stretch>
            <a:fillRect/>
          </a:stretch>
        </p:blipFill>
        <p:spPr>
          <a:xfrm>
            <a:off x="-67234" y="2212975"/>
            <a:ext cx="12326461" cy="4645025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73283" y="1934775"/>
            <a:ext cx="7845425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张女士的儿子学习很好，很多人向她咨询孩子学习的方法。她说其实儿子就是</a:t>
            </a:r>
            <a:endParaRPr lang="en-US" altLang="zh-CN" sz="2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每天重复</a:t>
            </a:r>
            <a:r>
              <a: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做了</a:t>
            </a:r>
            <a:r>
              <a:rPr lang="zh-CN" altLang="en-US" sz="115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6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件事。</a:t>
            </a:r>
            <a:endParaRPr lang="zh-CN" altLang="en-US" sz="36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73282" y="1606288"/>
            <a:ext cx="7845425" cy="141031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10079" y="1659895"/>
            <a:ext cx="3166851" cy="1045132"/>
          </a:xfrm>
          <a:prstGeom prst="rect">
            <a:avLst/>
          </a:prstGeom>
          <a:solidFill>
            <a:srgbClr val="AE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33299" y="256101"/>
            <a:ext cx="3767707" cy="1993881"/>
            <a:chOff x="1216348" y="1532301"/>
            <a:chExt cx="3767707" cy="1993881"/>
          </a:xfrm>
        </p:grpSpPr>
        <p:sp>
          <p:nvSpPr>
            <p:cNvPr id="4" name="圆角矩形 7"/>
            <p:cNvSpPr/>
            <p:nvPr/>
          </p:nvSpPr>
          <p:spPr>
            <a:xfrm>
              <a:off x="1216348" y="2634419"/>
              <a:ext cx="2548020" cy="891763"/>
            </a:xfrm>
            <a:prstGeom prst="roundRect">
              <a:avLst>
                <a:gd name="adj" fmla="val 12242"/>
              </a:avLst>
            </a:prstGeom>
            <a:solidFill>
              <a:srgbClr val="F6F7F9"/>
            </a:solidFill>
            <a:ln w="28575">
              <a:gradFill>
                <a:gsLst>
                  <a:gs pos="0">
                    <a:srgbClr val="A7C1B8"/>
                  </a:gs>
                  <a:gs pos="100000">
                    <a:srgbClr val="AE8EB3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zh-CN" sz="2800" b="1">
                  <a:solidFill>
                    <a:srgbClr val="AE8E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2800" b="1">
                  <a:solidFill>
                    <a:srgbClr val="AE8E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个好习惯</a:t>
              </a:r>
              <a:endParaRPr lang="zh-CN" altLang="en-US" sz="28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72450" y="1532301"/>
              <a:ext cx="1711605" cy="14583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775376" y="6261219"/>
            <a:ext cx="7582768" cy="52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椭圆 4"/>
          <p:cNvSpPr/>
          <p:nvPr/>
        </p:nvSpPr>
        <p:spPr>
          <a:xfrm>
            <a:off x="8365277" y="5158862"/>
            <a:ext cx="577421" cy="1154844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矩形 10"/>
          <p:cNvSpPr/>
          <p:nvPr/>
        </p:nvSpPr>
        <p:spPr>
          <a:xfrm>
            <a:off x="3455778" y="5158863"/>
            <a:ext cx="4906497" cy="52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椭圆 4"/>
          <p:cNvSpPr/>
          <p:nvPr/>
        </p:nvSpPr>
        <p:spPr>
          <a:xfrm flipH="1">
            <a:off x="2873255" y="4056505"/>
            <a:ext cx="577421" cy="1154844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矩形 12"/>
          <p:cNvSpPr/>
          <p:nvPr/>
        </p:nvSpPr>
        <p:spPr>
          <a:xfrm>
            <a:off x="3450675" y="4060439"/>
            <a:ext cx="2676271" cy="52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椭圆 4"/>
          <p:cNvSpPr/>
          <p:nvPr/>
        </p:nvSpPr>
        <p:spPr>
          <a:xfrm>
            <a:off x="6126947" y="2955612"/>
            <a:ext cx="577421" cy="1154844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矩形 14"/>
          <p:cNvSpPr/>
          <p:nvPr/>
        </p:nvSpPr>
        <p:spPr>
          <a:xfrm>
            <a:off x="4027462" y="2955611"/>
            <a:ext cx="2099484" cy="52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椭圆 4"/>
          <p:cNvSpPr/>
          <p:nvPr/>
        </p:nvSpPr>
        <p:spPr>
          <a:xfrm flipH="1">
            <a:off x="3450676" y="1853256"/>
            <a:ext cx="577421" cy="1154844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7" name="组合 16"/>
          <p:cNvGrpSpPr/>
          <p:nvPr/>
        </p:nvGrpSpPr>
        <p:grpSpPr>
          <a:xfrm>
            <a:off x="4028097" y="1694576"/>
            <a:ext cx="7530605" cy="364561"/>
            <a:chOff x="2440137" y="1223211"/>
            <a:chExt cx="5647954" cy="273421"/>
          </a:xfrm>
          <a:solidFill>
            <a:schemeClr val="accent5"/>
          </a:solidFill>
        </p:grpSpPr>
        <p:sp>
          <p:nvSpPr>
            <p:cNvPr id="18" name="矩形 17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0" name="文本框 34"/>
          <p:cNvSpPr>
            <a:spLocks noChangeArrowheads="1"/>
          </p:cNvSpPr>
          <p:nvPr/>
        </p:nvSpPr>
        <p:spPr bwMode="auto">
          <a:xfrm>
            <a:off x="2168147" y="5234112"/>
            <a:ext cx="28713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列计划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每天用</a:t>
            </a:r>
            <a:r>
              <a:rPr lang="en-US" altLang="zh-CN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分钟把当天的学习、生活、娱乐列一个表出来，最重要的排在最前面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4" name="文本框 34"/>
          <p:cNvSpPr>
            <a:spLocks noChangeArrowheads="1"/>
          </p:cNvSpPr>
          <p:nvPr/>
        </p:nvSpPr>
        <p:spPr bwMode="auto">
          <a:xfrm>
            <a:off x="9105728" y="5230362"/>
            <a:ext cx="275085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预习与复习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上课前提前去预习，课间休息的时候，用一两分钟及时回忆老师所讲的内容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5" name="文本框 34"/>
          <p:cNvSpPr>
            <a:spLocks noChangeArrowheads="1"/>
          </p:cNvSpPr>
          <p:nvPr/>
        </p:nvSpPr>
        <p:spPr bwMode="auto">
          <a:xfrm>
            <a:off x="5206488" y="5280570"/>
            <a:ext cx="299575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自我鼓励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在上课前握紧拳头做一下自我暗示，暗示今天一定要全心投入，全部消化所学课程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6" name="文本框 34"/>
          <p:cNvSpPr>
            <a:spLocks noChangeArrowheads="1"/>
          </p:cNvSpPr>
          <p:nvPr/>
        </p:nvSpPr>
        <p:spPr bwMode="auto">
          <a:xfrm>
            <a:off x="5396220" y="4143857"/>
            <a:ext cx="3099017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反思总结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做完习题后及时反思，反思哪些做得好，哪些需要改进，并写下来，总结经验和教训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7" name="文本框 34"/>
          <p:cNvSpPr>
            <a:spLocks noChangeArrowheads="1"/>
          </p:cNvSpPr>
          <p:nvPr/>
        </p:nvSpPr>
        <p:spPr bwMode="auto">
          <a:xfrm>
            <a:off x="3400699" y="4174832"/>
            <a:ext cx="168762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及时回顾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每天睡觉前</a:t>
            </a:r>
            <a:r>
              <a:rPr lang="en-US" altLang="zh-CN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分钟回忆一天所学的内容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8" name="文本框 34"/>
          <p:cNvSpPr>
            <a:spLocks noChangeArrowheads="1"/>
          </p:cNvSpPr>
          <p:nvPr/>
        </p:nvSpPr>
        <p:spPr bwMode="auto">
          <a:xfrm>
            <a:off x="3836155" y="3026475"/>
            <a:ext cx="250433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互换交流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找出自己学习的榜样，跟他们交流学习心得，并经常向老师请教问题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9" name="文本框 34"/>
          <p:cNvSpPr>
            <a:spLocks noChangeArrowheads="1"/>
          </p:cNvSpPr>
          <p:nvPr/>
        </p:nvSpPr>
        <p:spPr bwMode="auto">
          <a:xfrm>
            <a:off x="6956847" y="3019850"/>
            <a:ext cx="296498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查找原因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对做错的题目分析原因，找出错在什么地方，每科建立一个错题本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30" name="文本框 34"/>
          <p:cNvSpPr>
            <a:spLocks noChangeArrowheads="1"/>
          </p:cNvSpPr>
          <p:nvPr/>
        </p:nvSpPr>
        <p:spPr bwMode="auto">
          <a:xfrm>
            <a:off x="4244510" y="1494244"/>
            <a:ext cx="296498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重视课堂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上课的时候集中注意力，积极回答老师的提问，并做好课堂笔记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7596459" y="1508305"/>
            <a:ext cx="296498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09.</a:t>
            </a:r>
            <a:r>
              <a:rPr lang="zh-CN" altLang="en-US" sz="1400" b="1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锻炼身体</a:t>
            </a:r>
            <a:endParaRPr lang="en-US" altLang="zh-CN" sz="1400" b="1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每天用2</a:t>
            </a:r>
            <a:r>
              <a:rPr lang="en-US" altLang="zh-CN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200">
                <a:solidFill>
                  <a:srgbClr val="AE8E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分钟来锻炼身体、磨练意志</a:t>
            </a:r>
            <a:endParaRPr lang="en-US" altLang="zh-CN" sz="1200" dirty="0">
              <a:solidFill>
                <a:srgbClr val="AE8E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2367</Words>
  <Application>WPS 演示</Application>
  <PresentationFormat>宽屏</PresentationFormat>
  <Paragraphs>275</Paragraphs>
  <Slides>20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等线</vt:lpstr>
      <vt:lpstr>黑体</vt:lpstr>
      <vt:lpstr>华文宋体</vt:lpstr>
      <vt:lpstr>Arial Unicode MS</vt:lpstr>
      <vt:lpstr>等线 Light</vt:lpstr>
      <vt:lpstr>楷体</vt:lpstr>
      <vt:lpstr>Calibri</vt:lpstr>
      <vt:lpstr>隶书</vt:lpstr>
      <vt:lpstr>Microsoft YaHei UI</vt:lpstr>
      <vt:lpstr>Office 主题​​</vt:lpstr>
      <vt:lpstr>PowerPoint 演示文稿</vt:lpstr>
      <vt:lpstr>PowerPoint 演示文稿</vt:lpstr>
      <vt:lpstr>Game：十指交叉</vt:lpstr>
      <vt:lpstr>PowerPoint 演示文稿</vt:lpstr>
      <vt:lpstr>PowerPoint 演示文稿</vt:lpstr>
      <vt:lpstr> 要戒掉一个坏习惯                                                     吗？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水-木-目</cp:lastModifiedBy>
  <cp:revision>165</cp:revision>
  <dcterms:created xsi:type="dcterms:W3CDTF">2017-12-10T06:27:00Z</dcterms:created>
  <dcterms:modified xsi:type="dcterms:W3CDTF">2022-07-13T00:31:07Z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