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85" r:id="rId4"/>
    <p:sldId id="287" r:id="rId5"/>
    <p:sldId id="263" r:id="rId6"/>
    <p:sldId id="269" r:id="rId7"/>
    <p:sldId id="270" r:id="rId8"/>
    <p:sldId id="271" r:id="rId9"/>
    <p:sldId id="272" r:id="rId10"/>
    <p:sldId id="273" r:id="rId11"/>
    <p:sldId id="288" r:id="rId12"/>
    <p:sldId id="274" r:id="rId13"/>
    <p:sldId id="275" r:id="rId14"/>
    <p:sldId id="276" r:id="rId15"/>
    <p:sldId id="277" r:id="rId16"/>
    <p:sldId id="278" r:id="rId17"/>
    <p:sldId id="289" r:id="rId18"/>
    <p:sldId id="279" r:id="rId19"/>
    <p:sldId id="280" r:id="rId20"/>
    <p:sldId id="281" r:id="rId21"/>
    <p:sldId id="282" r:id="rId22"/>
    <p:sldId id="283" r:id="rId23"/>
    <p:sldId id="290" r:id="rId24"/>
  </p:sldIdLst>
  <p:sldSz cx="12192000" cy="6858000"/>
  <p:notesSz cx="6858000" cy="9144000"/>
  <p:embeddedFontLst>
    <p:embeddedFont>
      <p:font typeface="优设标题黑" panose="00000500000000000000" pitchFamily="2" charset="-122"/>
      <p:regular r:id="rId28"/>
    </p:embeddedFont>
    <p:embeddedFont>
      <p:font typeface="微软雅黑" panose="020B0503020204020204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2C27"/>
    <a:srgbClr val="FD7131"/>
    <a:srgbClr val="1A9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-3057122" y="-2133231"/>
            <a:ext cx="18869486" cy="133981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006" y="3050672"/>
            <a:ext cx="5909328" cy="44319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5952481" y="2770664"/>
            <a:ext cx="6282671" cy="47120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3D3A9879-C25D-4D7F-A2B7-C1483731C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3F7E8FF2-4ED0-4F1A-AC33-B75B76DC7A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5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5.png"/><Relationship Id="rId7" Type="http://schemas.openxmlformats.org/officeDocument/2006/relationships/image" Target="../media/image6.png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GIF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85451" y="-435875"/>
            <a:ext cx="12191999" cy="86568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" y="2431422"/>
            <a:ext cx="5909328" cy="44319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9329" y="2151414"/>
            <a:ext cx="6282671" cy="4712003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t="28016" r="4972" b="19048"/>
          <a:stretch>
            <a:fillRect/>
          </a:stretch>
        </p:blipFill>
        <p:spPr>
          <a:xfrm>
            <a:off x="8536290" y="4615059"/>
            <a:ext cx="3462301" cy="20578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517" y="4844390"/>
            <a:ext cx="3853746" cy="26572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263861" y="3125976"/>
            <a:ext cx="766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同“心”抗疫 共筑疫情防控心理健康防线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025057" y="1292396"/>
            <a:ext cx="8353739" cy="1867789"/>
            <a:chOff x="2142267" y="1741054"/>
            <a:chExt cx="8353739" cy="1867789"/>
          </a:xfrm>
        </p:grpSpPr>
        <p:sp>
          <p:nvSpPr>
            <p:cNvPr id="23" name="矩形 22"/>
            <p:cNvSpPr/>
            <p:nvPr/>
          </p:nvSpPr>
          <p:spPr>
            <a:xfrm>
              <a:off x="2174497" y="1746795"/>
              <a:ext cx="8321509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ln w="174625">
                    <a:gradFill flip="none" rotWithShape="1">
                      <a:gsLst>
                        <a:gs pos="0">
                          <a:srgbClr val="FD7131"/>
                        </a:gs>
                        <a:gs pos="74000">
                          <a:srgbClr val="C22C27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ln>
                  <a:gradFill>
                    <a:gsLst>
                      <a:gs pos="0">
                        <a:srgbClr val="C22C27"/>
                      </a:gs>
                      <a:gs pos="74000">
                        <a:srgbClr val="FD7131"/>
                      </a:gs>
                    </a:gsLst>
                    <a:lin ang="5400000" scaled="1"/>
                  </a:gradFill>
                  <a:effectLst>
                    <a:outerShdw blurRad="114300" dist="190500" dir="5400000" algn="ctr" rotWithShape="0">
                      <a:srgbClr val="000000">
                        <a:alpha val="20000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疫情心理健康</a:t>
              </a:r>
              <a:endParaRPr lang="zh-CN" altLang="en-US" sz="11500" dirty="0">
                <a:ln w="174625">
                  <a:gradFill flip="none" rotWithShape="1"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gradFill>
                  <a:gsLst>
                    <a:gs pos="0">
                      <a:srgbClr val="C22C27"/>
                    </a:gs>
                    <a:gs pos="74000">
                      <a:srgbClr val="FD7131"/>
                    </a:gs>
                  </a:gsLst>
                  <a:lin ang="5400000" scaled="1"/>
                </a:gradFill>
                <a:effectLst>
                  <a:outerShdw blurRad="114300" dist="190500" dir="5400000" algn="ctr" rotWithShape="0">
                    <a:srgbClr val="000000">
                      <a:alpha val="20000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42267" y="1741054"/>
              <a:ext cx="8321509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疫情心理健康</a:t>
              </a:r>
              <a:endParaRPr lang="zh-CN" altLang="en-US" sz="115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949046" y="1104066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 flipH="1">
            <a:off x="10463393" y="2576915"/>
            <a:ext cx="561892" cy="436707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sp>
        <p:nvSpPr>
          <p:cNvPr id="52" name="矩形: 圆角 51"/>
          <p:cNvSpPr/>
          <p:nvPr/>
        </p:nvSpPr>
        <p:spPr>
          <a:xfrm>
            <a:off x="4719418" y="3950296"/>
            <a:ext cx="2254501" cy="472078"/>
          </a:xfrm>
          <a:prstGeom prst="roundRect">
            <a:avLst/>
          </a:prstGeom>
          <a:gradFill>
            <a:gsLst>
              <a:gs pos="0">
                <a:srgbClr val="FD7131"/>
              </a:gs>
              <a:gs pos="74000">
                <a:srgbClr val="C22C27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芙蓉初级中学</a:t>
            </a:r>
            <a:endParaRPr lang="zh-CN" altLang="en-US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" name="羽肿 - Windy Hill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880" y="262255"/>
            <a:ext cx="513080" cy="33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9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5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85451" y="-435875"/>
            <a:ext cx="12191999" cy="86568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" y="2457548"/>
            <a:ext cx="5909328" cy="44319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9329" y="2177540"/>
            <a:ext cx="6282671" cy="47120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087" y="4902891"/>
            <a:ext cx="3853746" cy="26572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527753" y="4261622"/>
            <a:ext cx="439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同“心”抗疫 共筑疫情防控心理健康防线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616652" y="2452263"/>
            <a:ext cx="4253087" cy="1885883"/>
            <a:chOff x="2174497" y="1722960"/>
            <a:chExt cx="4253087" cy="1885883"/>
          </a:xfrm>
        </p:grpSpPr>
        <p:sp>
          <p:nvSpPr>
            <p:cNvPr id="23" name="矩形 22"/>
            <p:cNvSpPr/>
            <p:nvPr/>
          </p:nvSpPr>
          <p:spPr>
            <a:xfrm>
              <a:off x="2174497" y="1746795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ln w="174625">
                    <a:gradFill flip="none" rotWithShape="1">
                      <a:gsLst>
                        <a:gs pos="0">
                          <a:srgbClr val="FD7131"/>
                        </a:gs>
                        <a:gs pos="74000">
                          <a:srgbClr val="C22C27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ln>
                  <a:gradFill>
                    <a:gsLst>
                      <a:gs pos="0">
                        <a:srgbClr val="C22C27"/>
                      </a:gs>
                      <a:gs pos="74000">
                        <a:srgbClr val="FD7131"/>
                      </a:gs>
                    </a:gsLst>
                    <a:lin ang="5400000" scaled="1"/>
                  </a:gradFill>
                  <a:effectLst>
                    <a:outerShdw blurRad="114300" dist="190500" dir="5400000" algn="ctr" rotWithShape="0">
                      <a:srgbClr val="000000">
                        <a:alpha val="20000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家长篇</a:t>
              </a:r>
              <a:endParaRPr lang="zh-CN" altLang="en-US" sz="11500" dirty="0">
                <a:ln w="174625">
                  <a:gradFill flip="none" rotWithShape="1"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gradFill>
                  <a:gsLst>
                    <a:gs pos="0">
                      <a:srgbClr val="C22C27"/>
                    </a:gs>
                    <a:gs pos="74000">
                      <a:srgbClr val="FD7131"/>
                    </a:gs>
                  </a:gsLst>
                  <a:lin ang="5400000" scaled="1"/>
                </a:gradFill>
                <a:effectLst>
                  <a:outerShdw blurRad="114300" dist="190500" dir="5400000" algn="ctr" rotWithShape="0">
                    <a:srgbClr val="000000">
                      <a:alpha val="20000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74497" y="1722960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家长篇</a:t>
              </a:r>
              <a:endParaRPr lang="zh-CN" altLang="en-US" sz="115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949046" y="1104066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 flipH="1">
            <a:off x="10463393" y="2576915"/>
            <a:ext cx="561892" cy="436707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sp>
        <p:nvSpPr>
          <p:cNvPr id="52" name="矩形: 圆角 51"/>
          <p:cNvSpPr/>
          <p:nvPr/>
        </p:nvSpPr>
        <p:spPr>
          <a:xfrm>
            <a:off x="4659440" y="1744993"/>
            <a:ext cx="2254501" cy="588361"/>
          </a:xfrm>
          <a:prstGeom prst="roundRect">
            <a:avLst/>
          </a:prstGeom>
          <a:gradFill>
            <a:gsLst>
              <a:gs pos="0">
                <a:srgbClr val="FD7131"/>
              </a:gs>
              <a:gs pos="74000">
                <a:srgbClr val="C22C27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第二部分</a:t>
            </a:r>
            <a:endParaRPr lang="zh-CN" altLang="en-US" sz="2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2" r="41587"/>
          <a:stretch>
            <a:fillRect/>
          </a:stretch>
        </p:blipFill>
        <p:spPr>
          <a:xfrm>
            <a:off x="7886610" y="3059863"/>
            <a:ext cx="3427772" cy="4829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1430" y="2400935"/>
            <a:ext cx="5717540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有了基本防疫措施以后，不必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+mn-ea"/>
              </a:rPr>
              <a:t>过分关注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自己的身心感受和外界信息，应当将注意力投入到更多积极、有意义的事情上。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25741" y="1569419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避免过分关注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4706" r="21438"/>
          <a:stretch>
            <a:fillRect/>
          </a:stretch>
        </p:blipFill>
        <p:spPr>
          <a:xfrm>
            <a:off x="7395882" y="2400416"/>
            <a:ext cx="3173506" cy="445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5741" y="1569419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生活规律如常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02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810385" y="2656205"/>
            <a:ext cx="576770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保持正常的生活规律，保持良好的生活节奏和习惯，这有利于增强抵抗力。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8235" r="11634" b="8824"/>
          <a:stretch>
            <a:fillRect/>
          </a:stretch>
        </p:blipFill>
        <p:spPr>
          <a:xfrm>
            <a:off x="7221071" y="2005104"/>
            <a:ext cx="3369711" cy="356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5741" y="1569419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保持情绪稳定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803275" y="2556510"/>
            <a:ext cx="632968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家长应保持情绪稳定，注重孩子的防疫措施，但不要过度焦虑和紧张。要营造安全、和谐的家庭氛围，保障孩子内心的安全感。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57" y="1609760"/>
            <a:ext cx="5020820" cy="3765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5741" y="1569419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适当安抚孩子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04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847725" y="2277110"/>
            <a:ext cx="659955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家长宜多陪伴孩子，多交流沟通。对出现烦躁不安、焦虑恐惧等异常情绪的孩子，宜多谈心、陪伴入睡等，通过增强亲子关系重建安全感。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31" y="1160930"/>
            <a:ext cx="4298576" cy="4298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25741" y="1569419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回应孩子的疑问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05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386205" y="2400935"/>
            <a:ext cx="641731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对于孩子提出的各种问题，包括疫情、疾病、死亡等问题，家长要保持温和、耐心的态度，不回避、不批评、不忌讳，根据孩子的年龄和理解力给予适宜的回答。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41" y="2400416"/>
            <a:ext cx="4161831" cy="4161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85451" y="-435875"/>
            <a:ext cx="12191999" cy="86568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" y="2457548"/>
            <a:ext cx="5909328" cy="44319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9329" y="2177540"/>
            <a:ext cx="6282671" cy="47120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087" y="4902891"/>
            <a:ext cx="3853746" cy="26572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494833" y="4064869"/>
            <a:ext cx="439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同“心”抗疫 共筑疫情防控心理健康防线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583732" y="2268670"/>
            <a:ext cx="4270055" cy="1872723"/>
            <a:chOff x="2174497" y="1736120"/>
            <a:chExt cx="4270055" cy="1872723"/>
          </a:xfrm>
        </p:grpSpPr>
        <p:sp>
          <p:nvSpPr>
            <p:cNvPr id="23" name="矩形 22"/>
            <p:cNvSpPr/>
            <p:nvPr/>
          </p:nvSpPr>
          <p:spPr>
            <a:xfrm>
              <a:off x="2174497" y="1746795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ln w="174625">
                    <a:gradFill flip="none" rotWithShape="1">
                      <a:gsLst>
                        <a:gs pos="0">
                          <a:srgbClr val="FD7131"/>
                        </a:gs>
                        <a:gs pos="74000">
                          <a:srgbClr val="C22C27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ln>
                  <a:gradFill>
                    <a:gsLst>
                      <a:gs pos="0">
                        <a:srgbClr val="C22C27"/>
                      </a:gs>
                      <a:gs pos="74000">
                        <a:srgbClr val="FD7131"/>
                      </a:gs>
                    </a:gsLst>
                    <a:lin ang="5400000" scaled="1"/>
                  </a:gradFill>
                  <a:effectLst>
                    <a:outerShdw blurRad="114300" dist="190500" dir="5400000" algn="ctr" rotWithShape="0">
                      <a:srgbClr val="000000">
                        <a:alpha val="20000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教师篇</a:t>
              </a:r>
              <a:endParaRPr lang="zh-CN" altLang="en-US" sz="11500" dirty="0">
                <a:ln w="174625">
                  <a:gradFill flip="none" rotWithShape="1"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gradFill>
                  <a:gsLst>
                    <a:gs pos="0">
                      <a:srgbClr val="C22C27"/>
                    </a:gs>
                    <a:gs pos="74000">
                      <a:srgbClr val="FD7131"/>
                    </a:gs>
                  </a:gsLst>
                  <a:lin ang="5400000" scaled="1"/>
                </a:gradFill>
                <a:effectLst>
                  <a:outerShdw blurRad="114300" dist="190500" dir="5400000" algn="ctr" rotWithShape="0">
                    <a:srgbClr val="000000">
                      <a:alpha val="20000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91465" y="1736120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教师篇</a:t>
              </a:r>
              <a:endParaRPr lang="zh-CN" altLang="en-US" sz="115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949046" y="1104066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 flipH="1">
            <a:off x="10463393" y="2576915"/>
            <a:ext cx="561892" cy="436707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sp>
        <p:nvSpPr>
          <p:cNvPr id="52" name="矩形: 圆角 51"/>
          <p:cNvSpPr/>
          <p:nvPr/>
        </p:nvSpPr>
        <p:spPr>
          <a:xfrm>
            <a:off x="4626520" y="1548240"/>
            <a:ext cx="2254501" cy="588361"/>
          </a:xfrm>
          <a:prstGeom prst="roundRect">
            <a:avLst/>
          </a:prstGeom>
          <a:gradFill>
            <a:gsLst>
              <a:gs pos="0">
                <a:srgbClr val="FD7131"/>
              </a:gs>
              <a:gs pos="74000">
                <a:srgbClr val="C22C27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第三部分</a:t>
            </a:r>
            <a:endParaRPr lang="zh-CN" altLang="en-US" sz="2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4743" y="3085570"/>
            <a:ext cx="4115157" cy="3822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62118" y="2960945"/>
            <a:ext cx="8361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学习疾病防控知识，做好个人防护，避免过度焦虑。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67788" y="1856336"/>
            <a:ext cx="5740788" cy="830997"/>
            <a:chOff x="1684262" y="919326"/>
            <a:chExt cx="5740788" cy="830997"/>
          </a:xfrm>
        </p:grpSpPr>
        <p:sp>
          <p:nvSpPr>
            <p:cNvPr id="7" name="矩形 6"/>
            <p:cNvSpPr/>
            <p:nvPr/>
          </p:nvSpPr>
          <p:spPr>
            <a:xfrm>
              <a:off x="2520253" y="1042436"/>
              <a:ext cx="49047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科学认知，避免过度焦虑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12" y="3629055"/>
            <a:ext cx="4755776" cy="356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62671" y="1240295"/>
            <a:ext cx="5814020" cy="830997"/>
            <a:chOff x="1684262" y="919326"/>
            <a:chExt cx="5814020" cy="830997"/>
          </a:xfrm>
        </p:grpSpPr>
        <p:sp>
          <p:nvSpPr>
            <p:cNvPr id="7" name="矩形 6"/>
            <p:cNvSpPr/>
            <p:nvPr/>
          </p:nvSpPr>
          <p:spPr>
            <a:xfrm>
              <a:off x="2593485" y="1098955"/>
              <a:ext cx="49047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转移注意力，不苛求自己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02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132205" y="2162175"/>
            <a:ext cx="689546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非常时期，老师们要经历不同的教学模式的转换，会面临很多变化和挑战，难免会出现烦躁、郁闷、注意力无法集中等情况。这时，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不要强迫自己，放松一下心情，试着做做自己喜欢做的事情，转移一下注意力。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06" y="1516980"/>
            <a:ext cx="3921096" cy="3921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96588" y="1833121"/>
            <a:ext cx="5740788" cy="830997"/>
            <a:chOff x="1684262" y="919326"/>
            <a:chExt cx="5740788" cy="830997"/>
          </a:xfrm>
        </p:grpSpPr>
        <p:sp>
          <p:nvSpPr>
            <p:cNvPr id="7" name="矩形 6"/>
            <p:cNvSpPr/>
            <p:nvPr/>
          </p:nvSpPr>
          <p:spPr>
            <a:xfrm>
              <a:off x="2520253" y="1042436"/>
              <a:ext cx="49047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开启积极思维模式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862070" y="2428240"/>
            <a:ext cx="752284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老师的压力主要来自教师工作的使命感和责任感，可以尝试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建立积极正向思维模式，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看到压力背后的积极意义，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适度的压力对人的健康是有利的，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可以提高人的适应能力，让人集中注意力和精力去应对紧急事件，更加出色地完成任务。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358589" y="1833121"/>
            <a:ext cx="5159188" cy="5159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-996492" y="-1454235"/>
            <a:ext cx="14658703" cy="104082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" y="2426005"/>
            <a:ext cx="5909328" cy="44319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18475" y="2145997"/>
            <a:ext cx="6282671" cy="47120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10036630" y="1197940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3790"/>
          <a:stretch>
            <a:fillRect/>
          </a:stretch>
        </p:blipFill>
        <p:spPr>
          <a:xfrm>
            <a:off x="-10000" y="5565636"/>
            <a:ext cx="12192000" cy="13958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6" y="3449015"/>
            <a:ext cx="1165875" cy="887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036630" y="3482885"/>
            <a:ext cx="1693817" cy="9692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37709" y="948547"/>
            <a:ext cx="23615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目录</a:t>
            </a:r>
            <a:endParaRPr lang="zh-CN" altLang="en-US" sz="6600" b="1" dirty="0">
              <a:gradFill>
                <a:gsLst>
                  <a:gs pos="0">
                    <a:srgbClr val="FD7131"/>
                  </a:gs>
                  <a:gs pos="74000">
                    <a:srgbClr val="C22C27"/>
                  </a:gs>
                </a:gsLst>
                <a:path path="rect">
                  <a:fillToRect l="100000" t="100000"/>
                </a:path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75163" y="2512347"/>
            <a:ext cx="1882247" cy="1681916"/>
            <a:chOff x="2322931" y="2297314"/>
            <a:chExt cx="1882247" cy="1681916"/>
          </a:xfrm>
        </p:grpSpPr>
        <p:sp>
          <p:nvSpPr>
            <p:cNvPr id="14" name="文本框 13"/>
            <p:cNvSpPr txBox="1"/>
            <p:nvPr/>
          </p:nvSpPr>
          <p:spPr>
            <a:xfrm>
              <a:off x="2322931" y="3217868"/>
              <a:ext cx="1882247" cy="76136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zh-CN" alt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学生篇</a:t>
              </a:r>
              <a:endPara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7" name="云形 16"/>
            <p:cNvSpPr/>
            <p:nvPr/>
          </p:nvSpPr>
          <p:spPr>
            <a:xfrm>
              <a:off x="2882647" y="2297314"/>
              <a:ext cx="914187" cy="553871"/>
            </a:xfrm>
            <a:prstGeom prst="cloud">
              <a:avLst/>
            </a:prstGeom>
            <a:gradFill>
              <a:gsLst>
                <a:gs pos="0">
                  <a:srgbClr val="FD7131"/>
                </a:gs>
                <a:gs pos="74000">
                  <a:srgbClr val="C22C27"/>
                </a:gs>
              </a:gsLst>
              <a:path path="rect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思源黑体" panose="020B0500000000000000" pitchFamily="34" charset="-122"/>
                  <a:ea typeface="思源黑体" panose="020B0500000000000000" pitchFamily="34" charset="-122"/>
                </a:rPr>
                <a:t>一</a:t>
              </a:r>
              <a:endPara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18357" y="2566657"/>
            <a:ext cx="1882247" cy="1627606"/>
            <a:chOff x="4966126" y="2351624"/>
            <a:chExt cx="1882247" cy="1627606"/>
          </a:xfrm>
        </p:grpSpPr>
        <p:sp>
          <p:nvSpPr>
            <p:cNvPr id="15" name="文本框 14"/>
            <p:cNvSpPr txBox="1"/>
            <p:nvPr/>
          </p:nvSpPr>
          <p:spPr>
            <a:xfrm>
              <a:off x="4966126" y="3217868"/>
              <a:ext cx="1882247" cy="76136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zh-CN" alt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家长篇</a:t>
              </a:r>
              <a:endPara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8" name="云形 17"/>
            <p:cNvSpPr/>
            <p:nvPr/>
          </p:nvSpPr>
          <p:spPr>
            <a:xfrm>
              <a:off x="5486826" y="2351624"/>
              <a:ext cx="914187" cy="553871"/>
            </a:xfrm>
            <a:prstGeom prst="cloud">
              <a:avLst/>
            </a:prstGeom>
            <a:gradFill>
              <a:gsLst>
                <a:gs pos="0">
                  <a:srgbClr val="FD7131"/>
                </a:gs>
                <a:gs pos="74000">
                  <a:srgbClr val="C22C27"/>
                </a:gs>
              </a:gsLst>
              <a:path path="rect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思源黑体" panose="020B0500000000000000" pitchFamily="34" charset="-122"/>
                  <a:ea typeface="思源黑体" panose="020B0500000000000000" pitchFamily="34" charset="-122"/>
                </a:rPr>
                <a:t>二</a:t>
              </a:r>
              <a:endPara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861552" y="2566657"/>
            <a:ext cx="1882247" cy="1627606"/>
            <a:chOff x="7609320" y="2351624"/>
            <a:chExt cx="1882247" cy="1627606"/>
          </a:xfrm>
        </p:grpSpPr>
        <p:sp>
          <p:nvSpPr>
            <p:cNvPr id="16" name="文本框 15"/>
            <p:cNvSpPr txBox="1"/>
            <p:nvPr/>
          </p:nvSpPr>
          <p:spPr>
            <a:xfrm>
              <a:off x="7609320" y="3217868"/>
              <a:ext cx="1882247" cy="76136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zh-CN" alt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教师篇</a:t>
              </a:r>
              <a:endPara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云形 18"/>
            <p:cNvSpPr/>
            <p:nvPr/>
          </p:nvSpPr>
          <p:spPr>
            <a:xfrm>
              <a:off x="8123424" y="2351624"/>
              <a:ext cx="914187" cy="553871"/>
            </a:xfrm>
            <a:prstGeom prst="cloud">
              <a:avLst/>
            </a:prstGeom>
            <a:gradFill>
              <a:gsLst>
                <a:gs pos="0">
                  <a:srgbClr val="FD7131"/>
                </a:gs>
                <a:gs pos="74000">
                  <a:srgbClr val="C22C27"/>
                </a:gs>
              </a:gsLst>
              <a:path path="rect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思源黑体" panose="020B0500000000000000" pitchFamily="34" charset="-122"/>
                  <a:ea typeface="思源黑体" panose="020B0500000000000000" pitchFamily="34" charset="-122"/>
                </a:rPr>
                <a:t>三</a:t>
              </a:r>
              <a:endPara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517" y="4844390"/>
            <a:ext cx="3853746" cy="2657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35776" y="1345347"/>
            <a:ext cx="5740788" cy="830997"/>
            <a:chOff x="1684262" y="919326"/>
            <a:chExt cx="5740788" cy="830997"/>
          </a:xfrm>
        </p:grpSpPr>
        <p:sp>
          <p:nvSpPr>
            <p:cNvPr id="7" name="矩形 6"/>
            <p:cNvSpPr/>
            <p:nvPr/>
          </p:nvSpPr>
          <p:spPr>
            <a:xfrm>
              <a:off x="2520253" y="1042436"/>
              <a:ext cx="49047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保证睡眠和运动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04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54635" y="1869440"/>
            <a:ext cx="792353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在疫情之下，老师们既有繁重的教学压力，又有校园防控工作，工作量骤然增加。老师们应当合理作息，正常饮食，规律生活，适度运动，充足的睡眠和运动不仅是身体健康的基础，也是心理健康的保障。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身心一体，照顾好身体，情绪也会随之变好，免疫力也能提升，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就能做好各项工作。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16535" b="2745"/>
          <a:stretch>
            <a:fillRect/>
          </a:stretch>
        </p:blipFill>
        <p:spPr>
          <a:xfrm>
            <a:off x="8257956" y="1345495"/>
            <a:ext cx="3080153" cy="449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910588" y="982277"/>
            <a:ext cx="5740788" cy="830997"/>
            <a:chOff x="1684262" y="919326"/>
            <a:chExt cx="5740788" cy="830997"/>
          </a:xfrm>
        </p:grpSpPr>
        <p:sp>
          <p:nvSpPr>
            <p:cNvPr id="7" name="矩形 6"/>
            <p:cNvSpPr/>
            <p:nvPr/>
          </p:nvSpPr>
          <p:spPr>
            <a:xfrm>
              <a:off x="2520253" y="1042436"/>
              <a:ext cx="49047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平衡多重社会角色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05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0" y="1957070"/>
            <a:ext cx="600138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特殊时期，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老师要合理处理各种关系，转换好身份角色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。在学校里，老师和学生是命运共同体，是战友，是同伴；在家庭中，很多教师也同为人父，为人母。面临家中和学校孩子的情感都需要得到较多照顾时，多重角色容易失衡。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82715" y="1957070"/>
            <a:ext cx="570928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  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针对这种情况，教师需要接纳自己的有限性，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允许自己不是全能的人，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暂时没有办法兼顾教学与照顾孩子，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不因为这件事情而为难自己。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所以需要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积极寻求家人、朋友和学校等多方的支持，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相互理解，相互信任，相互鼓励从而形成温暖有力的复课联盟。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85451" y="-435875"/>
            <a:ext cx="12191999" cy="86568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" y="2431422"/>
            <a:ext cx="5909328" cy="44319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9329" y="2151414"/>
            <a:ext cx="6282671" cy="4712003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t="28016" r="4972" b="19048"/>
          <a:stretch>
            <a:fillRect/>
          </a:stretch>
        </p:blipFill>
        <p:spPr>
          <a:xfrm>
            <a:off x="8536290" y="4615059"/>
            <a:ext cx="3462301" cy="205780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517" y="4844390"/>
            <a:ext cx="3853746" cy="26572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263861" y="3125976"/>
            <a:ext cx="766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同“心”抗疫 共筑疫情防控心理健康防线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025057" y="1292396"/>
            <a:ext cx="8353739" cy="1867789"/>
            <a:chOff x="2142267" y="1741054"/>
            <a:chExt cx="8353739" cy="1867789"/>
          </a:xfrm>
        </p:grpSpPr>
        <p:sp>
          <p:nvSpPr>
            <p:cNvPr id="23" name="矩形 22"/>
            <p:cNvSpPr/>
            <p:nvPr/>
          </p:nvSpPr>
          <p:spPr>
            <a:xfrm>
              <a:off x="2174497" y="1746795"/>
              <a:ext cx="8321509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ln w="174625">
                    <a:gradFill flip="none" rotWithShape="1">
                      <a:gsLst>
                        <a:gs pos="0">
                          <a:srgbClr val="FD7131"/>
                        </a:gs>
                        <a:gs pos="74000">
                          <a:srgbClr val="C22C27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ln>
                  <a:gradFill>
                    <a:gsLst>
                      <a:gs pos="0">
                        <a:srgbClr val="C22C27"/>
                      </a:gs>
                      <a:gs pos="74000">
                        <a:srgbClr val="FD7131"/>
                      </a:gs>
                    </a:gsLst>
                    <a:lin ang="5400000" scaled="1"/>
                  </a:gradFill>
                  <a:effectLst>
                    <a:outerShdw blurRad="114300" dist="190500" dir="5400000" algn="ctr" rotWithShape="0">
                      <a:srgbClr val="000000">
                        <a:alpha val="20000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疫情心理健康</a:t>
              </a:r>
              <a:endParaRPr lang="zh-CN" altLang="en-US" sz="11500" dirty="0">
                <a:ln w="174625">
                  <a:gradFill flip="none" rotWithShape="1"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gradFill>
                  <a:gsLst>
                    <a:gs pos="0">
                      <a:srgbClr val="C22C27"/>
                    </a:gs>
                    <a:gs pos="74000">
                      <a:srgbClr val="FD7131"/>
                    </a:gs>
                  </a:gsLst>
                  <a:lin ang="5400000" scaled="1"/>
                </a:gradFill>
                <a:effectLst>
                  <a:outerShdw blurRad="114300" dist="190500" dir="5400000" algn="ctr" rotWithShape="0">
                    <a:srgbClr val="000000">
                      <a:alpha val="20000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42267" y="1741054"/>
              <a:ext cx="8321509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疫情心理健康</a:t>
              </a:r>
              <a:endParaRPr lang="zh-CN" altLang="en-US" sz="115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949046" y="1104066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 flipH="1">
            <a:off x="10463393" y="2576915"/>
            <a:ext cx="561892" cy="436707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sp>
        <p:nvSpPr>
          <p:cNvPr id="52" name="矩形: 圆角 51"/>
          <p:cNvSpPr/>
          <p:nvPr/>
        </p:nvSpPr>
        <p:spPr>
          <a:xfrm>
            <a:off x="4804508" y="3962361"/>
            <a:ext cx="2254501" cy="472078"/>
          </a:xfrm>
          <a:prstGeom prst="roundRect">
            <a:avLst/>
          </a:prstGeom>
          <a:gradFill>
            <a:gsLst>
              <a:gs pos="0">
                <a:srgbClr val="FD7131"/>
              </a:gs>
              <a:gs pos="74000">
                <a:srgbClr val="C22C27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芙蓉初级中学</a:t>
            </a:r>
            <a:endParaRPr lang="zh-CN" altLang="en-US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6" r="19214" b="5138"/>
          <a:stretch>
            <a:fillRect/>
          </a:stretch>
        </p:blipFill>
        <p:spPr>
          <a:xfrm>
            <a:off x="85451" y="-435875"/>
            <a:ext cx="12191999" cy="86568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" y="2457548"/>
            <a:ext cx="5909328" cy="44319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09329" y="2177540"/>
            <a:ext cx="6282671" cy="47120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765" y="5014052"/>
            <a:ext cx="3853746" cy="26572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4" b="7787"/>
          <a:stretch>
            <a:fillRect/>
          </a:stretch>
        </p:blipFill>
        <p:spPr>
          <a:xfrm>
            <a:off x="0" y="5781795"/>
            <a:ext cx="12235152" cy="11217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>
            <a:fillRect/>
          </a:stretch>
        </p:blipFill>
        <p:spPr>
          <a:xfrm>
            <a:off x="0" y="323"/>
            <a:ext cx="12192000" cy="11217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3793" r="84462" b="65191"/>
          <a:stretch>
            <a:fillRect/>
          </a:stretch>
        </p:blipFill>
        <p:spPr>
          <a:xfrm>
            <a:off x="-9145" y="3683079"/>
            <a:ext cx="858232" cy="6529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6" t="27200" r="4925" b="58667"/>
          <a:stretch>
            <a:fillRect/>
          </a:stretch>
        </p:blipFill>
        <p:spPr>
          <a:xfrm>
            <a:off x="10464246" y="1641908"/>
            <a:ext cx="1693817" cy="969216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792576" y="4174927"/>
            <a:ext cx="439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同“心”抗疫 共筑疫情防控心理健康防线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862308" y="2389403"/>
            <a:ext cx="4272254" cy="1869370"/>
            <a:chOff x="2155330" y="1746795"/>
            <a:chExt cx="4272254" cy="1869370"/>
          </a:xfrm>
        </p:grpSpPr>
        <p:sp>
          <p:nvSpPr>
            <p:cNvPr id="23" name="矩形 22"/>
            <p:cNvSpPr/>
            <p:nvPr/>
          </p:nvSpPr>
          <p:spPr>
            <a:xfrm>
              <a:off x="2174497" y="1746795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ln w="174625">
                    <a:gradFill flip="none" rotWithShape="1">
                      <a:gsLst>
                        <a:gs pos="0">
                          <a:srgbClr val="FD7131"/>
                        </a:gs>
                        <a:gs pos="74000">
                          <a:srgbClr val="C22C27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ln>
                  <a:gradFill>
                    <a:gsLst>
                      <a:gs pos="0">
                        <a:srgbClr val="C22C27"/>
                      </a:gs>
                      <a:gs pos="74000">
                        <a:srgbClr val="FD7131"/>
                      </a:gs>
                    </a:gsLst>
                    <a:lin ang="5400000" scaled="1"/>
                  </a:gradFill>
                  <a:effectLst>
                    <a:outerShdw blurRad="114300" dist="190500" dir="5400000" algn="ctr" rotWithShape="0">
                      <a:srgbClr val="000000">
                        <a:alpha val="20000"/>
                      </a:srgbClr>
                    </a:outerShdw>
                  </a:effectLst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学生篇</a:t>
              </a:r>
              <a:endParaRPr lang="zh-CN" altLang="en-US" sz="11500" dirty="0">
                <a:ln w="174625">
                  <a:gradFill flip="none" rotWithShape="1"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a:ln>
                <a:gradFill>
                  <a:gsLst>
                    <a:gs pos="0">
                      <a:srgbClr val="C22C27"/>
                    </a:gs>
                    <a:gs pos="74000">
                      <a:srgbClr val="FD7131"/>
                    </a:gs>
                  </a:gsLst>
                  <a:lin ang="5400000" scaled="1"/>
                </a:gradFill>
                <a:effectLst>
                  <a:outerShdw blurRad="114300" dist="190500" dir="5400000" algn="ctr" rotWithShape="0">
                    <a:srgbClr val="000000">
                      <a:alpha val="20000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55330" y="1754117"/>
              <a:ext cx="4253087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学生篇</a:t>
              </a:r>
              <a:endParaRPr lang="zh-CN" altLang="en-US" sz="115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>
            <a:off x="949046" y="1104066"/>
            <a:ext cx="1122169" cy="872158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7190" r="43101" b="78462"/>
          <a:stretch>
            <a:fillRect/>
          </a:stretch>
        </p:blipFill>
        <p:spPr>
          <a:xfrm flipH="1">
            <a:off x="10463393" y="2576915"/>
            <a:ext cx="561892" cy="436707"/>
          </a:xfrm>
          <a:custGeom>
            <a:avLst/>
            <a:gdLst>
              <a:gd name="connsiteX0" fmla="*/ 633016 w 1266032"/>
              <a:gd name="connsiteY0" fmla="*/ 0 h 983970"/>
              <a:gd name="connsiteX1" fmla="*/ 1266032 w 1266032"/>
              <a:gd name="connsiteY1" fmla="*/ 491985 h 983970"/>
              <a:gd name="connsiteX2" fmla="*/ 633016 w 1266032"/>
              <a:gd name="connsiteY2" fmla="*/ 983970 h 983970"/>
              <a:gd name="connsiteX3" fmla="*/ 0 w 1266032"/>
              <a:gd name="connsiteY3" fmla="*/ 491985 h 983970"/>
              <a:gd name="connsiteX4" fmla="*/ 633016 w 1266032"/>
              <a:gd name="connsiteY4" fmla="*/ 0 h 9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32" h="983970">
                <a:moveTo>
                  <a:pt x="633016" y="0"/>
                </a:moveTo>
                <a:cubicBezTo>
                  <a:pt x="982621" y="0"/>
                  <a:pt x="1266032" y="220269"/>
                  <a:pt x="1266032" y="491985"/>
                </a:cubicBezTo>
                <a:cubicBezTo>
                  <a:pt x="1266032" y="763701"/>
                  <a:pt x="982621" y="983970"/>
                  <a:pt x="633016" y="983970"/>
                </a:cubicBezTo>
                <a:cubicBezTo>
                  <a:pt x="283411" y="983970"/>
                  <a:pt x="0" y="763701"/>
                  <a:pt x="0" y="491985"/>
                </a:cubicBezTo>
                <a:cubicBezTo>
                  <a:pt x="0" y="220269"/>
                  <a:pt x="283411" y="0"/>
                  <a:pt x="633016" y="0"/>
                </a:cubicBezTo>
                <a:close/>
              </a:path>
            </a:pathLst>
          </a:custGeom>
        </p:spPr>
      </p:pic>
      <p:sp>
        <p:nvSpPr>
          <p:cNvPr id="52" name="矩形: 圆角 51"/>
          <p:cNvSpPr/>
          <p:nvPr/>
        </p:nvSpPr>
        <p:spPr>
          <a:xfrm>
            <a:off x="4924263" y="1658298"/>
            <a:ext cx="2254501" cy="588361"/>
          </a:xfrm>
          <a:prstGeom prst="roundRect">
            <a:avLst/>
          </a:prstGeom>
          <a:gradFill>
            <a:gsLst>
              <a:gs pos="0">
                <a:srgbClr val="FD7131"/>
              </a:gs>
              <a:gs pos="74000">
                <a:srgbClr val="C22C27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第一部分</a:t>
            </a:r>
            <a:endParaRPr lang="zh-CN" altLang="en-US" sz="2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6361" r="66416" b="30062"/>
          <a:stretch>
            <a:fillRect/>
          </a:stretch>
        </p:blipFill>
        <p:spPr>
          <a:xfrm>
            <a:off x="501140" y="3805413"/>
            <a:ext cx="2101301" cy="316533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4" t="29380" r="29591" b="17043"/>
          <a:stretch>
            <a:fillRect/>
          </a:stretch>
        </p:blipFill>
        <p:spPr>
          <a:xfrm>
            <a:off x="9766014" y="3549254"/>
            <a:ext cx="2101301" cy="316533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1" t="16329" r="6708" b="27514"/>
          <a:stretch>
            <a:fillRect/>
          </a:stretch>
        </p:blipFill>
        <p:spPr>
          <a:xfrm>
            <a:off x="8608094" y="4382317"/>
            <a:ext cx="1330774" cy="2515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10665" y="2180590"/>
            <a:ext cx="580517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避免长时间阅读或讨论负面信息，认识到因为负面信息而产生情绪波动是正常的。如果较长时间处于消极情绪中，要有意识地调节，转换想法，调整行为。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20439" y="1349631"/>
            <a:ext cx="3627325" cy="830997"/>
            <a:chOff x="1684262" y="919326"/>
            <a:chExt cx="3627325" cy="830997"/>
          </a:xfrm>
        </p:grpSpPr>
        <p:sp>
          <p:nvSpPr>
            <p:cNvPr id="3" name="矩形 2"/>
            <p:cNvSpPr/>
            <p:nvPr/>
          </p:nvSpPr>
          <p:spPr>
            <a:xfrm>
              <a:off x="2520254" y="1042436"/>
              <a:ext cx="27913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保持情绪稳定</a:t>
              </a:r>
              <a:endParaRPr lang="zh-CN" altLang="en-US" sz="32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5" t="28626" r="26519" b="16080"/>
          <a:stretch>
            <a:fillRect/>
          </a:stretch>
        </p:blipFill>
        <p:spPr>
          <a:xfrm>
            <a:off x="6783711" y="1349631"/>
            <a:ext cx="3557816" cy="483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20315" y="1662430"/>
            <a:ext cx="38665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保持健康睡眠习惯，早睡早起。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84263" y="807752"/>
            <a:ext cx="4075561" cy="830997"/>
            <a:chOff x="1684262" y="919326"/>
            <a:chExt cx="4075561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2395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保持健康的作息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02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r="60893" b="56937"/>
          <a:stretch>
            <a:fillRect/>
          </a:stretch>
        </p:blipFill>
        <p:spPr>
          <a:xfrm>
            <a:off x="2457467" y="2615248"/>
            <a:ext cx="3302357" cy="26277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1569" r="1634" b="13726"/>
          <a:stretch>
            <a:fillRect/>
          </a:stretch>
        </p:blipFill>
        <p:spPr>
          <a:xfrm>
            <a:off x="7205380" y="1638749"/>
            <a:ext cx="3302357" cy="24908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452995" y="4290060"/>
            <a:ext cx="37903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保持健康饮食，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也要注意个人卫生。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28312" y="1937719"/>
            <a:ext cx="833846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探索适合的锻炼方式，如广播体操、足球、跳绳、跑步 、乒乓球等。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84263" y="807752"/>
            <a:ext cx="4075561" cy="830997"/>
            <a:chOff x="1684262" y="919326"/>
            <a:chExt cx="4075561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2395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坚持每天锻炼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03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3" b="20532"/>
          <a:stretch>
            <a:fillRect/>
          </a:stretch>
        </p:blipFill>
        <p:spPr>
          <a:xfrm>
            <a:off x="2790265" y="3747378"/>
            <a:ext cx="5939118" cy="311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:random/>
      </p:transition>
    </mc:Choice>
    <mc:Fallback>
      <p:transition spd="slow" advClick="0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20570" y="2392045"/>
            <a:ext cx="510413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制定好适合自己的学习计划，按照学校的要求，认真参加课程学习，完成家庭作业。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20439" y="1560787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保持课内课外学习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04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37" y="1406881"/>
            <a:ext cx="4466218" cy="4466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20088" y="1395915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提高信息判断能力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092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05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725930" y="2226945"/>
            <a:ext cx="5501005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不信谣、不传谣，不要仅看信息表面，而要根据信息发布方的公信力、信息的支持证据和逻辑做出鉴别判断，避免受谣言误导。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4313" r="8579" b="8628"/>
          <a:stretch>
            <a:fillRect/>
          </a:stretch>
        </p:blipFill>
        <p:spPr>
          <a:xfrm>
            <a:off x="6824164" y="2226912"/>
            <a:ext cx="4375516" cy="287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20439" y="1560787"/>
            <a:ext cx="4703090" cy="830997"/>
            <a:chOff x="1684262" y="919326"/>
            <a:chExt cx="4703090" cy="830997"/>
          </a:xfrm>
        </p:grpSpPr>
        <p:sp>
          <p:nvSpPr>
            <p:cNvPr id="6" name="矩形 5"/>
            <p:cNvSpPr/>
            <p:nvPr/>
          </p:nvSpPr>
          <p:spPr>
            <a:xfrm>
              <a:off x="2520254" y="1042436"/>
              <a:ext cx="38670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维护人际支持</a:t>
              </a:r>
              <a:endParaRPr lang="zh-CN" altLang="en-US" sz="3200" b="1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84262" y="919326"/>
              <a:ext cx="9444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gradFill>
                    <a:gsLst>
                      <a:gs pos="0">
                        <a:srgbClr val="FD7131"/>
                      </a:gs>
                      <a:gs pos="74000">
                        <a:srgbClr val="C22C27"/>
                      </a:gs>
                    </a:gsLst>
                    <a:path path="rect">
                      <a:fillToRect l="100000" t="100000"/>
                    </a:path>
                  </a:gra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06</a:t>
              </a:r>
              <a:endParaRPr lang="zh-CN" altLang="en-US" sz="4800" dirty="0">
                <a:gradFill>
                  <a:gsLst>
                    <a:gs pos="0">
                      <a:srgbClr val="FD7131"/>
                    </a:gs>
                    <a:gs pos="74000">
                      <a:srgbClr val="C22C27"/>
                    </a:gs>
                  </a:gsLst>
                  <a:path path="rect">
                    <a:fillToRect l="100000" t="100000"/>
                  </a:path>
                </a:gra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020570" y="2484120"/>
            <a:ext cx="532955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与家人、朋友、同学等保持积极联系，彼此表达关心。有情绪波动时可与亲友倾诉，可以为压力较大的亲友提供力所能及的情感支持。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41" y="1683897"/>
            <a:ext cx="4526056" cy="6034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</Words>
  <Application>WPS 演示</Application>
  <PresentationFormat>宽屏</PresentationFormat>
  <Paragraphs>155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思源黑体</vt:lpstr>
      <vt:lpstr>黑体</vt:lpstr>
      <vt:lpstr>优设标题黑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同“心”抗疫 共筑疫情防控心理健康防线</dc:title>
  <dc:creator>Windows User</dc:creator>
  <cp:lastModifiedBy>水-木-目</cp:lastModifiedBy>
  <cp:revision>9</cp:revision>
  <dcterms:created xsi:type="dcterms:W3CDTF">2022-03-15T14:34:00Z</dcterms:created>
  <dcterms:modified xsi:type="dcterms:W3CDTF">2022-03-19T08:37:06Z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