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416" r:id="rId6"/>
    <p:sldId id="417" r:id="rId7"/>
    <p:sldId id="418" r:id="rId8"/>
    <p:sldId id="419" r:id="rId9"/>
    <p:sldId id="440" r:id="rId10"/>
    <p:sldId id="421" r:id="rId11"/>
    <p:sldId id="422" r:id="rId12"/>
    <p:sldId id="425" r:id="rId13"/>
    <p:sldId id="441" r:id="rId14"/>
    <p:sldId id="427" r:id="rId15"/>
    <p:sldId id="428" r:id="rId16"/>
    <p:sldId id="429" r:id="rId17"/>
    <p:sldId id="430" r:id="rId18"/>
    <p:sldId id="431" r:id="rId19"/>
    <p:sldId id="432" r:id="rId20"/>
    <p:sldId id="442" r:id="rId21"/>
    <p:sldId id="434" r:id="rId22"/>
    <p:sldId id="435" r:id="rId23"/>
    <p:sldId id="436" r:id="rId24"/>
    <p:sldId id="437" r:id="rId25"/>
    <p:sldId id="438" r:id="rId26"/>
    <p:sldId id="439" r:id="rId27"/>
    <p:sldId id="443" r:id="rId28"/>
  </p:sldIdLst>
  <p:sldSz cx="9144000" cy="5143500" type="screen16x9"/>
  <p:notesSz cx="6858000" cy="9144000"/>
  <p:embeddedFontLst>
    <p:embeddedFont>
      <p:font typeface="黑体" panose="02010609060101010101" charset="-122"/>
      <p:regular r:id="rId32"/>
    </p:embeddedFont>
    <p:embeddedFont>
      <p:font typeface="等线 Light" panose="02010600030101010101" charset="-122"/>
      <p:regular r:id="rId33"/>
    </p:embeddedFont>
    <p:embeddedFont>
      <p:font typeface="Calibri Light" panose="020F0302020204030204" charset="0"/>
      <p:regular r:id="rId34"/>
      <p:italic r:id="rId35"/>
    </p:embeddedFont>
    <p:embeddedFont>
      <p:font typeface="等线" panose="02010600030101010101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1168" y="608"/>
      </p:cViewPr>
      <p:guideLst>
        <p:guide orient="horz" pos="15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39EB-D65F-472A-85C0-48E4BBB8C2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003A-418C-40DF-87C5-2F02E50F63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image" Target="../media/image12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image" Target="../media/image12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image" Target="../media/image43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image" Target="../media/image12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image" Target="../media/image12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2" y="202130"/>
            <a:ext cx="1349960" cy="15417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381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86786" y="1099209"/>
            <a:ext cx="4416594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250" dirty="0">
                <a:latin typeface="30禹卫书法行书简体" panose="02000603000000000000" pitchFamily="2" charset="-128"/>
                <a:ea typeface="30禹卫书法行书简体" panose="02000603000000000000" pitchFamily="2" charset="-128"/>
              </a:rPr>
              <a:t>诚信教育</a:t>
            </a:r>
            <a:endParaRPr lang="zh-CN" altLang="en-US" sz="8250" dirty="0">
              <a:latin typeface="30禹卫书法行书简体" panose="02000603000000000000" pitchFamily="2" charset="-128"/>
              <a:ea typeface="30禹卫书法行书简体" panose="02000603000000000000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320" b="100000" l="8120" r="85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" t="31297" r="15001" b="9961"/>
          <a:stretch>
            <a:fillRect/>
          </a:stretch>
        </p:blipFill>
        <p:spPr>
          <a:xfrm>
            <a:off x="2754546" y="2443218"/>
            <a:ext cx="3634908" cy="27002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757213" y="-61485"/>
            <a:ext cx="2386787" cy="26166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2" y="820139"/>
            <a:ext cx="1295085" cy="767718"/>
          </a:xfrm>
          <a:prstGeom prst="rect">
            <a:avLst/>
          </a:prstGeom>
        </p:spPr>
      </p:pic>
      <p:pic>
        <p:nvPicPr>
          <p:cNvPr id="14" name="久石譲 - 风之甬道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3167" y="-203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8380" y="373019"/>
            <a:ext cx="3996816" cy="1006337"/>
            <a:chOff x="388380" y="373019"/>
            <a:chExt cx="3996816" cy="100633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388380" y="373019"/>
              <a:ext cx="3996816" cy="1006337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65219" y="710751"/>
              <a:ext cx="30572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《</a:t>
              </a:r>
              <a:r>
                <a:rPr lang="zh-CN" altLang="en-US" sz="28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曾子杀猪取信</a:t>
              </a:r>
              <a:r>
                <a:rPr lang="en-US" altLang="zh-CN" sz="28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》</a:t>
              </a:r>
              <a:endParaRPr lang="en-US" altLang="zh-CN" sz="28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5219" y="1379355"/>
            <a:ext cx="4293587" cy="339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曾子的妻子到市场上去，她的儿子要跟着一起去，一边走，一边哭。妈妈对他说：“你回去，等我回来以后，杀猪给你吃。”妻子从市场回来了，曾子要捉猪来杀，他的妻子拦住他说：“那不过是跟小孩子说着玩的。”曾子说：“决不可以跟小孩子说着玩。小孩本来不懂事，要照父母的样子学，听父母的教导。现在你骗他，就是教孩子骗人。做妈妈的骗孩子，孩子不相信妈妈的话，那是不可能把孩子教好的。以后他就会去骗别人，于是曾子把猪给杀了。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2050" name="Picture 2" descr="https://timgsa.baidu.com/timg?image&amp;quality=80&amp;size=b9999_10000&amp;sec=1564724249198&amp;di=963fde6687bb9a4bba65e8fdceb4563c&amp;imgtype=0&amp;src=http%3A%2F%2Fs13.sinaimg.cn%2Fmiddle%2F49b6be16gc2477ea88c5c%2669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12898" b="7801"/>
          <a:stretch>
            <a:fillRect/>
          </a:stretch>
        </p:blipFill>
        <p:spPr bwMode="auto">
          <a:xfrm>
            <a:off x="4835645" y="1286543"/>
            <a:ext cx="3851270" cy="3169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757213" y="-61485"/>
            <a:ext cx="2386787" cy="2616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eelOff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111035" y="1145992"/>
            <a:ext cx="5419370" cy="927877"/>
            <a:chOff x="4111035" y="1145992"/>
            <a:chExt cx="5419370" cy="92787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111035" y="1145992"/>
              <a:ext cx="5419370" cy="927877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131249" y="1486179"/>
              <a:ext cx="469872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“人不信于一时，则不信于一世”。</a:t>
              </a:r>
              <a:endParaRPr lang="zh-CN" altLang="en-US" sz="2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223331" y="2028491"/>
            <a:ext cx="4606640" cy="339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诚信对一个人而言，有时候与眼前利益相斥，很多人缺失一种长远的眼光来看待诚信，实际上，诚信只有一次，只要你有一次丧失了诚信，你的信任度就会下降，甚至还会出现信任危机。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96" y="518403"/>
            <a:ext cx="4223331" cy="3481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eelOff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3330"/>
          <a:stretch>
            <a:fillRect/>
          </a:stretch>
        </p:blipFill>
        <p:spPr>
          <a:xfrm>
            <a:off x="3310" y="901149"/>
            <a:ext cx="9143999" cy="42605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7" y="1031742"/>
            <a:ext cx="4002897" cy="377504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334540" y="-27616"/>
            <a:ext cx="2048727" cy="1896174"/>
            <a:chOff x="6334540" y="-27616"/>
            <a:chExt cx="2048727" cy="1896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1" t="2028" b="8266"/>
            <a:stretch>
              <a:fillRect/>
            </a:stretch>
          </p:blipFill>
          <p:spPr>
            <a:xfrm>
              <a:off x="6334540" y="-27616"/>
              <a:ext cx="1518900" cy="18961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349" y="624987"/>
              <a:ext cx="1657918" cy="982803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628974" y="1883952"/>
            <a:ext cx="3305674" cy="1457239"/>
            <a:chOff x="4628974" y="1883952"/>
            <a:chExt cx="3305674" cy="1457239"/>
          </a:xfrm>
        </p:grpSpPr>
        <p:sp>
          <p:nvSpPr>
            <p:cNvPr id="5" name="矩形 4"/>
            <p:cNvSpPr/>
            <p:nvPr/>
          </p:nvSpPr>
          <p:spPr>
            <a:xfrm>
              <a:off x="4628974" y="2571750"/>
              <a:ext cx="330567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你会怎么做？</a:t>
              </a:r>
              <a:endParaRPr kumimoji="1"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407159" y="1883952"/>
              <a:ext cx="17493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第三部分</a:t>
              </a:r>
              <a:endParaRPr kumimoji="1"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 flipH="1">
            <a:off x="-21500" y="-36272"/>
            <a:ext cx="2386787" cy="26166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8551" b="21417"/>
          <a:stretch>
            <a:fillRect/>
          </a:stretch>
        </p:blipFill>
        <p:spPr>
          <a:xfrm flipH="1">
            <a:off x="7364953" y="3439209"/>
            <a:ext cx="1067927" cy="1417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31368" y="1213031"/>
            <a:ext cx="3176338" cy="999048"/>
            <a:chOff x="4331368" y="1213031"/>
            <a:chExt cx="3176338" cy="99904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331368" y="1213031"/>
              <a:ext cx="3176338" cy="99904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853143" y="1544481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议一议</a:t>
              </a:r>
              <a:endParaRPr lang="zh-CN" altLang="en-US" sz="28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072063" y="2571750"/>
            <a:ext cx="6336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800" b="1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如果有一天世界失去了诚信</a:t>
            </a:r>
            <a:r>
              <a:rPr kumimoji="1" lang="en-US" altLang="zh-CN" sz="28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</a:t>
            </a:r>
            <a:endParaRPr kumimoji="1" lang="en-US" altLang="zh-CN" sz="28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432885" y="-61485"/>
            <a:ext cx="2711115" cy="29721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2" y="906276"/>
            <a:ext cx="3176337" cy="40088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94" y="2842489"/>
            <a:ext cx="2040877" cy="1956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0" y="428530"/>
            <a:ext cx="7673840" cy="4286440"/>
          </a:xfrm>
          <a:prstGeom prst="rect">
            <a:avLst/>
          </a:prstGeom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466850" y="1058682"/>
            <a:ext cx="6210300" cy="14765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2700" b="1" kern="10" dirty="0">
                <a:ln w="9525">
                  <a:solidFill>
                    <a:schemeClr val="tx1"/>
                  </a:solidFill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原来，生活的平安、顺利</a:t>
            </a:r>
            <a:endParaRPr lang="zh-CN" altLang="en-US" sz="2700" b="1" kern="10" dirty="0">
              <a:ln w="9525">
                <a:solidFill>
                  <a:schemeClr val="tx1"/>
                </a:solidFill>
                <a:round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/>
            <a:r>
              <a:rPr lang="zh-CN" altLang="en-US" sz="2700" b="1" kern="10" dirty="0">
                <a:ln w="9525">
                  <a:solidFill>
                    <a:schemeClr val="tx1"/>
                  </a:solidFill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和美好</a:t>
            </a:r>
            <a:r>
              <a:rPr lang="en-US" altLang="zh-CN" sz="2700" b="1" kern="10" dirty="0">
                <a:ln w="9525">
                  <a:solidFill>
                    <a:schemeClr val="tx1"/>
                  </a:solidFill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,</a:t>
            </a:r>
            <a:r>
              <a:rPr lang="zh-CN" altLang="en-US" sz="2700" b="1" kern="10" dirty="0">
                <a:ln w="9525">
                  <a:solidFill>
                    <a:schemeClr val="tx1"/>
                  </a:solidFill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离不开人们的诚信</a:t>
            </a:r>
            <a:r>
              <a:rPr lang="en-US" altLang="zh-CN" sz="2700" b="1" kern="10" dirty="0">
                <a:ln w="9525">
                  <a:solidFill>
                    <a:schemeClr val="tx1"/>
                  </a:solidFill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!</a:t>
            </a:r>
            <a:endParaRPr lang="zh-CN" altLang="en-US" sz="2700" b="1" kern="10" dirty="0">
              <a:ln w="9525">
                <a:solidFill>
                  <a:schemeClr val="tx1"/>
                </a:solidFill>
                <a:round/>
              </a:ln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21751" y="2535238"/>
            <a:ext cx="6858970" cy="16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值得庆幸的是，这个世上绝大多数人都是相当</a:t>
            </a:r>
            <a:endParaRPr kumimoji="1"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诚信的，如果我们这一代能更诚信，那生活会</a:t>
            </a:r>
            <a:endParaRPr kumimoji="1"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更美好！</a:t>
            </a:r>
            <a:endParaRPr kumimoji="1"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10063"/>
            <a:ext cx="4012738" cy="28334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5" b="55088"/>
          <a:stretch>
            <a:fillRect/>
          </a:stretch>
        </p:blipFill>
        <p:spPr>
          <a:xfrm>
            <a:off x="6914146" y="0"/>
            <a:ext cx="2230961" cy="2310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92806" y="1114755"/>
            <a:ext cx="5562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五元钱与诚信</a:t>
            </a:r>
            <a:endParaRPr lang="zh-CN" alt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" y="816579"/>
            <a:ext cx="4028745" cy="40287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432885" y="-61485"/>
            <a:ext cx="2711115" cy="297218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090737" y="1616325"/>
            <a:ext cx="4469640" cy="3008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6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有一名重点中学的学生，在上学的路上自行车坏了，修车的老大爷帮他修好了，但他却没有带钱，他告诉老大爷明天一定还修车的五元钱。老大爷看见了他的校徽，相信他是一个守信的人，就只问了他的名字。但是过了好几天，他都没有来。老大爷找到了他的学校，但是学校告诉他这个学校里根本就没有叫这个名字的人。老大爷看着眼前的学校，失望的摇了摇头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</a:t>
            </a:r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432885" y="-61485"/>
            <a:ext cx="2711115" cy="297218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9179" y="1963928"/>
            <a:ext cx="5983706" cy="5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、这名同学如果是你，你会怎么做？</a:t>
            </a:r>
            <a:endParaRPr kumimoji="1"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080788" y="818147"/>
            <a:ext cx="5562600" cy="1074394"/>
            <a:chOff x="-1080788" y="818147"/>
            <a:chExt cx="5562600" cy="107439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49179" y="818147"/>
              <a:ext cx="3702655" cy="1074394"/>
            </a:xfrm>
            <a:prstGeom prst="rect">
              <a:avLst/>
            </a:prstGeom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-1080788" y="1219029"/>
              <a:ext cx="5562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zh-CN" altLang="en-US" sz="2800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五元钱与诚信</a:t>
              </a:r>
              <a:endPara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49179" y="2560652"/>
            <a:ext cx="4121641" cy="588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、他这样做会有什么影响？ </a:t>
            </a:r>
            <a:endParaRPr kumimoji="1"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10078" r="17720" b="8968"/>
          <a:stretch>
            <a:fillRect/>
          </a:stretch>
        </p:blipFill>
        <p:spPr>
          <a:xfrm>
            <a:off x="5173692" y="857351"/>
            <a:ext cx="3210266" cy="4163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9179" y="873076"/>
            <a:ext cx="4572000" cy="93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kumimoji="1"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小可是老师最信任的一班之长，一天，老师找小可了解小浩的情况，因为小浩最近行为反常，上课神情恍惚，成绩直线下降。</a:t>
            </a:r>
            <a:endParaRPr kumimoji="1"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319560" y="3550703"/>
            <a:ext cx="5757834" cy="1074394"/>
            <a:chOff x="-319560" y="3550703"/>
            <a:chExt cx="5757834" cy="107439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49179" y="3550703"/>
              <a:ext cx="4989095" cy="1074394"/>
            </a:xfrm>
            <a:prstGeom prst="rect">
              <a:avLst/>
            </a:prstGeom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-319560" y="3980829"/>
              <a:ext cx="55626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小可应该告诉老师实情吗？</a:t>
              </a:r>
              <a:endParaRPr lang="zh-CN" altLang="en-US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49179" y="2053709"/>
            <a:ext cx="4572000" cy="1513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kumimoji="1"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小浩是小可的好朋友，小可知道小浩最近迷上了电子游戏，并向小浩保证不把此事告诉任何人。面对老师的询问，小可很为难，作为班长，他有责任向老师如实反映情况，作为同窗好友，他又有义务保护同学的隐私。 </a:t>
            </a:r>
            <a:endParaRPr kumimoji="1"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11" name="Picture 2" descr="未标题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"/>
          <a:stretch>
            <a:fillRect/>
          </a:stretch>
        </p:blipFill>
        <p:spPr bwMode="auto">
          <a:xfrm>
            <a:off x="5019731" y="919285"/>
            <a:ext cx="3916328" cy="422421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0" y="428530"/>
            <a:ext cx="7673840" cy="428644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917490" y="728755"/>
            <a:ext cx="6858970" cy="419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无人监考的考场上，一个写着答案的小条传  </a:t>
            </a:r>
            <a:b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到了你的手上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</a:t>
            </a:r>
            <a:b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你和小剑是无话不谈的好朋友，近期小剑常</a:t>
            </a:r>
            <a:endParaRPr kumimoji="1"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在网吧上网打游戏并要求你为他保密，当老</a:t>
            </a:r>
            <a:b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师找你问起小剑的情况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</a:t>
            </a:r>
            <a:b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在校门口，有陌生人拦住了你，要你告诉他</a:t>
            </a:r>
            <a:b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你的同桌的家庭住址与电话号码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</a:t>
            </a:r>
            <a:b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r>
              <a:rPr kumimoji="1"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你偶然得知做生意的哥哥经常拿假货去卖，    你会</a:t>
            </a:r>
            <a: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</a:t>
            </a:r>
            <a:br>
              <a:rPr kumimoji="1"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endParaRPr kumimoji="1"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10063"/>
            <a:ext cx="4012738" cy="28334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5" b="55088"/>
          <a:stretch>
            <a:fillRect/>
          </a:stretch>
        </p:blipFill>
        <p:spPr>
          <a:xfrm>
            <a:off x="6914146" y="0"/>
            <a:ext cx="2230961" cy="2310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3330"/>
          <a:stretch>
            <a:fillRect/>
          </a:stretch>
        </p:blipFill>
        <p:spPr>
          <a:xfrm>
            <a:off x="3310" y="901149"/>
            <a:ext cx="9143999" cy="42605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7" y="1031742"/>
            <a:ext cx="4002897" cy="377504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334540" y="-27616"/>
            <a:ext cx="2048727" cy="1896174"/>
            <a:chOff x="6334540" y="-27616"/>
            <a:chExt cx="2048727" cy="1896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1" t="2028" b="8266"/>
            <a:stretch>
              <a:fillRect/>
            </a:stretch>
          </p:blipFill>
          <p:spPr>
            <a:xfrm>
              <a:off x="6334540" y="-27616"/>
              <a:ext cx="1518900" cy="18961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349" y="624987"/>
              <a:ext cx="1657918" cy="982803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953193" y="1883952"/>
            <a:ext cx="3305674" cy="1457239"/>
            <a:chOff x="4953193" y="1883952"/>
            <a:chExt cx="3305674" cy="1457239"/>
          </a:xfrm>
        </p:grpSpPr>
        <p:sp>
          <p:nvSpPr>
            <p:cNvPr id="5" name="矩形 4"/>
            <p:cNvSpPr/>
            <p:nvPr/>
          </p:nvSpPr>
          <p:spPr>
            <a:xfrm>
              <a:off x="4953193" y="2571750"/>
              <a:ext cx="330567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诚信守则</a:t>
              </a:r>
              <a:endParaRPr kumimoji="1"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407159" y="1883952"/>
              <a:ext cx="17493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第四部分</a:t>
              </a:r>
              <a:endParaRPr kumimoji="1"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 flipH="1">
            <a:off x="-21500" y="-36272"/>
            <a:ext cx="2386787" cy="26166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8551" b="21417"/>
          <a:stretch>
            <a:fillRect/>
          </a:stretch>
        </p:blipFill>
        <p:spPr>
          <a:xfrm flipH="1">
            <a:off x="7364953" y="3439209"/>
            <a:ext cx="1067927" cy="1417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0548"/>
          <a:stretch>
            <a:fillRect/>
          </a:stretch>
        </p:blipFill>
        <p:spPr>
          <a:xfrm>
            <a:off x="3310" y="629135"/>
            <a:ext cx="9143999" cy="45143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757213" y="-61485"/>
            <a:ext cx="2386787" cy="26166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37829" y="1965180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5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目</a:t>
            </a:r>
            <a:endParaRPr lang="en-US" altLang="zh-CN" sz="45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45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录</a:t>
            </a:r>
            <a:endParaRPr lang="zh-CN" altLang="en-US" sz="45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336225" y="1150253"/>
            <a:ext cx="3996816" cy="1006337"/>
            <a:chOff x="4336225" y="1150253"/>
            <a:chExt cx="3996816" cy="100633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336225" y="1150253"/>
              <a:ext cx="3996816" cy="100633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850446" y="1549682"/>
              <a:ext cx="153118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什么是诚信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588562" y="1549682"/>
              <a:ext cx="126188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第一部分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336225" y="1975659"/>
            <a:ext cx="3996816" cy="1006337"/>
            <a:chOff x="4336225" y="1975659"/>
            <a:chExt cx="3996816" cy="100633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336225" y="1975659"/>
              <a:ext cx="3996816" cy="100633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850446" y="2333349"/>
              <a:ext cx="153118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诚信小故事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588562" y="2333349"/>
              <a:ext cx="126188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第二部分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336225" y="2731899"/>
            <a:ext cx="3996816" cy="1006337"/>
            <a:chOff x="4336225" y="2731899"/>
            <a:chExt cx="3996816" cy="100633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336225" y="2731899"/>
              <a:ext cx="3996816" cy="1006337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5850446" y="3148598"/>
              <a:ext cx="180049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你会怎么做？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588562" y="3148598"/>
              <a:ext cx="126188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第三部分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36225" y="3490078"/>
            <a:ext cx="3996816" cy="1006337"/>
            <a:chOff x="4336225" y="3490078"/>
            <a:chExt cx="3996816" cy="100633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4336225" y="3490078"/>
              <a:ext cx="3996816" cy="1006337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5850446" y="3924064"/>
              <a:ext cx="126188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诚信守则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88562" y="3925091"/>
              <a:ext cx="126188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第四部分</a:t>
              </a:r>
              <a:endParaRPr lang="zh-CN" altLang="en-US" sz="21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8551" b="21417"/>
          <a:stretch>
            <a:fillRect/>
          </a:stretch>
        </p:blipFill>
        <p:spPr>
          <a:xfrm>
            <a:off x="-1" y="874644"/>
            <a:ext cx="2901181" cy="385072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81" y="513825"/>
            <a:ext cx="3834716" cy="460287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19614" y="1227772"/>
            <a:ext cx="5929312" cy="144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诚信守则一：坚持实事求是  </a:t>
            </a:r>
            <a:endParaRPr kumimoji="1"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诚信守则二：在涉及利益冲突时，要站在多数人利益一边。</a:t>
            </a:r>
            <a:b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诚信守则三：在眼前利益与长远利益冲突时，要站在长远利益一边。</a:t>
            </a:r>
            <a:endParaRPr kumimoji="1"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诚信守则四：在情与法冲突中，要站在法律一边。</a:t>
            </a:r>
            <a:endParaRPr kumimoji="1"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1100" y="379932"/>
            <a:ext cx="4004262" cy="862312"/>
            <a:chOff x="381100" y="379932"/>
            <a:chExt cx="4004262" cy="86231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381100" y="379932"/>
              <a:ext cx="4004262" cy="862312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535655" y="683874"/>
              <a:ext cx="14847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 诚信守则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19613" y="3387961"/>
            <a:ext cx="8602891" cy="118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观点一：诚信与具体的情景结合起来，在现实生活中做出诚信的正确选择。</a:t>
            </a:r>
            <a:endParaRPr kumimoji="1"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观点二：诚信要坚持原则，权衡利弊，按照实际情况妥善处理。  </a:t>
            </a:r>
            <a:endParaRPr kumimoji="1"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观点三：诚信的核心是善。</a:t>
            </a:r>
            <a:endParaRPr kumimoji="1"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81100" y="2610285"/>
            <a:ext cx="4004262" cy="862312"/>
            <a:chOff x="381100" y="2610285"/>
            <a:chExt cx="4004262" cy="86231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381100" y="2610285"/>
              <a:ext cx="4004262" cy="862312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631907" y="2898676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kumimoji="1"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诚信的智慧</a:t>
              </a:r>
              <a:endParaRPr kumimoji="1"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79119" y="787949"/>
            <a:ext cx="4185761" cy="4355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诚信是美， 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“诚信是一种心灵的开放。”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当代人都追求美， 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追求外表的华丽， 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漂亮，却忘掉了心灵美， 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其实心灵美才是真正的美。 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032"/>
            <a:ext cx="2849525" cy="39884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80" y="787948"/>
            <a:ext cx="2153120" cy="393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86441" y="706380"/>
            <a:ext cx="4306401" cy="4120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诚信是德， 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人们常说：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"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艰苦奋斗是中华民族的传统美德，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" </a:t>
            </a:r>
            <a:endParaRPr kumimoji="1"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而我却要说：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"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诚信也是人与人交往中必不可缺的一种美德。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" </a:t>
            </a:r>
            <a:endParaRPr kumimoji="1"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生活有了诚信才更加灿烂。 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人生有了诚信才更加迷人。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诚信的人，有力量，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让我们从诚信走向明天！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402"/>
            <a:ext cx="3304360" cy="4625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20" y="895183"/>
            <a:ext cx="6221387" cy="36150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8551" b="21417"/>
          <a:stretch>
            <a:fillRect/>
          </a:stretch>
        </p:blipFill>
        <p:spPr>
          <a:xfrm>
            <a:off x="0" y="1973179"/>
            <a:ext cx="2388559" cy="31703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432885" y="-61485"/>
            <a:ext cx="2711115" cy="29721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31718" y="1722671"/>
            <a:ext cx="5153389" cy="1698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一个人可以没有财富</a:t>
            </a:r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,</a:t>
            </a: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只要他活得坦荡</a:t>
            </a:r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; </a:t>
            </a:r>
            <a:endParaRPr kumimoji="1" lang="en-US" altLang="zh-CN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一个人可以没有名望</a:t>
            </a:r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,</a:t>
            </a: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只要他问心无愧</a:t>
            </a:r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; </a:t>
            </a:r>
            <a:endParaRPr kumimoji="1" lang="en-US" altLang="zh-CN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但一个人不能没有诚信</a:t>
            </a:r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,</a:t>
            </a: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否则一无所有</a:t>
            </a:r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; </a:t>
            </a:r>
            <a:endParaRPr kumimoji="1"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7957" y="-27616"/>
            <a:ext cx="2048727" cy="1896174"/>
            <a:chOff x="387957" y="-27616"/>
            <a:chExt cx="2048727" cy="1896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1" t="2028" b="8266"/>
            <a:stretch>
              <a:fillRect/>
            </a:stretch>
          </p:blipFill>
          <p:spPr>
            <a:xfrm>
              <a:off x="387957" y="-27616"/>
              <a:ext cx="1518900" cy="18961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66" y="624987"/>
              <a:ext cx="1657918" cy="9828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" t="42840" b="11538"/>
          <a:stretch>
            <a:fillRect/>
          </a:stretch>
        </p:blipFill>
        <p:spPr>
          <a:xfrm>
            <a:off x="0" y="980946"/>
            <a:ext cx="9144000" cy="416255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15328" y="1016819"/>
            <a:ext cx="4297419" cy="393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我宣誓：</a:t>
            </a:r>
            <a:endParaRPr kumimoji="1"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从今天开始讲诚实、守信用，自觉自律，自尊自强、做文明学生。</a:t>
            </a:r>
            <a:endParaRPr kumimoji="1"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我诚信，我光荣；</a:t>
            </a:r>
            <a:endParaRPr kumimoji="1"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我诚信，我自尊；</a:t>
            </a:r>
            <a:endParaRPr kumimoji="1"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我诚信，我成功。</a:t>
            </a:r>
            <a:endParaRPr kumimoji="1"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kumimoji="1"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3" y="518401"/>
            <a:ext cx="3789537" cy="46250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564020" y="-27616"/>
            <a:ext cx="2048727" cy="1896174"/>
            <a:chOff x="6564020" y="-27616"/>
            <a:chExt cx="2048727" cy="189617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1" t="2028" b="8266"/>
            <a:stretch>
              <a:fillRect/>
            </a:stretch>
          </p:blipFill>
          <p:spPr>
            <a:xfrm>
              <a:off x="6564020" y="-27616"/>
              <a:ext cx="1518900" cy="189617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829" y="624987"/>
              <a:ext cx="1657918" cy="9828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10" y="895183"/>
            <a:ext cx="6221387" cy="361504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-66912" y="518403"/>
            <a:ext cx="9144000" cy="46250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432885" y="-61485"/>
            <a:ext cx="2711115" cy="29721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55753" y="1424002"/>
            <a:ext cx="5419917" cy="235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今天的主题班会活动，使我们认识到诚实守信是一种美德，是每个人必须具有的品质。我们应该在学好文化知识的同时，还应该培养诚实守信的思想品德，不抄袭作业、考试不作弊、同学间要讲信用。</a:t>
            </a:r>
            <a:endParaRPr kumimoji="1"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950" y="0"/>
            <a:ext cx="3635384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2" y="202130"/>
            <a:ext cx="1349960" cy="15417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381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386786" y="1099209"/>
            <a:ext cx="5474576" cy="136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250" dirty="0">
                <a:latin typeface="30禹卫书法行书简体" panose="02000603000000000000" pitchFamily="2" charset="-128"/>
                <a:ea typeface="30禹卫书法行书简体" panose="02000603000000000000" pitchFamily="2" charset="-128"/>
              </a:rPr>
              <a:t>谢谢观看！</a:t>
            </a:r>
            <a:endParaRPr lang="zh-CN" altLang="en-US" sz="8250" dirty="0">
              <a:latin typeface="30禹卫书法行书简体" panose="02000603000000000000" pitchFamily="2" charset="-128"/>
              <a:ea typeface="30禹卫书法行书简体" panose="02000603000000000000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320" b="100000" l="8120" r="85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" t="31297" r="15001" b="9961"/>
          <a:stretch>
            <a:fillRect/>
          </a:stretch>
        </p:blipFill>
        <p:spPr>
          <a:xfrm>
            <a:off x="2754546" y="2443218"/>
            <a:ext cx="3634908" cy="27002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757213" y="-61485"/>
            <a:ext cx="2386787" cy="26166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2" y="820139"/>
            <a:ext cx="1295085" cy="767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3330"/>
          <a:stretch>
            <a:fillRect/>
          </a:stretch>
        </p:blipFill>
        <p:spPr>
          <a:xfrm>
            <a:off x="3310" y="901149"/>
            <a:ext cx="9143999" cy="42605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7" y="1031742"/>
            <a:ext cx="4002897" cy="377504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334540" y="-27616"/>
            <a:ext cx="2048727" cy="1896174"/>
            <a:chOff x="6334540" y="-27616"/>
            <a:chExt cx="2048727" cy="1896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1" t="2028" b="8266"/>
            <a:stretch>
              <a:fillRect/>
            </a:stretch>
          </p:blipFill>
          <p:spPr>
            <a:xfrm>
              <a:off x="6334540" y="-27616"/>
              <a:ext cx="1518900" cy="18961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349" y="624987"/>
              <a:ext cx="1657918" cy="982803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788009" y="1883952"/>
            <a:ext cx="3305674" cy="1423959"/>
            <a:chOff x="4788009" y="1883952"/>
            <a:chExt cx="3305674" cy="1423959"/>
          </a:xfrm>
        </p:grpSpPr>
        <p:sp>
          <p:nvSpPr>
            <p:cNvPr id="5" name="矩形 4"/>
            <p:cNvSpPr/>
            <p:nvPr/>
          </p:nvSpPr>
          <p:spPr>
            <a:xfrm>
              <a:off x="4788009" y="2538470"/>
              <a:ext cx="330567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什么是诚信？</a:t>
              </a:r>
              <a:endParaRPr kumimoji="1"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407159" y="1883952"/>
              <a:ext cx="17493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第一部分</a:t>
              </a:r>
              <a:endParaRPr kumimoji="1"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 flipH="1">
            <a:off x="-21500" y="-36272"/>
            <a:ext cx="2386787" cy="26166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8551" b="21417"/>
          <a:stretch>
            <a:fillRect/>
          </a:stretch>
        </p:blipFill>
        <p:spPr>
          <a:xfrm flipH="1">
            <a:off x="7364953" y="3439209"/>
            <a:ext cx="1067927" cy="1417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" t="42840" b="11538"/>
          <a:stretch>
            <a:fillRect/>
          </a:stretch>
        </p:blipFill>
        <p:spPr>
          <a:xfrm>
            <a:off x="0" y="980946"/>
            <a:ext cx="9144000" cy="4162554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90199" y="-235535"/>
            <a:ext cx="677108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zh-CN" altLang="en-US" sz="3200" b="1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诚信：</a:t>
            </a:r>
            <a:endParaRPr kumimoji="1" lang="zh-CN" altLang="en-US" sz="3200" b="1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89346" y="830745"/>
            <a:ext cx="55399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zh-CN" altLang="en-US" sz="2400" b="1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诚实，守信用。</a:t>
            </a:r>
            <a:endParaRPr kumimoji="1" lang="zh-CN" altLang="en-US" sz="2400" b="1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49438" y="1086160"/>
            <a:ext cx="50783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zh-CN" sz="2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———《</a:t>
            </a:r>
            <a:r>
              <a:rPr kumimoji="1" lang="zh-CN" altLang="en-US" sz="2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现代汉语词典</a:t>
            </a:r>
            <a:r>
              <a:rPr kumimoji="1" lang="en-US" altLang="zh-CN" sz="2100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》</a:t>
            </a:r>
            <a:endParaRPr kumimoji="1" lang="en-US" altLang="zh-CN" sz="21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560471" y="466829"/>
            <a:ext cx="646331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zh-CN" altLang="en-US" sz="3000" b="1" dirty="0">
                <a:latin typeface="30禹卫书法行书简体" panose="02000603000000000000" pitchFamily="2" charset="-128"/>
                <a:ea typeface="30禹卫书法行书简体" panose="02000603000000000000" pitchFamily="2" charset="-128"/>
              </a:rPr>
              <a:t>何  为  诚  信 ？</a:t>
            </a:r>
            <a:endParaRPr kumimoji="1" lang="zh-CN" altLang="en-US" sz="3000" b="1" dirty="0">
              <a:latin typeface="30禹卫书法行书简体" panose="02000603000000000000" pitchFamily="2" charset="-128"/>
              <a:ea typeface="30禹卫书法行书简体" panose="02000603000000000000" pitchFamily="2" charset="-128"/>
            </a:endParaRPr>
          </a:p>
        </p:txBody>
      </p:sp>
      <p:pic>
        <p:nvPicPr>
          <p:cNvPr id="8" name="Picture 7" descr="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44" y="3620820"/>
            <a:ext cx="571500" cy="5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0" y="715617"/>
            <a:ext cx="800219" cy="377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eaLnBrk="1" hangingPunct="1"/>
            <a:r>
              <a:rPr kumimoji="1" lang="zh-CN" altLang="en-US" sz="2000" b="1" dirty="0"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通俗表述，就是说老实话、办老实事、做老实人 </a:t>
            </a:r>
            <a:endParaRPr kumimoji="1" lang="zh-CN" altLang="en-US" sz="2000" b="1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74"/>
          <a:stretch>
            <a:fillRect/>
          </a:stretch>
        </p:blipFill>
        <p:spPr>
          <a:xfrm>
            <a:off x="485503" y="466829"/>
            <a:ext cx="4304945" cy="4626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75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75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7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75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75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2"/>
          <a:stretch>
            <a:fillRect/>
          </a:stretch>
        </p:blipFill>
        <p:spPr>
          <a:xfrm>
            <a:off x="0" y="-227572"/>
            <a:ext cx="9143999" cy="5371072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98403" y="1370407"/>
            <a:ext cx="6884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名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/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/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名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/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言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278210" y="2871099"/>
            <a:ext cx="52935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如果要别人诚信，首先要自己诚信 。      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eaLnBrk="1" hangingPunct="1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　　　　　　　　      　　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——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莎士比亚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" y="964184"/>
            <a:ext cx="2739853" cy="3891067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278211" y="964184"/>
            <a:ext cx="30283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言必信，行必果。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——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孔子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286544" y="2174097"/>
            <a:ext cx="27398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诚信为人之本。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——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鲁迅</a:t>
            </a:r>
            <a:b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</a:b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278210" y="1527766"/>
            <a:ext cx="54006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诚者，天之道也；思诚者，人之道也。　　　　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eaLnBrk="1" hangingPunct="1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　　　　　　　　　　　        　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——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孟子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3286544" y="3664938"/>
            <a:ext cx="42947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蚜虫吃青草，锈吃铁，虚伪吃灵魂。</a:t>
            </a:r>
            <a:endParaRPr kumimoji="1"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  <a:p>
            <a:pPr eaLnBrk="1" hangingPunct="1"/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                                                     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--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契诃夫</a:t>
            </a:r>
            <a:endParaRPr kumimoji="1"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2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65219" y="927729"/>
            <a:ext cx="8053139" cy="167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        一位国王要选择继承人，于是发给国中每个孩子一粒花种，约好谁能种出最美丽的花就将被选为未来的国王。当评选时间到来时，绝大多数孩子都端着美丽的鲜花前来参选，但国王看到这些美丽的花朵时，脸上却没有一丝笑容。只有一个叫杨平的端着空无一物的花盆前来，国王却笑了。最后杨平被选中了。因为孩子们得到的花种都已经被蒸过，根本不会发芽。这次测试不是为了发现最好的花匠，而是选出最诚实的孩子。 </a:t>
            </a:r>
            <a:endParaRPr kumimoji="1" lang="zh-CN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5219" y="2658880"/>
            <a:ext cx="3629839" cy="17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请思考：</a:t>
            </a:r>
            <a:br>
              <a:rPr lang="zh-CN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br>
              <a:rPr lang="zh-CN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endParaRPr lang="zh-CN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5219" y="3852759"/>
            <a:ext cx="7191377" cy="464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2.</a:t>
            </a:r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国王见了没有种出花的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杨平</a:t>
            </a:r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为什么很高兴？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5219" y="3302889"/>
            <a:ext cx="6655176" cy="46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1.</a:t>
            </a:r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国王看见捧着花的孩子为什么脸上没有一丝笑容？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65219" y="427414"/>
            <a:ext cx="2028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国王与花种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51753" y="2183173"/>
            <a:ext cx="4372976" cy="2960327"/>
            <a:chOff x="5351753" y="2183173"/>
            <a:chExt cx="4372976" cy="296032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245" y="2183173"/>
              <a:ext cx="3232484" cy="281068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753" y="2909639"/>
              <a:ext cx="2233861" cy="223386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  <p:bldP spid="2" grpId="0"/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65219" y="931675"/>
            <a:ext cx="3134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我们由此懂得了：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5219" y="1614011"/>
            <a:ext cx="5400675" cy="1079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坚持诚实，就会赢得信任；</a:t>
            </a:r>
            <a:endParaRPr lang="zh-CN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zh-CN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对人不诚实就会产生信任危机。</a:t>
            </a:r>
            <a:endParaRPr lang="zh-CN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6150" y="3027109"/>
            <a:ext cx="4638802" cy="1189629"/>
            <a:chOff x="486150" y="3027109"/>
            <a:chExt cx="4638802" cy="1189629"/>
          </a:xfrm>
        </p:grpSpPr>
        <p:grpSp>
          <p:nvGrpSpPr>
            <p:cNvPr id="12" name="Group 5"/>
            <p:cNvGrpSpPr/>
            <p:nvPr/>
          </p:nvGrpSpPr>
          <p:grpSpPr bwMode="auto">
            <a:xfrm>
              <a:off x="1779232" y="3521278"/>
              <a:ext cx="2052638" cy="188119"/>
              <a:chOff x="2200" y="1570"/>
              <a:chExt cx="1724" cy="158"/>
            </a:xfrm>
          </p:grpSpPr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2245" y="1570"/>
                <a:ext cx="1679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 flipH="1">
                <a:off x="2200" y="1728"/>
                <a:ext cx="1724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486150" y="3253424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诚实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016956" y="3253424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信任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72017" y="3027109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前提和基础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200257" y="3816628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具体表现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42" y="422858"/>
            <a:ext cx="4284259" cy="4979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3330"/>
          <a:stretch>
            <a:fillRect/>
          </a:stretch>
        </p:blipFill>
        <p:spPr>
          <a:xfrm>
            <a:off x="3310" y="901149"/>
            <a:ext cx="9143999" cy="42605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7" y="1031742"/>
            <a:ext cx="4002897" cy="377504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334540" y="-27616"/>
            <a:ext cx="2048727" cy="1896174"/>
            <a:chOff x="6334540" y="-27616"/>
            <a:chExt cx="2048727" cy="1896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1" t="2028" b="8266"/>
            <a:stretch>
              <a:fillRect/>
            </a:stretch>
          </p:blipFill>
          <p:spPr>
            <a:xfrm>
              <a:off x="6334540" y="-27616"/>
              <a:ext cx="1518900" cy="18961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349" y="624987"/>
              <a:ext cx="1657918" cy="982803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788009" y="1883952"/>
            <a:ext cx="3305674" cy="1423959"/>
            <a:chOff x="4788009" y="1883952"/>
            <a:chExt cx="3305674" cy="1423959"/>
          </a:xfrm>
        </p:grpSpPr>
        <p:sp>
          <p:nvSpPr>
            <p:cNvPr id="5" name="矩形 4"/>
            <p:cNvSpPr/>
            <p:nvPr/>
          </p:nvSpPr>
          <p:spPr>
            <a:xfrm>
              <a:off x="4788009" y="2538470"/>
              <a:ext cx="330567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诚信小故事</a:t>
              </a:r>
              <a:endParaRPr kumimoji="1"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407159" y="1883952"/>
              <a:ext cx="17493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第二部分</a:t>
              </a:r>
              <a:endParaRPr kumimoji="1"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 flipH="1">
            <a:off x="-21500" y="-36272"/>
            <a:ext cx="2386787" cy="26166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18551" b="21417"/>
          <a:stretch>
            <a:fillRect/>
          </a:stretch>
        </p:blipFill>
        <p:spPr>
          <a:xfrm flipH="1">
            <a:off x="7364953" y="3439209"/>
            <a:ext cx="1067927" cy="1417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693" b="31514"/>
          <a:stretch>
            <a:fillRect/>
          </a:stretch>
        </p:blipFill>
        <p:spPr>
          <a:xfrm>
            <a:off x="0" y="518403"/>
            <a:ext cx="9144000" cy="462509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8380" y="373019"/>
            <a:ext cx="3996816" cy="1006337"/>
            <a:chOff x="388380" y="373019"/>
            <a:chExt cx="3996816" cy="100633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4" r="54959" b="26081"/>
            <a:stretch>
              <a:fillRect/>
            </a:stretch>
          </p:blipFill>
          <p:spPr>
            <a:xfrm>
              <a:off x="388380" y="373019"/>
              <a:ext cx="3996816" cy="1006337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641682" y="710751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狼来了</a:t>
              </a:r>
              <a:endParaRPr lang="zh-CN" altLang="en-US" sz="28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5219" y="1379355"/>
            <a:ext cx="4293587" cy="339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这篇童话中的主人公是一个小牧童。他每天赶着羊群到山顶去放羊。由于太闷，他想出戏弄村民的恶作剧。第一次他喊“狼来啦，狼来啦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……”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，结果村民拿起锄头就赶到山顶，才知道是小牧童的恶作剧。小牧童很得意，感到很好玩，于是就有了第二次、第三次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……, 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久而久之村民们知道是小牧童故意制造的，就都不去理他啦。结果有一天狼真的来了，他拼命地叫喊，村民们却没有一个来，没有人相信他的话了，他被狼吃掉了。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1026" name="Picture 2" descr="https://timgsa.baidu.com/timg?image&amp;quality=80&amp;size=b9999_10000&amp;sec=1564724102966&amp;di=6b7f8a7f32177d6b8de9b6d1116479ad&amp;imgtype=0&amp;src=http%3A%2F%2Fi2.sinaimg.cn%2Fedu%2F2015%2F0302%2FU12216P42DT2015030210021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r="25808"/>
          <a:stretch>
            <a:fillRect/>
          </a:stretch>
        </p:blipFill>
        <p:spPr bwMode="auto">
          <a:xfrm>
            <a:off x="4953641" y="971082"/>
            <a:ext cx="3837435" cy="3654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1583" r="266" b="62073"/>
          <a:stretch>
            <a:fillRect/>
          </a:stretch>
        </p:blipFill>
        <p:spPr>
          <a:xfrm>
            <a:off x="6757213" y="-61485"/>
            <a:ext cx="2386787" cy="2616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eelOff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2290</Words>
  <Application>WPS 演示</Application>
  <PresentationFormat>全屏显示(16:9)</PresentationFormat>
  <Paragraphs>173</Paragraphs>
  <Slides>26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30禹卫书法行书简体</vt:lpstr>
      <vt:lpstr>MS UI Gothic</vt:lpstr>
      <vt:lpstr>思源黑体 CN Medium</vt:lpstr>
      <vt:lpstr>黑体</vt:lpstr>
      <vt:lpstr>思源黑体 CN Normal</vt:lpstr>
      <vt:lpstr>思源黑体 CN Light</vt:lpstr>
      <vt:lpstr>微软雅黑</vt:lpstr>
      <vt:lpstr>Arial Unicode MS</vt:lpstr>
      <vt:lpstr>等线 Light</vt:lpstr>
      <vt:lpstr>Calibri Light</vt:lpstr>
      <vt:lpstr>等线</vt:lpstr>
      <vt:lpstr>Calibri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zhtbo</dc:creator>
  <cp:lastModifiedBy>水-木-目</cp:lastModifiedBy>
  <cp:revision>29</cp:revision>
  <dcterms:created xsi:type="dcterms:W3CDTF">2019-08-02T01:39:00Z</dcterms:created>
  <dcterms:modified xsi:type="dcterms:W3CDTF">2022-07-13T00:37:52Z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