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549" r:id="rId5"/>
    <p:sldId id="554" r:id="rId6"/>
    <p:sldId id="558" r:id="rId7"/>
    <p:sldId id="555" r:id="rId8"/>
    <p:sldId id="560" r:id="rId9"/>
    <p:sldId id="561" r:id="rId10"/>
    <p:sldId id="584" r:id="rId11"/>
    <p:sldId id="581" r:id="rId12"/>
    <p:sldId id="567" r:id="rId13"/>
    <p:sldId id="563" r:id="rId14"/>
    <p:sldId id="564" r:id="rId15"/>
    <p:sldId id="565" r:id="rId16"/>
    <p:sldId id="566" r:id="rId17"/>
    <p:sldId id="568" r:id="rId18"/>
    <p:sldId id="570" r:id="rId19"/>
    <p:sldId id="571" r:id="rId20"/>
    <p:sldId id="572" r:id="rId21"/>
    <p:sldId id="573" r:id="rId22"/>
    <p:sldId id="574" r:id="rId23"/>
    <p:sldId id="575" r:id="rId24"/>
    <p:sldId id="576" r:id="rId25"/>
    <p:sldId id="578" r:id="rId26"/>
    <p:sldId id="579" r:id="rId27"/>
    <p:sldId id="58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E3"/>
    <a:srgbClr val="920000"/>
    <a:srgbClr val="FF2121"/>
    <a:srgbClr val="335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50" d="100"/>
          <a:sy n="50" d="100"/>
        </p:scale>
        <p:origin x="965" y="638"/>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sorterViewPr>
    <p:cViewPr>
      <p:scale>
        <a:sx n="100" d="100"/>
        <a:sy n="100" d="100"/>
      </p:scale>
      <p:origin x="0" y="5868"/>
    </p:cViewPr>
  </p:sorterViewPr>
  <p:notesViewPr>
    <p:cSldViewPr snapToGrid="0">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96F1FA-9A79-46AD-91BC-79EBFCF2F17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12464F-8C59-4574-9A6B-2A81F3C8431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CFC75-8E65-48C4-9A12-6BBF676DC9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88292-CE2C-407B-943F-7A83AFE6FA2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088292-CE2C-407B-943F-7A83AFE6FA2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C930F2-BB8E-471B-A0F9-1024752DA6DB}" type="slidenum">
              <a:rPr lang="zh-CN" altLang="en-US" smtClean="0"/>
            </a:fld>
            <a:endParaRPr lang="zh-CN" altLang="en-US"/>
          </a:p>
        </p:txBody>
      </p:sp>
      <p:sp>
        <p:nvSpPr>
          <p:cNvPr id="5" name="矩形 4"/>
          <p:cNvSpPr/>
          <p:nvPr userDrawn="1"/>
        </p:nvSpPr>
        <p:spPr>
          <a:xfrm>
            <a:off x="4495800" y="4739640"/>
            <a:ext cx="5135880" cy="2453640"/>
          </a:xfrm>
          <a:prstGeom prst="rect">
            <a:avLst/>
          </a:prstGeom>
          <a:solidFill>
            <a:srgbClr val="FC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830A007-B5F5-46EE-AD85-7C0DBD1FB31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C930F2-BB8E-471B-A0F9-1024752DA6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0A007-B5F5-46EE-AD85-7C0DBD1FB31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930F2-BB8E-471B-A0F9-1024752DA6DB}" type="slidenum">
              <a:rPr lang="zh-CN" altLang="en-US" smtClean="0"/>
            </a:fld>
            <a:endParaRPr lang="zh-CN" altLang="en-US"/>
          </a:p>
        </p:txBody>
      </p:sp>
      <p:sp>
        <p:nvSpPr>
          <p:cNvPr id="7" name="TextBox 6"/>
          <p:cNvSpPr txBox="1"/>
          <p:nvPr userDrawn="1"/>
        </p:nvSpPr>
        <p:spPr>
          <a:xfrm>
            <a:off x="7293239" y="3752165"/>
            <a:ext cx="1210588"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p:txBody>
      </p:sp>
      <p:sp>
        <p:nvSpPr>
          <p:cNvPr id="8" name="TextBox 7"/>
          <p:cNvSpPr txBox="1"/>
          <p:nvPr userDrawn="1"/>
        </p:nvSpPr>
        <p:spPr>
          <a:xfrm>
            <a:off x="2893987" y="2065753"/>
            <a:ext cx="1210588"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r>
              <a:rPr lang="zh-CN" altLang="en-US" sz="100" dirty="0">
                <a:solidFill>
                  <a:prstClr val="white"/>
                </a:solidFill>
              </a:rPr>
              <a:t>行动，能让人生放射光彩。陆游说：“纸上得来终觉浅，觉知此事要躬行。”还有人说，“时间给空想者痛苦，给创造者幸福。”有了梦想，就要付出行动，用行动来实现自己梦想。</a:t>
            </a:r>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a:p>
            <a:endParaRPr lang="zh-CN" altLang="en-US" sz="100" dirty="0">
              <a:solidFill>
                <a:prstClr val="white"/>
              </a:solidFill>
            </a:endParaRPr>
          </a:p>
        </p:txBody>
      </p:sp>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6831" y="-446810"/>
            <a:ext cx="13669108" cy="8524009"/>
          </a:xfrm>
          <a:prstGeom prst="rect">
            <a:avLst/>
          </a:prstGeom>
        </p:spPr>
      </p:pic>
      <p:sp>
        <p:nvSpPr>
          <p:cNvPr id="10" name="矩形 9"/>
          <p:cNvSpPr/>
          <p:nvPr userDrawn="1"/>
        </p:nvSpPr>
        <p:spPr>
          <a:xfrm>
            <a:off x="4495800" y="4739640"/>
            <a:ext cx="5135880" cy="2453640"/>
          </a:xfrm>
          <a:prstGeom prst="rect">
            <a:avLst/>
          </a:prstGeom>
          <a:solidFill>
            <a:srgbClr val="FC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3733800" y="-1226820"/>
            <a:ext cx="5135880" cy="2453640"/>
          </a:xfrm>
          <a:prstGeom prst="rect">
            <a:avLst/>
          </a:prstGeom>
          <a:solidFill>
            <a:srgbClr val="FC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notesSlide" Target="../notesSlides/notesSlide3.xml"/><Relationship Id="rId18" Type="http://schemas.openxmlformats.org/officeDocument/2006/relationships/slideLayout" Target="../slideLayouts/slideLayout12.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791559" y="1959917"/>
            <a:ext cx="6608881" cy="1117391"/>
            <a:chOff x="3678119" y="1858898"/>
            <a:chExt cx="6608881" cy="1117391"/>
          </a:xfrm>
          <a:solidFill>
            <a:schemeClr val="bg1"/>
          </a:solidFill>
        </p:grpSpPr>
        <p:grpSp>
          <p:nvGrpSpPr>
            <p:cNvPr id="18" name="组合 17"/>
            <p:cNvGrpSpPr/>
            <p:nvPr/>
          </p:nvGrpSpPr>
          <p:grpSpPr>
            <a:xfrm>
              <a:off x="3678119" y="1858898"/>
              <a:ext cx="6608881" cy="1093211"/>
              <a:chOff x="2486759" y="1676400"/>
              <a:chExt cx="6608881" cy="1093211"/>
            </a:xfrm>
            <a:grpFill/>
          </p:grpSpPr>
          <p:grpSp>
            <p:nvGrpSpPr>
              <p:cNvPr id="19" name="组合 18"/>
              <p:cNvGrpSpPr/>
              <p:nvPr/>
            </p:nvGrpSpPr>
            <p:grpSpPr>
              <a:xfrm>
                <a:off x="5791200" y="1676400"/>
                <a:ext cx="3304440" cy="1093211"/>
                <a:chOff x="3488300" y="960887"/>
                <a:chExt cx="3231815" cy="1069184"/>
              </a:xfrm>
              <a:grpFill/>
            </p:grpSpPr>
            <p:grpSp>
              <p:nvGrpSpPr>
                <p:cNvPr id="40" name="组合 39"/>
                <p:cNvGrpSpPr/>
                <p:nvPr/>
              </p:nvGrpSpPr>
              <p:grpSpPr>
                <a:xfrm>
                  <a:off x="3488300" y="960887"/>
                  <a:ext cx="1069186" cy="1069184"/>
                  <a:chOff x="381000" y="3288606"/>
                  <a:chExt cx="1524000" cy="1524000"/>
                </a:xfrm>
                <a:grpFill/>
              </p:grpSpPr>
              <p:sp>
                <p:nvSpPr>
                  <p:cNvPr id="53" name="矩形 52"/>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54" name="直接连接符 53"/>
                  <p:cNvCxnSpPr>
                    <a:stCxn id="53" idx="0"/>
                    <a:endCxn id="53"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直接连接符 54"/>
                  <p:cNvCxnSpPr>
                    <a:stCxn id="53" idx="1"/>
                    <a:endCxn id="53"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直接连接符 55"/>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直接连接符 56"/>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1" name="组合 40"/>
                <p:cNvGrpSpPr/>
                <p:nvPr/>
              </p:nvGrpSpPr>
              <p:grpSpPr>
                <a:xfrm>
                  <a:off x="4562357" y="960887"/>
                  <a:ext cx="1069186" cy="1069184"/>
                  <a:chOff x="381000" y="3288606"/>
                  <a:chExt cx="1524000" cy="1524000"/>
                </a:xfrm>
                <a:grpFill/>
              </p:grpSpPr>
              <p:sp>
                <p:nvSpPr>
                  <p:cNvPr id="48" name="矩形 47"/>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49" name="直接连接符 48"/>
                  <p:cNvCxnSpPr>
                    <a:stCxn id="48" idx="0"/>
                    <a:endCxn id="48"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直接连接符 49"/>
                  <p:cNvCxnSpPr>
                    <a:stCxn id="48" idx="1"/>
                    <a:endCxn id="48"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直接连接符 50"/>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直接连接符 51"/>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2" name="组合 41"/>
                <p:cNvGrpSpPr/>
                <p:nvPr/>
              </p:nvGrpSpPr>
              <p:grpSpPr>
                <a:xfrm>
                  <a:off x="5650929" y="960887"/>
                  <a:ext cx="1069186" cy="1069184"/>
                  <a:chOff x="381000" y="3288606"/>
                  <a:chExt cx="1524000" cy="1524000"/>
                </a:xfrm>
                <a:grpFill/>
              </p:grpSpPr>
              <p:sp>
                <p:nvSpPr>
                  <p:cNvPr id="43" name="矩形 42"/>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44" name="直接连接符 43"/>
                  <p:cNvCxnSpPr>
                    <a:stCxn id="43" idx="0"/>
                    <a:endCxn id="43"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直接连接符 44"/>
                  <p:cNvCxnSpPr>
                    <a:stCxn id="43" idx="1"/>
                    <a:endCxn id="43"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直接连接符 45"/>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直接连接符 46"/>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20" name="组合 19"/>
              <p:cNvGrpSpPr/>
              <p:nvPr/>
            </p:nvGrpSpPr>
            <p:grpSpPr>
              <a:xfrm>
                <a:off x="2486759" y="1676400"/>
                <a:ext cx="3304440" cy="1093211"/>
                <a:chOff x="3488300" y="960887"/>
                <a:chExt cx="3231815" cy="1069184"/>
              </a:xfrm>
              <a:grpFill/>
            </p:grpSpPr>
            <p:grpSp>
              <p:nvGrpSpPr>
                <p:cNvPr id="21" name="组合 20"/>
                <p:cNvGrpSpPr/>
                <p:nvPr/>
              </p:nvGrpSpPr>
              <p:grpSpPr>
                <a:xfrm>
                  <a:off x="3488300" y="960887"/>
                  <a:ext cx="1069186" cy="1069184"/>
                  <a:chOff x="381000" y="3288606"/>
                  <a:chExt cx="1524000" cy="1524000"/>
                </a:xfrm>
                <a:grpFill/>
              </p:grpSpPr>
              <p:sp>
                <p:nvSpPr>
                  <p:cNvPr id="35" name="矩形 34"/>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36" name="直接连接符 35"/>
                  <p:cNvCxnSpPr>
                    <a:stCxn id="35" idx="0"/>
                    <a:endCxn id="35"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直接连接符 36"/>
                  <p:cNvCxnSpPr>
                    <a:stCxn id="35" idx="1"/>
                    <a:endCxn id="35"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直接连接符 37"/>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直接连接符 38"/>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2" name="组合 21"/>
                <p:cNvGrpSpPr/>
                <p:nvPr/>
              </p:nvGrpSpPr>
              <p:grpSpPr>
                <a:xfrm>
                  <a:off x="4562357" y="960887"/>
                  <a:ext cx="1069186" cy="1069184"/>
                  <a:chOff x="381000" y="3288606"/>
                  <a:chExt cx="1524000" cy="1524000"/>
                </a:xfrm>
                <a:grpFill/>
              </p:grpSpPr>
              <p:sp>
                <p:nvSpPr>
                  <p:cNvPr id="30" name="矩形 29"/>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31" name="直接连接符 30"/>
                  <p:cNvCxnSpPr>
                    <a:stCxn id="30" idx="0"/>
                    <a:endCxn id="30"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直接连接符 31"/>
                  <p:cNvCxnSpPr>
                    <a:stCxn id="30" idx="1"/>
                    <a:endCxn id="30"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直接连接符 32"/>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直接连接符 33"/>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3" name="组合 22"/>
                <p:cNvGrpSpPr/>
                <p:nvPr/>
              </p:nvGrpSpPr>
              <p:grpSpPr>
                <a:xfrm>
                  <a:off x="5650929" y="960887"/>
                  <a:ext cx="1069186" cy="1069184"/>
                  <a:chOff x="381000" y="3288606"/>
                  <a:chExt cx="1524000" cy="1524000"/>
                </a:xfrm>
                <a:grpFill/>
              </p:grpSpPr>
              <p:sp>
                <p:nvSpPr>
                  <p:cNvPr id="25" name="矩形 24"/>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26" name="直接连接符 25"/>
                  <p:cNvCxnSpPr>
                    <a:stCxn id="25" idx="0"/>
                    <a:endCxn id="25"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直接连接符 26"/>
                  <p:cNvCxnSpPr>
                    <a:stCxn id="25" idx="1"/>
                    <a:endCxn id="25"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直接连接符 27"/>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直接连接符 28"/>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sp>
          <p:nvSpPr>
            <p:cNvPr id="58" name="文本框 57"/>
            <p:cNvSpPr txBox="1"/>
            <p:nvPr/>
          </p:nvSpPr>
          <p:spPr>
            <a:xfrm>
              <a:off x="3721647" y="1868293"/>
              <a:ext cx="6505031" cy="1107996"/>
            </a:xfrm>
            <a:prstGeom prst="rect">
              <a:avLst/>
            </a:prstGeom>
            <a:noFill/>
            <a:ln>
              <a:noFill/>
            </a:ln>
          </p:spPr>
          <p:txBody>
            <a:bodyPr wrap="square" rtlCol="0">
              <a:spAutoFit/>
            </a:bodyPr>
            <a:lstStyle/>
            <a:p>
              <a:pPr algn="dist"/>
              <a:r>
                <a:rPr lang="zh-CN" altLang="en-US" sz="6600" b="1" dirty="0">
                  <a:latin typeface="+mj-ea"/>
                  <a:ea typeface="+mj-ea"/>
                </a:rPr>
                <a:t>法 制 教 育 宣 传</a:t>
              </a:r>
              <a:endParaRPr lang="zh-CN" altLang="en-US" sz="6600" b="1" dirty="0">
                <a:latin typeface="+mj-ea"/>
                <a:ea typeface="+mj-ea"/>
              </a:endParaRPr>
            </a:p>
          </p:txBody>
        </p:sp>
      </p:grpSp>
      <p:sp>
        <p:nvSpPr>
          <p:cNvPr id="59" name="文本框 58"/>
          <p:cNvSpPr txBox="1"/>
          <p:nvPr/>
        </p:nvSpPr>
        <p:spPr>
          <a:xfrm>
            <a:off x="4871311" y="4759151"/>
            <a:ext cx="2318158" cy="398780"/>
          </a:xfrm>
          <a:prstGeom prst="rect">
            <a:avLst/>
          </a:prstGeom>
          <a:solidFill>
            <a:srgbClr val="C00000"/>
          </a:solidFill>
        </p:spPr>
        <p:txBody>
          <a:bodyPr wrap="square" rtlCol="0">
            <a:spAutoFit/>
          </a:bodyPr>
          <a:lstStyle/>
          <a:p>
            <a:pPr algn="ctr"/>
            <a:r>
              <a:rPr lang="zh-CN" sz="2000" dirty="0">
                <a:solidFill>
                  <a:schemeClr val="bg1"/>
                </a:solidFill>
              </a:rPr>
              <a:t>芙蓉初级中学</a:t>
            </a:r>
            <a:endParaRPr lang="zh-CN" sz="2000" dirty="0">
              <a:solidFill>
                <a:schemeClr val="bg1"/>
              </a:solidFill>
            </a:endParaRPr>
          </a:p>
        </p:txBody>
      </p:sp>
      <p:sp>
        <p:nvSpPr>
          <p:cNvPr id="68" name="文本框 67"/>
          <p:cNvSpPr txBox="1"/>
          <p:nvPr/>
        </p:nvSpPr>
        <p:spPr>
          <a:xfrm>
            <a:off x="3009092" y="3453218"/>
            <a:ext cx="6209106" cy="583565"/>
          </a:xfrm>
          <a:prstGeom prst="rect">
            <a:avLst/>
          </a:prstGeom>
          <a:noFill/>
        </p:spPr>
        <p:txBody>
          <a:bodyPr wrap="square" rtlCol="0">
            <a:spAutoFit/>
          </a:bodyPr>
          <a:lstStyle/>
          <a:p>
            <a:pPr algn="dist"/>
            <a:r>
              <a:rPr lang="zh-CN" altLang="en-US" sz="3200" b="1" dirty="0"/>
              <a:t>未成年法律知识</a:t>
            </a:r>
            <a:endParaRPr lang="zh-CN" altLang="en-US" sz="3200" b="1" dirty="0"/>
          </a:p>
        </p:txBody>
      </p:sp>
      <p:pic>
        <p:nvPicPr>
          <p:cNvPr id="2" name="pd-5b8214ad1d4e8580">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312656" y="-243337"/>
            <a:ext cx="487363" cy="4866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1000"/>
                                        <p:tgtEl>
                                          <p:spTgt spid="68"/>
                                        </p:tgtEl>
                                      </p:cBhvr>
                                    </p:animEffect>
                                    <p:anim calcmode="lin" valueType="num">
                                      <p:cBhvr>
                                        <p:cTn id="17" dur="1000" fill="hold"/>
                                        <p:tgtEl>
                                          <p:spTgt spid="68"/>
                                        </p:tgtEl>
                                        <p:attrNameLst>
                                          <p:attrName>ppt_x</p:attrName>
                                        </p:attrNameLst>
                                      </p:cBhvr>
                                      <p:tavLst>
                                        <p:tav tm="0">
                                          <p:val>
                                            <p:strVal val="#ppt_x"/>
                                          </p:val>
                                        </p:tav>
                                        <p:tav tm="100000">
                                          <p:val>
                                            <p:strVal val="#ppt_x"/>
                                          </p:val>
                                        </p:tav>
                                      </p:tavLst>
                                    </p:anim>
                                    <p:anim calcmode="lin" valueType="num">
                                      <p:cBhvr>
                                        <p:cTn id="1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2"/>
                </p:tgtEl>
              </p:cMediaNode>
            </p:audio>
          </p:childTnLst>
        </p:cTn>
      </p:par>
    </p:tnLst>
    <p:bldLst>
      <p:bldP spid="59" grpId="0" bldLvl="0" animBg="1"/>
      <p:bldP spid="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2505942" y="2127881"/>
            <a:ext cx="3274143" cy="3012343"/>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p:cNvSpPr/>
          <p:nvPr/>
        </p:nvSpPr>
        <p:spPr>
          <a:xfrm>
            <a:off x="6592022" y="2127881"/>
            <a:ext cx="3274143" cy="3012343"/>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3074690" y="4872197"/>
            <a:ext cx="2005070" cy="472073"/>
          </a:xfrm>
          <a:prstGeom prst="rect">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参与赌博</a:t>
            </a:r>
            <a:endParaRPr lang="zh-CN" altLang="en-US" sz="2000" b="1" dirty="0">
              <a:solidFill>
                <a:schemeClr val="bg1"/>
              </a:solidFill>
              <a:cs typeface="+mn-ea"/>
              <a:sym typeface="+mn-lt"/>
            </a:endParaRPr>
          </a:p>
        </p:txBody>
      </p:sp>
      <p:sp>
        <p:nvSpPr>
          <p:cNvPr id="14" name="矩形 13"/>
          <p:cNvSpPr/>
          <p:nvPr/>
        </p:nvSpPr>
        <p:spPr>
          <a:xfrm>
            <a:off x="7301746" y="4871018"/>
            <a:ext cx="2005070" cy="472073"/>
          </a:xfrm>
          <a:prstGeom prst="rect">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打架斗殴</a:t>
            </a:r>
            <a:endParaRPr lang="zh-CN" altLang="en-US" sz="2000" b="1" dirty="0">
              <a:solidFill>
                <a:schemeClr val="bg1"/>
              </a:solidFill>
              <a:cs typeface="+mn-ea"/>
              <a:sym typeface="+mn-lt"/>
            </a:endParaRPr>
          </a:p>
        </p:txBody>
      </p:sp>
      <p:grpSp>
        <p:nvGrpSpPr>
          <p:cNvPr id="4" name="组合 3"/>
          <p:cNvGrpSpPr/>
          <p:nvPr/>
        </p:nvGrpSpPr>
        <p:grpSpPr>
          <a:xfrm>
            <a:off x="3156190" y="475659"/>
            <a:ext cx="4145556" cy="1038071"/>
            <a:chOff x="1497758" y="1085791"/>
            <a:chExt cx="4145556" cy="1038071"/>
          </a:xfrm>
        </p:grpSpPr>
        <p:sp>
          <p:nvSpPr>
            <p:cNvPr id="5" name="文本框 4"/>
            <p:cNvSpPr txBox="1"/>
            <p:nvPr/>
          </p:nvSpPr>
          <p:spPr>
            <a:xfrm>
              <a:off x="2535829" y="1370607"/>
              <a:ext cx="3107485"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不能参与的行为</a:t>
              </a:r>
              <a:endParaRPr lang="zh-CN" altLang="en-US" sz="2800" b="1" dirty="0">
                <a:solidFill>
                  <a:schemeClr val="bg1"/>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1)">
                                      <p:cBhvr>
                                        <p:cTn id="14" dur="2000"/>
                                        <p:tgtEl>
                                          <p:spTgt spid="12"/>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64223" y="2957318"/>
            <a:ext cx="4937617" cy="796413"/>
            <a:chOff x="1876138" y="2054789"/>
            <a:chExt cx="4937617" cy="796413"/>
          </a:xfrm>
        </p:grpSpPr>
        <p:grpSp>
          <p:nvGrpSpPr>
            <p:cNvPr id="2" name="组合 1"/>
            <p:cNvGrpSpPr/>
            <p:nvPr/>
          </p:nvGrpSpPr>
          <p:grpSpPr>
            <a:xfrm>
              <a:off x="1876138" y="2054789"/>
              <a:ext cx="4937617" cy="796413"/>
              <a:chOff x="1876138" y="2054789"/>
              <a:chExt cx="4937617" cy="796413"/>
            </a:xfrm>
          </p:grpSpPr>
          <p:sp>
            <p:nvSpPr>
              <p:cNvPr id="22" name="矩形: 圆角 21"/>
              <p:cNvSpPr/>
              <p:nvPr/>
            </p:nvSpPr>
            <p:spPr>
              <a:xfrm>
                <a:off x="3006796" y="2054789"/>
                <a:ext cx="3806959" cy="796413"/>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Group 41"/>
              <p:cNvGrpSpPr/>
              <p:nvPr/>
            </p:nvGrpSpPr>
            <p:grpSpPr bwMode="auto">
              <a:xfrm flipH="1">
                <a:off x="1876138" y="2151517"/>
                <a:ext cx="1130658" cy="523133"/>
                <a:chOff x="3116" y="1013"/>
                <a:chExt cx="949" cy="440"/>
              </a:xfrm>
            </p:grpSpPr>
            <p:cxnSp>
              <p:nvCxnSpPr>
                <p:cNvPr id="18" name="直接连接符 52"/>
                <p:cNvCxnSpPr>
                  <a:cxnSpLocks noChangeShapeType="1"/>
                </p:cNvCxnSpPr>
                <p:nvPr/>
              </p:nvCxnSpPr>
              <p:spPr bwMode="auto">
                <a:xfrm>
                  <a:off x="3116" y="1253"/>
                  <a:ext cx="453" cy="0"/>
                </a:xfrm>
                <a:prstGeom prst="line">
                  <a:avLst/>
                </a:prstGeom>
                <a:noFill/>
                <a:ln w="25400" algn="ctr">
                  <a:solidFill>
                    <a:schemeClr val="bg1">
                      <a:lumMod val="50000"/>
                    </a:schemeClr>
                  </a:solidFill>
                  <a:miter lim="800000"/>
                </a:ln>
              </p:spPr>
            </p:cxnSp>
            <p:grpSp>
              <p:nvGrpSpPr>
                <p:cNvPr id="19" name="Group 85"/>
                <p:cNvGrpSpPr/>
                <p:nvPr/>
              </p:nvGrpSpPr>
              <p:grpSpPr bwMode="auto">
                <a:xfrm>
                  <a:off x="3624" y="1013"/>
                  <a:ext cx="441" cy="440"/>
                  <a:chOff x="3624" y="1013"/>
                  <a:chExt cx="441" cy="440"/>
                </a:xfrm>
              </p:grpSpPr>
              <p:sp>
                <p:nvSpPr>
                  <p:cNvPr id="20" name="椭圆 53"/>
                  <p:cNvSpPr>
                    <a:spLocks noChangeArrowheads="1"/>
                  </p:cNvSpPr>
                  <p:nvPr/>
                </p:nvSpPr>
                <p:spPr bwMode="auto">
                  <a:xfrm>
                    <a:off x="3624" y="1013"/>
                    <a:ext cx="441" cy="440"/>
                  </a:xfrm>
                  <a:prstGeom prst="ellipse">
                    <a:avLst/>
                  </a:prstGeom>
                  <a:solidFill>
                    <a:srgbClr val="C00000"/>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21" name="矩形 71"/>
                  <p:cNvSpPr>
                    <a:spLocks noChangeArrowheads="1"/>
                  </p:cNvSpPr>
                  <p:nvPr/>
                </p:nvSpPr>
                <p:spPr bwMode="auto">
                  <a:xfrm>
                    <a:off x="3711" y="1071"/>
                    <a:ext cx="268" cy="356"/>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1</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sp>
          <p:nvSpPr>
            <p:cNvPr id="8" name="文本框 7"/>
            <p:cNvSpPr txBox="1"/>
            <p:nvPr/>
          </p:nvSpPr>
          <p:spPr>
            <a:xfrm>
              <a:off x="3090977" y="2123862"/>
              <a:ext cx="3638149" cy="549381"/>
            </a:xfrm>
            <a:prstGeom prst="rect">
              <a:avLst/>
            </a:prstGeom>
            <a:noFill/>
          </p:spPr>
          <p:txBody>
            <a:bodyPr wrap="square" rtlCol="0">
              <a:spAutoFit/>
            </a:bodyPr>
            <a:lstStyle/>
            <a:p>
              <a:pPr>
                <a:lnSpc>
                  <a:spcPct val="110000"/>
                </a:lnSpc>
              </a:pPr>
              <a:r>
                <a:rPr lang="zh-CN" altLang="en-US" sz="1400" b="0" dirty="0">
                  <a:cs typeface="+mn-ea"/>
                  <a:sym typeface="+mn-lt"/>
                </a:rPr>
                <a:t>调皮捣蛋，有事没事惹一下其他同学，比如别人走路时他突然伸出一只脚将别人绊倒；</a:t>
              </a:r>
              <a:endParaRPr lang="zh-CN" altLang="en-US" sz="1400" b="0" dirty="0">
                <a:cs typeface="+mn-ea"/>
                <a:sym typeface="+mn-lt"/>
              </a:endParaRPr>
            </a:p>
          </p:txBody>
        </p:sp>
      </p:grpSp>
      <p:grpSp>
        <p:nvGrpSpPr>
          <p:cNvPr id="14" name="组合 13"/>
          <p:cNvGrpSpPr/>
          <p:nvPr/>
        </p:nvGrpSpPr>
        <p:grpSpPr>
          <a:xfrm>
            <a:off x="4313063" y="1594394"/>
            <a:ext cx="4145556" cy="1038071"/>
            <a:chOff x="1497758" y="1085791"/>
            <a:chExt cx="4145556" cy="1038071"/>
          </a:xfrm>
        </p:grpSpPr>
        <p:sp>
          <p:nvSpPr>
            <p:cNvPr id="15" name="文本框 14"/>
            <p:cNvSpPr txBox="1"/>
            <p:nvPr/>
          </p:nvSpPr>
          <p:spPr>
            <a:xfrm>
              <a:off x="2535829" y="1370607"/>
              <a:ext cx="3107485"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坏习惯</a:t>
              </a:r>
              <a:endParaRPr lang="zh-CN" altLang="en-US" sz="2800" b="1" dirty="0">
                <a:solidFill>
                  <a:schemeClr val="bg1"/>
                </a:solidFill>
                <a:cs typeface="+mn-ea"/>
                <a:sym typeface="+mn-lt"/>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grpSp>
        <p:nvGrpSpPr>
          <p:cNvPr id="23" name="组合 22"/>
          <p:cNvGrpSpPr/>
          <p:nvPr/>
        </p:nvGrpSpPr>
        <p:grpSpPr>
          <a:xfrm>
            <a:off x="2164223" y="4020543"/>
            <a:ext cx="4937617" cy="796413"/>
            <a:chOff x="1876138" y="2054789"/>
            <a:chExt cx="4937617" cy="796413"/>
          </a:xfrm>
        </p:grpSpPr>
        <p:grpSp>
          <p:nvGrpSpPr>
            <p:cNvPr id="24" name="组合 23"/>
            <p:cNvGrpSpPr/>
            <p:nvPr/>
          </p:nvGrpSpPr>
          <p:grpSpPr>
            <a:xfrm>
              <a:off x="1876138" y="2054789"/>
              <a:ext cx="4937617" cy="796413"/>
              <a:chOff x="1876138" y="2054789"/>
              <a:chExt cx="4937617" cy="796413"/>
            </a:xfrm>
          </p:grpSpPr>
          <p:sp>
            <p:nvSpPr>
              <p:cNvPr id="26" name="矩形: 圆角 25"/>
              <p:cNvSpPr/>
              <p:nvPr/>
            </p:nvSpPr>
            <p:spPr>
              <a:xfrm>
                <a:off x="3006796" y="2054789"/>
                <a:ext cx="3806959" cy="796413"/>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7" name="Group 41"/>
              <p:cNvGrpSpPr/>
              <p:nvPr/>
            </p:nvGrpSpPr>
            <p:grpSpPr bwMode="auto">
              <a:xfrm flipH="1">
                <a:off x="1876138" y="2151517"/>
                <a:ext cx="1130658" cy="523133"/>
                <a:chOff x="3116" y="1013"/>
                <a:chExt cx="949" cy="440"/>
              </a:xfrm>
            </p:grpSpPr>
            <p:cxnSp>
              <p:nvCxnSpPr>
                <p:cNvPr id="28" name="直接连接符 52"/>
                <p:cNvCxnSpPr>
                  <a:cxnSpLocks noChangeShapeType="1"/>
                </p:cNvCxnSpPr>
                <p:nvPr/>
              </p:nvCxnSpPr>
              <p:spPr bwMode="auto">
                <a:xfrm>
                  <a:off x="3116" y="1253"/>
                  <a:ext cx="453" cy="0"/>
                </a:xfrm>
                <a:prstGeom prst="line">
                  <a:avLst/>
                </a:prstGeom>
                <a:noFill/>
                <a:ln w="25400" algn="ctr">
                  <a:solidFill>
                    <a:schemeClr val="bg1">
                      <a:lumMod val="50000"/>
                    </a:schemeClr>
                  </a:solidFill>
                  <a:miter lim="800000"/>
                </a:ln>
              </p:spPr>
            </p:cxnSp>
            <p:grpSp>
              <p:nvGrpSpPr>
                <p:cNvPr id="29" name="Group 85"/>
                <p:cNvGrpSpPr/>
                <p:nvPr/>
              </p:nvGrpSpPr>
              <p:grpSpPr bwMode="auto">
                <a:xfrm>
                  <a:off x="3624" y="1013"/>
                  <a:ext cx="441" cy="440"/>
                  <a:chOff x="3624" y="1013"/>
                  <a:chExt cx="441" cy="440"/>
                </a:xfrm>
              </p:grpSpPr>
              <p:sp>
                <p:nvSpPr>
                  <p:cNvPr id="30" name="椭圆 53"/>
                  <p:cNvSpPr>
                    <a:spLocks noChangeArrowheads="1"/>
                  </p:cNvSpPr>
                  <p:nvPr/>
                </p:nvSpPr>
                <p:spPr bwMode="auto">
                  <a:xfrm>
                    <a:off x="3624" y="1013"/>
                    <a:ext cx="441" cy="440"/>
                  </a:xfrm>
                  <a:prstGeom prst="ellipse">
                    <a:avLst/>
                  </a:prstGeom>
                  <a:solidFill>
                    <a:srgbClr val="C00000"/>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31" name="矩形 71"/>
                  <p:cNvSpPr>
                    <a:spLocks noChangeArrowheads="1"/>
                  </p:cNvSpPr>
                  <p:nvPr/>
                </p:nvSpPr>
                <p:spPr bwMode="auto">
                  <a:xfrm>
                    <a:off x="3711" y="1071"/>
                    <a:ext cx="268" cy="356"/>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2</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5" name="文本框 24"/>
            <p:cNvSpPr txBox="1"/>
            <p:nvPr/>
          </p:nvSpPr>
          <p:spPr>
            <a:xfrm>
              <a:off x="3134381" y="2269271"/>
              <a:ext cx="3638149" cy="312393"/>
            </a:xfrm>
            <a:prstGeom prst="rect">
              <a:avLst/>
            </a:prstGeom>
            <a:noFill/>
          </p:spPr>
          <p:txBody>
            <a:bodyPr wrap="square" rtlCol="0">
              <a:spAutoFit/>
            </a:bodyPr>
            <a:lstStyle/>
            <a:p>
              <a:pPr>
                <a:lnSpc>
                  <a:spcPct val="110000"/>
                </a:lnSpc>
              </a:pPr>
              <a:r>
                <a:rPr lang="zh-CN" altLang="en-US" sz="1400" dirty="0">
                  <a:cs typeface="+mn-ea"/>
                  <a:sym typeface="+mn-lt"/>
                </a:rPr>
                <a:t>故意毁坏公物，如在书桌上乱刻乱画；</a:t>
              </a:r>
              <a:endParaRPr lang="zh-CN" altLang="en-US" sz="1400" dirty="0">
                <a:cs typeface="+mn-ea"/>
                <a:sym typeface="+mn-lt"/>
              </a:endParaRPr>
            </a:p>
          </p:txBody>
        </p:sp>
      </p:grpSp>
      <p:grpSp>
        <p:nvGrpSpPr>
          <p:cNvPr id="41" name="组合 40"/>
          <p:cNvGrpSpPr/>
          <p:nvPr/>
        </p:nvGrpSpPr>
        <p:grpSpPr>
          <a:xfrm>
            <a:off x="7468162" y="2957318"/>
            <a:ext cx="3403785" cy="796413"/>
            <a:chOff x="1876138" y="2054789"/>
            <a:chExt cx="3403785" cy="796413"/>
          </a:xfrm>
        </p:grpSpPr>
        <p:grpSp>
          <p:nvGrpSpPr>
            <p:cNvPr id="42" name="组合 41"/>
            <p:cNvGrpSpPr/>
            <p:nvPr/>
          </p:nvGrpSpPr>
          <p:grpSpPr>
            <a:xfrm>
              <a:off x="1876138" y="2054789"/>
              <a:ext cx="3403785" cy="796413"/>
              <a:chOff x="1876138" y="2054789"/>
              <a:chExt cx="3403785" cy="796413"/>
            </a:xfrm>
          </p:grpSpPr>
          <p:sp>
            <p:nvSpPr>
              <p:cNvPr id="44" name="矩形: 圆角 43"/>
              <p:cNvSpPr/>
              <p:nvPr/>
            </p:nvSpPr>
            <p:spPr>
              <a:xfrm>
                <a:off x="3006796" y="2054789"/>
                <a:ext cx="2273127" cy="796413"/>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5" name="Group 41"/>
              <p:cNvGrpSpPr/>
              <p:nvPr/>
            </p:nvGrpSpPr>
            <p:grpSpPr bwMode="auto">
              <a:xfrm flipH="1">
                <a:off x="1876138" y="2151517"/>
                <a:ext cx="1130658" cy="523133"/>
                <a:chOff x="3116" y="1013"/>
                <a:chExt cx="949" cy="440"/>
              </a:xfrm>
            </p:grpSpPr>
            <p:cxnSp>
              <p:nvCxnSpPr>
                <p:cNvPr id="46" name="直接连接符 52"/>
                <p:cNvCxnSpPr>
                  <a:cxnSpLocks noChangeShapeType="1"/>
                </p:cNvCxnSpPr>
                <p:nvPr/>
              </p:nvCxnSpPr>
              <p:spPr bwMode="auto">
                <a:xfrm>
                  <a:off x="3116" y="1253"/>
                  <a:ext cx="453" cy="0"/>
                </a:xfrm>
                <a:prstGeom prst="line">
                  <a:avLst/>
                </a:prstGeom>
                <a:noFill/>
                <a:ln w="25400" algn="ctr">
                  <a:solidFill>
                    <a:schemeClr val="bg1">
                      <a:lumMod val="50000"/>
                    </a:schemeClr>
                  </a:solidFill>
                  <a:miter lim="800000"/>
                </a:ln>
              </p:spPr>
            </p:cxnSp>
            <p:grpSp>
              <p:nvGrpSpPr>
                <p:cNvPr id="47" name="Group 85"/>
                <p:cNvGrpSpPr/>
                <p:nvPr/>
              </p:nvGrpSpPr>
              <p:grpSpPr bwMode="auto">
                <a:xfrm>
                  <a:off x="3624" y="1013"/>
                  <a:ext cx="441" cy="440"/>
                  <a:chOff x="3624" y="1013"/>
                  <a:chExt cx="441" cy="440"/>
                </a:xfrm>
              </p:grpSpPr>
              <p:sp>
                <p:nvSpPr>
                  <p:cNvPr id="48" name="椭圆 53"/>
                  <p:cNvSpPr>
                    <a:spLocks noChangeArrowheads="1"/>
                  </p:cNvSpPr>
                  <p:nvPr/>
                </p:nvSpPr>
                <p:spPr bwMode="auto">
                  <a:xfrm>
                    <a:off x="3624" y="1013"/>
                    <a:ext cx="441" cy="440"/>
                  </a:xfrm>
                  <a:prstGeom prst="ellipse">
                    <a:avLst/>
                  </a:prstGeom>
                  <a:solidFill>
                    <a:srgbClr val="C00000"/>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49" name="矩形 71"/>
                  <p:cNvSpPr>
                    <a:spLocks noChangeArrowheads="1"/>
                  </p:cNvSpPr>
                  <p:nvPr/>
                </p:nvSpPr>
                <p:spPr bwMode="auto">
                  <a:xfrm>
                    <a:off x="3711" y="1071"/>
                    <a:ext cx="268" cy="356"/>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4</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sp>
          <p:nvSpPr>
            <p:cNvPr id="43" name="文本框 42"/>
            <p:cNvSpPr txBox="1"/>
            <p:nvPr/>
          </p:nvSpPr>
          <p:spPr>
            <a:xfrm>
              <a:off x="3175607" y="2272601"/>
              <a:ext cx="1982234" cy="312393"/>
            </a:xfrm>
            <a:prstGeom prst="rect">
              <a:avLst/>
            </a:prstGeom>
            <a:noFill/>
          </p:spPr>
          <p:txBody>
            <a:bodyPr wrap="square" rtlCol="0">
              <a:spAutoFit/>
            </a:bodyPr>
            <a:lstStyle/>
            <a:p>
              <a:pPr>
                <a:lnSpc>
                  <a:spcPct val="110000"/>
                </a:lnSpc>
              </a:pPr>
              <a:r>
                <a:rPr lang="zh-CN" altLang="en-US" sz="1400" dirty="0">
                  <a:cs typeface="+mn-ea"/>
                  <a:sym typeface="+mn-lt"/>
                </a:rPr>
                <a:t>好吃好喝，攀富比阔</a:t>
              </a:r>
              <a:endParaRPr lang="zh-CN" altLang="en-US" sz="1400" dirty="0">
                <a:cs typeface="+mn-ea"/>
                <a:sym typeface="+mn-lt"/>
              </a:endParaRPr>
            </a:p>
          </p:txBody>
        </p:sp>
      </p:grpSp>
      <p:grpSp>
        <p:nvGrpSpPr>
          <p:cNvPr id="50" name="组合 49"/>
          <p:cNvGrpSpPr/>
          <p:nvPr/>
        </p:nvGrpSpPr>
        <p:grpSpPr>
          <a:xfrm>
            <a:off x="7468162" y="4020543"/>
            <a:ext cx="3403785" cy="796413"/>
            <a:chOff x="1876138" y="2054789"/>
            <a:chExt cx="3403785" cy="796413"/>
          </a:xfrm>
        </p:grpSpPr>
        <p:grpSp>
          <p:nvGrpSpPr>
            <p:cNvPr id="51" name="组合 50"/>
            <p:cNvGrpSpPr/>
            <p:nvPr/>
          </p:nvGrpSpPr>
          <p:grpSpPr>
            <a:xfrm>
              <a:off x="1876138" y="2054789"/>
              <a:ext cx="3403785" cy="796413"/>
              <a:chOff x="1876138" y="2054789"/>
              <a:chExt cx="3403785" cy="796413"/>
            </a:xfrm>
          </p:grpSpPr>
          <p:sp>
            <p:nvSpPr>
              <p:cNvPr id="53" name="矩形: 圆角 52"/>
              <p:cNvSpPr/>
              <p:nvPr/>
            </p:nvSpPr>
            <p:spPr>
              <a:xfrm>
                <a:off x="3006796" y="2054789"/>
                <a:ext cx="2273127" cy="796413"/>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4" name="Group 41"/>
              <p:cNvGrpSpPr/>
              <p:nvPr/>
            </p:nvGrpSpPr>
            <p:grpSpPr bwMode="auto">
              <a:xfrm flipH="1">
                <a:off x="1876138" y="2151517"/>
                <a:ext cx="1130658" cy="523133"/>
                <a:chOff x="3116" y="1013"/>
                <a:chExt cx="949" cy="440"/>
              </a:xfrm>
            </p:grpSpPr>
            <p:cxnSp>
              <p:nvCxnSpPr>
                <p:cNvPr id="55" name="直接连接符 52"/>
                <p:cNvCxnSpPr>
                  <a:cxnSpLocks noChangeShapeType="1"/>
                </p:cNvCxnSpPr>
                <p:nvPr/>
              </p:nvCxnSpPr>
              <p:spPr bwMode="auto">
                <a:xfrm>
                  <a:off x="3116" y="1253"/>
                  <a:ext cx="453" cy="0"/>
                </a:xfrm>
                <a:prstGeom prst="line">
                  <a:avLst/>
                </a:prstGeom>
                <a:noFill/>
                <a:ln w="25400" algn="ctr">
                  <a:solidFill>
                    <a:schemeClr val="bg1">
                      <a:lumMod val="50000"/>
                    </a:schemeClr>
                  </a:solidFill>
                  <a:miter lim="800000"/>
                </a:ln>
              </p:spPr>
            </p:cxnSp>
            <p:grpSp>
              <p:nvGrpSpPr>
                <p:cNvPr id="56" name="Group 85"/>
                <p:cNvGrpSpPr/>
                <p:nvPr/>
              </p:nvGrpSpPr>
              <p:grpSpPr bwMode="auto">
                <a:xfrm>
                  <a:off x="3624" y="1013"/>
                  <a:ext cx="441" cy="440"/>
                  <a:chOff x="3624" y="1013"/>
                  <a:chExt cx="441" cy="440"/>
                </a:xfrm>
              </p:grpSpPr>
              <p:sp>
                <p:nvSpPr>
                  <p:cNvPr id="57" name="椭圆 53"/>
                  <p:cNvSpPr>
                    <a:spLocks noChangeArrowheads="1"/>
                  </p:cNvSpPr>
                  <p:nvPr/>
                </p:nvSpPr>
                <p:spPr bwMode="auto">
                  <a:xfrm>
                    <a:off x="3624" y="1013"/>
                    <a:ext cx="441" cy="440"/>
                  </a:xfrm>
                  <a:prstGeom prst="ellipse">
                    <a:avLst/>
                  </a:prstGeom>
                  <a:solidFill>
                    <a:srgbClr val="C00000"/>
                  </a:solidFill>
                  <a:ln w="25400" algn="ctr">
                    <a:noFill/>
                    <a:miter lim="800000"/>
                  </a:ln>
                </p:spPr>
                <p:txBody>
                  <a:bodyPr lIns="68589" tIns="34295" rIns="68589" bIns="34295" anchor="ctr"/>
                  <a:lstStyle/>
                  <a:p>
                    <a:pPr algn="ctr" defTabSz="683895"/>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58" name="矩形 71"/>
                  <p:cNvSpPr>
                    <a:spLocks noChangeArrowheads="1"/>
                  </p:cNvSpPr>
                  <p:nvPr/>
                </p:nvSpPr>
                <p:spPr bwMode="auto">
                  <a:xfrm>
                    <a:off x="3711" y="1071"/>
                    <a:ext cx="268" cy="356"/>
                  </a:xfrm>
                  <a:prstGeom prst="rect">
                    <a:avLst/>
                  </a:prstGeom>
                  <a:noFill/>
                  <a:ln w="9525">
                    <a:noFill/>
                    <a:miter lim="800000"/>
                  </a:ln>
                </p:spPr>
                <p:txBody>
                  <a:bodyPr wrap="none" lIns="68582" tIns="34292" rIns="68582" bIns="34292">
                    <a:spAutoFit/>
                  </a:bodyPr>
                  <a:lstStyle/>
                  <a:p>
                    <a:pPr defTabSz="683895"/>
                    <a:r>
                      <a:rPr lang="en-US" altLang="zh-CN" sz="2300" b="1" dirty="0">
                        <a:solidFill>
                          <a:schemeClr val="bg1"/>
                        </a:solidFill>
                        <a:latin typeface="微软雅黑" panose="020B0503020204020204" pitchFamily="34" charset="-122"/>
                        <a:ea typeface="微软雅黑" panose="020B0503020204020204" pitchFamily="34" charset="-122"/>
                      </a:rPr>
                      <a:t>5</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grpSp>
          </p:grpSp>
        </p:grpSp>
        <p:sp>
          <p:nvSpPr>
            <p:cNvPr id="52" name="文本框 51"/>
            <p:cNvSpPr txBox="1"/>
            <p:nvPr/>
          </p:nvSpPr>
          <p:spPr>
            <a:xfrm>
              <a:off x="3090977" y="2123862"/>
              <a:ext cx="2188946" cy="549381"/>
            </a:xfrm>
            <a:prstGeom prst="rect">
              <a:avLst/>
            </a:prstGeom>
            <a:noFill/>
          </p:spPr>
          <p:txBody>
            <a:bodyPr wrap="square" rtlCol="0">
              <a:spAutoFit/>
            </a:bodyPr>
            <a:lstStyle/>
            <a:p>
              <a:pPr>
                <a:lnSpc>
                  <a:spcPct val="110000"/>
                </a:lnSpc>
              </a:pPr>
              <a:r>
                <a:rPr lang="zh-CN" altLang="en-US" sz="1400" dirty="0">
                  <a:cs typeface="+mn-ea"/>
                  <a:sym typeface="+mn-lt"/>
                </a:rPr>
                <a:t>以大欺小，没有钱进网吧就强行向弱小同学索要；</a:t>
              </a:r>
              <a:endParaRPr lang="zh-CN" altLang="en-US" sz="1400"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023222" y="1120971"/>
            <a:ext cx="4145556" cy="1038071"/>
            <a:chOff x="1497758" y="1085791"/>
            <a:chExt cx="4145556" cy="1038071"/>
          </a:xfrm>
        </p:grpSpPr>
        <p:sp>
          <p:nvSpPr>
            <p:cNvPr id="7" name="文本框 6"/>
            <p:cNvSpPr txBox="1"/>
            <p:nvPr/>
          </p:nvSpPr>
          <p:spPr>
            <a:xfrm>
              <a:off x="2535829" y="1370607"/>
              <a:ext cx="3107485"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坏习惯</a:t>
              </a:r>
              <a:endParaRPr lang="zh-CN" altLang="en-US" sz="2800" b="1" dirty="0">
                <a:solidFill>
                  <a:schemeClr val="bg1"/>
                </a:solidFill>
                <a:cs typeface="+mn-ea"/>
                <a:sym typeface="+mn-lt"/>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grpSp>
        <p:nvGrpSpPr>
          <p:cNvPr id="40" name="组合 39"/>
          <p:cNvGrpSpPr/>
          <p:nvPr/>
        </p:nvGrpSpPr>
        <p:grpSpPr>
          <a:xfrm>
            <a:off x="6683080" y="2837822"/>
            <a:ext cx="3439592" cy="393195"/>
            <a:chOff x="5764698" y="2610418"/>
            <a:chExt cx="3439592" cy="393195"/>
          </a:xfrm>
        </p:grpSpPr>
        <p:sp>
          <p:nvSpPr>
            <p:cNvPr id="33" name="文本框 32"/>
            <p:cNvSpPr txBox="1"/>
            <p:nvPr/>
          </p:nvSpPr>
          <p:spPr>
            <a:xfrm>
              <a:off x="5961296" y="2635518"/>
              <a:ext cx="3242994" cy="338554"/>
            </a:xfrm>
            <a:prstGeom prst="rect">
              <a:avLst/>
            </a:prstGeom>
            <a:noFill/>
            <a:ln>
              <a:solidFill>
                <a:srgbClr val="C00000"/>
              </a:solidFill>
            </a:ln>
          </p:spPr>
          <p:txBody>
            <a:bodyPr wrap="square" rtlCol="0">
              <a:spAutoFit/>
            </a:bodyPr>
            <a:lstStyle>
              <a:defPPr>
                <a:defRPr lang="zh-CN"/>
              </a:defPPr>
              <a:lvl1pPr>
                <a:lnSpc>
                  <a:spcPct val="110000"/>
                </a:lnSpc>
                <a:defRPr b="0">
                  <a:latin typeface="思源黑体 CN Normal" panose="020B0400000000000000" pitchFamily="34" charset="-122"/>
                  <a:ea typeface="思源黑体 CN Normal" panose="020B0400000000000000" pitchFamily="34" charset="-122"/>
                </a:defRPr>
              </a:lvl1pPr>
            </a:lstStyle>
            <a:p>
              <a:pPr algn="ctr">
                <a:lnSpc>
                  <a:spcPct val="100000"/>
                </a:lnSpc>
                <a:buClr>
                  <a:srgbClr val="C00000"/>
                </a:buClr>
              </a:pPr>
              <a:r>
                <a:rPr lang="zh-CN" altLang="en-US" sz="1600">
                  <a:solidFill>
                    <a:prstClr val="black"/>
                  </a:solidFill>
                  <a:latin typeface="微软雅黑" panose="020B0503020204020204" pitchFamily="34" charset="-122"/>
                  <a:ea typeface="微软雅黑" panose="020B0503020204020204" pitchFamily="34" charset="-122"/>
                  <a:cs typeface="+mn-ea"/>
                  <a:sym typeface="+mn-lt"/>
                </a:rPr>
                <a:t>吸食、注射毒品；</a:t>
              </a:r>
              <a:endParaRPr lang="en-US" altLang="zh-CN" sz="1600" dirty="0">
                <a:latin typeface="+mn-ea"/>
                <a:ea typeface="+mn-ea"/>
                <a:cs typeface="+mn-ea"/>
                <a:sym typeface="+mn-lt"/>
              </a:endParaRPr>
            </a:p>
          </p:txBody>
        </p:sp>
        <p:sp>
          <p:nvSpPr>
            <p:cNvPr id="23" name="椭圆 22"/>
            <p:cNvSpPr>
              <a:spLocks noChangeAspect="1"/>
            </p:cNvSpPr>
            <p:nvPr/>
          </p:nvSpPr>
          <p:spPr>
            <a:xfrm>
              <a:off x="5764698" y="2610418"/>
              <a:ext cx="393195" cy="393195"/>
            </a:xfrm>
            <a:prstGeom prst="ellipse">
              <a:avLst/>
            </a:prstGeom>
            <a:solidFill>
              <a:srgbClr val="C00000"/>
            </a:solidFill>
            <a:ln w="25400" cap="flat" cmpd="sng" algn="ctr">
              <a:noFill/>
              <a:prstDash val="solid"/>
              <a:miter lim="800000"/>
            </a:ln>
            <a:effectLst>
              <a:outerShdw blurRad="254000" dist="152400" dir="2700000" algn="tl" rotWithShape="0">
                <a:prstClr val="black">
                  <a:alpha val="60000"/>
                </a:prstClr>
              </a:outerShdw>
            </a:effectLst>
          </p:spPr>
          <p:txBody>
            <a:bodyPr rtlCol="0" anchor="ctr"/>
            <a:lstStyle/>
            <a:p>
              <a:pPr marR="0" lvl="0" algn="ctr" defTabSz="914400" eaLnBrk="1" fontAlgn="auto" latinLnBrk="0" hangingPunct="1">
                <a:lnSpc>
                  <a:spcPct val="100000"/>
                </a:lnSpc>
                <a:spcBef>
                  <a:spcPts val="0"/>
                </a:spcBef>
                <a:spcAft>
                  <a:spcPts val="0"/>
                </a:spcAft>
                <a:buClrTx/>
                <a:buSzTx/>
                <a:defRPr/>
              </a:pPr>
              <a:r>
                <a:rPr kumimoji="0" lang="en-US" altLang="zh-CN" sz="1400" b="0" i="0" u="none" strike="noStrike" kern="0" cap="none" spc="0" normalizeH="0" baseline="0" noProof="0" dirty="0">
                  <a:ln>
                    <a:noFill/>
                  </a:ln>
                  <a:solidFill>
                    <a:schemeClr val="bg1"/>
                  </a:solidFill>
                  <a:effectLst/>
                  <a:uLnTx/>
                  <a:uFillTx/>
                </a:rPr>
                <a:t>5</a:t>
              </a:r>
              <a:endParaRPr kumimoji="0" lang="zh-CN" altLang="en-US" sz="1400" b="0" i="0" u="none" strike="noStrike" kern="0" cap="none" spc="0" normalizeH="0" baseline="0" noProof="0" dirty="0">
                <a:ln>
                  <a:noFill/>
                </a:ln>
                <a:solidFill>
                  <a:schemeClr val="bg1"/>
                </a:solidFill>
                <a:effectLst/>
                <a:uLnTx/>
                <a:uFillTx/>
              </a:endParaRPr>
            </a:p>
          </p:txBody>
        </p:sp>
      </p:grpSp>
      <p:grpSp>
        <p:nvGrpSpPr>
          <p:cNvPr id="42" name="组合 41"/>
          <p:cNvGrpSpPr/>
          <p:nvPr/>
        </p:nvGrpSpPr>
        <p:grpSpPr>
          <a:xfrm>
            <a:off x="6683080" y="3844574"/>
            <a:ext cx="3439592" cy="393195"/>
            <a:chOff x="5764698" y="3575196"/>
            <a:chExt cx="3439592" cy="393195"/>
          </a:xfrm>
        </p:grpSpPr>
        <p:sp>
          <p:nvSpPr>
            <p:cNvPr id="35" name="文本框 34"/>
            <p:cNvSpPr txBox="1"/>
            <p:nvPr/>
          </p:nvSpPr>
          <p:spPr>
            <a:xfrm>
              <a:off x="5961296" y="3610878"/>
              <a:ext cx="3242994" cy="338554"/>
            </a:xfrm>
            <a:prstGeom prst="rect">
              <a:avLst/>
            </a:prstGeom>
            <a:noFill/>
            <a:ln>
              <a:solidFill>
                <a:srgbClr val="C00000"/>
              </a:solidFill>
            </a:ln>
          </p:spPr>
          <p:txBody>
            <a:bodyPr wrap="square" rtlCol="0">
              <a:spAutoFit/>
            </a:bodyPr>
            <a:lstStyle>
              <a:defPPr>
                <a:defRPr lang="zh-CN"/>
              </a:defPPr>
              <a:lvl1pPr>
                <a:lnSpc>
                  <a:spcPct val="110000"/>
                </a:lnSpc>
                <a:defRPr b="0">
                  <a:latin typeface="思源黑体 CN Normal" panose="020B0400000000000000" pitchFamily="34" charset="-122"/>
                  <a:ea typeface="思源黑体 CN Normal" panose="020B0400000000000000" pitchFamily="34" charset="-122"/>
                </a:defRPr>
              </a:lvl1pPr>
            </a:lstStyle>
            <a:p>
              <a:pPr algn="ctr">
                <a:lnSpc>
                  <a:spcPct val="100000"/>
                </a:lnSpc>
                <a:buClr>
                  <a:srgbClr val="C00000"/>
                </a:buClr>
              </a:pPr>
              <a:r>
                <a:rPr lang="zh-CN" altLang="en-US" sz="1600" dirty="0">
                  <a:solidFill>
                    <a:prstClr val="black"/>
                  </a:solidFill>
                  <a:latin typeface="微软雅黑" panose="020B0503020204020204" pitchFamily="34" charset="-122"/>
                  <a:ea typeface="微软雅黑" panose="020B0503020204020204" pitchFamily="34" charset="-122"/>
                  <a:cs typeface="+mn-ea"/>
                  <a:sym typeface="+mn-lt"/>
                </a:rPr>
                <a:t>参与赌博，屡教不改；</a:t>
              </a:r>
              <a:endParaRPr lang="en-US" altLang="zh-CN" sz="1600" dirty="0">
                <a:latin typeface="+mn-ea"/>
                <a:ea typeface="+mn-ea"/>
                <a:cs typeface="+mn-ea"/>
                <a:sym typeface="+mn-lt"/>
              </a:endParaRPr>
            </a:p>
          </p:txBody>
        </p:sp>
        <p:sp>
          <p:nvSpPr>
            <p:cNvPr id="24" name="椭圆 23"/>
            <p:cNvSpPr>
              <a:spLocks noChangeAspect="1"/>
            </p:cNvSpPr>
            <p:nvPr/>
          </p:nvSpPr>
          <p:spPr>
            <a:xfrm>
              <a:off x="5764698" y="3575196"/>
              <a:ext cx="393195" cy="393195"/>
            </a:xfrm>
            <a:prstGeom prst="ellipse">
              <a:avLst/>
            </a:prstGeom>
            <a:solidFill>
              <a:srgbClr val="C00000"/>
            </a:solidFill>
            <a:ln w="25400" cap="flat" cmpd="sng" algn="ctr">
              <a:noFill/>
              <a:prstDash val="solid"/>
              <a:miter lim="800000"/>
            </a:ln>
            <a:effectLst>
              <a:outerShdw blurRad="254000" dist="152400" dir="2700000" algn="tl" rotWithShape="0">
                <a:prstClr val="black">
                  <a:alpha val="60000"/>
                </a:prstClr>
              </a:outerShdw>
            </a:effectLst>
          </p:spPr>
          <p:txBody>
            <a:bodyPr rtlCol="0" anchor="ctr"/>
            <a:lstStyle/>
            <a:p>
              <a:pPr marR="0" lvl="0" algn="ctr" defTabSz="914400" eaLnBrk="1" fontAlgn="auto" latinLnBrk="0" hangingPunct="1">
                <a:lnSpc>
                  <a:spcPct val="100000"/>
                </a:lnSpc>
                <a:spcBef>
                  <a:spcPts val="0"/>
                </a:spcBef>
                <a:spcAft>
                  <a:spcPts val="0"/>
                </a:spcAft>
                <a:buClrTx/>
                <a:buSzTx/>
                <a:defRPr/>
              </a:pPr>
              <a:r>
                <a:rPr kumimoji="0" lang="en-US" altLang="zh-CN" sz="1400" b="0" i="0" u="none" strike="noStrike" kern="0" cap="none" spc="0" normalizeH="0" baseline="0" noProof="0" dirty="0">
                  <a:ln>
                    <a:noFill/>
                  </a:ln>
                  <a:solidFill>
                    <a:schemeClr val="bg1"/>
                  </a:solidFill>
                  <a:effectLst/>
                  <a:uLnTx/>
                  <a:uFillTx/>
                </a:rPr>
                <a:t>7</a:t>
              </a:r>
              <a:endParaRPr kumimoji="0" lang="zh-CN" altLang="en-US" sz="1400" b="0" i="0" u="none" strike="noStrike" kern="0" cap="none" spc="0" normalizeH="0" baseline="0" noProof="0" dirty="0">
                <a:ln>
                  <a:noFill/>
                </a:ln>
                <a:solidFill>
                  <a:schemeClr val="bg1"/>
                </a:solidFill>
                <a:effectLst/>
                <a:uLnTx/>
                <a:uFillTx/>
              </a:endParaRPr>
            </a:p>
          </p:txBody>
        </p:sp>
      </p:grpSp>
      <p:grpSp>
        <p:nvGrpSpPr>
          <p:cNvPr id="41" name="组合 40"/>
          <p:cNvGrpSpPr/>
          <p:nvPr/>
        </p:nvGrpSpPr>
        <p:grpSpPr>
          <a:xfrm>
            <a:off x="6683080" y="4851326"/>
            <a:ext cx="3439592" cy="393195"/>
            <a:chOff x="5764698" y="3095877"/>
            <a:chExt cx="3439592" cy="393195"/>
          </a:xfrm>
        </p:grpSpPr>
        <p:sp>
          <p:nvSpPr>
            <p:cNvPr id="34" name="文本框 33"/>
            <p:cNvSpPr txBox="1"/>
            <p:nvPr/>
          </p:nvSpPr>
          <p:spPr>
            <a:xfrm>
              <a:off x="5961296" y="3123198"/>
              <a:ext cx="3242994" cy="338554"/>
            </a:xfrm>
            <a:prstGeom prst="rect">
              <a:avLst/>
            </a:prstGeom>
            <a:noFill/>
            <a:ln>
              <a:solidFill>
                <a:srgbClr val="C00000"/>
              </a:solidFill>
            </a:ln>
          </p:spPr>
          <p:txBody>
            <a:bodyPr wrap="square" rtlCol="0">
              <a:spAutoFit/>
            </a:bodyPr>
            <a:lstStyle>
              <a:defPPr>
                <a:defRPr lang="zh-CN"/>
              </a:defPPr>
              <a:lvl1pPr>
                <a:lnSpc>
                  <a:spcPct val="110000"/>
                </a:lnSpc>
                <a:defRPr b="0">
                  <a:latin typeface="思源黑体 CN Normal" panose="020B0400000000000000" pitchFamily="34" charset="-122"/>
                  <a:ea typeface="思源黑体 CN Normal" panose="020B0400000000000000" pitchFamily="34" charset="-122"/>
                </a:defRPr>
              </a:lvl1pPr>
            </a:lstStyle>
            <a:p>
              <a:pPr algn="ctr">
                <a:lnSpc>
                  <a:spcPct val="100000"/>
                </a:lnSpc>
                <a:buClr>
                  <a:srgbClr val="C00000"/>
                </a:buClr>
              </a:pPr>
              <a:r>
                <a:rPr lang="zh-CN" altLang="en-US" sz="1600" dirty="0">
                  <a:solidFill>
                    <a:prstClr val="black"/>
                  </a:solidFill>
                  <a:latin typeface="微软雅黑" panose="020B0503020204020204" pitchFamily="34" charset="-122"/>
                  <a:ea typeface="微软雅黑" panose="020B0503020204020204" pitchFamily="34" charset="-122"/>
                  <a:cs typeface="+mn-ea"/>
                  <a:sym typeface="+mn-lt"/>
                </a:rPr>
                <a:t>多次拦截殴打他人；</a:t>
              </a:r>
              <a:endParaRPr lang="en-US" altLang="zh-CN" sz="1600" dirty="0">
                <a:latin typeface="+mn-ea"/>
                <a:ea typeface="+mn-ea"/>
                <a:cs typeface="+mn-ea"/>
                <a:sym typeface="+mn-lt"/>
              </a:endParaRPr>
            </a:p>
          </p:txBody>
        </p:sp>
        <p:sp>
          <p:nvSpPr>
            <p:cNvPr id="27" name="椭圆 26"/>
            <p:cNvSpPr>
              <a:spLocks noChangeAspect="1"/>
            </p:cNvSpPr>
            <p:nvPr/>
          </p:nvSpPr>
          <p:spPr>
            <a:xfrm>
              <a:off x="5764698" y="3095877"/>
              <a:ext cx="393195" cy="393195"/>
            </a:xfrm>
            <a:prstGeom prst="ellipse">
              <a:avLst/>
            </a:prstGeom>
            <a:solidFill>
              <a:srgbClr val="C00000"/>
            </a:solidFill>
            <a:ln w="25400" cap="flat" cmpd="sng" algn="ctr">
              <a:noFill/>
              <a:prstDash val="solid"/>
              <a:miter lim="800000"/>
            </a:ln>
            <a:effectLst>
              <a:outerShdw blurRad="254000" dist="152400" dir="2700000" algn="tl" rotWithShape="0">
                <a:prstClr val="black">
                  <a:alpha val="60000"/>
                </a:prstClr>
              </a:outerShdw>
            </a:effectLst>
          </p:spPr>
          <p:txBody>
            <a:bodyPr rtlCol="0" anchor="ctr"/>
            <a:lstStyle/>
            <a:p>
              <a:pPr marR="0" lvl="0" algn="ctr" defTabSz="914400" eaLnBrk="1" fontAlgn="auto" latinLnBrk="0" hangingPunct="1">
                <a:lnSpc>
                  <a:spcPct val="100000"/>
                </a:lnSpc>
                <a:spcBef>
                  <a:spcPts val="0"/>
                </a:spcBef>
                <a:spcAft>
                  <a:spcPts val="0"/>
                </a:spcAft>
                <a:buClrTx/>
                <a:buSzTx/>
                <a:defRPr/>
              </a:pPr>
              <a:r>
                <a:rPr kumimoji="0" lang="en-US" altLang="zh-CN" sz="1400" b="0" i="0" u="none" strike="noStrike" kern="0" cap="none" spc="0" normalizeH="0" baseline="0" noProof="0" dirty="0">
                  <a:ln>
                    <a:noFill/>
                  </a:ln>
                  <a:solidFill>
                    <a:schemeClr val="bg1"/>
                  </a:solidFill>
                  <a:effectLst/>
                  <a:uLnTx/>
                  <a:uFillTx/>
                </a:rPr>
                <a:t>6</a:t>
              </a:r>
              <a:endParaRPr kumimoji="0" lang="zh-CN" altLang="en-US" sz="1400" b="0" i="0" u="none" strike="noStrike" kern="0" cap="none" spc="0" normalizeH="0" baseline="0" noProof="0" dirty="0">
                <a:ln>
                  <a:noFill/>
                </a:ln>
                <a:solidFill>
                  <a:schemeClr val="bg1"/>
                </a:solidFill>
                <a:effectLst/>
                <a:uLnTx/>
                <a:uFillTx/>
              </a:endParaRPr>
            </a:p>
          </p:txBody>
        </p:sp>
      </p:grpSp>
      <p:grpSp>
        <p:nvGrpSpPr>
          <p:cNvPr id="2" name="组合 1"/>
          <p:cNvGrpSpPr/>
          <p:nvPr/>
        </p:nvGrpSpPr>
        <p:grpSpPr>
          <a:xfrm>
            <a:off x="2700558" y="2871250"/>
            <a:ext cx="2609513" cy="393195"/>
            <a:chOff x="1727780" y="2637738"/>
            <a:chExt cx="2609513" cy="393195"/>
          </a:xfrm>
        </p:grpSpPr>
        <p:sp>
          <p:nvSpPr>
            <p:cNvPr id="28" name="文本框 27"/>
            <p:cNvSpPr txBox="1"/>
            <p:nvPr/>
          </p:nvSpPr>
          <p:spPr>
            <a:xfrm>
              <a:off x="1893688" y="2665059"/>
              <a:ext cx="2443605" cy="338554"/>
            </a:xfrm>
            <a:prstGeom prst="rect">
              <a:avLst/>
            </a:prstGeom>
            <a:noFill/>
            <a:ln>
              <a:solidFill>
                <a:srgbClr val="C00000"/>
              </a:solidFill>
            </a:ln>
          </p:spPr>
          <p:txBody>
            <a:bodyPr wrap="square" rtlCol="0">
              <a:spAutoFit/>
            </a:bodyPr>
            <a:lstStyle>
              <a:defPPr>
                <a:defRPr lang="zh-CN"/>
              </a:defPPr>
              <a:lvl1pPr>
                <a:lnSpc>
                  <a:spcPct val="110000"/>
                </a:lnSpc>
                <a:defRPr b="0">
                  <a:latin typeface="思源黑体 CN Normal" panose="020B0400000000000000" pitchFamily="34" charset="-122"/>
                  <a:ea typeface="思源黑体 CN Normal" panose="020B0400000000000000" pitchFamily="34" charset="-122"/>
                </a:defRPr>
              </a:lvl1pPr>
            </a:lstStyle>
            <a:p>
              <a:pPr algn="ctr">
                <a:lnSpc>
                  <a:spcPct val="100000"/>
                </a:lnSpc>
                <a:buClr>
                  <a:srgbClr val="C00000"/>
                </a:buClr>
              </a:pPr>
              <a:r>
                <a:rPr lang="zh-CN" altLang="en-US" sz="1600" dirty="0">
                  <a:solidFill>
                    <a:prstClr val="black"/>
                  </a:solidFill>
                  <a:latin typeface="微软雅黑" panose="020B0503020204020204" pitchFamily="34" charset="-122"/>
                  <a:ea typeface="微软雅黑" panose="020B0503020204020204" pitchFamily="34" charset="-122"/>
                  <a:cs typeface="+mn-ea"/>
                  <a:sym typeface="+mn-lt"/>
                </a:rPr>
                <a:t>纠集他人结伙滋事；</a:t>
              </a:r>
              <a:endParaRPr lang="zh-CN" altLang="en-US" sz="1600" dirty="0">
                <a:latin typeface="+mn-ea"/>
                <a:ea typeface="+mn-ea"/>
                <a:cs typeface="+mn-ea"/>
                <a:sym typeface="+mn-lt"/>
              </a:endParaRPr>
            </a:p>
          </p:txBody>
        </p:sp>
        <p:sp>
          <p:nvSpPr>
            <p:cNvPr id="20" name="椭圆 19"/>
            <p:cNvSpPr>
              <a:spLocks noChangeAspect="1"/>
            </p:cNvSpPr>
            <p:nvPr/>
          </p:nvSpPr>
          <p:spPr>
            <a:xfrm>
              <a:off x="1727780" y="2637738"/>
              <a:ext cx="393195" cy="393195"/>
            </a:xfrm>
            <a:prstGeom prst="ellipse">
              <a:avLst/>
            </a:prstGeom>
            <a:solidFill>
              <a:srgbClr val="C00000"/>
            </a:solidFill>
            <a:ln w="25400" cap="flat" cmpd="sng" algn="ctr">
              <a:noFill/>
              <a:prstDash val="solid"/>
              <a:miter lim="800000"/>
            </a:ln>
            <a:effectLst>
              <a:outerShdw blurRad="254000" dist="152400" dir="2700000" algn="tl" rotWithShape="0">
                <a:prstClr val="black">
                  <a:alpha val="60000"/>
                </a:prstClr>
              </a:outerShdw>
            </a:effectLst>
          </p:spPr>
          <p:txBody>
            <a:bodyPr rtlCol="0" anchor="ctr"/>
            <a:lstStyle/>
            <a:p>
              <a:pPr marR="0" lvl="0" algn="ctr" defTabSz="914400" eaLnBrk="1" fontAlgn="auto" latinLnBrk="0" hangingPunct="1">
                <a:lnSpc>
                  <a:spcPct val="100000"/>
                </a:lnSpc>
                <a:spcBef>
                  <a:spcPts val="0"/>
                </a:spcBef>
                <a:spcAft>
                  <a:spcPts val="0"/>
                </a:spcAft>
                <a:buClrTx/>
                <a:buSzTx/>
                <a:defRPr/>
              </a:pPr>
              <a:r>
                <a:rPr kumimoji="0" lang="en-US" altLang="zh-CN" sz="1400" b="0" i="0" u="none" strike="noStrike" kern="0" cap="none" spc="0" normalizeH="0" baseline="0" noProof="0" dirty="0">
                  <a:ln>
                    <a:noFill/>
                  </a:ln>
                  <a:solidFill>
                    <a:prstClr val="white"/>
                  </a:solidFill>
                  <a:effectLst/>
                  <a:uLnTx/>
                  <a:uFillTx/>
                </a:rPr>
                <a:t>1</a:t>
              </a:r>
              <a:endParaRPr kumimoji="0" lang="zh-CN" altLang="en-US" sz="1400" b="0" i="0" u="none" strike="noStrike" kern="0" cap="none" spc="0" normalizeH="0" baseline="0" noProof="0" dirty="0">
                <a:ln>
                  <a:noFill/>
                </a:ln>
                <a:solidFill>
                  <a:prstClr val="white"/>
                </a:solidFill>
                <a:effectLst/>
                <a:uLnTx/>
                <a:uFillTx/>
              </a:endParaRPr>
            </a:p>
          </p:txBody>
        </p:sp>
      </p:grpSp>
      <p:grpSp>
        <p:nvGrpSpPr>
          <p:cNvPr id="3" name="组合 2"/>
          <p:cNvGrpSpPr/>
          <p:nvPr/>
        </p:nvGrpSpPr>
        <p:grpSpPr>
          <a:xfrm>
            <a:off x="2700558" y="3860719"/>
            <a:ext cx="2609513" cy="393195"/>
            <a:chOff x="1727780" y="3171278"/>
            <a:chExt cx="2609513" cy="393195"/>
          </a:xfrm>
        </p:grpSpPr>
        <p:sp>
          <p:nvSpPr>
            <p:cNvPr id="26" name="椭圆 25"/>
            <p:cNvSpPr>
              <a:spLocks noChangeAspect="1"/>
            </p:cNvSpPr>
            <p:nvPr/>
          </p:nvSpPr>
          <p:spPr>
            <a:xfrm>
              <a:off x="1727780" y="3171278"/>
              <a:ext cx="393195" cy="393195"/>
            </a:xfrm>
            <a:prstGeom prst="ellipse">
              <a:avLst/>
            </a:prstGeom>
            <a:solidFill>
              <a:srgbClr val="C00000"/>
            </a:solidFill>
            <a:ln w="25400" cap="flat" cmpd="sng" algn="ctr">
              <a:noFill/>
              <a:prstDash val="solid"/>
              <a:miter lim="800000"/>
            </a:ln>
            <a:effectLst>
              <a:outerShdw blurRad="254000" dist="152400" dir="2700000" algn="tl" rotWithShape="0">
                <a:prstClr val="black">
                  <a:alpha val="60000"/>
                </a:prstClr>
              </a:outerShdw>
            </a:effectLst>
          </p:spPr>
          <p:txBody>
            <a:bodyPr rtlCol="0" anchor="ctr"/>
            <a:lstStyle/>
            <a:p>
              <a:pPr marR="0" lvl="0" algn="ctr" defTabSz="914400" eaLnBrk="1" fontAlgn="auto" latinLnBrk="0" hangingPunct="1">
                <a:lnSpc>
                  <a:spcPct val="100000"/>
                </a:lnSpc>
                <a:spcBef>
                  <a:spcPts val="0"/>
                </a:spcBef>
                <a:spcAft>
                  <a:spcPts val="0"/>
                </a:spcAft>
                <a:buClrTx/>
                <a:buSzTx/>
                <a:defRPr/>
              </a:pPr>
              <a:r>
                <a:rPr kumimoji="0" lang="en-US" altLang="zh-CN" sz="1400" b="0" i="0" u="none" strike="noStrike" kern="0" cap="none" spc="0" normalizeH="0" baseline="0" noProof="0" dirty="0">
                  <a:ln>
                    <a:noFill/>
                  </a:ln>
                  <a:solidFill>
                    <a:prstClr val="white"/>
                  </a:solidFill>
                  <a:effectLst/>
                  <a:uLnTx/>
                  <a:uFillTx/>
                </a:rPr>
                <a:t>2</a:t>
              </a:r>
              <a:endParaRPr kumimoji="0" lang="zh-CN" altLang="en-US" sz="1400" b="0" i="0" u="none" strike="noStrike" kern="0" cap="none" spc="0" normalizeH="0" baseline="0" noProof="0" dirty="0">
                <a:ln>
                  <a:noFill/>
                </a:ln>
                <a:solidFill>
                  <a:prstClr val="white"/>
                </a:solidFill>
                <a:effectLst/>
                <a:uLnTx/>
                <a:uFillTx/>
              </a:endParaRPr>
            </a:p>
          </p:txBody>
        </p:sp>
        <p:sp>
          <p:nvSpPr>
            <p:cNvPr id="29" name="文本框 28"/>
            <p:cNvSpPr txBox="1"/>
            <p:nvPr/>
          </p:nvSpPr>
          <p:spPr>
            <a:xfrm>
              <a:off x="2027015" y="3206255"/>
              <a:ext cx="2310278" cy="338554"/>
            </a:xfrm>
            <a:prstGeom prst="rect">
              <a:avLst/>
            </a:prstGeom>
            <a:noFill/>
            <a:ln>
              <a:solidFill>
                <a:srgbClr val="C00000"/>
              </a:solidFill>
            </a:ln>
          </p:spPr>
          <p:txBody>
            <a:bodyPr wrap="square" rtlCol="0">
              <a:spAutoFit/>
            </a:bodyPr>
            <a:lstStyle>
              <a:defPPr>
                <a:defRPr lang="zh-CN"/>
              </a:defPPr>
              <a:lvl1pPr>
                <a:lnSpc>
                  <a:spcPct val="110000"/>
                </a:lnSpc>
                <a:defRPr b="0">
                  <a:latin typeface="思源黑体 CN Normal" panose="020B0400000000000000" pitchFamily="34" charset="-122"/>
                  <a:ea typeface="思源黑体 CN Normal" panose="020B0400000000000000" pitchFamily="34" charset="-122"/>
                </a:defRPr>
              </a:lvl1pPr>
            </a:lstStyle>
            <a:p>
              <a:pPr algn="ctr">
                <a:lnSpc>
                  <a:spcPct val="100000"/>
                </a:lnSpc>
                <a:buClr>
                  <a:srgbClr val="C00000"/>
                </a:buClr>
              </a:pPr>
              <a:r>
                <a:rPr lang="zh-CN" altLang="en-US" sz="1600" dirty="0">
                  <a:solidFill>
                    <a:prstClr val="black"/>
                  </a:solidFill>
                  <a:latin typeface="微软雅黑" panose="020B0503020204020204" pitchFamily="34" charset="-122"/>
                  <a:ea typeface="微软雅黑" panose="020B0503020204020204" pitchFamily="34" charset="-122"/>
                  <a:cs typeface="+mn-ea"/>
                  <a:sym typeface="+mn-lt"/>
                </a:rPr>
                <a:t>扰乱治安；</a:t>
              </a:r>
              <a:endParaRPr lang="zh-CN" altLang="en-US" sz="1600" dirty="0">
                <a:latin typeface="+mn-ea"/>
                <a:ea typeface="+mn-ea"/>
                <a:cs typeface="+mn-ea"/>
                <a:sym typeface="+mn-lt"/>
              </a:endParaRPr>
            </a:p>
          </p:txBody>
        </p:sp>
      </p:grpSp>
      <p:grpSp>
        <p:nvGrpSpPr>
          <p:cNvPr id="4" name="组合 3"/>
          <p:cNvGrpSpPr/>
          <p:nvPr/>
        </p:nvGrpSpPr>
        <p:grpSpPr>
          <a:xfrm>
            <a:off x="2700558" y="4850187"/>
            <a:ext cx="2609514" cy="393195"/>
            <a:chOff x="1727780" y="3714650"/>
            <a:chExt cx="2609514" cy="393195"/>
          </a:xfrm>
        </p:grpSpPr>
        <p:sp>
          <p:nvSpPr>
            <p:cNvPr id="21" name="椭圆 20"/>
            <p:cNvSpPr>
              <a:spLocks noChangeAspect="1"/>
            </p:cNvSpPr>
            <p:nvPr/>
          </p:nvSpPr>
          <p:spPr>
            <a:xfrm>
              <a:off x="1727780" y="3714650"/>
              <a:ext cx="393195" cy="393195"/>
            </a:xfrm>
            <a:prstGeom prst="ellipse">
              <a:avLst/>
            </a:prstGeom>
            <a:solidFill>
              <a:srgbClr val="C00000"/>
            </a:solidFill>
            <a:ln w="25400" cap="flat" cmpd="sng" algn="ctr">
              <a:noFill/>
              <a:prstDash val="solid"/>
              <a:miter lim="800000"/>
            </a:ln>
            <a:effectLst>
              <a:outerShdw blurRad="254000" dist="152400" dir="2700000" algn="tl" rotWithShape="0">
                <a:prstClr val="black">
                  <a:alpha val="60000"/>
                </a:prstClr>
              </a:outerShdw>
            </a:effectLst>
          </p:spPr>
          <p:txBody>
            <a:bodyPr rtlCol="0" anchor="ctr"/>
            <a:lstStyle/>
            <a:p>
              <a:pPr marR="0" lvl="0" algn="ctr" defTabSz="914400" eaLnBrk="1" fontAlgn="auto" latinLnBrk="0" hangingPunct="1">
                <a:lnSpc>
                  <a:spcPct val="100000"/>
                </a:lnSpc>
                <a:spcBef>
                  <a:spcPts val="0"/>
                </a:spcBef>
                <a:spcAft>
                  <a:spcPts val="0"/>
                </a:spcAft>
                <a:buClrTx/>
                <a:buSzTx/>
                <a:defRPr/>
              </a:pPr>
              <a:r>
                <a:rPr kumimoji="0" lang="en-US" altLang="zh-CN" sz="1400" b="0" i="0" u="none" strike="noStrike" kern="0" cap="none" spc="0" normalizeH="0" baseline="0" noProof="0" dirty="0">
                  <a:ln>
                    <a:noFill/>
                  </a:ln>
                  <a:solidFill>
                    <a:prstClr val="white"/>
                  </a:solidFill>
                  <a:effectLst/>
                  <a:uLnTx/>
                  <a:uFillTx/>
                </a:rPr>
                <a:t>3</a:t>
              </a:r>
              <a:endParaRPr kumimoji="0" lang="zh-CN" altLang="en-US" sz="1400" b="0" i="0" u="none" strike="noStrike" kern="0" cap="none" spc="0" normalizeH="0" baseline="0" noProof="0" dirty="0">
                <a:ln>
                  <a:noFill/>
                </a:ln>
                <a:solidFill>
                  <a:prstClr val="white"/>
                </a:solidFill>
                <a:effectLst/>
                <a:uLnTx/>
                <a:uFillTx/>
              </a:endParaRPr>
            </a:p>
          </p:txBody>
        </p:sp>
        <p:sp>
          <p:nvSpPr>
            <p:cNvPr id="30" name="文本框 29"/>
            <p:cNvSpPr txBox="1"/>
            <p:nvPr/>
          </p:nvSpPr>
          <p:spPr>
            <a:xfrm>
              <a:off x="2027015" y="3747451"/>
              <a:ext cx="2310279" cy="338554"/>
            </a:xfrm>
            <a:prstGeom prst="rect">
              <a:avLst/>
            </a:prstGeom>
            <a:noFill/>
            <a:ln>
              <a:solidFill>
                <a:srgbClr val="C00000"/>
              </a:solidFill>
            </a:ln>
          </p:spPr>
          <p:txBody>
            <a:bodyPr wrap="square" rtlCol="0">
              <a:spAutoFit/>
            </a:bodyPr>
            <a:lstStyle>
              <a:defPPr>
                <a:defRPr lang="zh-CN"/>
              </a:defPPr>
              <a:lvl1pPr>
                <a:lnSpc>
                  <a:spcPct val="110000"/>
                </a:lnSpc>
                <a:defRPr b="0">
                  <a:latin typeface="思源黑体 CN Normal" panose="020B0400000000000000" pitchFamily="34" charset="-122"/>
                  <a:ea typeface="思源黑体 CN Normal" panose="020B0400000000000000" pitchFamily="34" charset="-122"/>
                </a:defRPr>
              </a:lvl1pPr>
            </a:lstStyle>
            <a:p>
              <a:pPr algn="ctr">
                <a:lnSpc>
                  <a:spcPct val="100000"/>
                </a:lnSpc>
                <a:buClr>
                  <a:srgbClr val="C00000"/>
                </a:buClr>
              </a:pPr>
              <a:r>
                <a:rPr lang="zh-CN" altLang="en-US" sz="1600" dirty="0">
                  <a:solidFill>
                    <a:prstClr val="black"/>
                  </a:solidFill>
                  <a:latin typeface="微软雅黑" panose="020B0503020204020204" pitchFamily="34" charset="-122"/>
                  <a:ea typeface="微软雅黑" panose="020B0503020204020204" pitchFamily="34" charset="-122"/>
                  <a:cs typeface="+mn-ea"/>
                  <a:sym typeface="+mn-lt"/>
                </a:rPr>
                <a:t>携带管制刀具；</a:t>
              </a:r>
              <a:endParaRPr lang="zh-CN" altLang="en-US" sz="1600" dirty="0">
                <a:latin typeface="+mn-ea"/>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001932" y="892563"/>
            <a:ext cx="5700455" cy="1038071"/>
            <a:chOff x="1497758" y="1085791"/>
            <a:chExt cx="5700455" cy="1038071"/>
          </a:xfrm>
        </p:grpSpPr>
        <p:sp>
          <p:nvSpPr>
            <p:cNvPr id="11" name="文本框 10"/>
            <p:cNvSpPr txBox="1"/>
            <p:nvPr/>
          </p:nvSpPr>
          <p:spPr>
            <a:xfrm>
              <a:off x="2535829" y="1370607"/>
              <a:ext cx="4662384"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未成年人犯罪的主要原因：</a:t>
              </a:r>
              <a:endParaRPr lang="zh-CN" altLang="en-US" sz="2800" b="1" dirty="0">
                <a:solidFill>
                  <a:schemeClr val="bg1"/>
                </a:solidFill>
                <a:cs typeface="+mn-ea"/>
                <a:sym typeface="+mn-lt"/>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
        <p:nvSpPr>
          <p:cNvPr id="17" name="矩形 16"/>
          <p:cNvSpPr/>
          <p:nvPr/>
        </p:nvSpPr>
        <p:spPr>
          <a:xfrm>
            <a:off x="6335109" y="3059390"/>
            <a:ext cx="562040" cy="1634883"/>
          </a:xfrm>
          <a:prstGeom prst="rect">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b="1" dirty="0">
                <a:solidFill>
                  <a:schemeClr val="bg1"/>
                </a:solidFill>
                <a:cs typeface="+mn-ea"/>
                <a:sym typeface="+mn-lt"/>
              </a:rPr>
              <a:t>盗    窃</a:t>
            </a:r>
            <a:endParaRPr lang="zh-CN" altLang="en-US" sz="2000" b="1" dirty="0">
              <a:solidFill>
                <a:schemeClr val="bg1"/>
              </a:solidFill>
              <a:cs typeface="+mn-ea"/>
              <a:sym typeface="+mn-lt"/>
            </a:endParaRPr>
          </a:p>
        </p:txBody>
      </p:sp>
      <p:sp>
        <p:nvSpPr>
          <p:cNvPr id="18" name="矩形 17"/>
          <p:cNvSpPr/>
          <p:nvPr/>
        </p:nvSpPr>
        <p:spPr>
          <a:xfrm>
            <a:off x="5571140" y="3114310"/>
            <a:ext cx="562040" cy="1634882"/>
          </a:xfrm>
          <a:prstGeom prst="rect">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b="1" dirty="0">
                <a:solidFill>
                  <a:schemeClr val="bg1"/>
                </a:solidFill>
                <a:cs typeface="+mn-ea"/>
                <a:sym typeface="+mn-lt"/>
              </a:rPr>
              <a:t>故 意 伤 害</a:t>
            </a:r>
            <a:endParaRPr lang="zh-CN" altLang="en-US" sz="2000" b="1" dirty="0">
              <a:solidFill>
                <a:schemeClr val="bg1"/>
              </a:solidFill>
              <a:cs typeface="+mn-ea"/>
              <a:sym typeface="+mn-lt"/>
            </a:endParaRPr>
          </a:p>
        </p:txBody>
      </p:sp>
      <p:sp>
        <p:nvSpPr>
          <p:cNvPr id="21" name="文本框 20"/>
          <p:cNvSpPr txBox="1"/>
          <p:nvPr/>
        </p:nvSpPr>
        <p:spPr>
          <a:xfrm>
            <a:off x="3148609" y="2548180"/>
            <a:ext cx="2811327" cy="369332"/>
          </a:xfrm>
          <a:prstGeom prst="rect">
            <a:avLst/>
          </a:prstGeom>
          <a:noFill/>
        </p:spPr>
        <p:txBody>
          <a:bodyPr wrap="square" rtlCol="0">
            <a:spAutoFit/>
          </a:bodyPr>
          <a:lstStyle/>
          <a:p>
            <a:pPr marL="285750" indent="-285750">
              <a:buClr>
                <a:srgbClr val="C00000"/>
              </a:buClr>
              <a:buFont typeface="Wingdings" panose="05000000000000000000" pitchFamily="2" charset="2"/>
              <a:buChar char="u"/>
            </a:pPr>
            <a:r>
              <a:rPr lang="zh-CN" altLang="en-US" sz="1800" dirty="0">
                <a:cs typeface="+mn-ea"/>
                <a:sym typeface="+mn-lt"/>
              </a:rPr>
              <a:t>逞强好胜</a:t>
            </a:r>
            <a:endParaRPr lang="zh-CN" altLang="en-US" sz="1800" dirty="0">
              <a:cs typeface="+mn-ea"/>
              <a:sym typeface="+mn-lt"/>
            </a:endParaRPr>
          </a:p>
        </p:txBody>
      </p:sp>
      <p:sp>
        <p:nvSpPr>
          <p:cNvPr id="22" name="文本框 21"/>
          <p:cNvSpPr txBox="1"/>
          <p:nvPr/>
        </p:nvSpPr>
        <p:spPr>
          <a:xfrm>
            <a:off x="7795049" y="2489096"/>
            <a:ext cx="2811327" cy="369332"/>
          </a:xfrm>
          <a:prstGeom prst="rect">
            <a:avLst/>
          </a:prstGeom>
          <a:noFill/>
        </p:spPr>
        <p:txBody>
          <a:bodyPr wrap="square" rtlCol="0">
            <a:spAutoFit/>
          </a:bodyPr>
          <a:lstStyle/>
          <a:p>
            <a:pPr marL="285750" indent="-285750">
              <a:buClr>
                <a:srgbClr val="C00000"/>
              </a:buClr>
              <a:buFont typeface="Wingdings" panose="05000000000000000000" pitchFamily="2" charset="2"/>
              <a:buChar char="u"/>
            </a:pPr>
            <a:r>
              <a:rPr lang="zh-CN" altLang="en-US" sz="1800" dirty="0">
                <a:cs typeface="+mn-ea"/>
                <a:sym typeface="+mn-lt"/>
              </a:rPr>
              <a:t>从众心理</a:t>
            </a:r>
            <a:endParaRPr lang="zh-CN" altLang="en-US" sz="1800" dirty="0">
              <a:cs typeface="+mn-ea"/>
              <a:sym typeface="+mn-lt"/>
            </a:endParaRPr>
          </a:p>
        </p:txBody>
      </p:sp>
      <p:sp>
        <p:nvSpPr>
          <p:cNvPr id="23" name="文本框 22"/>
          <p:cNvSpPr txBox="1"/>
          <p:nvPr/>
        </p:nvSpPr>
        <p:spPr>
          <a:xfrm>
            <a:off x="3239511" y="4644297"/>
            <a:ext cx="1976618" cy="369332"/>
          </a:xfrm>
          <a:prstGeom prst="rect">
            <a:avLst/>
          </a:prstGeom>
          <a:noFill/>
        </p:spPr>
        <p:txBody>
          <a:bodyPr wrap="square" rtlCol="0">
            <a:spAutoFit/>
          </a:bodyPr>
          <a:lstStyle/>
          <a:p>
            <a:pPr marL="285750" indent="-285750">
              <a:buClr>
                <a:srgbClr val="C00000"/>
              </a:buClr>
              <a:buFont typeface="Wingdings" panose="05000000000000000000" pitchFamily="2" charset="2"/>
              <a:buChar char="u"/>
            </a:pPr>
            <a:r>
              <a:rPr lang="zh-CN" altLang="en-US" sz="1800" dirty="0">
                <a:cs typeface="+mn-ea"/>
                <a:sym typeface="+mn-lt"/>
              </a:rPr>
              <a:t>嫉妒心理</a:t>
            </a:r>
            <a:endParaRPr lang="zh-CN" altLang="en-US" sz="1800" dirty="0">
              <a:cs typeface="+mn-ea"/>
              <a:sym typeface="+mn-lt"/>
            </a:endParaRPr>
          </a:p>
        </p:txBody>
      </p:sp>
      <p:sp>
        <p:nvSpPr>
          <p:cNvPr id="24" name="文本框 23"/>
          <p:cNvSpPr txBox="1"/>
          <p:nvPr/>
        </p:nvSpPr>
        <p:spPr>
          <a:xfrm>
            <a:off x="7795051" y="4728117"/>
            <a:ext cx="2470468" cy="369332"/>
          </a:xfrm>
          <a:prstGeom prst="rect">
            <a:avLst/>
          </a:prstGeom>
          <a:noFill/>
        </p:spPr>
        <p:txBody>
          <a:bodyPr wrap="square" rtlCol="0">
            <a:spAutoFit/>
          </a:bodyPr>
          <a:lstStyle/>
          <a:p>
            <a:pPr marL="285750" indent="-285750">
              <a:buClr>
                <a:srgbClr val="C00000"/>
              </a:buClr>
              <a:buFont typeface="Wingdings" panose="05000000000000000000" pitchFamily="2" charset="2"/>
              <a:buChar char="u"/>
            </a:pPr>
            <a:r>
              <a:rPr lang="zh-CN" altLang="en-US" sz="1800" dirty="0">
                <a:cs typeface="+mn-ea"/>
                <a:sym typeface="+mn-lt"/>
              </a:rPr>
              <a:t>缺乏关爱逆反心理</a:t>
            </a:r>
            <a:endParaRPr lang="zh-CN" altLang="en-US" sz="1800" dirty="0">
              <a:cs typeface="+mn-ea"/>
              <a:sym typeface="+mn-lt"/>
            </a:endParaRPr>
          </a:p>
        </p:txBody>
      </p:sp>
      <p:grpSp>
        <p:nvGrpSpPr>
          <p:cNvPr id="29" name="组合 28"/>
          <p:cNvGrpSpPr/>
          <p:nvPr/>
        </p:nvGrpSpPr>
        <p:grpSpPr>
          <a:xfrm>
            <a:off x="4600305" y="2242122"/>
            <a:ext cx="3194745" cy="3194745"/>
            <a:chOff x="3943790" y="1192916"/>
            <a:chExt cx="4304421" cy="4304421"/>
          </a:xfrm>
          <a:solidFill>
            <a:srgbClr val="C00000"/>
          </a:solidFill>
        </p:grpSpPr>
        <p:sp>
          <p:nvSpPr>
            <p:cNvPr id="30" name="Freeform 24"/>
            <p:cNvSpPr>
              <a:spLocks noChangeAspect="1"/>
            </p:cNvSpPr>
            <p:nvPr/>
          </p:nvSpPr>
          <p:spPr bwMode="auto">
            <a:xfrm>
              <a:off x="3943790" y="3441374"/>
              <a:ext cx="2055963" cy="2055963"/>
            </a:xfrm>
            <a:custGeom>
              <a:avLst/>
              <a:gdLst>
                <a:gd name="T0" fmla="*/ 1947497053 w 3061"/>
                <a:gd name="T1" fmla="*/ 1947497053 h 3061"/>
                <a:gd name="T2" fmla="*/ 0 w 3061"/>
                <a:gd name="T3" fmla="*/ 0 h 3061"/>
                <a:gd name="T4" fmla="*/ 168601083 w 3061"/>
                <a:gd name="T5" fmla="*/ 0 h 3061"/>
                <a:gd name="T6" fmla="*/ 1947497053 w 3061"/>
                <a:gd name="T7" fmla="*/ 1778895970 h 3061"/>
                <a:gd name="T8" fmla="*/ 1947497053 w 3061"/>
                <a:gd name="T9" fmla="*/ 1947497053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3061"/>
                  </a:moveTo>
                  <a:cubicBezTo>
                    <a:pt x="1404" y="2988"/>
                    <a:pt x="73" y="1657"/>
                    <a:pt x="0" y="0"/>
                  </a:cubicBezTo>
                  <a:lnTo>
                    <a:pt x="265" y="0"/>
                  </a:lnTo>
                  <a:cubicBezTo>
                    <a:pt x="337" y="1511"/>
                    <a:pt x="1550" y="2724"/>
                    <a:pt x="3061" y="2796"/>
                  </a:cubicBezTo>
                  <a:lnTo>
                    <a:pt x="3061" y="3061"/>
                  </a:lnTo>
                  <a:close/>
                </a:path>
              </a:pathLst>
            </a:custGeom>
            <a:grpFill/>
            <a:ln>
              <a:solidFill>
                <a:srgbClr val="C00000"/>
              </a:solidFill>
            </a:ln>
            <a:effectLst>
              <a:outerShdw blurRad="254000" dist="152400" dir="2700000" algn="tl" rotWithShape="0">
                <a:prstClr val="black">
                  <a:alpha val="60000"/>
                </a:prstClr>
              </a:outerShdw>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7DA7"/>
                </a:solidFill>
                <a:effectLst/>
                <a:uLnTx/>
                <a:uFillTx/>
                <a:latin typeface="Arial" panose="020B0604020202020204" pitchFamily="34" charset="0"/>
              </a:endParaRPr>
            </a:p>
          </p:txBody>
        </p:sp>
        <p:sp>
          <p:nvSpPr>
            <p:cNvPr id="31" name="Freeform 25"/>
            <p:cNvSpPr>
              <a:spLocks noChangeAspect="1"/>
            </p:cNvSpPr>
            <p:nvPr/>
          </p:nvSpPr>
          <p:spPr bwMode="auto">
            <a:xfrm>
              <a:off x="6190911" y="3441374"/>
              <a:ext cx="2057300" cy="2055963"/>
            </a:xfrm>
            <a:custGeom>
              <a:avLst/>
              <a:gdLst>
                <a:gd name="T0" fmla="*/ 1950031181 w 3061"/>
                <a:gd name="T1" fmla="*/ 0 h 3061"/>
                <a:gd name="T2" fmla="*/ 0 w 3061"/>
                <a:gd name="T3" fmla="*/ 1947497053 h 3061"/>
                <a:gd name="T4" fmla="*/ 0 w 3061"/>
                <a:gd name="T5" fmla="*/ 1778895970 h 3061"/>
                <a:gd name="T6" fmla="*/ 1781211092 w 3061"/>
                <a:gd name="T7" fmla="*/ 0 h 3061"/>
                <a:gd name="T8" fmla="*/ 1950031181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0"/>
                  </a:moveTo>
                  <a:cubicBezTo>
                    <a:pt x="2988" y="1657"/>
                    <a:pt x="1657" y="2988"/>
                    <a:pt x="0" y="3061"/>
                  </a:cubicBezTo>
                  <a:lnTo>
                    <a:pt x="0" y="2796"/>
                  </a:lnTo>
                  <a:cubicBezTo>
                    <a:pt x="1511" y="2724"/>
                    <a:pt x="2724" y="1511"/>
                    <a:pt x="2796" y="0"/>
                  </a:cubicBezTo>
                  <a:lnTo>
                    <a:pt x="3061" y="0"/>
                  </a:lnTo>
                  <a:close/>
                </a:path>
              </a:pathLst>
            </a:custGeom>
            <a:grpFill/>
            <a:ln>
              <a:solidFill>
                <a:srgbClr val="C00000"/>
              </a:solidFill>
            </a:ln>
            <a:effectLst>
              <a:outerShdw blurRad="254000" dist="152400" dir="2700000" algn="tl" rotWithShape="0">
                <a:prstClr val="black">
                  <a:alpha val="60000"/>
                </a:prstClr>
              </a:outerShdw>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7DA7"/>
                </a:solidFill>
                <a:effectLst/>
                <a:uLnTx/>
                <a:uFillTx/>
                <a:latin typeface="Arial" panose="020B0604020202020204" pitchFamily="34" charset="0"/>
              </a:endParaRPr>
            </a:p>
          </p:txBody>
        </p:sp>
        <p:sp>
          <p:nvSpPr>
            <p:cNvPr id="32" name="Freeform 26"/>
            <p:cNvSpPr>
              <a:spLocks noChangeAspect="1"/>
            </p:cNvSpPr>
            <p:nvPr/>
          </p:nvSpPr>
          <p:spPr bwMode="auto">
            <a:xfrm>
              <a:off x="3943790" y="1192916"/>
              <a:ext cx="2055963" cy="2057299"/>
            </a:xfrm>
            <a:custGeom>
              <a:avLst/>
              <a:gdLst>
                <a:gd name="T0" fmla="*/ 1947497053 w 3061"/>
                <a:gd name="T1" fmla="*/ 168820020 h 3061"/>
                <a:gd name="T2" fmla="*/ 168601083 w 3061"/>
                <a:gd name="T3" fmla="*/ 1950029585 h 3061"/>
                <a:gd name="T4" fmla="*/ 0 w 3061"/>
                <a:gd name="T5" fmla="*/ 1950029585 h 3061"/>
                <a:gd name="T6" fmla="*/ 1947497053 w 3061"/>
                <a:gd name="T7" fmla="*/ 0 h 3061"/>
                <a:gd name="T8" fmla="*/ 1947497053 w 3061"/>
                <a:gd name="T9" fmla="*/ 16882002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265"/>
                  </a:moveTo>
                  <a:cubicBezTo>
                    <a:pt x="1550" y="337"/>
                    <a:pt x="337" y="1550"/>
                    <a:pt x="265" y="3061"/>
                  </a:cubicBezTo>
                  <a:lnTo>
                    <a:pt x="0" y="3061"/>
                  </a:lnTo>
                  <a:cubicBezTo>
                    <a:pt x="73" y="1404"/>
                    <a:pt x="1404" y="73"/>
                    <a:pt x="3061" y="0"/>
                  </a:cubicBezTo>
                  <a:lnTo>
                    <a:pt x="3061" y="265"/>
                  </a:lnTo>
                  <a:close/>
                </a:path>
              </a:pathLst>
            </a:custGeom>
            <a:grpFill/>
            <a:ln>
              <a:solidFill>
                <a:srgbClr val="C00000"/>
              </a:solidFill>
            </a:ln>
            <a:effectLst>
              <a:outerShdw blurRad="254000" dist="152400" dir="2700000" algn="tl" rotWithShape="0">
                <a:prstClr val="black">
                  <a:alpha val="60000"/>
                </a:prstClr>
              </a:outerShdw>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7DA7"/>
                </a:solidFill>
                <a:effectLst/>
                <a:uLnTx/>
                <a:uFillTx/>
                <a:latin typeface="Arial" panose="020B0604020202020204" pitchFamily="34" charset="0"/>
              </a:endParaRPr>
            </a:p>
          </p:txBody>
        </p:sp>
        <p:sp>
          <p:nvSpPr>
            <p:cNvPr id="33" name="Freeform 27"/>
            <p:cNvSpPr>
              <a:spLocks noChangeAspect="1"/>
            </p:cNvSpPr>
            <p:nvPr/>
          </p:nvSpPr>
          <p:spPr bwMode="auto">
            <a:xfrm>
              <a:off x="6190911" y="1192916"/>
              <a:ext cx="2057300" cy="2057299"/>
            </a:xfrm>
            <a:custGeom>
              <a:avLst/>
              <a:gdLst>
                <a:gd name="T0" fmla="*/ 0 w 3061"/>
                <a:gd name="T1" fmla="*/ 0 h 3061"/>
                <a:gd name="T2" fmla="*/ 1950031181 w 3061"/>
                <a:gd name="T3" fmla="*/ 1950029585 h 3061"/>
                <a:gd name="T4" fmla="*/ 1781211092 w 3061"/>
                <a:gd name="T5" fmla="*/ 1950029585 h 3061"/>
                <a:gd name="T6" fmla="*/ 0 w 3061"/>
                <a:gd name="T7" fmla="*/ 168820020 h 3061"/>
                <a:gd name="T8" fmla="*/ 0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0" y="0"/>
                  </a:moveTo>
                  <a:cubicBezTo>
                    <a:pt x="1657" y="73"/>
                    <a:pt x="2988" y="1404"/>
                    <a:pt x="3061" y="3061"/>
                  </a:cubicBezTo>
                  <a:lnTo>
                    <a:pt x="2796" y="3061"/>
                  </a:lnTo>
                  <a:cubicBezTo>
                    <a:pt x="2724" y="1550"/>
                    <a:pt x="1511" y="337"/>
                    <a:pt x="0" y="265"/>
                  </a:cubicBezTo>
                  <a:lnTo>
                    <a:pt x="0" y="0"/>
                  </a:lnTo>
                  <a:close/>
                </a:path>
              </a:pathLst>
            </a:custGeom>
            <a:grpFill/>
            <a:ln>
              <a:solidFill>
                <a:srgbClr val="C00000"/>
              </a:solidFill>
            </a:ln>
            <a:effectLst>
              <a:outerShdw blurRad="254000" dist="152400" dir="2700000" algn="tl" rotWithShape="0">
                <a:prstClr val="black">
                  <a:alpha val="60000"/>
                </a:prstClr>
              </a:outerShdw>
            </a:effec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7DA7"/>
                </a:solidFill>
                <a:effectLst/>
                <a:uLnTx/>
                <a:uFillTx/>
                <a:latin typeface="Arial" panose="020B0604020202020204" pitchFamily="34" charset="0"/>
              </a:endParaRPr>
            </a:p>
          </p:txBody>
        </p:sp>
        <p:sp>
          <p:nvSpPr>
            <p:cNvPr id="34" name="Oval 28"/>
            <p:cNvSpPr>
              <a:spLocks noChangeAspect="1" noChangeArrowheads="1"/>
            </p:cNvSpPr>
            <p:nvPr/>
          </p:nvSpPr>
          <p:spPr bwMode="auto">
            <a:xfrm>
              <a:off x="7141360" y="1499038"/>
              <a:ext cx="725869" cy="724533"/>
            </a:xfrm>
            <a:prstGeom prst="ellipse">
              <a:avLst/>
            </a:prstGeom>
            <a:grpFill/>
            <a:ln w="25400" cap="flat" cmpd="sng" algn="ctr">
              <a:solidFill>
                <a:srgbClr val="C00000"/>
              </a:solidFill>
              <a:prstDash val="solid"/>
              <a:miter lim="800000"/>
            </a:ln>
            <a:effectLst>
              <a:outerShdw blurRad="254000" dist="1524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endParaRPr>
            </a:p>
          </p:txBody>
        </p:sp>
        <p:sp>
          <p:nvSpPr>
            <p:cNvPr id="35" name="TextBox 10"/>
            <p:cNvSpPr txBox="1">
              <a:spLocks noChangeArrowheads="1"/>
            </p:cNvSpPr>
            <p:nvPr/>
          </p:nvSpPr>
          <p:spPr bwMode="auto">
            <a:xfrm>
              <a:off x="7213271" y="1615096"/>
              <a:ext cx="651184" cy="518952"/>
            </a:xfrm>
            <a:prstGeom prst="rect">
              <a:avLst/>
            </a:prstGeom>
            <a:noFill/>
            <a:ln w="9525">
              <a:noFill/>
              <a:miter lim="800000"/>
            </a:ln>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b="1" dirty="0">
                  <a:solidFill>
                    <a:srgbClr val="FFFFFF"/>
                  </a:solidFill>
                  <a:latin typeface="微软雅黑" panose="020B0503020204020204" pitchFamily="34" charset="-122"/>
                </a:rPr>
                <a:t>02</a:t>
              </a:r>
              <a:endParaRPr lang="zh-CN" altLang="en-US" b="1" dirty="0">
                <a:solidFill>
                  <a:srgbClr val="FFFFFF"/>
                </a:solidFill>
                <a:latin typeface="微软雅黑" panose="020B0503020204020204" pitchFamily="34" charset="-122"/>
              </a:endParaRPr>
            </a:p>
          </p:txBody>
        </p:sp>
        <p:sp>
          <p:nvSpPr>
            <p:cNvPr id="36" name="Oval 30"/>
            <p:cNvSpPr>
              <a:spLocks noChangeAspect="1" noChangeArrowheads="1"/>
            </p:cNvSpPr>
            <p:nvPr/>
          </p:nvSpPr>
          <p:spPr bwMode="auto">
            <a:xfrm>
              <a:off x="4243228" y="1499038"/>
              <a:ext cx="724533" cy="724533"/>
            </a:xfrm>
            <a:prstGeom prst="ellipse">
              <a:avLst/>
            </a:prstGeom>
            <a:grpFill/>
            <a:ln w="25400" cap="flat" cmpd="sng" algn="ctr">
              <a:solidFill>
                <a:srgbClr val="C00000"/>
              </a:solidFill>
              <a:prstDash val="solid"/>
              <a:miter lim="800000"/>
            </a:ln>
            <a:effectLst>
              <a:outerShdw blurRad="254000" dist="1524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endParaRPr>
            </a:p>
          </p:txBody>
        </p:sp>
        <p:sp>
          <p:nvSpPr>
            <p:cNvPr id="37" name="TextBox 13"/>
            <p:cNvSpPr txBox="1">
              <a:spLocks noChangeArrowheads="1"/>
            </p:cNvSpPr>
            <p:nvPr/>
          </p:nvSpPr>
          <p:spPr bwMode="auto">
            <a:xfrm>
              <a:off x="4314471" y="1615096"/>
              <a:ext cx="651184" cy="518952"/>
            </a:xfrm>
            <a:prstGeom prst="rect">
              <a:avLst/>
            </a:prstGeom>
            <a:noFill/>
            <a:ln w="9525">
              <a:noFill/>
              <a:miter lim="800000"/>
            </a:ln>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defRPr/>
              </a:pPr>
              <a:r>
                <a:rPr lang="en-US" altLang="zh-CN" b="1" kern="0" dirty="0">
                  <a:solidFill>
                    <a:srgbClr val="FFFFFF"/>
                  </a:solidFill>
                  <a:latin typeface="微软雅黑" panose="020B0503020204020204" pitchFamily="34" charset="-122"/>
                </a:rPr>
                <a:t>01</a:t>
              </a:r>
              <a:endParaRPr lang="zh-CN" altLang="en-US" b="1" kern="0" dirty="0">
                <a:solidFill>
                  <a:srgbClr val="FFFFFF"/>
                </a:solidFill>
                <a:latin typeface="微软雅黑" panose="020B0503020204020204" pitchFamily="34" charset="-122"/>
              </a:endParaRPr>
            </a:p>
          </p:txBody>
        </p:sp>
        <p:sp>
          <p:nvSpPr>
            <p:cNvPr id="38" name="Oval 29"/>
            <p:cNvSpPr>
              <a:spLocks noChangeAspect="1" noChangeArrowheads="1"/>
            </p:cNvSpPr>
            <p:nvPr/>
          </p:nvSpPr>
          <p:spPr bwMode="auto">
            <a:xfrm>
              <a:off x="7229587" y="4383801"/>
              <a:ext cx="725869" cy="724533"/>
            </a:xfrm>
            <a:prstGeom prst="ellipse">
              <a:avLst/>
            </a:prstGeom>
            <a:grpFill/>
            <a:ln w="25400" cap="flat" cmpd="sng" algn="ctr">
              <a:solidFill>
                <a:srgbClr val="C00000"/>
              </a:solidFill>
              <a:prstDash val="solid"/>
              <a:miter lim="800000"/>
            </a:ln>
            <a:effectLst>
              <a:outerShdw blurRad="254000" dist="1524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endParaRPr>
            </a:p>
          </p:txBody>
        </p:sp>
        <p:sp>
          <p:nvSpPr>
            <p:cNvPr id="39" name="TextBox 16"/>
            <p:cNvSpPr txBox="1">
              <a:spLocks noChangeArrowheads="1"/>
            </p:cNvSpPr>
            <p:nvPr/>
          </p:nvSpPr>
          <p:spPr bwMode="auto">
            <a:xfrm>
              <a:off x="7301497" y="4499858"/>
              <a:ext cx="651184" cy="518952"/>
            </a:xfrm>
            <a:prstGeom prst="rect">
              <a:avLst/>
            </a:prstGeom>
            <a:noFill/>
            <a:ln w="9525">
              <a:noFill/>
              <a:miter lim="800000"/>
            </a:ln>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b="1" dirty="0">
                  <a:solidFill>
                    <a:srgbClr val="FFFFFF"/>
                  </a:solidFill>
                  <a:latin typeface="微软雅黑" panose="020B0503020204020204" pitchFamily="34" charset="-122"/>
                </a:rPr>
                <a:t>04</a:t>
              </a:r>
              <a:endParaRPr lang="zh-CN" altLang="en-US" b="1" dirty="0">
                <a:solidFill>
                  <a:srgbClr val="FFFFFF"/>
                </a:solidFill>
                <a:latin typeface="微软雅黑" panose="020B0503020204020204" pitchFamily="34" charset="-122"/>
              </a:endParaRPr>
            </a:p>
          </p:txBody>
        </p:sp>
        <p:sp>
          <p:nvSpPr>
            <p:cNvPr id="40" name="Oval 31"/>
            <p:cNvSpPr>
              <a:spLocks noChangeAspect="1" noChangeArrowheads="1"/>
            </p:cNvSpPr>
            <p:nvPr/>
          </p:nvSpPr>
          <p:spPr bwMode="auto">
            <a:xfrm>
              <a:off x="4215155" y="4383801"/>
              <a:ext cx="724533" cy="724533"/>
            </a:xfrm>
            <a:prstGeom prst="ellipse">
              <a:avLst/>
            </a:prstGeom>
            <a:grpFill/>
            <a:ln w="25400" cap="flat" cmpd="sng" algn="ctr">
              <a:solidFill>
                <a:srgbClr val="C00000"/>
              </a:solidFill>
              <a:prstDash val="solid"/>
              <a:miter lim="800000"/>
            </a:ln>
            <a:effectLst>
              <a:outerShdw blurRad="254000" dist="1524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endParaRPr>
            </a:p>
          </p:txBody>
        </p:sp>
        <p:sp>
          <p:nvSpPr>
            <p:cNvPr id="41" name="TextBox 19"/>
            <p:cNvSpPr txBox="1">
              <a:spLocks noChangeArrowheads="1"/>
            </p:cNvSpPr>
            <p:nvPr/>
          </p:nvSpPr>
          <p:spPr bwMode="auto">
            <a:xfrm>
              <a:off x="4286399" y="4499858"/>
              <a:ext cx="651184" cy="518952"/>
            </a:xfrm>
            <a:prstGeom prst="rect">
              <a:avLst/>
            </a:prstGeom>
            <a:noFill/>
            <a:ln w="9525">
              <a:noFill/>
              <a:miter lim="800000"/>
            </a:ln>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b="1" dirty="0">
                  <a:solidFill>
                    <a:srgbClr val="FFFFFF"/>
                  </a:solidFill>
                  <a:latin typeface="微软雅黑" panose="020B0503020204020204" pitchFamily="34" charset="-122"/>
                </a:rPr>
                <a:t>03</a:t>
              </a:r>
              <a:endParaRPr lang="zh-CN" altLang="en-US" b="1" dirty="0">
                <a:solidFill>
                  <a:srgbClr val="FFFFFF"/>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2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06515" y="2112337"/>
            <a:ext cx="5818648" cy="461665"/>
          </a:xfrm>
          <a:prstGeom prst="rect">
            <a:avLst/>
          </a:prstGeom>
          <a:noFill/>
        </p:spPr>
        <p:txBody>
          <a:bodyPr wrap="square" rtlCol="0">
            <a:spAutoFit/>
          </a:bodyPr>
          <a:lstStyle/>
          <a:p>
            <a:r>
              <a:rPr lang="zh-CN" altLang="en-US" sz="2400" b="1" dirty="0">
                <a:cs typeface="+mn-ea"/>
                <a:sym typeface="+mn-lt"/>
              </a:rPr>
              <a:t>未成年人犯罪主要集中在两个方面：</a:t>
            </a:r>
            <a:endParaRPr lang="zh-CN" altLang="en-US" sz="2400" b="1" dirty="0">
              <a:cs typeface="+mn-ea"/>
              <a:sym typeface="+mn-lt"/>
            </a:endParaRPr>
          </a:p>
        </p:txBody>
      </p:sp>
      <p:sp>
        <p:nvSpPr>
          <p:cNvPr id="9" name="矩形 8"/>
          <p:cNvSpPr/>
          <p:nvPr/>
        </p:nvSpPr>
        <p:spPr>
          <a:xfrm>
            <a:off x="3152801" y="3601557"/>
            <a:ext cx="1960567" cy="8854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None/>
            </a:pPr>
            <a:endParaRPr lang="en-US" altLang="zh-CN" sz="1600" b="1" dirty="0">
              <a:solidFill>
                <a:schemeClr val="tx1"/>
              </a:solidFill>
              <a:cs typeface="+mn-ea"/>
              <a:sym typeface="+mn-lt"/>
            </a:endParaRPr>
          </a:p>
          <a:p>
            <a:pPr>
              <a:lnSpc>
                <a:spcPct val="150000"/>
              </a:lnSpc>
              <a:buNone/>
            </a:pPr>
            <a:r>
              <a:rPr lang="zh-CN" altLang="en-US" sz="1600" dirty="0">
                <a:solidFill>
                  <a:schemeClr val="tx1"/>
                </a:solidFill>
                <a:cs typeface="+mn-ea"/>
                <a:sym typeface="+mn-lt"/>
              </a:rPr>
              <a:t>就是指偷东西，没有经过主人的同意随便拿走他人的财物，包括钱与物品</a:t>
            </a:r>
            <a:endParaRPr lang="zh-CN" altLang="en-US" sz="1600" dirty="0">
              <a:solidFill>
                <a:schemeClr val="tx1"/>
              </a:solidFill>
              <a:cs typeface="+mn-ea"/>
              <a:sym typeface="+mn-lt"/>
            </a:endParaRPr>
          </a:p>
        </p:txBody>
      </p:sp>
      <p:sp>
        <p:nvSpPr>
          <p:cNvPr id="10" name="矩形 9"/>
          <p:cNvSpPr/>
          <p:nvPr/>
        </p:nvSpPr>
        <p:spPr>
          <a:xfrm>
            <a:off x="7095101" y="3580805"/>
            <a:ext cx="2330062" cy="108834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None/>
            </a:pPr>
            <a:endParaRPr lang="en-US" altLang="zh-CN" sz="1600" b="1" dirty="0">
              <a:solidFill>
                <a:schemeClr val="tx1"/>
              </a:solidFill>
              <a:cs typeface="+mn-ea"/>
              <a:sym typeface="+mn-lt"/>
            </a:endParaRPr>
          </a:p>
          <a:p>
            <a:pPr algn="l">
              <a:lnSpc>
                <a:spcPct val="150000"/>
              </a:lnSpc>
            </a:pPr>
            <a:r>
              <a:rPr lang="zh-CN" altLang="en-US" sz="1600" dirty="0">
                <a:solidFill>
                  <a:schemeClr val="tx1"/>
                </a:solidFill>
                <a:cs typeface="+mn-ea"/>
                <a:sym typeface="+mn-lt"/>
              </a:rPr>
              <a:t>是指是指故意非法损害他人身体健康的行为 （简单来说就是打架）</a:t>
            </a:r>
            <a:endParaRPr lang="zh-CN" altLang="en-US" sz="1600" dirty="0">
              <a:solidFill>
                <a:schemeClr val="tx1"/>
              </a:solidFill>
              <a:cs typeface="+mn-ea"/>
              <a:sym typeface="+mn-lt"/>
            </a:endParaRPr>
          </a:p>
        </p:txBody>
      </p:sp>
      <p:sp>
        <p:nvSpPr>
          <p:cNvPr id="6" name="Shape 1452"/>
          <p:cNvSpPr/>
          <p:nvPr/>
        </p:nvSpPr>
        <p:spPr>
          <a:xfrm>
            <a:off x="2762140" y="3240222"/>
            <a:ext cx="2645300" cy="2186547"/>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460"/>
          <p:cNvSpPr/>
          <p:nvPr/>
        </p:nvSpPr>
        <p:spPr>
          <a:xfrm>
            <a:off x="3227690" y="2838328"/>
            <a:ext cx="1810788" cy="632817"/>
          </a:xfrm>
          <a:prstGeom prst="roundRect">
            <a:avLst/>
          </a:prstGeom>
          <a:solidFill>
            <a:srgbClr val="C00000"/>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buNone/>
            </a:pPr>
            <a:r>
              <a:rPr lang="en-US" altLang="zh-CN" b="1" dirty="0">
                <a:solidFill>
                  <a:schemeClr val="bg1"/>
                </a:solidFill>
                <a:latin typeface="+mn-ea"/>
                <a:cs typeface="+mn-ea"/>
                <a:sym typeface="+mn-lt"/>
              </a:rPr>
              <a:t>1</a:t>
            </a:r>
            <a:r>
              <a:rPr lang="zh-CN" altLang="en-US" b="1" dirty="0">
                <a:solidFill>
                  <a:schemeClr val="bg1"/>
                </a:solidFill>
                <a:latin typeface="+mn-ea"/>
                <a:cs typeface="+mn-ea"/>
                <a:sym typeface="+mn-lt"/>
              </a:rPr>
              <a:t>、盗窃</a:t>
            </a:r>
            <a:r>
              <a:rPr lang="en-US" altLang="zh-CN" b="1" dirty="0">
                <a:solidFill>
                  <a:schemeClr val="bg1"/>
                </a:solidFill>
                <a:latin typeface="+mn-ea"/>
                <a:cs typeface="+mn-ea"/>
                <a:sym typeface="+mn-lt"/>
              </a:rPr>
              <a:t>:</a:t>
            </a:r>
            <a:endParaRPr lang="en-US" altLang="zh-CN" b="1" dirty="0">
              <a:solidFill>
                <a:schemeClr val="bg1"/>
              </a:solidFill>
              <a:latin typeface="+mn-ea"/>
              <a:cs typeface="+mn-ea"/>
              <a:sym typeface="+mn-lt"/>
            </a:endParaRPr>
          </a:p>
        </p:txBody>
      </p:sp>
      <p:sp>
        <p:nvSpPr>
          <p:cNvPr id="15" name="Shape 1452"/>
          <p:cNvSpPr/>
          <p:nvPr/>
        </p:nvSpPr>
        <p:spPr>
          <a:xfrm>
            <a:off x="6779863" y="3208590"/>
            <a:ext cx="2645300" cy="2186547"/>
          </a:xfrm>
          <a:prstGeom prst="roundRect">
            <a:avLst>
              <a:gd name="adj" fmla="val 6924"/>
            </a:avLst>
          </a:prstGeom>
          <a:ln w="12700">
            <a:solidFill>
              <a:srgbClr val="A6AAA9"/>
            </a:solidFill>
            <a:miter lim="400000"/>
          </a:ln>
        </p:spPr>
        <p:txBody>
          <a:bodyPr lIns="14285" tIns="14285" rIns="14285" bIns="1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lvl="0">
              <a:lnSpc>
                <a:spcPct val="120000"/>
              </a:lnSpc>
            </a:pPr>
            <a:endParaRPr sz="1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460"/>
          <p:cNvSpPr/>
          <p:nvPr/>
        </p:nvSpPr>
        <p:spPr>
          <a:xfrm>
            <a:off x="7148825" y="2839982"/>
            <a:ext cx="1955432" cy="632817"/>
          </a:xfrm>
          <a:prstGeom prst="roundRect">
            <a:avLst/>
          </a:prstGeom>
          <a:solidFill>
            <a:srgbClr val="C00000"/>
          </a:solidFill>
          <a:ln w="12700" cap="flat">
            <a:noFill/>
            <a:miter lim="400000"/>
          </a:ln>
          <a:effectLst/>
        </p:spPr>
        <p:txBody>
          <a:bodyPr wrap="square" lIns="14285" tIns="14285" rIns="14285" bIns="14285"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lnSpc>
                <a:spcPct val="120000"/>
              </a:lnSpc>
              <a:buNone/>
            </a:pPr>
            <a:r>
              <a:rPr lang="en-US" altLang="zh-CN" b="1" dirty="0">
                <a:solidFill>
                  <a:schemeClr val="bg1"/>
                </a:solidFill>
                <a:latin typeface="+mn-ea"/>
                <a:cs typeface="+mn-ea"/>
                <a:sym typeface="+mn-lt"/>
              </a:rPr>
              <a:t>2</a:t>
            </a:r>
            <a:r>
              <a:rPr lang="zh-CN" altLang="en-US" b="1" dirty="0">
                <a:solidFill>
                  <a:schemeClr val="bg1"/>
                </a:solidFill>
                <a:latin typeface="+mn-ea"/>
                <a:cs typeface="+mn-ea"/>
                <a:sym typeface="+mn-lt"/>
              </a:rPr>
              <a:t>、故意伤害</a:t>
            </a:r>
            <a:r>
              <a:rPr lang="en-US" altLang="zh-CN" b="1" dirty="0">
                <a:solidFill>
                  <a:schemeClr val="bg1"/>
                </a:solidFill>
                <a:latin typeface="+mn-ea"/>
                <a:cs typeface="+mn-ea"/>
                <a:sym typeface="+mn-lt"/>
              </a:rPr>
              <a:t>:</a:t>
            </a:r>
            <a:endParaRPr lang="en-US" altLang="zh-CN" b="1" dirty="0">
              <a:solidFill>
                <a:schemeClr val="bg1"/>
              </a:solidFill>
              <a:latin typeface="+mn-ea"/>
              <a:cs typeface="+mn-ea"/>
              <a:sym typeface="+mn-lt"/>
            </a:endParaRPr>
          </a:p>
        </p:txBody>
      </p:sp>
      <p:grpSp>
        <p:nvGrpSpPr>
          <p:cNvPr id="11" name="组合 10"/>
          <p:cNvGrpSpPr/>
          <p:nvPr/>
        </p:nvGrpSpPr>
        <p:grpSpPr>
          <a:xfrm>
            <a:off x="2941044" y="912195"/>
            <a:ext cx="5700455" cy="1038071"/>
            <a:chOff x="1497758" y="1085791"/>
            <a:chExt cx="5700455" cy="1038071"/>
          </a:xfrm>
        </p:grpSpPr>
        <p:sp>
          <p:nvSpPr>
            <p:cNvPr id="12" name="文本框 11"/>
            <p:cNvSpPr txBox="1"/>
            <p:nvPr/>
          </p:nvSpPr>
          <p:spPr>
            <a:xfrm>
              <a:off x="2535829" y="1370607"/>
              <a:ext cx="4662384"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未成年人犯罪的主要原因：</a:t>
              </a:r>
              <a:endParaRPr lang="zh-CN" altLang="en-US" sz="2800" b="1" dirty="0">
                <a:solidFill>
                  <a:schemeClr val="bg1"/>
                </a:solidFill>
                <a:cs typeface="+mn-ea"/>
                <a:sym typeface="+mn-lt"/>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6" grpId="0" animBg="1"/>
      <p:bldP spid="8"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632155" y="1931595"/>
            <a:ext cx="8286544" cy="1704954"/>
          </a:xfrm>
          <a:prstGeom prst="rect">
            <a:avLst/>
          </a:prstGeom>
          <a:noFill/>
        </p:spPr>
        <p:txBody>
          <a:bodyPr wrap="square" rtlCol="0">
            <a:spAutoFit/>
          </a:bodyPr>
          <a:lstStyle/>
          <a:p>
            <a:pPr>
              <a:lnSpc>
                <a:spcPct val="150000"/>
              </a:lnSpc>
            </a:pPr>
            <a:r>
              <a:rPr lang="zh-CN" altLang="en-US" dirty="0">
                <a:cs typeface="+mn-ea"/>
                <a:sym typeface="+mn-lt"/>
              </a:rPr>
              <a:t>          一个人偷拿邻居家的一根针被告到法庭，法官在审判完这件案子时，在最终的量刑上却定了与一位偷牛贼一样的罪，小偷很不服气，问法官，为什么我只偷了一根针却判得与偷牛一样重，没等法官回答，偷牛贼说：我当初就是从拿别人一根针开始的。</a:t>
            </a:r>
            <a:endParaRPr lang="zh-CN" altLang="en-US" dirty="0">
              <a:cs typeface="+mn-ea"/>
              <a:sym typeface="+mn-lt"/>
            </a:endParaRPr>
          </a:p>
        </p:txBody>
      </p:sp>
      <p:sp>
        <p:nvSpPr>
          <p:cNvPr id="9" name="文本框 8"/>
          <p:cNvSpPr txBox="1"/>
          <p:nvPr/>
        </p:nvSpPr>
        <p:spPr>
          <a:xfrm>
            <a:off x="4533163" y="4003346"/>
            <a:ext cx="6171165" cy="1494961"/>
          </a:xfrm>
          <a:prstGeom prst="rect">
            <a:avLst/>
          </a:prstGeom>
          <a:noFill/>
        </p:spPr>
        <p:txBody>
          <a:bodyPr wrap="square" rtlCol="0">
            <a:spAutoFit/>
          </a:bodyPr>
          <a:lstStyle/>
          <a:p>
            <a:pPr>
              <a:lnSpc>
                <a:spcPct val="200000"/>
              </a:lnSpc>
            </a:pPr>
            <a:r>
              <a:rPr lang="zh-CN" altLang="en-US" sz="1600" b="0" dirty="0">
                <a:solidFill>
                  <a:srgbClr val="C00000"/>
                </a:solidFill>
                <a:cs typeface="+mn-ea"/>
                <a:sym typeface="+mn-lt"/>
              </a:rPr>
              <a:t>这个故事告诉我们勿以恶小而为之，一根针确实不算什么，但是同学们也许有听过这么一句话，小时偷针，大时偷金。因此，我们从小就要养成好的习惯，千万不可以随便拿别人东西。</a:t>
            </a:r>
            <a:endParaRPr lang="en-US" altLang="zh-CN" sz="1600" b="0" dirty="0">
              <a:solidFill>
                <a:srgbClr val="C00000"/>
              </a:solidFill>
              <a:cs typeface="+mn-ea"/>
              <a:sym typeface="+mn-lt"/>
            </a:endParaRPr>
          </a:p>
        </p:txBody>
      </p:sp>
      <p:grpSp>
        <p:nvGrpSpPr>
          <p:cNvPr id="6" name="组合 5"/>
          <p:cNvGrpSpPr/>
          <p:nvPr/>
        </p:nvGrpSpPr>
        <p:grpSpPr>
          <a:xfrm>
            <a:off x="4170991" y="710125"/>
            <a:ext cx="3939079" cy="1038071"/>
            <a:chOff x="1497758" y="1085791"/>
            <a:chExt cx="3939079" cy="1038071"/>
          </a:xfrm>
        </p:grpSpPr>
        <p:sp>
          <p:nvSpPr>
            <p:cNvPr id="7" name="文本框 6"/>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寓言故事：</a:t>
              </a:r>
              <a:endParaRPr lang="zh-CN" altLang="en-US" sz="2800" b="1" dirty="0">
                <a:solidFill>
                  <a:schemeClr val="bg1"/>
                </a:solidFill>
                <a:cs typeface="+mn-ea"/>
                <a:sym typeface="+mn-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grpSp>
        <p:nvGrpSpPr>
          <p:cNvPr id="11" name="组合 10"/>
          <p:cNvGrpSpPr/>
          <p:nvPr/>
        </p:nvGrpSpPr>
        <p:grpSpPr>
          <a:xfrm>
            <a:off x="3021377" y="4317443"/>
            <a:ext cx="1066531" cy="1066531"/>
            <a:chOff x="2369574" y="1758778"/>
            <a:chExt cx="1066531" cy="1066531"/>
          </a:xfrm>
        </p:grpSpPr>
        <p:sp>
          <p:nvSpPr>
            <p:cNvPr id="12" name="椭圆 11"/>
            <p:cNvSpPr/>
            <p:nvPr/>
          </p:nvSpPr>
          <p:spPr>
            <a:xfrm>
              <a:off x="2369574" y="1758778"/>
              <a:ext cx="1066531" cy="106653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683" y="1876887"/>
              <a:ext cx="830311" cy="83031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9966" y="2004696"/>
            <a:ext cx="6008001" cy="461665"/>
          </a:xfrm>
          <a:prstGeom prst="rect">
            <a:avLst/>
          </a:prstGeom>
          <a:noFill/>
        </p:spPr>
        <p:txBody>
          <a:bodyPr wrap="square" rtlCol="0">
            <a:spAutoFit/>
          </a:bodyPr>
          <a:lstStyle/>
          <a:p>
            <a:r>
              <a:rPr lang="zh-CN" altLang="en-US" sz="2400" b="1" dirty="0">
                <a:cs typeface="+mn-ea"/>
                <a:sym typeface="+mn-lt"/>
              </a:rPr>
              <a:t>未成年儿童受法律保护的合法权益有：</a:t>
            </a:r>
            <a:endParaRPr lang="zh-CN" altLang="en-US" sz="2400" b="1" dirty="0">
              <a:cs typeface="+mn-ea"/>
              <a:sym typeface="+mn-lt"/>
            </a:endParaRPr>
          </a:p>
        </p:txBody>
      </p:sp>
      <p:grpSp>
        <p:nvGrpSpPr>
          <p:cNvPr id="2" name="组合 1"/>
          <p:cNvGrpSpPr/>
          <p:nvPr/>
        </p:nvGrpSpPr>
        <p:grpSpPr>
          <a:xfrm>
            <a:off x="1788738" y="2941950"/>
            <a:ext cx="3137420" cy="487050"/>
            <a:chOff x="1904899" y="2953222"/>
            <a:chExt cx="3137420" cy="487050"/>
          </a:xfrm>
        </p:grpSpPr>
        <p:sp>
          <p:nvSpPr>
            <p:cNvPr id="11" name="燕尾形 2"/>
            <p:cNvSpPr>
              <a:spLocks noChangeArrowheads="1"/>
            </p:cNvSpPr>
            <p:nvPr/>
          </p:nvSpPr>
          <p:spPr bwMode="auto">
            <a:xfrm>
              <a:off x="1904899" y="2953222"/>
              <a:ext cx="2903075" cy="487050"/>
            </a:xfrm>
            <a:prstGeom prst="chevron">
              <a:avLst>
                <a:gd name="adj" fmla="val 35445"/>
              </a:avLst>
            </a:prstGeom>
            <a:solidFill>
              <a:schemeClr val="bg1"/>
            </a:solidFill>
            <a:ln w="3175" algn="ctr">
              <a:solidFill>
                <a:srgbClr val="C00000"/>
              </a:solidFill>
              <a:prstDash val="dash"/>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17" name="文本框 16"/>
            <p:cNvSpPr txBox="1"/>
            <p:nvPr/>
          </p:nvSpPr>
          <p:spPr>
            <a:xfrm>
              <a:off x="2230992" y="3012081"/>
              <a:ext cx="2811327"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sz="1800" dirty="0">
                  <a:cs typeface="+mn-ea"/>
                  <a:sym typeface="+mn-lt"/>
                </a:rPr>
                <a:t>接受义务教育权</a:t>
              </a:r>
              <a:endParaRPr lang="zh-CN" altLang="en-US" sz="1800" dirty="0">
                <a:cs typeface="+mn-ea"/>
                <a:sym typeface="+mn-lt"/>
              </a:endParaRPr>
            </a:p>
          </p:txBody>
        </p:sp>
      </p:grpSp>
      <p:grpSp>
        <p:nvGrpSpPr>
          <p:cNvPr id="8" name="组合 7"/>
          <p:cNvGrpSpPr/>
          <p:nvPr/>
        </p:nvGrpSpPr>
        <p:grpSpPr>
          <a:xfrm>
            <a:off x="3983010" y="934690"/>
            <a:ext cx="3939079" cy="1038071"/>
            <a:chOff x="1497758" y="1085791"/>
            <a:chExt cx="3939079" cy="1038071"/>
          </a:xfrm>
        </p:grpSpPr>
        <p:sp>
          <p:nvSpPr>
            <p:cNvPr id="9" name="文本框 8"/>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grpSp>
        <p:nvGrpSpPr>
          <p:cNvPr id="13" name="组合 12"/>
          <p:cNvGrpSpPr/>
          <p:nvPr/>
        </p:nvGrpSpPr>
        <p:grpSpPr>
          <a:xfrm>
            <a:off x="1788738" y="3873056"/>
            <a:ext cx="3137420" cy="487050"/>
            <a:chOff x="1904899" y="2953222"/>
            <a:chExt cx="3137420" cy="487050"/>
          </a:xfrm>
        </p:grpSpPr>
        <p:sp>
          <p:nvSpPr>
            <p:cNvPr id="14" name="燕尾形 2"/>
            <p:cNvSpPr>
              <a:spLocks noChangeArrowheads="1"/>
            </p:cNvSpPr>
            <p:nvPr/>
          </p:nvSpPr>
          <p:spPr bwMode="auto">
            <a:xfrm>
              <a:off x="1904899" y="2953222"/>
              <a:ext cx="2903075" cy="487050"/>
            </a:xfrm>
            <a:prstGeom prst="chevron">
              <a:avLst>
                <a:gd name="adj" fmla="val 35445"/>
              </a:avLst>
            </a:prstGeom>
            <a:solidFill>
              <a:schemeClr val="bg1"/>
            </a:solidFill>
            <a:ln w="3175" algn="ctr">
              <a:solidFill>
                <a:srgbClr val="C00000"/>
              </a:solidFill>
              <a:prstDash val="dash"/>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15" name="文本框 14"/>
            <p:cNvSpPr txBox="1"/>
            <p:nvPr/>
          </p:nvSpPr>
          <p:spPr>
            <a:xfrm>
              <a:off x="2230992" y="3012081"/>
              <a:ext cx="2811327"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cs typeface="+mn-ea"/>
                  <a:sym typeface="+mn-lt"/>
                </a:rPr>
                <a:t>接受父母抚养权</a:t>
              </a:r>
              <a:endParaRPr lang="zh-CN" altLang="en-US" dirty="0">
                <a:cs typeface="+mn-ea"/>
                <a:sym typeface="+mn-lt"/>
              </a:endParaRPr>
            </a:p>
          </p:txBody>
        </p:sp>
      </p:grpSp>
      <p:grpSp>
        <p:nvGrpSpPr>
          <p:cNvPr id="16" name="组合 15"/>
          <p:cNvGrpSpPr/>
          <p:nvPr/>
        </p:nvGrpSpPr>
        <p:grpSpPr>
          <a:xfrm>
            <a:off x="7500189" y="2964987"/>
            <a:ext cx="3137420" cy="487050"/>
            <a:chOff x="1904899" y="2953222"/>
            <a:chExt cx="3137420" cy="487050"/>
          </a:xfrm>
        </p:grpSpPr>
        <p:sp>
          <p:nvSpPr>
            <p:cNvPr id="22" name="燕尾形 2"/>
            <p:cNvSpPr>
              <a:spLocks noChangeArrowheads="1"/>
            </p:cNvSpPr>
            <p:nvPr/>
          </p:nvSpPr>
          <p:spPr bwMode="auto">
            <a:xfrm>
              <a:off x="1904899" y="2953222"/>
              <a:ext cx="2903075" cy="487050"/>
            </a:xfrm>
            <a:prstGeom prst="chevron">
              <a:avLst>
                <a:gd name="adj" fmla="val 35445"/>
              </a:avLst>
            </a:prstGeom>
            <a:solidFill>
              <a:schemeClr val="bg1"/>
            </a:solidFill>
            <a:ln w="3175" algn="ctr">
              <a:solidFill>
                <a:srgbClr val="C00000"/>
              </a:solidFill>
              <a:prstDash val="dash"/>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23" name="文本框 22"/>
            <p:cNvSpPr txBox="1"/>
            <p:nvPr/>
          </p:nvSpPr>
          <p:spPr>
            <a:xfrm>
              <a:off x="2230992" y="3012081"/>
              <a:ext cx="2811327"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cs typeface="+mn-ea"/>
                  <a:sym typeface="+mn-lt"/>
                </a:rPr>
                <a:t>享受劳动保护权　</a:t>
              </a:r>
              <a:endParaRPr lang="zh-CN" altLang="en-US" dirty="0">
                <a:cs typeface="+mn-ea"/>
                <a:sym typeface="+mn-lt"/>
              </a:endParaRPr>
            </a:p>
          </p:txBody>
        </p:sp>
      </p:grpSp>
      <p:grpSp>
        <p:nvGrpSpPr>
          <p:cNvPr id="24" name="组合 23"/>
          <p:cNvGrpSpPr/>
          <p:nvPr/>
        </p:nvGrpSpPr>
        <p:grpSpPr>
          <a:xfrm>
            <a:off x="7500189" y="3896093"/>
            <a:ext cx="3030498" cy="487050"/>
            <a:chOff x="1904899" y="2953222"/>
            <a:chExt cx="3030498" cy="487050"/>
          </a:xfrm>
        </p:grpSpPr>
        <p:sp>
          <p:nvSpPr>
            <p:cNvPr id="25" name="燕尾形 2"/>
            <p:cNvSpPr>
              <a:spLocks noChangeArrowheads="1"/>
            </p:cNvSpPr>
            <p:nvPr/>
          </p:nvSpPr>
          <p:spPr bwMode="auto">
            <a:xfrm>
              <a:off x="1904899" y="2953222"/>
              <a:ext cx="2903075" cy="487050"/>
            </a:xfrm>
            <a:prstGeom prst="chevron">
              <a:avLst>
                <a:gd name="adj" fmla="val 35445"/>
              </a:avLst>
            </a:prstGeom>
            <a:solidFill>
              <a:schemeClr val="bg1"/>
            </a:solidFill>
            <a:ln w="3175" algn="ctr">
              <a:solidFill>
                <a:srgbClr val="C00000"/>
              </a:solidFill>
              <a:prstDash val="dash"/>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26" name="文本框 25"/>
            <p:cNvSpPr txBox="1"/>
            <p:nvPr/>
          </p:nvSpPr>
          <p:spPr>
            <a:xfrm>
              <a:off x="2124070" y="3050848"/>
              <a:ext cx="2811327" cy="338554"/>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cs typeface="+mn-ea"/>
                  <a:sym typeface="+mn-lt"/>
                </a:rPr>
                <a:t>人身安全、财产继承权</a:t>
              </a:r>
              <a:endParaRPr lang="zh-CN" altLang="en-US" sz="1600" dirty="0">
                <a:cs typeface="+mn-ea"/>
                <a:sym typeface="+mn-lt"/>
              </a:endParaRPr>
            </a:p>
          </p:txBody>
        </p:sp>
      </p:grpSp>
      <p:grpSp>
        <p:nvGrpSpPr>
          <p:cNvPr id="27" name="组合 26"/>
          <p:cNvGrpSpPr/>
          <p:nvPr/>
        </p:nvGrpSpPr>
        <p:grpSpPr>
          <a:xfrm>
            <a:off x="3049475" y="4619728"/>
            <a:ext cx="6511514" cy="487050"/>
            <a:chOff x="1904899" y="2953222"/>
            <a:chExt cx="6546077" cy="487050"/>
          </a:xfrm>
        </p:grpSpPr>
        <p:sp>
          <p:nvSpPr>
            <p:cNvPr id="28" name="燕尾形 2"/>
            <p:cNvSpPr>
              <a:spLocks noChangeArrowheads="1"/>
            </p:cNvSpPr>
            <p:nvPr/>
          </p:nvSpPr>
          <p:spPr bwMode="auto">
            <a:xfrm>
              <a:off x="1904899" y="2953222"/>
              <a:ext cx="6546077" cy="487050"/>
            </a:xfrm>
            <a:prstGeom prst="chevron">
              <a:avLst>
                <a:gd name="adj" fmla="val 35445"/>
              </a:avLst>
            </a:prstGeom>
            <a:solidFill>
              <a:schemeClr val="bg1"/>
            </a:solidFill>
            <a:ln w="3175" algn="ctr">
              <a:solidFill>
                <a:srgbClr val="C00000"/>
              </a:solidFill>
              <a:prstDash val="dash"/>
              <a:miter lim="800000"/>
            </a:ln>
          </p:spPr>
          <p:txBody>
            <a:bodyPr lIns="68568" tIns="34285" rIns="68568"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defTabSz="685800"/>
              <a:endParaRPr lang="zh-CN" altLang="en-US" sz="1400" dirty="0">
                <a:solidFill>
                  <a:srgbClr val="FFFFFF"/>
                </a:solidFill>
                <a:latin typeface="Calibri" panose="020F0502020204030204" pitchFamily="34" charset="0"/>
              </a:endParaRPr>
            </a:p>
          </p:txBody>
        </p:sp>
        <p:sp>
          <p:nvSpPr>
            <p:cNvPr id="29" name="文本框 28"/>
            <p:cNvSpPr txBox="1"/>
            <p:nvPr/>
          </p:nvSpPr>
          <p:spPr>
            <a:xfrm>
              <a:off x="2230992" y="3012081"/>
              <a:ext cx="5148268" cy="369332"/>
            </a:xfrm>
            <a:prstGeom prst="rect">
              <a:avLst/>
            </a:prstGeom>
            <a:noFill/>
          </p:spPr>
          <p:txBody>
            <a:bodyPr wrap="square" rtlCol="0">
              <a:spAutoFit/>
            </a:bodyPr>
            <a:lstStyle/>
            <a:p>
              <a:pPr marL="285750" indent="-285750" algn="ctr">
                <a:buFont typeface="Arial" panose="020B0604020202020204" pitchFamily="34" charset="0"/>
                <a:buChar char="•"/>
              </a:pPr>
              <a:r>
                <a:rPr lang="zh-CN" altLang="en-US" dirty="0">
                  <a:cs typeface="+mn-ea"/>
                  <a:sym typeface="+mn-lt"/>
                </a:rPr>
                <a:t>保护个人隐私权、维护人格尊严权　</a:t>
              </a:r>
              <a:endParaRPr lang="zh-CN" altLang="en-US"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0-#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88045" y="1751595"/>
            <a:ext cx="4886625" cy="400110"/>
          </a:xfrm>
          <a:prstGeom prst="rect">
            <a:avLst/>
          </a:prstGeom>
          <a:noFill/>
        </p:spPr>
        <p:txBody>
          <a:bodyPr wrap="square" rtlCol="0">
            <a:spAutoFit/>
          </a:bodyPr>
          <a:lstStyle/>
          <a:p>
            <a:r>
              <a:rPr lang="zh-CN" altLang="en-US" sz="2000" b="1" dirty="0">
                <a:cs typeface="+mn-ea"/>
                <a:sym typeface="+mn-lt"/>
              </a:rPr>
              <a:t>增强自我防范意识，避免受到不法侵害：</a:t>
            </a:r>
            <a:endParaRPr lang="zh-CN" altLang="en-US" sz="2000" b="1" dirty="0">
              <a:cs typeface="+mn-ea"/>
              <a:sym typeface="+mn-lt"/>
            </a:endParaRPr>
          </a:p>
        </p:txBody>
      </p:sp>
      <p:sp>
        <p:nvSpPr>
          <p:cNvPr id="9" name="文本框 8"/>
          <p:cNvSpPr txBox="1"/>
          <p:nvPr/>
        </p:nvSpPr>
        <p:spPr>
          <a:xfrm>
            <a:off x="849283" y="3177509"/>
            <a:ext cx="2016453" cy="162121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1400" b="0" dirty="0">
                <a:cs typeface="+mn-ea"/>
                <a:sym typeface="+mn-lt"/>
              </a:rPr>
              <a:t>如果只是被歹徒盯上，应迅速向附近的商店、繁华热闹的街道转移；还可以就近进入居民区，以求得帮助。</a:t>
            </a:r>
            <a:endParaRPr lang="zh-CN" altLang="en-US" sz="1400" dirty="0">
              <a:cs typeface="+mn-ea"/>
              <a:sym typeface="+mn-lt"/>
            </a:endParaRPr>
          </a:p>
        </p:txBody>
      </p:sp>
      <p:sp>
        <p:nvSpPr>
          <p:cNvPr id="10" name="文本框 9"/>
          <p:cNvSpPr txBox="1"/>
          <p:nvPr/>
        </p:nvSpPr>
        <p:spPr>
          <a:xfrm>
            <a:off x="6615462" y="3158042"/>
            <a:ext cx="2370886" cy="241681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1400" b="0" dirty="0">
                <a:cs typeface="+mn-ea"/>
                <a:sym typeface="+mn-lt"/>
              </a:rPr>
              <a:t>遇到拦路抢劫的歹徒，可以将身上少量的财物交给歹徒，与应付周旋，同时仔细记下歹徒的相貌、身高、口音、衣着、逃离的方向等情况，事后立即向民警或公安部门报告，或告知家长老师。</a:t>
            </a:r>
            <a:endParaRPr lang="zh-CN" altLang="en-US" sz="1400" dirty="0">
              <a:cs typeface="+mn-ea"/>
              <a:sym typeface="+mn-lt"/>
            </a:endParaRPr>
          </a:p>
        </p:txBody>
      </p:sp>
      <p:sp>
        <p:nvSpPr>
          <p:cNvPr id="11" name="文本框 10"/>
          <p:cNvSpPr txBox="1"/>
          <p:nvPr/>
        </p:nvSpPr>
        <p:spPr>
          <a:xfrm>
            <a:off x="3063737" y="3078480"/>
            <a:ext cx="2967621" cy="2655342"/>
          </a:xfrm>
          <a:prstGeom prst="rect">
            <a:avLst/>
          </a:prstGeom>
          <a:noFill/>
        </p:spPr>
        <p:txBody>
          <a:bodyPr wrap="square" rtlCol="0">
            <a:spAutoFit/>
          </a:bodyPr>
          <a:lstStyle/>
          <a:p>
            <a:pPr marL="285750" indent="-285750">
              <a:lnSpc>
                <a:spcPct val="120000"/>
              </a:lnSpc>
              <a:spcBef>
                <a:spcPct val="0"/>
              </a:spcBef>
              <a:buFont typeface="Arial" panose="020B0604020202020204" pitchFamily="34" charset="0"/>
              <a:buChar char="•"/>
            </a:pPr>
            <a:r>
              <a:rPr lang="zh-CN" altLang="en-US" sz="1400" dirty="0">
                <a:cs typeface="+mn-ea"/>
                <a:sym typeface="+mn-lt"/>
              </a:rPr>
              <a:t>万一遭到了殴打，要做的第一件事情就是设法和老师或家长取得联系。如果头晕或是骨折、流血，一定要向路人求助，请他帮你通知学校，以及告帮忙联系家长，看病治疗的医药单据和诊断书一定要收存妥当。公安部门抓到坏人后，要根据这些来确定事件的性质，然后报案，要报清出事的时间、地点、打人凶手的特征。</a:t>
            </a:r>
            <a:endParaRPr lang="zh-CN" altLang="en-US" sz="1400" dirty="0">
              <a:cs typeface="+mn-ea"/>
              <a:sym typeface="+mn-lt"/>
            </a:endParaRPr>
          </a:p>
        </p:txBody>
      </p:sp>
      <p:grpSp>
        <p:nvGrpSpPr>
          <p:cNvPr id="12" name="组合 11"/>
          <p:cNvGrpSpPr/>
          <p:nvPr/>
        </p:nvGrpSpPr>
        <p:grpSpPr>
          <a:xfrm>
            <a:off x="3861826" y="639246"/>
            <a:ext cx="3939079" cy="1038071"/>
            <a:chOff x="1497758" y="1085791"/>
            <a:chExt cx="3939079" cy="1038071"/>
          </a:xfrm>
        </p:grpSpPr>
        <p:sp>
          <p:nvSpPr>
            <p:cNvPr id="13" name="文本框 12"/>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grpSp>
        <p:nvGrpSpPr>
          <p:cNvPr id="7" name="组合 6"/>
          <p:cNvGrpSpPr/>
          <p:nvPr/>
        </p:nvGrpSpPr>
        <p:grpSpPr>
          <a:xfrm>
            <a:off x="1571195" y="2406821"/>
            <a:ext cx="6516026" cy="582365"/>
            <a:chOff x="2422337" y="2577253"/>
            <a:chExt cx="6516026" cy="582365"/>
          </a:xfrm>
        </p:grpSpPr>
        <p:cxnSp>
          <p:nvCxnSpPr>
            <p:cNvPr id="15" name="直接连接符 14"/>
            <p:cNvCxnSpPr>
              <a:stCxn id="16" idx="6"/>
              <a:endCxn id="18" idx="6"/>
            </p:cNvCxnSpPr>
            <p:nvPr/>
          </p:nvCxnSpPr>
          <p:spPr>
            <a:xfrm>
              <a:off x="2994968" y="2863569"/>
              <a:ext cx="5943395" cy="0"/>
            </a:xfrm>
            <a:prstGeom prst="line">
              <a:avLst/>
            </a:prstGeom>
            <a:ln>
              <a:solidFill>
                <a:srgbClr val="B30E0C"/>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422337" y="2577253"/>
              <a:ext cx="572631" cy="572631"/>
            </a:xfrm>
            <a:prstGeom prst="ellipse">
              <a:avLst/>
            </a:prstGeom>
            <a:solidFill>
              <a:srgbClr val="B30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7" name="椭圆 16"/>
            <p:cNvSpPr/>
            <p:nvPr/>
          </p:nvSpPr>
          <p:spPr>
            <a:xfrm>
              <a:off x="5285544" y="2586987"/>
              <a:ext cx="572631" cy="572631"/>
            </a:xfrm>
            <a:prstGeom prst="ellipse">
              <a:avLst/>
            </a:prstGeom>
            <a:solidFill>
              <a:srgbClr val="B30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8" name="椭圆 17"/>
            <p:cNvSpPr/>
            <p:nvPr/>
          </p:nvSpPr>
          <p:spPr>
            <a:xfrm>
              <a:off x="8365732" y="2577253"/>
              <a:ext cx="572631" cy="572631"/>
            </a:xfrm>
            <a:prstGeom prst="ellipse">
              <a:avLst/>
            </a:prstGeom>
            <a:solidFill>
              <a:srgbClr val="B30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cxnSp>
        <p:nvCxnSpPr>
          <p:cNvPr id="19" name="直接连接符 18"/>
          <p:cNvCxnSpPr/>
          <p:nvPr/>
        </p:nvCxnSpPr>
        <p:spPr>
          <a:xfrm>
            <a:off x="7660706" y="2702870"/>
            <a:ext cx="2698812" cy="0"/>
          </a:xfrm>
          <a:prstGeom prst="line">
            <a:avLst/>
          </a:prstGeom>
          <a:ln>
            <a:solidFill>
              <a:srgbClr val="B30E0C"/>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0132250" y="2406820"/>
            <a:ext cx="572631" cy="572631"/>
          </a:xfrm>
          <a:prstGeom prst="ellipse">
            <a:avLst/>
          </a:prstGeom>
          <a:solidFill>
            <a:srgbClr val="B30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30" name="文本框 29"/>
          <p:cNvSpPr txBox="1"/>
          <p:nvPr/>
        </p:nvSpPr>
        <p:spPr>
          <a:xfrm>
            <a:off x="9286969" y="3207746"/>
            <a:ext cx="2370886" cy="241681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1400" b="0" dirty="0">
                <a:cs typeface="+mn-ea"/>
                <a:sym typeface="+mn-lt"/>
              </a:rPr>
              <a:t>遇到拦路抢劫的歹徒，可以将身上少量的财物交给歹徒，与应付周旋，同时仔细记下歹徒的相貌、身高、口音、衣着、逃离的方向等情况，事后立即向民警或公安部门报告，或告知家长老师。</a:t>
            </a:r>
            <a:endParaRPr lang="zh-CN" altLang="en-US" sz="14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80071" y="2771555"/>
            <a:ext cx="1990890" cy="2787464"/>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060988" y="2771555"/>
            <a:ext cx="2186892" cy="2787464"/>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37907" y="2771555"/>
            <a:ext cx="2186891" cy="2787464"/>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483360" y="2000021"/>
            <a:ext cx="7288571" cy="521970"/>
          </a:xfrm>
          <a:prstGeom prst="rect">
            <a:avLst/>
          </a:prstGeom>
          <a:noFill/>
        </p:spPr>
        <p:txBody>
          <a:bodyPr wrap="square" rtlCol="0">
            <a:spAutoFit/>
          </a:bodyPr>
          <a:lstStyle/>
          <a:p>
            <a:r>
              <a:rPr lang="zh-CN" altLang="en-US" sz="2800" b="1" dirty="0">
                <a:cs typeface="+mn-ea"/>
                <a:sym typeface="+mn-lt"/>
              </a:rPr>
              <a:t>争做合格中小学生，我们该怎么做？</a:t>
            </a:r>
            <a:endParaRPr lang="zh-CN" altLang="en-US" sz="2800" b="1" dirty="0">
              <a:cs typeface="+mn-ea"/>
              <a:sym typeface="+mn-lt"/>
            </a:endParaRPr>
          </a:p>
        </p:txBody>
      </p:sp>
      <p:grpSp>
        <p:nvGrpSpPr>
          <p:cNvPr id="4" name="组合 3"/>
          <p:cNvGrpSpPr/>
          <p:nvPr/>
        </p:nvGrpSpPr>
        <p:grpSpPr>
          <a:xfrm>
            <a:off x="3937486" y="961950"/>
            <a:ext cx="3939079" cy="1038071"/>
            <a:chOff x="1497758" y="1085791"/>
            <a:chExt cx="3939079" cy="1038071"/>
          </a:xfrm>
        </p:grpSpPr>
        <p:sp>
          <p:nvSpPr>
            <p:cNvPr id="6" name="文本框 5"/>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
        <p:nvSpPr>
          <p:cNvPr id="14" name="文本框 13"/>
          <p:cNvSpPr txBox="1"/>
          <p:nvPr/>
        </p:nvSpPr>
        <p:spPr>
          <a:xfrm>
            <a:off x="4095475" y="3045907"/>
            <a:ext cx="2158500" cy="2170594"/>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zh-CN" altLang="en-US" sz="1400" dirty="0">
                <a:cs typeface="+mn-ea"/>
                <a:sym typeface="+mn-lt"/>
              </a:rPr>
              <a:t>要依法自律，自觉抵制各种诱惑：不沉迷于网络游戏，不浏览内容不健康的网页，慎重会见网友。不吸烟、不喝酒、珍爱生命，远离毒品。</a:t>
            </a:r>
            <a:endParaRPr lang="zh-CN" altLang="en-US" sz="1400" dirty="0">
              <a:cs typeface="+mn-ea"/>
              <a:sym typeface="+mn-lt"/>
            </a:endParaRPr>
          </a:p>
        </p:txBody>
      </p:sp>
      <p:sp>
        <p:nvSpPr>
          <p:cNvPr id="15" name="文本框 14"/>
          <p:cNvSpPr txBox="1"/>
          <p:nvPr/>
        </p:nvSpPr>
        <p:spPr>
          <a:xfrm>
            <a:off x="2046690" y="3255885"/>
            <a:ext cx="1657651" cy="1868973"/>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zh-CN" altLang="en-US" sz="1400" dirty="0">
                <a:cs typeface="+mn-ea"/>
                <a:sym typeface="+mn-lt"/>
              </a:rPr>
              <a:t>提高鉴别能力。不要学习和模仿电视、电影、音像制品和文学作品中的犯罪行为。</a:t>
            </a:r>
            <a:endParaRPr lang="zh-CN" altLang="en-US" sz="1400" dirty="0">
              <a:cs typeface="+mn-ea"/>
              <a:sym typeface="+mn-lt"/>
            </a:endParaRPr>
          </a:p>
        </p:txBody>
      </p:sp>
      <p:sp>
        <p:nvSpPr>
          <p:cNvPr id="16" name="文本框 15"/>
          <p:cNvSpPr txBox="1"/>
          <p:nvPr/>
        </p:nvSpPr>
        <p:spPr>
          <a:xfrm>
            <a:off x="6481399" y="3086620"/>
            <a:ext cx="2099905" cy="2170594"/>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zh-CN" altLang="en-US" sz="1400" dirty="0">
                <a:solidFill>
                  <a:prstClr val="black"/>
                </a:solidFill>
                <a:cs typeface="+mn-ea"/>
                <a:sym typeface="+mn-lt"/>
              </a:rPr>
              <a:t>谨慎交朋友。未成年人要做到尊师敬长，团结爱护同学，谨慎交往朋友，不要和社会上品性不端的闲散人员交往，特别是那些有前科劣迹的人。</a:t>
            </a:r>
            <a:endParaRPr lang="zh-CN" altLang="en-US" sz="1400" dirty="0">
              <a:cs typeface="+mn-ea"/>
              <a:sym typeface="+mn-lt"/>
            </a:endParaRPr>
          </a:p>
        </p:txBody>
      </p:sp>
      <p:sp>
        <p:nvSpPr>
          <p:cNvPr id="12" name="矩形 11"/>
          <p:cNvSpPr/>
          <p:nvPr/>
        </p:nvSpPr>
        <p:spPr>
          <a:xfrm>
            <a:off x="8808730" y="2796639"/>
            <a:ext cx="1990890" cy="2787464"/>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842457" y="3086620"/>
            <a:ext cx="1657651" cy="1868973"/>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zh-CN" altLang="en-US" sz="1400" dirty="0">
                <a:cs typeface="+mn-ea"/>
                <a:sym typeface="+mn-lt"/>
              </a:rPr>
              <a:t>提高鉴别能力。不要学习和模仿电视、电影、音像制品和文学作品中的犯罪行为。</a:t>
            </a:r>
            <a:endParaRPr lang="zh-CN" altLang="en-US" sz="14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585058" y="2528054"/>
            <a:ext cx="7677302" cy="103807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3968973" y="885000"/>
            <a:ext cx="3939079" cy="1038071"/>
            <a:chOff x="1497758" y="1085791"/>
            <a:chExt cx="3939079" cy="1038071"/>
          </a:xfrm>
        </p:grpSpPr>
        <p:sp>
          <p:nvSpPr>
            <p:cNvPr id="6" name="文本框 5"/>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
        <p:nvSpPr>
          <p:cNvPr id="8" name="文本框 7"/>
          <p:cNvSpPr txBox="1"/>
          <p:nvPr/>
        </p:nvSpPr>
        <p:spPr>
          <a:xfrm>
            <a:off x="3737261" y="2821986"/>
            <a:ext cx="6301032" cy="662489"/>
          </a:xfrm>
          <a:prstGeom prst="rect">
            <a:avLst/>
          </a:prstGeom>
          <a:noFill/>
        </p:spPr>
        <p:txBody>
          <a:bodyPr wrap="square" rtlCol="0">
            <a:spAutoFit/>
          </a:bodyPr>
          <a:lstStyle>
            <a:defPPr>
              <a:defRPr lang="zh-CN"/>
            </a:defPPr>
            <a:lvl1pPr marL="285750" indent="-285750">
              <a:lnSpc>
                <a:spcPct val="140000"/>
              </a:lnSpc>
              <a:buFont typeface="Wingdings" panose="05000000000000000000" pitchFamily="2" charset="2"/>
              <a:buChar char="l"/>
              <a:defRPr sz="1700">
                <a:latin typeface="思源黑体 CN Normal" panose="020B0400000000000000" pitchFamily="34" charset="-122"/>
                <a:ea typeface="思源黑体 CN Normal" panose="020B0400000000000000" pitchFamily="34" charset="-122"/>
              </a:defRPr>
            </a:lvl1pPr>
          </a:lstStyle>
          <a:p>
            <a:r>
              <a:rPr lang="zh-CN" altLang="en-US" sz="1400" dirty="0">
                <a:latin typeface="+mn-lt"/>
                <a:ea typeface="+mn-ea"/>
                <a:cs typeface="+mn-ea"/>
                <a:sym typeface="+mn-lt"/>
              </a:rPr>
              <a:t>切莫虚荣攀比。未成年人要克服虚荣、攀比心理，说话要谨慎，不要随意向外人透露和炫耀自己家庭的情况，以免给自己带来不必要的伤害。</a:t>
            </a:r>
            <a:endParaRPr lang="zh-CN" altLang="en-US" sz="1400" dirty="0">
              <a:latin typeface="+mn-lt"/>
              <a:ea typeface="+mn-ea"/>
              <a:cs typeface="+mn-ea"/>
              <a:sym typeface="+mn-lt"/>
            </a:endParaRPr>
          </a:p>
        </p:txBody>
      </p:sp>
      <p:grpSp>
        <p:nvGrpSpPr>
          <p:cNvPr id="3" name="组合 2"/>
          <p:cNvGrpSpPr/>
          <p:nvPr/>
        </p:nvGrpSpPr>
        <p:grpSpPr>
          <a:xfrm>
            <a:off x="1725807" y="2729244"/>
            <a:ext cx="1038071" cy="788124"/>
            <a:chOff x="2276042" y="2878329"/>
            <a:chExt cx="1038071" cy="788124"/>
          </a:xfrm>
        </p:grpSpPr>
        <p:sp>
          <p:nvSpPr>
            <p:cNvPr id="13" name="等腰三角形 5"/>
            <p:cNvSpPr/>
            <p:nvPr/>
          </p:nvSpPr>
          <p:spPr>
            <a:xfrm rot="5400000">
              <a:off x="2401016" y="2753355"/>
              <a:ext cx="788124" cy="1038071"/>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2519380" y="3066655"/>
              <a:ext cx="356188" cy="461665"/>
            </a:xfrm>
            <a:prstGeom prst="rect">
              <a:avLst/>
            </a:prstGeom>
          </p:spPr>
          <p:txBody>
            <a:bodyPr wrap="none">
              <a:spAutoFit/>
            </a:bodyPr>
            <a:lstStyle/>
            <a:p>
              <a:pPr algn="ctr"/>
              <a:r>
                <a:rPr lang="en-US" altLang="zh-CN" sz="2400" b="1" dirty="0">
                  <a:solidFill>
                    <a:schemeClr val="bg1"/>
                  </a:solidFill>
                </a:rPr>
                <a:t>1</a:t>
              </a:r>
              <a:endParaRPr lang="zh-CN" altLang="en-US" sz="2400" b="1" dirty="0">
                <a:solidFill>
                  <a:schemeClr val="bg1"/>
                </a:solidFill>
              </a:endParaRPr>
            </a:p>
          </p:txBody>
        </p:sp>
      </p:grpSp>
      <p:sp>
        <p:nvSpPr>
          <p:cNvPr id="11" name="矩形 10"/>
          <p:cNvSpPr/>
          <p:nvPr/>
        </p:nvSpPr>
        <p:spPr>
          <a:xfrm>
            <a:off x="3585059" y="4409430"/>
            <a:ext cx="7677301" cy="112895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889464" y="4737760"/>
            <a:ext cx="6301032" cy="662489"/>
          </a:xfrm>
          <a:prstGeom prst="rect">
            <a:avLst/>
          </a:prstGeom>
          <a:noFill/>
        </p:spPr>
        <p:txBody>
          <a:bodyPr wrap="square" rtlCol="0">
            <a:spAutoFit/>
          </a:bodyPr>
          <a:lstStyle>
            <a:defPPr>
              <a:defRPr lang="zh-CN"/>
            </a:defPPr>
            <a:lvl1pPr marL="285750" indent="-285750">
              <a:lnSpc>
                <a:spcPct val="140000"/>
              </a:lnSpc>
              <a:buFont typeface="Wingdings" panose="05000000000000000000" pitchFamily="2" charset="2"/>
              <a:buChar char="l"/>
              <a:defRPr sz="1700">
                <a:latin typeface="思源黑体 CN Normal" panose="020B0400000000000000" pitchFamily="34" charset="-122"/>
                <a:ea typeface="思源黑体 CN Normal" panose="020B0400000000000000" pitchFamily="34" charset="-122"/>
              </a:defRPr>
            </a:lvl1pPr>
          </a:lstStyle>
          <a:p>
            <a:r>
              <a:rPr lang="zh-CN" altLang="en-US" sz="1400" dirty="0">
                <a:latin typeface="+mn-lt"/>
                <a:ea typeface="+mn-ea"/>
                <a:cs typeface="+mn-ea"/>
                <a:sym typeface="+mn-lt"/>
              </a:rPr>
              <a:t>切莫虚荣攀比。未成年人要克服虚荣、攀比心理，说话要谨慎，不要随意向外人透露和炫耀自己家庭的情况，以免给自己带来不必要的伤害。</a:t>
            </a:r>
            <a:endParaRPr lang="zh-CN" altLang="en-US" sz="1400" dirty="0">
              <a:latin typeface="+mn-lt"/>
              <a:ea typeface="+mn-ea"/>
              <a:cs typeface="+mn-ea"/>
              <a:sym typeface="+mn-lt"/>
            </a:endParaRPr>
          </a:p>
        </p:txBody>
      </p:sp>
      <p:grpSp>
        <p:nvGrpSpPr>
          <p:cNvPr id="15" name="组合 14"/>
          <p:cNvGrpSpPr/>
          <p:nvPr/>
        </p:nvGrpSpPr>
        <p:grpSpPr>
          <a:xfrm>
            <a:off x="1725806" y="4612125"/>
            <a:ext cx="1038071" cy="788124"/>
            <a:chOff x="2276042" y="2878329"/>
            <a:chExt cx="1038071" cy="788124"/>
          </a:xfrm>
        </p:grpSpPr>
        <p:sp>
          <p:nvSpPr>
            <p:cNvPr id="16" name="等腰三角形 5"/>
            <p:cNvSpPr/>
            <p:nvPr/>
          </p:nvSpPr>
          <p:spPr>
            <a:xfrm rot="5400000">
              <a:off x="2401016" y="2753355"/>
              <a:ext cx="788124" cy="1038071"/>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2519380" y="3066655"/>
              <a:ext cx="356188" cy="461665"/>
            </a:xfrm>
            <a:prstGeom prst="rect">
              <a:avLst/>
            </a:prstGeom>
          </p:spPr>
          <p:txBody>
            <a:bodyPr wrap="none">
              <a:spAutoFit/>
            </a:bodyPr>
            <a:lstStyle/>
            <a:p>
              <a:pPr algn="ctr"/>
              <a:r>
                <a:rPr lang="en-US" altLang="zh-CN" sz="2400" b="1">
                  <a:solidFill>
                    <a:schemeClr val="bg1"/>
                  </a:solidFill>
                </a:rPr>
                <a:t>2</a:t>
              </a:r>
              <a:endParaRPr lang="zh-CN" altLang="en-US" sz="24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0-#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1"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88841" y="4608429"/>
            <a:ext cx="5314797" cy="1081963"/>
          </a:xfrm>
          <a:prstGeom prst="rect">
            <a:avLst/>
          </a:prstGeom>
          <a:noFill/>
        </p:spPr>
        <p:txBody>
          <a:bodyPr wrap="square" rtlCol="0">
            <a:spAutoFit/>
          </a:bodyPr>
          <a:lstStyle/>
          <a:p>
            <a:pPr>
              <a:lnSpc>
                <a:spcPct val="120000"/>
              </a:lnSpc>
            </a:pPr>
            <a:r>
              <a:rPr lang="zh-CN" altLang="en-US" sz="2800" b="1" dirty="0">
                <a:cs typeface="+mn-ea"/>
                <a:sym typeface="+mn-lt"/>
              </a:rPr>
              <a:t>什么是法？</a:t>
            </a:r>
            <a:endParaRPr lang="en-US" altLang="zh-CN" sz="2800" b="1" dirty="0">
              <a:cs typeface="+mn-ea"/>
              <a:sym typeface="+mn-lt"/>
            </a:endParaRPr>
          </a:p>
          <a:p>
            <a:pPr>
              <a:lnSpc>
                <a:spcPct val="120000"/>
              </a:lnSpc>
            </a:pPr>
            <a:r>
              <a:rPr lang="zh-CN" altLang="en-US" sz="2800" b="1" dirty="0">
                <a:cs typeface="+mn-ea"/>
                <a:sym typeface="+mn-lt"/>
              </a:rPr>
              <a:t>与未成年人相关的法律有哪些？</a:t>
            </a:r>
            <a:endParaRPr lang="zh-CN" altLang="en-US" sz="2800" b="1" dirty="0">
              <a:cs typeface="+mn-ea"/>
              <a:sym typeface="+mn-lt"/>
            </a:endParaRPr>
          </a:p>
        </p:txBody>
      </p:sp>
      <p:sp>
        <p:nvSpPr>
          <p:cNvPr id="2" name="对话气泡: 矩形 1"/>
          <p:cNvSpPr/>
          <p:nvPr/>
        </p:nvSpPr>
        <p:spPr>
          <a:xfrm>
            <a:off x="4210663" y="946164"/>
            <a:ext cx="6028422" cy="3210232"/>
          </a:xfrm>
          <a:prstGeom prst="wedgeRectCallout">
            <a:avLst>
              <a:gd name="adj1" fmla="val -59818"/>
              <a:gd name="adj2" fmla="val -17461"/>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592122" y="1157910"/>
            <a:ext cx="5265503" cy="1012457"/>
          </a:xfrm>
          <a:prstGeom prst="rect">
            <a:avLst/>
          </a:prstGeom>
          <a:solidFill>
            <a:srgbClr val="C00000"/>
          </a:solidFill>
        </p:spPr>
        <p:txBody>
          <a:bodyPr wrap="square" rtlCol="0">
            <a:spAutoFit/>
          </a:bodyPr>
          <a:lstStyle/>
          <a:p>
            <a:pPr>
              <a:lnSpc>
                <a:spcPct val="150000"/>
              </a:lnSpc>
              <a:spcBef>
                <a:spcPct val="0"/>
              </a:spcBef>
              <a:buNone/>
            </a:pPr>
            <a:r>
              <a:rPr lang="zh-CN" altLang="en-US" sz="2400" b="1" dirty="0">
                <a:solidFill>
                  <a:schemeClr val="bg1"/>
                </a:solidFill>
                <a:cs typeface="+mn-ea"/>
                <a:sym typeface="+mn-lt"/>
              </a:rPr>
              <a:t>定义：</a:t>
            </a:r>
            <a:r>
              <a:rPr lang="zh-CN" altLang="en-US" sz="1800" dirty="0">
                <a:solidFill>
                  <a:schemeClr val="bg1"/>
                </a:solidFill>
                <a:cs typeface="+mn-ea"/>
                <a:sym typeface="+mn-lt"/>
              </a:rPr>
              <a:t>法是反映统治阶级意志，由国家制定或认可并以国家强制力保证实施的行为规范体系。</a:t>
            </a:r>
            <a:endParaRPr lang="zh-CN" altLang="en-US" dirty="0">
              <a:solidFill>
                <a:schemeClr val="bg1"/>
              </a:solidFill>
              <a:cs typeface="+mn-ea"/>
              <a:sym typeface="+mn-lt"/>
            </a:endParaRPr>
          </a:p>
        </p:txBody>
      </p:sp>
      <p:sp>
        <p:nvSpPr>
          <p:cNvPr id="19" name="文本框 18"/>
          <p:cNvSpPr txBox="1"/>
          <p:nvPr/>
        </p:nvSpPr>
        <p:spPr>
          <a:xfrm>
            <a:off x="5323278" y="2726403"/>
            <a:ext cx="4372733" cy="873957"/>
          </a:xfrm>
          <a:prstGeom prst="rect">
            <a:avLst/>
          </a:prstGeom>
          <a:noFill/>
        </p:spPr>
        <p:txBody>
          <a:bodyPr wrap="square" rtlCol="0">
            <a:spAutoFit/>
          </a:bodyPr>
          <a:lstStyle/>
          <a:p>
            <a:pPr>
              <a:lnSpc>
                <a:spcPct val="150000"/>
              </a:lnSpc>
              <a:buNone/>
            </a:pPr>
            <a:r>
              <a:rPr lang="zh-CN" altLang="en-US" dirty="0">
                <a:cs typeface="+mn-ea"/>
                <a:sym typeface="+mn-lt"/>
              </a:rPr>
              <a:t>简单来说，法就是告诉人们：哪些可以做、哪些必须做、哪些禁止做</a:t>
            </a:r>
            <a:r>
              <a:rPr lang="zh-CN" altLang="en-US" dirty="0">
                <a:solidFill>
                  <a:srgbClr val="C00000"/>
                </a:solidFill>
                <a:cs typeface="+mn-ea"/>
                <a:sym typeface="+mn-lt"/>
              </a:rPr>
              <a:t>法具有惩罚性 </a:t>
            </a:r>
            <a:endParaRPr lang="zh-CN" altLang="en-US" dirty="0">
              <a:solidFill>
                <a:srgbClr val="C00000"/>
              </a:solidFill>
              <a:cs typeface="+mn-ea"/>
              <a:sym typeface="+mn-lt"/>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59590" y="569746"/>
            <a:ext cx="3586650" cy="3586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04559" y="1830721"/>
            <a:ext cx="10362601" cy="3503279"/>
            <a:chOff x="1840782" y="2574054"/>
            <a:chExt cx="8768225" cy="2885723"/>
          </a:xfrm>
        </p:grpSpPr>
        <p:sp>
          <p:nvSpPr>
            <p:cNvPr id="22" name="任意多边形 2"/>
            <p:cNvSpPr/>
            <p:nvPr/>
          </p:nvSpPr>
          <p:spPr>
            <a:xfrm>
              <a:off x="1840782" y="2574054"/>
              <a:ext cx="8768224" cy="2740066"/>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673" h="3330">
                  <a:moveTo>
                    <a:pt x="2337" y="0"/>
                  </a:moveTo>
                  <a:lnTo>
                    <a:pt x="2617" y="561"/>
                  </a:lnTo>
                  <a:lnTo>
                    <a:pt x="4673" y="561"/>
                  </a:lnTo>
                  <a:lnTo>
                    <a:pt x="4673" y="3330"/>
                  </a:lnTo>
                  <a:lnTo>
                    <a:pt x="0" y="3330"/>
                  </a:lnTo>
                  <a:lnTo>
                    <a:pt x="0" y="561"/>
                  </a:lnTo>
                  <a:lnTo>
                    <a:pt x="2056" y="561"/>
                  </a:lnTo>
                  <a:lnTo>
                    <a:pt x="2337" y="0"/>
                  </a:lnTo>
                  <a:close/>
                </a:path>
              </a:pathLst>
            </a:custGeom>
            <a:solidFill>
              <a:srgbClr val="B30E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1840783" y="2846860"/>
              <a:ext cx="8768224" cy="2612917"/>
              <a:chOff x="2221902" y="2781546"/>
              <a:chExt cx="8512169" cy="2885724"/>
            </a:xfrm>
          </p:grpSpPr>
          <p:sp>
            <p:nvSpPr>
              <p:cNvPr id="12" name="圆角矩形 4"/>
              <p:cNvSpPr/>
              <p:nvPr/>
            </p:nvSpPr>
            <p:spPr>
              <a:xfrm>
                <a:off x="2221902" y="2781546"/>
                <a:ext cx="8512169" cy="2885724"/>
              </a:xfrm>
              <a:prstGeom prst="roundRect">
                <a:avLst>
                  <a:gd name="adj" fmla="val 0"/>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2221903" y="2921830"/>
                <a:ext cx="877163" cy="369332"/>
              </a:xfrm>
              <a:prstGeom prst="rect">
                <a:avLst/>
              </a:prstGeom>
            </p:spPr>
            <p:txBody>
              <a:bodyPr vert="horz" wrap="none">
                <a:spAutoFit/>
              </a:bodyPr>
              <a:lstStyle/>
              <a:p>
                <a:r>
                  <a:rPr lang="zh-CN" altLang="en-US" b="1" dirty="0">
                    <a:solidFill>
                      <a:schemeClr val="bg1"/>
                    </a:solidFill>
                    <a:cs typeface="+mn-ea"/>
                    <a:sym typeface="+mn-lt"/>
                  </a:rPr>
                  <a:t>摇头丸</a:t>
                </a:r>
                <a:endParaRPr lang="zh-CN" altLang="en-US" b="1" dirty="0">
                  <a:solidFill>
                    <a:schemeClr val="bg1"/>
                  </a:solidFill>
                </a:endParaRPr>
              </a:p>
            </p:txBody>
          </p:sp>
        </p:grpSp>
      </p:grpSp>
      <p:sp>
        <p:nvSpPr>
          <p:cNvPr id="8" name="文本框 7"/>
          <p:cNvSpPr txBox="1"/>
          <p:nvPr/>
        </p:nvSpPr>
        <p:spPr>
          <a:xfrm>
            <a:off x="1684618" y="2468833"/>
            <a:ext cx="9585960" cy="2068771"/>
          </a:xfrm>
          <a:prstGeom prst="rect">
            <a:avLst/>
          </a:prstGeom>
          <a:noFill/>
        </p:spPr>
        <p:txBody>
          <a:bodyPr wrap="square" rtlCol="0">
            <a:spAutoFit/>
          </a:bodyPr>
          <a:lstStyle/>
          <a:p>
            <a:pPr>
              <a:lnSpc>
                <a:spcPct val="150000"/>
              </a:lnSpc>
            </a:pPr>
            <a:r>
              <a:rPr lang="zh-CN" altLang="en-US" sz="2800" b="1" dirty="0">
                <a:cs typeface="+mn-ea"/>
                <a:sym typeface="+mn-lt"/>
              </a:rPr>
              <a:t>摇头丸的主要成分是冰毒，是冰毒的一种。</a:t>
            </a:r>
            <a:endParaRPr lang="en-US" altLang="zh-CN" sz="2800" b="1" dirty="0">
              <a:cs typeface="+mn-ea"/>
              <a:sym typeface="+mn-lt"/>
            </a:endParaRPr>
          </a:p>
          <a:p>
            <a:pPr>
              <a:lnSpc>
                <a:spcPct val="150000"/>
              </a:lnSpc>
            </a:pPr>
            <a:r>
              <a:rPr lang="zh-CN" altLang="en-US" sz="2000" b="0" dirty="0">
                <a:cs typeface="+mn-ea"/>
                <a:sym typeface="+mn-lt"/>
              </a:rPr>
              <a:t>冰毒的成分是甲基苯丙安，纯品很像冰糖，贩卖者为了便于吸食者使用，制作成各种规格的片剂、丸剂，就是“摇头丸”</a:t>
            </a:r>
            <a:r>
              <a:rPr lang="en-US" altLang="zh-CN" sz="2000" b="0" dirty="0">
                <a:cs typeface="+mn-ea"/>
                <a:sym typeface="+mn-lt"/>
              </a:rPr>
              <a:t>———</a:t>
            </a:r>
            <a:r>
              <a:rPr lang="zh-CN" altLang="en-US" sz="2000" b="0" dirty="0">
                <a:cs typeface="+mn-ea"/>
                <a:sym typeface="+mn-lt"/>
              </a:rPr>
              <a:t>人服食后为释放能量会不停手舞足蹈，摇头晃脑。冰毒是一种精神类毒品，吸食后透支人体的能量，对内脏器官伤害</a:t>
            </a:r>
            <a:r>
              <a:rPr lang="zh-CN" altLang="en-US" sz="2000" b="0">
                <a:cs typeface="+mn-ea"/>
                <a:sym typeface="+mn-lt"/>
              </a:rPr>
              <a:t>很大。</a:t>
            </a:r>
            <a:endParaRPr lang="zh-CN" altLang="en-US" sz="2000" b="0" dirty="0">
              <a:cs typeface="+mn-ea"/>
              <a:sym typeface="+mn-lt"/>
            </a:endParaRPr>
          </a:p>
        </p:txBody>
      </p:sp>
      <p:grpSp>
        <p:nvGrpSpPr>
          <p:cNvPr id="6" name="组合 5"/>
          <p:cNvGrpSpPr/>
          <p:nvPr/>
        </p:nvGrpSpPr>
        <p:grpSpPr>
          <a:xfrm>
            <a:off x="4126460" y="758265"/>
            <a:ext cx="3939079" cy="1038071"/>
            <a:chOff x="1497758" y="1085791"/>
            <a:chExt cx="3939079" cy="1038071"/>
          </a:xfrm>
        </p:grpSpPr>
        <p:sp>
          <p:nvSpPr>
            <p:cNvPr id="7" name="文本框 6"/>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478281" y="2034930"/>
            <a:ext cx="9921239" cy="3541395"/>
            <a:chOff x="1482333" y="2574054"/>
            <a:chExt cx="9126675" cy="2885723"/>
          </a:xfrm>
        </p:grpSpPr>
        <p:sp>
          <p:nvSpPr>
            <p:cNvPr id="14" name="任意多边形 2"/>
            <p:cNvSpPr/>
            <p:nvPr/>
          </p:nvSpPr>
          <p:spPr>
            <a:xfrm>
              <a:off x="1840782" y="2574054"/>
              <a:ext cx="8768224" cy="2740066"/>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673" h="3330">
                  <a:moveTo>
                    <a:pt x="2337" y="0"/>
                  </a:moveTo>
                  <a:lnTo>
                    <a:pt x="2617" y="561"/>
                  </a:lnTo>
                  <a:lnTo>
                    <a:pt x="4673" y="561"/>
                  </a:lnTo>
                  <a:lnTo>
                    <a:pt x="4673" y="3330"/>
                  </a:lnTo>
                  <a:lnTo>
                    <a:pt x="0" y="3330"/>
                  </a:lnTo>
                  <a:lnTo>
                    <a:pt x="0" y="561"/>
                  </a:lnTo>
                  <a:lnTo>
                    <a:pt x="2056" y="561"/>
                  </a:lnTo>
                  <a:lnTo>
                    <a:pt x="2337" y="0"/>
                  </a:lnTo>
                  <a:close/>
                </a:path>
              </a:pathLst>
            </a:custGeom>
            <a:solidFill>
              <a:srgbClr val="B30E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5" name="组合 14"/>
            <p:cNvGrpSpPr/>
            <p:nvPr/>
          </p:nvGrpSpPr>
          <p:grpSpPr>
            <a:xfrm>
              <a:off x="1482333" y="2846860"/>
              <a:ext cx="9126675" cy="2612917"/>
              <a:chOff x="1873920" y="2781546"/>
              <a:chExt cx="8860152" cy="2885724"/>
            </a:xfrm>
          </p:grpSpPr>
          <p:sp>
            <p:nvSpPr>
              <p:cNvPr id="16" name="圆角矩形 4"/>
              <p:cNvSpPr/>
              <p:nvPr/>
            </p:nvSpPr>
            <p:spPr>
              <a:xfrm>
                <a:off x="1873920" y="2781546"/>
                <a:ext cx="8860152" cy="2885724"/>
              </a:xfrm>
              <a:prstGeom prst="roundRect">
                <a:avLst>
                  <a:gd name="adj" fmla="val 0"/>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2221903" y="2921830"/>
                <a:ext cx="877163" cy="369332"/>
              </a:xfrm>
              <a:prstGeom prst="rect">
                <a:avLst/>
              </a:prstGeom>
            </p:spPr>
            <p:txBody>
              <a:bodyPr vert="horz" wrap="none">
                <a:spAutoFit/>
              </a:bodyPr>
              <a:lstStyle/>
              <a:p>
                <a:r>
                  <a:rPr lang="zh-CN" altLang="en-US" b="1" dirty="0">
                    <a:solidFill>
                      <a:schemeClr val="bg1"/>
                    </a:solidFill>
                    <a:cs typeface="+mn-ea"/>
                    <a:sym typeface="+mn-lt"/>
                  </a:rPr>
                  <a:t>摇头丸</a:t>
                </a:r>
                <a:endParaRPr lang="zh-CN" altLang="en-US" b="1" dirty="0">
                  <a:solidFill>
                    <a:schemeClr val="bg1"/>
                  </a:solidFill>
                </a:endParaRPr>
              </a:p>
            </p:txBody>
          </p:sp>
        </p:grpSp>
      </p:grpSp>
      <p:grpSp>
        <p:nvGrpSpPr>
          <p:cNvPr id="5" name="组合 4"/>
          <p:cNvGrpSpPr/>
          <p:nvPr/>
        </p:nvGrpSpPr>
        <p:grpSpPr>
          <a:xfrm>
            <a:off x="3662100" y="996859"/>
            <a:ext cx="3939079" cy="1038071"/>
            <a:chOff x="1497758" y="1085791"/>
            <a:chExt cx="3939079" cy="1038071"/>
          </a:xfrm>
        </p:grpSpPr>
        <p:sp>
          <p:nvSpPr>
            <p:cNvPr id="6" name="文本框 5"/>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
        <p:nvSpPr>
          <p:cNvPr id="11" name="文本框 10"/>
          <p:cNvSpPr txBox="1"/>
          <p:nvPr/>
        </p:nvSpPr>
        <p:spPr>
          <a:xfrm>
            <a:off x="1874519" y="2521368"/>
            <a:ext cx="8976360" cy="2839880"/>
          </a:xfrm>
          <a:prstGeom prst="rect">
            <a:avLst/>
          </a:prstGeom>
          <a:noFill/>
        </p:spPr>
        <p:txBody>
          <a:bodyPr wrap="square" rtlCol="0">
            <a:spAutoFit/>
          </a:bodyPr>
          <a:lstStyle>
            <a:defPPr>
              <a:defRPr lang="zh-CN"/>
            </a:defPPr>
            <a:lvl1pPr>
              <a:lnSpc>
                <a:spcPct val="180000"/>
              </a:lnSpc>
              <a:defRPr sz="2000" b="0">
                <a:latin typeface="思源黑体 CN Medium" panose="020B0600000000000000" pitchFamily="34" charset="-122"/>
                <a:ea typeface="思源黑体 CN Medium" panose="020B0600000000000000" pitchFamily="34" charset="-122"/>
              </a:defRPr>
            </a:lvl1pPr>
          </a:lstStyle>
          <a:p>
            <a:pPr>
              <a:lnSpc>
                <a:spcPct val="200000"/>
              </a:lnSpc>
            </a:pPr>
            <a:r>
              <a:rPr lang="zh-CN" altLang="en-US" b="1" dirty="0">
                <a:latin typeface="+mn-lt"/>
                <a:ea typeface="+mn-ea"/>
                <a:cs typeface="+mn-ea"/>
                <a:sym typeface="+mn-lt"/>
              </a:rPr>
              <a:t>罂粟</a:t>
            </a:r>
            <a:endParaRPr lang="en-US" altLang="zh-CN" b="1" dirty="0">
              <a:latin typeface="+mn-lt"/>
              <a:ea typeface="+mn-ea"/>
              <a:cs typeface="+mn-ea"/>
              <a:sym typeface="+mn-lt"/>
            </a:endParaRPr>
          </a:p>
          <a:p>
            <a:pPr>
              <a:lnSpc>
                <a:spcPct val="200000"/>
              </a:lnSpc>
            </a:pPr>
            <a:r>
              <a:rPr lang="zh-CN" altLang="en-US" sz="1800" dirty="0">
                <a:latin typeface="+mn-lt"/>
                <a:ea typeface="+mn-ea"/>
                <a:cs typeface="+mn-ea"/>
                <a:sym typeface="+mn-lt"/>
              </a:rPr>
              <a:t>为一年生植物，植株高</a:t>
            </a:r>
            <a:r>
              <a:rPr lang="en-US" altLang="zh-CN" sz="1800" dirty="0">
                <a:latin typeface="+mn-lt"/>
                <a:ea typeface="+mn-ea"/>
                <a:cs typeface="+mn-ea"/>
                <a:sym typeface="+mn-lt"/>
              </a:rPr>
              <a:t>1</a:t>
            </a:r>
            <a:r>
              <a:rPr lang="zh-CN" altLang="en-US" sz="1800" dirty="0">
                <a:latin typeface="+mn-lt"/>
                <a:ea typeface="+mn-ea"/>
                <a:cs typeface="+mn-ea"/>
                <a:sym typeface="+mn-lt"/>
              </a:rPr>
              <a:t>米到</a:t>
            </a:r>
            <a:r>
              <a:rPr lang="en-US" altLang="zh-CN" sz="1800" dirty="0">
                <a:latin typeface="+mn-lt"/>
                <a:ea typeface="+mn-ea"/>
                <a:cs typeface="+mn-ea"/>
                <a:sym typeface="+mn-lt"/>
              </a:rPr>
              <a:t>5</a:t>
            </a:r>
            <a:r>
              <a:rPr lang="zh-CN" altLang="en-US" sz="1800" dirty="0">
                <a:latin typeface="+mn-lt"/>
                <a:ea typeface="+mn-ea"/>
                <a:cs typeface="+mn-ea"/>
                <a:sym typeface="+mn-lt"/>
              </a:rPr>
              <a:t>米，花为蓝紫色或白色，叶子为银绿色，分裂或有锯齿。罂粟花落后，在顶端结成椭圆型的果实──罂粟果。取罂粟果划破表皮，会流出乳白色的果汁。果汁暴露于空气后干燥凝结，即变成褐色或黑色，这就是生鸦片。生鸦片经过提炼生成吗啡，吗啡再经化学药物提炼即生成海洛因。</a:t>
            </a:r>
            <a:endParaRPr lang="zh-CN" altLang="en-US" sz="1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07723" y="2478987"/>
            <a:ext cx="10241277" cy="2681271"/>
            <a:chOff x="2221902" y="2781548"/>
            <a:chExt cx="8512169" cy="2118286"/>
          </a:xfrm>
        </p:grpSpPr>
        <p:sp>
          <p:nvSpPr>
            <p:cNvPr id="16" name="圆角矩形 4"/>
            <p:cNvSpPr/>
            <p:nvPr/>
          </p:nvSpPr>
          <p:spPr>
            <a:xfrm>
              <a:off x="2221902" y="2781548"/>
              <a:ext cx="8512169" cy="2118286"/>
            </a:xfrm>
            <a:prstGeom prst="roundRect">
              <a:avLst>
                <a:gd name="adj" fmla="val 0"/>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a:off x="2221903" y="2921830"/>
              <a:ext cx="877163" cy="369332"/>
            </a:xfrm>
            <a:prstGeom prst="rect">
              <a:avLst/>
            </a:prstGeom>
          </p:spPr>
          <p:txBody>
            <a:bodyPr vert="horz" wrap="none">
              <a:spAutoFit/>
            </a:bodyPr>
            <a:lstStyle/>
            <a:p>
              <a:r>
                <a:rPr lang="zh-CN" altLang="en-US" b="1" dirty="0">
                  <a:solidFill>
                    <a:schemeClr val="bg1"/>
                  </a:solidFill>
                  <a:cs typeface="+mn-ea"/>
                  <a:sym typeface="+mn-lt"/>
                </a:rPr>
                <a:t>摇头丸</a:t>
              </a:r>
              <a:endParaRPr lang="zh-CN" altLang="en-US" b="1" dirty="0">
                <a:solidFill>
                  <a:schemeClr val="bg1"/>
                </a:solidFill>
              </a:endParaRPr>
            </a:p>
          </p:txBody>
        </p:sp>
      </p:grpSp>
      <p:sp>
        <p:nvSpPr>
          <p:cNvPr id="11" name="文本框 10"/>
          <p:cNvSpPr txBox="1"/>
          <p:nvPr/>
        </p:nvSpPr>
        <p:spPr>
          <a:xfrm>
            <a:off x="1143000" y="2795142"/>
            <a:ext cx="9966960" cy="2048959"/>
          </a:xfrm>
          <a:prstGeom prst="rect">
            <a:avLst/>
          </a:prstGeom>
          <a:noFill/>
        </p:spPr>
        <p:txBody>
          <a:bodyPr wrap="square" rtlCol="0">
            <a:spAutoFit/>
          </a:bodyPr>
          <a:lstStyle>
            <a:defPPr>
              <a:defRPr lang="zh-CN"/>
            </a:defPPr>
            <a:lvl1pPr>
              <a:lnSpc>
                <a:spcPct val="180000"/>
              </a:lnSpc>
              <a:defRPr sz="2000" b="0">
                <a:latin typeface="思源黑体 CN Medium" panose="020B0600000000000000" pitchFamily="34" charset="-122"/>
                <a:ea typeface="思源黑体 CN Medium" panose="020B0600000000000000" pitchFamily="34" charset="-122"/>
              </a:defRPr>
            </a:lvl1pPr>
          </a:lstStyle>
          <a:p>
            <a:pPr>
              <a:lnSpc>
                <a:spcPct val="200000"/>
              </a:lnSpc>
            </a:pPr>
            <a:r>
              <a:rPr lang="zh-CN" altLang="en-US" sz="1800" b="1" dirty="0">
                <a:latin typeface="+mn-lt"/>
                <a:ea typeface="+mn-ea"/>
                <a:cs typeface="+mn-ea"/>
                <a:sym typeface="+mn-lt"/>
              </a:rPr>
              <a:t>新型毒品“麻果”，比摇头丸毒性更强。</a:t>
            </a:r>
            <a:endParaRPr lang="zh-CN" altLang="en-US" sz="1800" b="1" dirty="0">
              <a:latin typeface="+mn-lt"/>
              <a:ea typeface="+mn-ea"/>
              <a:cs typeface="+mn-ea"/>
              <a:sym typeface="+mn-lt"/>
            </a:endParaRPr>
          </a:p>
          <a:p>
            <a:pPr>
              <a:lnSpc>
                <a:spcPct val="200000"/>
              </a:lnSpc>
            </a:pPr>
            <a:r>
              <a:rPr lang="zh-CN" altLang="en-US" sz="1600" dirty="0">
                <a:latin typeface="+mn-lt"/>
                <a:ea typeface="+mn-ea"/>
                <a:cs typeface="+mn-ea"/>
                <a:sym typeface="+mn-lt"/>
              </a:rPr>
              <a:t>新型毒品是相对鸦片、海洛因等传统毒品而言的，主要指人工化学合成的致幻剂、兴奋剂类毒品，是国际禁毒公约和中国法律法规所规定管制的、直接作用于人的中枢神经系统，使人兴奋或抑制，连续食用能使人产生依赖性的精神药品（毒品</a:t>
            </a:r>
            <a:r>
              <a:rPr lang="zh-CN" altLang="en-US" sz="1600">
                <a:latin typeface="+mn-lt"/>
                <a:ea typeface="+mn-ea"/>
                <a:cs typeface="+mn-ea"/>
                <a:sym typeface="+mn-lt"/>
              </a:rPr>
              <a:t>）。</a:t>
            </a:r>
            <a:endParaRPr lang="zh-CN" altLang="en-US" sz="1600" dirty="0">
              <a:latin typeface="+mn-lt"/>
              <a:ea typeface="+mn-ea"/>
              <a:cs typeface="+mn-ea"/>
              <a:sym typeface="+mn-lt"/>
            </a:endParaRPr>
          </a:p>
        </p:txBody>
      </p:sp>
      <p:grpSp>
        <p:nvGrpSpPr>
          <p:cNvPr id="5" name="组合 4"/>
          <p:cNvGrpSpPr/>
          <p:nvPr/>
        </p:nvGrpSpPr>
        <p:grpSpPr>
          <a:xfrm>
            <a:off x="3814040" y="1178706"/>
            <a:ext cx="3939079" cy="1038071"/>
            <a:chOff x="1497758" y="1085791"/>
            <a:chExt cx="3939079" cy="1038071"/>
          </a:xfrm>
        </p:grpSpPr>
        <p:sp>
          <p:nvSpPr>
            <p:cNvPr id="6" name="文本框 5"/>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71347" y="1002095"/>
            <a:ext cx="3939079" cy="1038071"/>
            <a:chOff x="1497758" y="1085791"/>
            <a:chExt cx="3939079" cy="1038071"/>
          </a:xfrm>
        </p:grpSpPr>
        <p:sp>
          <p:nvSpPr>
            <p:cNvPr id="6" name="文本框 5"/>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grpSp>
        <p:nvGrpSpPr>
          <p:cNvPr id="12" name="组合 11"/>
          <p:cNvGrpSpPr/>
          <p:nvPr/>
        </p:nvGrpSpPr>
        <p:grpSpPr>
          <a:xfrm>
            <a:off x="716281" y="2047475"/>
            <a:ext cx="10515599" cy="3301766"/>
            <a:chOff x="1840782" y="2574054"/>
            <a:chExt cx="8768225" cy="2885723"/>
          </a:xfrm>
        </p:grpSpPr>
        <p:sp>
          <p:nvSpPr>
            <p:cNvPr id="18" name="任意多边形 2"/>
            <p:cNvSpPr/>
            <p:nvPr/>
          </p:nvSpPr>
          <p:spPr>
            <a:xfrm>
              <a:off x="1840782" y="2574054"/>
              <a:ext cx="8768224" cy="2740066"/>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673" h="3330">
                  <a:moveTo>
                    <a:pt x="2337" y="0"/>
                  </a:moveTo>
                  <a:lnTo>
                    <a:pt x="2617" y="561"/>
                  </a:lnTo>
                  <a:lnTo>
                    <a:pt x="4673" y="561"/>
                  </a:lnTo>
                  <a:lnTo>
                    <a:pt x="4673" y="3330"/>
                  </a:lnTo>
                  <a:lnTo>
                    <a:pt x="0" y="3330"/>
                  </a:lnTo>
                  <a:lnTo>
                    <a:pt x="0" y="561"/>
                  </a:lnTo>
                  <a:lnTo>
                    <a:pt x="2056" y="561"/>
                  </a:lnTo>
                  <a:lnTo>
                    <a:pt x="2337" y="0"/>
                  </a:lnTo>
                  <a:close/>
                </a:path>
              </a:pathLst>
            </a:custGeom>
            <a:solidFill>
              <a:srgbClr val="B30E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9" name="组合 18"/>
            <p:cNvGrpSpPr/>
            <p:nvPr/>
          </p:nvGrpSpPr>
          <p:grpSpPr>
            <a:xfrm>
              <a:off x="1840783" y="2846860"/>
              <a:ext cx="8768224" cy="2612917"/>
              <a:chOff x="2221902" y="2781547"/>
              <a:chExt cx="8512169" cy="2885724"/>
            </a:xfrm>
          </p:grpSpPr>
          <p:sp>
            <p:nvSpPr>
              <p:cNvPr id="20" name="圆角矩形 4"/>
              <p:cNvSpPr/>
              <p:nvPr/>
            </p:nvSpPr>
            <p:spPr>
              <a:xfrm>
                <a:off x="2221902" y="2781547"/>
                <a:ext cx="8512169" cy="2885724"/>
              </a:xfrm>
              <a:prstGeom prst="roundRect">
                <a:avLst>
                  <a:gd name="adj" fmla="val 0"/>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20"/>
              <p:cNvSpPr/>
              <p:nvPr/>
            </p:nvSpPr>
            <p:spPr>
              <a:xfrm>
                <a:off x="2221903" y="2921830"/>
                <a:ext cx="877163" cy="369332"/>
              </a:xfrm>
              <a:prstGeom prst="rect">
                <a:avLst/>
              </a:prstGeom>
            </p:spPr>
            <p:txBody>
              <a:bodyPr vert="horz" wrap="none">
                <a:spAutoFit/>
              </a:bodyPr>
              <a:lstStyle/>
              <a:p>
                <a:r>
                  <a:rPr lang="zh-CN" altLang="en-US" b="1" dirty="0">
                    <a:solidFill>
                      <a:schemeClr val="bg1"/>
                    </a:solidFill>
                    <a:cs typeface="+mn-ea"/>
                    <a:sym typeface="+mn-lt"/>
                  </a:rPr>
                  <a:t>摇头丸</a:t>
                </a:r>
                <a:endParaRPr lang="zh-CN" altLang="en-US" b="1" dirty="0">
                  <a:solidFill>
                    <a:schemeClr val="bg1"/>
                  </a:solidFill>
                </a:endParaRPr>
              </a:p>
            </p:txBody>
          </p:sp>
        </p:grpSp>
      </p:grpSp>
      <p:sp>
        <p:nvSpPr>
          <p:cNvPr id="22" name="文本框 21"/>
          <p:cNvSpPr txBox="1"/>
          <p:nvPr/>
        </p:nvSpPr>
        <p:spPr>
          <a:xfrm>
            <a:off x="822960" y="2464369"/>
            <a:ext cx="10408920" cy="2541401"/>
          </a:xfrm>
          <a:prstGeom prst="rect">
            <a:avLst/>
          </a:prstGeom>
          <a:noFill/>
        </p:spPr>
        <p:txBody>
          <a:bodyPr wrap="square" rtlCol="0">
            <a:spAutoFit/>
          </a:bodyPr>
          <a:lstStyle>
            <a:defPPr>
              <a:defRPr lang="zh-CN"/>
            </a:defPPr>
            <a:lvl1pPr>
              <a:lnSpc>
                <a:spcPct val="180000"/>
              </a:lnSpc>
              <a:defRPr sz="2000" b="0">
                <a:latin typeface="思源黑体 CN Medium" panose="020B0600000000000000" pitchFamily="34" charset="-122"/>
                <a:ea typeface="思源黑体 CN Medium" panose="020B0600000000000000" pitchFamily="34" charset="-122"/>
              </a:defRPr>
            </a:lvl1pPr>
          </a:lstStyle>
          <a:p>
            <a:pPr>
              <a:lnSpc>
                <a:spcPct val="200000"/>
              </a:lnSpc>
            </a:pPr>
            <a:r>
              <a:rPr lang="zh-CN" altLang="en-US" sz="1800" b="1" dirty="0">
                <a:latin typeface="+mn-lt"/>
                <a:ea typeface="+mn-ea"/>
                <a:cs typeface="+mn-ea"/>
                <a:sym typeface="+mn-lt"/>
              </a:rPr>
              <a:t>新型毒品“麻果”，比摇头丸毒性更强。</a:t>
            </a:r>
            <a:endParaRPr lang="zh-CN" altLang="en-US" sz="1800" b="1" dirty="0">
              <a:latin typeface="+mn-lt"/>
              <a:ea typeface="+mn-ea"/>
              <a:cs typeface="+mn-ea"/>
              <a:sym typeface="+mn-lt"/>
            </a:endParaRPr>
          </a:p>
          <a:p>
            <a:pPr>
              <a:lnSpc>
                <a:spcPct val="200000"/>
              </a:lnSpc>
            </a:pPr>
            <a:r>
              <a:rPr lang="zh-CN" altLang="en-US" sz="1600" dirty="0">
                <a:latin typeface="+mn-lt"/>
                <a:ea typeface="+mn-ea"/>
                <a:cs typeface="+mn-ea"/>
                <a:sym typeface="+mn-lt"/>
              </a:rPr>
              <a:t>新型毒品是相对鸦片、海洛因等传统毒品而言的，主要指人工化学合成的致幻剂、兴奋剂类毒品，是国际禁毒公约和中国法律法规所规定管制的、直接作用于人的中枢神经系统，使人兴奋或抑制，连续食用能使人产生依赖性的精神药品（毒品）。鸦片、海洛因等麻醉药品主要是罂粟等毒品原植物再加工得到的半合成类毒品，而新型毒品大部分是通过人工合成的化学合成类毒品，所以新型毒品又名</a:t>
            </a:r>
            <a:r>
              <a:rPr lang="zh-CN" altLang="en-US" sz="1600">
                <a:latin typeface="+mn-lt"/>
                <a:ea typeface="+mn-ea"/>
                <a:cs typeface="+mn-ea"/>
                <a:sym typeface="+mn-lt"/>
              </a:rPr>
              <a:t>“实验室毒品”“化学合成毒品”</a:t>
            </a:r>
            <a:endParaRPr lang="zh-CN" altLang="en-US" sz="16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话气泡: 矩形 7"/>
          <p:cNvSpPr/>
          <p:nvPr/>
        </p:nvSpPr>
        <p:spPr>
          <a:xfrm>
            <a:off x="1408601" y="2220178"/>
            <a:ext cx="6187621" cy="3266222"/>
          </a:xfrm>
          <a:prstGeom prst="wedgeRectCallout">
            <a:avLst>
              <a:gd name="adj1" fmla="val 57530"/>
              <a:gd name="adj2" fmla="val 1503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52875" y="1686998"/>
            <a:ext cx="5543347" cy="400110"/>
          </a:xfrm>
          <a:prstGeom prst="rect">
            <a:avLst/>
          </a:prstGeom>
          <a:noFill/>
        </p:spPr>
        <p:txBody>
          <a:bodyPr wrap="square" rtlCol="0">
            <a:spAutoFit/>
          </a:bodyPr>
          <a:lstStyle>
            <a:defPPr>
              <a:defRPr lang="zh-CN"/>
            </a:defPPr>
            <a:lvl1pPr>
              <a:defRPr sz="2000" b="1">
                <a:cs typeface="+mn-ea"/>
              </a:defRPr>
            </a:lvl1pPr>
          </a:lstStyle>
          <a:p>
            <a:r>
              <a:rPr lang="zh-CN" altLang="en-US" dirty="0">
                <a:sym typeface="+mn-lt"/>
              </a:rPr>
              <a:t>“未成年人”以及“未成年人”犯罪的概念</a:t>
            </a:r>
            <a:endParaRPr lang="zh-CN" altLang="en-US" dirty="0">
              <a:sym typeface="+mn-lt"/>
            </a:endParaRPr>
          </a:p>
        </p:txBody>
      </p:sp>
      <p:sp>
        <p:nvSpPr>
          <p:cNvPr id="9" name="文本框 8"/>
          <p:cNvSpPr txBox="1"/>
          <p:nvPr/>
        </p:nvSpPr>
        <p:spPr>
          <a:xfrm>
            <a:off x="1537935" y="2741453"/>
            <a:ext cx="5704771" cy="2314544"/>
          </a:xfrm>
          <a:prstGeom prst="rect">
            <a:avLst/>
          </a:prstGeom>
          <a:noFill/>
        </p:spPr>
        <p:txBody>
          <a:bodyPr wrap="square" rtlCol="0">
            <a:spAutoFit/>
          </a:bodyPr>
          <a:lstStyle>
            <a:defPPr>
              <a:defRPr lang="zh-CN"/>
            </a:defPPr>
            <a:lvl1pPr>
              <a:lnSpc>
                <a:spcPct val="180000"/>
              </a:lnSpc>
              <a:defRPr sz="2000" b="0">
                <a:latin typeface="思源黑体 CN Medium" panose="020B0600000000000000" pitchFamily="34" charset="-122"/>
                <a:ea typeface="思源黑体 CN Medium" panose="020B0600000000000000" pitchFamily="34" charset="-122"/>
              </a:defRPr>
            </a:lvl1pPr>
          </a:lstStyle>
          <a:p>
            <a:pPr marL="0" indent="0">
              <a:lnSpc>
                <a:spcPct val="150000"/>
              </a:lnSpc>
              <a:buNone/>
            </a:pPr>
            <a:r>
              <a:rPr lang="zh-CN" altLang="en-US" sz="1400" dirty="0">
                <a:latin typeface="+mn-lt"/>
                <a:ea typeface="+mn-ea"/>
                <a:cs typeface="+mn-ea"/>
                <a:sym typeface="+mn-lt"/>
              </a:rPr>
              <a:t>      “未成年人”根据《未成年人保护法》规定：未成年人是指未满十八周岁的公民；我国《刑法》规定：不满14周岁的人对自己的所有行为不负刑事责任；已满十四周岁不满十六周岁的人犯破处门杀人、故意伤害致人重伤或者死亡</a:t>
            </a:r>
            <a:r>
              <a:rPr lang="en-US" altLang="x-none" sz="1400" dirty="0">
                <a:latin typeface="+mn-lt"/>
                <a:ea typeface="+mn-ea"/>
                <a:cs typeface="+mn-ea"/>
                <a:sym typeface="+mn-lt"/>
              </a:rPr>
              <a:t>、</a:t>
            </a:r>
            <a:r>
              <a:rPr lang="en-US" altLang="x-none" sz="1400" dirty="0" err="1">
                <a:latin typeface="+mn-lt"/>
                <a:ea typeface="+mn-ea"/>
                <a:cs typeface="+mn-ea"/>
                <a:sym typeface="+mn-lt"/>
              </a:rPr>
              <a:t>强奸、抢劫、贩卖毒品、放火、爆炸、投毒罪的，应当负刑事责任；对其他行为不负刑事责任；已满十六周岁的人犯罪，应负刑事责任</a:t>
            </a:r>
            <a:r>
              <a:rPr lang="en-US" altLang="x-none" sz="1400" dirty="0">
                <a:latin typeface="+mn-lt"/>
                <a:ea typeface="+mn-ea"/>
                <a:cs typeface="+mn-ea"/>
                <a:sym typeface="+mn-lt"/>
              </a:rPr>
              <a:t>。</a:t>
            </a:r>
            <a:endParaRPr lang="en-US" altLang="zh-CN" sz="1400" dirty="0">
              <a:latin typeface="+mn-lt"/>
              <a:ea typeface="+mn-ea"/>
              <a:cs typeface="+mn-ea"/>
              <a:sym typeface="+mn-lt"/>
            </a:endParaRPr>
          </a:p>
          <a:p>
            <a:pPr marL="0" indent="0">
              <a:lnSpc>
                <a:spcPct val="150000"/>
              </a:lnSpc>
              <a:buNone/>
            </a:pPr>
            <a:r>
              <a:rPr lang="en-US" altLang="x-none" sz="1400">
                <a:latin typeface="+mn-lt"/>
                <a:ea typeface="+mn-ea"/>
                <a:cs typeface="+mn-ea"/>
                <a:sym typeface="+mn-lt"/>
              </a:rPr>
              <a:t>          </a:t>
            </a:r>
            <a:endParaRPr lang="zh-CN" altLang="en-US" sz="1400" dirty="0">
              <a:latin typeface="+mn-lt"/>
              <a:ea typeface="+mn-ea"/>
              <a:cs typeface="+mn-ea"/>
              <a:sym typeface="+mn-lt"/>
            </a:endParaRPr>
          </a:p>
        </p:txBody>
      </p:sp>
      <p:grpSp>
        <p:nvGrpSpPr>
          <p:cNvPr id="4" name="组合 3"/>
          <p:cNvGrpSpPr/>
          <p:nvPr/>
        </p:nvGrpSpPr>
        <p:grpSpPr>
          <a:xfrm>
            <a:off x="4502411" y="648927"/>
            <a:ext cx="3939079" cy="1038071"/>
            <a:chOff x="1497758" y="1085791"/>
            <a:chExt cx="3939079" cy="1038071"/>
          </a:xfrm>
        </p:grpSpPr>
        <p:sp>
          <p:nvSpPr>
            <p:cNvPr id="5" name="文本框 4"/>
            <p:cNvSpPr txBox="1"/>
            <p:nvPr/>
          </p:nvSpPr>
          <p:spPr>
            <a:xfrm>
              <a:off x="2535829" y="1370607"/>
              <a:ext cx="2901008"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法制教育：</a:t>
              </a:r>
              <a:endParaRPr lang="zh-CN" altLang="en-US" sz="2800" b="1" dirty="0">
                <a:solidFill>
                  <a:schemeClr val="bg1"/>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646" y="1859281"/>
            <a:ext cx="4151426" cy="41514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d-5b8214ad1d4e8580">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312656" y="-243337"/>
            <a:ext cx="487363" cy="486673"/>
          </a:xfrm>
          <a:prstGeom prst="rect">
            <a:avLst/>
          </a:prstGeom>
        </p:spPr>
      </p:pic>
      <p:grpSp>
        <p:nvGrpSpPr>
          <p:cNvPr id="60" name="组合 59"/>
          <p:cNvGrpSpPr/>
          <p:nvPr/>
        </p:nvGrpSpPr>
        <p:grpSpPr>
          <a:xfrm>
            <a:off x="2791559" y="1809115"/>
            <a:ext cx="6608881" cy="1117391"/>
            <a:chOff x="3678119" y="1858898"/>
            <a:chExt cx="6608881" cy="1117391"/>
          </a:xfrm>
          <a:solidFill>
            <a:schemeClr val="bg1"/>
          </a:solidFill>
        </p:grpSpPr>
        <p:grpSp>
          <p:nvGrpSpPr>
            <p:cNvPr id="61" name="组合 60"/>
            <p:cNvGrpSpPr/>
            <p:nvPr/>
          </p:nvGrpSpPr>
          <p:grpSpPr>
            <a:xfrm>
              <a:off x="3678119" y="1858898"/>
              <a:ext cx="6608881" cy="1093211"/>
              <a:chOff x="2486759" y="1676400"/>
              <a:chExt cx="6608881" cy="1093211"/>
            </a:xfrm>
            <a:grpFill/>
          </p:grpSpPr>
          <p:grpSp>
            <p:nvGrpSpPr>
              <p:cNvPr id="63" name="组合 62"/>
              <p:cNvGrpSpPr/>
              <p:nvPr/>
            </p:nvGrpSpPr>
            <p:grpSpPr>
              <a:xfrm>
                <a:off x="5791200" y="1676400"/>
                <a:ext cx="3304440" cy="1093211"/>
                <a:chOff x="3488300" y="960887"/>
                <a:chExt cx="3231815" cy="1069184"/>
              </a:xfrm>
              <a:grpFill/>
            </p:grpSpPr>
            <p:grpSp>
              <p:nvGrpSpPr>
                <p:cNvPr id="85" name="组合 84"/>
                <p:cNvGrpSpPr/>
                <p:nvPr/>
              </p:nvGrpSpPr>
              <p:grpSpPr>
                <a:xfrm>
                  <a:off x="3488300" y="960887"/>
                  <a:ext cx="1069186" cy="1069184"/>
                  <a:chOff x="381000" y="3288606"/>
                  <a:chExt cx="1524000" cy="1524000"/>
                </a:xfrm>
                <a:grpFill/>
              </p:grpSpPr>
              <p:sp>
                <p:nvSpPr>
                  <p:cNvPr id="98" name="矩形 97"/>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99" name="直接连接符 98"/>
                  <p:cNvCxnSpPr>
                    <a:stCxn id="98" idx="0"/>
                    <a:endCxn id="98"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0" name="直接连接符 99"/>
                  <p:cNvCxnSpPr>
                    <a:stCxn id="98" idx="1"/>
                    <a:endCxn id="98"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直接连接符 100"/>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直接连接符 101"/>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86" name="组合 85"/>
                <p:cNvGrpSpPr/>
                <p:nvPr/>
              </p:nvGrpSpPr>
              <p:grpSpPr>
                <a:xfrm>
                  <a:off x="4562357" y="960887"/>
                  <a:ext cx="1069186" cy="1069184"/>
                  <a:chOff x="381000" y="3288606"/>
                  <a:chExt cx="1524000" cy="1524000"/>
                </a:xfrm>
                <a:grpFill/>
              </p:grpSpPr>
              <p:sp>
                <p:nvSpPr>
                  <p:cNvPr id="93" name="矩形 92"/>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94" name="直接连接符 93"/>
                  <p:cNvCxnSpPr>
                    <a:stCxn id="93" idx="0"/>
                    <a:endCxn id="93"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直接连接符 94"/>
                  <p:cNvCxnSpPr>
                    <a:stCxn id="93" idx="1"/>
                    <a:endCxn id="93"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直接连接符 95"/>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直接连接符 96"/>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87" name="组合 86"/>
                <p:cNvGrpSpPr/>
                <p:nvPr/>
              </p:nvGrpSpPr>
              <p:grpSpPr>
                <a:xfrm>
                  <a:off x="5650929" y="960887"/>
                  <a:ext cx="1069186" cy="1069184"/>
                  <a:chOff x="381000" y="3288606"/>
                  <a:chExt cx="1524000" cy="1524000"/>
                </a:xfrm>
                <a:grpFill/>
              </p:grpSpPr>
              <p:sp>
                <p:nvSpPr>
                  <p:cNvPr id="88" name="矩形 87"/>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89" name="直接连接符 88"/>
                  <p:cNvCxnSpPr>
                    <a:stCxn id="88" idx="0"/>
                    <a:endCxn id="88"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0" name="直接连接符 89"/>
                  <p:cNvCxnSpPr>
                    <a:stCxn id="88" idx="1"/>
                    <a:endCxn id="88"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直接连接符 90"/>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直接连接符 91"/>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64" name="组合 63"/>
              <p:cNvGrpSpPr/>
              <p:nvPr/>
            </p:nvGrpSpPr>
            <p:grpSpPr>
              <a:xfrm>
                <a:off x="2486759" y="1676400"/>
                <a:ext cx="3304440" cy="1093211"/>
                <a:chOff x="3488300" y="960887"/>
                <a:chExt cx="3231815" cy="1069184"/>
              </a:xfrm>
              <a:grpFill/>
            </p:grpSpPr>
            <p:grpSp>
              <p:nvGrpSpPr>
                <p:cNvPr id="65" name="组合 64"/>
                <p:cNvGrpSpPr/>
                <p:nvPr/>
              </p:nvGrpSpPr>
              <p:grpSpPr>
                <a:xfrm>
                  <a:off x="3488300" y="960887"/>
                  <a:ext cx="1069186" cy="1069184"/>
                  <a:chOff x="381000" y="3288606"/>
                  <a:chExt cx="1524000" cy="1524000"/>
                </a:xfrm>
                <a:grpFill/>
              </p:grpSpPr>
              <p:sp>
                <p:nvSpPr>
                  <p:cNvPr id="80" name="矩形 79"/>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81" name="直接连接符 80"/>
                  <p:cNvCxnSpPr>
                    <a:stCxn id="80" idx="0"/>
                    <a:endCxn id="80"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直接连接符 81"/>
                  <p:cNvCxnSpPr>
                    <a:stCxn id="80" idx="1"/>
                    <a:endCxn id="80"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直接连接符 82"/>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直接连接符 83"/>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6" name="组合 65"/>
                <p:cNvGrpSpPr/>
                <p:nvPr/>
              </p:nvGrpSpPr>
              <p:grpSpPr>
                <a:xfrm>
                  <a:off x="4562357" y="960887"/>
                  <a:ext cx="1069186" cy="1069184"/>
                  <a:chOff x="381000" y="3288606"/>
                  <a:chExt cx="1524000" cy="1524000"/>
                </a:xfrm>
                <a:grpFill/>
              </p:grpSpPr>
              <p:sp>
                <p:nvSpPr>
                  <p:cNvPr id="75" name="矩形 74"/>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76" name="直接连接符 75"/>
                  <p:cNvCxnSpPr>
                    <a:stCxn id="75" idx="0"/>
                    <a:endCxn id="75"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直接连接符 76"/>
                  <p:cNvCxnSpPr>
                    <a:stCxn id="75" idx="1"/>
                    <a:endCxn id="75"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直接连接符 77"/>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直接连接符 78"/>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7" name="组合 66"/>
                <p:cNvGrpSpPr/>
                <p:nvPr/>
              </p:nvGrpSpPr>
              <p:grpSpPr>
                <a:xfrm>
                  <a:off x="5650929" y="960887"/>
                  <a:ext cx="1069186" cy="1069184"/>
                  <a:chOff x="381000" y="3288606"/>
                  <a:chExt cx="1524000" cy="1524000"/>
                </a:xfrm>
                <a:grpFill/>
              </p:grpSpPr>
              <p:sp>
                <p:nvSpPr>
                  <p:cNvPr id="69" name="矩形 68"/>
                  <p:cNvSpPr/>
                  <p:nvPr/>
                </p:nvSpPr>
                <p:spPr bwMode="auto">
                  <a:xfrm>
                    <a:off x="381000" y="3288606"/>
                    <a:ext cx="1524000" cy="1524000"/>
                  </a:xfrm>
                  <a:prstGeom prst="rect">
                    <a:avLst/>
                  </a:prstGeom>
                  <a:grpFill/>
                  <a:ln w="412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ea"/>
                      <a:ea typeface="+mj-ea"/>
                      <a:cs typeface="+mn-ea"/>
                      <a:sym typeface="+mn-lt"/>
                    </a:endParaRPr>
                  </a:p>
                </p:txBody>
              </p:sp>
              <p:cxnSp>
                <p:nvCxnSpPr>
                  <p:cNvPr id="70" name="直接连接符 69"/>
                  <p:cNvCxnSpPr>
                    <a:stCxn id="69" idx="0"/>
                    <a:endCxn id="69" idx="2"/>
                  </p:cNvCxnSpPr>
                  <p:nvPr/>
                </p:nvCxnSpPr>
                <p:spPr bwMode="auto">
                  <a:xfrm>
                    <a:off x="1143000" y="3288606"/>
                    <a:ext cx="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直接连接符 71"/>
                  <p:cNvCxnSpPr>
                    <a:stCxn id="69" idx="1"/>
                    <a:endCxn id="69" idx="3"/>
                  </p:cNvCxnSpPr>
                  <p:nvPr/>
                </p:nvCxnSpPr>
                <p:spPr bwMode="auto">
                  <a:xfrm>
                    <a:off x="381000" y="4050606"/>
                    <a:ext cx="1524000" cy="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直接连接符 72"/>
                  <p:cNvCxnSpPr/>
                  <p:nvPr/>
                </p:nvCxnSpPr>
                <p:spPr bwMode="auto">
                  <a:xfrm>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直接连接符 73"/>
                  <p:cNvCxnSpPr/>
                  <p:nvPr/>
                </p:nvCxnSpPr>
                <p:spPr bwMode="auto">
                  <a:xfrm flipV="1">
                    <a:off x="381000" y="3288606"/>
                    <a:ext cx="1524000" cy="1524000"/>
                  </a:xfrm>
                  <a:prstGeom prst="line">
                    <a:avLst/>
                  </a:prstGeom>
                  <a:grpFill/>
                  <a:ln w="12700" cap="flat" cmpd="sng" algn="ctr">
                    <a:solidFill>
                      <a:schemeClr val="bg1">
                        <a:lumMod val="8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sp>
          <p:nvSpPr>
            <p:cNvPr id="62" name="文本框 57"/>
            <p:cNvSpPr txBox="1"/>
            <p:nvPr/>
          </p:nvSpPr>
          <p:spPr>
            <a:xfrm>
              <a:off x="3721647" y="1868293"/>
              <a:ext cx="6505031" cy="1107996"/>
            </a:xfrm>
            <a:prstGeom prst="rect">
              <a:avLst/>
            </a:prstGeom>
            <a:noFill/>
            <a:ln>
              <a:noFill/>
            </a:ln>
          </p:spPr>
          <p:txBody>
            <a:bodyPr wrap="square" rtlCol="0">
              <a:spAutoFit/>
            </a:bodyPr>
            <a:lstStyle/>
            <a:p>
              <a:pPr algn="dist"/>
              <a:r>
                <a:rPr lang="zh-CN" altLang="en-US" sz="6600" b="1" dirty="0">
                  <a:latin typeface="+mj-ea"/>
                  <a:ea typeface="+mj-ea"/>
                </a:rPr>
                <a:t>法 制 教 育 宣 传</a:t>
              </a:r>
              <a:endParaRPr lang="zh-CN" altLang="en-US" sz="6600" b="1" dirty="0">
                <a:latin typeface="+mj-ea"/>
                <a:ea typeface="+mj-ea"/>
              </a:endParaRPr>
            </a:p>
          </p:txBody>
        </p:sp>
      </p:grpSp>
      <p:sp>
        <p:nvSpPr>
          <p:cNvPr id="103" name="文本框 58"/>
          <p:cNvSpPr txBox="1"/>
          <p:nvPr/>
        </p:nvSpPr>
        <p:spPr>
          <a:xfrm>
            <a:off x="4983224" y="4315068"/>
            <a:ext cx="2318158" cy="337185"/>
          </a:xfrm>
          <a:prstGeom prst="rect">
            <a:avLst/>
          </a:prstGeom>
          <a:solidFill>
            <a:srgbClr val="C00000"/>
          </a:solidFill>
        </p:spPr>
        <p:txBody>
          <a:bodyPr wrap="square" rtlCol="0">
            <a:spAutoFit/>
          </a:bodyPr>
          <a:lstStyle/>
          <a:p>
            <a:pPr algn="ctr"/>
            <a:r>
              <a:rPr lang="zh-CN" sz="1600" dirty="0">
                <a:solidFill>
                  <a:schemeClr val="bg1"/>
                </a:solidFill>
              </a:rPr>
              <a:t>芙蓉初级中学</a:t>
            </a:r>
            <a:endParaRPr lang="zh-CN" sz="1600" dirty="0">
              <a:solidFill>
                <a:schemeClr val="bg1"/>
              </a:solidFill>
            </a:endParaRPr>
          </a:p>
        </p:txBody>
      </p:sp>
      <p:sp>
        <p:nvSpPr>
          <p:cNvPr id="104" name="文本框 67"/>
          <p:cNvSpPr txBox="1"/>
          <p:nvPr/>
        </p:nvSpPr>
        <p:spPr>
          <a:xfrm>
            <a:off x="3015430" y="3201543"/>
            <a:ext cx="6209106" cy="521970"/>
          </a:xfrm>
          <a:prstGeom prst="rect">
            <a:avLst/>
          </a:prstGeom>
          <a:noFill/>
        </p:spPr>
        <p:txBody>
          <a:bodyPr wrap="square" rtlCol="0">
            <a:spAutoFit/>
          </a:bodyPr>
          <a:lstStyle/>
          <a:p>
            <a:pPr algn="dist"/>
            <a:r>
              <a:rPr lang="zh-CN" altLang="en-US" sz="2800" b="1" dirty="0"/>
              <a:t>未成年法律知识</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1000"/>
                                        <p:tgtEl>
                                          <p:spTgt spid="104"/>
                                        </p:tgtEl>
                                      </p:cBhvr>
                                    </p:animEffect>
                                    <p:anim calcmode="lin" valueType="num">
                                      <p:cBhvr>
                                        <p:cTn id="17" dur="1000" fill="hold"/>
                                        <p:tgtEl>
                                          <p:spTgt spid="104"/>
                                        </p:tgtEl>
                                        <p:attrNameLst>
                                          <p:attrName>ppt_x</p:attrName>
                                        </p:attrNameLst>
                                      </p:cBhvr>
                                      <p:tavLst>
                                        <p:tav tm="0">
                                          <p:val>
                                            <p:strVal val="#ppt_x"/>
                                          </p:val>
                                        </p:tav>
                                        <p:tav tm="100000">
                                          <p:val>
                                            <p:strVal val="#ppt_x"/>
                                          </p:val>
                                        </p:tav>
                                      </p:tavLst>
                                    </p:anim>
                                    <p:anim calcmode="lin" valueType="num">
                                      <p:cBhvr>
                                        <p:cTn id="1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2"/>
                </p:tgtEl>
              </p:cMediaNode>
            </p:audio>
          </p:childTnLst>
        </p:cTn>
      </p:par>
    </p:tnLst>
    <p:bldLst>
      <p:bldP spid="103" grpId="0" bldLvl="0" animBg="1"/>
      <p:bldP spid="1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29935" y="1385547"/>
            <a:ext cx="7040880" cy="646331"/>
          </a:xfrm>
          <a:prstGeom prst="rect">
            <a:avLst/>
          </a:prstGeom>
          <a:noFill/>
        </p:spPr>
        <p:txBody>
          <a:bodyPr wrap="square" rtlCol="0">
            <a:spAutoFit/>
          </a:bodyPr>
          <a:lstStyle/>
          <a:p>
            <a:r>
              <a:rPr lang="zh-CN" altLang="en-US" sz="3600" b="1" dirty="0">
                <a:cs typeface="+mn-ea"/>
                <a:sym typeface="+mn-lt"/>
              </a:rPr>
              <a:t>与未成年人相关的法律有哪些？</a:t>
            </a:r>
            <a:endParaRPr lang="zh-CN" altLang="en-US" sz="3600" b="1" dirty="0">
              <a:cs typeface="+mn-ea"/>
              <a:sym typeface="+mn-lt"/>
            </a:endParaRPr>
          </a:p>
        </p:txBody>
      </p:sp>
      <p:grpSp>
        <p:nvGrpSpPr>
          <p:cNvPr id="4" name="组合 3"/>
          <p:cNvGrpSpPr/>
          <p:nvPr/>
        </p:nvGrpSpPr>
        <p:grpSpPr>
          <a:xfrm>
            <a:off x="585745" y="3302048"/>
            <a:ext cx="1066531" cy="1066531"/>
            <a:chOff x="2369574" y="1758778"/>
            <a:chExt cx="1066531" cy="1066531"/>
          </a:xfrm>
        </p:grpSpPr>
        <p:sp>
          <p:nvSpPr>
            <p:cNvPr id="3" name="椭圆 2"/>
            <p:cNvSpPr/>
            <p:nvPr/>
          </p:nvSpPr>
          <p:spPr>
            <a:xfrm>
              <a:off x="2369574" y="1758778"/>
              <a:ext cx="1066531" cy="106653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87683" y="1876887"/>
              <a:ext cx="830311" cy="830311"/>
            </a:xfrm>
            <a:prstGeom prst="rect">
              <a:avLst/>
            </a:prstGeom>
          </p:spPr>
        </p:pic>
      </p:grpSp>
      <p:sp>
        <p:nvSpPr>
          <p:cNvPr id="12" name="文本框 11"/>
          <p:cNvSpPr txBox="1"/>
          <p:nvPr/>
        </p:nvSpPr>
        <p:spPr>
          <a:xfrm>
            <a:off x="6857716" y="2588359"/>
            <a:ext cx="1556836" cy="499111"/>
          </a:xfrm>
          <a:prstGeom prst="rect">
            <a:avLst/>
          </a:prstGeom>
          <a:noFill/>
        </p:spPr>
        <p:txBody>
          <a:bodyPr wrap="none" rtlCol="0">
            <a:spAutoFit/>
          </a:bodyPr>
          <a:lstStyle/>
          <a:p>
            <a:pPr marL="342900" indent="-342900">
              <a:lnSpc>
                <a:spcPct val="150000"/>
              </a:lnSpc>
              <a:buClr>
                <a:srgbClr val="C00000"/>
              </a:buClr>
              <a:buFont typeface="Wingdings" panose="05000000000000000000" pitchFamily="2" charset="2"/>
              <a:buChar char="u"/>
            </a:pPr>
            <a:r>
              <a:rPr lang="en-US" altLang="zh-CN" sz="2000" b="1" dirty="0">
                <a:solidFill>
                  <a:prstClr val="black"/>
                </a:solidFill>
                <a:cs typeface="+mn-ea"/>
                <a:sym typeface="+mn-lt"/>
              </a:rPr>
              <a:t>《</a:t>
            </a:r>
            <a:r>
              <a:rPr lang="zh-CN" altLang="en-US" sz="2000" b="1" dirty="0">
                <a:solidFill>
                  <a:prstClr val="black"/>
                </a:solidFill>
                <a:cs typeface="+mn-ea"/>
                <a:sym typeface="+mn-lt"/>
              </a:rPr>
              <a:t>民法</a:t>
            </a:r>
            <a:r>
              <a:rPr lang="en-US" altLang="zh-CN" sz="2000" b="1" dirty="0">
                <a:cs typeface="+mn-ea"/>
                <a:sym typeface="+mn-lt"/>
              </a:rPr>
              <a:t>》</a:t>
            </a:r>
            <a:endParaRPr lang="zh-CN" altLang="en-US" sz="2000" b="1" dirty="0">
              <a:cs typeface="+mn-ea"/>
              <a:sym typeface="+mn-lt"/>
            </a:endParaRPr>
          </a:p>
        </p:txBody>
      </p:sp>
      <p:sp>
        <p:nvSpPr>
          <p:cNvPr id="14" name="文本框 13"/>
          <p:cNvSpPr txBox="1"/>
          <p:nvPr/>
        </p:nvSpPr>
        <p:spPr>
          <a:xfrm>
            <a:off x="6857716" y="3434802"/>
            <a:ext cx="3095719" cy="499111"/>
          </a:xfrm>
          <a:prstGeom prst="rect">
            <a:avLst/>
          </a:prstGeom>
          <a:noFill/>
        </p:spPr>
        <p:txBody>
          <a:bodyPr wrap="square" rtlCol="0">
            <a:spAutoFit/>
          </a:bodyPr>
          <a:lstStyle/>
          <a:p>
            <a:pPr marL="342900" indent="-342900">
              <a:lnSpc>
                <a:spcPct val="150000"/>
              </a:lnSpc>
              <a:buClr>
                <a:srgbClr val="C00000"/>
              </a:buClr>
              <a:buFont typeface="Wingdings" panose="05000000000000000000" pitchFamily="2" charset="2"/>
              <a:buChar char="u"/>
            </a:pPr>
            <a:r>
              <a:rPr lang="en-US" altLang="zh-CN" sz="2000" b="1" dirty="0">
                <a:solidFill>
                  <a:prstClr val="black"/>
                </a:solidFill>
                <a:cs typeface="+mn-ea"/>
                <a:sym typeface="+mn-lt"/>
              </a:rPr>
              <a:t>《</a:t>
            </a:r>
            <a:r>
              <a:rPr lang="zh-CN" altLang="en-US" sz="2000" b="1" dirty="0">
                <a:solidFill>
                  <a:prstClr val="black"/>
                </a:solidFill>
                <a:cs typeface="+mn-ea"/>
                <a:sym typeface="+mn-lt"/>
              </a:rPr>
              <a:t>治安管理处罚条例</a:t>
            </a:r>
            <a:r>
              <a:rPr lang="en-US" altLang="zh-CN" sz="2000" b="1" dirty="0">
                <a:cs typeface="+mn-ea"/>
                <a:sym typeface="+mn-lt"/>
              </a:rPr>
              <a:t>》</a:t>
            </a:r>
            <a:endParaRPr lang="zh-CN" altLang="en-US" sz="2000" b="1" dirty="0">
              <a:cs typeface="+mn-ea"/>
              <a:sym typeface="+mn-lt"/>
            </a:endParaRPr>
          </a:p>
        </p:txBody>
      </p:sp>
      <p:sp>
        <p:nvSpPr>
          <p:cNvPr id="15" name="文本框 14"/>
          <p:cNvSpPr txBox="1"/>
          <p:nvPr/>
        </p:nvSpPr>
        <p:spPr>
          <a:xfrm>
            <a:off x="6848739" y="4339271"/>
            <a:ext cx="3095719" cy="499111"/>
          </a:xfrm>
          <a:prstGeom prst="rect">
            <a:avLst/>
          </a:prstGeom>
          <a:noFill/>
        </p:spPr>
        <p:txBody>
          <a:bodyPr wrap="none" rtlCol="0">
            <a:spAutoFit/>
          </a:bodyPr>
          <a:lstStyle/>
          <a:p>
            <a:pPr marL="342900" indent="-342900">
              <a:lnSpc>
                <a:spcPct val="150000"/>
              </a:lnSpc>
              <a:buClr>
                <a:srgbClr val="C00000"/>
              </a:buClr>
              <a:buFont typeface="Wingdings" panose="05000000000000000000" pitchFamily="2" charset="2"/>
              <a:buChar char="u"/>
            </a:pPr>
            <a:r>
              <a:rPr lang="en-US" altLang="zh-CN" sz="2000" b="1" dirty="0">
                <a:solidFill>
                  <a:prstClr val="black"/>
                </a:solidFill>
                <a:cs typeface="+mn-ea"/>
                <a:sym typeface="+mn-lt"/>
              </a:rPr>
              <a:t>《</a:t>
            </a:r>
            <a:r>
              <a:rPr lang="zh-CN" altLang="en-US" sz="2000" b="1" dirty="0">
                <a:solidFill>
                  <a:prstClr val="black"/>
                </a:solidFill>
                <a:cs typeface="+mn-ea"/>
                <a:sym typeface="+mn-lt"/>
              </a:rPr>
              <a:t>未成人保护法</a:t>
            </a:r>
            <a:r>
              <a:rPr lang="en-US" altLang="zh-CN" sz="2000" b="1" dirty="0">
                <a:solidFill>
                  <a:prstClr val="black"/>
                </a:solidFill>
                <a:cs typeface="+mn-ea"/>
                <a:sym typeface="+mn-lt"/>
              </a:rPr>
              <a:t>》</a:t>
            </a:r>
            <a:r>
              <a:rPr lang="zh-CN" altLang="en-US" sz="2000" b="1" dirty="0">
                <a:solidFill>
                  <a:prstClr val="black"/>
                </a:solidFill>
                <a:cs typeface="+mn-ea"/>
                <a:sym typeface="+mn-lt"/>
              </a:rPr>
              <a:t>等等</a:t>
            </a:r>
            <a:endParaRPr lang="zh-CN" altLang="en-US" sz="2000" b="1" dirty="0">
              <a:cs typeface="+mn-ea"/>
              <a:sym typeface="+mn-lt"/>
            </a:endParaRPr>
          </a:p>
        </p:txBody>
      </p:sp>
      <p:sp>
        <p:nvSpPr>
          <p:cNvPr id="16" name="文本框 15"/>
          <p:cNvSpPr txBox="1"/>
          <p:nvPr/>
        </p:nvSpPr>
        <p:spPr>
          <a:xfrm>
            <a:off x="2928101" y="2362428"/>
            <a:ext cx="2326278" cy="499111"/>
          </a:xfrm>
          <a:prstGeom prst="rect">
            <a:avLst/>
          </a:prstGeom>
          <a:noFill/>
        </p:spPr>
        <p:txBody>
          <a:bodyPr wrap="none" rtlCol="0">
            <a:spAutoFit/>
          </a:bodyPr>
          <a:lstStyle/>
          <a:p>
            <a:pPr marL="342900" indent="-342900">
              <a:lnSpc>
                <a:spcPct val="150000"/>
              </a:lnSpc>
              <a:buClr>
                <a:srgbClr val="C00000"/>
              </a:buClr>
              <a:buFont typeface="Wingdings" panose="05000000000000000000" pitchFamily="2" charset="2"/>
              <a:buChar char="u"/>
            </a:pPr>
            <a:r>
              <a:rPr lang="en-US" altLang="zh-CN" sz="2000" b="1" dirty="0">
                <a:solidFill>
                  <a:prstClr val="black"/>
                </a:solidFill>
                <a:cs typeface="+mn-ea"/>
                <a:sym typeface="+mn-lt"/>
              </a:rPr>
              <a:t>《</a:t>
            </a:r>
            <a:r>
              <a:rPr lang="zh-CN" altLang="en-US" sz="2000" b="1" dirty="0">
                <a:solidFill>
                  <a:prstClr val="black"/>
                </a:solidFill>
                <a:cs typeface="+mn-ea"/>
                <a:sym typeface="+mn-lt"/>
              </a:rPr>
              <a:t>义务教育法</a:t>
            </a:r>
            <a:r>
              <a:rPr lang="en-US" altLang="zh-CN" sz="2000" b="1" dirty="0">
                <a:cs typeface="+mn-ea"/>
                <a:sym typeface="+mn-lt"/>
              </a:rPr>
              <a:t>》</a:t>
            </a:r>
            <a:endParaRPr lang="en-US" altLang="zh-CN" sz="2000" b="1" dirty="0">
              <a:cs typeface="+mn-ea"/>
              <a:sym typeface="+mn-lt"/>
            </a:endParaRPr>
          </a:p>
        </p:txBody>
      </p:sp>
      <p:sp>
        <p:nvSpPr>
          <p:cNvPr id="17" name="文本框 16"/>
          <p:cNvSpPr txBox="1"/>
          <p:nvPr/>
        </p:nvSpPr>
        <p:spPr>
          <a:xfrm>
            <a:off x="2928101" y="3028206"/>
            <a:ext cx="3352200" cy="499111"/>
          </a:xfrm>
          <a:prstGeom prst="rect">
            <a:avLst/>
          </a:prstGeom>
          <a:noFill/>
        </p:spPr>
        <p:txBody>
          <a:bodyPr wrap="none" rtlCol="0">
            <a:spAutoFit/>
          </a:bodyPr>
          <a:lstStyle/>
          <a:p>
            <a:pPr marL="342900" indent="-342900">
              <a:lnSpc>
                <a:spcPct val="150000"/>
              </a:lnSpc>
              <a:buClr>
                <a:srgbClr val="C00000"/>
              </a:buClr>
              <a:buFont typeface="Wingdings" panose="05000000000000000000" pitchFamily="2" charset="2"/>
              <a:buChar char="u"/>
            </a:pPr>
            <a:r>
              <a:rPr lang="en-US" altLang="zh-CN" sz="2000" b="1" dirty="0">
                <a:solidFill>
                  <a:prstClr val="black"/>
                </a:solidFill>
                <a:cs typeface="+mn-ea"/>
                <a:sym typeface="+mn-lt"/>
              </a:rPr>
              <a:t>《</a:t>
            </a:r>
            <a:r>
              <a:rPr lang="zh-CN" altLang="en-US" sz="2000" b="1" dirty="0">
                <a:solidFill>
                  <a:prstClr val="black"/>
                </a:solidFill>
                <a:cs typeface="+mn-ea"/>
                <a:sym typeface="+mn-lt"/>
              </a:rPr>
              <a:t>预防未成年人犯罪法</a:t>
            </a:r>
            <a:r>
              <a:rPr lang="en-US" altLang="zh-CN" sz="2000" b="1" dirty="0">
                <a:cs typeface="+mn-ea"/>
                <a:sym typeface="+mn-lt"/>
              </a:rPr>
              <a:t>》</a:t>
            </a:r>
            <a:endParaRPr lang="en-US" altLang="zh-CN" sz="2000" b="1" dirty="0">
              <a:cs typeface="+mn-ea"/>
              <a:sym typeface="+mn-lt"/>
            </a:endParaRPr>
          </a:p>
        </p:txBody>
      </p:sp>
      <p:sp>
        <p:nvSpPr>
          <p:cNvPr id="20" name="文本框 19"/>
          <p:cNvSpPr txBox="1"/>
          <p:nvPr/>
        </p:nvSpPr>
        <p:spPr>
          <a:xfrm>
            <a:off x="2928101" y="3693984"/>
            <a:ext cx="1813317" cy="499111"/>
          </a:xfrm>
          <a:prstGeom prst="rect">
            <a:avLst/>
          </a:prstGeom>
          <a:noFill/>
        </p:spPr>
        <p:txBody>
          <a:bodyPr wrap="none" rtlCol="0">
            <a:spAutoFit/>
          </a:bodyPr>
          <a:lstStyle/>
          <a:p>
            <a:pPr marL="342900" indent="-342900">
              <a:lnSpc>
                <a:spcPct val="150000"/>
              </a:lnSpc>
              <a:buClr>
                <a:srgbClr val="C00000"/>
              </a:buClr>
              <a:buFont typeface="Wingdings" panose="05000000000000000000" pitchFamily="2" charset="2"/>
              <a:buChar char="u"/>
            </a:pPr>
            <a:r>
              <a:rPr lang="en-US" altLang="zh-CN" sz="2000" b="1" dirty="0">
                <a:solidFill>
                  <a:prstClr val="black"/>
                </a:solidFill>
                <a:cs typeface="+mn-ea"/>
                <a:sym typeface="+mn-lt"/>
              </a:rPr>
              <a:t>《</a:t>
            </a:r>
            <a:r>
              <a:rPr lang="zh-CN" altLang="en-US" sz="2000" b="1" dirty="0">
                <a:solidFill>
                  <a:prstClr val="black"/>
                </a:solidFill>
                <a:cs typeface="+mn-ea"/>
                <a:sym typeface="+mn-lt"/>
              </a:rPr>
              <a:t>收养法</a:t>
            </a:r>
            <a:r>
              <a:rPr lang="en-US" altLang="zh-CN" sz="2000" b="1" dirty="0">
                <a:cs typeface="+mn-ea"/>
                <a:sym typeface="+mn-lt"/>
              </a:rPr>
              <a:t>》</a:t>
            </a:r>
            <a:endParaRPr lang="en-US" altLang="zh-CN" sz="2000" b="1" dirty="0">
              <a:cs typeface="+mn-ea"/>
              <a:sym typeface="+mn-lt"/>
            </a:endParaRPr>
          </a:p>
        </p:txBody>
      </p:sp>
      <p:sp>
        <p:nvSpPr>
          <p:cNvPr id="21" name="文本框 20"/>
          <p:cNvSpPr txBox="1"/>
          <p:nvPr/>
        </p:nvSpPr>
        <p:spPr>
          <a:xfrm>
            <a:off x="2928101" y="4359762"/>
            <a:ext cx="1556836" cy="499111"/>
          </a:xfrm>
          <a:prstGeom prst="rect">
            <a:avLst/>
          </a:prstGeom>
          <a:noFill/>
        </p:spPr>
        <p:txBody>
          <a:bodyPr wrap="none" rtlCol="0">
            <a:spAutoFit/>
          </a:bodyPr>
          <a:lstStyle/>
          <a:p>
            <a:pPr marL="342900" indent="-342900">
              <a:lnSpc>
                <a:spcPct val="150000"/>
              </a:lnSpc>
              <a:buClr>
                <a:srgbClr val="C00000"/>
              </a:buClr>
              <a:buFont typeface="Wingdings" panose="05000000000000000000" pitchFamily="2" charset="2"/>
              <a:buChar char="u"/>
            </a:pPr>
            <a:r>
              <a:rPr lang="en-US" altLang="zh-CN" sz="2000" b="1" dirty="0">
                <a:solidFill>
                  <a:prstClr val="black"/>
                </a:solidFill>
                <a:cs typeface="+mn-ea"/>
                <a:sym typeface="+mn-lt"/>
              </a:rPr>
              <a:t>《</a:t>
            </a:r>
            <a:r>
              <a:rPr lang="zh-CN" altLang="en-US" sz="2000" b="1" dirty="0">
                <a:solidFill>
                  <a:prstClr val="black"/>
                </a:solidFill>
                <a:cs typeface="+mn-ea"/>
                <a:sym typeface="+mn-lt"/>
              </a:rPr>
              <a:t>刑法</a:t>
            </a:r>
            <a:r>
              <a:rPr lang="en-US" altLang="zh-CN" sz="2000" b="1" dirty="0">
                <a:solidFill>
                  <a:prstClr val="black"/>
                </a:solidFill>
                <a:cs typeface="+mn-ea"/>
                <a:sym typeface="+mn-lt"/>
              </a:rPr>
              <a:t>》</a:t>
            </a:r>
            <a:endParaRPr lang="en-US" altLang="zh-CN" sz="2000" b="1" dirty="0">
              <a:cs typeface="+mn-ea"/>
              <a:sym typeface="+mn-lt"/>
            </a:endParaRPr>
          </a:p>
        </p:txBody>
      </p:sp>
      <p:grpSp>
        <p:nvGrpSpPr>
          <p:cNvPr id="9" name="组合 8"/>
          <p:cNvGrpSpPr/>
          <p:nvPr/>
        </p:nvGrpSpPr>
        <p:grpSpPr>
          <a:xfrm>
            <a:off x="6294027" y="2305065"/>
            <a:ext cx="416215" cy="3030756"/>
            <a:chOff x="1176180" y="1846185"/>
            <a:chExt cx="532837" cy="3879961"/>
          </a:xfrm>
        </p:grpSpPr>
        <p:cxnSp>
          <p:nvCxnSpPr>
            <p:cNvPr id="27" name="MH_Other_1"/>
            <p:cNvCxnSpPr/>
            <p:nvPr>
              <p:custDataLst>
                <p:tags r:id="rId2"/>
              </p:custDataLst>
            </p:nvPr>
          </p:nvCxnSpPr>
          <p:spPr>
            <a:xfrm>
              <a:off x="1448362" y="1846185"/>
              <a:ext cx="0" cy="3879961"/>
            </a:xfrm>
            <a:prstGeom prst="line">
              <a:avLst/>
            </a:prstGeom>
            <a:noFill/>
            <a:ln w="12700" cap="flat" cmpd="sng" algn="ctr">
              <a:solidFill>
                <a:srgbClr val="C00000"/>
              </a:solidFill>
              <a:prstDash val="sysDash"/>
              <a:miter lim="800000"/>
            </a:ln>
            <a:effectLst/>
          </p:spPr>
        </p:cxnSp>
        <p:grpSp>
          <p:nvGrpSpPr>
            <p:cNvPr id="28" name="组合 27"/>
            <p:cNvGrpSpPr/>
            <p:nvPr/>
          </p:nvGrpSpPr>
          <p:grpSpPr>
            <a:xfrm>
              <a:off x="1176180" y="2390881"/>
              <a:ext cx="532837" cy="532837"/>
              <a:chOff x="3670701" y="1229917"/>
              <a:chExt cx="493043" cy="493044"/>
            </a:xfrm>
          </p:grpSpPr>
          <p:sp>
            <p:nvSpPr>
              <p:cNvPr id="29" name="MH_Other_3"/>
              <p:cNvSpPr/>
              <p:nvPr>
                <p:custDataLst>
                  <p:tags r:id="rId3"/>
                </p:custDataLst>
              </p:nvPr>
            </p:nvSpPr>
            <p:spPr>
              <a:xfrm>
                <a:off x="3670701" y="1229917"/>
                <a:ext cx="493043" cy="493044"/>
              </a:xfrm>
              <a:prstGeom prst="ellipse">
                <a:avLst/>
              </a:prstGeom>
              <a:solidFill>
                <a:srgbClr val="FFFFFF"/>
              </a:solidFill>
              <a:ln w="12700" cap="flat" cmpd="sng" algn="ctr">
                <a:solidFill>
                  <a:srgbClr val="C0C0C0"/>
                </a:solidFill>
                <a:prstDash val="sysDash"/>
                <a:miter lim="800000"/>
              </a:ln>
              <a:effectLst/>
            </p:spPr>
            <p:txBody>
              <a:bodyPr lIns="0" tIns="0" rIns="0" bIns="0" anchor="ctr">
                <a:normAutofit/>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sp>
            <p:nvSpPr>
              <p:cNvPr id="30" name="MH_Other_4"/>
              <p:cNvSpPr/>
              <p:nvPr>
                <p:custDataLst>
                  <p:tags r:id="rId4"/>
                </p:custDataLst>
              </p:nvPr>
            </p:nvSpPr>
            <p:spPr>
              <a:xfrm>
                <a:off x="3764119" y="1323337"/>
                <a:ext cx="306206" cy="306207"/>
              </a:xfrm>
              <a:prstGeom prst="ellipse">
                <a:avLst/>
              </a:prstGeom>
              <a:solidFill>
                <a:srgbClr val="C00000"/>
              </a:solidFill>
              <a:ln w="12700" cap="flat" cmpd="sng" algn="ctr">
                <a:noFill/>
                <a:prstDash val="solid"/>
                <a:miter lim="800000"/>
              </a:ln>
              <a:effectLst/>
            </p:spPr>
            <p:txBody>
              <a:bodyPr lIns="0" tIns="0" rIns="0" bIns="0" anchor="ctr">
                <a:normAutofit fontScale="92500" lnSpcReduction="20000"/>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176180" y="3486801"/>
              <a:ext cx="532837" cy="532837"/>
              <a:chOff x="3670701" y="2516970"/>
              <a:chExt cx="493043" cy="493044"/>
            </a:xfrm>
          </p:grpSpPr>
          <p:sp>
            <p:nvSpPr>
              <p:cNvPr id="32" name="MH_Other_5"/>
              <p:cNvSpPr/>
              <p:nvPr>
                <p:custDataLst>
                  <p:tags r:id="rId5"/>
                </p:custDataLst>
              </p:nvPr>
            </p:nvSpPr>
            <p:spPr>
              <a:xfrm>
                <a:off x="3670701" y="2516970"/>
                <a:ext cx="493043" cy="493044"/>
              </a:xfrm>
              <a:prstGeom prst="ellipse">
                <a:avLst/>
              </a:prstGeom>
              <a:solidFill>
                <a:srgbClr val="FFFFFF"/>
              </a:solidFill>
              <a:ln w="12700" cap="flat" cmpd="sng" algn="ctr">
                <a:solidFill>
                  <a:srgbClr val="C0C0C0"/>
                </a:solidFill>
                <a:prstDash val="sysDash"/>
                <a:miter lim="800000"/>
              </a:ln>
              <a:effectLst/>
            </p:spPr>
            <p:txBody>
              <a:bodyPr lIns="0" tIns="0" rIns="0" bIns="0" anchor="ctr">
                <a:normAutofit/>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sp>
            <p:nvSpPr>
              <p:cNvPr id="33" name="MH_Other_6"/>
              <p:cNvSpPr/>
              <p:nvPr>
                <p:custDataLst>
                  <p:tags r:id="rId6"/>
                </p:custDataLst>
              </p:nvPr>
            </p:nvSpPr>
            <p:spPr>
              <a:xfrm>
                <a:off x="3764119" y="2610388"/>
                <a:ext cx="306206" cy="306207"/>
              </a:xfrm>
              <a:prstGeom prst="ellipse">
                <a:avLst/>
              </a:prstGeom>
              <a:solidFill>
                <a:srgbClr val="C00000"/>
              </a:solidFill>
              <a:ln w="12700" cap="flat" cmpd="sng" algn="ctr">
                <a:noFill/>
                <a:prstDash val="solid"/>
                <a:miter lim="800000"/>
              </a:ln>
              <a:effectLst/>
            </p:spPr>
            <p:txBody>
              <a:bodyPr lIns="0" tIns="0" rIns="0" bIns="0" anchor="ctr">
                <a:normAutofit fontScale="92500" lnSpcReduction="20000"/>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176180" y="4582723"/>
              <a:ext cx="532837" cy="532837"/>
              <a:chOff x="3670701" y="3689080"/>
              <a:chExt cx="493043" cy="493044"/>
            </a:xfrm>
          </p:grpSpPr>
          <p:sp>
            <p:nvSpPr>
              <p:cNvPr id="35" name="MH_Other_7"/>
              <p:cNvSpPr/>
              <p:nvPr>
                <p:custDataLst>
                  <p:tags r:id="rId7"/>
                </p:custDataLst>
              </p:nvPr>
            </p:nvSpPr>
            <p:spPr>
              <a:xfrm>
                <a:off x="3670701" y="3689080"/>
                <a:ext cx="493043" cy="493044"/>
              </a:xfrm>
              <a:prstGeom prst="ellipse">
                <a:avLst/>
              </a:prstGeom>
              <a:solidFill>
                <a:srgbClr val="FFFFFF"/>
              </a:solidFill>
              <a:ln w="12700" cap="flat" cmpd="sng" algn="ctr">
                <a:solidFill>
                  <a:srgbClr val="C0C0C0"/>
                </a:solidFill>
                <a:prstDash val="sysDash"/>
                <a:miter lim="800000"/>
              </a:ln>
              <a:effectLst/>
            </p:spPr>
            <p:txBody>
              <a:bodyPr lIns="0" tIns="0" rIns="0" bIns="0" anchor="ctr">
                <a:normAutofit/>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sp>
            <p:nvSpPr>
              <p:cNvPr id="36" name="MH_Other_8"/>
              <p:cNvSpPr/>
              <p:nvPr>
                <p:custDataLst>
                  <p:tags r:id="rId8"/>
                </p:custDataLst>
              </p:nvPr>
            </p:nvSpPr>
            <p:spPr>
              <a:xfrm>
                <a:off x="3764119" y="3782498"/>
                <a:ext cx="306206" cy="306207"/>
              </a:xfrm>
              <a:prstGeom prst="ellipse">
                <a:avLst/>
              </a:prstGeom>
              <a:solidFill>
                <a:srgbClr val="C00000"/>
              </a:solidFill>
              <a:ln w="12700" cap="flat" cmpd="sng" algn="ctr">
                <a:noFill/>
                <a:prstDash val="solid"/>
                <a:miter lim="800000"/>
              </a:ln>
              <a:effectLst/>
            </p:spPr>
            <p:txBody>
              <a:bodyPr lIns="0" tIns="0" rIns="0" bIns="0" anchor="ctr">
                <a:normAutofit fontScale="92500" lnSpcReduction="20000"/>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2502355" y="2305065"/>
            <a:ext cx="416215" cy="3030756"/>
            <a:chOff x="3008525" y="2770287"/>
            <a:chExt cx="416215" cy="3030756"/>
          </a:xfrm>
        </p:grpSpPr>
        <p:cxnSp>
          <p:nvCxnSpPr>
            <p:cNvPr id="38" name="MH_Other_1"/>
            <p:cNvCxnSpPr/>
            <p:nvPr>
              <p:custDataLst>
                <p:tags r:id="rId9"/>
              </p:custDataLst>
            </p:nvPr>
          </p:nvCxnSpPr>
          <p:spPr>
            <a:xfrm>
              <a:off x="3221135" y="2770287"/>
              <a:ext cx="0" cy="3030756"/>
            </a:xfrm>
            <a:prstGeom prst="line">
              <a:avLst/>
            </a:prstGeom>
            <a:noFill/>
            <a:ln w="12700" cap="flat" cmpd="sng" algn="ctr">
              <a:solidFill>
                <a:srgbClr val="C00000"/>
              </a:solidFill>
              <a:prstDash val="sysDash"/>
              <a:miter lim="800000"/>
            </a:ln>
            <a:effectLst/>
          </p:spPr>
        </p:cxnSp>
        <p:grpSp>
          <p:nvGrpSpPr>
            <p:cNvPr id="39" name="组合 38"/>
            <p:cNvGrpSpPr/>
            <p:nvPr/>
          </p:nvGrpSpPr>
          <p:grpSpPr>
            <a:xfrm>
              <a:off x="3008525" y="3562669"/>
              <a:ext cx="416215" cy="416215"/>
              <a:chOff x="3670701" y="1229917"/>
              <a:chExt cx="493043" cy="493044"/>
            </a:xfrm>
          </p:grpSpPr>
          <p:sp>
            <p:nvSpPr>
              <p:cNvPr id="46" name="MH_Other_3"/>
              <p:cNvSpPr/>
              <p:nvPr>
                <p:custDataLst>
                  <p:tags r:id="rId10"/>
                </p:custDataLst>
              </p:nvPr>
            </p:nvSpPr>
            <p:spPr>
              <a:xfrm>
                <a:off x="3670701" y="1229917"/>
                <a:ext cx="493043" cy="493044"/>
              </a:xfrm>
              <a:prstGeom prst="ellipse">
                <a:avLst/>
              </a:prstGeom>
              <a:solidFill>
                <a:srgbClr val="FFFFFF"/>
              </a:solidFill>
              <a:ln w="12700" cap="flat" cmpd="sng" algn="ctr">
                <a:solidFill>
                  <a:srgbClr val="C0C0C0"/>
                </a:solidFill>
                <a:prstDash val="sysDash"/>
                <a:miter lim="800000"/>
              </a:ln>
              <a:effectLst/>
            </p:spPr>
            <p:txBody>
              <a:bodyPr lIns="0" tIns="0" rIns="0" bIns="0" anchor="ctr">
                <a:normAutofit/>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sp>
            <p:nvSpPr>
              <p:cNvPr id="47" name="MH_Other_4"/>
              <p:cNvSpPr/>
              <p:nvPr>
                <p:custDataLst>
                  <p:tags r:id="rId11"/>
                </p:custDataLst>
              </p:nvPr>
            </p:nvSpPr>
            <p:spPr>
              <a:xfrm>
                <a:off x="3764119" y="1323337"/>
                <a:ext cx="306206" cy="306207"/>
              </a:xfrm>
              <a:prstGeom prst="ellipse">
                <a:avLst/>
              </a:prstGeom>
              <a:solidFill>
                <a:srgbClr val="C00000"/>
              </a:solidFill>
              <a:ln w="12700" cap="flat" cmpd="sng" algn="ctr">
                <a:noFill/>
                <a:prstDash val="solid"/>
                <a:miter lim="800000"/>
              </a:ln>
              <a:effectLst/>
            </p:spPr>
            <p:txBody>
              <a:bodyPr lIns="0" tIns="0" rIns="0" bIns="0" anchor="ctr">
                <a:normAutofit fontScale="92500" lnSpcReduction="20000"/>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008525" y="4235275"/>
              <a:ext cx="416215" cy="416215"/>
              <a:chOff x="3670701" y="2516970"/>
              <a:chExt cx="493043" cy="493044"/>
            </a:xfrm>
          </p:grpSpPr>
          <p:sp>
            <p:nvSpPr>
              <p:cNvPr id="44" name="MH_Other_5"/>
              <p:cNvSpPr/>
              <p:nvPr>
                <p:custDataLst>
                  <p:tags r:id="rId12"/>
                </p:custDataLst>
              </p:nvPr>
            </p:nvSpPr>
            <p:spPr>
              <a:xfrm>
                <a:off x="3670701" y="2516970"/>
                <a:ext cx="493043" cy="493044"/>
              </a:xfrm>
              <a:prstGeom prst="ellipse">
                <a:avLst/>
              </a:prstGeom>
              <a:solidFill>
                <a:srgbClr val="FFFFFF"/>
              </a:solidFill>
              <a:ln w="12700" cap="flat" cmpd="sng" algn="ctr">
                <a:solidFill>
                  <a:srgbClr val="C0C0C0"/>
                </a:solidFill>
                <a:prstDash val="sysDash"/>
                <a:miter lim="800000"/>
              </a:ln>
              <a:effectLst/>
            </p:spPr>
            <p:txBody>
              <a:bodyPr lIns="0" tIns="0" rIns="0" bIns="0" anchor="ctr">
                <a:normAutofit/>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sp>
            <p:nvSpPr>
              <p:cNvPr id="45" name="MH_Other_6"/>
              <p:cNvSpPr/>
              <p:nvPr>
                <p:custDataLst>
                  <p:tags r:id="rId13"/>
                </p:custDataLst>
              </p:nvPr>
            </p:nvSpPr>
            <p:spPr>
              <a:xfrm>
                <a:off x="3764119" y="2610388"/>
                <a:ext cx="306206" cy="306207"/>
              </a:xfrm>
              <a:prstGeom prst="ellipse">
                <a:avLst/>
              </a:prstGeom>
              <a:solidFill>
                <a:srgbClr val="C00000"/>
              </a:solidFill>
              <a:ln w="12700" cap="flat" cmpd="sng" algn="ctr">
                <a:noFill/>
                <a:prstDash val="solid"/>
                <a:miter lim="800000"/>
              </a:ln>
              <a:effectLst/>
            </p:spPr>
            <p:txBody>
              <a:bodyPr lIns="0" tIns="0" rIns="0" bIns="0" anchor="ctr">
                <a:normAutofit fontScale="92500" lnSpcReduction="20000"/>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008525" y="4907880"/>
              <a:ext cx="416215" cy="416215"/>
              <a:chOff x="3670701" y="3689080"/>
              <a:chExt cx="493043" cy="493044"/>
            </a:xfrm>
          </p:grpSpPr>
          <p:sp>
            <p:nvSpPr>
              <p:cNvPr id="42" name="MH_Other_7"/>
              <p:cNvSpPr/>
              <p:nvPr>
                <p:custDataLst>
                  <p:tags r:id="rId14"/>
                </p:custDataLst>
              </p:nvPr>
            </p:nvSpPr>
            <p:spPr>
              <a:xfrm>
                <a:off x="3670701" y="3689080"/>
                <a:ext cx="493043" cy="493044"/>
              </a:xfrm>
              <a:prstGeom prst="ellipse">
                <a:avLst/>
              </a:prstGeom>
              <a:solidFill>
                <a:srgbClr val="FFFFFF"/>
              </a:solidFill>
              <a:ln w="12700" cap="flat" cmpd="sng" algn="ctr">
                <a:solidFill>
                  <a:srgbClr val="C0C0C0"/>
                </a:solidFill>
                <a:prstDash val="sysDash"/>
                <a:miter lim="800000"/>
              </a:ln>
              <a:effectLst/>
            </p:spPr>
            <p:txBody>
              <a:bodyPr lIns="0" tIns="0" rIns="0" bIns="0" anchor="ctr">
                <a:normAutofit/>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sp>
            <p:nvSpPr>
              <p:cNvPr id="43" name="MH_Other_8"/>
              <p:cNvSpPr/>
              <p:nvPr>
                <p:custDataLst>
                  <p:tags r:id="rId15"/>
                </p:custDataLst>
              </p:nvPr>
            </p:nvSpPr>
            <p:spPr>
              <a:xfrm>
                <a:off x="3764119" y="3782498"/>
                <a:ext cx="306206" cy="306207"/>
              </a:xfrm>
              <a:prstGeom prst="ellipse">
                <a:avLst/>
              </a:prstGeom>
              <a:solidFill>
                <a:srgbClr val="C00000"/>
              </a:solidFill>
              <a:ln w="12700" cap="flat" cmpd="sng" algn="ctr">
                <a:noFill/>
                <a:prstDash val="solid"/>
                <a:miter lim="800000"/>
              </a:ln>
              <a:effectLst/>
            </p:spPr>
            <p:txBody>
              <a:bodyPr lIns="0" tIns="0" rIns="0" bIns="0" anchor="ctr">
                <a:normAutofit fontScale="92500" lnSpcReduction="20000"/>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008525" y="2890063"/>
              <a:ext cx="416215" cy="416215"/>
              <a:chOff x="3670701" y="1229917"/>
              <a:chExt cx="493043" cy="493044"/>
            </a:xfrm>
          </p:grpSpPr>
          <p:sp>
            <p:nvSpPr>
              <p:cNvPr id="49" name="MH_Other_3"/>
              <p:cNvSpPr/>
              <p:nvPr>
                <p:custDataLst>
                  <p:tags r:id="rId16"/>
                </p:custDataLst>
              </p:nvPr>
            </p:nvSpPr>
            <p:spPr>
              <a:xfrm>
                <a:off x="3670701" y="1229917"/>
                <a:ext cx="493043" cy="493044"/>
              </a:xfrm>
              <a:prstGeom prst="ellipse">
                <a:avLst/>
              </a:prstGeom>
              <a:solidFill>
                <a:srgbClr val="FFFFFF"/>
              </a:solidFill>
              <a:ln w="12700" cap="flat" cmpd="sng" algn="ctr">
                <a:solidFill>
                  <a:srgbClr val="C0C0C0"/>
                </a:solidFill>
                <a:prstDash val="sysDash"/>
                <a:miter lim="800000"/>
              </a:ln>
              <a:effectLst/>
            </p:spPr>
            <p:txBody>
              <a:bodyPr lIns="0" tIns="0" rIns="0" bIns="0" anchor="ctr">
                <a:normAutofit/>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sp>
            <p:nvSpPr>
              <p:cNvPr id="50" name="MH_Other_4"/>
              <p:cNvSpPr/>
              <p:nvPr>
                <p:custDataLst>
                  <p:tags r:id="rId17"/>
                </p:custDataLst>
              </p:nvPr>
            </p:nvSpPr>
            <p:spPr>
              <a:xfrm>
                <a:off x="3764119" y="1323337"/>
                <a:ext cx="306206" cy="306207"/>
              </a:xfrm>
              <a:prstGeom prst="ellipse">
                <a:avLst/>
              </a:prstGeom>
              <a:solidFill>
                <a:srgbClr val="C00000"/>
              </a:solidFill>
              <a:ln w="12700" cap="flat" cmpd="sng" algn="ctr">
                <a:noFill/>
                <a:prstDash val="solid"/>
                <a:miter lim="800000"/>
              </a:ln>
              <a:effectLst/>
            </p:spPr>
            <p:txBody>
              <a:bodyPr lIns="0" tIns="0" rIns="0" bIns="0" anchor="ctr">
                <a:normAutofit fontScale="92500" lnSpcReduction="20000"/>
              </a:bodyPr>
              <a:lstStyle/>
              <a:p>
                <a:pPr defTabSz="950595" fontAlgn="auto">
                  <a:spcBef>
                    <a:spcPts val="0"/>
                  </a:spcBef>
                  <a:spcAft>
                    <a:spcPts val="0"/>
                  </a:spcAft>
                  <a:defRPr/>
                </a:pPr>
                <a:endParaRPr lang="zh-CN" altLang="en-US" sz="1560" b="0" kern="0">
                  <a:solidFill>
                    <a:prstClr val="white"/>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P spid="15" grpId="0"/>
      <p:bldP spid="16" grpId="0"/>
      <p:bldP spid="17"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5062154" y="2839963"/>
            <a:ext cx="3894454" cy="2069738"/>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225771" y="1773480"/>
            <a:ext cx="3142537" cy="584775"/>
          </a:xfrm>
          <a:prstGeom prst="rect">
            <a:avLst/>
          </a:prstGeom>
          <a:solidFill>
            <a:srgbClr val="C00000"/>
          </a:solidFill>
        </p:spPr>
        <p:txBody>
          <a:bodyPr wrap="square" rtlCol="0">
            <a:spAutoFit/>
          </a:bodyPr>
          <a:lstStyle/>
          <a:p>
            <a:pPr algn="ctr"/>
            <a:r>
              <a:rPr lang="zh-CN" altLang="en-US" sz="3200" b="1" dirty="0">
                <a:solidFill>
                  <a:schemeClr val="bg1"/>
                </a:solidFill>
                <a:cs typeface="+mn-ea"/>
                <a:sym typeface="+mn-lt"/>
              </a:rPr>
              <a:t>大家谈一谈：</a:t>
            </a:r>
            <a:endParaRPr lang="zh-CN" altLang="en-US" sz="3200" b="1" dirty="0">
              <a:solidFill>
                <a:schemeClr val="bg1"/>
              </a:solidFill>
              <a:cs typeface="+mn-ea"/>
              <a:sym typeface="+mn-lt"/>
            </a:endParaRPr>
          </a:p>
        </p:txBody>
      </p:sp>
      <p:sp>
        <p:nvSpPr>
          <p:cNvPr id="8" name="文本框 7"/>
          <p:cNvSpPr txBox="1"/>
          <p:nvPr/>
        </p:nvSpPr>
        <p:spPr>
          <a:xfrm>
            <a:off x="5507329" y="2839963"/>
            <a:ext cx="3282399" cy="1855444"/>
          </a:xfrm>
          <a:prstGeom prst="rect">
            <a:avLst/>
          </a:prstGeom>
          <a:noFill/>
        </p:spPr>
        <p:txBody>
          <a:bodyPr wrap="square" rtlCol="0">
            <a:spAutoFit/>
          </a:bodyPr>
          <a:lstStyle>
            <a:defPPr>
              <a:defRPr lang="zh-CN"/>
            </a:defPPr>
            <a:lvl1pPr>
              <a:lnSpc>
                <a:spcPct val="200000"/>
              </a:lnSpc>
              <a:spcBef>
                <a:spcPct val="0"/>
              </a:spcBef>
              <a:buNone/>
              <a:defRPr sz="2400">
                <a:latin typeface="思源黑体 CN Medium" panose="020B0600000000000000" pitchFamily="34" charset="-122"/>
                <a:ea typeface="思源黑体 CN Medium" panose="020B0600000000000000" pitchFamily="34" charset="-122"/>
              </a:defRPr>
            </a:lvl1pPr>
          </a:lstStyle>
          <a:p>
            <a:r>
              <a:rPr lang="zh-CN" altLang="en-US" b="1" dirty="0">
                <a:latin typeface="+mn-ea"/>
                <a:ea typeface="+mn-ea"/>
                <a:cs typeface="+mn-ea"/>
                <a:sym typeface="+mn-lt"/>
              </a:rPr>
              <a:t>问题</a:t>
            </a:r>
            <a:r>
              <a:rPr lang="en-US" altLang="zh-CN" b="1" dirty="0">
                <a:latin typeface="+mn-ea"/>
                <a:ea typeface="+mn-ea"/>
                <a:cs typeface="+mn-ea"/>
                <a:sym typeface="+mn-lt"/>
              </a:rPr>
              <a:t>1.</a:t>
            </a:r>
            <a:endParaRPr lang="en-US" altLang="zh-CN" b="1" dirty="0">
              <a:latin typeface="+mn-ea"/>
              <a:ea typeface="+mn-ea"/>
              <a:cs typeface="+mn-ea"/>
              <a:sym typeface="+mn-lt"/>
            </a:endParaRPr>
          </a:p>
          <a:p>
            <a:r>
              <a:rPr lang="zh-CN" altLang="en-US" sz="1800" dirty="0">
                <a:latin typeface="+mn-ea"/>
                <a:ea typeface="+mn-ea"/>
                <a:cs typeface="+mn-ea"/>
                <a:sym typeface="+mn-lt"/>
              </a:rPr>
              <a:t>哪些行为属于不良行为？自己有没有不良行为？</a:t>
            </a:r>
            <a:endParaRPr lang="zh-CN" altLang="en-US" sz="1800" dirty="0">
              <a:latin typeface="+mn-ea"/>
              <a:ea typeface="+mn-ea"/>
              <a:cs typeface="+mn-ea"/>
              <a:sym typeface="+mn-lt"/>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l="5502" r="5502"/>
          <a:stretch>
            <a:fillRect/>
          </a:stretch>
        </p:blipFill>
        <p:spPr>
          <a:xfrm flipH="1">
            <a:off x="-220382" y="379379"/>
            <a:ext cx="5115656" cy="57505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526857" y="1417409"/>
            <a:ext cx="7254119" cy="400110"/>
          </a:xfrm>
          <a:prstGeom prst="rect">
            <a:avLst/>
          </a:prstGeom>
          <a:noFill/>
        </p:spPr>
        <p:txBody>
          <a:bodyPr wrap="square" rtlCol="0">
            <a:spAutoFit/>
          </a:bodyPr>
          <a:lstStyle/>
          <a:p>
            <a:pPr>
              <a:spcBef>
                <a:spcPct val="0"/>
              </a:spcBef>
              <a:buNone/>
            </a:pPr>
            <a:r>
              <a:rPr lang="zh-CN" altLang="en-US" sz="2000" b="1" dirty="0">
                <a:cs typeface="+mn-ea"/>
                <a:sym typeface="+mn-lt"/>
              </a:rPr>
              <a:t>是指严重危害社会，尚不够刑事处罚的违法行为：</a:t>
            </a:r>
            <a:endParaRPr lang="zh-CN" altLang="en-US" sz="1600" b="1" dirty="0">
              <a:cs typeface="+mn-ea"/>
              <a:sym typeface="+mn-lt"/>
            </a:endParaRPr>
          </a:p>
        </p:txBody>
      </p:sp>
      <p:sp>
        <p:nvSpPr>
          <p:cNvPr id="9" name="文本框 8"/>
          <p:cNvSpPr txBox="1"/>
          <p:nvPr/>
        </p:nvSpPr>
        <p:spPr>
          <a:xfrm>
            <a:off x="2298615" y="2807296"/>
            <a:ext cx="2219427"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prstClr val="black"/>
                </a:solidFill>
                <a:cs typeface="+mn-ea"/>
                <a:sym typeface="+mn-lt"/>
              </a:rPr>
              <a:t>纠集他人结伙滋事，扰乱治安；</a:t>
            </a:r>
            <a:endParaRPr lang="zh-CN" altLang="en-US" sz="1600" dirty="0">
              <a:cs typeface="+mn-ea"/>
              <a:sym typeface="+mn-lt"/>
            </a:endParaRPr>
          </a:p>
        </p:txBody>
      </p:sp>
      <p:sp>
        <p:nvSpPr>
          <p:cNvPr id="10" name="文本框 9"/>
          <p:cNvSpPr txBox="1"/>
          <p:nvPr/>
        </p:nvSpPr>
        <p:spPr>
          <a:xfrm>
            <a:off x="7495897" y="2477319"/>
            <a:ext cx="2935419" cy="338554"/>
          </a:xfrm>
          <a:prstGeom prst="rect">
            <a:avLst/>
          </a:prstGeom>
          <a:noFill/>
        </p:spPr>
        <p:txBody>
          <a:bodyPr wrap="none" rtlCol="0">
            <a:spAutoFit/>
          </a:bodyPr>
          <a:lstStyle/>
          <a:p>
            <a:pPr marL="285750" indent="-285750">
              <a:buFont typeface="Arial" panose="020B0604020202020204" pitchFamily="34" charset="0"/>
              <a:buChar char="•"/>
            </a:pPr>
            <a:r>
              <a:rPr lang="zh-CN" altLang="en-US" sz="1600" dirty="0">
                <a:solidFill>
                  <a:prstClr val="black"/>
                </a:solidFill>
                <a:cs typeface="+mn-ea"/>
                <a:sym typeface="+mn-lt"/>
              </a:rPr>
              <a:t>携带自制刀具，屡教不改；</a:t>
            </a:r>
            <a:endParaRPr lang="zh-CN" altLang="en-US" sz="1600" dirty="0">
              <a:cs typeface="+mn-ea"/>
              <a:sym typeface="+mn-lt"/>
            </a:endParaRPr>
          </a:p>
        </p:txBody>
      </p:sp>
      <p:sp>
        <p:nvSpPr>
          <p:cNvPr id="14" name="文本框 13"/>
          <p:cNvSpPr txBox="1"/>
          <p:nvPr/>
        </p:nvSpPr>
        <p:spPr>
          <a:xfrm>
            <a:off x="2099297" y="3785313"/>
            <a:ext cx="2338634"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prstClr val="black"/>
                </a:solidFill>
                <a:cs typeface="+mn-ea"/>
                <a:sym typeface="+mn-lt"/>
              </a:rPr>
              <a:t>多次拦截殴打他人或者强行索要他人财物；</a:t>
            </a:r>
            <a:endParaRPr lang="zh-CN" altLang="en-US" sz="1600" dirty="0">
              <a:cs typeface="+mn-ea"/>
              <a:sym typeface="+mn-lt"/>
            </a:endParaRPr>
          </a:p>
        </p:txBody>
      </p:sp>
      <p:sp>
        <p:nvSpPr>
          <p:cNvPr id="15" name="文本框 14"/>
          <p:cNvSpPr txBox="1"/>
          <p:nvPr/>
        </p:nvSpPr>
        <p:spPr>
          <a:xfrm>
            <a:off x="4785450" y="5109065"/>
            <a:ext cx="2935419" cy="338554"/>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prstClr val="black"/>
                </a:solidFill>
                <a:cs typeface="+mn-ea"/>
                <a:sym typeface="+mn-lt"/>
              </a:rPr>
              <a:t>传播淫秽读物或音像制品等；</a:t>
            </a:r>
            <a:endParaRPr lang="zh-CN" altLang="en-US" sz="1600" dirty="0">
              <a:cs typeface="+mn-ea"/>
              <a:sym typeface="+mn-lt"/>
            </a:endParaRPr>
          </a:p>
        </p:txBody>
      </p:sp>
      <p:sp>
        <p:nvSpPr>
          <p:cNvPr id="16" name="文本框 15"/>
          <p:cNvSpPr txBox="1"/>
          <p:nvPr/>
        </p:nvSpPr>
        <p:spPr>
          <a:xfrm>
            <a:off x="7980413" y="3090638"/>
            <a:ext cx="1966385"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prstClr val="black"/>
                </a:solidFill>
                <a:cs typeface="+mn-ea"/>
                <a:sym typeface="+mn-lt"/>
              </a:rPr>
              <a:t>进行淫乱或者色情、卖淫活动；</a:t>
            </a:r>
            <a:endParaRPr lang="zh-CN" altLang="en-US" sz="1600" dirty="0">
              <a:cs typeface="+mn-ea"/>
              <a:sym typeface="+mn-lt"/>
            </a:endParaRPr>
          </a:p>
        </p:txBody>
      </p:sp>
      <p:sp>
        <p:nvSpPr>
          <p:cNvPr id="17" name="文本框 16"/>
          <p:cNvSpPr txBox="1"/>
          <p:nvPr/>
        </p:nvSpPr>
        <p:spPr>
          <a:xfrm>
            <a:off x="7770801" y="4027919"/>
            <a:ext cx="1499128" cy="338554"/>
          </a:xfrm>
          <a:prstGeom prst="rect">
            <a:avLst/>
          </a:prstGeom>
          <a:noFill/>
        </p:spPr>
        <p:txBody>
          <a:bodyPr wrap="none" rtlCol="0">
            <a:spAutoFit/>
          </a:bodyPr>
          <a:lstStyle/>
          <a:p>
            <a:pPr marL="285750" indent="-285750">
              <a:buFont typeface="Arial" panose="020B0604020202020204" pitchFamily="34" charset="0"/>
              <a:buChar char="•"/>
            </a:pPr>
            <a:r>
              <a:rPr lang="zh-CN" altLang="en-US" sz="1600" dirty="0">
                <a:solidFill>
                  <a:prstClr val="black"/>
                </a:solidFill>
                <a:cs typeface="+mn-ea"/>
                <a:sym typeface="+mn-lt"/>
              </a:rPr>
              <a:t>多次偷窃；</a:t>
            </a:r>
            <a:endParaRPr lang="zh-CN" altLang="en-US" sz="1600" dirty="0">
              <a:cs typeface="+mn-ea"/>
              <a:sym typeface="+mn-lt"/>
            </a:endParaRPr>
          </a:p>
        </p:txBody>
      </p:sp>
      <p:grpSp>
        <p:nvGrpSpPr>
          <p:cNvPr id="35" name="iṥļíḓè"/>
          <p:cNvGrpSpPr/>
          <p:nvPr/>
        </p:nvGrpSpPr>
        <p:grpSpPr>
          <a:xfrm>
            <a:off x="5194508" y="2626183"/>
            <a:ext cx="2119663" cy="2123206"/>
            <a:chOff x="4459607" y="2011669"/>
            <a:chExt cx="3224388" cy="3229773"/>
          </a:xfrm>
          <a:solidFill>
            <a:srgbClr val="C00000"/>
          </a:solidFill>
        </p:grpSpPr>
        <p:grpSp>
          <p:nvGrpSpPr>
            <p:cNvPr id="36" name="î$ḻiḋé"/>
            <p:cNvGrpSpPr/>
            <p:nvPr/>
          </p:nvGrpSpPr>
          <p:grpSpPr>
            <a:xfrm>
              <a:off x="6389572" y="2349188"/>
              <a:ext cx="1292628" cy="1217224"/>
              <a:chOff x="4852988" y="1852613"/>
              <a:chExt cx="1143000" cy="1076325"/>
            </a:xfrm>
            <a:grpFill/>
          </p:grpSpPr>
          <p:sp>
            <p:nvSpPr>
              <p:cNvPr id="58" name="ïŝ1îḓé"/>
              <p:cNvSpPr/>
              <p:nvPr/>
            </p:nvSpPr>
            <p:spPr bwMode="auto">
              <a:xfrm>
                <a:off x="4852988" y="1852613"/>
                <a:ext cx="1143000" cy="1076325"/>
              </a:xfrm>
              <a:custGeom>
                <a:avLst/>
                <a:gdLst/>
                <a:ahLst/>
                <a:cxnLst>
                  <a:cxn ang="0">
                    <a:pos x="604" y="11"/>
                  </a:cxn>
                  <a:cxn ang="0">
                    <a:pos x="686" y="11"/>
                  </a:cxn>
                  <a:cxn ang="0">
                    <a:pos x="1077" y="465"/>
                  </a:cxn>
                  <a:cxn ang="0">
                    <a:pos x="1275" y="1032"/>
                  </a:cxn>
                  <a:cxn ang="0">
                    <a:pos x="1234" y="1102"/>
                  </a:cxn>
                  <a:cxn ang="0">
                    <a:pos x="645" y="1214"/>
                  </a:cxn>
                  <a:cxn ang="0">
                    <a:pos x="56" y="1102"/>
                  </a:cxn>
                  <a:cxn ang="0">
                    <a:pos x="15" y="1032"/>
                  </a:cxn>
                  <a:cxn ang="0">
                    <a:pos x="213" y="465"/>
                  </a:cxn>
                  <a:cxn ang="0">
                    <a:pos x="604" y="11"/>
                  </a:cxn>
                </a:cxnLst>
                <a:rect l="0" t="0" r="r" b="b"/>
                <a:pathLst>
                  <a:path w="1290" h="1214">
                    <a:moveTo>
                      <a:pt x="604" y="11"/>
                    </a:moveTo>
                    <a:cubicBezTo>
                      <a:pt x="627" y="0"/>
                      <a:pt x="663" y="0"/>
                      <a:pt x="686" y="11"/>
                    </a:cubicBezTo>
                    <a:cubicBezTo>
                      <a:pt x="686" y="11"/>
                      <a:pt x="864" y="96"/>
                      <a:pt x="1077" y="465"/>
                    </a:cubicBezTo>
                    <a:cubicBezTo>
                      <a:pt x="1290" y="835"/>
                      <a:pt x="1275" y="1032"/>
                      <a:pt x="1275" y="1032"/>
                    </a:cubicBezTo>
                    <a:cubicBezTo>
                      <a:pt x="1273" y="1056"/>
                      <a:pt x="1255" y="1088"/>
                      <a:pt x="1234" y="1102"/>
                    </a:cubicBezTo>
                    <a:cubicBezTo>
                      <a:pt x="1234" y="1102"/>
                      <a:pt x="1072" y="1214"/>
                      <a:pt x="645" y="1214"/>
                    </a:cubicBezTo>
                    <a:cubicBezTo>
                      <a:pt x="219" y="1214"/>
                      <a:pt x="56" y="1102"/>
                      <a:pt x="56" y="1102"/>
                    </a:cubicBezTo>
                    <a:cubicBezTo>
                      <a:pt x="35" y="1088"/>
                      <a:pt x="17" y="1056"/>
                      <a:pt x="15" y="1032"/>
                    </a:cubicBezTo>
                    <a:cubicBezTo>
                      <a:pt x="15" y="1032"/>
                      <a:pt x="0" y="835"/>
                      <a:pt x="213" y="465"/>
                    </a:cubicBezTo>
                    <a:cubicBezTo>
                      <a:pt x="426" y="96"/>
                      <a:pt x="604" y="11"/>
                      <a:pt x="604" y="11"/>
                    </a:cubicBezTo>
                    <a:close/>
                  </a:path>
                </a:pathLst>
              </a:custGeom>
              <a:grpFill/>
              <a:ln w="9" cap="flat">
                <a:noFill/>
                <a:prstDash val="solid"/>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9" name="îṧ1íḍé"/>
              <p:cNvSpPr/>
              <p:nvPr/>
            </p:nvSpPr>
            <p:spPr bwMode="auto">
              <a:xfrm>
                <a:off x="4937125" y="1925638"/>
                <a:ext cx="976313" cy="931863"/>
              </a:xfrm>
              <a:custGeom>
                <a:avLst/>
                <a:gdLst/>
                <a:ahLst/>
                <a:cxnLst>
                  <a:cxn ang="0">
                    <a:pos x="550" y="1051"/>
                  </a:cxn>
                  <a:cxn ang="0">
                    <a:pos x="7" y="954"/>
                  </a:cxn>
                  <a:cxn ang="0">
                    <a:pos x="0" y="942"/>
                  </a:cxn>
                  <a:cxn ang="0">
                    <a:pos x="187" y="422"/>
                  </a:cxn>
                  <a:cxn ang="0">
                    <a:pos x="543" y="0"/>
                  </a:cxn>
                  <a:cxn ang="0">
                    <a:pos x="550" y="0"/>
                  </a:cxn>
                  <a:cxn ang="0">
                    <a:pos x="557" y="0"/>
                  </a:cxn>
                  <a:cxn ang="0">
                    <a:pos x="913" y="422"/>
                  </a:cxn>
                  <a:cxn ang="0">
                    <a:pos x="1101" y="941"/>
                  </a:cxn>
                  <a:cxn ang="0">
                    <a:pos x="1094" y="954"/>
                  </a:cxn>
                  <a:cxn ang="0">
                    <a:pos x="550" y="105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37" name="íṩlîďé"/>
            <p:cNvGrpSpPr/>
            <p:nvPr/>
          </p:nvGrpSpPr>
          <p:grpSpPr>
            <a:xfrm>
              <a:off x="5423693" y="2011669"/>
              <a:ext cx="1292628" cy="1217224"/>
              <a:chOff x="3998913" y="1554163"/>
              <a:chExt cx="1143000" cy="1076325"/>
            </a:xfrm>
            <a:grpFill/>
          </p:grpSpPr>
          <p:sp>
            <p:nvSpPr>
              <p:cNvPr id="56" name="îşļîḑê"/>
              <p:cNvSpPr/>
              <p:nvPr/>
            </p:nvSpPr>
            <p:spPr bwMode="auto">
              <a:xfrm>
                <a:off x="3998913" y="1554163"/>
                <a:ext cx="1143000" cy="1076325"/>
              </a:xfrm>
              <a:custGeom>
                <a:avLst/>
                <a:gdLst/>
                <a:ahLst/>
                <a:cxnLst>
                  <a:cxn ang="0">
                    <a:pos x="15" y="182"/>
                  </a:cxn>
                  <a:cxn ang="0">
                    <a:pos x="56" y="112"/>
                  </a:cxn>
                  <a:cxn ang="0">
                    <a:pos x="645" y="0"/>
                  </a:cxn>
                  <a:cxn ang="0">
                    <a:pos x="1234" y="112"/>
                  </a:cxn>
                  <a:cxn ang="0">
                    <a:pos x="1275" y="182"/>
                  </a:cxn>
                  <a:cxn ang="0">
                    <a:pos x="1077" y="749"/>
                  </a:cxn>
                  <a:cxn ang="0">
                    <a:pos x="686" y="1203"/>
                  </a:cxn>
                  <a:cxn ang="0">
                    <a:pos x="604" y="1203"/>
                  </a:cxn>
                  <a:cxn ang="0">
                    <a:pos x="213" y="749"/>
                  </a:cxn>
                  <a:cxn ang="0">
                    <a:pos x="15" y="182"/>
                  </a:cxn>
                </a:cxnLst>
                <a:rect l="0" t="0" r="r" b="b"/>
                <a:pathLst>
                  <a:path w="1290" h="1214">
                    <a:moveTo>
                      <a:pt x="15" y="182"/>
                    </a:moveTo>
                    <a:cubicBezTo>
                      <a:pt x="17" y="158"/>
                      <a:pt x="35" y="126"/>
                      <a:pt x="56" y="112"/>
                    </a:cubicBezTo>
                    <a:cubicBezTo>
                      <a:pt x="56" y="112"/>
                      <a:pt x="219" y="0"/>
                      <a:pt x="645" y="0"/>
                    </a:cubicBezTo>
                    <a:cubicBezTo>
                      <a:pt x="1072" y="0"/>
                      <a:pt x="1234" y="112"/>
                      <a:pt x="1234" y="112"/>
                    </a:cubicBezTo>
                    <a:cubicBezTo>
                      <a:pt x="1255" y="126"/>
                      <a:pt x="1273" y="158"/>
                      <a:pt x="1275" y="182"/>
                    </a:cubicBezTo>
                    <a:cubicBezTo>
                      <a:pt x="1275" y="182"/>
                      <a:pt x="1290" y="379"/>
                      <a:pt x="1077" y="749"/>
                    </a:cubicBezTo>
                    <a:cubicBezTo>
                      <a:pt x="864" y="1118"/>
                      <a:pt x="686" y="1203"/>
                      <a:pt x="686" y="1203"/>
                    </a:cubicBezTo>
                    <a:cubicBezTo>
                      <a:pt x="663" y="1214"/>
                      <a:pt x="627" y="1214"/>
                      <a:pt x="604" y="1203"/>
                    </a:cubicBezTo>
                    <a:cubicBezTo>
                      <a:pt x="604" y="1203"/>
                      <a:pt x="426" y="1118"/>
                      <a:pt x="213" y="749"/>
                    </a:cubicBezTo>
                    <a:cubicBezTo>
                      <a:pt x="0" y="379"/>
                      <a:pt x="15" y="182"/>
                      <a:pt x="15" y="182"/>
                    </a:cubicBezTo>
                    <a:close/>
                  </a:path>
                </a:pathLst>
              </a:custGeom>
              <a:grpFill/>
              <a:ln w="9" cap="flat">
                <a:noFill/>
                <a:prstDash val="solid"/>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7" name="íşḷídê"/>
              <p:cNvSpPr/>
              <p:nvPr/>
            </p:nvSpPr>
            <p:spPr bwMode="auto">
              <a:xfrm>
                <a:off x="4081463" y="1625600"/>
                <a:ext cx="977900" cy="931863"/>
              </a:xfrm>
              <a:custGeom>
                <a:avLst/>
                <a:gdLst/>
                <a:ahLst/>
                <a:cxnLst>
                  <a:cxn ang="0">
                    <a:pos x="551" y="1051"/>
                  </a:cxn>
                  <a:cxn ang="0">
                    <a:pos x="544" y="1051"/>
                  </a:cxn>
                  <a:cxn ang="0">
                    <a:pos x="188" y="629"/>
                  </a:cxn>
                  <a:cxn ang="0">
                    <a:pos x="1" y="109"/>
                  </a:cxn>
                  <a:cxn ang="0">
                    <a:pos x="8" y="97"/>
                  </a:cxn>
                  <a:cxn ang="0">
                    <a:pos x="551" y="0"/>
                  </a:cxn>
                  <a:cxn ang="0">
                    <a:pos x="1094" y="97"/>
                  </a:cxn>
                  <a:cxn ang="0">
                    <a:pos x="1101" y="109"/>
                  </a:cxn>
                  <a:cxn ang="0">
                    <a:pos x="914" y="629"/>
                  </a:cxn>
                  <a:cxn ang="0">
                    <a:pos x="558" y="1051"/>
                  </a:cxn>
                  <a:cxn ang="0">
                    <a:pos x="551" y="105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38" name="ïš1íďé"/>
            <p:cNvGrpSpPr/>
            <p:nvPr/>
          </p:nvGrpSpPr>
          <p:grpSpPr>
            <a:xfrm>
              <a:off x="6391367" y="3681313"/>
              <a:ext cx="1292628" cy="1217224"/>
              <a:chOff x="4854575" y="3030538"/>
              <a:chExt cx="1143000" cy="1076325"/>
            </a:xfrm>
            <a:grpFill/>
          </p:grpSpPr>
          <p:sp>
            <p:nvSpPr>
              <p:cNvPr id="54" name="iṩľïḍe"/>
              <p:cNvSpPr/>
              <p:nvPr/>
            </p:nvSpPr>
            <p:spPr bwMode="auto">
              <a:xfrm>
                <a:off x="4854575" y="3030538"/>
                <a:ext cx="1143000" cy="1076325"/>
              </a:xfrm>
              <a:custGeom>
                <a:avLst/>
                <a:gdLst/>
                <a:ahLst/>
                <a:cxnLst>
                  <a:cxn ang="0">
                    <a:pos x="1234" y="112"/>
                  </a:cxn>
                  <a:cxn ang="0">
                    <a:pos x="1275" y="182"/>
                  </a:cxn>
                  <a:cxn ang="0">
                    <a:pos x="1077" y="748"/>
                  </a:cxn>
                  <a:cxn ang="0">
                    <a:pos x="686" y="1203"/>
                  </a:cxn>
                  <a:cxn ang="0">
                    <a:pos x="604" y="1203"/>
                  </a:cxn>
                  <a:cxn ang="0">
                    <a:pos x="213" y="748"/>
                  </a:cxn>
                  <a:cxn ang="0">
                    <a:pos x="15" y="182"/>
                  </a:cxn>
                  <a:cxn ang="0">
                    <a:pos x="56" y="112"/>
                  </a:cxn>
                  <a:cxn ang="0">
                    <a:pos x="645" y="0"/>
                  </a:cxn>
                  <a:cxn ang="0">
                    <a:pos x="1234" y="112"/>
                  </a:cxn>
                </a:cxnLst>
                <a:rect l="0" t="0" r="r" b="b"/>
                <a:pathLst>
                  <a:path w="1290" h="1214">
                    <a:moveTo>
                      <a:pt x="1234" y="112"/>
                    </a:moveTo>
                    <a:cubicBezTo>
                      <a:pt x="1255" y="126"/>
                      <a:pt x="1273" y="157"/>
                      <a:pt x="1275" y="182"/>
                    </a:cubicBezTo>
                    <a:cubicBezTo>
                      <a:pt x="1275" y="182"/>
                      <a:pt x="1290" y="379"/>
                      <a:pt x="1077" y="748"/>
                    </a:cubicBezTo>
                    <a:cubicBezTo>
                      <a:pt x="864" y="1118"/>
                      <a:pt x="686" y="1203"/>
                      <a:pt x="686" y="1203"/>
                    </a:cubicBezTo>
                    <a:cubicBezTo>
                      <a:pt x="663" y="1214"/>
                      <a:pt x="627" y="1214"/>
                      <a:pt x="604" y="1203"/>
                    </a:cubicBezTo>
                    <a:cubicBezTo>
                      <a:pt x="604" y="1203"/>
                      <a:pt x="426" y="1118"/>
                      <a:pt x="213" y="748"/>
                    </a:cubicBezTo>
                    <a:cubicBezTo>
                      <a:pt x="0" y="379"/>
                      <a:pt x="15" y="182"/>
                      <a:pt x="15" y="182"/>
                    </a:cubicBezTo>
                    <a:cubicBezTo>
                      <a:pt x="17" y="157"/>
                      <a:pt x="35" y="126"/>
                      <a:pt x="56" y="112"/>
                    </a:cubicBezTo>
                    <a:cubicBezTo>
                      <a:pt x="56" y="112"/>
                      <a:pt x="218" y="0"/>
                      <a:pt x="645" y="0"/>
                    </a:cubicBezTo>
                    <a:cubicBezTo>
                      <a:pt x="1071" y="0"/>
                      <a:pt x="1234" y="112"/>
                      <a:pt x="1234" y="112"/>
                    </a:cubicBezTo>
                    <a:close/>
                  </a:path>
                </a:pathLst>
              </a:custGeom>
              <a:grpFill/>
              <a:ln w="9" cap="flat">
                <a:noFill/>
                <a:prstDash val="solid"/>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5" name="îṧļïḍé"/>
              <p:cNvSpPr/>
              <p:nvPr/>
            </p:nvSpPr>
            <p:spPr bwMode="auto">
              <a:xfrm>
                <a:off x="4937125" y="3101975"/>
                <a:ext cx="977900" cy="931863"/>
              </a:xfrm>
              <a:custGeom>
                <a:avLst/>
                <a:gdLst/>
                <a:ahLst/>
                <a:cxnLst>
                  <a:cxn ang="0">
                    <a:pos x="551" y="1051"/>
                  </a:cxn>
                  <a:cxn ang="0">
                    <a:pos x="544" y="1050"/>
                  </a:cxn>
                  <a:cxn ang="0">
                    <a:pos x="188" y="628"/>
                  </a:cxn>
                  <a:cxn ang="0">
                    <a:pos x="1" y="109"/>
                  </a:cxn>
                  <a:cxn ang="0">
                    <a:pos x="7" y="97"/>
                  </a:cxn>
                  <a:cxn ang="0">
                    <a:pos x="551" y="0"/>
                  </a:cxn>
                  <a:cxn ang="0">
                    <a:pos x="1094" y="97"/>
                  </a:cxn>
                  <a:cxn ang="0">
                    <a:pos x="1101" y="109"/>
                  </a:cxn>
                  <a:cxn ang="0">
                    <a:pos x="914" y="628"/>
                  </a:cxn>
                  <a:cxn ang="0">
                    <a:pos x="558" y="1050"/>
                  </a:cxn>
                  <a:cxn ang="0">
                    <a:pos x="551" y="105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39" name="îṩḻiḑê"/>
            <p:cNvGrpSpPr/>
            <p:nvPr/>
          </p:nvGrpSpPr>
          <p:grpSpPr>
            <a:xfrm>
              <a:off x="4459607" y="2354574"/>
              <a:ext cx="1294423" cy="1217224"/>
              <a:chOff x="3146425" y="1857375"/>
              <a:chExt cx="1144588" cy="1076325"/>
            </a:xfrm>
            <a:grpFill/>
          </p:grpSpPr>
          <p:sp>
            <p:nvSpPr>
              <p:cNvPr id="52" name="işlidé"/>
              <p:cNvSpPr/>
              <p:nvPr/>
            </p:nvSpPr>
            <p:spPr bwMode="auto">
              <a:xfrm>
                <a:off x="3146425" y="1857375"/>
                <a:ext cx="1144588" cy="1076325"/>
              </a:xfrm>
              <a:custGeom>
                <a:avLst/>
                <a:gdLst/>
                <a:ahLst/>
                <a:cxnLst>
                  <a:cxn ang="0">
                    <a:pos x="56" y="1102"/>
                  </a:cxn>
                  <a:cxn ang="0">
                    <a:pos x="15" y="1032"/>
                  </a:cxn>
                  <a:cxn ang="0">
                    <a:pos x="213" y="466"/>
                  </a:cxn>
                  <a:cxn ang="0">
                    <a:pos x="604" y="11"/>
                  </a:cxn>
                  <a:cxn ang="0">
                    <a:pos x="686" y="11"/>
                  </a:cxn>
                  <a:cxn ang="0">
                    <a:pos x="1077" y="466"/>
                  </a:cxn>
                  <a:cxn ang="0">
                    <a:pos x="1275" y="1032"/>
                  </a:cxn>
                  <a:cxn ang="0">
                    <a:pos x="1234" y="1102"/>
                  </a:cxn>
                  <a:cxn ang="0">
                    <a:pos x="645" y="1214"/>
                  </a:cxn>
                  <a:cxn ang="0">
                    <a:pos x="56" y="1102"/>
                  </a:cxn>
                </a:cxnLst>
                <a:rect l="0" t="0" r="r" b="b"/>
                <a:pathLst>
                  <a:path w="1290" h="1214">
                    <a:moveTo>
                      <a:pt x="56" y="1102"/>
                    </a:moveTo>
                    <a:cubicBezTo>
                      <a:pt x="35" y="1088"/>
                      <a:pt x="17" y="1057"/>
                      <a:pt x="15" y="1032"/>
                    </a:cubicBezTo>
                    <a:cubicBezTo>
                      <a:pt x="15" y="1032"/>
                      <a:pt x="0" y="835"/>
                      <a:pt x="213" y="466"/>
                    </a:cubicBezTo>
                    <a:cubicBezTo>
                      <a:pt x="426" y="96"/>
                      <a:pt x="604" y="11"/>
                      <a:pt x="604" y="11"/>
                    </a:cubicBezTo>
                    <a:cubicBezTo>
                      <a:pt x="627" y="0"/>
                      <a:pt x="663" y="0"/>
                      <a:pt x="686" y="11"/>
                    </a:cubicBezTo>
                    <a:cubicBezTo>
                      <a:pt x="686" y="11"/>
                      <a:pt x="864" y="96"/>
                      <a:pt x="1077" y="466"/>
                    </a:cubicBezTo>
                    <a:cubicBezTo>
                      <a:pt x="1290" y="835"/>
                      <a:pt x="1275" y="1032"/>
                      <a:pt x="1275" y="1032"/>
                    </a:cubicBezTo>
                    <a:cubicBezTo>
                      <a:pt x="1273" y="1057"/>
                      <a:pt x="1255" y="1088"/>
                      <a:pt x="1234" y="1102"/>
                    </a:cubicBezTo>
                    <a:cubicBezTo>
                      <a:pt x="1234" y="1102"/>
                      <a:pt x="1071" y="1214"/>
                      <a:pt x="645" y="1214"/>
                    </a:cubicBezTo>
                    <a:cubicBezTo>
                      <a:pt x="218" y="1214"/>
                      <a:pt x="56" y="1102"/>
                      <a:pt x="56" y="1102"/>
                    </a:cubicBezTo>
                    <a:close/>
                  </a:path>
                </a:pathLst>
              </a:custGeom>
              <a:grpFill/>
              <a:ln w="9" cap="flat">
                <a:noFill/>
                <a:prstDash val="solid"/>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3" name="is1iďê"/>
              <p:cNvSpPr/>
              <p:nvPr/>
            </p:nvSpPr>
            <p:spPr bwMode="auto">
              <a:xfrm>
                <a:off x="3230563" y="1930400"/>
                <a:ext cx="976313" cy="931863"/>
              </a:xfrm>
              <a:custGeom>
                <a:avLst/>
                <a:gdLst/>
                <a:ahLst/>
                <a:cxnLst>
                  <a:cxn ang="0">
                    <a:pos x="551" y="1051"/>
                  </a:cxn>
                  <a:cxn ang="0">
                    <a:pos x="7" y="954"/>
                  </a:cxn>
                  <a:cxn ang="0">
                    <a:pos x="1" y="942"/>
                  </a:cxn>
                  <a:cxn ang="0">
                    <a:pos x="188" y="423"/>
                  </a:cxn>
                  <a:cxn ang="0">
                    <a:pos x="544" y="1"/>
                  </a:cxn>
                  <a:cxn ang="0">
                    <a:pos x="551" y="0"/>
                  </a:cxn>
                  <a:cxn ang="0">
                    <a:pos x="558" y="1"/>
                  </a:cxn>
                  <a:cxn ang="0">
                    <a:pos x="914" y="423"/>
                  </a:cxn>
                  <a:cxn ang="0">
                    <a:pos x="1101" y="942"/>
                  </a:cxn>
                  <a:cxn ang="0">
                    <a:pos x="1094" y="954"/>
                  </a:cxn>
                  <a:cxn ang="0">
                    <a:pos x="551" y="105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40" name="íşḻiḍê"/>
            <p:cNvGrpSpPr/>
            <p:nvPr/>
          </p:nvGrpSpPr>
          <p:grpSpPr>
            <a:xfrm>
              <a:off x="5427284" y="4022422"/>
              <a:ext cx="1294423" cy="1219020"/>
              <a:chOff x="4002088" y="3332163"/>
              <a:chExt cx="1144588" cy="1077913"/>
            </a:xfrm>
            <a:grpFill/>
          </p:grpSpPr>
          <p:sp>
            <p:nvSpPr>
              <p:cNvPr id="50" name="iṩlîḋê"/>
              <p:cNvSpPr/>
              <p:nvPr/>
            </p:nvSpPr>
            <p:spPr bwMode="auto">
              <a:xfrm>
                <a:off x="4002088" y="3332163"/>
                <a:ext cx="1144588" cy="1077913"/>
              </a:xfrm>
              <a:custGeom>
                <a:avLst/>
                <a:gdLst/>
                <a:ahLst/>
                <a:cxnLst>
                  <a:cxn ang="0">
                    <a:pos x="1276" y="1032"/>
                  </a:cxn>
                  <a:cxn ang="0">
                    <a:pos x="1235" y="1102"/>
                  </a:cxn>
                  <a:cxn ang="0">
                    <a:pos x="646" y="1214"/>
                  </a:cxn>
                  <a:cxn ang="0">
                    <a:pos x="56" y="1102"/>
                  </a:cxn>
                  <a:cxn ang="0">
                    <a:pos x="16" y="1032"/>
                  </a:cxn>
                  <a:cxn ang="0">
                    <a:pos x="214" y="465"/>
                  </a:cxn>
                  <a:cxn ang="0">
                    <a:pos x="605" y="11"/>
                  </a:cxn>
                  <a:cxn ang="0">
                    <a:pos x="687" y="11"/>
                  </a:cxn>
                  <a:cxn ang="0">
                    <a:pos x="1078" y="465"/>
                  </a:cxn>
                  <a:cxn ang="0">
                    <a:pos x="1276" y="1032"/>
                  </a:cxn>
                </a:cxnLst>
                <a:rect l="0" t="0" r="r" b="b"/>
                <a:pathLst>
                  <a:path w="1291" h="1214">
                    <a:moveTo>
                      <a:pt x="1276" y="1032"/>
                    </a:moveTo>
                    <a:cubicBezTo>
                      <a:pt x="1274" y="1056"/>
                      <a:pt x="1256" y="1088"/>
                      <a:pt x="1235" y="1102"/>
                    </a:cubicBezTo>
                    <a:cubicBezTo>
                      <a:pt x="1235" y="1102"/>
                      <a:pt x="1072" y="1214"/>
                      <a:pt x="646" y="1214"/>
                    </a:cubicBezTo>
                    <a:cubicBezTo>
                      <a:pt x="219" y="1214"/>
                      <a:pt x="56" y="1102"/>
                      <a:pt x="56" y="1102"/>
                    </a:cubicBezTo>
                    <a:cubicBezTo>
                      <a:pt x="36" y="1088"/>
                      <a:pt x="18" y="1056"/>
                      <a:pt x="16" y="1032"/>
                    </a:cubicBezTo>
                    <a:cubicBezTo>
                      <a:pt x="16" y="1032"/>
                      <a:pt x="0" y="835"/>
                      <a:pt x="214" y="465"/>
                    </a:cubicBezTo>
                    <a:cubicBezTo>
                      <a:pt x="427" y="96"/>
                      <a:pt x="605" y="11"/>
                      <a:pt x="605" y="11"/>
                    </a:cubicBezTo>
                    <a:cubicBezTo>
                      <a:pt x="627" y="0"/>
                      <a:pt x="664" y="0"/>
                      <a:pt x="687" y="11"/>
                    </a:cubicBezTo>
                    <a:cubicBezTo>
                      <a:pt x="687" y="11"/>
                      <a:pt x="865" y="96"/>
                      <a:pt x="1078" y="465"/>
                    </a:cubicBezTo>
                    <a:cubicBezTo>
                      <a:pt x="1291" y="835"/>
                      <a:pt x="1276" y="1032"/>
                      <a:pt x="1276" y="1032"/>
                    </a:cubicBezTo>
                    <a:close/>
                  </a:path>
                </a:pathLst>
              </a:custGeom>
              <a:grpFill/>
              <a:ln w="9" cap="flat">
                <a:noFill/>
                <a:prstDash val="solid"/>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51" name="iṡḷiḑè"/>
              <p:cNvSpPr/>
              <p:nvPr/>
            </p:nvSpPr>
            <p:spPr bwMode="auto">
              <a:xfrm>
                <a:off x="4086225" y="3406775"/>
                <a:ext cx="976313" cy="931863"/>
              </a:xfrm>
              <a:custGeom>
                <a:avLst/>
                <a:gdLst/>
                <a:ahLst/>
                <a:cxnLst>
                  <a:cxn ang="0">
                    <a:pos x="551" y="1051"/>
                  </a:cxn>
                  <a:cxn ang="0">
                    <a:pos x="7" y="954"/>
                  </a:cxn>
                  <a:cxn ang="0">
                    <a:pos x="0" y="942"/>
                  </a:cxn>
                  <a:cxn ang="0">
                    <a:pos x="188" y="422"/>
                  </a:cxn>
                  <a:cxn ang="0">
                    <a:pos x="544" y="0"/>
                  </a:cxn>
                  <a:cxn ang="0">
                    <a:pos x="551" y="0"/>
                  </a:cxn>
                  <a:cxn ang="0">
                    <a:pos x="558" y="0"/>
                  </a:cxn>
                  <a:cxn ang="0">
                    <a:pos x="914" y="422"/>
                  </a:cxn>
                  <a:cxn ang="0">
                    <a:pos x="1101" y="942"/>
                  </a:cxn>
                  <a:cxn ang="0">
                    <a:pos x="1094" y="954"/>
                  </a:cxn>
                  <a:cxn ang="0">
                    <a:pos x="551" y="105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41" name="ï$ļîḍê"/>
            <p:cNvGrpSpPr/>
            <p:nvPr/>
          </p:nvGrpSpPr>
          <p:grpSpPr>
            <a:xfrm>
              <a:off x="4461403" y="3684902"/>
              <a:ext cx="1294423" cy="1217224"/>
              <a:chOff x="3148013" y="3033713"/>
              <a:chExt cx="1144588" cy="1076325"/>
            </a:xfrm>
            <a:grpFill/>
          </p:grpSpPr>
          <p:sp>
            <p:nvSpPr>
              <p:cNvPr id="48" name="íṥľïḓé"/>
              <p:cNvSpPr/>
              <p:nvPr/>
            </p:nvSpPr>
            <p:spPr bwMode="auto">
              <a:xfrm>
                <a:off x="3148013" y="3033713"/>
                <a:ext cx="1144588" cy="1076325"/>
              </a:xfrm>
              <a:custGeom>
                <a:avLst/>
                <a:gdLst/>
                <a:ahLst/>
                <a:cxnLst>
                  <a:cxn ang="0">
                    <a:pos x="687" y="1203"/>
                  </a:cxn>
                  <a:cxn ang="0">
                    <a:pos x="605" y="1203"/>
                  </a:cxn>
                  <a:cxn ang="0">
                    <a:pos x="214" y="749"/>
                  </a:cxn>
                  <a:cxn ang="0">
                    <a:pos x="16" y="182"/>
                  </a:cxn>
                  <a:cxn ang="0">
                    <a:pos x="56" y="112"/>
                  </a:cxn>
                  <a:cxn ang="0">
                    <a:pos x="646" y="0"/>
                  </a:cxn>
                  <a:cxn ang="0">
                    <a:pos x="1235" y="112"/>
                  </a:cxn>
                  <a:cxn ang="0">
                    <a:pos x="1276" y="182"/>
                  </a:cxn>
                  <a:cxn ang="0">
                    <a:pos x="1078" y="749"/>
                  </a:cxn>
                  <a:cxn ang="0">
                    <a:pos x="687" y="1203"/>
                  </a:cxn>
                </a:cxnLst>
                <a:rect l="0" t="0" r="r" b="b"/>
                <a:pathLst>
                  <a:path w="1291" h="1214">
                    <a:moveTo>
                      <a:pt x="687" y="1203"/>
                    </a:moveTo>
                    <a:cubicBezTo>
                      <a:pt x="664" y="1214"/>
                      <a:pt x="627" y="1214"/>
                      <a:pt x="605" y="1203"/>
                    </a:cubicBezTo>
                    <a:cubicBezTo>
                      <a:pt x="605" y="1203"/>
                      <a:pt x="427" y="1118"/>
                      <a:pt x="214" y="749"/>
                    </a:cubicBezTo>
                    <a:cubicBezTo>
                      <a:pt x="0" y="379"/>
                      <a:pt x="16" y="182"/>
                      <a:pt x="16" y="182"/>
                    </a:cubicBezTo>
                    <a:cubicBezTo>
                      <a:pt x="18" y="158"/>
                      <a:pt x="36" y="126"/>
                      <a:pt x="56" y="112"/>
                    </a:cubicBezTo>
                    <a:cubicBezTo>
                      <a:pt x="56" y="112"/>
                      <a:pt x="219" y="0"/>
                      <a:pt x="646" y="0"/>
                    </a:cubicBezTo>
                    <a:cubicBezTo>
                      <a:pt x="1072" y="0"/>
                      <a:pt x="1235" y="112"/>
                      <a:pt x="1235" y="112"/>
                    </a:cubicBezTo>
                    <a:cubicBezTo>
                      <a:pt x="1256" y="126"/>
                      <a:pt x="1274" y="158"/>
                      <a:pt x="1276" y="182"/>
                    </a:cubicBezTo>
                    <a:cubicBezTo>
                      <a:pt x="1276" y="182"/>
                      <a:pt x="1291" y="379"/>
                      <a:pt x="1078" y="749"/>
                    </a:cubicBezTo>
                    <a:cubicBezTo>
                      <a:pt x="865" y="1118"/>
                      <a:pt x="687" y="1203"/>
                      <a:pt x="687" y="1203"/>
                    </a:cubicBezTo>
                    <a:close/>
                  </a:path>
                </a:pathLst>
              </a:custGeom>
              <a:grpFill/>
              <a:ln w="9" cap="flat">
                <a:noFill/>
                <a:prstDash val="solid"/>
                <a:miter lim="8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49" name="iṧļïḍé"/>
              <p:cNvSpPr/>
              <p:nvPr/>
            </p:nvSpPr>
            <p:spPr bwMode="auto">
              <a:xfrm>
                <a:off x="3232150" y="3103563"/>
                <a:ext cx="976313" cy="931863"/>
              </a:xfrm>
              <a:custGeom>
                <a:avLst/>
                <a:gdLst/>
                <a:ahLst/>
                <a:cxnLst>
                  <a:cxn ang="0">
                    <a:pos x="551" y="1051"/>
                  </a:cxn>
                  <a:cxn ang="0">
                    <a:pos x="544" y="1051"/>
                  </a:cxn>
                  <a:cxn ang="0">
                    <a:pos x="188" y="629"/>
                  </a:cxn>
                  <a:cxn ang="0">
                    <a:pos x="0" y="109"/>
                  </a:cxn>
                  <a:cxn ang="0">
                    <a:pos x="7" y="97"/>
                  </a:cxn>
                  <a:cxn ang="0">
                    <a:pos x="551" y="0"/>
                  </a:cxn>
                  <a:cxn ang="0">
                    <a:pos x="1094" y="97"/>
                  </a:cxn>
                  <a:cxn ang="0">
                    <a:pos x="1101" y="109"/>
                  </a:cxn>
                  <a:cxn ang="0">
                    <a:pos x="914" y="629"/>
                  </a:cxn>
                  <a:cxn ang="0">
                    <a:pos x="558" y="1051"/>
                  </a:cxn>
                  <a:cxn ang="0">
                    <a:pos x="551" y="105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42" name="î$ḻiḋê"/>
            <p:cNvSpPr txBox="1"/>
            <p:nvPr/>
          </p:nvSpPr>
          <p:spPr>
            <a:xfrm>
              <a:off x="5777887" y="2242592"/>
              <a:ext cx="584241" cy="511121"/>
            </a:xfrm>
            <a:prstGeom prst="rect">
              <a:avLst/>
            </a:prstGeom>
            <a:grpFill/>
          </p:spPr>
          <p:txBody>
            <a:bodyPr wrap="none">
              <a:normAutofit fontScale="85000" lnSpcReduction="20000"/>
            </a:bodyPr>
            <a:lstStyle/>
            <a:p>
              <a:pPr algn="ctr"/>
              <a:r>
                <a:rPr lang="en-US" sz="2400" b="1" dirty="0">
                  <a:solidFill>
                    <a:schemeClr val="bg1"/>
                  </a:solidFill>
                  <a:latin typeface="微软雅黑" panose="020B0503020204020204" pitchFamily="34" charset="-122"/>
                  <a:ea typeface="微软雅黑" panose="020B0503020204020204" pitchFamily="34" charset="-122"/>
                </a:rPr>
                <a:t>01</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43" name="ïşļîḓê"/>
            <p:cNvSpPr txBox="1"/>
            <p:nvPr/>
          </p:nvSpPr>
          <p:spPr>
            <a:xfrm>
              <a:off x="6743766" y="2789872"/>
              <a:ext cx="584241" cy="511121"/>
            </a:xfrm>
            <a:prstGeom prst="rect">
              <a:avLst/>
            </a:prstGeom>
            <a:grpFill/>
          </p:spPr>
          <p:txBody>
            <a:bodyPr wrap="none">
              <a:normAutofit fontScale="85000" lnSpcReduction="20000"/>
            </a:bodyPr>
            <a:lstStyle/>
            <a:p>
              <a:pPr algn="ctr"/>
              <a:r>
                <a:rPr lang="en-US" sz="2400" b="1">
                  <a:solidFill>
                    <a:schemeClr val="bg1"/>
                  </a:solidFill>
                  <a:latin typeface="微软雅黑" panose="020B0503020204020204" pitchFamily="34" charset="-122"/>
                  <a:ea typeface="微软雅黑" panose="020B0503020204020204" pitchFamily="34" charset="-122"/>
                </a:rPr>
                <a:t>02</a:t>
              </a:r>
              <a:endParaRPr lang="en-US" sz="2400" b="1">
                <a:solidFill>
                  <a:schemeClr val="bg1"/>
                </a:solidFill>
                <a:latin typeface="微软雅黑" panose="020B0503020204020204" pitchFamily="34" charset="-122"/>
                <a:ea typeface="微软雅黑" panose="020B0503020204020204" pitchFamily="34" charset="-122"/>
              </a:endParaRPr>
            </a:p>
          </p:txBody>
        </p:sp>
        <p:sp>
          <p:nvSpPr>
            <p:cNvPr id="44" name="işļïḓe"/>
            <p:cNvSpPr txBox="1"/>
            <p:nvPr/>
          </p:nvSpPr>
          <p:spPr>
            <a:xfrm>
              <a:off x="6745560" y="3919860"/>
              <a:ext cx="584241" cy="511121"/>
            </a:xfrm>
            <a:prstGeom prst="rect">
              <a:avLst/>
            </a:prstGeom>
            <a:grpFill/>
          </p:spPr>
          <p:txBody>
            <a:bodyPr wrap="none">
              <a:normAutofit fontScale="85000" lnSpcReduction="20000"/>
            </a:bodyPr>
            <a:lstStyle/>
            <a:p>
              <a:pPr algn="ctr"/>
              <a:r>
                <a:rPr lang="en-US" sz="2400" b="1">
                  <a:solidFill>
                    <a:schemeClr val="bg1"/>
                  </a:solidFill>
                  <a:latin typeface="微软雅黑" panose="020B0503020204020204" pitchFamily="34" charset="-122"/>
                  <a:ea typeface="微软雅黑" panose="020B0503020204020204" pitchFamily="34" charset="-122"/>
                </a:rPr>
                <a:t>03</a:t>
              </a:r>
              <a:endParaRPr lang="en-US" sz="2400" b="1">
                <a:solidFill>
                  <a:schemeClr val="bg1"/>
                </a:solidFill>
                <a:latin typeface="微软雅黑" panose="020B0503020204020204" pitchFamily="34" charset="-122"/>
                <a:ea typeface="微软雅黑" panose="020B0503020204020204" pitchFamily="34" charset="-122"/>
              </a:endParaRPr>
            </a:p>
          </p:txBody>
        </p:sp>
        <p:sp>
          <p:nvSpPr>
            <p:cNvPr id="45" name="ïşľïḓè"/>
            <p:cNvSpPr txBox="1"/>
            <p:nvPr/>
          </p:nvSpPr>
          <p:spPr>
            <a:xfrm>
              <a:off x="5782375" y="4444085"/>
              <a:ext cx="584241" cy="511121"/>
            </a:xfrm>
            <a:prstGeom prst="rect">
              <a:avLst/>
            </a:prstGeom>
            <a:grpFill/>
          </p:spPr>
          <p:txBody>
            <a:bodyPr wrap="none">
              <a:normAutofit fontScale="85000" lnSpcReduction="20000"/>
            </a:bodyPr>
            <a:lstStyle/>
            <a:p>
              <a:pPr algn="ctr"/>
              <a:r>
                <a:rPr lang="en-US" sz="2400" b="1">
                  <a:solidFill>
                    <a:schemeClr val="bg1"/>
                  </a:solidFill>
                  <a:latin typeface="微软雅黑" panose="020B0503020204020204" pitchFamily="34" charset="-122"/>
                  <a:ea typeface="微软雅黑" panose="020B0503020204020204" pitchFamily="34" charset="-122"/>
                </a:rPr>
                <a:t>04</a:t>
              </a:r>
              <a:endParaRPr lang="en-US" sz="2400" b="1">
                <a:solidFill>
                  <a:schemeClr val="bg1"/>
                </a:solidFill>
                <a:latin typeface="微软雅黑" panose="020B0503020204020204" pitchFamily="34" charset="-122"/>
                <a:ea typeface="微软雅黑" panose="020B0503020204020204" pitchFamily="34" charset="-122"/>
              </a:endParaRPr>
            </a:p>
          </p:txBody>
        </p:sp>
        <p:sp>
          <p:nvSpPr>
            <p:cNvPr id="46" name="iślíde"/>
            <p:cNvSpPr txBox="1"/>
            <p:nvPr/>
          </p:nvSpPr>
          <p:spPr>
            <a:xfrm>
              <a:off x="4816495" y="3919860"/>
              <a:ext cx="584241" cy="511121"/>
            </a:xfrm>
            <a:prstGeom prst="rect">
              <a:avLst/>
            </a:prstGeom>
            <a:grpFill/>
          </p:spPr>
          <p:txBody>
            <a:bodyPr wrap="none">
              <a:normAutofit fontScale="85000" lnSpcReduction="20000"/>
            </a:bodyPr>
            <a:lstStyle/>
            <a:p>
              <a:pPr algn="ctr"/>
              <a:r>
                <a:rPr lang="en-US" sz="2400" b="1">
                  <a:solidFill>
                    <a:schemeClr val="bg1"/>
                  </a:solidFill>
                  <a:latin typeface="微软雅黑" panose="020B0503020204020204" pitchFamily="34" charset="-122"/>
                  <a:ea typeface="微软雅黑" panose="020B0503020204020204" pitchFamily="34" charset="-122"/>
                </a:rPr>
                <a:t>05</a:t>
              </a:r>
              <a:endParaRPr lang="en-US" sz="2400" b="1">
                <a:solidFill>
                  <a:schemeClr val="bg1"/>
                </a:solidFill>
                <a:latin typeface="微软雅黑" panose="020B0503020204020204" pitchFamily="34" charset="-122"/>
                <a:ea typeface="微软雅黑" panose="020B0503020204020204" pitchFamily="34" charset="-122"/>
              </a:endParaRPr>
            </a:p>
          </p:txBody>
        </p:sp>
        <p:sp>
          <p:nvSpPr>
            <p:cNvPr id="47" name="i$1îde"/>
            <p:cNvSpPr txBox="1"/>
            <p:nvPr/>
          </p:nvSpPr>
          <p:spPr>
            <a:xfrm>
              <a:off x="4814699" y="2789870"/>
              <a:ext cx="584241" cy="511121"/>
            </a:xfrm>
            <a:prstGeom prst="rect">
              <a:avLst/>
            </a:prstGeom>
            <a:grpFill/>
          </p:spPr>
          <p:txBody>
            <a:bodyPr wrap="none">
              <a:normAutofit fontScale="85000" lnSpcReduction="20000"/>
            </a:bodyPr>
            <a:lstStyle/>
            <a:p>
              <a:pPr algn="ctr"/>
              <a:r>
                <a:rPr lang="en-US" sz="2400" b="1">
                  <a:solidFill>
                    <a:schemeClr val="bg1"/>
                  </a:solidFill>
                  <a:latin typeface="微软雅黑" panose="020B0503020204020204" pitchFamily="34" charset="-122"/>
                  <a:ea typeface="微软雅黑" panose="020B0503020204020204" pitchFamily="34" charset="-122"/>
                </a:rPr>
                <a:t>06</a:t>
              </a:r>
              <a:endParaRPr lang="en-US"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fltVal val="0"/>
                                          </p:val>
                                        </p:tav>
                                        <p:tav tm="100000">
                                          <p:val>
                                            <p:strVal val="#ppt_w"/>
                                          </p:val>
                                        </p:tav>
                                      </p:tavLst>
                                    </p:anim>
                                    <p:anim calcmode="lin" valueType="num">
                                      <p:cBhvr>
                                        <p:cTn id="13" dur="1000" fill="hold"/>
                                        <p:tgtEl>
                                          <p:spTgt spid="35"/>
                                        </p:tgtEl>
                                        <p:attrNameLst>
                                          <p:attrName>ppt_h</p:attrName>
                                        </p:attrNameLst>
                                      </p:cBhvr>
                                      <p:tavLst>
                                        <p:tav tm="0">
                                          <p:val>
                                            <p:fltVal val="0"/>
                                          </p:val>
                                        </p:tav>
                                        <p:tav tm="100000">
                                          <p:val>
                                            <p:strVal val="#ppt_h"/>
                                          </p:val>
                                        </p:tav>
                                      </p:tavLst>
                                    </p:anim>
                                    <p:anim calcmode="lin" valueType="num">
                                      <p:cBhvr>
                                        <p:cTn id="14" dur="1000" fill="hold"/>
                                        <p:tgtEl>
                                          <p:spTgt spid="35"/>
                                        </p:tgtEl>
                                        <p:attrNameLst>
                                          <p:attrName>style.rotation</p:attrName>
                                        </p:attrNameLst>
                                      </p:cBhvr>
                                      <p:tavLst>
                                        <p:tav tm="0">
                                          <p:val>
                                            <p:fltVal val="90"/>
                                          </p:val>
                                        </p:tav>
                                        <p:tav tm="100000">
                                          <p:val>
                                            <p:fltVal val="0"/>
                                          </p:val>
                                        </p:tav>
                                      </p:tavLst>
                                    </p:anim>
                                    <p:animEffect transition="in" filter="fade">
                                      <p:cBhvr>
                                        <p:cTn id="15" dur="10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47083" y="1503043"/>
            <a:ext cx="3107485"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中度不良行为</a:t>
            </a:r>
            <a:endParaRPr lang="zh-CN" altLang="en-US" sz="2800" b="1" dirty="0">
              <a:solidFill>
                <a:schemeClr val="bg1"/>
              </a:solidFill>
              <a:cs typeface="+mn-ea"/>
              <a:sym typeface="+mn-lt"/>
            </a:endParaRPr>
          </a:p>
        </p:txBody>
      </p:sp>
      <p:sp>
        <p:nvSpPr>
          <p:cNvPr id="10" name="文本框 9"/>
          <p:cNvSpPr txBox="1"/>
          <p:nvPr/>
        </p:nvSpPr>
        <p:spPr>
          <a:xfrm>
            <a:off x="2429938" y="2846734"/>
            <a:ext cx="2114681" cy="338554"/>
          </a:xfrm>
          <a:prstGeom prst="rect">
            <a:avLst/>
          </a:prstGeom>
          <a:noFill/>
          <a:ln>
            <a:solidFill>
              <a:srgbClr val="C00000"/>
            </a:solidFill>
          </a:ln>
        </p:spPr>
        <p:txBody>
          <a:bodyPr wrap="none" rtlCol="0">
            <a:spAutoFit/>
          </a:bodyPr>
          <a:lstStyle>
            <a:defPPr>
              <a:defRPr lang="zh-CN"/>
            </a:defPPr>
            <a:lvl1pPr marL="285750" indent="-285750">
              <a:lnSpc>
                <a:spcPct val="150000"/>
              </a:lnSpc>
              <a:buFont typeface="Arial" panose="020B0604020202020204" pitchFamily="34" charset="0"/>
              <a:buChar char="•"/>
              <a:defRPr>
                <a:latin typeface="思源黑体 CN Normal" panose="020B0400000000000000" pitchFamily="34" charset="-122"/>
                <a:ea typeface="思源黑体 CN Normal" panose="020B0400000000000000" pitchFamily="34" charset="-122"/>
              </a:defRPr>
            </a:lvl1pPr>
          </a:lstStyle>
          <a:p>
            <a:pPr>
              <a:lnSpc>
                <a:spcPct val="100000"/>
              </a:lnSpc>
              <a:buClr>
                <a:srgbClr val="C00000"/>
              </a:buClr>
              <a:buFont typeface="Wingdings" panose="05000000000000000000" pitchFamily="2" charset="2"/>
              <a:buChar char="u"/>
            </a:pPr>
            <a:r>
              <a:rPr lang="zh-CN" altLang="en-US" sz="1600" dirty="0">
                <a:solidFill>
                  <a:prstClr val="black"/>
                </a:solidFill>
                <a:latin typeface="Arial" panose="020B0604020202020204"/>
                <a:ea typeface="微软雅黑" panose="020B0503020204020204" pitchFamily="34" charset="-122"/>
                <a:cs typeface="+mn-ea"/>
                <a:sym typeface="+mn-lt"/>
              </a:rPr>
              <a:t>旷课、夜不归宿；</a:t>
            </a:r>
            <a:endParaRPr lang="zh-CN" altLang="en-US" sz="1600" dirty="0">
              <a:latin typeface="+mn-lt"/>
              <a:ea typeface="+mn-ea"/>
              <a:cs typeface="+mn-ea"/>
              <a:sym typeface="+mn-lt"/>
            </a:endParaRPr>
          </a:p>
        </p:txBody>
      </p:sp>
      <p:sp>
        <p:nvSpPr>
          <p:cNvPr id="12" name="文本框 11"/>
          <p:cNvSpPr txBox="1"/>
          <p:nvPr/>
        </p:nvSpPr>
        <p:spPr>
          <a:xfrm>
            <a:off x="2429938" y="3601970"/>
            <a:ext cx="1909497" cy="338554"/>
          </a:xfrm>
          <a:prstGeom prst="rect">
            <a:avLst/>
          </a:prstGeom>
          <a:noFill/>
          <a:ln>
            <a:solidFill>
              <a:srgbClr val="C00000"/>
            </a:solidFill>
          </a:ln>
        </p:spPr>
        <p:txBody>
          <a:bodyPr wrap="none" rtlCol="0">
            <a:spAutoFit/>
          </a:bodyPr>
          <a:lstStyle>
            <a:defPPr>
              <a:defRPr lang="zh-CN"/>
            </a:defPPr>
            <a:lvl1pPr marL="285750" indent="-285750">
              <a:lnSpc>
                <a:spcPct val="150000"/>
              </a:lnSpc>
              <a:buFont typeface="Arial" panose="020B0604020202020204" pitchFamily="34" charset="0"/>
              <a:buChar char="•"/>
              <a:defRPr>
                <a:latin typeface="思源黑体 CN Normal" panose="020B0400000000000000" pitchFamily="34" charset="-122"/>
                <a:ea typeface="思源黑体 CN Normal" panose="020B0400000000000000" pitchFamily="34" charset="-122"/>
              </a:defRPr>
            </a:lvl1pPr>
          </a:lstStyle>
          <a:p>
            <a:pPr>
              <a:lnSpc>
                <a:spcPct val="100000"/>
              </a:lnSpc>
              <a:buClr>
                <a:srgbClr val="C00000"/>
              </a:buClr>
              <a:buFont typeface="Wingdings" panose="05000000000000000000" pitchFamily="2" charset="2"/>
              <a:buChar char="u"/>
            </a:pPr>
            <a:r>
              <a:rPr lang="zh-CN" altLang="en-US" sz="1600">
                <a:solidFill>
                  <a:prstClr val="black"/>
                </a:solidFill>
                <a:latin typeface="Arial" panose="020B0604020202020204"/>
                <a:ea typeface="微软雅黑" panose="020B0503020204020204" pitchFamily="34" charset="-122"/>
                <a:cs typeface="+mn-ea"/>
                <a:sym typeface="+mn-lt"/>
              </a:rPr>
              <a:t>携带管制刀具；</a:t>
            </a:r>
            <a:endParaRPr lang="zh-CN" altLang="en-US" sz="1600" dirty="0">
              <a:latin typeface="+mn-lt"/>
              <a:ea typeface="+mn-ea"/>
              <a:cs typeface="+mn-ea"/>
              <a:sym typeface="+mn-lt"/>
            </a:endParaRPr>
          </a:p>
        </p:txBody>
      </p:sp>
      <p:sp>
        <p:nvSpPr>
          <p:cNvPr id="14" name="文本框 13"/>
          <p:cNvSpPr txBox="1"/>
          <p:nvPr/>
        </p:nvSpPr>
        <p:spPr>
          <a:xfrm>
            <a:off x="2429938" y="4357206"/>
            <a:ext cx="2525050" cy="338554"/>
          </a:xfrm>
          <a:prstGeom prst="rect">
            <a:avLst/>
          </a:prstGeom>
          <a:noFill/>
          <a:ln>
            <a:solidFill>
              <a:srgbClr val="C00000"/>
            </a:solidFill>
          </a:ln>
        </p:spPr>
        <p:txBody>
          <a:bodyPr wrap="none" rtlCol="0">
            <a:spAutoFit/>
          </a:bodyPr>
          <a:lstStyle>
            <a:defPPr>
              <a:defRPr lang="zh-CN"/>
            </a:defPPr>
            <a:lvl1pPr marL="285750" indent="-285750">
              <a:lnSpc>
                <a:spcPct val="150000"/>
              </a:lnSpc>
              <a:buFont typeface="Arial" panose="020B0604020202020204" pitchFamily="34" charset="0"/>
              <a:buChar char="•"/>
              <a:defRPr>
                <a:latin typeface="思源黑体 CN Normal" panose="020B0400000000000000" pitchFamily="34" charset="-122"/>
                <a:ea typeface="思源黑体 CN Normal" panose="020B0400000000000000" pitchFamily="34" charset="-122"/>
              </a:defRPr>
            </a:lvl1pPr>
          </a:lstStyle>
          <a:p>
            <a:pPr>
              <a:lnSpc>
                <a:spcPct val="100000"/>
              </a:lnSpc>
              <a:buClr>
                <a:srgbClr val="C00000"/>
              </a:buClr>
              <a:buFont typeface="Wingdings" panose="05000000000000000000" pitchFamily="2" charset="2"/>
              <a:buChar char="u"/>
            </a:pPr>
            <a:r>
              <a:rPr lang="zh-CN" altLang="en-US" sz="1600">
                <a:solidFill>
                  <a:prstClr val="black"/>
                </a:solidFill>
                <a:latin typeface="Arial" panose="020B0604020202020204"/>
                <a:ea typeface="微软雅黑" panose="020B0503020204020204" pitchFamily="34" charset="-122"/>
                <a:cs typeface="+mn-ea"/>
                <a:sym typeface="+mn-lt"/>
              </a:rPr>
              <a:t>打架斗殴，辱骂他人；</a:t>
            </a:r>
            <a:endParaRPr lang="zh-CN" altLang="en-US" sz="1600" dirty="0">
              <a:latin typeface="+mn-lt"/>
              <a:ea typeface="+mn-ea"/>
              <a:cs typeface="+mn-ea"/>
              <a:sym typeface="+mn-lt"/>
            </a:endParaRPr>
          </a:p>
        </p:txBody>
      </p:sp>
      <p:sp>
        <p:nvSpPr>
          <p:cNvPr id="17" name="文本框 16"/>
          <p:cNvSpPr txBox="1"/>
          <p:nvPr/>
        </p:nvSpPr>
        <p:spPr>
          <a:xfrm>
            <a:off x="6102095" y="2884275"/>
            <a:ext cx="2730235" cy="338554"/>
          </a:xfrm>
          <a:prstGeom prst="rect">
            <a:avLst/>
          </a:prstGeom>
          <a:noFill/>
          <a:ln>
            <a:solidFill>
              <a:srgbClr val="C00000"/>
            </a:solidFill>
          </a:ln>
        </p:spPr>
        <p:txBody>
          <a:bodyPr wrap="none" rtlCol="0">
            <a:spAutoFit/>
          </a:bodyPr>
          <a:lstStyle>
            <a:defPPr>
              <a:defRPr lang="zh-CN"/>
            </a:defPPr>
            <a:lvl1pPr marL="285750" indent="-285750">
              <a:lnSpc>
                <a:spcPct val="150000"/>
              </a:lnSpc>
              <a:buFont typeface="Arial" panose="020B0604020202020204" pitchFamily="34" charset="0"/>
              <a:buChar char="•"/>
              <a:defRPr>
                <a:latin typeface="思源黑体 CN Normal" panose="020B0400000000000000" pitchFamily="34" charset="-122"/>
                <a:ea typeface="思源黑体 CN Normal" panose="020B0400000000000000" pitchFamily="34" charset="-122"/>
              </a:defRPr>
            </a:lvl1pPr>
          </a:lstStyle>
          <a:p>
            <a:pPr>
              <a:lnSpc>
                <a:spcPct val="100000"/>
              </a:lnSpc>
              <a:buClr>
                <a:srgbClr val="C00000"/>
              </a:buClr>
              <a:buFont typeface="Wingdings" panose="05000000000000000000" pitchFamily="2" charset="2"/>
              <a:buChar char="u"/>
            </a:pPr>
            <a:r>
              <a:rPr lang="zh-CN" altLang="en-US" sz="1600" dirty="0">
                <a:solidFill>
                  <a:prstClr val="black"/>
                </a:solidFill>
                <a:latin typeface="Arial" panose="020B0604020202020204"/>
                <a:ea typeface="微软雅黑" panose="020B0503020204020204" pitchFamily="34" charset="-122"/>
                <a:cs typeface="+mn-ea"/>
                <a:sym typeface="+mn-lt"/>
              </a:rPr>
              <a:t>参与赌博或者变相赌博；</a:t>
            </a:r>
            <a:endParaRPr lang="zh-CN" altLang="en-US" sz="1600" dirty="0">
              <a:latin typeface="+mn-lt"/>
              <a:ea typeface="+mn-ea"/>
              <a:cs typeface="+mn-ea"/>
              <a:sym typeface="+mn-lt"/>
            </a:endParaRPr>
          </a:p>
        </p:txBody>
      </p:sp>
      <p:sp>
        <p:nvSpPr>
          <p:cNvPr id="18" name="文本框 17"/>
          <p:cNvSpPr txBox="1"/>
          <p:nvPr/>
        </p:nvSpPr>
        <p:spPr>
          <a:xfrm>
            <a:off x="6102095" y="3632070"/>
            <a:ext cx="4166525" cy="338554"/>
          </a:xfrm>
          <a:prstGeom prst="rect">
            <a:avLst/>
          </a:prstGeom>
          <a:noFill/>
          <a:ln>
            <a:solidFill>
              <a:srgbClr val="C00000"/>
            </a:solidFill>
          </a:ln>
        </p:spPr>
        <p:txBody>
          <a:bodyPr wrap="none" rtlCol="0">
            <a:spAutoFit/>
          </a:bodyPr>
          <a:lstStyle>
            <a:defPPr>
              <a:defRPr lang="zh-CN"/>
            </a:defPPr>
            <a:lvl1pPr marL="285750" indent="-285750">
              <a:lnSpc>
                <a:spcPct val="150000"/>
              </a:lnSpc>
              <a:buFont typeface="Arial" panose="020B0604020202020204" pitchFamily="34" charset="0"/>
              <a:buChar char="•"/>
              <a:defRPr>
                <a:latin typeface="思源黑体 CN Normal" panose="020B0400000000000000" pitchFamily="34" charset="-122"/>
                <a:ea typeface="思源黑体 CN Normal" panose="020B0400000000000000" pitchFamily="34" charset="-122"/>
              </a:defRPr>
            </a:lvl1pPr>
          </a:lstStyle>
          <a:p>
            <a:pPr>
              <a:lnSpc>
                <a:spcPct val="100000"/>
              </a:lnSpc>
              <a:buClr>
                <a:srgbClr val="C00000"/>
              </a:buClr>
              <a:buFont typeface="Wingdings" panose="05000000000000000000" pitchFamily="2" charset="2"/>
              <a:buChar char="u"/>
            </a:pPr>
            <a:r>
              <a:rPr lang="zh-CN" altLang="en-US" sz="1600" dirty="0">
                <a:solidFill>
                  <a:prstClr val="black"/>
                </a:solidFill>
                <a:latin typeface="Arial" panose="020B0604020202020204"/>
                <a:ea typeface="微软雅黑" panose="020B0503020204020204" pitchFamily="34" charset="-122"/>
                <a:cs typeface="+mn-ea"/>
                <a:sym typeface="+mn-lt"/>
              </a:rPr>
              <a:t>观看收听色情、淫秽的音像制品读物等；</a:t>
            </a:r>
            <a:endParaRPr lang="zh-CN" altLang="en-US" sz="1600" dirty="0">
              <a:latin typeface="+mn-lt"/>
              <a:ea typeface="+mn-ea"/>
              <a:cs typeface="+mn-ea"/>
              <a:sym typeface="+mn-lt"/>
            </a:endParaRPr>
          </a:p>
        </p:txBody>
      </p:sp>
      <p:sp>
        <p:nvSpPr>
          <p:cNvPr id="19" name="文本框 18"/>
          <p:cNvSpPr txBox="1"/>
          <p:nvPr/>
        </p:nvSpPr>
        <p:spPr>
          <a:xfrm>
            <a:off x="6102095" y="4379865"/>
            <a:ext cx="4898693" cy="584775"/>
          </a:xfrm>
          <a:prstGeom prst="rect">
            <a:avLst/>
          </a:prstGeom>
          <a:noFill/>
          <a:ln>
            <a:solidFill>
              <a:srgbClr val="C00000"/>
            </a:solidFill>
          </a:ln>
        </p:spPr>
        <p:txBody>
          <a:bodyPr wrap="square" rtlCol="0">
            <a:spAutoFit/>
          </a:bodyPr>
          <a:lstStyle>
            <a:defPPr>
              <a:defRPr lang="zh-CN"/>
            </a:defPPr>
            <a:lvl1pPr marL="285750" indent="-285750">
              <a:lnSpc>
                <a:spcPct val="150000"/>
              </a:lnSpc>
              <a:buFont typeface="Arial" panose="020B0604020202020204" pitchFamily="34" charset="0"/>
              <a:buChar char="•"/>
              <a:defRPr>
                <a:latin typeface="思源黑体 CN Normal" panose="020B0400000000000000" pitchFamily="34" charset="-122"/>
                <a:ea typeface="思源黑体 CN Normal" panose="020B0400000000000000" pitchFamily="34" charset="-122"/>
              </a:defRPr>
            </a:lvl1pPr>
          </a:lstStyle>
          <a:p>
            <a:pPr>
              <a:lnSpc>
                <a:spcPct val="100000"/>
              </a:lnSpc>
              <a:buClr>
                <a:srgbClr val="C00000"/>
              </a:buClr>
              <a:buFont typeface="Wingdings" panose="05000000000000000000" pitchFamily="2" charset="2"/>
              <a:buChar char="u"/>
            </a:pPr>
            <a:r>
              <a:rPr lang="zh-CN" altLang="en-US" sz="1600" dirty="0">
                <a:solidFill>
                  <a:prstClr val="black"/>
                </a:solidFill>
                <a:latin typeface="Arial" panose="020B0604020202020204"/>
                <a:ea typeface="微软雅黑" panose="020B0503020204020204" pitchFamily="34" charset="-122"/>
                <a:cs typeface="+mn-ea"/>
                <a:sym typeface="+mn-lt"/>
              </a:rPr>
              <a:t>进入法律、法规规定未成年人不适宜进入营业歌舞等场所；</a:t>
            </a:r>
            <a:endParaRPr lang="zh-CN" altLang="en-US" sz="16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022368" y="2626782"/>
            <a:ext cx="2869258" cy="2869258"/>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682009" y="2626782"/>
            <a:ext cx="2869258" cy="2869258"/>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023222" y="1226177"/>
            <a:ext cx="4145556" cy="1038071"/>
            <a:chOff x="1497758" y="1085791"/>
            <a:chExt cx="4145556" cy="1038071"/>
          </a:xfrm>
        </p:grpSpPr>
        <p:sp>
          <p:nvSpPr>
            <p:cNvPr id="6" name="文本框 5"/>
            <p:cNvSpPr txBox="1"/>
            <p:nvPr/>
          </p:nvSpPr>
          <p:spPr>
            <a:xfrm>
              <a:off x="2535829" y="1370607"/>
              <a:ext cx="3107485"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轻度不良行为</a:t>
              </a:r>
              <a:endParaRPr lang="zh-CN" altLang="en-US" sz="2800" b="1" dirty="0">
                <a:solidFill>
                  <a:schemeClr val="bg1"/>
                </a:solidFill>
                <a:cs typeface="+mn-ea"/>
                <a:sym typeface="+mn-l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sp>
        <p:nvSpPr>
          <p:cNvPr id="8" name="文本框 7"/>
          <p:cNvSpPr txBox="1"/>
          <p:nvPr/>
        </p:nvSpPr>
        <p:spPr>
          <a:xfrm>
            <a:off x="8139844" y="3398964"/>
            <a:ext cx="1953588" cy="1569660"/>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zh-CN" altLang="en-US" sz="1600" dirty="0">
                <a:solidFill>
                  <a:schemeClr val="tx1">
                    <a:lumMod val="95000"/>
                    <a:lumOff val="5000"/>
                  </a:schemeClr>
                </a:solidFill>
                <a:cs typeface="+mn-ea"/>
                <a:sym typeface="+mn-lt"/>
              </a:rPr>
              <a:t>是泛指与小学生守则、小学生日常行为规范、公众道德规范相背的一些行为以及心理障碍的总和。</a:t>
            </a:r>
            <a:endParaRPr lang="zh-CN" altLang="en-US" sz="1600" dirty="0">
              <a:solidFill>
                <a:schemeClr val="tx1">
                  <a:lumMod val="95000"/>
                  <a:lumOff val="5000"/>
                </a:schemeClr>
              </a:solidFill>
              <a:cs typeface="+mn-ea"/>
              <a:sym typeface="+mn-lt"/>
            </a:endParaRPr>
          </a:p>
        </p:txBody>
      </p:sp>
      <p:sp>
        <p:nvSpPr>
          <p:cNvPr id="18" name="文本框 17"/>
          <p:cNvSpPr txBox="1"/>
          <p:nvPr/>
        </p:nvSpPr>
        <p:spPr>
          <a:xfrm>
            <a:off x="2308775" y="3251064"/>
            <a:ext cx="2151113" cy="1815882"/>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zh-CN" altLang="en-US" sz="1600" dirty="0">
                <a:solidFill>
                  <a:schemeClr val="tx1">
                    <a:lumMod val="95000"/>
                    <a:lumOff val="5000"/>
                  </a:schemeClr>
                </a:solidFill>
                <a:cs typeface="+mn-ea"/>
                <a:sym typeface="+mn-lt"/>
              </a:rPr>
              <a:t>如迟到、早退、讲粗话脏话、穿奇装异服、染发、带首饰、男生留过耳长发、光头、不按时就寝等各种违反学校规章制度的行为。</a:t>
            </a:r>
            <a:endParaRPr lang="zh-CN" altLang="en-US" sz="16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8"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20111" y="2023149"/>
            <a:ext cx="7040880" cy="461665"/>
          </a:xfrm>
          <a:prstGeom prst="rect">
            <a:avLst/>
          </a:prstGeom>
          <a:noFill/>
        </p:spPr>
        <p:txBody>
          <a:bodyPr wrap="square" rtlCol="0">
            <a:spAutoFit/>
          </a:bodyPr>
          <a:lstStyle/>
          <a:p>
            <a:r>
              <a:rPr lang="zh-CN" altLang="en-US" sz="2400" b="1" dirty="0">
                <a:cs typeface="+mn-ea"/>
                <a:sym typeface="+mn-lt"/>
              </a:rPr>
              <a:t>发生在身边的轻度不良行为：</a:t>
            </a:r>
            <a:endParaRPr lang="zh-CN" altLang="en-US" sz="2400" b="1" dirty="0">
              <a:cs typeface="+mn-ea"/>
              <a:sym typeface="+mn-lt"/>
            </a:endParaRPr>
          </a:p>
        </p:txBody>
      </p:sp>
      <p:grpSp>
        <p:nvGrpSpPr>
          <p:cNvPr id="9" name="组合 8"/>
          <p:cNvGrpSpPr/>
          <p:nvPr/>
        </p:nvGrpSpPr>
        <p:grpSpPr>
          <a:xfrm>
            <a:off x="533739" y="623425"/>
            <a:ext cx="4145556" cy="1038071"/>
            <a:chOff x="1497758" y="1085791"/>
            <a:chExt cx="4145556" cy="1038071"/>
          </a:xfrm>
        </p:grpSpPr>
        <p:sp>
          <p:nvSpPr>
            <p:cNvPr id="16" name="文本框 15"/>
            <p:cNvSpPr txBox="1"/>
            <p:nvPr/>
          </p:nvSpPr>
          <p:spPr>
            <a:xfrm>
              <a:off x="2535829" y="1370607"/>
              <a:ext cx="3107485" cy="523220"/>
            </a:xfrm>
            <a:prstGeom prst="rect">
              <a:avLst/>
            </a:prstGeom>
            <a:solidFill>
              <a:srgbClr val="C00000"/>
            </a:solidFill>
          </p:spPr>
          <p:txBody>
            <a:bodyPr wrap="square" rtlCol="0">
              <a:spAutoFit/>
            </a:bodyPr>
            <a:lstStyle/>
            <a:p>
              <a:pPr algn="ctr"/>
              <a:r>
                <a:rPr lang="zh-CN" altLang="en-US" sz="2800" b="1" dirty="0">
                  <a:solidFill>
                    <a:schemeClr val="bg1"/>
                  </a:solidFill>
                  <a:cs typeface="+mn-ea"/>
                  <a:sym typeface="+mn-lt"/>
                </a:rPr>
                <a:t>轻度不良行为</a:t>
              </a:r>
              <a:endParaRPr lang="zh-CN" altLang="en-US" sz="2800" b="1" dirty="0">
                <a:solidFill>
                  <a:schemeClr val="bg1"/>
                </a:solidFill>
                <a:cs typeface="+mn-ea"/>
                <a:sym typeface="+mn-lt"/>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758" y="1085791"/>
              <a:ext cx="1038071" cy="1038071"/>
            </a:xfrm>
            <a:prstGeom prst="rect">
              <a:avLst/>
            </a:prstGeom>
          </p:spPr>
        </p:pic>
      </p:grpSp>
      <p:grpSp>
        <p:nvGrpSpPr>
          <p:cNvPr id="18" name="îṡḷíďé"/>
          <p:cNvGrpSpPr/>
          <p:nvPr/>
        </p:nvGrpSpPr>
        <p:grpSpPr>
          <a:xfrm>
            <a:off x="3844525" y="3008543"/>
            <a:ext cx="840692" cy="840913"/>
            <a:chOff x="3812517" y="2319273"/>
            <a:chExt cx="1867586" cy="1868076"/>
          </a:xfrm>
          <a:solidFill>
            <a:srgbClr val="C00000"/>
          </a:solidFill>
        </p:grpSpPr>
        <p:sp>
          <p:nvSpPr>
            <p:cNvPr id="19" name="iṧḻîdè"/>
            <p:cNvSpPr/>
            <p:nvPr/>
          </p:nvSpPr>
          <p:spPr bwMode="auto">
            <a:xfrm>
              <a:off x="3985552" y="2492896"/>
              <a:ext cx="1521537" cy="1521933"/>
            </a:xfrm>
            <a:prstGeom prst="ellipse">
              <a:avLst/>
            </a:pr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000" dirty="0">
                  <a:solidFill>
                    <a:schemeClr val="bg1"/>
                  </a:solidFill>
                </a:rPr>
                <a:t>2</a:t>
              </a:r>
              <a:endParaRPr sz="2000" dirty="0">
                <a:solidFill>
                  <a:schemeClr val="bg1"/>
                </a:solidFill>
              </a:endParaRPr>
            </a:p>
          </p:txBody>
        </p:sp>
        <p:grpSp>
          <p:nvGrpSpPr>
            <p:cNvPr id="20" name="ï$ļiḓé"/>
            <p:cNvGrpSpPr/>
            <p:nvPr/>
          </p:nvGrpSpPr>
          <p:grpSpPr>
            <a:xfrm>
              <a:off x="3812517" y="2319273"/>
              <a:ext cx="1867586" cy="1868076"/>
              <a:chOff x="3800237" y="2257147"/>
              <a:chExt cx="1868076" cy="1868076"/>
            </a:xfrm>
            <a:grpFill/>
          </p:grpSpPr>
          <p:sp>
            <p:nvSpPr>
              <p:cNvPr id="26" name="iśľîḋe"/>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27" name="ïS1íḓè"/>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28" name="ïṧļïḓê"/>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29" name="iṡḻîďè"/>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0" name="íṩ1îḋê"/>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1" name="ïSḻïdê"/>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2" name="iṥḷiḑè"/>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3" name="ïṣļïde"/>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4" name="iṡ1ïḑé"/>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5" name="íṥľïdê"/>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6" name="iśḷiḍé"/>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37" name="îSḷîďe"/>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grpSp>
        <p:grpSp>
          <p:nvGrpSpPr>
            <p:cNvPr id="21" name="íŝḷïďè"/>
            <p:cNvGrpSpPr/>
            <p:nvPr/>
          </p:nvGrpSpPr>
          <p:grpSpPr bwMode="auto">
            <a:xfrm>
              <a:off x="4554052" y="3313884"/>
              <a:ext cx="250765" cy="223659"/>
              <a:chOff x="3122613" y="4241799"/>
              <a:chExt cx="190500" cy="169863"/>
            </a:xfrm>
            <a:grpFill/>
          </p:grpSpPr>
          <p:sp>
            <p:nvSpPr>
              <p:cNvPr id="24" name="ïşľíḍè"/>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25" name="îsľïdè"/>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grpSp>
      </p:grpSp>
      <p:grpSp>
        <p:nvGrpSpPr>
          <p:cNvPr id="38" name="íşḷîḑé"/>
          <p:cNvGrpSpPr/>
          <p:nvPr/>
        </p:nvGrpSpPr>
        <p:grpSpPr>
          <a:xfrm>
            <a:off x="5301608" y="3008543"/>
            <a:ext cx="840692" cy="840913"/>
            <a:chOff x="6557972" y="2319273"/>
            <a:chExt cx="1867586" cy="1868076"/>
          </a:xfrm>
          <a:solidFill>
            <a:srgbClr val="C00000"/>
          </a:solidFill>
        </p:grpSpPr>
        <p:sp>
          <p:nvSpPr>
            <p:cNvPr id="39" name="ïşḷiďé"/>
            <p:cNvSpPr/>
            <p:nvPr/>
          </p:nvSpPr>
          <p:spPr bwMode="auto">
            <a:xfrm>
              <a:off x="6731013" y="2492896"/>
              <a:ext cx="1521537" cy="1521933"/>
            </a:xfrm>
            <a:prstGeom prst="ellipse">
              <a:avLst/>
            </a:pr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000" dirty="0">
                  <a:solidFill>
                    <a:schemeClr val="bg1"/>
                  </a:solidFill>
                </a:rPr>
                <a:t>3</a:t>
              </a:r>
              <a:endParaRPr sz="2000" dirty="0">
                <a:solidFill>
                  <a:schemeClr val="bg1"/>
                </a:solidFill>
              </a:endParaRPr>
            </a:p>
          </p:txBody>
        </p:sp>
        <p:grpSp>
          <p:nvGrpSpPr>
            <p:cNvPr id="40" name="iṡļîḓê"/>
            <p:cNvGrpSpPr/>
            <p:nvPr/>
          </p:nvGrpSpPr>
          <p:grpSpPr>
            <a:xfrm>
              <a:off x="6557972" y="2319273"/>
              <a:ext cx="1867586" cy="1868076"/>
              <a:chOff x="6546413" y="2257147"/>
              <a:chExt cx="1868076" cy="1868076"/>
            </a:xfrm>
            <a:grpFill/>
          </p:grpSpPr>
          <p:sp>
            <p:nvSpPr>
              <p:cNvPr id="42" name="íSḷïḋè"/>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43" name="i$ḷídé"/>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44" name="îṡḻîďe"/>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45" name="ïslíḓê"/>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46" name="íşlïḍè"/>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47" name="îṡlïḍe"/>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48" name="íšľïḑe"/>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49" name="íşľïḋè"/>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50" name="î$1îḋê"/>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51" name="íSlïḍè"/>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52" name="iśḷiḓé"/>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53" name="îş1ïde"/>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grpSp>
      </p:grpSp>
      <p:grpSp>
        <p:nvGrpSpPr>
          <p:cNvPr id="54" name="iṧḻíḋè"/>
          <p:cNvGrpSpPr/>
          <p:nvPr/>
        </p:nvGrpSpPr>
        <p:grpSpPr>
          <a:xfrm>
            <a:off x="6758691" y="3008543"/>
            <a:ext cx="840692" cy="840913"/>
            <a:chOff x="9303427" y="2319273"/>
            <a:chExt cx="1867586" cy="1868076"/>
          </a:xfrm>
          <a:solidFill>
            <a:srgbClr val="C00000"/>
          </a:solidFill>
        </p:grpSpPr>
        <p:sp>
          <p:nvSpPr>
            <p:cNvPr id="55" name="ïŝľiḓè"/>
            <p:cNvSpPr/>
            <p:nvPr/>
          </p:nvSpPr>
          <p:spPr bwMode="auto">
            <a:xfrm>
              <a:off x="9476474" y="2492896"/>
              <a:ext cx="1521537" cy="1521933"/>
            </a:xfrm>
            <a:prstGeom prst="ellipse">
              <a:avLst/>
            </a:pr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000" dirty="0">
                  <a:solidFill>
                    <a:schemeClr val="bg1"/>
                  </a:solidFill>
                </a:rPr>
                <a:t>4</a:t>
              </a:r>
              <a:endParaRPr sz="2000" dirty="0">
                <a:solidFill>
                  <a:schemeClr val="bg1"/>
                </a:solidFill>
              </a:endParaRPr>
            </a:p>
          </p:txBody>
        </p:sp>
        <p:grpSp>
          <p:nvGrpSpPr>
            <p:cNvPr id="56" name="ïš1ïďe"/>
            <p:cNvGrpSpPr/>
            <p:nvPr/>
          </p:nvGrpSpPr>
          <p:grpSpPr>
            <a:xfrm>
              <a:off x="9303427" y="2319273"/>
              <a:ext cx="1867586" cy="1868076"/>
              <a:chOff x="9237196" y="2257147"/>
              <a:chExt cx="1868076" cy="1868076"/>
            </a:xfrm>
            <a:grpFill/>
          </p:grpSpPr>
          <p:sp>
            <p:nvSpPr>
              <p:cNvPr id="58" name="íslïḋe"/>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59" name="išliďe"/>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0" name="íṡḻíḋê"/>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1" name="íS1íḓê"/>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2" name="í$ļîdè"/>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3" name="îṣľiḑê"/>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4" name="íŝľîḓè"/>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5" name="iśḻiďê"/>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6" name="íśľîḑé"/>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7" name="işlîḍe"/>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8" name="îṥḷïḍè"/>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69" name="î$ḻïdé"/>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grpSp>
      </p:grpSp>
      <p:grpSp>
        <p:nvGrpSpPr>
          <p:cNvPr id="70" name="ïsḷidè"/>
          <p:cNvGrpSpPr/>
          <p:nvPr/>
        </p:nvGrpSpPr>
        <p:grpSpPr>
          <a:xfrm>
            <a:off x="2387442" y="3008543"/>
            <a:ext cx="840692" cy="840913"/>
            <a:chOff x="1017965" y="2319273"/>
            <a:chExt cx="1867586" cy="1868076"/>
          </a:xfrm>
          <a:solidFill>
            <a:srgbClr val="C00000"/>
          </a:solidFill>
        </p:grpSpPr>
        <p:sp>
          <p:nvSpPr>
            <p:cNvPr id="71" name="îşlíďè"/>
            <p:cNvSpPr/>
            <p:nvPr/>
          </p:nvSpPr>
          <p:spPr bwMode="auto">
            <a:xfrm>
              <a:off x="1190995" y="2492896"/>
              <a:ext cx="1521537" cy="1521933"/>
            </a:xfrm>
            <a:prstGeom prst="ellipse">
              <a:avLst/>
            </a:pr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000" dirty="0">
                  <a:solidFill>
                    <a:schemeClr val="bg1"/>
                  </a:solidFill>
                </a:rPr>
                <a:t>1</a:t>
              </a:r>
              <a:endParaRPr sz="2000" dirty="0">
                <a:solidFill>
                  <a:schemeClr val="bg1"/>
                </a:solidFill>
              </a:endParaRPr>
            </a:p>
          </p:txBody>
        </p:sp>
        <p:grpSp>
          <p:nvGrpSpPr>
            <p:cNvPr id="72" name="ïŝḻïḋe"/>
            <p:cNvGrpSpPr/>
            <p:nvPr/>
          </p:nvGrpSpPr>
          <p:grpSpPr>
            <a:xfrm>
              <a:off x="1017965" y="2319273"/>
              <a:ext cx="1867586" cy="1868076"/>
              <a:chOff x="1119258" y="2257147"/>
              <a:chExt cx="1868076" cy="1868076"/>
            </a:xfrm>
            <a:grpFill/>
          </p:grpSpPr>
          <p:sp>
            <p:nvSpPr>
              <p:cNvPr id="74" name="îśḻîḍé"/>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75" name="iṡlïḋé"/>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dirty="0">
                  <a:solidFill>
                    <a:schemeClr val="bg1"/>
                  </a:solidFill>
                </a:endParaRPr>
              </a:p>
            </p:txBody>
          </p:sp>
          <p:sp>
            <p:nvSpPr>
              <p:cNvPr id="76" name="íṡļïḓe"/>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77" name="îSliḓé"/>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78" name="iSliḋe"/>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79" name="íş1ïde"/>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80" name="î$ḻîḍê"/>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81" name="ísļídé"/>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82" name="išliḓê"/>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83" name="iṥľíḍè"/>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84" name="îš1iḑè"/>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85" name="îṥlíḋè"/>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grpSp>
      </p:grpSp>
      <p:grpSp>
        <p:nvGrpSpPr>
          <p:cNvPr id="154" name="íşḷîḑé"/>
          <p:cNvGrpSpPr/>
          <p:nvPr/>
        </p:nvGrpSpPr>
        <p:grpSpPr>
          <a:xfrm>
            <a:off x="8215774" y="3008543"/>
            <a:ext cx="840692" cy="840913"/>
            <a:chOff x="6557972" y="2319273"/>
            <a:chExt cx="1867586" cy="1868076"/>
          </a:xfrm>
          <a:solidFill>
            <a:srgbClr val="C00000"/>
          </a:solidFill>
        </p:grpSpPr>
        <p:sp>
          <p:nvSpPr>
            <p:cNvPr id="155" name="ïşḷiďé"/>
            <p:cNvSpPr/>
            <p:nvPr/>
          </p:nvSpPr>
          <p:spPr bwMode="auto">
            <a:xfrm>
              <a:off x="6731013" y="2492896"/>
              <a:ext cx="1521537" cy="1521933"/>
            </a:xfrm>
            <a:prstGeom prst="ellipse">
              <a:avLst/>
            </a:pr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000" dirty="0">
                  <a:solidFill>
                    <a:schemeClr val="bg1"/>
                  </a:solidFill>
                </a:rPr>
                <a:t>5</a:t>
              </a:r>
              <a:endParaRPr sz="2000" dirty="0">
                <a:solidFill>
                  <a:schemeClr val="bg1"/>
                </a:solidFill>
              </a:endParaRPr>
            </a:p>
          </p:txBody>
        </p:sp>
        <p:grpSp>
          <p:nvGrpSpPr>
            <p:cNvPr id="156" name="iṡļîḓê"/>
            <p:cNvGrpSpPr/>
            <p:nvPr/>
          </p:nvGrpSpPr>
          <p:grpSpPr>
            <a:xfrm>
              <a:off x="6557972" y="2319273"/>
              <a:ext cx="1867586" cy="1868076"/>
              <a:chOff x="6546413" y="2257147"/>
              <a:chExt cx="1868076" cy="1868076"/>
            </a:xfrm>
            <a:grpFill/>
          </p:grpSpPr>
          <p:sp>
            <p:nvSpPr>
              <p:cNvPr id="158" name="íSḷïḋè"/>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59" name="i$ḷídé"/>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0" name="îṡḻîďe"/>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1" name="ïslíḓê"/>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2" name="íşlïḍè"/>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3" name="îṡlïḍe"/>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4" name="íšľïḑe"/>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5" name="íşľïḋè"/>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6" name="î$1îḋê"/>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7" name="íSlïḍè"/>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8" name="iśḷiḓé"/>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69" name="îş1ïde"/>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grpSp>
      </p:grpSp>
      <p:grpSp>
        <p:nvGrpSpPr>
          <p:cNvPr id="170" name="iṧḻíḋè"/>
          <p:cNvGrpSpPr/>
          <p:nvPr/>
        </p:nvGrpSpPr>
        <p:grpSpPr>
          <a:xfrm>
            <a:off x="9672855" y="3008543"/>
            <a:ext cx="840692" cy="840913"/>
            <a:chOff x="9303427" y="2319273"/>
            <a:chExt cx="1867586" cy="1868076"/>
          </a:xfrm>
          <a:solidFill>
            <a:srgbClr val="C00000"/>
          </a:solidFill>
        </p:grpSpPr>
        <p:sp>
          <p:nvSpPr>
            <p:cNvPr id="171" name="ïŝľiḓè"/>
            <p:cNvSpPr/>
            <p:nvPr/>
          </p:nvSpPr>
          <p:spPr bwMode="auto">
            <a:xfrm>
              <a:off x="9476474" y="2492896"/>
              <a:ext cx="1521537" cy="1521933"/>
            </a:xfrm>
            <a:prstGeom prst="ellipse">
              <a:avLst/>
            </a:pr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000" dirty="0">
                  <a:solidFill>
                    <a:schemeClr val="bg1"/>
                  </a:solidFill>
                </a:rPr>
                <a:t>6</a:t>
              </a:r>
              <a:endParaRPr sz="2000" dirty="0">
                <a:solidFill>
                  <a:schemeClr val="bg1"/>
                </a:solidFill>
              </a:endParaRPr>
            </a:p>
          </p:txBody>
        </p:sp>
        <p:grpSp>
          <p:nvGrpSpPr>
            <p:cNvPr id="172" name="ïš1ïďe"/>
            <p:cNvGrpSpPr/>
            <p:nvPr/>
          </p:nvGrpSpPr>
          <p:grpSpPr>
            <a:xfrm>
              <a:off x="9303427" y="2319273"/>
              <a:ext cx="1867586" cy="1868076"/>
              <a:chOff x="9237196" y="2257147"/>
              <a:chExt cx="1868076" cy="1868076"/>
            </a:xfrm>
            <a:grpFill/>
          </p:grpSpPr>
          <p:sp>
            <p:nvSpPr>
              <p:cNvPr id="174" name="íslïḋe"/>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75" name="išliďe"/>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76" name="íṡḻíḋê"/>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77" name="íS1íḓê"/>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78" name="í$ļîdè"/>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79" name="îṣľiḑê"/>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80" name="íŝľîḓè"/>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81" name="iśḻiďê"/>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82" name="íśľîḑé"/>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83" name="işlîḍe"/>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84" name="îṥḷïḍè"/>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sp>
            <p:nvSpPr>
              <p:cNvPr id="185" name="î$ḻïdé"/>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000">
                  <a:solidFill>
                    <a:schemeClr val="bg1"/>
                  </a:solidFill>
                </a:endParaRPr>
              </a:p>
            </p:txBody>
          </p:sp>
        </p:grpSp>
      </p:grpSp>
      <p:sp>
        <p:nvSpPr>
          <p:cNvPr id="186" name="矩形 185"/>
          <p:cNvSpPr/>
          <p:nvPr/>
        </p:nvSpPr>
        <p:spPr>
          <a:xfrm>
            <a:off x="2320610" y="4025657"/>
            <a:ext cx="1058091" cy="654353"/>
          </a:xfrm>
          <a:prstGeom prst="rect">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上课说话，不爱学习</a:t>
            </a:r>
            <a:endParaRPr lang="zh-CN" altLang="en-US" dirty="0">
              <a:solidFill>
                <a:schemeClr val="tx1"/>
              </a:solidFill>
              <a:cs typeface="+mn-ea"/>
              <a:sym typeface="+mn-lt"/>
            </a:endParaRPr>
          </a:p>
        </p:txBody>
      </p:sp>
      <p:sp>
        <p:nvSpPr>
          <p:cNvPr id="187" name="矩形 186"/>
          <p:cNvSpPr/>
          <p:nvPr/>
        </p:nvSpPr>
        <p:spPr>
          <a:xfrm>
            <a:off x="3800784" y="4053470"/>
            <a:ext cx="1058091" cy="654353"/>
          </a:xfrm>
          <a:prstGeom prst="rect">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不听父母及老师的话</a:t>
            </a:r>
            <a:endParaRPr lang="zh-CN" altLang="en-US" dirty="0">
              <a:solidFill>
                <a:schemeClr val="tx1"/>
              </a:solidFill>
              <a:cs typeface="+mn-ea"/>
              <a:sym typeface="+mn-lt"/>
            </a:endParaRPr>
          </a:p>
        </p:txBody>
      </p:sp>
      <p:sp>
        <p:nvSpPr>
          <p:cNvPr id="188" name="矩形 187"/>
          <p:cNvSpPr/>
          <p:nvPr/>
        </p:nvSpPr>
        <p:spPr>
          <a:xfrm>
            <a:off x="6619418" y="4077751"/>
            <a:ext cx="1345055" cy="654353"/>
          </a:xfrm>
          <a:prstGeom prst="rect">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过马路时不看红绿灯，乱闯红灯</a:t>
            </a:r>
            <a:endParaRPr lang="zh-CN" altLang="en-US" dirty="0">
              <a:solidFill>
                <a:schemeClr val="tx1"/>
              </a:solidFill>
              <a:cs typeface="+mn-ea"/>
              <a:sym typeface="+mn-lt"/>
            </a:endParaRPr>
          </a:p>
        </p:txBody>
      </p:sp>
      <p:sp>
        <p:nvSpPr>
          <p:cNvPr id="189" name="矩形 188"/>
          <p:cNvSpPr/>
          <p:nvPr/>
        </p:nvSpPr>
        <p:spPr>
          <a:xfrm>
            <a:off x="5254183" y="3965784"/>
            <a:ext cx="1058091" cy="654353"/>
          </a:xfrm>
          <a:prstGeom prst="rect">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欺负小同学</a:t>
            </a:r>
            <a:endParaRPr lang="zh-CN" altLang="en-US" dirty="0">
              <a:solidFill>
                <a:schemeClr val="tx1"/>
              </a:solidFill>
              <a:cs typeface="+mn-ea"/>
              <a:sym typeface="+mn-lt"/>
            </a:endParaRPr>
          </a:p>
        </p:txBody>
      </p:sp>
      <p:sp>
        <p:nvSpPr>
          <p:cNvPr id="190" name="矩形 189"/>
          <p:cNvSpPr/>
          <p:nvPr/>
        </p:nvSpPr>
        <p:spPr>
          <a:xfrm>
            <a:off x="8187757" y="4045483"/>
            <a:ext cx="1058091" cy="654353"/>
          </a:xfrm>
          <a:prstGeom prst="rect">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乱丢垃圾</a:t>
            </a:r>
            <a:endParaRPr lang="zh-CN" altLang="en-US" dirty="0">
              <a:solidFill>
                <a:schemeClr val="tx1"/>
              </a:solidFill>
              <a:cs typeface="+mn-ea"/>
              <a:sym typeface="+mn-lt"/>
            </a:endParaRPr>
          </a:p>
        </p:txBody>
      </p:sp>
      <p:sp>
        <p:nvSpPr>
          <p:cNvPr id="191" name="矩形 190"/>
          <p:cNvSpPr/>
          <p:nvPr/>
        </p:nvSpPr>
        <p:spPr>
          <a:xfrm>
            <a:off x="9672855" y="4043077"/>
            <a:ext cx="1058092" cy="654353"/>
          </a:xfrm>
          <a:prstGeom prst="rect">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cs typeface="+mn-ea"/>
                <a:sym typeface="+mn-lt"/>
              </a:rPr>
              <a:t>不按时完成作业</a:t>
            </a:r>
            <a:endParaRPr lang="zh-CN" altLang="en-US"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70"/>
                                        </p:tgtEl>
                                        <p:attrNameLst>
                                          <p:attrName>style.visibility</p:attrName>
                                        </p:attrNameLst>
                                      </p:cBhvr>
                                      <p:to>
                                        <p:strVal val="visible"/>
                                      </p:to>
                                    </p:set>
                                    <p:anim calcmode="lin" valueType="num">
                                      <p:cBhvr additive="base">
                                        <p:cTn id="21" dur="500" fill="hold"/>
                                        <p:tgtEl>
                                          <p:spTgt spid="170"/>
                                        </p:tgtEl>
                                        <p:attrNameLst>
                                          <p:attrName>ppt_x</p:attrName>
                                        </p:attrNameLst>
                                      </p:cBhvr>
                                      <p:tavLst>
                                        <p:tav tm="0">
                                          <p:val>
                                            <p:strVal val="0-#ppt_w/2"/>
                                          </p:val>
                                        </p:tav>
                                        <p:tav tm="100000">
                                          <p:val>
                                            <p:strVal val="#ppt_x"/>
                                          </p:val>
                                        </p:tav>
                                      </p:tavLst>
                                    </p:anim>
                                    <p:anim calcmode="lin" valueType="num">
                                      <p:cBhvr additive="base">
                                        <p:cTn id="22" dur="500" fill="hold"/>
                                        <p:tgtEl>
                                          <p:spTgt spid="17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anim calcmode="lin" valueType="num">
                                      <p:cBhvr additive="base">
                                        <p:cTn id="25" dur="500" fill="hold"/>
                                        <p:tgtEl>
                                          <p:spTgt spid="154"/>
                                        </p:tgtEl>
                                        <p:attrNameLst>
                                          <p:attrName>ppt_x</p:attrName>
                                        </p:attrNameLst>
                                      </p:cBhvr>
                                      <p:tavLst>
                                        <p:tav tm="0">
                                          <p:val>
                                            <p:strVal val="0-#ppt_w/2"/>
                                          </p:val>
                                        </p:tav>
                                        <p:tav tm="100000">
                                          <p:val>
                                            <p:strVal val="#ppt_x"/>
                                          </p:val>
                                        </p:tav>
                                      </p:tavLst>
                                    </p:anim>
                                    <p:anim calcmode="lin" valueType="num">
                                      <p:cBhvr additive="base">
                                        <p:cTn id="26" dur="500" fill="hold"/>
                                        <p:tgtEl>
                                          <p:spTgt spid="15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0-#ppt_w/2"/>
                                          </p:val>
                                        </p:tav>
                                        <p:tav tm="100000">
                                          <p:val>
                                            <p:strVal val="#ppt_x"/>
                                          </p:val>
                                        </p:tav>
                                      </p:tavLst>
                                    </p:anim>
                                    <p:anim calcmode="lin" valueType="num">
                                      <p:cBhvr additive="base">
                                        <p:cTn id="30" dur="500" fill="hold"/>
                                        <p:tgtEl>
                                          <p:spTgt spid="5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0-#ppt_w/2"/>
                                          </p:val>
                                        </p:tav>
                                        <p:tav tm="100000">
                                          <p:val>
                                            <p:strVal val="#ppt_x"/>
                                          </p:val>
                                        </p:tav>
                                      </p:tavLst>
                                    </p:anim>
                                    <p:anim calcmode="lin" valueType="num">
                                      <p:cBhvr additive="base">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86"/>
                                        </p:tgtEl>
                                        <p:attrNameLst>
                                          <p:attrName>style.visibility</p:attrName>
                                        </p:attrNameLst>
                                      </p:cBhvr>
                                      <p:to>
                                        <p:strVal val="visible"/>
                                      </p:to>
                                    </p:set>
                                    <p:anim calcmode="lin" valueType="num">
                                      <p:cBhvr>
                                        <p:cTn id="43" dur="500" fill="hold"/>
                                        <p:tgtEl>
                                          <p:spTgt spid="186"/>
                                        </p:tgtEl>
                                        <p:attrNameLst>
                                          <p:attrName>ppt_w</p:attrName>
                                        </p:attrNameLst>
                                      </p:cBhvr>
                                      <p:tavLst>
                                        <p:tav tm="0">
                                          <p:val>
                                            <p:fltVal val="0"/>
                                          </p:val>
                                        </p:tav>
                                        <p:tav tm="100000">
                                          <p:val>
                                            <p:strVal val="#ppt_w"/>
                                          </p:val>
                                        </p:tav>
                                      </p:tavLst>
                                    </p:anim>
                                    <p:anim calcmode="lin" valueType="num">
                                      <p:cBhvr>
                                        <p:cTn id="44" dur="500" fill="hold"/>
                                        <p:tgtEl>
                                          <p:spTgt spid="186"/>
                                        </p:tgtEl>
                                        <p:attrNameLst>
                                          <p:attrName>ppt_h</p:attrName>
                                        </p:attrNameLst>
                                      </p:cBhvr>
                                      <p:tavLst>
                                        <p:tav tm="0">
                                          <p:val>
                                            <p:fltVal val="0"/>
                                          </p:val>
                                        </p:tav>
                                        <p:tav tm="100000">
                                          <p:val>
                                            <p:strVal val="#ppt_h"/>
                                          </p:val>
                                        </p:tav>
                                      </p:tavLst>
                                    </p:anim>
                                    <p:animEffect transition="in" filter="fade">
                                      <p:cBhvr>
                                        <p:cTn id="45" dur="500"/>
                                        <p:tgtEl>
                                          <p:spTgt spid="18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7"/>
                                        </p:tgtEl>
                                        <p:attrNameLst>
                                          <p:attrName>style.visibility</p:attrName>
                                        </p:attrNameLst>
                                      </p:cBhvr>
                                      <p:to>
                                        <p:strVal val="visible"/>
                                      </p:to>
                                    </p:set>
                                    <p:anim calcmode="lin" valueType="num">
                                      <p:cBhvr>
                                        <p:cTn id="48" dur="500" fill="hold"/>
                                        <p:tgtEl>
                                          <p:spTgt spid="187"/>
                                        </p:tgtEl>
                                        <p:attrNameLst>
                                          <p:attrName>ppt_w</p:attrName>
                                        </p:attrNameLst>
                                      </p:cBhvr>
                                      <p:tavLst>
                                        <p:tav tm="0">
                                          <p:val>
                                            <p:fltVal val="0"/>
                                          </p:val>
                                        </p:tav>
                                        <p:tav tm="100000">
                                          <p:val>
                                            <p:strVal val="#ppt_w"/>
                                          </p:val>
                                        </p:tav>
                                      </p:tavLst>
                                    </p:anim>
                                    <p:anim calcmode="lin" valueType="num">
                                      <p:cBhvr>
                                        <p:cTn id="49" dur="500" fill="hold"/>
                                        <p:tgtEl>
                                          <p:spTgt spid="187"/>
                                        </p:tgtEl>
                                        <p:attrNameLst>
                                          <p:attrName>ppt_h</p:attrName>
                                        </p:attrNameLst>
                                      </p:cBhvr>
                                      <p:tavLst>
                                        <p:tav tm="0">
                                          <p:val>
                                            <p:fltVal val="0"/>
                                          </p:val>
                                        </p:tav>
                                        <p:tav tm="100000">
                                          <p:val>
                                            <p:strVal val="#ppt_h"/>
                                          </p:val>
                                        </p:tav>
                                      </p:tavLst>
                                    </p:anim>
                                    <p:animEffect transition="in" filter="fade">
                                      <p:cBhvr>
                                        <p:cTn id="50" dur="500"/>
                                        <p:tgtEl>
                                          <p:spTgt spid="18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8"/>
                                        </p:tgtEl>
                                        <p:attrNameLst>
                                          <p:attrName>style.visibility</p:attrName>
                                        </p:attrNameLst>
                                      </p:cBhvr>
                                      <p:to>
                                        <p:strVal val="visible"/>
                                      </p:to>
                                    </p:set>
                                    <p:anim calcmode="lin" valueType="num">
                                      <p:cBhvr>
                                        <p:cTn id="53" dur="500" fill="hold"/>
                                        <p:tgtEl>
                                          <p:spTgt spid="188"/>
                                        </p:tgtEl>
                                        <p:attrNameLst>
                                          <p:attrName>ppt_w</p:attrName>
                                        </p:attrNameLst>
                                      </p:cBhvr>
                                      <p:tavLst>
                                        <p:tav tm="0">
                                          <p:val>
                                            <p:fltVal val="0"/>
                                          </p:val>
                                        </p:tav>
                                        <p:tav tm="100000">
                                          <p:val>
                                            <p:strVal val="#ppt_w"/>
                                          </p:val>
                                        </p:tav>
                                      </p:tavLst>
                                    </p:anim>
                                    <p:anim calcmode="lin" valueType="num">
                                      <p:cBhvr>
                                        <p:cTn id="54" dur="500" fill="hold"/>
                                        <p:tgtEl>
                                          <p:spTgt spid="188"/>
                                        </p:tgtEl>
                                        <p:attrNameLst>
                                          <p:attrName>ppt_h</p:attrName>
                                        </p:attrNameLst>
                                      </p:cBhvr>
                                      <p:tavLst>
                                        <p:tav tm="0">
                                          <p:val>
                                            <p:fltVal val="0"/>
                                          </p:val>
                                        </p:tav>
                                        <p:tav tm="100000">
                                          <p:val>
                                            <p:strVal val="#ppt_h"/>
                                          </p:val>
                                        </p:tav>
                                      </p:tavLst>
                                    </p:anim>
                                    <p:animEffect transition="in" filter="fade">
                                      <p:cBhvr>
                                        <p:cTn id="55" dur="500"/>
                                        <p:tgtEl>
                                          <p:spTgt spid="18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9"/>
                                        </p:tgtEl>
                                        <p:attrNameLst>
                                          <p:attrName>style.visibility</p:attrName>
                                        </p:attrNameLst>
                                      </p:cBhvr>
                                      <p:to>
                                        <p:strVal val="visible"/>
                                      </p:to>
                                    </p:set>
                                    <p:anim calcmode="lin" valueType="num">
                                      <p:cBhvr>
                                        <p:cTn id="58" dur="500" fill="hold"/>
                                        <p:tgtEl>
                                          <p:spTgt spid="189"/>
                                        </p:tgtEl>
                                        <p:attrNameLst>
                                          <p:attrName>ppt_w</p:attrName>
                                        </p:attrNameLst>
                                      </p:cBhvr>
                                      <p:tavLst>
                                        <p:tav tm="0">
                                          <p:val>
                                            <p:fltVal val="0"/>
                                          </p:val>
                                        </p:tav>
                                        <p:tav tm="100000">
                                          <p:val>
                                            <p:strVal val="#ppt_w"/>
                                          </p:val>
                                        </p:tav>
                                      </p:tavLst>
                                    </p:anim>
                                    <p:anim calcmode="lin" valueType="num">
                                      <p:cBhvr>
                                        <p:cTn id="59" dur="500" fill="hold"/>
                                        <p:tgtEl>
                                          <p:spTgt spid="189"/>
                                        </p:tgtEl>
                                        <p:attrNameLst>
                                          <p:attrName>ppt_h</p:attrName>
                                        </p:attrNameLst>
                                      </p:cBhvr>
                                      <p:tavLst>
                                        <p:tav tm="0">
                                          <p:val>
                                            <p:fltVal val="0"/>
                                          </p:val>
                                        </p:tav>
                                        <p:tav tm="100000">
                                          <p:val>
                                            <p:strVal val="#ppt_h"/>
                                          </p:val>
                                        </p:tav>
                                      </p:tavLst>
                                    </p:anim>
                                    <p:animEffect transition="in" filter="fade">
                                      <p:cBhvr>
                                        <p:cTn id="60" dur="500"/>
                                        <p:tgtEl>
                                          <p:spTgt spid="18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0"/>
                                        </p:tgtEl>
                                        <p:attrNameLst>
                                          <p:attrName>style.visibility</p:attrName>
                                        </p:attrNameLst>
                                      </p:cBhvr>
                                      <p:to>
                                        <p:strVal val="visible"/>
                                      </p:to>
                                    </p:set>
                                    <p:anim calcmode="lin" valueType="num">
                                      <p:cBhvr>
                                        <p:cTn id="63" dur="500" fill="hold"/>
                                        <p:tgtEl>
                                          <p:spTgt spid="190"/>
                                        </p:tgtEl>
                                        <p:attrNameLst>
                                          <p:attrName>ppt_w</p:attrName>
                                        </p:attrNameLst>
                                      </p:cBhvr>
                                      <p:tavLst>
                                        <p:tav tm="0">
                                          <p:val>
                                            <p:fltVal val="0"/>
                                          </p:val>
                                        </p:tav>
                                        <p:tav tm="100000">
                                          <p:val>
                                            <p:strVal val="#ppt_w"/>
                                          </p:val>
                                        </p:tav>
                                      </p:tavLst>
                                    </p:anim>
                                    <p:anim calcmode="lin" valueType="num">
                                      <p:cBhvr>
                                        <p:cTn id="64" dur="500" fill="hold"/>
                                        <p:tgtEl>
                                          <p:spTgt spid="190"/>
                                        </p:tgtEl>
                                        <p:attrNameLst>
                                          <p:attrName>ppt_h</p:attrName>
                                        </p:attrNameLst>
                                      </p:cBhvr>
                                      <p:tavLst>
                                        <p:tav tm="0">
                                          <p:val>
                                            <p:fltVal val="0"/>
                                          </p:val>
                                        </p:tav>
                                        <p:tav tm="100000">
                                          <p:val>
                                            <p:strVal val="#ppt_h"/>
                                          </p:val>
                                        </p:tav>
                                      </p:tavLst>
                                    </p:anim>
                                    <p:animEffect transition="in" filter="fade">
                                      <p:cBhvr>
                                        <p:cTn id="65" dur="500"/>
                                        <p:tgtEl>
                                          <p:spTgt spid="19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91"/>
                                        </p:tgtEl>
                                        <p:attrNameLst>
                                          <p:attrName>style.visibility</p:attrName>
                                        </p:attrNameLst>
                                      </p:cBhvr>
                                      <p:to>
                                        <p:strVal val="visible"/>
                                      </p:to>
                                    </p:set>
                                    <p:anim calcmode="lin" valueType="num">
                                      <p:cBhvr>
                                        <p:cTn id="68" dur="500" fill="hold"/>
                                        <p:tgtEl>
                                          <p:spTgt spid="191"/>
                                        </p:tgtEl>
                                        <p:attrNameLst>
                                          <p:attrName>ppt_w</p:attrName>
                                        </p:attrNameLst>
                                      </p:cBhvr>
                                      <p:tavLst>
                                        <p:tav tm="0">
                                          <p:val>
                                            <p:fltVal val="0"/>
                                          </p:val>
                                        </p:tav>
                                        <p:tav tm="100000">
                                          <p:val>
                                            <p:strVal val="#ppt_w"/>
                                          </p:val>
                                        </p:tav>
                                      </p:tavLst>
                                    </p:anim>
                                    <p:anim calcmode="lin" valueType="num">
                                      <p:cBhvr>
                                        <p:cTn id="69" dur="500" fill="hold"/>
                                        <p:tgtEl>
                                          <p:spTgt spid="191"/>
                                        </p:tgtEl>
                                        <p:attrNameLst>
                                          <p:attrName>ppt_h</p:attrName>
                                        </p:attrNameLst>
                                      </p:cBhvr>
                                      <p:tavLst>
                                        <p:tav tm="0">
                                          <p:val>
                                            <p:fltVal val="0"/>
                                          </p:val>
                                        </p:tav>
                                        <p:tav tm="100000">
                                          <p:val>
                                            <p:strVal val="#ppt_h"/>
                                          </p:val>
                                        </p:tav>
                                      </p:tavLst>
                                    </p:anim>
                                    <p:animEffect transition="in" filter="fade">
                                      <p:cBhvr>
                                        <p:cTn id="7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6" grpId="0" animBg="1"/>
      <p:bldP spid="187" grpId="0" animBg="1"/>
      <p:bldP spid="188" grpId="0" animBg="1"/>
      <p:bldP spid="189" grpId="0" animBg="1"/>
      <p:bldP spid="190" grpId="0" animBg="1"/>
      <p:bldP spid="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325597" y="1423984"/>
            <a:ext cx="3142537" cy="584775"/>
          </a:xfrm>
          <a:prstGeom prst="rect">
            <a:avLst/>
          </a:prstGeom>
          <a:solidFill>
            <a:srgbClr val="C00000"/>
          </a:solidFill>
        </p:spPr>
        <p:txBody>
          <a:bodyPr wrap="square" rtlCol="0">
            <a:spAutoFit/>
          </a:bodyPr>
          <a:lstStyle/>
          <a:p>
            <a:pPr algn="ctr"/>
            <a:r>
              <a:rPr lang="zh-CN" altLang="en-US" sz="3200" b="1" dirty="0">
                <a:solidFill>
                  <a:schemeClr val="bg1"/>
                </a:solidFill>
                <a:cs typeface="+mn-ea"/>
                <a:sym typeface="+mn-lt"/>
              </a:rPr>
              <a:t>大家谈一谈：</a:t>
            </a:r>
            <a:endParaRPr lang="zh-CN" altLang="en-US" sz="3200" b="1" dirty="0">
              <a:solidFill>
                <a:schemeClr val="bg1"/>
              </a:solidFill>
              <a:cs typeface="+mn-ea"/>
              <a:sym typeface="+mn-lt"/>
            </a:endParaRPr>
          </a:p>
        </p:txBody>
      </p:sp>
      <p:sp>
        <p:nvSpPr>
          <p:cNvPr id="11" name="矩形: 圆角 10"/>
          <p:cNvSpPr/>
          <p:nvPr/>
        </p:nvSpPr>
        <p:spPr>
          <a:xfrm>
            <a:off x="2201546" y="3161809"/>
            <a:ext cx="3894454" cy="1714991"/>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2845065" y="3301223"/>
            <a:ext cx="3282399" cy="1360244"/>
          </a:xfrm>
          <a:prstGeom prst="rect">
            <a:avLst/>
          </a:prstGeom>
          <a:noFill/>
        </p:spPr>
        <p:txBody>
          <a:bodyPr wrap="square" rtlCol="0">
            <a:spAutoFit/>
          </a:bodyPr>
          <a:lstStyle>
            <a:defPPr>
              <a:defRPr lang="zh-CN"/>
            </a:defPPr>
            <a:lvl1pPr>
              <a:lnSpc>
                <a:spcPct val="200000"/>
              </a:lnSpc>
              <a:spcBef>
                <a:spcPct val="0"/>
              </a:spcBef>
              <a:buNone/>
              <a:defRPr sz="2400">
                <a:latin typeface="思源黑体 CN Medium" panose="020B0600000000000000" pitchFamily="34" charset="-122"/>
                <a:ea typeface="思源黑体 CN Medium" panose="020B0600000000000000" pitchFamily="34" charset="-122"/>
              </a:defRPr>
            </a:lvl1pPr>
          </a:lstStyle>
          <a:p>
            <a:r>
              <a:rPr lang="zh-CN" altLang="en-US" b="1" dirty="0">
                <a:latin typeface="+mn-ea"/>
                <a:ea typeface="+mn-ea"/>
                <a:cs typeface="+mn-ea"/>
                <a:sym typeface="+mn-lt"/>
              </a:rPr>
              <a:t>问题</a:t>
            </a:r>
            <a:r>
              <a:rPr lang="en-US" altLang="zh-CN" b="1" dirty="0">
                <a:latin typeface="+mn-ea"/>
                <a:ea typeface="+mn-ea"/>
                <a:cs typeface="+mn-ea"/>
                <a:sym typeface="+mn-lt"/>
              </a:rPr>
              <a:t>2.</a:t>
            </a:r>
            <a:endParaRPr lang="en-US" altLang="zh-CN" b="1" dirty="0">
              <a:latin typeface="+mn-ea"/>
              <a:ea typeface="+mn-ea"/>
              <a:cs typeface="+mn-ea"/>
              <a:sym typeface="+mn-lt"/>
            </a:endParaRPr>
          </a:p>
          <a:p>
            <a:r>
              <a:rPr lang="zh-CN" altLang="en-US" sz="2000" dirty="0">
                <a:latin typeface="+mn-lt"/>
                <a:ea typeface="+mn-ea"/>
                <a:cs typeface="+mn-ea"/>
                <a:sym typeface="+mn-lt"/>
              </a:rPr>
              <a:t>哪些行为是我们不能做的？</a:t>
            </a:r>
            <a:endParaRPr lang="zh-CN" altLang="en-US" sz="2000" dirty="0">
              <a:latin typeface="+mn-lt"/>
              <a:ea typeface="+mn-ea"/>
              <a:cs typeface="+mn-ea"/>
              <a:sym typeface="+mn-lt"/>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39519" y="1390610"/>
            <a:ext cx="4076780" cy="4076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250" advTm="3000">
        <p:push dir="u"/>
      </p:transition>
    </mc:Choice>
    <mc:Fallback>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9" grpId="0"/>
    </p:bldLst>
  </p:timing>
</p:sld>
</file>

<file path=ppt/tags/tag1.xml><?xml version="1.0" encoding="utf-8"?>
<p:tagLst xmlns:p="http://schemas.openxmlformats.org/presentationml/2006/main">
  <p:tag name="MH" val="20160704091612"/>
  <p:tag name="MH_LIBRARY" val="GRAPHIC"/>
  <p:tag name="MH_TYPE" val="Other"/>
  <p:tag name="MH_ORDER" val="1"/>
</p:tagLst>
</file>

<file path=ppt/tags/tag10.xml><?xml version="1.0" encoding="utf-8"?>
<p:tagLst xmlns:p="http://schemas.openxmlformats.org/presentationml/2006/main">
  <p:tag name="MH" val="20160704091612"/>
  <p:tag name="MH_LIBRARY" val="GRAPHIC"/>
  <p:tag name="MH_TYPE" val="Other"/>
  <p:tag name="MH_ORDER" val="4"/>
</p:tagLst>
</file>

<file path=ppt/tags/tag11.xml><?xml version="1.0" encoding="utf-8"?>
<p:tagLst xmlns:p="http://schemas.openxmlformats.org/presentationml/2006/main">
  <p:tag name="MH" val="20160704091612"/>
  <p:tag name="MH_LIBRARY" val="GRAPHIC"/>
  <p:tag name="MH_TYPE" val="Other"/>
  <p:tag name="MH_ORDER" val="5"/>
</p:tagLst>
</file>

<file path=ppt/tags/tag12.xml><?xml version="1.0" encoding="utf-8"?>
<p:tagLst xmlns:p="http://schemas.openxmlformats.org/presentationml/2006/main">
  <p:tag name="MH" val="20160704091612"/>
  <p:tag name="MH_LIBRARY" val="GRAPHIC"/>
  <p:tag name="MH_TYPE" val="Other"/>
  <p:tag name="MH_ORDER" val="6"/>
</p:tagLst>
</file>

<file path=ppt/tags/tag13.xml><?xml version="1.0" encoding="utf-8"?>
<p:tagLst xmlns:p="http://schemas.openxmlformats.org/presentationml/2006/main">
  <p:tag name="MH" val="20160704091612"/>
  <p:tag name="MH_LIBRARY" val="GRAPHIC"/>
  <p:tag name="MH_TYPE" val="Other"/>
  <p:tag name="MH_ORDER" val="7"/>
</p:tagLst>
</file>

<file path=ppt/tags/tag14.xml><?xml version="1.0" encoding="utf-8"?>
<p:tagLst xmlns:p="http://schemas.openxmlformats.org/presentationml/2006/main">
  <p:tag name="MH" val="20160704091612"/>
  <p:tag name="MH_LIBRARY" val="GRAPHIC"/>
  <p:tag name="MH_TYPE" val="Other"/>
  <p:tag name="MH_ORDER" val="8"/>
</p:tagLst>
</file>

<file path=ppt/tags/tag15.xml><?xml version="1.0" encoding="utf-8"?>
<p:tagLst xmlns:p="http://schemas.openxmlformats.org/presentationml/2006/main">
  <p:tag name="MH" val="20160704091612"/>
  <p:tag name="MH_LIBRARY" val="GRAPHIC"/>
  <p:tag name="MH_TYPE" val="Other"/>
  <p:tag name="MH_ORDER" val="3"/>
</p:tagLst>
</file>

<file path=ppt/tags/tag16.xml><?xml version="1.0" encoding="utf-8"?>
<p:tagLst xmlns:p="http://schemas.openxmlformats.org/presentationml/2006/main">
  <p:tag name="MH" val="20160704091612"/>
  <p:tag name="MH_LIBRARY" val="GRAPHIC"/>
  <p:tag name="MH_TYPE" val="Other"/>
  <p:tag name="MH_ORDER" val="4"/>
</p:tagLst>
</file>

<file path=ppt/tags/tag2.xml><?xml version="1.0" encoding="utf-8"?>
<p:tagLst xmlns:p="http://schemas.openxmlformats.org/presentationml/2006/main">
  <p:tag name="MH" val="20160704091612"/>
  <p:tag name="MH_LIBRARY" val="GRAPHIC"/>
  <p:tag name="MH_TYPE" val="Other"/>
  <p:tag name="MH_ORDER" val="3"/>
</p:tagLst>
</file>

<file path=ppt/tags/tag3.xml><?xml version="1.0" encoding="utf-8"?>
<p:tagLst xmlns:p="http://schemas.openxmlformats.org/presentationml/2006/main">
  <p:tag name="MH" val="20160704091612"/>
  <p:tag name="MH_LIBRARY" val="GRAPHIC"/>
  <p:tag name="MH_TYPE" val="Other"/>
  <p:tag name="MH_ORDER" val="4"/>
</p:tagLst>
</file>

<file path=ppt/tags/tag4.xml><?xml version="1.0" encoding="utf-8"?>
<p:tagLst xmlns:p="http://schemas.openxmlformats.org/presentationml/2006/main">
  <p:tag name="MH" val="20160704091612"/>
  <p:tag name="MH_LIBRARY" val="GRAPHIC"/>
  <p:tag name="MH_TYPE" val="Other"/>
  <p:tag name="MH_ORDER" val="5"/>
</p:tagLst>
</file>

<file path=ppt/tags/tag5.xml><?xml version="1.0" encoding="utf-8"?>
<p:tagLst xmlns:p="http://schemas.openxmlformats.org/presentationml/2006/main">
  <p:tag name="MH" val="20160704091612"/>
  <p:tag name="MH_LIBRARY" val="GRAPHIC"/>
  <p:tag name="MH_TYPE" val="Other"/>
  <p:tag name="MH_ORDER" val="6"/>
</p:tagLst>
</file>

<file path=ppt/tags/tag6.xml><?xml version="1.0" encoding="utf-8"?>
<p:tagLst xmlns:p="http://schemas.openxmlformats.org/presentationml/2006/main">
  <p:tag name="MH" val="20160704091612"/>
  <p:tag name="MH_LIBRARY" val="GRAPHIC"/>
  <p:tag name="MH_TYPE" val="Other"/>
  <p:tag name="MH_ORDER" val="7"/>
</p:tagLst>
</file>

<file path=ppt/tags/tag7.xml><?xml version="1.0" encoding="utf-8"?>
<p:tagLst xmlns:p="http://schemas.openxmlformats.org/presentationml/2006/main">
  <p:tag name="MH" val="20160704091612"/>
  <p:tag name="MH_LIBRARY" val="GRAPHIC"/>
  <p:tag name="MH_TYPE" val="Other"/>
  <p:tag name="MH_ORDER" val="8"/>
</p:tagLst>
</file>

<file path=ppt/tags/tag8.xml><?xml version="1.0" encoding="utf-8"?>
<p:tagLst xmlns:p="http://schemas.openxmlformats.org/presentationml/2006/main">
  <p:tag name="MH" val="20160704091612"/>
  <p:tag name="MH_LIBRARY" val="GRAPHIC"/>
  <p:tag name="MH_TYPE" val="Other"/>
  <p:tag name="MH_ORDER" val="1"/>
</p:tagLst>
</file>

<file path=ppt/tags/tag9.xml><?xml version="1.0" encoding="utf-8"?>
<p:tagLst xmlns:p="http://schemas.openxmlformats.org/presentationml/2006/main">
  <p:tag name="MH" val="20160704091612"/>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u20o41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637405468598134178</Template>
  <TotalTime>0</TotalTime>
  <Words>2806</Words>
  <Application>WPS 演示</Application>
  <PresentationFormat>宽屏</PresentationFormat>
  <Paragraphs>300</Paragraphs>
  <Slides>25</Slides>
  <Notes>25</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微软雅黑</vt:lpstr>
      <vt:lpstr>思源黑体 CN Medium</vt:lpstr>
      <vt:lpstr>黑体</vt:lpstr>
      <vt:lpstr>思源黑体 CN Normal</vt:lpstr>
      <vt:lpstr>Arial</vt:lpstr>
      <vt:lpstr>Arial Unicode MS</vt:lpstr>
      <vt:lpstr>等线</vt:lpstr>
      <vt:lpstr>Calibri</vt:lpstr>
      <vt:lpstr>仿宋_GB2312</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Manager>1</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LHJ</dc:creator>
  <cp:keywords>1</cp:keywords>
  <dc:description>1</dc:description>
  <dc:subject>1</dc:subject>
  <cp:category>1</cp:category>
  <cp:lastModifiedBy>水-木-目</cp:lastModifiedBy>
  <cp:revision>13</cp:revision>
  <dcterms:created xsi:type="dcterms:W3CDTF">2020-11-05T06:02:00Z</dcterms:created>
  <dcterms:modified xsi:type="dcterms:W3CDTF">2022-05-18T12:09:50Z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KSOTemplateUUID">
    <vt:lpwstr>v1.0_mb_G65FhP61mP/P2nLSq+f/Gg==</vt:lpwstr>
  </property>
</Properties>
</file>