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626"/>
    <a:srgbClr val="FFF6E6"/>
    <a:srgbClr val="FFFFD4"/>
    <a:srgbClr val="112113"/>
    <a:srgbClr val="0633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4"/>
  </p:normalViewPr>
  <p:slideViewPr>
    <p:cSldViewPr snapToGrid="0" snapToObjects="1">
      <p:cViewPr>
        <p:scale>
          <a:sx n="95" d="100"/>
          <a:sy n="95" d="100"/>
        </p:scale>
        <p:origin x="536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260C4-403F-6F4C-B6F7-CA67A782697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B93-6100-0146-A0C1-E79E106D958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260C4-403F-6F4C-B6F7-CA67A782697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B93-6100-0146-A0C1-E79E106D958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260C4-403F-6F4C-B6F7-CA67A782697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B93-6100-0146-A0C1-E79E106D958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260C4-403F-6F4C-B6F7-CA67A782697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B93-6100-0146-A0C1-E79E106D958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260C4-403F-6F4C-B6F7-CA67A782697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B93-6100-0146-A0C1-E79E106D958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260C4-403F-6F4C-B6F7-CA67A782697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B93-6100-0146-A0C1-E79E106D958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260C4-403F-6F4C-B6F7-CA67A782697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B93-6100-0146-A0C1-E79E106D958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260C4-403F-6F4C-B6F7-CA67A782697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B93-6100-0146-A0C1-E79E106D958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260C4-403F-6F4C-B6F7-CA67A782697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B93-6100-0146-A0C1-E79E106D958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260C4-403F-6F4C-B6F7-CA67A782697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B93-6100-0146-A0C1-E79E106D958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260C4-403F-6F4C-B6F7-CA67A782697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2B93-6100-0146-A0C1-E79E106D958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260C4-403F-6F4C-B6F7-CA67A782697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2B93-6100-0146-A0C1-E79E106D958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23.wdp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7.wdp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5.wdp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microsoft.com/office/2007/relationships/hdphoto" Target="../media/image24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8.wdp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alphaModFix amt="1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1000"/>
                    </a14:imgEffect>
                    <a14:imgEffect>
                      <a14:sharpenSoften amount="47000"/>
                    </a14:imgEffect>
                  </a14:imgLayer>
                </a14:imgProps>
              </a:ext>
            </a:extLst>
          </a:blip>
          <a:srcRect l="21970" t="27748" b="3604"/>
          <a:stretch>
            <a:fillRect/>
          </a:stretch>
        </p:blipFill>
        <p:spPr>
          <a:xfrm flipH="1">
            <a:off x="-661090" y="0"/>
            <a:ext cx="6709721" cy="74794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</a14:imgLayer>
                </a14:imgProps>
              </a:ext>
            </a:extLst>
          </a:blip>
          <a:srcRect r="57534"/>
          <a:stretch>
            <a:fillRect/>
          </a:stretch>
        </p:blipFill>
        <p:spPr>
          <a:xfrm>
            <a:off x="-74141" y="2568320"/>
            <a:ext cx="5177481" cy="428968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177481" y="0"/>
            <a:ext cx="7014519" cy="6858000"/>
            <a:chOff x="3745149" y="0"/>
            <a:chExt cx="8446851" cy="6858000"/>
          </a:xfrm>
        </p:grpSpPr>
        <p:sp>
          <p:nvSpPr>
            <p:cNvPr id="4" name="矩形 3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solidFill>
              <a:srgbClr val="112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blipFill dpi="0" rotWithShape="1">
              <a:blip r:embed="rId5">
                <a:alphaModFix amt="22000"/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9329350" y="457202"/>
            <a:ext cx="2236571" cy="5820033"/>
          </a:xfrm>
          <a:prstGeom prst="rect">
            <a:avLst/>
          </a:prstGeom>
          <a:solidFill>
            <a:srgbClr val="FFF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985970" y="858796"/>
            <a:ext cx="923330" cy="504155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800" spc="600" dirty="0">
                <a:latin typeface="仿宋" panose="02010609060101010101" pitchFamily="49" charset="-122"/>
                <a:ea typeface="仿宋" panose="02010609060101010101" pitchFamily="49" charset="-122"/>
              </a:rPr>
              <a:t>中国法治史概述</a:t>
            </a:r>
            <a:endParaRPr kumimoji="1" lang="zh-CN" altLang="en-US" sz="4800" spc="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477632" y="593126"/>
            <a:ext cx="1951507" cy="5523471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564129" y="679624"/>
            <a:ext cx="1767016" cy="5338118"/>
          </a:xfrm>
          <a:prstGeom prst="rect">
            <a:avLst/>
          </a:prstGeom>
          <a:noFill/>
          <a:ln w="28575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是柠檬呀 - 禅茶人生 (节目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" y="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9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0" grpId="0"/>
      <p:bldP spid="12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7077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147917" y="147918"/>
            <a:ext cx="11887201" cy="6548717"/>
            <a:chOff x="3745149" y="0"/>
            <a:chExt cx="8446851" cy="6858000"/>
          </a:xfrm>
          <a:noFill/>
        </p:grpSpPr>
        <p:sp>
          <p:nvSpPr>
            <p:cNvPr id="23" name="矩形 22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grpFill/>
            <a:ln w="149225">
              <a:solidFill>
                <a:srgbClr val="1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grpFill/>
            <a:ln w="149225">
              <a:solidFill>
                <a:srgbClr val="1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10136023" y="530240"/>
            <a:ext cx="1386578" cy="2853019"/>
          </a:xfrm>
          <a:prstGeom prst="rect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366756" y="915493"/>
            <a:ext cx="923330" cy="2172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4800" b="1" spc="600" dirty="0">
                <a:latin typeface="仿宋" panose="02010609060101010101" pitchFamily="49" charset="-122"/>
                <a:ea typeface="仿宋" panose="02010609060101010101" pitchFamily="49" charset="-122"/>
              </a:rPr>
              <a:t>唐 代</a:t>
            </a:r>
            <a:endParaRPr kumimoji="1" lang="zh-CN" altLang="en-US" sz="4800" b="1" spc="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264256" y="650398"/>
            <a:ext cx="1128330" cy="2635446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347158" y="732404"/>
            <a:ext cx="962526" cy="2471433"/>
          </a:xfrm>
          <a:prstGeom prst="rect">
            <a:avLst/>
          </a:prstGeom>
          <a:noFill/>
          <a:ln w="28575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7" name="直线连接符 16"/>
          <p:cNvCxnSpPr/>
          <p:nvPr/>
        </p:nvCxnSpPr>
        <p:spPr>
          <a:xfrm>
            <a:off x="9637719" y="73240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线连接符 31"/>
          <p:cNvCxnSpPr/>
          <p:nvPr/>
        </p:nvCxnSpPr>
        <p:spPr>
          <a:xfrm>
            <a:off x="708872" y="817925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21" y="732404"/>
            <a:ext cx="2006541" cy="302318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672365" y="3971118"/>
            <a:ext cx="681597" cy="2080057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3200" b="1" kern="1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最高水平</a:t>
            </a:r>
            <a:endParaRPr lang="zh-CN" altLang="zh-CN" sz="3200" b="1" kern="1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707011" y="3971118"/>
            <a:ext cx="681597" cy="2080058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礼法合一</a:t>
            </a:r>
            <a:endParaRPr lang="zh-CN" altLang="en-US" sz="32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36" name="直线连接符 35"/>
          <p:cNvCxnSpPr/>
          <p:nvPr/>
        </p:nvCxnSpPr>
        <p:spPr>
          <a:xfrm>
            <a:off x="6995854" y="73240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6128904" y="732404"/>
            <a:ext cx="681597" cy="2080057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参考书籍</a:t>
            </a:r>
            <a:endParaRPr lang="zh-CN" altLang="en-US" sz="32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39159" y="732404"/>
            <a:ext cx="557332" cy="1825884"/>
          </a:xfrm>
          <a:prstGeom prst="rect">
            <a:avLst/>
          </a:prstGeom>
          <a:noFill/>
        </p:spPr>
        <p:txBody>
          <a:bodyPr vert="wordArtVertRtl" wrap="none" rtlCol="0">
            <a:spAutoFit/>
          </a:bodyPr>
          <a:lstStyle/>
          <a:p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开皇律</a:t>
            </a:r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50081" y="2509334"/>
            <a:ext cx="557332" cy="1825884"/>
          </a:xfrm>
          <a:prstGeom prst="rect">
            <a:avLst/>
          </a:prstGeom>
          <a:noFill/>
        </p:spPr>
        <p:txBody>
          <a:bodyPr vert="wordArtVertRtl" wrap="none" rtlCol="0">
            <a:spAutoFit/>
          </a:bodyPr>
          <a:lstStyle/>
          <a:p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武德律</a:t>
            </a:r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39159" y="4483136"/>
            <a:ext cx="557332" cy="1825884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lvl="0"/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贞观律</a:t>
            </a:r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60416" y="732404"/>
            <a:ext cx="557332" cy="2198551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lvl="0"/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永徽律疏</a:t>
            </a:r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zh-CN" altLang="zh-CN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40" name="直线连接符 39"/>
          <p:cNvCxnSpPr/>
          <p:nvPr/>
        </p:nvCxnSpPr>
        <p:spPr>
          <a:xfrm>
            <a:off x="4543950" y="76961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3675754" y="653277"/>
            <a:ext cx="681597" cy="2904000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lvl="0"/>
            <a:r>
              <a:rPr lang="en-US" altLang="zh-CN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唐律疏议</a:t>
            </a:r>
            <a:r>
              <a:rPr lang="en-US" altLang="zh-CN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zh-CN" altLang="zh-CN" sz="32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067287" y="817925"/>
            <a:ext cx="557332" cy="3073663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古代立法最高水平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920013" y="817925"/>
            <a:ext cx="557332" cy="3446329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中华法系代表性法典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499033" y="817926"/>
            <a:ext cx="557332" cy="3073662"/>
          </a:xfrm>
          <a:prstGeom prst="rect">
            <a:avLst/>
          </a:prstGeom>
          <a:noFill/>
        </p:spPr>
        <p:txBody>
          <a:bodyPr vert="wordArtVertRtl" wrap="none" rtlCol="0">
            <a:spAutoFit/>
          </a:bodyPr>
          <a:lstStyle/>
          <a:p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体现古代法制特征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38522" y="825622"/>
            <a:ext cx="1302664" cy="5367083"/>
          </a:xfrm>
          <a:prstGeom prst="rect">
            <a:avLst/>
          </a:prstGeom>
        </p:spPr>
        <p:txBody>
          <a:bodyPr vert="wordArtVertRtl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保存最早、最完整、最有影响力的古代法典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6" grpId="0"/>
      <p:bldP spid="8" grpId="0"/>
      <p:bldP spid="39" grpId="0"/>
      <p:bldP spid="9" grpId="0"/>
      <p:bldP spid="10" grpId="0"/>
      <p:bldP spid="15" grpId="0"/>
      <p:bldP spid="16" grpId="0"/>
      <p:bldP spid="41" grpId="0"/>
      <p:bldP spid="18" grpId="0"/>
      <p:bldP spid="19" grpId="0"/>
      <p:bldP spid="2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7077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147917" y="147918"/>
            <a:ext cx="11887201" cy="6548717"/>
            <a:chOff x="3745149" y="0"/>
            <a:chExt cx="8446851" cy="6858000"/>
          </a:xfrm>
          <a:noFill/>
        </p:grpSpPr>
        <p:sp>
          <p:nvSpPr>
            <p:cNvPr id="23" name="矩形 22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grpFill/>
            <a:ln w="149225">
              <a:solidFill>
                <a:srgbClr val="1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grpFill/>
            <a:ln w="149225">
              <a:solidFill>
                <a:srgbClr val="1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10136023" y="530240"/>
            <a:ext cx="1386578" cy="2853019"/>
          </a:xfrm>
          <a:prstGeom prst="rect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366756" y="915493"/>
            <a:ext cx="923330" cy="2172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4800" b="1" spc="600" dirty="0">
                <a:latin typeface="仿宋" panose="02010609060101010101" pitchFamily="49" charset="-122"/>
                <a:ea typeface="仿宋" panose="02010609060101010101" pitchFamily="49" charset="-122"/>
              </a:rPr>
              <a:t>宋 朝</a:t>
            </a:r>
            <a:endParaRPr kumimoji="1" lang="zh-CN" altLang="en-US" sz="4800" b="1" spc="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264256" y="650398"/>
            <a:ext cx="1128330" cy="2635446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347158" y="732404"/>
            <a:ext cx="962526" cy="2471433"/>
          </a:xfrm>
          <a:prstGeom prst="rect">
            <a:avLst/>
          </a:prstGeom>
          <a:noFill/>
          <a:ln w="28575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7" name="直线连接符 16"/>
          <p:cNvCxnSpPr/>
          <p:nvPr/>
        </p:nvCxnSpPr>
        <p:spPr>
          <a:xfrm>
            <a:off x="9637719" y="73240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线连接符 31"/>
          <p:cNvCxnSpPr/>
          <p:nvPr/>
        </p:nvCxnSpPr>
        <p:spPr>
          <a:xfrm>
            <a:off x="708872" y="817925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线连接符 26"/>
          <p:cNvCxnSpPr/>
          <p:nvPr/>
        </p:nvCxnSpPr>
        <p:spPr>
          <a:xfrm>
            <a:off x="6502909" y="76961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4867180" y="530240"/>
            <a:ext cx="1386578" cy="2853019"/>
          </a:xfrm>
          <a:prstGeom prst="rect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5097913" y="915493"/>
            <a:ext cx="923330" cy="2172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4800" b="1" spc="600" dirty="0">
                <a:latin typeface="仿宋" panose="02010609060101010101" pitchFamily="49" charset="-122"/>
                <a:ea typeface="仿宋" panose="02010609060101010101" pitchFamily="49" charset="-122"/>
              </a:rPr>
              <a:t>明 朝 </a:t>
            </a:r>
            <a:endParaRPr kumimoji="1" lang="zh-CN" altLang="en-US" sz="4800" b="1" spc="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995413" y="650398"/>
            <a:ext cx="1128330" cy="2635446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5078315" y="732404"/>
            <a:ext cx="962526" cy="2471433"/>
          </a:xfrm>
          <a:prstGeom prst="rect">
            <a:avLst/>
          </a:prstGeom>
          <a:noFill/>
          <a:ln w="28575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23" y="769614"/>
            <a:ext cx="2780582" cy="155920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366172" y="2476737"/>
            <a:ext cx="681597" cy="2407070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宋刑统</a:t>
            </a:r>
            <a:r>
              <a:rPr lang="en-US" altLang="zh-CN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zh-CN" altLang="en-US" sz="32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92860" y="2950515"/>
            <a:ext cx="681597" cy="1583126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编 敕</a:t>
            </a:r>
            <a:endParaRPr lang="zh-CN" altLang="en-US" sz="32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53" y="757562"/>
            <a:ext cx="3115629" cy="2330491"/>
          </a:xfrm>
          <a:prstGeom prst="rect">
            <a:avLst/>
          </a:prstGeom>
        </p:spPr>
      </p:pic>
      <p:cxnSp>
        <p:nvCxnSpPr>
          <p:cNvPr id="44" name="直线连接符 43"/>
          <p:cNvCxnSpPr/>
          <p:nvPr/>
        </p:nvCxnSpPr>
        <p:spPr>
          <a:xfrm>
            <a:off x="4565171" y="762890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3539381" y="3088053"/>
            <a:ext cx="681597" cy="2407069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大明律</a:t>
            </a:r>
            <a:r>
              <a:rPr lang="en-US" altLang="zh-CN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zh-CN" altLang="en-US" sz="32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26864" y="3291113"/>
            <a:ext cx="492443" cy="31853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例 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吏 </a:t>
            </a:r>
            <a:r>
              <a:rPr kumimoji="1"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户 礼 兵 刑 工</a:t>
            </a:r>
            <a:endParaRPr kumimoji="1"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198958" y="3285844"/>
            <a:ext cx="495136" cy="1644682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治世的重典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572103" y="3285844"/>
            <a:ext cx="495136" cy="1644682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普及的最广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925646" y="3285844"/>
            <a:ext cx="495136" cy="1644682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存世的太短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46" name="直线连接符 45"/>
          <p:cNvCxnSpPr/>
          <p:nvPr/>
        </p:nvCxnSpPr>
        <p:spPr>
          <a:xfrm>
            <a:off x="2909991" y="3285844"/>
            <a:ext cx="0" cy="280254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33" grpId="0" animBg="1"/>
      <p:bldP spid="34" grpId="0"/>
      <p:bldP spid="35" grpId="0" animBg="1"/>
      <p:bldP spid="37" grpId="0" animBg="1"/>
      <p:bldP spid="2" grpId="0"/>
      <p:bldP spid="3" grpId="0"/>
      <p:bldP spid="5" grpId="0"/>
      <p:bldP spid="7" grpId="0"/>
      <p:bldP spid="20" grpId="0"/>
      <p:bldP spid="26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7077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147917" y="147918"/>
            <a:ext cx="11887201" cy="6548717"/>
            <a:chOff x="3745149" y="0"/>
            <a:chExt cx="8446851" cy="6858000"/>
          </a:xfrm>
          <a:noFill/>
        </p:grpSpPr>
        <p:sp>
          <p:nvSpPr>
            <p:cNvPr id="23" name="矩形 22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grpFill/>
            <a:ln w="149225">
              <a:solidFill>
                <a:srgbClr val="1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grpFill/>
            <a:ln w="149225">
              <a:solidFill>
                <a:srgbClr val="1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10136023" y="530240"/>
            <a:ext cx="1386578" cy="2853019"/>
          </a:xfrm>
          <a:prstGeom prst="rect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366756" y="915493"/>
            <a:ext cx="923330" cy="2172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4800" b="1" spc="600" dirty="0">
                <a:latin typeface="仿宋" panose="02010609060101010101" pitchFamily="49" charset="-122"/>
                <a:ea typeface="仿宋" panose="02010609060101010101" pitchFamily="49" charset="-122"/>
              </a:rPr>
              <a:t>清 朝</a:t>
            </a:r>
            <a:endParaRPr kumimoji="1" lang="zh-CN" altLang="en-US" sz="4800" b="1" spc="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264256" y="650398"/>
            <a:ext cx="1128330" cy="2635446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347158" y="732404"/>
            <a:ext cx="962526" cy="2471433"/>
          </a:xfrm>
          <a:prstGeom prst="rect">
            <a:avLst/>
          </a:prstGeom>
          <a:noFill/>
          <a:ln w="28575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7" name="直线连接符 16"/>
          <p:cNvCxnSpPr/>
          <p:nvPr/>
        </p:nvCxnSpPr>
        <p:spPr>
          <a:xfrm>
            <a:off x="9637719" y="73240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线连接符 31"/>
          <p:cNvCxnSpPr/>
          <p:nvPr/>
        </p:nvCxnSpPr>
        <p:spPr>
          <a:xfrm>
            <a:off x="708872" y="817925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76" y="732404"/>
            <a:ext cx="6537631" cy="540429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45760" y="730801"/>
            <a:ext cx="681597" cy="2904000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大清律例</a:t>
            </a:r>
            <a:r>
              <a:rPr lang="en-US" altLang="zh-CN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zh-CN" altLang="en-US" sz="32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24739" y="975415"/>
            <a:ext cx="553998" cy="53187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条例  则例  事例  成例</a:t>
            </a:r>
            <a:endParaRPr kumimoji="1"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alphaModFix amt="43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32000"/>
                    </a14:imgEffect>
                  </a14:imgLayer>
                </a14:imgProps>
              </a:ext>
            </a:extLst>
          </a:blip>
          <a:srcRect l="47411" r="-607"/>
          <a:stretch>
            <a:fillRect/>
          </a:stretch>
        </p:blipFill>
        <p:spPr>
          <a:xfrm>
            <a:off x="6434554" y="2928132"/>
            <a:ext cx="5941671" cy="3929868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0" y="0"/>
            <a:ext cx="3529729" cy="6858000"/>
            <a:chOff x="3745149" y="0"/>
            <a:chExt cx="8446851" cy="6858000"/>
          </a:xfrm>
        </p:grpSpPr>
        <p:sp>
          <p:nvSpPr>
            <p:cNvPr id="23" name="矩形 22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solidFill>
              <a:srgbClr val="112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blipFill dpi="0" rotWithShape="1">
              <a:blip r:embed="rId3">
                <a:alphaModFix amt="22000"/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10617546" y="588158"/>
            <a:ext cx="743602" cy="5681684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中国古代刑事法律制度</a:t>
            </a:r>
            <a:endParaRPr lang="zh-CN" altLang="en-US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155141" y="410136"/>
            <a:ext cx="7422777" cy="6037728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9" name="直线连接符 28"/>
          <p:cNvCxnSpPr/>
          <p:nvPr/>
        </p:nvCxnSpPr>
        <p:spPr>
          <a:xfrm>
            <a:off x="10382733" y="457201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8956487" y="915493"/>
            <a:ext cx="740780" cy="740780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988323" y="1053706"/>
            <a:ext cx="677108" cy="450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壹</a:t>
            </a:r>
            <a:endParaRPr kumimoji="1" lang="zh-CN" altLang="en-US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002312" y="2001773"/>
            <a:ext cx="681597" cy="3073918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刑罚适用原则</a:t>
            </a:r>
            <a:endParaRPr lang="zh-CN" altLang="en-US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968212" y="2001773"/>
            <a:ext cx="681597" cy="3073918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历代重要罪名</a:t>
            </a:r>
            <a:endParaRPr lang="zh-CN" altLang="en-US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937740" y="914654"/>
            <a:ext cx="740780" cy="740780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969576" y="1052867"/>
            <a:ext cx="677108" cy="450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贰</a:t>
            </a:r>
            <a:endParaRPr kumimoji="1" lang="zh-CN" altLang="en-US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18" name="直线连接符 17"/>
          <p:cNvCxnSpPr/>
          <p:nvPr/>
        </p:nvCxnSpPr>
        <p:spPr>
          <a:xfrm>
            <a:off x="10147930" y="1162466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>
            <a:off x="6319490" y="1185782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>
            <a:off x="8362932" y="1162466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4994342" y="914654"/>
            <a:ext cx="740780" cy="740780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015662" y="1032158"/>
            <a:ext cx="677108" cy="450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叁</a:t>
            </a:r>
            <a:endParaRPr kumimoji="1" lang="zh-CN" altLang="en-US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021236" y="2001773"/>
            <a:ext cx="681597" cy="2080057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刑罚制度</a:t>
            </a:r>
            <a:endParaRPr lang="zh-CN" altLang="en-US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28" name="直线连接符 27"/>
          <p:cNvCxnSpPr/>
          <p:nvPr/>
        </p:nvCxnSpPr>
        <p:spPr>
          <a:xfrm>
            <a:off x="4414490" y="1185782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/>
      <p:bldP spid="14" grpId="0"/>
      <p:bldP spid="15" grpId="0"/>
      <p:bldP spid="16" grpId="0" animBg="1"/>
      <p:bldP spid="17" grpId="0"/>
      <p:bldP spid="21" grpId="0" animBg="1"/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617546" y="588158"/>
            <a:ext cx="743602" cy="3445943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刑罚适用原则</a:t>
            </a:r>
            <a:endParaRPr lang="zh-CN" altLang="en-US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54653" y="410136"/>
            <a:ext cx="10923266" cy="6037728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9" name="直线连接符 28"/>
          <p:cNvCxnSpPr/>
          <p:nvPr/>
        </p:nvCxnSpPr>
        <p:spPr>
          <a:xfrm>
            <a:off x="10382733" y="457201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8311031" y="915493"/>
            <a:ext cx="740780" cy="740780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342867" y="1053706"/>
            <a:ext cx="677108" cy="450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壹</a:t>
            </a:r>
            <a:endParaRPr kumimoji="1" lang="zh-CN" altLang="en-US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087065" y="2001772"/>
            <a:ext cx="1178528" cy="3073918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秦律的</a:t>
            </a:r>
            <a:endParaRPr lang="en-US" altLang="zh-CN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刑罚适用原则</a:t>
            </a:r>
            <a:endParaRPr lang="zh-CN" altLang="en-US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77894" y="2001772"/>
            <a:ext cx="1178528" cy="3073918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唐律的</a:t>
            </a:r>
            <a:endParaRPr lang="en-US" altLang="zh-CN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刑罚适用原则</a:t>
            </a:r>
            <a:endParaRPr lang="zh-CN" altLang="en-US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292284" y="914654"/>
            <a:ext cx="740780" cy="740780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324120" y="1052867"/>
            <a:ext cx="677108" cy="450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贰</a:t>
            </a:r>
            <a:endParaRPr kumimoji="1" lang="zh-CN" altLang="en-US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18" name="直线连接符 17"/>
          <p:cNvCxnSpPr/>
          <p:nvPr/>
        </p:nvCxnSpPr>
        <p:spPr>
          <a:xfrm>
            <a:off x="9502474" y="1162466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>
            <a:off x="5674034" y="1185782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>
            <a:off x="7717476" y="1162466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4348886" y="914654"/>
            <a:ext cx="740780" cy="740780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4370206" y="1032158"/>
            <a:ext cx="677108" cy="450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叁</a:t>
            </a:r>
            <a:endParaRPr kumimoji="1" lang="zh-CN" altLang="en-US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119496" y="2001772"/>
            <a:ext cx="1178528" cy="3570849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元代的</a:t>
            </a:r>
            <a:endParaRPr lang="en-US" altLang="zh-CN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“四等人”原则</a:t>
            </a:r>
            <a:endParaRPr lang="zh-CN" altLang="en-US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28" name="直线连接符 27"/>
          <p:cNvCxnSpPr/>
          <p:nvPr/>
        </p:nvCxnSpPr>
        <p:spPr>
          <a:xfrm>
            <a:off x="3769034" y="1185782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2377507" y="914654"/>
            <a:ext cx="740780" cy="740780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2398827" y="1032158"/>
            <a:ext cx="677108" cy="450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肆</a:t>
            </a:r>
            <a:endParaRPr kumimoji="1" lang="zh-CN" altLang="en-US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163404" y="2001772"/>
            <a:ext cx="1178528" cy="3073918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明律的</a:t>
            </a:r>
            <a:endParaRPr lang="en-US" altLang="zh-CN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刑罚适用原则</a:t>
            </a:r>
            <a:endParaRPr lang="zh-CN" altLang="en-US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33" name="直线连接符 32"/>
          <p:cNvCxnSpPr/>
          <p:nvPr/>
        </p:nvCxnSpPr>
        <p:spPr>
          <a:xfrm>
            <a:off x="1675775" y="1244053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/>
      <p:bldP spid="14" grpId="0"/>
      <p:bldP spid="15" grpId="0"/>
      <p:bldP spid="16" grpId="0" animBg="1"/>
      <p:bldP spid="17" grpId="0"/>
      <p:bldP spid="21" grpId="0" animBg="1"/>
      <p:bldP spid="25" grpId="0"/>
      <p:bldP spid="27" grpId="0"/>
      <p:bldP spid="30" grpId="0" animBg="1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617546" y="588158"/>
            <a:ext cx="743602" cy="5122749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秦律的刑罚适用原则</a:t>
            </a:r>
            <a:endParaRPr lang="zh-CN" altLang="en-US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54653" y="410136"/>
            <a:ext cx="10923266" cy="6037728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9" name="直线连接符 28"/>
          <p:cNvCxnSpPr/>
          <p:nvPr/>
        </p:nvCxnSpPr>
        <p:spPr>
          <a:xfrm>
            <a:off x="10379054" y="389965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5322310" y="550610"/>
            <a:ext cx="5074787" cy="5716437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0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诬告反坐</a:t>
            </a:r>
            <a:endParaRPr lang="en-US" altLang="zh-CN" sz="30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0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累犯加重处罚</a:t>
            </a:r>
            <a:endParaRPr lang="en-US" altLang="zh-CN" sz="30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0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自首减轻处罚</a:t>
            </a:r>
            <a:endParaRPr lang="en-US" altLang="zh-CN" sz="30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0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区分故意与过失</a:t>
            </a:r>
            <a:endParaRPr lang="en-US" altLang="zh-CN" sz="30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0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盗窃按赃值定罪</a:t>
            </a:r>
            <a:endParaRPr lang="en-US" altLang="zh-CN" sz="30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0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共同犯罪加重处罚</a:t>
            </a:r>
            <a:endParaRPr lang="en-US" altLang="zh-CN" sz="30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0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按身高确定刑事责任能力</a:t>
            </a:r>
            <a:endParaRPr lang="zh-CN" altLang="en-US" sz="30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40" name="直线连接符 39"/>
          <p:cNvCxnSpPr/>
          <p:nvPr/>
        </p:nvCxnSpPr>
        <p:spPr>
          <a:xfrm>
            <a:off x="5083818" y="430307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线连接符 40"/>
          <p:cNvCxnSpPr/>
          <p:nvPr/>
        </p:nvCxnSpPr>
        <p:spPr>
          <a:xfrm>
            <a:off x="3767584" y="410136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4062921" y="588158"/>
            <a:ext cx="743602" cy="5122749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唐律的刑罚适用原则</a:t>
            </a:r>
            <a:endParaRPr lang="zh-CN" altLang="en-US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30852" y="588158"/>
            <a:ext cx="2979021" cy="3853619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0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公罪与私罪原则</a:t>
            </a:r>
            <a:endParaRPr lang="en-US" altLang="zh-CN" sz="30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0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自首原则</a:t>
            </a:r>
            <a:endParaRPr lang="en-US" altLang="zh-CN" sz="30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0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化外人原则</a:t>
            </a:r>
            <a:endParaRPr lang="en-US" altLang="zh-CN" sz="30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0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类推原则</a:t>
            </a:r>
            <a:endParaRPr lang="zh-CN" altLang="en-US" sz="30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2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617546" y="588158"/>
            <a:ext cx="743602" cy="5681684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元代的“四等人”原则</a:t>
            </a:r>
            <a:endParaRPr lang="zh-CN" altLang="en-US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54653" y="410136"/>
            <a:ext cx="10923266" cy="6037728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9" name="直线连接符 28"/>
          <p:cNvCxnSpPr/>
          <p:nvPr/>
        </p:nvCxnSpPr>
        <p:spPr>
          <a:xfrm>
            <a:off x="10379054" y="389965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6840530" y="588158"/>
            <a:ext cx="3162935" cy="2095500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蒙古人</a:t>
            </a:r>
            <a:endParaRPr lang="en-US" altLang="zh-CN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色目人</a:t>
            </a:r>
            <a:endParaRPr lang="en-US" altLang="zh-CN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汉人</a:t>
            </a:r>
            <a:endParaRPr lang="en-US" altLang="zh-CN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南人</a:t>
            </a:r>
            <a:endParaRPr lang="zh-CN" altLang="en-US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40" name="直线连接符 39"/>
          <p:cNvCxnSpPr/>
          <p:nvPr/>
        </p:nvCxnSpPr>
        <p:spPr>
          <a:xfrm>
            <a:off x="6107264" y="430307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线连接符 40"/>
          <p:cNvCxnSpPr/>
          <p:nvPr/>
        </p:nvCxnSpPr>
        <p:spPr>
          <a:xfrm>
            <a:off x="4791030" y="410136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5086367" y="588158"/>
            <a:ext cx="743602" cy="5122749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明律的刑罚适用原则</a:t>
            </a:r>
            <a:endParaRPr lang="zh-CN" altLang="en-US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950515" y="588158"/>
            <a:ext cx="1675459" cy="5099473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从重从新</a:t>
            </a:r>
            <a:endParaRPr lang="en-US" altLang="zh-CN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重其所重，轻其所轻</a:t>
            </a:r>
            <a:endParaRPr lang="zh-CN" altLang="en-US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2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617546" y="588158"/>
            <a:ext cx="743602" cy="3445943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历代重要罪名</a:t>
            </a:r>
            <a:endParaRPr lang="zh-CN" altLang="en-US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54653" y="410136"/>
            <a:ext cx="10923266" cy="6037728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9" name="直线连接符 28"/>
          <p:cNvCxnSpPr/>
          <p:nvPr/>
        </p:nvCxnSpPr>
        <p:spPr>
          <a:xfrm>
            <a:off x="10382733" y="457201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8923952" y="829077"/>
            <a:ext cx="740780" cy="740780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955788" y="967290"/>
            <a:ext cx="677108" cy="450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壹</a:t>
            </a:r>
            <a:endParaRPr kumimoji="1" lang="zh-CN" altLang="en-US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55788" y="1915356"/>
            <a:ext cx="681597" cy="3570849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秦朝的重要罪名</a:t>
            </a:r>
            <a:endParaRPr lang="zh-CN" altLang="en-US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494448" y="1915356"/>
            <a:ext cx="681597" cy="3570849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唐朝的重要罪名</a:t>
            </a:r>
            <a:endParaRPr lang="en-US" altLang="zh-CN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7467101" y="828238"/>
            <a:ext cx="740780" cy="740780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498937" y="966451"/>
            <a:ext cx="677108" cy="450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贰</a:t>
            </a:r>
            <a:endParaRPr kumimoji="1" lang="zh-CN" altLang="en-US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18" name="直线连接符 17"/>
          <p:cNvCxnSpPr/>
          <p:nvPr/>
        </p:nvCxnSpPr>
        <p:spPr>
          <a:xfrm>
            <a:off x="10003465" y="1076050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>
            <a:off x="7089425" y="1099366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>
            <a:off x="8541196" y="1099366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5781182" y="828238"/>
            <a:ext cx="740780" cy="740780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802502" y="945742"/>
            <a:ext cx="677108" cy="450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叁</a:t>
            </a:r>
            <a:endParaRPr kumimoji="1" lang="zh-CN" altLang="en-US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551792" y="1915356"/>
            <a:ext cx="1178528" cy="3073918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明朝的</a:t>
            </a:r>
            <a:endParaRPr lang="en-US" altLang="zh-CN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“奸党”罪名</a:t>
            </a:r>
            <a:endParaRPr lang="zh-CN" altLang="en-US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28" name="直线连接符 27"/>
          <p:cNvCxnSpPr/>
          <p:nvPr/>
        </p:nvCxnSpPr>
        <p:spPr>
          <a:xfrm>
            <a:off x="5278554" y="1099366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3885660" y="564626"/>
            <a:ext cx="743602" cy="4004879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秦朝的重要罪名</a:t>
            </a:r>
            <a:endParaRPr lang="zh-CN" altLang="en-US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23" name="直线连接符 22"/>
          <p:cNvCxnSpPr/>
          <p:nvPr/>
        </p:nvCxnSpPr>
        <p:spPr>
          <a:xfrm>
            <a:off x="3650847" y="433669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4824769" y="410136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739893" y="588158"/>
            <a:ext cx="2979662" cy="3847400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危害皇权罪</a:t>
            </a:r>
            <a:endParaRPr lang="en-US" altLang="zh-CN" sz="24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侵犯财产和人身罪</a:t>
            </a:r>
            <a:endParaRPr lang="en-US" altLang="zh-CN" sz="24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渎职罪</a:t>
            </a:r>
            <a:endParaRPr lang="en-US" altLang="zh-CN" sz="24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妨害社会管理秩序罪</a:t>
            </a:r>
            <a:endParaRPr lang="en-US" altLang="zh-CN" sz="24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破坏婚姻家庭秩序罪</a:t>
            </a:r>
            <a:endParaRPr lang="zh-CN" altLang="en-US" sz="24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/>
      <p:bldP spid="14" grpId="0"/>
      <p:bldP spid="15" grpId="0"/>
      <p:bldP spid="16" grpId="0" animBg="1"/>
      <p:bldP spid="17" grpId="0"/>
      <p:bldP spid="21" grpId="0" animBg="1"/>
      <p:bldP spid="25" grpId="0"/>
      <p:bldP spid="27" grpId="0"/>
      <p:bldP spid="22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617546" y="588158"/>
            <a:ext cx="743602" cy="4004879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唐律的重要罪名</a:t>
            </a:r>
            <a:endParaRPr lang="zh-CN" altLang="en-US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54653" y="410136"/>
            <a:ext cx="10923266" cy="6037728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9" name="直线连接符 28"/>
          <p:cNvCxnSpPr/>
          <p:nvPr/>
        </p:nvCxnSpPr>
        <p:spPr>
          <a:xfrm>
            <a:off x="10382733" y="457201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6133577" y="588158"/>
            <a:ext cx="3907790" cy="3044190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十恶</a:t>
            </a:r>
            <a:endParaRPr lang="en-US" altLang="zh-CN" sz="32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六杀</a:t>
            </a:r>
            <a:endParaRPr lang="zh-CN" altLang="en-US" sz="32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谋、故、斗</a:t>
            </a:r>
            <a:endParaRPr lang="en-US" altLang="zh-CN" sz="3200" dirty="0">
              <a:solidFill>
                <a:schemeClr val="tx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误、戏、过</a:t>
            </a:r>
            <a:endParaRPr lang="en-US" altLang="zh-CN" sz="3200" dirty="0">
              <a:solidFill>
                <a:schemeClr val="tx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六赃</a:t>
            </a:r>
            <a:endParaRPr lang="en-US" altLang="zh-CN" sz="32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354833" y="564626"/>
            <a:ext cx="743602" cy="4563813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明朝的“奸党”罪</a:t>
            </a:r>
            <a:endParaRPr lang="zh-CN" altLang="en-US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23" name="直线连接符 22"/>
          <p:cNvCxnSpPr/>
          <p:nvPr/>
        </p:nvCxnSpPr>
        <p:spPr>
          <a:xfrm>
            <a:off x="4120020" y="433669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5293942" y="410136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617546" y="588158"/>
            <a:ext cx="743602" cy="2328073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刑罚制度</a:t>
            </a:r>
            <a:endParaRPr lang="zh-CN" altLang="en-US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54653" y="410136"/>
            <a:ext cx="10923266" cy="6037728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9" name="直线连接符 28"/>
          <p:cNvCxnSpPr/>
          <p:nvPr/>
        </p:nvCxnSpPr>
        <p:spPr>
          <a:xfrm>
            <a:off x="10382733" y="457201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048433" y="588158"/>
            <a:ext cx="9225915" cy="5288915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奴隶制五刑</a:t>
            </a:r>
            <a:endParaRPr lang="en-US" altLang="zh-CN" sz="28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 墨、劓、剕、宫、大辟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秦朝的刑罚</a:t>
            </a:r>
            <a:endParaRPr lang="zh-CN" altLang="en-US" sz="28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 笞、徒、流、肉</a:t>
            </a:r>
            <a:endParaRPr lang="en-US" altLang="zh-CN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 死、耻、赀、株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汉初刑制改革</a:t>
            </a:r>
            <a:endParaRPr lang="zh-CN" altLang="en-US" sz="28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 缇萦上书、废肉刑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魏晋南北朝时期刑制改革</a:t>
            </a:r>
            <a:endParaRPr lang="zh-CN" altLang="en-US" sz="28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 笞、杖、徒、流、死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封建制五刑</a:t>
            </a:r>
            <a:endParaRPr lang="zh-CN" altLang="en-US" sz="28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 隋文帝至清末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宋朝的刑罚制度变化</a:t>
            </a:r>
            <a:endParaRPr lang="zh-CN" altLang="en-US" sz="28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 折杖法、配役、凌迟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明朝的刑罚</a:t>
            </a:r>
            <a:endParaRPr lang="zh-CN" altLang="en-US" sz="28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 充军、廷杖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136023" y="530240"/>
            <a:ext cx="1386578" cy="2853019"/>
          </a:xfrm>
          <a:prstGeom prst="rect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0366756" y="915493"/>
            <a:ext cx="923330" cy="2172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4800" b="1" spc="600" dirty="0">
                <a:latin typeface="仿宋" panose="02010609060101010101" pitchFamily="49" charset="-122"/>
                <a:ea typeface="仿宋" panose="02010609060101010101" pitchFamily="49" charset="-122"/>
              </a:rPr>
              <a:t>目 录</a:t>
            </a:r>
            <a:endParaRPr kumimoji="1" lang="zh-CN" altLang="en-US" sz="4800" b="1" spc="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264256" y="650398"/>
            <a:ext cx="1128330" cy="2635446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347158" y="732404"/>
            <a:ext cx="962526" cy="2471433"/>
          </a:xfrm>
          <a:prstGeom prst="rect">
            <a:avLst/>
          </a:prstGeom>
          <a:noFill/>
          <a:ln w="28575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alphaModFix amt="68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32000"/>
                    </a14:imgEffect>
                  </a14:imgLayer>
                </a14:imgProps>
              </a:ext>
            </a:extLst>
          </a:blip>
          <a:srcRect l="47411" r="-607"/>
          <a:stretch>
            <a:fillRect/>
          </a:stretch>
        </p:blipFill>
        <p:spPr>
          <a:xfrm>
            <a:off x="6434554" y="2928132"/>
            <a:ext cx="5941671" cy="3929868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8186157" y="915493"/>
            <a:ext cx="740780" cy="740780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217993" y="1053706"/>
            <a:ext cx="677108" cy="450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壹</a:t>
            </a:r>
            <a:endParaRPr kumimoji="1" lang="zh-CN" altLang="en-US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13504" y="1956749"/>
            <a:ext cx="681597" cy="3570849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中国古代立法史</a:t>
            </a:r>
            <a:endParaRPr lang="zh-CN" altLang="en-US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52914" y="2001773"/>
            <a:ext cx="1178528" cy="3073918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中国古代</a:t>
            </a:r>
            <a:endParaRPr lang="en-US" altLang="zh-CN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刑事法律制度</a:t>
            </a:r>
            <a:endParaRPr lang="zh-CN" altLang="en-US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064164" y="914654"/>
            <a:ext cx="740780" cy="740780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096000" y="1052867"/>
            <a:ext cx="677108" cy="450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贰</a:t>
            </a:r>
            <a:endParaRPr kumimoji="1" lang="zh-CN" altLang="en-US" sz="3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-7624" y="0"/>
            <a:ext cx="4670853" cy="6858000"/>
            <a:chOff x="3745149" y="0"/>
            <a:chExt cx="8446851" cy="6858000"/>
          </a:xfrm>
        </p:grpSpPr>
        <p:sp>
          <p:nvSpPr>
            <p:cNvPr id="23" name="矩形 22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solidFill>
              <a:srgbClr val="112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blipFill dpi="0" rotWithShape="1">
              <a:blip r:embed="rId3">
                <a:alphaModFix amt="22000"/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25" name="直线连接符 24"/>
          <p:cNvCxnSpPr/>
          <p:nvPr/>
        </p:nvCxnSpPr>
        <p:spPr>
          <a:xfrm>
            <a:off x="9421792" y="1162466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线连接符 26"/>
          <p:cNvCxnSpPr/>
          <p:nvPr/>
        </p:nvCxnSpPr>
        <p:spPr>
          <a:xfrm>
            <a:off x="5337858" y="1178863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线连接符 27"/>
          <p:cNvCxnSpPr/>
          <p:nvPr/>
        </p:nvCxnSpPr>
        <p:spPr>
          <a:xfrm>
            <a:off x="7502323" y="1162466"/>
            <a:ext cx="0" cy="4705899"/>
          </a:xfrm>
          <a:prstGeom prst="line">
            <a:avLst/>
          </a:prstGeom>
          <a:ln w="9525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2" grpId="0" animBg="1"/>
      <p:bldP spid="14" grpId="0" animBg="1"/>
      <p:bldP spid="2" grpId="0" animBg="1"/>
      <p:bldP spid="3" grpId="0"/>
      <p:bldP spid="6" grpId="0"/>
      <p:bldP spid="7" grpId="0"/>
      <p:bldP spid="19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alphaModFix amt="1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1000"/>
                    </a14:imgEffect>
                    <a14:imgEffect>
                      <a14:sharpenSoften amount="47000"/>
                    </a14:imgEffect>
                  </a14:imgLayer>
                </a14:imgProps>
              </a:ext>
            </a:extLst>
          </a:blip>
          <a:srcRect l="21970" t="27748" b="3604"/>
          <a:stretch>
            <a:fillRect/>
          </a:stretch>
        </p:blipFill>
        <p:spPr>
          <a:xfrm>
            <a:off x="6215824" y="27606"/>
            <a:ext cx="6709721" cy="747944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0" y="0"/>
            <a:ext cx="7014519" cy="6858000"/>
            <a:chOff x="3745149" y="0"/>
            <a:chExt cx="8446851" cy="6858000"/>
          </a:xfrm>
        </p:grpSpPr>
        <p:sp>
          <p:nvSpPr>
            <p:cNvPr id="4" name="矩形 3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solidFill>
              <a:srgbClr val="112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blipFill dpi="0" rotWithShape="1">
              <a:blip r:embed="rId3">
                <a:alphaModFix amt="22000"/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534974" y="518983"/>
            <a:ext cx="2236571" cy="3659825"/>
          </a:xfrm>
          <a:prstGeom prst="rect">
            <a:avLst/>
          </a:prstGeom>
          <a:solidFill>
            <a:srgbClr val="FFF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91594" y="920577"/>
            <a:ext cx="923330" cy="28467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800" spc="600" dirty="0">
                <a:latin typeface="仿宋" panose="02010609060101010101" pitchFamily="49" charset="-122"/>
                <a:ea typeface="仿宋" panose="02010609060101010101" pitchFamily="49" charset="-122"/>
              </a:rPr>
              <a:t>谢谢观看</a:t>
            </a:r>
            <a:endParaRPr kumimoji="1" lang="zh-CN" altLang="en-US" sz="4800" spc="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3256" y="654908"/>
            <a:ext cx="1951507" cy="3370108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69753" y="741405"/>
            <a:ext cx="1767016" cy="3208803"/>
          </a:xfrm>
          <a:prstGeom prst="rect">
            <a:avLst/>
          </a:prstGeom>
          <a:noFill/>
          <a:ln w="28575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alphaModFix amt="6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</a14:imgLayer>
                </a14:imgProps>
              </a:ext>
            </a:extLst>
          </a:blip>
          <a:srcRect l="47411" r="-607"/>
          <a:stretch>
            <a:fillRect/>
          </a:stretch>
        </p:blipFill>
        <p:spPr>
          <a:xfrm>
            <a:off x="6434554" y="2928132"/>
            <a:ext cx="5941671" cy="392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2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8662270" y="0"/>
            <a:ext cx="3529729" cy="6858000"/>
            <a:chOff x="3745149" y="0"/>
            <a:chExt cx="8446851" cy="6858000"/>
          </a:xfrm>
        </p:grpSpPr>
        <p:sp>
          <p:nvSpPr>
            <p:cNvPr id="23" name="矩形 22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solidFill>
              <a:srgbClr val="112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blipFill dpi="0" rotWithShape="1">
              <a:blip r:embed="rId1">
                <a:alphaModFix amt="22000"/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6948619" y="605118"/>
            <a:ext cx="868058" cy="4876078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4400" b="1" dirty="0">
                <a:latin typeface="仿宋" panose="02010609060101010101" pitchFamily="49" charset="-122"/>
                <a:ea typeface="仿宋" panose="02010609060101010101" pitchFamily="49" charset="-122"/>
              </a:rPr>
              <a:t>中国古代立法史</a:t>
            </a:r>
            <a:endParaRPr lang="zh-CN" altLang="en-US" sz="4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>
            <a:alphaModFix am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</a:extLst>
          </a:blip>
          <a:srcRect r="57534"/>
          <a:stretch>
            <a:fillRect/>
          </a:stretch>
        </p:blipFill>
        <p:spPr>
          <a:xfrm>
            <a:off x="-95847" y="2568320"/>
            <a:ext cx="5177481" cy="428968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24400" y="457201"/>
            <a:ext cx="5400966" cy="5432613"/>
          </a:xfrm>
          <a:prstGeom prst="rect">
            <a:avLst/>
          </a:prstGeom>
        </p:spPr>
        <p:txBody>
          <a:bodyPr vert="wordArtVertRtl" wrap="square">
            <a:spAutoFit/>
          </a:bodyPr>
          <a:lstStyle/>
          <a:p>
            <a:pPr marL="457200" indent="-45720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三皇五帝始 尧舜禹相传</a:t>
            </a:r>
            <a:endParaRPr lang="zh-CN" altLang="en-US" sz="28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夏商与西周 东周分两段</a:t>
            </a:r>
            <a:endParaRPr lang="en-US" altLang="zh-CN" sz="28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endParaRPr lang="zh-CN" altLang="en-US" sz="28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春秋和战国 一统秦两汉</a:t>
            </a:r>
            <a:endParaRPr lang="zh-CN" altLang="en-US" sz="28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三分魏蜀吴 两晋前后延</a:t>
            </a:r>
            <a:endParaRPr lang="en-US" altLang="zh-CN" sz="28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endParaRPr lang="zh-CN" altLang="en-US" sz="28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南北朝并立 隋唐五代传</a:t>
            </a:r>
            <a:endParaRPr lang="zh-CN" altLang="en-US" sz="28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宋元明清后 皇朝至此完</a:t>
            </a:r>
            <a:endParaRPr lang="zh-CN" altLang="en-US" sz="28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75453" y="410136"/>
            <a:ext cx="7511365" cy="6037728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9" name="直线连接符 28"/>
          <p:cNvCxnSpPr/>
          <p:nvPr/>
        </p:nvCxnSpPr>
        <p:spPr>
          <a:xfrm>
            <a:off x="6660436" y="410136"/>
            <a:ext cx="18043" cy="60377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47917" y="147918"/>
            <a:ext cx="11887201" cy="6548717"/>
            <a:chOff x="3745149" y="0"/>
            <a:chExt cx="8446851" cy="6858000"/>
          </a:xfrm>
          <a:noFill/>
        </p:grpSpPr>
        <p:sp>
          <p:nvSpPr>
            <p:cNvPr id="23" name="矩形 22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grpFill/>
            <a:ln w="149225">
              <a:solidFill>
                <a:srgbClr val="1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grpFill/>
            <a:ln w="149225">
              <a:solidFill>
                <a:srgbClr val="1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10136023" y="530240"/>
            <a:ext cx="1386578" cy="2853019"/>
          </a:xfrm>
          <a:prstGeom prst="rect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366756" y="915493"/>
            <a:ext cx="923330" cy="2172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4800" b="1" spc="600" dirty="0">
                <a:latin typeface="仿宋" panose="02010609060101010101" pitchFamily="49" charset="-122"/>
                <a:ea typeface="仿宋" panose="02010609060101010101" pitchFamily="49" charset="-122"/>
              </a:rPr>
              <a:t>西 周</a:t>
            </a:r>
            <a:endParaRPr kumimoji="1" lang="zh-CN" altLang="en-US" sz="4800" b="1" spc="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264256" y="650398"/>
            <a:ext cx="1128330" cy="2635446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347158" y="732404"/>
            <a:ext cx="962526" cy="2471433"/>
          </a:xfrm>
          <a:prstGeom prst="rect">
            <a:avLst/>
          </a:prstGeom>
          <a:noFill/>
          <a:ln w="28575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44" y="549793"/>
            <a:ext cx="3675316" cy="2165011"/>
          </a:xfrm>
          <a:prstGeom prst="rect">
            <a:avLst/>
          </a:prstGeom>
        </p:spPr>
      </p:pic>
      <p:sp>
        <p:nvSpPr>
          <p:cNvPr id="16" name="Rectangle 5"/>
          <p:cNvSpPr/>
          <p:nvPr/>
        </p:nvSpPr>
        <p:spPr bwMode="auto">
          <a:xfrm>
            <a:off x="5648531" y="3088053"/>
            <a:ext cx="3989188" cy="310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wordArtVertRtl" lIns="0" tIns="0" rIns="0" bIns="0" anchor="t"/>
          <a:lstStyle/>
          <a:p>
            <a:pPr>
              <a:lnSpc>
                <a:spcPct val="150000"/>
              </a:lnSpc>
            </a:pPr>
            <a:r>
              <a:rPr lang="zh-CN" altLang="zh-CN" sz="30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西周</a:t>
            </a:r>
            <a:endParaRPr lang="en-US" altLang="zh-CN" sz="3000" b="1" dirty="0">
              <a:solidFill>
                <a:schemeClr val="tx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以德配天，明德慎罚</a:t>
            </a:r>
            <a:endParaRPr lang="en-US" altLang="zh-CN" sz="14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敬天、敬祖、保民。</a:t>
            </a:r>
            <a:endParaRPr lang="zh-CN" altLang="zh-CN" sz="14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400" b="1" dirty="0">
              <a:solidFill>
                <a:schemeClr val="tx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400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zh-CN" sz="1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周礼</a:t>
            </a:r>
            <a:r>
              <a:rPr lang="zh-CN" altLang="zh-CN" sz="1400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》所涉及之内容极为丰富。大至天下九州，天文历象；小至沟洫道路，草木虫鱼。凡建国、外交、政治</a:t>
            </a:r>
            <a:r>
              <a:rPr lang="zh-CN" altLang="en-US" sz="1400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体制</a:t>
            </a:r>
            <a:r>
              <a:rPr lang="zh-CN" altLang="zh-CN" sz="1400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、文化教育、礼乐、军队、刑罚、赋税、农业、商业、医疗、占卜、工艺等等等无所不包。</a:t>
            </a:r>
            <a:endParaRPr lang="zh-CN" altLang="zh-CN" sz="1400" dirty="0">
              <a:solidFill>
                <a:schemeClr val="tx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17" name="直线连接符 16"/>
          <p:cNvCxnSpPr/>
          <p:nvPr/>
        </p:nvCxnSpPr>
        <p:spPr>
          <a:xfrm>
            <a:off x="9637719" y="73240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>
            <a:off x="5406378" y="76961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606124" y="693532"/>
            <a:ext cx="650371" cy="4540256"/>
          </a:xfrm>
          <a:prstGeom prst="rect">
            <a:avLst/>
          </a:prstGeom>
          <a:noFill/>
        </p:spPr>
        <p:txBody>
          <a:bodyPr vert="wordArtVertRtl" wrap="square" rtlCol="0">
            <a:spAutoFit/>
          </a:bodyPr>
          <a:lstStyle/>
          <a:p>
            <a:r>
              <a:rPr lang="zh-CN" altLang="en-US" sz="3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礼</a:t>
            </a:r>
            <a:r>
              <a:rPr lang="zh-CN" altLang="en-US" sz="3000" b="1" dirty="0">
                <a:latin typeface="仿宋" panose="02010609060101010101" pitchFamily="49" charset="-122"/>
                <a:ea typeface="仿宋" panose="02010609060101010101" pitchFamily="49" charset="-122"/>
              </a:rPr>
              <a:t>的两层含义</a:t>
            </a:r>
            <a:endParaRPr lang="zh-CN" altLang="en-US" sz="3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94060" y="732404"/>
            <a:ext cx="526170" cy="5556393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2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一 </a:t>
            </a:r>
            <a:r>
              <a:rPr lang="zh-CN" altLang="zh-CN" sz="2200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抽象</a:t>
            </a:r>
            <a:r>
              <a:rPr lang="zh-CN" altLang="en-US" sz="2200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2200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精神原则</a:t>
            </a:r>
            <a:r>
              <a:rPr lang="zh-CN" altLang="en-US" sz="2200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： </a:t>
            </a:r>
            <a:r>
              <a:rPr lang="zh-CN" altLang="en-US" sz="2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亲亲 尊尊</a:t>
            </a:r>
            <a:endParaRPr lang="zh-CN" altLang="en-US" sz="2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230504" y="767144"/>
            <a:ext cx="526170" cy="4873385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2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二 </a:t>
            </a:r>
            <a:r>
              <a:rPr lang="zh-CN" altLang="en-US" sz="2200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具体的礼仪形式： </a:t>
            </a:r>
            <a:r>
              <a:rPr lang="zh-CN" altLang="en-US" sz="22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礼 乐</a:t>
            </a:r>
            <a:endParaRPr lang="zh-CN" altLang="en-US" sz="22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27" name="直线连接符 26"/>
          <p:cNvCxnSpPr/>
          <p:nvPr/>
        </p:nvCxnSpPr>
        <p:spPr>
          <a:xfrm>
            <a:off x="2923154" y="76961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978777" y="693532"/>
            <a:ext cx="650371" cy="3646118"/>
          </a:xfrm>
          <a:prstGeom prst="rect">
            <a:avLst/>
          </a:prstGeom>
        </p:spPr>
        <p:txBody>
          <a:bodyPr vert="wordArtVertRtl" wrap="squar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lang="zh-CN" altLang="zh-CN" sz="3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出礼则入刑</a:t>
            </a:r>
            <a:endParaRPr lang="zh-CN" altLang="en-US" sz="30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86254" y="693532"/>
            <a:ext cx="650371" cy="5680786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lang="zh-CN" altLang="zh-CN" sz="3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礼不下庶人，刑不上大夫</a:t>
            </a:r>
            <a:endParaRPr lang="zh-CN" altLang="en-US" sz="30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32" name="直线连接符 31"/>
          <p:cNvCxnSpPr/>
          <p:nvPr/>
        </p:nvCxnSpPr>
        <p:spPr>
          <a:xfrm>
            <a:off x="708872" y="817925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16" grpId="0"/>
      <p:bldP spid="21" grpId="0"/>
      <p:bldP spid="6" grpId="0"/>
      <p:bldP spid="25" grpId="0"/>
      <p:bldP spid="28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136023" y="530240"/>
            <a:ext cx="1386578" cy="3942906"/>
          </a:xfrm>
          <a:prstGeom prst="rect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0366756" y="1000799"/>
            <a:ext cx="923330" cy="29980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4800" b="1" spc="600" dirty="0">
                <a:latin typeface="仿宋" panose="02010609060101010101" pitchFamily="49" charset="-122"/>
                <a:ea typeface="仿宋" panose="02010609060101010101" pitchFamily="49" charset="-122"/>
              </a:rPr>
              <a:t>春秋战国</a:t>
            </a:r>
            <a:endParaRPr kumimoji="1" lang="zh-CN" altLang="en-US" sz="4800" b="1" spc="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264256" y="650398"/>
            <a:ext cx="1128330" cy="3699180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347158" y="732404"/>
            <a:ext cx="962526" cy="3534796"/>
          </a:xfrm>
          <a:prstGeom prst="rect">
            <a:avLst/>
          </a:prstGeom>
          <a:noFill/>
          <a:ln w="28575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1" name="直线连接符 20"/>
          <p:cNvCxnSpPr/>
          <p:nvPr/>
        </p:nvCxnSpPr>
        <p:spPr>
          <a:xfrm>
            <a:off x="9637719" y="73240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147917" y="147918"/>
            <a:ext cx="11887201" cy="6548717"/>
            <a:chOff x="3745149" y="0"/>
            <a:chExt cx="8446851" cy="6858000"/>
          </a:xfrm>
          <a:noFill/>
        </p:grpSpPr>
        <p:sp>
          <p:nvSpPr>
            <p:cNvPr id="29" name="矩形 28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grpFill/>
            <a:ln w="149225">
              <a:solidFill>
                <a:srgbClr val="1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grpFill/>
            <a:ln w="149225">
              <a:solidFill>
                <a:srgbClr val="1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8770850" y="584028"/>
            <a:ext cx="650371" cy="4830089"/>
          </a:xfrm>
          <a:prstGeom prst="rect">
            <a:avLst/>
          </a:prstGeom>
          <a:noFill/>
        </p:spPr>
        <p:txBody>
          <a:bodyPr vert="wordArtVertRtl" wrap="square" rtlCol="0">
            <a:spAutoFit/>
          </a:bodyPr>
          <a:lstStyle/>
          <a:p>
            <a:r>
              <a:rPr lang="zh-CN" altLang="zh-CN" sz="3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刑不可知，则威不可测</a:t>
            </a:r>
            <a:endParaRPr lang="zh-CN" altLang="en-US" sz="30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23" y="650398"/>
            <a:ext cx="2653766" cy="164489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64" y="3110747"/>
            <a:ext cx="2075910" cy="3081681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7761468" y="3115776"/>
            <a:ext cx="553998" cy="19722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spc="6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郑国 </a:t>
            </a:r>
            <a:r>
              <a:rPr lang="zh-CN" altLang="en-US" sz="2400" spc="600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子产</a:t>
            </a:r>
            <a:endParaRPr lang="en-US" altLang="zh-CN" sz="2400" spc="600" dirty="0">
              <a:solidFill>
                <a:schemeClr val="tx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35" name="直线连接符 34"/>
          <p:cNvCxnSpPr/>
          <p:nvPr/>
        </p:nvCxnSpPr>
        <p:spPr>
          <a:xfrm>
            <a:off x="8539542" y="73240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线连接符 35"/>
          <p:cNvCxnSpPr/>
          <p:nvPr/>
        </p:nvCxnSpPr>
        <p:spPr>
          <a:xfrm>
            <a:off x="4953660" y="919530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84" y="650398"/>
            <a:ext cx="2209546" cy="1931448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117715" y="873656"/>
            <a:ext cx="553998" cy="16448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spc="6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铸刑鼎</a:t>
            </a:r>
            <a:endParaRPr lang="zh-CN" altLang="en-US" sz="2400" b="1" spc="6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8" y="2830103"/>
            <a:ext cx="1724270" cy="3362326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4117715" y="3110747"/>
            <a:ext cx="553998" cy="21866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spc="6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晋国</a:t>
            </a:r>
            <a:r>
              <a:rPr lang="zh-CN" altLang="en-US" sz="2400" spc="600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赵鞅</a:t>
            </a:r>
            <a:endParaRPr lang="zh-CN" altLang="en-US" sz="2400" spc="600" dirty="0">
              <a:solidFill>
                <a:schemeClr val="tx1">
                  <a:lumMod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41" name="直线连接符 40"/>
          <p:cNvCxnSpPr/>
          <p:nvPr/>
        </p:nvCxnSpPr>
        <p:spPr>
          <a:xfrm>
            <a:off x="870236" y="873656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2" grpId="0" animBg="1"/>
      <p:bldP spid="14" grpId="0" animBg="1"/>
      <p:bldP spid="31" grpId="0"/>
      <p:bldP spid="34" grpId="0"/>
      <p:bldP spid="38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136023" y="530240"/>
            <a:ext cx="1386578" cy="3942906"/>
          </a:xfrm>
          <a:prstGeom prst="rect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0366756" y="1000799"/>
            <a:ext cx="923330" cy="29980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4800" b="1" spc="600" dirty="0">
                <a:latin typeface="仿宋" panose="02010609060101010101" pitchFamily="49" charset="-122"/>
                <a:ea typeface="仿宋" panose="02010609060101010101" pitchFamily="49" charset="-122"/>
              </a:rPr>
              <a:t>春秋战国</a:t>
            </a:r>
            <a:endParaRPr kumimoji="1" lang="zh-CN" altLang="en-US" sz="4800" b="1" spc="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264256" y="650398"/>
            <a:ext cx="1128330" cy="3699180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347158" y="732404"/>
            <a:ext cx="962526" cy="3534796"/>
          </a:xfrm>
          <a:prstGeom prst="rect">
            <a:avLst/>
          </a:prstGeom>
          <a:noFill/>
          <a:ln w="28575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1" name="直线连接符 20"/>
          <p:cNvCxnSpPr/>
          <p:nvPr/>
        </p:nvCxnSpPr>
        <p:spPr>
          <a:xfrm>
            <a:off x="9637719" y="73240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147917" y="147918"/>
            <a:ext cx="11887201" cy="6548717"/>
            <a:chOff x="3745149" y="0"/>
            <a:chExt cx="8446851" cy="6858000"/>
          </a:xfrm>
          <a:noFill/>
        </p:grpSpPr>
        <p:sp>
          <p:nvSpPr>
            <p:cNvPr id="29" name="矩形 28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grpFill/>
            <a:ln w="149225">
              <a:solidFill>
                <a:srgbClr val="1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grpFill/>
            <a:ln w="149225">
              <a:solidFill>
                <a:srgbClr val="1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8770850" y="584028"/>
            <a:ext cx="650371" cy="4830089"/>
          </a:xfrm>
          <a:prstGeom prst="rect">
            <a:avLst/>
          </a:prstGeom>
          <a:noFill/>
        </p:spPr>
        <p:txBody>
          <a:bodyPr vert="wordArtVertRtl" wrap="square" rtlCol="0">
            <a:spAutoFit/>
          </a:bodyPr>
          <a:lstStyle/>
          <a:p>
            <a:r>
              <a:rPr lang="zh-CN" altLang="zh-CN" sz="3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刑不可知，则威不可测</a:t>
            </a:r>
            <a:endParaRPr lang="zh-CN" altLang="en-US" sz="30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35" name="直线连接符 34"/>
          <p:cNvCxnSpPr/>
          <p:nvPr/>
        </p:nvCxnSpPr>
        <p:spPr>
          <a:xfrm>
            <a:off x="8539542" y="73240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线连接符 35"/>
          <p:cNvCxnSpPr/>
          <p:nvPr/>
        </p:nvCxnSpPr>
        <p:spPr>
          <a:xfrm>
            <a:off x="4953660" y="744719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线连接符 40"/>
          <p:cNvCxnSpPr/>
          <p:nvPr/>
        </p:nvCxnSpPr>
        <p:spPr>
          <a:xfrm>
            <a:off x="870236" y="752633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53" y="650398"/>
            <a:ext cx="3103479" cy="3103479"/>
          </a:xfrm>
          <a:prstGeom prst="rect">
            <a:avLst/>
          </a:prstGeom>
        </p:spPr>
      </p:pic>
      <p:sp>
        <p:nvSpPr>
          <p:cNvPr id="24" name="流程图: 接点 8"/>
          <p:cNvSpPr/>
          <p:nvPr/>
        </p:nvSpPr>
        <p:spPr>
          <a:xfrm>
            <a:off x="7635646" y="4016707"/>
            <a:ext cx="699486" cy="699795"/>
          </a:xfrm>
          <a:prstGeom prst="flowChartConnector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8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盗</a:t>
            </a:r>
            <a:endParaRPr lang="zh-CN" altLang="en-US" sz="28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5" name="流程图: 接点 9"/>
          <p:cNvSpPr/>
          <p:nvPr/>
        </p:nvSpPr>
        <p:spPr>
          <a:xfrm>
            <a:off x="6437857" y="4016707"/>
            <a:ext cx="699486" cy="699795"/>
          </a:xfrm>
          <a:prstGeom prst="flowChartConnector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8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贼</a:t>
            </a:r>
            <a:endParaRPr lang="zh-CN" altLang="en-US" sz="28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7" name="流程图: 接点 10"/>
          <p:cNvSpPr/>
          <p:nvPr/>
        </p:nvSpPr>
        <p:spPr>
          <a:xfrm>
            <a:off x="5231653" y="4016707"/>
            <a:ext cx="699486" cy="699795"/>
          </a:xfrm>
          <a:prstGeom prst="flowChartConnector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8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网</a:t>
            </a:r>
            <a:endParaRPr lang="zh-CN" altLang="en-US" sz="28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8" name="流程图: 接点 11"/>
          <p:cNvSpPr/>
          <p:nvPr/>
        </p:nvSpPr>
        <p:spPr>
          <a:xfrm>
            <a:off x="7635646" y="5195308"/>
            <a:ext cx="699486" cy="699795"/>
          </a:xfrm>
          <a:prstGeom prst="flowChartConnector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8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捕</a:t>
            </a:r>
            <a:endParaRPr lang="zh-CN" altLang="en-US" sz="28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2" name="流程图: 接点 12"/>
          <p:cNvSpPr/>
          <p:nvPr/>
        </p:nvSpPr>
        <p:spPr>
          <a:xfrm>
            <a:off x="6442178" y="5195307"/>
            <a:ext cx="699486" cy="699795"/>
          </a:xfrm>
          <a:prstGeom prst="flowChartConnector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8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杂</a:t>
            </a:r>
            <a:endParaRPr lang="zh-CN" altLang="en-US" sz="28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3" name="流程图: 接点 13"/>
          <p:cNvSpPr/>
          <p:nvPr/>
        </p:nvSpPr>
        <p:spPr>
          <a:xfrm>
            <a:off x="5231653" y="5200049"/>
            <a:ext cx="699486" cy="699795"/>
          </a:xfrm>
          <a:prstGeom prst="flowChartConnector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8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具</a:t>
            </a:r>
            <a:endParaRPr lang="zh-CN" altLang="en-US" sz="28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35" y="650398"/>
            <a:ext cx="3620234" cy="224394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935106" y="3574570"/>
            <a:ext cx="650371" cy="1955151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改法为律</a:t>
            </a:r>
            <a:endParaRPr lang="zh-CN" altLang="en-US" sz="30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69933" y="3574570"/>
            <a:ext cx="650371" cy="2420856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设立分户制</a:t>
            </a:r>
            <a:endParaRPr lang="zh-CN" altLang="en-US" sz="30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09582" y="3574570"/>
            <a:ext cx="650371" cy="2420856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取消分封制</a:t>
            </a:r>
            <a:endParaRPr lang="zh-CN" altLang="en-US" sz="30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45" name="直线连接符 44"/>
          <p:cNvCxnSpPr/>
          <p:nvPr/>
        </p:nvCxnSpPr>
        <p:spPr>
          <a:xfrm>
            <a:off x="3559649" y="3753877"/>
            <a:ext cx="0" cy="2317528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线连接符 45"/>
          <p:cNvCxnSpPr/>
          <p:nvPr/>
        </p:nvCxnSpPr>
        <p:spPr>
          <a:xfrm>
            <a:off x="2205977" y="3753877"/>
            <a:ext cx="0" cy="229335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2" grpId="0" animBg="1"/>
      <p:bldP spid="14" grpId="0" animBg="1"/>
      <p:bldP spid="31" grpId="0"/>
      <p:bldP spid="24" grpId="0" animBg="1"/>
      <p:bldP spid="25" grpId="0" animBg="1"/>
      <p:bldP spid="27" grpId="0" animBg="1"/>
      <p:bldP spid="28" grpId="0" animBg="1"/>
      <p:bldP spid="42" grpId="0" animBg="1"/>
      <p:bldP spid="43" grpId="0" animBg="1"/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7077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47917" y="147918"/>
            <a:ext cx="11887201" cy="6548717"/>
            <a:chOff x="3745149" y="0"/>
            <a:chExt cx="8446851" cy="6858000"/>
          </a:xfrm>
          <a:noFill/>
        </p:grpSpPr>
        <p:sp>
          <p:nvSpPr>
            <p:cNvPr id="23" name="矩形 22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grpFill/>
            <a:ln w="149225">
              <a:solidFill>
                <a:srgbClr val="1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745149" y="0"/>
              <a:ext cx="8446851" cy="6858000"/>
            </a:xfrm>
            <a:prstGeom prst="rect">
              <a:avLst/>
            </a:prstGeom>
            <a:grpFill/>
            <a:ln w="149225">
              <a:solidFill>
                <a:srgbClr val="1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10136023" y="530240"/>
            <a:ext cx="1386578" cy="2853019"/>
          </a:xfrm>
          <a:prstGeom prst="rect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366756" y="915493"/>
            <a:ext cx="923330" cy="2172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4800" b="1" spc="600" dirty="0">
                <a:latin typeface="仿宋" panose="02010609060101010101" pitchFamily="49" charset="-122"/>
                <a:ea typeface="仿宋" panose="02010609060101010101" pitchFamily="49" charset="-122"/>
              </a:rPr>
              <a:t>汉 代</a:t>
            </a:r>
            <a:endParaRPr kumimoji="1" lang="zh-CN" altLang="en-US" sz="4800" b="1" spc="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264256" y="650398"/>
            <a:ext cx="1128330" cy="2635446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347158" y="732404"/>
            <a:ext cx="962526" cy="2471433"/>
          </a:xfrm>
          <a:prstGeom prst="rect">
            <a:avLst/>
          </a:prstGeom>
          <a:noFill/>
          <a:ln w="28575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7" name="直线连接符 16"/>
          <p:cNvCxnSpPr/>
          <p:nvPr/>
        </p:nvCxnSpPr>
        <p:spPr>
          <a:xfrm>
            <a:off x="9637719" y="73240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>
            <a:off x="5903684" y="737530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线连接符 31"/>
          <p:cNvCxnSpPr/>
          <p:nvPr/>
        </p:nvCxnSpPr>
        <p:spPr>
          <a:xfrm>
            <a:off x="708872" y="817925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77" y="645813"/>
            <a:ext cx="2411812" cy="3215749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8023725" y="4118223"/>
            <a:ext cx="1054006" cy="2018474"/>
          </a:xfrm>
          <a:prstGeom prst="rect">
            <a:avLst/>
          </a:prstGeom>
          <a:noFill/>
        </p:spPr>
        <p:txBody>
          <a:bodyPr vert="wordArtVertRtl"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罢黜百家</a:t>
            </a:r>
            <a:endParaRPr lang="en-US" altLang="zh-CN" sz="28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独尊儒术</a:t>
            </a:r>
            <a:endParaRPr lang="zh-CN" altLang="en-US" sz="28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436702" y="4118223"/>
            <a:ext cx="1054006" cy="2018474"/>
          </a:xfrm>
          <a:prstGeom prst="rect">
            <a:avLst/>
          </a:prstGeom>
          <a:noFill/>
        </p:spPr>
        <p:txBody>
          <a:bodyPr vert="wordArtVertRtl"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父父子子</a:t>
            </a:r>
            <a:endParaRPr lang="en-US" altLang="zh-CN" sz="28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君君臣臣</a:t>
            </a:r>
            <a:endParaRPr lang="zh-CN" altLang="en-US" sz="28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46" y="645813"/>
            <a:ext cx="2413235" cy="3215749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4282049" y="3848324"/>
            <a:ext cx="619337" cy="3215749"/>
          </a:xfrm>
          <a:prstGeom prst="rect">
            <a:avLst/>
          </a:prstGeom>
          <a:noFill/>
        </p:spPr>
        <p:txBody>
          <a:bodyPr vert="wordArtVertRtl" wrap="squar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·</a:t>
            </a:r>
            <a:r>
              <a:rPr lang="zh-CN" altLang="en-US" sz="28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废除肉刑</a:t>
            </a:r>
            <a:endParaRPr lang="zh-CN" altLang="en-US" sz="28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013060" y="3861562"/>
            <a:ext cx="619337" cy="3215749"/>
          </a:xfrm>
          <a:prstGeom prst="rect">
            <a:avLst/>
          </a:prstGeom>
          <a:noFill/>
        </p:spPr>
        <p:txBody>
          <a:bodyPr vert="wordArtVertRtl" wrap="squar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·</a:t>
            </a:r>
            <a:r>
              <a:rPr lang="zh-CN" altLang="en-US" sz="2800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儒家化</a:t>
            </a:r>
            <a:endParaRPr lang="zh-CN" altLang="en-US" sz="2800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50408" y="4359457"/>
            <a:ext cx="1302664" cy="1825884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笞、杖</a:t>
            </a:r>
            <a:endParaRPr lang="en-US" altLang="zh-CN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徒、流、死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069401" y="817925"/>
            <a:ext cx="650371" cy="2396891"/>
          </a:xfrm>
          <a:prstGeom prst="rect">
            <a:avLst/>
          </a:prstGeom>
        </p:spPr>
        <p:txBody>
          <a:bodyPr vert="wordArtVertRtl" wrap="square">
            <a:spAutoFit/>
          </a:bodyPr>
          <a:lstStyle/>
          <a:p>
            <a:r>
              <a:rPr lang="zh-CN" altLang="en-US" sz="3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三个原则</a:t>
            </a:r>
            <a:endParaRPr lang="zh-CN" altLang="en-US" sz="30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09413" y="3063989"/>
            <a:ext cx="557332" cy="2405447"/>
          </a:xfrm>
          <a:prstGeom prst="rect">
            <a:avLst/>
          </a:prstGeom>
        </p:spPr>
        <p:txBody>
          <a:bodyPr vert="wordArtVertRtl" wrap="square">
            <a:spAutoFit/>
          </a:bodyPr>
          <a:lstStyle/>
          <a:p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恤刑原则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15920" y="3056825"/>
            <a:ext cx="557332" cy="1582997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上请原则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21940" y="3063035"/>
            <a:ext cx="557332" cy="3073662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亲亲得相首匿</a:t>
            </a: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原则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38" name="直线连接符 37"/>
          <p:cNvCxnSpPr/>
          <p:nvPr/>
        </p:nvCxnSpPr>
        <p:spPr>
          <a:xfrm>
            <a:off x="2847663" y="762890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29" grpId="0"/>
      <p:bldP spid="30" grpId="0"/>
      <p:bldP spid="34" grpId="0"/>
      <p:bldP spid="35" grpId="0"/>
      <p:bldP spid="2" grpId="0"/>
      <p:bldP spid="37" grpId="0"/>
      <p:bldP spid="3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787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9742755" y="466878"/>
            <a:ext cx="1881257" cy="5561351"/>
          </a:xfrm>
          <a:prstGeom prst="rect">
            <a:avLst/>
          </a:prstGeom>
          <a:solidFill>
            <a:srgbClr val="FFF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16848" y="751238"/>
            <a:ext cx="923330" cy="504155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4800" b="1" spc="6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三国两晋南北朝</a:t>
            </a:r>
            <a:endParaRPr lang="zh-CN" altLang="en-US" sz="4800" b="1" spc="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914989" y="612631"/>
            <a:ext cx="1527049" cy="5258201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0002472" y="723027"/>
            <a:ext cx="1353313" cy="5041558"/>
          </a:xfrm>
          <a:prstGeom prst="rect">
            <a:avLst/>
          </a:prstGeom>
          <a:noFill/>
          <a:ln w="28575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1" name="直线连接符 30"/>
          <p:cNvCxnSpPr/>
          <p:nvPr/>
        </p:nvCxnSpPr>
        <p:spPr>
          <a:xfrm>
            <a:off x="9424096" y="76961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7452788" y="769613"/>
            <a:ext cx="1721433" cy="5318771"/>
          </a:xfrm>
          <a:prstGeom prst="rect">
            <a:avLst/>
          </a:prstGeom>
        </p:spPr>
        <p:txBody>
          <a:bodyPr vert="wordArtVertRtl"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ea"/>
              <a:buAutoNum type="ea1JpnKorPlain"/>
            </a:pPr>
            <a:r>
              <a:rPr lang="zh-CN" altLang="en-US" sz="2200" kern="1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2200" kern="1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《魏律》即《曹魏律》</a:t>
            </a:r>
            <a:r>
              <a:rPr lang="zh-CN" altLang="en-US" sz="2200" kern="1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十八</a:t>
            </a:r>
            <a:r>
              <a:rPr lang="zh-CN" altLang="zh-CN" sz="2200" kern="1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篇；</a:t>
            </a:r>
            <a:endParaRPr lang="en-US" altLang="zh-CN" sz="2200" kern="100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ea"/>
              <a:buAutoNum type="ea1JpnKorPlain"/>
            </a:pPr>
            <a:r>
              <a:rPr lang="zh-CN" altLang="en-US" sz="2200" kern="1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2200" kern="1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《晋律》即《泰始律》</a:t>
            </a:r>
            <a:r>
              <a:rPr lang="zh-CN" altLang="en-US" sz="2200" kern="1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二十</a:t>
            </a:r>
            <a:r>
              <a:rPr lang="zh-CN" altLang="zh-CN" sz="2200" kern="1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篇；</a:t>
            </a:r>
            <a:endParaRPr lang="en-US" altLang="zh-CN" sz="2200" kern="100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ea"/>
              <a:buAutoNum type="ea1JpnKorPlain"/>
            </a:pPr>
            <a:r>
              <a:rPr lang="zh-CN" altLang="en-US" sz="2200" kern="1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zh-CN" sz="2200" kern="1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《北齐律》</a:t>
            </a:r>
            <a:r>
              <a:rPr lang="zh-CN" altLang="en-US" sz="2200" kern="1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十二</a:t>
            </a:r>
            <a:r>
              <a:rPr lang="zh-CN" altLang="zh-CN" sz="2200" kern="1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篇</a:t>
            </a:r>
            <a:endParaRPr lang="zh-CN" altLang="zh-CN" sz="2200" kern="100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3" name="直线连接符 32"/>
          <p:cNvCxnSpPr/>
          <p:nvPr/>
        </p:nvCxnSpPr>
        <p:spPr>
          <a:xfrm>
            <a:off x="7030066" y="852565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5921554" y="852565"/>
            <a:ext cx="681597" cy="1086195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八议</a:t>
            </a:r>
            <a:endParaRPr lang="zh-CN" altLang="en-US" sz="32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946727" y="2123467"/>
            <a:ext cx="671145" cy="671145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5934102" y="3243900"/>
            <a:ext cx="671145" cy="671145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5945677" y="5484765"/>
            <a:ext cx="671145" cy="671145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5952720" y="4364332"/>
            <a:ext cx="671145" cy="671145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4869381" y="2123467"/>
            <a:ext cx="671145" cy="671145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4856756" y="3243900"/>
            <a:ext cx="671145" cy="671145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4868331" y="5484765"/>
            <a:ext cx="671145" cy="671145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4875374" y="4364332"/>
            <a:ext cx="671145" cy="671145"/>
          </a:xfrm>
          <a:prstGeom prst="ellipse">
            <a:avLst/>
          </a:prstGeom>
          <a:noFill/>
          <a:ln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6048030" y="2228206"/>
            <a:ext cx="48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亲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038721" y="3348639"/>
            <a:ext cx="48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故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053075" y="4456414"/>
            <a:ext cx="48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贤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049755" y="5589504"/>
            <a:ext cx="48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能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955382" y="2228205"/>
            <a:ext cx="48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功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967378" y="3348638"/>
            <a:ext cx="48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贵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967378" y="4456413"/>
            <a:ext cx="48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勤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4967378" y="5566564"/>
            <a:ext cx="48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宾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59" name="直线连接符 58"/>
          <p:cNvCxnSpPr/>
          <p:nvPr/>
        </p:nvCxnSpPr>
        <p:spPr>
          <a:xfrm>
            <a:off x="4369818" y="92008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3369563" y="858099"/>
            <a:ext cx="681597" cy="1370106"/>
          </a:xfrm>
          <a:prstGeom prst="rect">
            <a:avLst/>
          </a:prstGeom>
          <a:noFill/>
        </p:spPr>
        <p:txBody>
          <a:bodyPr vert="wordArtVertRtl"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官当</a:t>
            </a:r>
            <a:endParaRPr lang="zh-CN" altLang="en-US" sz="32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425513" y="2108471"/>
            <a:ext cx="557332" cy="1955665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pPr algn="ctr"/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以官爵抵罪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61" name="直线连接符 60"/>
          <p:cNvCxnSpPr/>
          <p:nvPr/>
        </p:nvCxnSpPr>
        <p:spPr>
          <a:xfrm>
            <a:off x="3040658" y="92008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2059484" y="852565"/>
            <a:ext cx="681597" cy="2576988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准五服之罪</a:t>
            </a:r>
            <a:endParaRPr lang="zh-CN" altLang="en-US" sz="32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90083" y="920084"/>
            <a:ext cx="557332" cy="5050100"/>
          </a:xfrm>
          <a:prstGeom prst="rect">
            <a:avLst/>
          </a:prstGeom>
        </p:spPr>
        <p:txBody>
          <a:bodyPr vert="wordArtVertRtl" wrap="none">
            <a:spAutoFit/>
          </a:bodyPr>
          <a:lstStyle/>
          <a:p>
            <a:r>
              <a:rPr lang="zh-CN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斩衰、齐衰、大功、小功、</a:t>
            </a:r>
            <a:r>
              <a:rPr lang="zh-CN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缌麻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62" name="直线连接符 61"/>
          <p:cNvCxnSpPr/>
          <p:nvPr/>
        </p:nvCxnSpPr>
        <p:spPr>
          <a:xfrm>
            <a:off x="912845" y="92008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29" grpId="0" animBg="1"/>
      <p:bldP spid="30" grpId="0" animBg="1"/>
      <p:bldP spid="5" grpId="0"/>
      <p:bldP spid="8" grpId="0"/>
      <p:bldP spid="15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0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787" y="0"/>
            <a:ext cx="12192000" cy="6858000"/>
          </a:xfrm>
          <a:prstGeom prst="rect">
            <a:avLst/>
          </a:prstGeom>
          <a:solidFill>
            <a:srgbClr val="FFF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9742755" y="466878"/>
            <a:ext cx="1881257" cy="5561351"/>
          </a:xfrm>
          <a:prstGeom prst="rect">
            <a:avLst/>
          </a:prstGeom>
          <a:solidFill>
            <a:srgbClr val="FFF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16848" y="751238"/>
            <a:ext cx="923330" cy="504155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4800" b="1" spc="6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三国两晋南北朝</a:t>
            </a:r>
            <a:endParaRPr lang="zh-CN" altLang="en-US" sz="4800" b="1" spc="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914989" y="612631"/>
            <a:ext cx="1527049" cy="5258201"/>
          </a:xfrm>
          <a:prstGeom prst="rect">
            <a:avLst/>
          </a:prstGeom>
          <a:noFill/>
          <a:ln w="76200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0002472" y="723027"/>
            <a:ext cx="1353313" cy="5041558"/>
          </a:xfrm>
          <a:prstGeom prst="rect">
            <a:avLst/>
          </a:prstGeom>
          <a:noFill/>
          <a:ln w="28575">
            <a:solidFill>
              <a:srgbClr val="13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1" name="直线连接符 30"/>
          <p:cNvCxnSpPr/>
          <p:nvPr/>
        </p:nvCxnSpPr>
        <p:spPr>
          <a:xfrm>
            <a:off x="9424096" y="76961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直线连接符 61"/>
          <p:cNvCxnSpPr/>
          <p:nvPr/>
        </p:nvCxnSpPr>
        <p:spPr>
          <a:xfrm>
            <a:off x="912845" y="920084"/>
            <a:ext cx="0" cy="5318772"/>
          </a:xfrm>
          <a:prstGeom prst="line">
            <a:avLst/>
          </a:prstGeom>
          <a:ln w="19050">
            <a:solidFill>
              <a:srgbClr val="13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080" y="920084"/>
            <a:ext cx="7007686" cy="4079743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8526892" y="920084"/>
            <a:ext cx="681597" cy="2733116"/>
          </a:xfrm>
          <a:prstGeom prst="rect">
            <a:avLst/>
          </a:prstGeom>
          <a:noFill/>
        </p:spPr>
        <p:txBody>
          <a:bodyPr vert="wordArtVertRtl"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重罪十条</a:t>
            </a:r>
            <a:endParaRPr lang="zh-CN" altLang="en-US" sz="32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8000" advClick="0" advTm="1000">
        <p15:prstTrans prst="pageCurlDouble" invX="1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29" grpId="0" animBg="1"/>
      <p:bldP spid="30" grpId="0" animBg="1"/>
      <p:bldP spid="3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1073</Words>
  <Application>WPS 演示</Application>
  <PresentationFormat>宽屏</PresentationFormat>
  <Paragraphs>301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宋体</vt:lpstr>
      <vt:lpstr>Wingdings</vt:lpstr>
      <vt:lpstr>仿宋</vt:lpstr>
      <vt:lpstr>Times New Roman</vt:lpstr>
      <vt:lpstr>等线</vt:lpstr>
      <vt:lpstr>微软雅黑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铭月</dc:creator>
  <cp:lastModifiedBy>水-木-目</cp:lastModifiedBy>
  <cp:revision>35</cp:revision>
  <dcterms:created xsi:type="dcterms:W3CDTF">2020-11-27T03:17:00Z</dcterms:created>
  <dcterms:modified xsi:type="dcterms:W3CDTF">2022-05-18T02:41:18Z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</Properties>
</file>