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453" r:id="rId3"/>
    <p:sldId id="436" r:id="rId5"/>
    <p:sldId id="322" r:id="rId6"/>
    <p:sldId id="264" r:id="rId7"/>
    <p:sldId id="283" r:id="rId8"/>
    <p:sldId id="454" r:id="rId9"/>
    <p:sldId id="285" r:id="rId10"/>
    <p:sldId id="286" r:id="rId11"/>
    <p:sldId id="455" r:id="rId12"/>
    <p:sldId id="456" r:id="rId13"/>
    <p:sldId id="457" r:id="rId14"/>
    <p:sldId id="458" r:id="rId15"/>
    <p:sldId id="459" r:id="rId16"/>
    <p:sldId id="460" r:id="rId17"/>
    <p:sldId id="461" r:id="rId18"/>
    <p:sldId id="294" r:id="rId19"/>
    <p:sldId id="295" r:id="rId20"/>
    <p:sldId id="296" r:id="rId21"/>
    <p:sldId id="297" r:id="rId22"/>
    <p:sldId id="298" r:id="rId23"/>
    <p:sldId id="299" r:id="rId24"/>
    <p:sldId id="462" r:id="rId25"/>
    <p:sldId id="301" r:id="rId26"/>
    <p:sldId id="302" r:id="rId27"/>
    <p:sldId id="303" r:id="rId28"/>
    <p:sldId id="304" r:id="rId29"/>
    <p:sldId id="305" r:id="rId30"/>
    <p:sldId id="306" r:id="rId31"/>
    <p:sldId id="307" r:id="rId32"/>
    <p:sldId id="463" r:id="rId33"/>
    <p:sldId id="266" r:id="rId34"/>
    <p:sldId id="309" r:id="rId35"/>
    <p:sldId id="310" r:id="rId36"/>
    <p:sldId id="311" r:id="rId37"/>
    <p:sldId id="312" r:id="rId38"/>
    <p:sldId id="464" r:id="rId39"/>
    <p:sldId id="265" r:id="rId40"/>
    <p:sldId id="314" r:id="rId41"/>
    <p:sldId id="465" r:id="rId42"/>
  </p:sldIdLst>
  <p:sldSz cx="9144000" cy="5143500" type="screen16x9"/>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C"/>
    <a:srgbClr val="2A9AFF"/>
    <a:srgbClr val="6A8F9F"/>
    <a:srgbClr val="F4B06C"/>
    <a:srgbClr val="5B795B"/>
    <a:srgbClr val="F8CDA0"/>
    <a:srgbClr val="6B8866"/>
    <a:srgbClr val="5AAD9E"/>
    <a:srgbClr val="F4EFE9"/>
    <a:srgbClr val="256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autoAdjust="0"/>
  </p:normalViewPr>
  <p:slideViewPr>
    <p:cSldViewPr>
      <p:cViewPr varScale="1">
        <p:scale>
          <a:sx n="84" d="100"/>
          <a:sy n="84" d="100"/>
        </p:scale>
        <p:origin x="942" y="60"/>
      </p:cViewPr>
      <p:guideLst>
        <p:guide pos="2880"/>
        <p:guide orient="horz" pos="15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E1E0D-4202-49DF-B9A3-472AA1EA884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
        <p:nvSpPr>
          <p:cNvPr id="7" name="矩形 6"/>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5.png"/><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5.xml"/><Relationship Id="rId2" Type="http://schemas.openxmlformats.org/officeDocument/2006/relationships/image" Target="../media/image11.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5.xml"/><Relationship Id="rId2" Type="http://schemas.openxmlformats.org/officeDocument/2006/relationships/image" Target="../media/image12.jpe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xml"/><Relationship Id="rId2" Type="http://schemas.openxmlformats.org/officeDocument/2006/relationships/image" Target="../media/image13.jpe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xml"/><Relationship Id="rId2" Type="http://schemas.openxmlformats.org/officeDocument/2006/relationships/image" Target="../media/image14.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5.xml"/><Relationship Id="rId2" Type="http://schemas.openxmlformats.org/officeDocument/2006/relationships/image" Target="../media/image15.jpe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5.xml"/><Relationship Id="rId2" Type="http://schemas.openxmlformats.org/officeDocument/2006/relationships/image" Target="../media/image16.jpe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5.xml"/><Relationship Id="rId2" Type="http://schemas.openxmlformats.org/officeDocument/2006/relationships/image" Target="../media/image17.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5.xml"/><Relationship Id="rId2" Type="http://schemas.openxmlformats.org/officeDocument/2006/relationships/image" Target="../media/image18.jpe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5.xml"/><Relationship Id="rId2" Type="http://schemas.openxmlformats.org/officeDocument/2006/relationships/image" Target="../media/image19.jpe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5.xml"/><Relationship Id="rId2" Type="http://schemas.openxmlformats.org/officeDocument/2006/relationships/image" Target="../media/image20.jpe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5.xml"/><Relationship Id="rId2" Type="http://schemas.openxmlformats.org/officeDocument/2006/relationships/image" Target="../media/image21.pn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5.xml"/><Relationship Id="rId2" Type="http://schemas.openxmlformats.org/officeDocument/2006/relationships/image" Target="../media/image22.jpe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5.xml"/><Relationship Id="rId2" Type="http://schemas.openxmlformats.org/officeDocument/2006/relationships/image" Target="../media/image23.jpe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2" Type="http://schemas.openxmlformats.org/officeDocument/2006/relationships/notesSlide" Target="../notesSlides/notesSlide37.xml"/><Relationship Id="rId11" Type="http://schemas.openxmlformats.org/officeDocument/2006/relationships/slideLayout" Target="../slideLayouts/slideLayout5.xml"/><Relationship Id="rId10" Type="http://schemas.openxmlformats.org/officeDocument/2006/relationships/image" Target="../media/image8.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5.xml"/><Relationship Id="rId7" Type="http://schemas.openxmlformats.org/officeDocument/2006/relationships/image" Target="../media/image8.pn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5.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image" Target="../media/image8.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17526" y="2609471"/>
            <a:ext cx="7326474" cy="3914031"/>
          </a:xfrm>
          <a:prstGeom prst="rect">
            <a:avLst/>
          </a:prstGeom>
        </p:spPr>
      </p:pic>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2086294"/>
            <a:ext cx="3313793" cy="3233599"/>
          </a:xfrm>
          <a:prstGeom prst="rect">
            <a:avLst/>
          </a:prstGeom>
        </p:spPr>
      </p:pic>
      <p:sp>
        <p:nvSpPr>
          <p:cNvPr id="15" name="TextBox 71"/>
          <p:cNvSpPr txBox="1"/>
          <p:nvPr/>
        </p:nvSpPr>
        <p:spPr>
          <a:xfrm>
            <a:off x="3314318" y="2364915"/>
            <a:ext cx="4218305" cy="414020"/>
          </a:xfrm>
          <a:prstGeom prst="rect">
            <a:avLst/>
          </a:prstGeom>
          <a:noFill/>
        </p:spPr>
        <p:txBody>
          <a:bodyPr wrap="none" rtlCol="0">
            <a:spAutoFit/>
          </a:bodyPr>
          <a:lstStyle/>
          <a:p>
            <a:r>
              <a:rPr lang="zh-CN" altLang="en-US" sz="2100" dirty="0">
                <a:solidFill>
                  <a:schemeClr val="tx1">
                    <a:lumMod val="65000"/>
                    <a:lumOff val="35000"/>
                  </a:schemeClr>
                </a:solidFill>
                <a:cs typeface="+mn-ea"/>
                <a:sym typeface="+mn-lt"/>
              </a:rPr>
              <a:t>网络安全为人民     网络安全靠人民</a:t>
            </a:r>
            <a:endParaRPr lang="zh-CN" altLang="en-US" sz="2100" dirty="0">
              <a:solidFill>
                <a:schemeClr val="tx1">
                  <a:lumMod val="65000"/>
                  <a:lumOff val="35000"/>
                </a:schemeClr>
              </a:solidFill>
              <a:cs typeface="+mn-ea"/>
              <a:sym typeface="+mn-lt"/>
            </a:endParaRPr>
          </a:p>
        </p:txBody>
      </p:sp>
      <p:sp>
        <p:nvSpPr>
          <p:cNvPr id="16" name="矩形 15"/>
          <p:cNvSpPr/>
          <p:nvPr/>
        </p:nvSpPr>
        <p:spPr>
          <a:xfrm>
            <a:off x="1716586" y="275404"/>
            <a:ext cx="7427503" cy="1695450"/>
          </a:xfrm>
          <a:prstGeom prst="rect">
            <a:avLst/>
          </a:prstGeom>
        </p:spPr>
        <p:txBody>
          <a:bodyPr wrap="square">
            <a:spAutoFit/>
          </a:bodyPr>
          <a:lstStyle/>
          <a:p>
            <a:pPr algn="ctr" fontAlgn="auto">
              <a:lnSpc>
                <a:spcPct val="150000"/>
              </a:lnSpc>
              <a:defRPr/>
            </a:pPr>
            <a:r>
              <a:rPr lang="zh-CN" altLang="en-US" sz="2000" b="1" spc="300" dirty="0">
                <a:solidFill>
                  <a:srgbClr val="0069BC"/>
                </a:solidFill>
                <a:latin typeface="微软雅黑" panose="020B0503020204020204" pitchFamily="34" charset="-122"/>
                <a:ea typeface="微软雅黑" panose="020B0503020204020204" pitchFamily="34" charset="-122"/>
                <a:cs typeface="+mn-ea"/>
                <a:sym typeface="+mn-lt"/>
              </a:rPr>
              <a:t>法治教育之</a:t>
            </a:r>
            <a:endParaRPr lang="zh-CN" altLang="en-US" sz="2000" b="1" spc="300" dirty="0">
              <a:solidFill>
                <a:srgbClr val="0069BC"/>
              </a:solidFill>
              <a:latin typeface="微软雅黑" panose="020B0503020204020204" pitchFamily="34" charset="-122"/>
              <a:ea typeface="微软雅黑" panose="020B0503020204020204" pitchFamily="34" charset="-122"/>
              <a:cs typeface="+mn-ea"/>
              <a:sym typeface="+mn-lt"/>
            </a:endParaRPr>
          </a:p>
          <a:p>
            <a:pPr algn="ctr" fontAlgn="auto">
              <a:lnSpc>
                <a:spcPct val="150000"/>
              </a:lnSpc>
              <a:defRPr/>
            </a:pPr>
            <a:r>
              <a:rPr lang="zh-CN" altLang="en-US" sz="4950" b="1" spc="300" dirty="0">
                <a:solidFill>
                  <a:srgbClr val="0069BC"/>
                </a:solidFill>
                <a:latin typeface="微软雅黑" panose="020B0503020204020204" pitchFamily="34" charset="-122"/>
                <a:ea typeface="微软雅黑" panose="020B0503020204020204" pitchFamily="34" charset="-122"/>
                <a:cs typeface="+mn-ea"/>
                <a:sym typeface="+mn-lt"/>
              </a:rPr>
              <a:t>国家网络安全</a:t>
            </a:r>
            <a:endParaRPr lang="zh-CN" altLang="en-US" sz="495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
        <p:nvSpPr>
          <p:cNvPr id="18" name="矩形 17"/>
          <p:cNvSpPr/>
          <p:nvPr/>
        </p:nvSpPr>
        <p:spPr>
          <a:xfrm>
            <a:off x="4355977" y="3002607"/>
            <a:ext cx="1800200" cy="288032"/>
          </a:xfrm>
          <a:prstGeom prst="rect">
            <a:avLst/>
          </a:prstGeom>
          <a:solidFill>
            <a:srgbClr val="006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芙蓉初级中学</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0" name="Audio Machine - Breath and Life">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156176" y="-1030759"/>
            <a:ext cx="609600" cy="609600"/>
          </a:xfrm>
          <a:prstGeom prst="rect">
            <a:avLst/>
          </a:prstGeom>
        </p:spPr>
      </p:pic>
      <p:pic>
        <p:nvPicPr>
          <p:cNvPr id="2" name="Approaching Nirvana - You">
            <a:hlinkClick r:id="" action="ppaction://media"/>
          </p:cNvPr>
          <p:cNvPicPr/>
          <p:nvPr>
            <a:audioFile r:link="rId6"/>
            <p:extLst>
              <p:ext uri="{DAA4B4D4-6D71-4841-9C94-3DE7FCFB9230}">
                <p14:media xmlns:p14="http://schemas.microsoft.com/office/powerpoint/2010/main" r:embed="rId7"/>
              </p:ext>
            </p:extLst>
          </p:nvPr>
        </p:nvPicPr>
        <p:blipFill>
          <a:blip r:embed="rId8"/>
          <a:stretch>
            <a:fillRect/>
          </a:stretch>
        </p:blipFill>
        <p:spPr>
          <a:xfrm>
            <a:off x="83820" y="77470"/>
            <a:ext cx="412750" cy="41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0"/>
                                        </p:tgtEl>
                                      </p:cBhvr>
                                    </p:cmd>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5" fill="hold" display="0">
                  <p:stCondLst>
                    <p:cond delay="indefinite"/>
                  </p:stCondLst>
                  <p:endCondLst>
                    <p:cond evt="onStopAudio" delay="0">
                      <p:tgtEl>
                        <p:sldTgt/>
                      </p:tgtEl>
                    </p:cond>
                  </p:endCondLst>
                </p:cTn>
                <p:tgtEl>
                  <p:spTgt spid="20"/>
                </p:tgtEl>
              </p:cMediaNode>
            </p:audio>
            <p:audio>
              <p:cMediaNode numSld="999" showWhenStopped="0">
                <p:cTn id="36" repeatCount="indefinite"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bldLst>
      <p:bldP spid="15" grpId="0"/>
      <p:bldP spid="16" grpId="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312942" y="513698"/>
            <a:ext cx="5842372" cy="738664"/>
          </a:xfrm>
          <a:prstGeom prst="rect">
            <a:avLst/>
          </a:prstGeom>
        </p:spPr>
        <p:txBody>
          <a:bodyPr wrap="square">
            <a:spAutoFit/>
          </a:bodyPr>
          <a:lstStyle/>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提出制定网络安全战略，明确网络空间治理</a:t>
            </a:r>
            <a:endParaRPr lang="en-US" altLang="zh-CN" sz="2100" b="1" kern="0" dirty="0">
              <a:solidFill>
                <a:srgbClr val="0069BC"/>
              </a:solidFill>
              <a:latin typeface="方正正黑简体 DemiBold" panose="02000700000000000000" pitchFamily="50" charset="-122"/>
              <a:ea typeface="方正正黑简体 DemiBold" panose="02000700000000000000" pitchFamily="50" charset="-122"/>
            </a:endParaRPr>
          </a:p>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目标，提高了我国网络安全政策的透明度</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1938536" y="616724"/>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2</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124159" y="1583097"/>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ltLang="zh-CN" sz="135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第</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4</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条明确提出了我国网络安全战略的主要内容，即：明确保障网络安全的基本要求和主要目标，提出重点领域的网络安全政策、工作任务和措施。第</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7</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条明确规定，我国致力于“推动构建和平、安全、开放、合作的网络空间，建立多边、民主、透明的网络治理体系。”这是我国第一次通过国家法律的形式向世界宣示网络空间治理目标，明确表达了我国的网络空间治理诉求。上述规定提高了我国网络治理公共政策的透明度，与我国的网络大国地位相称，有利于提升我国对网络空间的国际话语权和规则制定权，促成网络空间国际规则的出台。</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312942" y="513698"/>
            <a:ext cx="5842372" cy="738664"/>
          </a:xfrm>
          <a:prstGeom prst="rect">
            <a:avLst/>
          </a:prstGeom>
        </p:spPr>
        <p:txBody>
          <a:bodyPr wrap="square">
            <a:spAutoFit/>
          </a:bodyPr>
          <a:lstStyle/>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进一步明确了政府各部门的职责权限，完善了</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网络安全监管体制</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1938536" y="616724"/>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3</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124159" y="1779662"/>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将现行有效的网络安全监管体制法制化，明确了网信部门与其他相关网络监管部门的职责分工。第</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8</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条规定，国家网信部门负责统筹协调网络安全工作和相关监督管理工作，国务院电信主管部门、公安部门和其他有关机关依法在各自职责范围内负责网络安全保护和监督管理工作。这种“</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1+X’’</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的监管体制，符合当前互联网与现实社会全面融合的特点和我国监管需要。</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179741" y="532583"/>
            <a:ext cx="5842372" cy="738664"/>
          </a:xfrm>
          <a:prstGeom prst="rect">
            <a:avLst/>
          </a:prstGeom>
        </p:spPr>
        <p:txBody>
          <a:bodyPr wrap="square">
            <a:spAutoFit/>
          </a:bodyPr>
          <a:lstStyle/>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强化了网络运行安全，重点保护关键信息</a:t>
            </a:r>
            <a:endParaRPr lang="en-US" altLang="zh-CN" sz="2100" b="1" kern="0" dirty="0">
              <a:solidFill>
                <a:srgbClr val="0069BC"/>
              </a:solidFill>
              <a:latin typeface="方正正黑简体 DemiBold" panose="02000700000000000000" pitchFamily="50" charset="-122"/>
              <a:ea typeface="方正正黑简体 DemiBold" panose="02000700000000000000" pitchFamily="50" charset="-122"/>
            </a:endParaRPr>
          </a:p>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基础设施</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1938536" y="616724"/>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4</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126431" y="1851670"/>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第三章用了近三分之一的篇幅规范网络运行安全，特别强调要保障关键信息基础设施的运行安全。关键信息基础设施是指那些一旦遭到破坏、丧失功能或者数据泄露，可能严重危害国家安全、国计民生、公共利益的系统和设施。网络运行安全是网络安全的重心，关键信息基础设施安全则是重中之重，与国家安全和社会公共利益息息相关。为此，</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强调在网络安全等级保护制度的基础上，对关键信息基础设施实行重点保护，明确关键信息基础设施的运营者负有更多的安全保护义务，并配以国家安全审查、重要数据强制本地存储等法律措施，确保关键信息基础设施的运行安全。</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179741" y="559804"/>
            <a:ext cx="5842372" cy="738664"/>
          </a:xfrm>
          <a:prstGeom prst="rect">
            <a:avLst/>
          </a:prstGeom>
        </p:spPr>
        <p:txBody>
          <a:bodyPr wrap="square">
            <a:spAutoFit/>
          </a:bodyPr>
          <a:lstStyle/>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完善了网络安全义务和责任，</a:t>
            </a:r>
            <a:endParaRPr lang="en-US" altLang="zh-CN" sz="2100" b="1" kern="0" dirty="0">
              <a:solidFill>
                <a:srgbClr val="0069BC"/>
              </a:solidFill>
              <a:latin typeface="方正正黑简体 DemiBold" panose="02000700000000000000" pitchFamily="50" charset="-122"/>
              <a:ea typeface="方正正黑简体 DemiBold" panose="02000700000000000000" pitchFamily="50" charset="-122"/>
            </a:endParaRPr>
          </a:p>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加大了违法惩处力度</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2611789" y="627534"/>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5</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126431" y="1707654"/>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将原来散见于各种法规、规章中的规定上升到人大法律层面，对网络运营者等主体的法律义务和责任做了全面规定，包括守法义务，遵守社会公德、商业道德义务，诚实信用义务，网络安全保护义务，接受监督义务，承担社会责任等，并在“网络运行安全” “网络信息安全”“监测预警与应急处置”等章节中进一步明确细化。在“法律责任“中则提高了违法行为的处罚标准，加大了处罚力度，有利于保障</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的实施。</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179741" y="559804"/>
            <a:ext cx="5842372" cy="738664"/>
          </a:xfrm>
          <a:prstGeom prst="rect">
            <a:avLst/>
          </a:prstGeom>
        </p:spPr>
        <p:txBody>
          <a:bodyPr wrap="square">
            <a:spAutoFit/>
          </a:bodyPr>
          <a:lstStyle/>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将监测预警与应急处置措施</a:t>
            </a:r>
            <a:endParaRPr lang="en-US" altLang="zh-CN" sz="2100" b="1" kern="0" dirty="0">
              <a:solidFill>
                <a:srgbClr val="0069BC"/>
              </a:solidFill>
              <a:latin typeface="方正正黑简体 DemiBold" panose="02000700000000000000" pitchFamily="50" charset="-122"/>
              <a:ea typeface="方正正黑简体 DemiBold" panose="02000700000000000000" pitchFamily="50" charset="-122"/>
            </a:endParaRPr>
          </a:p>
          <a:p>
            <a:pPr algn="ct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制度化、法制化</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2611789" y="627534"/>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6</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126431" y="1707654"/>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第五章将监测预警与应急处置工作制度化、法制化，明确国家建立网络安全监测预警和信息通报制度，建立网络安全风险评估和应急工作机制，制定网络安全事件应急预案并定期演练。这为建立统一高效的网络安全风险报告机制、情报共享机制、研判处置机制提供了法律依据，为深化网络安全防护体系，实现全天候全方位感知网络安全态势提供了法律保障。</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9"/>
          <p:cNvGrpSpPr/>
          <p:nvPr/>
        </p:nvGrpSpPr>
        <p:grpSpPr>
          <a:xfrm>
            <a:off x="3829415" y="627534"/>
            <a:ext cx="1485165" cy="1485165"/>
            <a:chOff x="731404" y="2060848"/>
            <a:chExt cx="1980220" cy="1980220"/>
          </a:xfrm>
        </p:grpSpPr>
        <p:sp>
          <p:nvSpPr>
            <p:cNvPr id="49" name="Diamond 2"/>
            <p:cNvSpPr/>
            <p:nvPr/>
          </p:nvSpPr>
          <p:spPr bwMode="auto">
            <a:xfrm>
              <a:off x="731404" y="2060848"/>
              <a:ext cx="1980220" cy="1980220"/>
            </a:xfrm>
            <a:prstGeom prst="diamond">
              <a:avLst/>
            </a:prstGeom>
            <a:solidFill>
              <a:schemeClr val="accent1">
                <a:lumMod val="100000"/>
              </a:schemeClr>
            </a:solidFill>
            <a:ln w="19050">
              <a:noFill/>
              <a:round/>
            </a:ln>
          </p:spPr>
          <p:txBody>
            <a:bodyPr anchor="ctr"/>
            <a:lstStyle/>
            <a:p>
              <a:pPr algn="ctr"/>
            </a:p>
          </p:txBody>
        </p:sp>
        <p:sp>
          <p:nvSpPr>
            <p:cNvPr id="51" name="TextBox 33"/>
            <p:cNvSpPr txBox="1"/>
            <p:nvPr/>
          </p:nvSpPr>
          <p:spPr>
            <a:xfrm>
              <a:off x="917232" y="2828933"/>
              <a:ext cx="1608565" cy="610759"/>
            </a:xfrm>
            <a:prstGeom prst="rect">
              <a:avLst/>
            </a:prstGeom>
            <a:noFill/>
          </p:spPr>
          <p:txBody>
            <a:bodyPr wrap="none">
              <a:normAutofit fontScale="70000" lnSpcReduction="20000"/>
            </a:bodyPr>
            <a:lstStyle/>
            <a:p>
              <a:pPr algn="ctr"/>
              <a:r>
                <a:rPr lang="en-US" altLang="zh-CN" sz="4000" dirty="0">
                  <a:solidFill>
                    <a:schemeClr val="bg1"/>
                  </a:solidFill>
                  <a:latin typeface="Impact" panose="020B0806030902050204" pitchFamily="34" charset="0"/>
                </a:rPr>
                <a:t>03</a:t>
              </a:r>
              <a:endParaRPr lang="en-US" altLang="zh-CN" sz="4000" dirty="0">
                <a:solidFill>
                  <a:schemeClr val="bg1"/>
                </a:solidFill>
                <a:latin typeface="Impact" panose="020B080603090205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88224" y="2585452"/>
            <a:ext cx="2767319" cy="2700349"/>
          </a:xfrm>
          <a:prstGeom prst="rect">
            <a:avLst/>
          </a:prstGeom>
        </p:spPr>
      </p:pic>
      <p:sp>
        <p:nvSpPr>
          <p:cNvPr id="11" name="矩形 10"/>
          <p:cNvSpPr/>
          <p:nvPr/>
        </p:nvSpPr>
        <p:spPr>
          <a:xfrm>
            <a:off x="858245" y="2355726"/>
            <a:ext cx="7427503" cy="584775"/>
          </a:xfrm>
          <a:prstGeom prst="rect">
            <a:avLst/>
          </a:prstGeom>
        </p:spPr>
        <p:txBody>
          <a:bodyPr wrap="square">
            <a:spAutoFit/>
          </a:bodyPr>
          <a:lstStyle/>
          <a:p>
            <a:pPr algn="ctr">
              <a:defRPr/>
            </a:pP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国家网络安全法六大看点</a:t>
            </a:r>
            <a:endPar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
        <p:nvSpPr>
          <p:cNvPr id="11" name="Freeform: Shape 70"/>
          <p:cNvSpPr/>
          <p:nvPr/>
        </p:nvSpPr>
        <p:spPr bwMode="auto">
          <a:xfrm>
            <a:off x="2621794" y="466104"/>
            <a:ext cx="300000" cy="4373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p:spPr>
        <p:txBody>
          <a:bodyPr anchor="ctr"/>
          <a:lstStyle/>
          <a:p>
            <a:pPr algn="ctr"/>
            <a:endParaRPr sz="1350"/>
          </a:p>
        </p:txBody>
      </p:sp>
      <p:sp>
        <p:nvSpPr>
          <p:cNvPr id="12" name="矩形 11"/>
          <p:cNvSpPr/>
          <p:nvPr/>
        </p:nvSpPr>
        <p:spPr>
          <a:xfrm>
            <a:off x="3006090" y="511175"/>
            <a:ext cx="3950335" cy="414020"/>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看点一：不得出售个人信息</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16" name="组合 15"/>
          <p:cNvGrpSpPr/>
          <p:nvPr/>
        </p:nvGrpSpPr>
        <p:grpSpPr>
          <a:xfrm>
            <a:off x="957263" y="1530318"/>
            <a:ext cx="7493793" cy="2689258"/>
            <a:chOff x="1276351" y="2040423"/>
            <a:chExt cx="9991724" cy="3585677"/>
          </a:xfrm>
        </p:grpSpPr>
        <p:sp>
          <p:nvSpPr>
            <p:cNvPr id="5" name="矩形 4"/>
            <p:cNvSpPr/>
            <p:nvPr/>
          </p:nvSpPr>
          <p:spPr>
            <a:xfrm>
              <a:off x="2946400" y="2040423"/>
              <a:ext cx="8321675" cy="3585677"/>
            </a:xfrm>
            <a:prstGeom prst="rect">
              <a:avLst/>
            </a:prstGeom>
            <a:solidFill>
              <a:srgbClr val="377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276351" y="2111222"/>
              <a:ext cx="3409949" cy="3446939"/>
            </a:xfrm>
            <a:prstGeom prst="ellipse">
              <a:avLst/>
            </a:prstGeom>
            <a:blipFill>
              <a:blip r:embed="rId2"/>
              <a:stretch>
                <a:fillRect/>
              </a:stretch>
            </a:blipFill>
            <a:ln w="136525">
              <a:solidFill>
                <a:srgbClr val="377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4764088" y="2622663"/>
              <a:ext cx="6426199" cy="2585322"/>
            </a:xfrm>
            <a:prstGeom prst="rect">
              <a:avLst/>
            </a:prstGeom>
          </p:spPr>
          <p:txBody>
            <a:bodyPr wrap="square">
              <a:spAutoFit/>
            </a:bodyPr>
            <a:lstStyle/>
            <a:p>
              <a:r>
                <a:rPr lang="zh-CN" altLang="en-US" sz="1200">
                  <a:solidFill>
                    <a:schemeClr val="bg1"/>
                  </a:solidFill>
                  <a:latin typeface="汉仪旗黑X1-45W" panose="00020600040101010101" pitchFamily="18" charset="-122"/>
                  <a:ea typeface="汉仪旗黑X1-45W" panose="00020600040101010101" pitchFamily="18" charset="-122"/>
                </a:rPr>
                <a:t>近年来，警方查获曝光的大量案件显示，公民个人信息的泄露、收集、转卖，已经形成了完整的黑色产业链。诈骗分子通过非法手段获取个人信息，包括姓名、电话、 家庭住址等详细信息后，再实施精准诈骗，令人防不胜防。网络安全法规定：网络产品、服务有收集用户信息功能的，其提供者应当向用户明示并取得同意；网络运营者不得泄露其收集的个人信息；任何个人和组织不得窃取或者以其他非法方式获取个人信息，不得非法出售或者非法向他人提供个人信息。网络安全法作为网络领域的基础性法律，聚焦个人信息泄露，不仅明确了网络产品服务提供者、运营者的责任，而且严厉打击出售贩卖个人信息的行为，对于保护个人信息安全，将起到积极作用。</a:t>
              </a:r>
              <a:endParaRPr lang="zh-CN" altLang="en-US" sz="1200" dirty="0">
                <a:solidFill>
                  <a:schemeClr val="bg1"/>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2" name="组合 1"/>
          <p:cNvGrpSpPr/>
          <p:nvPr/>
        </p:nvGrpSpPr>
        <p:grpSpPr>
          <a:xfrm>
            <a:off x="2621915" y="466090"/>
            <a:ext cx="4430395" cy="458916"/>
            <a:chOff x="3495725" y="621472"/>
            <a:chExt cx="5029150" cy="611917"/>
          </a:xfrm>
        </p:grpSpPr>
        <p:sp>
          <p:nvSpPr>
            <p:cNvPr id="11" name="Freeform: Shape 70"/>
            <p:cNvSpPr/>
            <p:nvPr/>
          </p:nvSpPr>
          <p:spPr bwMode="auto">
            <a:xfrm>
              <a:off x="3495725" y="621472"/>
              <a:ext cx="400000" cy="58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p:spPr>
          <p:txBody>
            <a:bodyPr anchor="ctr"/>
            <a:lstStyle/>
            <a:p>
              <a:pPr algn="ctr"/>
              <a:endParaRPr sz="1350"/>
            </a:p>
          </p:txBody>
        </p:sp>
        <p:sp>
          <p:nvSpPr>
            <p:cNvPr id="12" name="矩形 11"/>
            <p:cNvSpPr/>
            <p:nvPr/>
          </p:nvSpPr>
          <p:spPr>
            <a:xfrm>
              <a:off x="4007920" y="681337"/>
              <a:ext cx="4516955" cy="552052"/>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看点二：严厉打击网络诈骗</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3" name="组合 2"/>
          <p:cNvGrpSpPr/>
          <p:nvPr/>
        </p:nvGrpSpPr>
        <p:grpSpPr>
          <a:xfrm>
            <a:off x="957263" y="1530318"/>
            <a:ext cx="7493793" cy="2689258"/>
            <a:chOff x="1276351" y="2040423"/>
            <a:chExt cx="9991724" cy="3585677"/>
          </a:xfrm>
        </p:grpSpPr>
        <p:sp>
          <p:nvSpPr>
            <p:cNvPr id="5" name="矩形 4"/>
            <p:cNvSpPr/>
            <p:nvPr/>
          </p:nvSpPr>
          <p:spPr>
            <a:xfrm>
              <a:off x="2946400" y="2040423"/>
              <a:ext cx="8321675" cy="3585677"/>
            </a:xfrm>
            <a:prstGeom prst="rect">
              <a:avLst/>
            </a:prstGeom>
            <a:solidFill>
              <a:srgbClr val="377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276351" y="2111222"/>
              <a:ext cx="3409949" cy="3446939"/>
            </a:xfrm>
            <a:prstGeom prst="ellipse">
              <a:avLst/>
            </a:prstGeom>
            <a:blipFill dpi="0" rotWithShape="1">
              <a:blip r:embed="rId2"/>
              <a:srcRect/>
              <a:stretch>
                <a:fillRect/>
              </a:stretch>
            </a:blipFill>
            <a:ln w="136525">
              <a:solidFill>
                <a:srgbClr val="377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4718050" y="3135130"/>
              <a:ext cx="6426199" cy="1600439"/>
            </a:xfrm>
            <a:prstGeom prst="rect">
              <a:avLst/>
            </a:prstGeom>
          </p:spPr>
          <p:txBody>
            <a:bodyPr wrap="square">
              <a:spAutoFit/>
            </a:bodyPr>
            <a:lstStyle/>
            <a:p>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中华人民共和国网络安全法</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针对新型网络诈骗犯罪规定：任何个人和组织不得设立用于实施诈骗，传授犯罪方法，制作或者销售违禁物品、管制物品等违法犯罪活动的网站、通讯群组，不得利用网络发布与实施诈骗，制作或者销售违禁物品、管制物品以及其他违法犯罪活动的信息。这些规定，不仅对诈骗个人和组织起到震慑作用，更明确了互联网企业不可推卸的责任。</a:t>
              </a:r>
              <a:endParaRPr lang="zh-CN" altLang="en-US" sz="1200" dirty="0">
                <a:solidFill>
                  <a:schemeClr val="bg1"/>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2" name="组合 1"/>
          <p:cNvGrpSpPr/>
          <p:nvPr/>
        </p:nvGrpSpPr>
        <p:grpSpPr>
          <a:xfrm>
            <a:off x="2621794" y="466104"/>
            <a:ext cx="4726064" cy="460397"/>
            <a:chOff x="3495725" y="621472"/>
            <a:chExt cx="6301418" cy="613862"/>
          </a:xfrm>
        </p:grpSpPr>
        <p:sp>
          <p:nvSpPr>
            <p:cNvPr id="11" name="Freeform: Shape 70"/>
            <p:cNvSpPr/>
            <p:nvPr/>
          </p:nvSpPr>
          <p:spPr bwMode="auto">
            <a:xfrm>
              <a:off x="3495725" y="621472"/>
              <a:ext cx="400000" cy="58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p:spPr>
          <p:txBody>
            <a:bodyPr anchor="ctr"/>
            <a:lstStyle/>
            <a:p>
              <a:pPr algn="ctr"/>
              <a:endParaRPr sz="1350"/>
            </a:p>
          </p:txBody>
        </p:sp>
        <p:sp>
          <p:nvSpPr>
            <p:cNvPr id="12" name="矩形 11"/>
            <p:cNvSpPr/>
            <p:nvPr/>
          </p:nvSpPr>
          <p:spPr>
            <a:xfrm>
              <a:off x="4007920" y="681337"/>
              <a:ext cx="5789223" cy="553997"/>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看点三：以法律形式明确“实名制”</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3" name="组合 2"/>
          <p:cNvGrpSpPr/>
          <p:nvPr/>
        </p:nvGrpSpPr>
        <p:grpSpPr>
          <a:xfrm>
            <a:off x="957263" y="1530318"/>
            <a:ext cx="7493793" cy="2689258"/>
            <a:chOff x="1276351" y="2040423"/>
            <a:chExt cx="9991724" cy="3585677"/>
          </a:xfrm>
        </p:grpSpPr>
        <p:sp>
          <p:nvSpPr>
            <p:cNvPr id="5" name="矩形 4"/>
            <p:cNvSpPr/>
            <p:nvPr/>
          </p:nvSpPr>
          <p:spPr>
            <a:xfrm>
              <a:off x="2946400" y="2040423"/>
              <a:ext cx="8321675" cy="3585677"/>
            </a:xfrm>
            <a:prstGeom prst="rect">
              <a:avLst/>
            </a:prstGeom>
            <a:solidFill>
              <a:srgbClr val="377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276351" y="2111222"/>
              <a:ext cx="3409949" cy="3446939"/>
            </a:xfrm>
            <a:prstGeom prst="ellipse">
              <a:avLst/>
            </a:prstGeom>
            <a:blipFill dpi="0" rotWithShape="1">
              <a:blip r:embed="rId2"/>
              <a:srcRect/>
              <a:stretch>
                <a:fillRect t="2000" b="3000"/>
              </a:stretch>
            </a:blipFill>
            <a:ln w="136525">
              <a:solidFill>
                <a:srgbClr val="377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4718050" y="3135130"/>
              <a:ext cx="6426199" cy="1354217"/>
            </a:xfrm>
            <a:prstGeom prst="rect">
              <a:avLst/>
            </a:prstGeom>
          </p:spPr>
          <p:txBody>
            <a:bodyPr wrap="square">
              <a:spAutoFit/>
            </a:bodyPr>
            <a:lstStyle/>
            <a:p>
              <a:r>
                <a:rPr lang="zh-CN" altLang="en-US" sz="1200">
                  <a:solidFill>
                    <a:schemeClr val="bg1"/>
                  </a:solidFill>
                  <a:latin typeface="汉仪旗黑X1-45W" panose="00020600040101010101" pitchFamily="18" charset="-122"/>
                  <a:ea typeface="汉仪旗黑X1-45W" panose="00020600040101010101" pitchFamily="18" charset="-122"/>
                </a:rPr>
                <a:t>网络安全法以法律的形式对“网络实名制”做出规定：网络运营者为用户办理网络接入、域名注册服务，办理固定电话、移动电话等入网手续，或者为用户提供信息发布、即时通讯等服务，应当要求用户提供真实身份信息。用户不提供真实身份信息的，网络运营者不得为其提供相关服务。网络服务提供商要落实主体责任，加强审核把关。</a:t>
              </a:r>
              <a:endParaRPr lang="zh-CN" altLang="en-US" sz="1200">
                <a:solidFill>
                  <a:schemeClr val="bg1"/>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trips(down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2" name="组合 1"/>
          <p:cNvGrpSpPr/>
          <p:nvPr/>
        </p:nvGrpSpPr>
        <p:grpSpPr>
          <a:xfrm>
            <a:off x="2621794" y="466104"/>
            <a:ext cx="4950581" cy="460397"/>
            <a:chOff x="3495725" y="621472"/>
            <a:chExt cx="6600774" cy="613862"/>
          </a:xfrm>
        </p:grpSpPr>
        <p:sp>
          <p:nvSpPr>
            <p:cNvPr id="11" name="Freeform: Shape 70"/>
            <p:cNvSpPr/>
            <p:nvPr/>
          </p:nvSpPr>
          <p:spPr bwMode="auto">
            <a:xfrm>
              <a:off x="3495725" y="621472"/>
              <a:ext cx="400000" cy="58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p:spPr>
          <p:txBody>
            <a:bodyPr anchor="ctr"/>
            <a:lstStyle/>
            <a:p>
              <a:pPr algn="ctr"/>
              <a:endParaRPr sz="1350"/>
            </a:p>
          </p:txBody>
        </p:sp>
        <p:sp>
          <p:nvSpPr>
            <p:cNvPr id="12" name="矩形 11"/>
            <p:cNvSpPr/>
            <p:nvPr/>
          </p:nvSpPr>
          <p:spPr>
            <a:xfrm>
              <a:off x="4007920" y="681337"/>
              <a:ext cx="6088579" cy="553997"/>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看点四：重点保护关键信息基础设施</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3" name="组合 2"/>
          <p:cNvGrpSpPr/>
          <p:nvPr/>
        </p:nvGrpSpPr>
        <p:grpSpPr>
          <a:xfrm>
            <a:off x="957263" y="1530318"/>
            <a:ext cx="7493793" cy="2689258"/>
            <a:chOff x="1276351" y="2040423"/>
            <a:chExt cx="9991724" cy="3585677"/>
          </a:xfrm>
        </p:grpSpPr>
        <p:sp>
          <p:nvSpPr>
            <p:cNvPr id="5" name="矩形 4"/>
            <p:cNvSpPr/>
            <p:nvPr/>
          </p:nvSpPr>
          <p:spPr>
            <a:xfrm>
              <a:off x="2946400" y="2040423"/>
              <a:ext cx="8321675" cy="3585677"/>
            </a:xfrm>
            <a:prstGeom prst="rect">
              <a:avLst/>
            </a:prstGeom>
            <a:solidFill>
              <a:srgbClr val="377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276351" y="2111222"/>
              <a:ext cx="3409949" cy="3446939"/>
            </a:xfrm>
            <a:prstGeom prst="ellipse">
              <a:avLst/>
            </a:prstGeom>
            <a:blipFill dpi="0" rotWithShape="1">
              <a:blip r:embed="rId2"/>
              <a:srcRect/>
              <a:stretch>
                <a:fillRect t="2000" b="3000"/>
              </a:stretch>
            </a:blipFill>
            <a:ln w="136525">
              <a:solidFill>
                <a:srgbClr val="377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4938146" y="3024598"/>
              <a:ext cx="6078083" cy="1846660"/>
            </a:xfrm>
            <a:prstGeom prst="rect">
              <a:avLst/>
            </a:prstGeom>
          </p:spPr>
          <p:txBody>
            <a:bodyPr wrap="square">
              <a:spAutoFit/>
            </a:bodyPr>
            <a:lstStyle/>
            <a:p>
              <a:pPr algn="just"/>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中华人民共和国网络安全法</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对关键信息基础设施的运行安全进行明确规定，指出国家对公共通信和信息服务、能源、交通、水利、金融、公共服务、电子政务等重要行业和领域的关键信息基础设施实行重点保护。保障这些关键信息系统的安全，不仅仅是保护经济安全，更是保护社会安全、公共安全乃至国家安全。保护国家关键信息基础设施是国际惯例，  </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中华人民共和国网络安全法</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以法律的形式予以明确和强调，非常及时而且必要。</a:t>
              </a:r>
              <a:endParaRPr lang="zh-CN" altLang="en-US" sz="1200">
                <a:solidFill>
                  <a:schemeClr val="bg1"/>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2" hidden="1"/>
          <p:cNvGrpSpPr/>
          <p:nvPr/>
        </p:nvGrpSpPr>
        <p:grpSpPr>
          <a:xfrm>
            <a:off x="1394370" y="1457982"/>
            <a:ext cx="7095921" cy="985608"/>
            <a:chOff x="1859164" y="1943975"/>
            <a:chExt cx="9461225" cy="1314144"/>
          </a:xfrm>
        </p:grpSpPr>
        <p:cxnSp>
          <p:nvCxnSpPr>
            <p:cNvPr id="46" name="Straight Connector 10"/>
            <p:cNvCxnSpPr/>
            <p:nvPr/>
          </p:nvCxnSpPr>
          <p:spPr>
            <a:xfrm flipH="1">
              <a:off x="1859164" y="2384884"/>
              <a:ext cx="984142" cy="873235"/>
            </a:xfrm>
            <a:prstGeom prst="line">
              <a:avLst/>
            </a:prstGeom>
            <a:ln w="1270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13"/>
            <p:cNvCxnSpPr/>
            <p:nvPr/>
          </p:nvCxnSpPr>
          <p:spPr>
            <a:xfrm>
              <a:off x="1897934" y="1943975"/>
              <a:ext cx="1044715" cy="1051258"/>
            </a:xfrm>
            <a:prstGeom prst="line">
              <a:avLst/>
            </a:prstGeom>
            <a:ln w="1270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18"/>
            <p:cNvCxnSpPr/>
            <p:nvPr/>
          </p:nvCxnSpPr>
          <p:spPr>
            <a:xfrm flipH="1">
              <a:off x="2940929" y="1943975"/>
              <a:ext cx="1046634" cy="1052977"/>
            </a:xfrm>
            <a:prstGeom prst="line">
              <a:avLst/>
            </a:prstGeom>
            <a:ln w="12700" cap="flat" cmpd="sng" algn="ctr">
              <a:solidFill>
                <a:schemeClr val="accent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23"/>
            <p:cNvCxnSpPr/>
            <p:nvPr/>
          </p:nvCxnSpPr>
          <p:spPr>
            <a:xfrm>
              <a:off x="3992369" y="1943975"/>
              <a:ext cx="1044715" cy="1051258"/>
            </a:xfrm>
            <a:prstGeom prst="line">
              <a:avLst/>
            </a:prstGeom>
            <a:ln w="12700" cap="flat" cmpd="sng" algn="ctr">
              <a:solidFill>
                <a:schemeClr val="accent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24"/>
            <p:cNvCxnSpPr/>
            <p:nvPr/>
          </p:nvCxnSpPr>
          <p:spPr>
            <a:xfrm flipH="1">
              <a:off x="5035364" y="1943975"/>
              <a:ext cx="1046634" cy="1052977"/>
            </a:xfrm>
            <a:prstGeom prst="line">
              <a:avLst/>
            </a:prstGeom>
            <a:ln w="12700" cap="flat" cmpd="sng" algn="ctr">
              <a:solidFill>
                <a:schemeClr val="accent3">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25"/>
            <p:cNvCxnSpPr/>
            <p:nvPr/>
          </p:nvCxnSpPr>
          <p:spPr>
            <a:xfrm>
              <a:off x="6086804" y="1943975"/>
              <a:ext cx="1044715" cy="1051258"/>
            </a:xfrm>
            <a:prstGeom prst="line">
              <a:avLst/>
            </a:prstGeom>
            <a:ln w="12700" cap="flat" cmpd="sng" algn="ctr">
              <a:solidFill>
                <a:schemeClr val="accent3">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26"/>
            <p:cNvCxnSpPr/>
            <p:nvPr/>
          </p:nvCxnSpPr>
          <p:spPr>
            <a:xfrm flipH="1">
              <a:off x="7129799" y="1943975"/>
              <a:ext cx="1046634" cy="1052977"/>
            </a:xfrm>
            <a:prstGeom prst="line">
              <a:avLst/>
            </a:prstGeom>
            <a:ln w="12700" cap="flat" cmpd="sng" algn="ctr">
              <a:solidFill>
                <a:schemeClr val="accent4">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27"/>
            <p:cNvCxnSpPr/>
            <p:nvPr/>
          </p:nvCxnSpPr>
          <p:spPr>
            <a:xfrm>
              <a:off x="8181239" y="1943975"/>
              <a:ext cx="1044715" cy="1051258"/>
            </a:xfrm>
            <a:prstGeom prst="line">
              <a:avLst/>
            </a:prstGeom>
            <a:ln w="12700" cap="flat" cmpd="sng" algn="ctr">
              <a:solidFill>
                <a:schemeClr val="accent4">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28"/>
            <p:cNvCxnSpPr/>
            <p:nvPr/>
          </p:nvCxnSpPr>
          <p:spPr>
            <a:xfrm flipH="1">
              <a:off x="9224234" y="1943975"/>
              <a:ext cx="1046634" cy="1052977"/>
            </a:xfrm>
            <a:prstGeom prst="line">
              <a:avLst/>
            </a:prstGeom>
            <a:ln w="12700" cap="flat" cmpd="sng" algn="ctr">
              <a:solidFill>
                <a:schemeClr val="accent5">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29"/>
            <p:cNvCxnSpPr/>
            <p:nvPr/>
          </p:nvCxnSpPr>
          <p:spPr>
            <a:xfrm>
              <a:off x="10275674" y="1943975"/>
              <a:ext cx="1044715" cy="1051258"/>
            </a:xfrm>
            <a:prstGeom prst="line">
              <a:avLst/>
            </a:prstGeom>
            <a:ln w="12700" cap="flat" cmpd="sng" algn="ctr">
              <a:solidFill>
                <a:schemeClr val="accent5">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810787" y="1877524"/>
            <a:ext cx="1417727" cy="934969"/>
            <a:chOff x="5447928" y="561475"/>
            <a:chExt cx="1296144" cy="854786"/>
          </a:xfrm>
        </p:grpSpPr>
        <p:sp>
          <p:nvSpPr>
            <p:cNvPr id="63" name="文本框 20"/>
            <p:cNvSpPr txBox="1"/>
            <p:nvPr/>
          </p:nvSpPr>
          <p:spPr>
            <a:xfrm>
              <a:off x="5447928" y="1177028"/>
              <a:ext cx="1296144" cy="239233"/>
            </a:xfrm>
            <a:prstGeom prst="rect">
              <a:avLst/>
            </a:prstGeom>
            <a:noFill/>
          </p:spPr>
          <p:txBody>
            <a:bodyPr wrap="square" lIns="0" tIns="0" rIns="0" bIns="0" anchor="ctr">
              <a:normAutofit fontScale="92500" lnSpcReduction="10000"/>
            </a:bodyPr>
            <a:lstStyle/>
            <a:p>
              <a:pPr algn="ctr"/>
              <a:r>
                <a:rPr lang="en-US" altLang="zh-CN" sz="2000" b="1" dirty="0">
                  <a:solidFill>
                    <a:schemeClr val="tx2"/>
                  </a:solidFill>
                  <a:cs typeface="+mn-ea"/>
                  <a:sym typeface="+mn-lt"/>
                </a:rPr>
                <a:t>CONTENTS</a:t>
              </a:r>
              <a:endParaRPr lang="en-US" altLang="zh-CN" sz="2000" b="1" dirty="0">
                <a:solidFill>
                  <a:schemeClr val="tx2"/>
                </a:solidFill>
                <a:cs typeface="+mn-ea"/>
                <a:sym typeface="+mn-lt"/>
              </a:endParaRPr>
            </a:p>
          </p:txBody>
        </p:sp>
        <p:sp>
          <p:nvSpPr>
            <p:cNvPr id="64" name="文本框 21"/>
            <p:cNvSpPr txBox="1"/>
            <p:nvPr/>
          </p:nvSpPr>
          <p:spPr>
            <a:xfrm>
              <a:off x="5447928" y="561475"/>
              <a:ext cx="1296144" cy="615553"/>
            </a:xfrm>
            <a:prstGeom prst="rect">
              <a:avLst/>
            </a:prstGeom>
            <a:noFill/>
          </p:spPr>
          <p:txBody>
            <a:bodyPr wrap="square" lIns="0" tIns="0" rIns="0" bIns="0">
              <a:normAutofit lnSpcReduction="10000"/>
            </a:bodyPr>
            <a:lstStyle/>
            <a:p>
              <a:pPr algn="dist"/>
              <a:r>
                <a:rPr lang="zh-CN" altLang="en-US" sz="4800" b="1" dirty="0">
                  <a:solidFill>
                    <a:schemeClr val="tx2"/>
                  </a:solidFill>
                  <a:cs typeface="+mn-ea"/>
                  <a:sym typeface="+mn-lt"/>
                </a:rPr>
                <a:t>目录</a:t>
              </a:r>
              <a:endParaRPr lang="zh-CN" altLang="en-US" sz="4800" b="1" dirty="0">
                <a:solidFill>
                  <a:schemeClr val="tx2"/>
                </a:solidFill>
                <a:cs typeface="+mn-ea"/>
                <a:sym typeface="+mn-lt"/>
              </a:endParaRPr>
            </a:p>
          </p:txBody>
        </p:sp>
      </p:grpSp>
      <p:grpSp>
        <p:nvGrpSpPr>
          <p:cNvPr id="65" name="组合 64"/>
          <p:cNvGrpSpPr/>
          <p:nvPr/>
        </p:nvGrpSpPr>
        <p:grpSpPr>
          <a:xfrm>
            <a:off x="3151946" y="843558"/>
            <a:ext cx="4428492" cy="446666"/>
            <a:chOff x="3143672" y="1988840"/>
            <a:chExt cx="5904656" cy="595554"/>
          </a:xfrm>
        </p:grpSpPr>
        <p:sp>
          <p:nvSpPr>
            <p:cNvPr id="66" name="平行四边形 65"/>
            <p:cNvSpPr/>
            <p:nvPr/>
          </p:nvSpPr>
          <p:spPr bwMode="auto">
            <a:xfrm>
              <a:off x="3143672" y="1988840"/>
              <a:ext cx="828092" cy="595554"/>
            </a:xfrm>
            <a:prstGeom prst="parallelogram">
              <a:avLst/>
            </a:prstGeom>
            <a:solidFill>
              <a:schemeClr val="accent1">
                <a:lumMod val="100000"/>
              </a:schemeClr>
            </a:solidFill>
            <a:ln w="12700" cap="flat" cmpd="sng" algn="ctr">
              <a:solidFill>
                <a:schemeClr val="accent1">
                  <a:lumMod val="100000"/>
                </a:schemeClr>
              </a:solidFill>
              <a:prstDash val="solid"/>
              <a:round/>
              <a:headEnd type="none" w="med" len="med"/>
              <a:tailEnd type="none" w="med" len="med"/>
            </a:ln>
          </p:spPr>
          <p:txBody>
            <a:bodyPr rot="0" spcFirstLastPara="0" vert="horz" wrap="none" lIns="91440" tIns="45720" rIns="91440" bIns="45720" anchor="ctr" anchorCtr="1" forceAA="0" compatLnSpc="1">
              <a:normAutofit fontScale="85000" lnSpcReduction="20000"/>
            </a:bodyPr>
            <a:lstStyle/>
            <a:p>
              <a:pPr algn="ctr"/>
              <a:r>
                <a:rPr lang="en-US" altLang="zh-CN" sz="2000">
                  <a:solidFill>
                    <a:schemeClr val="bg1">
                      <a:lumMod val="100000"/>
                    </a:schemeClr>
                  </a:solidFill>
                  <a:cs typeface="+mn-ea"/>
                  <a:sym typeface="+mn-lt"/>
                </a:rPr>
                <a:t>01</a:t>
              </a:r>
              <a:endParaRPr lang="en-US" altLang="zh-CN" sz="2000">
                <a:solidFill>
                  <a:schemeClr val="bg1">
                    <a:lumMod val="100000"/>
                  </a:schemeClr>
                </a:solidFill>
                <a:cs typeface="+mn-ea"/>
                <a:sym typeface="+mn-lt"/>
              </a:endParaRPr>
            </a:p>
          </p:txBody>
        </p:sp>
        <p:sp>
          <p:nvSpPr>
            <p:cNvPr id="67" name="平行四边形 66"/>
            <p:cNvSpPr/>
            <p:nvPr/>
          </p:nvSpPr>
          <p:spPr bwMode="auto">
            <a:xfrm>
              <a:off x="3701334" y="1988840"/>
              <a:ext cx="5346994" cy="595554"/>
            </a:xfrm>
            <a:prstGeom prst="parallelogram">
              <a:avLst/>
            </a:prstGeom>
            <a:noFill/>
            <a:ln w="12700" cap="flat" cmpd="sng" algn="ctr">
              <a:solidFill>
                <a:schemeClr val="accent1">
                  <a:lumMod val="100000"/>
                </a:schemeClr>
              </a:solidFill>
              <a:prstDash val="solid"/>
              <a:round/>
              <a:headEnd type="none" w="med" len="med"/>
              <a:tailEnd type="none" w="med" len="med"/>
            </a:ln>
          </p:spPr>
          <p:txBody>
            <a:bodyPr rot="0" spcFirstLastPara="0" vert="horz" wrap="square" lIns="91440" tIns="45720" rIns="91440" bIns="45720" anchor="ctr" anchorCtr="1" forceAA="0" compatLnSpc="1">
              <a:normAutofit fontScale="92500"/>
            </a:bodyPr>
            <a:lstStyle/>
            <a:p>
              <a:pPr algn="ctr">
                <a:lnSpc>
                  <a:spcPct val="120000"/>
                </a:lnSpc>
              </a:pPr>
              <a:r>
                <a:rPr lang="en-US" altLang="zh-CN" sz="1600" b="1" dirty="0">
                  <a:solidFill>
                    <a:schemeClr val="accent1">
                      <a:lumMod val="100000"/>
                    </a:schemeClr>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accent1">
                      <a:lumMod val="100000"/>
                    </a:schemeClr>
                  </a:solidFill>
                  <a:latin typeface="微软雅黑" panose="020B0503020204020204" pitchFamily="34" charset="-122"/>
                  <a:ea typeface="微软雅黑" panose="020B0503020204020204" pitchFamily="34" charset="-122"/>
                  <a:cs typeface="+mn-ea"/>
                  <a:sym typeface="+mn-lt"/>
                </a:rPr>
                <a:t>中华人民共和国网络安全法</a:t>
              </a:r>
              <a:r>
                <a:rPr lang="en-US" altLang="zh-CN" sz="1600" b="1" dirty="0">
                  <a:solidFill>
                    <a:schemeClr val="accent1">
                      <a:lumMod val="100000"/>
                    </a:schemeClr>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accent1">
                      <a:lumMod val="100000"/>
                    </a:schemeClr>
                  </a:solidFill>
                  <a:latin typeface="微软雅黑" panose="020B0503020204020204" pitchFamily="34" charset="-122"/>
                  <a:ea typeface="微软雅黑" panose="020B0503020204020204" pitchFamily="34" charset="-122"/>
                  <a:cs typeface="+mn-ea"/>
                  <a:sym typeface="+mn-lt"/>
                </a:rPr>
                <a:t>施行</a:t>
              </a:r>
              <a:endParaRPr lang="zh-CN" altLang="en-US" sz="1600" b="1" dirty="0">
                <a:solidFill>
                  <a:schemeClr val="accent1">
                    <a:lumMod val="10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8" name="组合 67"/>
          <p:cNvGrpSpPr/>
          <p:nvPr/>
        </p:nvGrpSpPr>
        <p:grpSpPr>
          <a:xfrm>
            <a:off x="3151946" y="1459226"/>
            <a:ext cx="4428492" cy="446666"/>
            <a:chOff x="3143672" y="2790952"/>
            <a:chExt cx="5904656" cy="595554"/>
          </a:xfrm>
        </p:grpSpPr>
        <p:sp>
          <p:nvSpPr>
            <p:cNvPr id="69" name="平行四边形 68"/>
            <p:cNvSpPr/>
            <p:nvPr/>
          </p:nvSpPr>
          <p:spPr bwMode="auto">
            <a:xfrm>
              <a:off x="3143672" y="2790952"/>
              <a:ext cx="828092" cy="595554"/>
            </a:xfrm>
            <a:prstGeom prst="parallelogram">
              <a:avLst/>
            </a:prstGeom>
            <a:solidFill>
              <a:schemeClr val="accent2">
                <a:lumMod val="100000"/>
              </a:schemeClr>
            </a:solidFill>
            <a:ln w="12700" cap="flat" cmpd="sng" algn="ctr">
              <a:solidFill>
                <a:schemeClr val="accent2">
                  <a:lumMod val="100000"/>
                </a:schemeClr>
              </a:solidFill>
              <a:prstDash val="solid"/>
              <a:round/>
              <a:headEnd type="none" w="med" len="med"/>
              <a:tailEnd type="none" w="med" len="med"/>
            </a:ln>
          </p:spPr>
          <p:txBody>
            <a:bodyPr rot="0" spcFirstLastPara="0" vert="horz" wrap="none" lIns="91440" tIns="45720" rIns="91440" bIns="45720" anchor="ctr" anchorCtr="1" forceAA="0" compatLnSpc="1">
              <a:normAutofit fontScale="85000" lnSpcReduction="20000"/>
            </a:bodyPr>
            <a:lstStyle/>
            <a:p>
              <a:pPr algn="ctr"/>
              <a:r>
                <a:rPr lang="en-US" altLang="zh-CN" sz="2000">
                  <a:solidFill>
                    <a:schemeClr val="bg1">
                      <a:lumMod val="100000"/>
                    </a:schemeClr>
                  </a:solidFill>
                  <a:cs typeface="+mn-ea"/>
                  <a:sym typeface="+mn-lt"/>
                </a:rPr>
                <a:t>02</a:t>
              </a:r>
              <a:endParaRPr lang="en-US" altLang="zh-CN" sz="2000">
                <a:solidFill>
                  <a:schemeClr val="bg1">
                    <a:lumMod val="100000"/>
                  </a:schemeClr>
                </a:solidFill>
                <a:cs typeface="+mn-ea"/>
                <a:sym typeface="+mn-lt"/>
              </a:endParaRPr>
            </a:p>
          </p:txBody>
        </p:sp>
        <p:sp>
          <p:nvSpPr>
            <p:cNvPr id="70" name="平行四边形 69"/>
            <p:cNvSpPr/>
            <p:nvPr/>
          </p:nvSpPr>
          <p:spPr bwMode="auto">
            <a:xfrm>
              <a:off x="3701334" y="2790952"/>
              <a:ext cx="5346994" cy="595554"/>
            </a:xfrm>
            <a:prstGeom prst="parallelogram">
              <a:avLst/>
            </a:prstGeom>
            <a:noFill/>
            <a:ln w="12700" cap="flat" cmpd="sng" algn="ctr">
              <a:solidFill>
                <a:schemeClr val="accent2">
                  <a:lumMod val="100000"/>
                </a:schemeClr>
              </a:solidFill>
              <a:prstDash val="solid"/>
              <a:round/>
              <a:headEnd type="none" w="med" len="med"/>
              <a:tailEnd type="none" w="med" len="med"/>
            </a:ln>
          </p:spPr>
          <p:txBody>
            <a:bodyPr rot="0" spcFirstLastPara="0" vert="horz" wrap="square" lIns="91440" tIns="45720" rIns="91440" bIns="45720" anchor="ctr" anchorCtr="1" forceAA="0" compatLnSpc="1">
              <a:normAutofit/>
            </a:bodyPr>
            <a:lstStyle/>
            <a:p>
              <a:pPr algn="ctr">
                <a:lnSpc>
                  <a:spcPct val="120000"/>
                </a:lnSpc>
              </a:pPr>
              <a:r>
                <a:rPr lang="zh-CN" altLang="en-US" sz="1600" b="1" dirty="0">
                  <a:solidFill>
                    <a:schemeClr val="accent2">
                      <a:lumMod val="100000"/>
                    </a:schemeClr>
                  </a:solidFill>
                  <a:latin typeface="微软雅黑" panose="020B0503020204020204" pitchFamily="34" charset="-122"/>
                  <a:ea typeface="微软雅黑" panose="020B0503020204020204" pitchFamily="34" charset="-122"/>
                  <a:cs typeface="+mn-ea"/>
                  <a:sym typeface="+mn-lt"/>
                </a:rPr>
                <a:t>精讲解读国家网络安全法</a:t>
              </a:r>
              <a:endParaRPr lang="zh-CN" altLang="en-US" sz="1600" b="1" dirty="0">
                <a:solidFill>
                  <a:schemeClr val="accent2">
                    <a:lumMod val="10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71" name="组合 70"/>
          <p:cNvGrpSpPr/>
          <p:nvPr/>
        </p:nvGrpSpPr>
        <p:grpSpPr>
          <a:xfrm>
            <a:off x="3151946" y="2074895"/>
            <a:ext cx="4428492" cy="446666"/>
            <a:chOff x="3143672" y="3593064"/>
            <a:chExt cx="5904656" cy="595554"/>
          </a:xfrm>
        </p:grpSpPr>
        <p:sp>
          <p:nvSpPr>
            <p:cNvPr id="72" name="平行四边形 71"/>
            <p:cNvSpPr/>
            <p:nvPr/>
          </p:nvSpPr>
          <p:spPr bwMode="auto">
            <a:xfrm>
              <a:off x="3143672" y="3593064"/>
              <a:ext cx="828092" cy="595554"/>
            </a:xfrm>
            <a:prstGeom prst="parallelogram">
              <a:avLst/>
            </a:prstGeom>
            <a:solidFill>
              <a:schemeClr val="accent3">
                <a:lumMod val="100000"/>
              </a:schemeClr>
            </a:solidFill>
            <a:ln w="12700" cap="flat" cmpd="sng" algn="ctr">
              <a:solidFill>
                <a:schemeClr val="accent3">
                  <a:lumMod val="100000"/>
                </a:schemeClr>
              </a:solidFill>
              <a:prstDash val="solid"/>
              <a:round/>
              <a:headEnd type="none" w="med" len="med"/>
              <a:tailEnd type="none" w="med" len="med"/>
            </a:ln>
          </p:spPr>
          <p:txBody>
            <a:bodyPr rot="0" spcFirstLastPara="0" vert="horz" wrap="none" lIns="91440" tIns="45720" rIns="91440" bIns="45720" anchor="ctr" anchorCtr="1" forceAA="0" compatLnSpc="1">
              <a:normAutofit fontScale="85000" lnSpcReduction="20000"/>
            </a:bodyPr>
            <a:lstStyle/>
            <a:p>
              <a:pPr algn="ctr"/>
              <a:r>
                <a:rPr lang="en-US" altLang="zh-CN" sz="2000">
                  <a:solidFill>
                    <a:schemeClr val="bg1">
                      <a:lumMod val="100000"/>
                    </a:schemeClr>
                  </a:solidFill>
                  <a:cs typeface="+mn-ea"/>
                  <a:sym typeface="+mn-lt"/>
                </a:rPr>
                <a:t>03</a:t>
              </a:r>
              <a:endParaRPr lang="en-US" altLang="zh-CN" sz="2000">
                <a:solidFill>
                  <a:schemeClr val="bg1">
                    <a:lumMod val="100000"/>
                  </a:schemeClr>
                </a:solidFill>
                <a:cs typeface="+mn-ea"/>
                <a:sym typeface="+mn-lt"/>
              </a:endParaRPr>
            </a:p>
          </p:txBody>
        </p:sp>
        <p:sp>
          <p:nvSpPr>
            <p:cNvPr id="73" name="平行四边形 72"/>
            <p:cNvSpPr/>
            <p:nvPr/>
          </p:nvSpPr>
          <p:spPr bwMode="auto">
            <a:xfrm>
              <a:off x="3701334" y="3593064"/>
              <a:ext cx="5346994" cy="595554"/>
            </a:xfrm>
            <a:prstGeom prst="parallelogram">
              <a:avLst/>
            </a:prstGeom>
            <a:noFill/>
            <a:ln w="12700" cap="flat" cmpd="sng" algn="ctr">
              <a:solidFill>
                <a:schemeClr val="accent3">
                  <a:lumMod val="100000"/>
                </a:schemeClr>
              </a:solidFill>
              <a:prstDash val="solid"/>
              <a:round/>
              <a:headEnd type="none" w="med" len="med"/>
              <a:tailEnd type="none" w="med" len="med"/>
            </a:ln>
          </p:spPr>
          <p:txBody>
            <a:bodyPr rot="0" spcFirstLastPara="0" vert="horz" wrap="square" lIns="91440" tIns="45720" rIns="91440" bIns="45720" anchor="ctr" anchorCtr="1" forceAA="0" compatLnSpc="1">
              <a:normAutofit/>
            </a:bodyPr>
            <a:lstStyle/>
            <a:p>
              <a:pPr algn="ctr">
                <a:lnSpc>
                  <a:spcPct val="120000"/>
                </a:lnSpc>
              </a:pPr>
              <a:r>
                <a:rPr lang="zh-CN" altLang="en-US" sz="1600" b="1" dirty="0">
                  <a:solidFill>
                    <a:schemeClr val="accent3">
                      <a:lumMod val="100000"/>
                    </a:schemeClr>
                  </a:solidFill>
                  <a:latin typeface="微软雅黑" panose="020B0503020204020204" pitchFamily="34" charset="-122"/>
                  <a:ea typeface="微软雅黑" panose="020B0503020204020204" pitchFamily="34" charset="-122"/>
                  <a:cs typeface="+mn-ea"/>
                  <a:sym typeface="+mn-lt"/>
                </a:rPr>
                <a:t>国家网络安全法六大看点</a:t>
              </a:r>
              <a:endParaRPr lang="zh-CN" altLang="en-US" sz="1600" b="1" dirty="0">
                <a:solidFill>
                  <a:schemeClr val="accent3">
                    <a:lumMod val="10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74" name="组合 73"/>
          <p:cNvGrpSpPr/>
          <p:nvPr/>
        </p:nvGrpSpPr>
        <p:grpSpPr>
          <a:xfrm>
            <a:off x="3151946" y="2690563"/>
            <a:ext cx="4428492" cy="446666"/>
            <a:chOff x="3143672" y="4395176"/>
            <a:chExt cx="5904656" cy="595554"/>
          </a:xfrm>
        </p:grpSpPr>
        <p:sp>
          <p:nvSpPr>
            <p:cNvPr id="75" name="平行四边形 74"/>
            <p:cNvSpPr/>
            <p:nvPr/>
          </p:nvSpPr>
          <p:spPr bwMode="auto">
            <a:xfrm>
              <a:off x="3143672" y="4395176"/>
              <a:ext cx="828092" cy="595554"/>
            </a:xfrm>
            <a:prstGeom prst="parallelogram">
              <a:avLst/>
            </a:prstGeom>
            <a:solidFill>
              <a:schemeClr val="accent4">
                <a:lumMod val="100000"/>
              </a:schemeClr>
            </a:solidFill>
            <a:ln w="12700" cap="flat" cmpd="sng" algn="ctr">
              <a:solidFill>
                <a:schemeClr val="accent4">
                  <a:lumMod val="100000"/>
                </a:schemeClr>
              </a:solidFill>
              <a:prstDash val="solid"/>
              <a:round/>
              <a:headEnd type="none" w="med" len="med"/>
              <a:tailEnd type="none" w="med" len="med"/>
            </a:ln>
          </p:spPr>
          <p:txBody>
            <a:bodyPr rot="0" spcFirstLastPara="0" vert="horz" wrap="none" lIns="91440" tIns="45720" rIns="91440" bIns="45720" anchor="ctr" anchorCtr="1" forceAA="0" compatLnSpc="1">
              <a:normAutofit fontScale="85000" lnSpcReduction="20000"/>
            </a:bodyPr>
            <a:lstStyle/>
            <a:p>
              <a:pPr algn="ctr"/>
              <a:r>
                <a:rPr lang="en-US" altLang="zh-CN" sz="2000">
                  <a:solidFill>
                    <a:schemeClr val="bg1">
                      <a:lumMod val="100000"/>
                    </a:schemeClr>
                  </a:solidFill>
                  <a:cs typeface="+mn-ea"/>
                  <a:sym typeface="+mn-lt"/>
                </a:rPr>
                <a:t>04</a:t>
              </a:r>
              <a:endParaRPr lang="en-US" altLang="zh-CN" sz="2000">
                <a:solidFill>
                  <a:schemeClr val="bg1">
                    <a:lumMod val="100000"/>
                  </a:schemeClr>
                </a:solidFill>
                <a:cs typeface="+mn-ea"/>
                <a:sym typeface="+mn-lt"/>
              </a:endParaRPr>
            </a:p>
          </p:txBody>
        </p:sp>
        <p:sp>
          <p:nvSpPr>
            <p:cNvPr id="76" name="平行四边形 75"/>
            <p:cNvSpPr/>
            <p:nvPr/>
          </p:nvSpPr>
          <p:spPr bwMode="auto">
            <a:xfrm>
              <a:off x="3701334" y="4395176"/>
              <a:ext cx="5346994" cy="595554"/>
            </a:xfrm>
            <a:prstGeom prst="parallelogram">
              <a:avLst/>
            </a:prstGeom>
            <a:noFill/>
            <a:ln w="12700" cap="flat" cmpd="sng" algn="ctr">
              <a:solidFill>
                <a:schemeClr val="accent4">
                  <a:lumMod val="100000"/>
                </a:schemeClr>
              </a:solidFill>
              <a:prstDash val="solid"/>
              <a:round/>
              <a:headEnd type="none" w="med" len="med"/>
              <a:tailEnd type="none" w="med" len="med"/>
            </a:ln>
          </p:spPr>
          <p:txBody>
            <a:bodyPr rot="0" spcFirstLastPara="0" vert="horz" wrap="square" lIns="91440" tIns="45720" rIns="91440" bIns="45720" anchor="ctr" anchorCtr="1" forceAA="0" compatLnSpc="1">
              <a:normAutofit/>
            </a:bodyPr>
            <a:lstStyle/>
            <a:p>
              <a:pPr algn="ctr">
                <a:lnSpc>
                  <a:spcPct val="120000"/>
                </a:lnSpc>
              </a:pPr>
              <a:r>
                <a:rPr lang="zh-CN" altLang="en-US" sz="1600" b="1" dirty="0">
                  <a:solidFill>
                    <a:schemeClr val="accent4">
                      <a:lumMod val="100000"/>
                    </a:schemeClr>
                  </a:solidFill>
                  <a:latin typeface="微软雅黑" panose="020B0503020204020204" pitchFamily="34" charset="-122"/>
                  <a:ea typeface="微软雅黑" panose="020B0503020204020204" pitchFamily="34" charset="-122"/>
                  <a:cs typeface="+mn-ea"/>
                  <a:sym typeface="+mn-lt"/>
                </a:rPr>
                <a:t>国家网络安全法颁布的意义</a:t>
              </a:r>
              <a:endParaRPr lang="zh-CN" altLang="en-US" sz="1600" b="1" dirty="0">
                <a:solidFill>
                  <a:schemeClr val="accent4">
                    <a:lumMod val="10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28" name="组合 27"/>
          <p:cNvGrpSpPr/>
          <p:nvPr/>
        </p:nvGrpSpPr>
        <p:grpSpPr>
          <a:xfrm>
            <a:off x="3151947" y="3299355"/>
            <a:ext cx="4428493" cy="446666"/>
            <a:chOff x="3143672" y="3593064"/>
            <a:chExt cx="5904657" cy="595554"/>
          </a:xfrm>
        </p:grpSpPr>
        <p:sp>
          <p:nvSpPr>
            <p:cNvPr id="29" name="平行四边形 28"/>
            <p:cNvSpPr/>
            <p:nvPr/>
          </p:nvSpPr>
          <p:spPr bwMode="auto">
            <a:xfrm>
              <a:off x="3143672" y="3593064"/>
              <a:ext cx="828092" cy="595554"/>
            </a:xfrm>
            <a:prstGeom prst="parallelogram">
              <a:avLst/>
            </a:prstGeom>
            <a:solidFill>
              <a:schemeClr val="accent3">
                <a:lumMod val="100000"/>
              </a:schemeClr>
            </a:solidFill>
            <a:ln w="12700" cap="flat" cmpd="sng" algn="ctr">
              <a:solidFill>
                <a:schemeClr val="accent3">
                  <a:lumMod val="100000"/>
                </a:schemeClr>
              </a:solidFill>
              <a:prstDash val="solid"/>
              <a:round/>
              <a:headEnd type="none" w="med" len="med"/>
              <a:tailEnd type="none" w="med" len="med"/>
            </a:ln>
          </p:spPr>
          <p:txBody>
            <a:bodyPr rot="0" spcFirstLastPara="0" vert="horz" wrap="none" lIns="91440" tIns="45720" rIns="91440" bIns="45720" anchor="ctr" anchorCtr="1" forceAA="0" compatLnSpc="1">
              <a:normAutofit fontScale="85000" lnSpcReduction="20000"/>
            </a:bodyPr>
            <a:lstStyle/>
            <a:p>
              <a:pPr algn="ctr"/>
              <a:r>
                <a:rPr lang="en-US" altLang="zh-CN" sz="2000" dirty="0">
                  <a:solidFill>
                    <a:schemeClr val="bg1">
                      <a:lumMod val="100000"/>
                    </a:schemeClr>
                  </a:solidFill>
                  <a:cs typeface="+mn-ea"/>
                  <a:sym typeface="+mn-lt"/>
                </a:rPr>
                <a:t>05</a:t>
              </a:r>
              <a:endParaRPr lang="en-US" altLang="zh-CN" sz="2000" dirty="0">
                <a:solidFill>
                  <a:schemeClr val="bg1">
                    <a:lumMod val="100000"/>
                  </a:schemeClr>
                </a:solidFill>
                <a:cs typeface="+mn-ea"/>
                <a:sym typeface="+mn-lt"/>
              </a:endParaRPr>
            </a:p>
          </p:txBody>
        </p:sp>
        <p:sp>
          <p:nvSpPr>
            <p:cNvPr id="30" name="平行四边形 29"/>
            <p:cNvSpPr/>
            <p:nvPr/>
          </p:nvSpPr>
          <p:spPr bwMode="auto">
            <a:xfrm>
              <a:off x="3701335" y="3593064"/>
              <a:ext cx="5346994" cy="595554"/>
            </a:xfrm>
            <a:prstGeom prst="parallelogram">
              <a:avLst/>
            </a:prstGeom>
            <a:noFill/>
            <a:ln w="12700" cap="flat" cmpd="sng" algn="ctr">
              <a:solidFill>
                <a:schemeClr val="accent3">
                  <a:lumMod val="100000"/>
                </a:schemeClr>
              </a:solidFill>
              <a:prstDash val="solid"/>
              <a:round/>
              <a:headEnd type="none" w="med" len="med"/>
              <a:tailEnd type="none" w="med" len="med"/>
            </a:ln>
          </p:spPr>
          <p:txBody>
            <a:bodyPr rot="0" spcFirstLastPara="0" vert="horz" wrap="square" lIns="91440" tIns="45720" rIns="91440" bIns="45720" anchor="ctr" anchorCtr="1" forceAA="0" compatLnSpc="1">
              <a:normAutofit/>
            </a:bodyPr>
            <a:lstStyle/>
            <a:p>
              <a:pPr algn="ctr">
                <a:lnSpc>
                  <a:spcPct val="120000"/>
                </a:lnSpc>
              </a:pPr>
              <a:r>
                <a:rPr lang="zh-CN" altLang="en-US" sz="1600" b="1" dirty="0">
                  <a:solidFill>
                    <a:schemeClr val="accent3">
                      <a:lumMod val="100000"/>
                    </a:schemeClr>
                  </a:solidFill>
                  <a:latin typeface="微软雅黑" panose="020B0503020204020204" pitchFamily="34" charset="-122"/>
                  <a:ea typeface="微软雅黑" panose="020B0503020204020204" pitchFamily="34" charset="-122"/>
                  <a:cs typeface="+mn-ea"/>
                  <a:sym typeface="+mn-lt"/>
                </a:rPr>
                <a:t>网络常见安全风险</a:t>
              </a:r>
              <a:endParaRPr lang="zh-CN" altLang="en-US" sz="1600" b="1" dirty="0">
                <a:solidFill>
                  <a:schemeClr val="accent3">
                    <a:lumMod val="10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31" name="组合 30"/>
          <p:cNvGrpSpPr/>
          <p:nvPr/>
        </p:nvGrpSpPr>
        <p:grpSpPr>
          <a:xfrm>
            <a:off x="3151947" y="3915023"/>
            <a:ext cx="4428492" cy="446666"/>
            <a:chOff x="3143672" y="4395176"/>
            <a:chExt cx="5904656" cy="595554"/>
          </a:xfrm>
        </p:grpSpPr>
        <p:sp>
          <p:nvSpPr>
            <p:cNvPr id="32" name="平行四边形 31"/>
            <p:cNvSpPr/>
            <p:nvPr/>
          </p:nvSpPr>
          <p:spPr bwMode="auto">
            <a:xfrm>
              <a:off x="3143672" y="4395176"/>
              <a:ext cx="828092" cy="595554"/>
            </a:xfrm>
            <a:prstGeom prst="parallelogram">
              <a:avLst/>
            </a:prstGeom>
            <a:solidFill>
              <a:schemeClr val="accent4">
                <a:lumMod val="100000"/>
              </a:schemeClr>
            </a:solidFill>
            <a:ln w="12700" cap="flat" cmpd="sng" algn="ctr">
              <a:solidFill>
                <a:schemeClr val="accent4">
                  <a:lumMod val="100000"/>
                </a:schemeClr>
              </a:solidFill>
              <a:prstDash val="solid"/>
              <a:round/>
              <a:headEnd type="none" w="med" len="med"/>
              <a:tailEnd type="none" w="med" len="med"/>
            </a:ln>
          </p:spPr>
          <p:txBody>
            <a:bodyPr rot="0" spcFirstLastPara="0" vert="horz" wrap="none" lIns="91440" tIns="45720" rIns="91440" bIns="45720" anchor="ctr" anchorCtr="1" forceAA="0" compatLnSpc="1">
              <a:normAutofit fontScale="85000" lnSpcReduction="20000"/>
            </a:bodyPr>
            <a:lstStyle/>
            <a:p>
              <a:pPr algn="ctr"/>
              <a:r>
                <a:rPr lang="en-US" altLang="zh-CN" sz="2000" dirty="0">
                  <a:solidFill>
                    <a:schemeClr val="bg1">
                      <a:lumMod val="100000"/>
                    </a:schemeClr>
                  </a:solidFill>
                  <a:cs typeface="+mn-ea"/>
                  <a:sym typeface="+mn-lt"/>
                </a:rPr>
                <a:t>06</a:t>
              </a:r>
              <a:endParaRPr lang="en-US" altLang="zh-CN" sz="2000" dirty="0">
                <a:solidFill>
                  <a:schemeClr val="bg1">
                    <a:lumMod val="100000"/>
                  </a:schemeClr>
                </a:solidFill>
                <a:cs typeface="+mn-ea"/>
                <a:sym typeface="+mn-lt"/>
              </a:endParaRPr>
            </a:p>
          </p:txBody>
        </p:sp>
        <p:sp>
          <p:nvSpPr>
            <p:cNvPr id="33" name="平行四边形 32"/>
            <p:cNvSpPr/>
            <p:nvPr/>
          </p:nvSpPr>
          <p:spPr bwMode="auto">
            <a:xfrm>
              <a:off x="3701334" y="4395176"/>
              <a:ext cx="5346994" cy="595554"/>
            </a:xfrm>
            <a:prstGeom prst="parallelogram">
              <a:avLst/>
            </a:prstGeom>
            <a:noFill/>
            <a:ln w="12700" cap="flat" cmpd="sng" algn="ctr">
              <a:solidFill>
                <a:schemeClr val="accent4">
                  <a:lumMod val="100000"/>
                </a:schemeClr>
              </a:solidFill>
              <a:prstDash val="solid"/>
              <a:round/>
              <a:headEnd type="none" w="med" len="med"/>
              <a:tailEnd type="none" w="med" len="med"/>
            </a:ln>
          </p:spPr>
          <p:txBody>
            <a:bodyPr rot="0" spcFirstLastPara="0" vert="horz" wrap="square" lIns="91440" tIns="45720" rIns="91440" bIns="45720" anchor="ctr" anchorCtr="1" forceAA="0" compatLnSpc="1">
              <a:normAutofit/>
            </a:bodyPr>
            <a:lstStyle/>
            <a:p>
              <a:pPr algn="ctr">
                <a:lnSpc>
                  <a:spcPct val="120000"/>
                </a:lnSpc>
              </a:pPr>
              <a:r>
                <a:rPr lang="zh-CN" altLang="en-US" sz="1600" b="1" dirty="0">
                  <a:solidFill>
                    <a:schemeClr val="accent4">
                      <a:lumMod val="100000"/>
                    </a:schemeClr>
                  </a:solidFill>
                  <a:latin typeface="微软雅黑" panose="020B0503020204020204" pitchFamily="34" charset="-122"/>
                  <a:ea typeface="微软雅黑" panose="020B0503020204020204" pitchFamily="34" charset="-122"/>
                  <a:cs typeface="+mn-ea"/>
                  <a:sym typeface="+mn-lt"/>
                </a:rPr>
                <a:t>网络安全隐患及五个安全上网建议</a:t>
              </a:r>
              <a:endParaRPr lang="zh-CN" altLang="en-US" sz="1600" b="1" dirty="0">
                <a:solidFill>
                  <a:schemeClr val="accent4">
                    <a:lumMod val="100000"/>
                  </a:schemeClr>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0-#ppt_w/2"/>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0-#ppt_w/2"/>
                                          </p:val>
                                        </p:tav>
                                        <p:tav tm="100000">
                                          <p:val>
                                            <p:strVal val="#ppt_x"/>
                                          </p:val>
                                        </p:tav>
                                      </p:tavLst>
                                    </p:anim>
                                    <p:anim calcmode="lin" valueType="num">
                                      <p:cBhvr additive="base">
                                        <p:cTn id="19" dur="500" fill="hold"/>
                                        <p:tgtEl>
                                          <p:spTgt spid="6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12"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additive="base">
                                        <p:cTn id="23" dur="500" fill="hold"/>
                                        <p:tgtEl>
                                          <p:spTgt spid="71"/>
                                        </p:tgtEl>
                                        <p:attrNameLst>
                                          <p:attrName>ppt_x</p:attrName>
                                        </p:attrNameLst>
                                      </p:cBhvr>
                                      <p:tavLst>
                                        <p:tav tm="0">
                                          <p:val>
                                            <p:strVal val="0-#ppt_w/2"/>
                                          </p:val>
                                        </p:tav>
                                        <p:tav tm="100000">
                                          <p:val>
                                            <p:strVal val="#ppt_x"/>
                                          </p:val>
                                        </p:tav>
                                      </p:tavLst>
                                    </p:anim>
                                    <p:anim calcmode="lin" valueType="num">
                                      <p:cBhvr additive="base">
                                        <p:cTn id="24" dur="500" fill="hold"/>
                                        <p:tgtEl>
                                          <p:spTgt spid="7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2"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500" fill="hold"/>
                                        <p:tgtEl>
                                          <p:spTgt spid="74"/>
                                        </p:tgtEl>
                                        <p:attrNameLst>
                                          <p:attrName>ppt_x</p:attrName>
                                        </p:attrNameLst>
                                      </p:cBhvr>
                                      <p:tavLst>
                                        <p:tav tm="0">
                                          <p:val>
                                            <p:strVal val="0-#ppt_w/2"/>
                                          </p:val>
                                        </p:tav>
                                        <p:tav tm="100000">
                                          <p:val>
                                            <p:strVal val="#ppt_x"/>
                                          </p:val>
                                        </p:tav>
                                      </p:tavLst>
                                    </p:anim>
                                    <p:anim calcmode="lin" valueType="num">
                                      <p:cBhvr additive="base">
                                        <p:cTn id="29" dur="500" fill="hold"/>
                                        <p:tgtEl>
                                          <p:spTgt spid="74"/>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12"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0-#ppt_w/2"/>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12"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0-#ppt_w/2"/>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2" name="组合 1"/>
          <p:cNvGrpSpPr/>
          <p:nvPr/>
        </p:nvGrpSpPr>
        <p:grpSpPr>
          <a:xfrm>
            <a:off x="1571627" y="549091"/>
            <a:ext cx="7170325" cy="783563"/>
            <a:chOff x="2095502" y="732121"/>
            <a:chExt cx="9560433" cy="1044750"/>
          </a:xfrm>
        </p:grpSpPr>
        <p:sp>
          <p:nvSpPr>
            <p:cNvPr id="11" name="Freeform: Shape 70"/>
            <p:cNvSpPr/>
            <p:nvPr/>
          </p:nvSpPr>
          <p:spPr bwMode="auto">
            <a:xfrm>
              <a:off x="2095502" y="732121"/>
              <a:ext cx="400000" cy="58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p:spPr>
          <p:txBody>
            <a:bodyPr anchor="ctr"/>
            <a:lstStyle/>
            <a:p>
              <a:pPr algn="ctr"/>
              <a:endParaRPr sz="1350"/>
            </a:p>
          </p:txBody>
        </p:sp>
        <p:sp>
          <p:nvSpPr>
            <p:cNvPr id="12" name="矩形 11"/>
            <p:cNvSpPr/>
            <p:nvPr/>
          </p:nvSpPr>
          <p:spPr>
            <a:xfrm>
              <a:off x="2607697" y="791986"/>
              <a:ext cx="9048238" cy="984885"/>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看点五：</a:t>
              </a:r>
              <a:r>
                <a:rPr lang="zh-CN" altLang="en-US" b="1" kern="0" dirty="0">
                  <a:solidFill>
                    <a:srgbClr val="0069BC"/>
                  </a:solidFill>
                  <a:latin typeface="方正正黑简体 DemiBold" panose="02000700000000000000" pitchFamily="50" charset="-122"/>
                  <a:ea typeface="方正正黑简体 DemiBold" panose="02000700000000000000" pitchFamily="50" charset="-122"/>
                </a:rPr>
                <a:t>惩治攻击破坏我国关键信息基础设施的境外组织和个人</a:t>
              </a:r>
              <a:endParaRPr lang="zh-CN" altLang="en-US" b="1" kern="0" dirty="0">
                <a:solidFill>
                  <a:srgbClr val="0069BC"/>
                </a:solidFill>
                <a:latin typeface="方正正黑简体 DemiBold" panose="02000700000000000000" pitchFamily="50" charset="-122"/>
                <a:ea typeface="方正正黑简体 DemiBold" panose="02000700000000000000" pitchFamily="50" charset="-122"/>
              </a:endParaRPr>
            </a:p>
            <a:p>
              <a:pPr defTabSz="913765" fontAlgn="base">
                <a:spcAft>
                  <a:spcPct val="0"/>
                </a:spcAft>
                <a:defRPr/>
              </a:pPr>
              <a:endParaRPr lang="zh-CN" altLang="en-US" sz="2100" kern="0" dirty="0">
                <a:solidFill>
                  <a:srgbClr val="C6DFE8"/>
                </a:solidFill>
                <a:latin typeface="方正正黑简体 DemiBold" panose="02000700000000000000" pitchFamily="50" charset="-122"/>
                <a:ea typeface="方正正黑简体 DemiBold" panose="02000700000000000000" pitchFamily="50" charset="-122"/>
              </a:endParaRPr>
            </a:p>
          </p:txBody>
        </p:sp>
      </p:grpSp>
      <p:grpSp>
        <p:nvGrpSpPr>
          <p:cNvPr id="3" name="组合 2"/>
          <p:cNvGrpSpPr/>
          <p:nvPr/>
        </p:nvGrpSpPr>
        <p:grpSpPr>
          <a:xfrm>
            <a:off x="957263" y="1530318"/>
            <a:ext cx="7493793" cy="2689258"/>
            <a:chOff x="1276351" y="2040423"/>
            <a:chExt cx="9991724" cy="3585677"/>
          </a:xfrm>
        </p:grpSpPr>
        <p:sp>
          <p:nvSpPr>
            <p:cNvPr id="5" name="矩形 4"/>
            <p:cNvSpPr/>
            <p:nvPr/>
          </p:nvSpPr>
          <p:spPr>
            <a:xfrm>
              <a:off x="2946400" y="2040423"/>
              <a:ext cx="8321675" cy="3585677"/>
            </a:xfrm>
            <a:prstGeom prst="rect">
              <a:avLst/>
            </a:prstGeom>
            <a:solidFill>
              <a:srgbClr val="377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276351" y="2111222"/>
              <a:ext cx="3409949" cy="3446939"/>
            </a:xfrm>
            <a:prstGeom prst="ellipse">
              <a:avLst/>
            </a:prstGeom>
            <a:blipFill dpi="0" rotWithShape="1">
              <a:blip r:embed="rId2"/>
              <a:srcRect/>
              <a:stretch>
                <a:fillRect t="2000" b="3000"/>
              </a:stretch>
            </a:blipFill>
            <a:ln w="136525">
              <a:solidFill>
                <a:srgbClr val="377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4938146" y="3024598"/>
              <a:ext cx="6078083" cy="1846660"/>
            </a:xfrm>
            <a:prstGeom prst="rect">
              <a:avLst/>
            </a:prstGeom>
          </p:spPr>
          <p:txBody>
            <a:bodyPr wrap="square">
              <a:spAutoFit/>
            </a:bodyPr>
            <a:lstStyle/>
            <a:p>
              <a:pPr algn="just"/>
              <a:r>
                <a:rPr lang="zh-CN" altLang="en-US" sz="1200">
                  <a:solidFill>
                    <a:schemeClr val="bg1"/>
                  </a:solidFill>
                  <a:latin typeface="汉仪旗黑X1-45W" panose="00020600040101010101" pitchFamily="18" charset="-122"/>
                  <a:ea typeface="汉仪旗黑X1-45W" panose="00020600040101010101" pitchFamily="18" charset="-122"/>
                </a:rPr>
                <a:t>我国一直是网络攻击的受害国。</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中华人民共和国网络安全法</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规定，境外的个人或者组织从事攻击、侵入、干扰、破坏等危害中华人民共和国的关键信息基础设施的活动，造成严重后果的，依法追究法律责任；国务院公安部门和有关部门并可以决定对该个人或者组织采取冻结财产或者其他必要的制裁措施。</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中华人民共和国网络安全法</a:t>
              </a:r>
              <a:r>
                <a:rPr lang="en-US" altLang="zh-CN" sz="1200">
                  <a:solidFill>
                    <a:schemeClr val="bg1"/>
                  </a:solidFill>
                  <a:latin typeface="汉仪旗黑X1-45W" panose="00020600040101010101" pitchFamily="18" charset="-122"/>
                  <a:ea typeface="汉仪旗黑X1-45W" panose="00020600040101010101" pitchFamily="18" charset="-122"/>
                </a:rPr>
                <a:t>》</a:t>
              </a:r>
              <a:r>
                <a:rPr lang="zh-CN" altLang="en-US" sz="1200">
                  <a:solidFill>
                    <a:schemeClr val="bg1"/>
                  </a:solidFill>
                  <a:latin typeface="汉仪旗黑X1-45W" panose="00020600040101010101" pitchFamily="18" charset="-122"/>
                  <a:ea typeface="汉仪旗黑X1-45W" panose="00020600040101010101" pitchFamily="18" charset="-122"/>
                </a:rPr>
                <a:t>这一规定，不仅符合国际惯例，而且表明了我们维护国家网络主权的坚强决心。</a:t>
              </a:r>
              <a:endParaRPr lang="zh-CN" altLang="en-US" sz="1200">
                <a:solidFill>
                  <a:schemeClr val="bg1"/>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2" name="组合 1"/>
          <p:cNvGrpSpPr/>
          <p:nvPr/>
        </p:nvGrpSpPr>
        <p:grpSpPr>
          <a:xfrm>
            <a:off x="2139474" y="503788"/>
            <a:ext cx="5939401" cy="460397"/>
            <a:chOff x="2852631" y="671717"/>
            <a:chExt cx="7919201" cy="613862"/>
          </a:xfrm>
        </p:grpSpPr>
        <p:sp>
          <p:nvSpPr>
            <p:cNvPr id="11" name="Freeform: Shape 70"/>
            <p:cNvSpPr/>
            <p:nvPr/>
          </p:nvSpPr>
          <p:spPr bwMode="auto">
            <a:xfrm>
              <a:off x="2852631" y="671717"/>
              <a:ext cx="400000" cy="58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p:spPr>
          <p:txBody>
            <a:bodyPr anchor="ctr"/>
            <a:lstStyle/>
            <a:p>
              <a:pPr algn="ctr"/>
              <a:endParaRPr sz="1350"/>
            </a:p>
          </p:txBody>
        </p:sp>
        <p:sp>
          <p:nvSpPr>
            <p:cNvPr id="12" name="矩形 11"/>
            <p:cNvSpPr/>
            <p:nvPr/>
          </p:nvSpPr>
          <p:spPr>
            <a:xfrm>
              <a:off x="3364826" y="731582"/>
              <a:ext cx="7407006" cy="553997"/>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看点六：重大突发事件可采取“网络通信管制”</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3" name="组合 2"/>
          <p:cNvGrpSpPr/>
          <p:nvPr/>
        </p:nvGrpSpPr>
        <p:grpSpPr>
          <a:xfrm>
            <a:off x="957263" y="1530318"/>
            <a:ext cx="7493793" cy="2689258"/>
            <a:chOff x="1276351" y="2040423"/>
            <a:chExt cx="9991724" cy="3585677"/>
          </a:xfrm>
        </p:grpSpPr>
        <p:sp>
          <p:nvSpPr>
            <p:cNvPr id="5" name="矩形 4"/>
            <p:cNvSpPr/>
            <p:nvPr/>
          </p:nvSpPr>
          <p:spPr>
            <a:xfrm>
              <a:off x="2946400" y="2040423"/>
              <a:ext cx="8321675" cy="3585677"/>
            </a:xfrm>
            <a:prstGeom prst="rect">
              <a:avLst/>
            </a:prstGeom>
            <a:solidFill>
              <a:srgbClr val="377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1276351" y="2111222"/>
              <a:ext cx="3409949" cy="3446939"/>
            </a:xfrm>
            <a:prstGeom prst="ellipse">
              <a:avLst/>
            </a:prstGeom>
            <a:blipFill dpi="0" rotWithShape="1">
              <a:blip r:embed="rId2"/>
              <a:srcRect/>
              <a:stretch>
                <a:fillRect t="2000" b="3000"/>
              </a:stretch>
            </a:blipFill>
            <a:ln w="136525">
              <a:solidFill>
                <a:srgbClr val="377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4938146" y="3024598"/>
              <a:ext cx="6078083" cy="1354217"/>
            </a:xfrm>
            <a:prstGeom prst="rect">
              <a:avLst/>
            </a:prstGeom>
          </p:spPr>
          <p:txBody>
            <a:bodyPr wrap="square">
              <a:spAutoFit/>
            </a:bodyPr>
            <a:lstStyle/>
            <a:p>
              <a:pPr algn="just"/>
              <a:r>
                <a:rPr lang="zh-CN" altLang="en-US" sz="1200">
                  <a:solidFill>
                    <a:schemeClr val="bg1"/>
                  </a:solidFill>
                  <a:latin typeface="汉仪旗黑X1-45W" panose="00020600040101010101" pitchFamily="18" charset="-122"/>
                  <a:ea typeface="汉仪旗黑X1-45W" panose="00020600040101010101" pitchFamily="18" charset="-122"/>
                </a:rPr>
                <a:t>网络安全法中，对建立网络安全监测预警与应急处置制度进行了规定，明确发生网络安全事件时，有关部门需要采取的措施。特别规定：因维护国家安全和社会公共秩序，处置重大突发社会安全事件的需要，经国务院决定或者批准，可以在特定区域对网络通信采取限制等临时措施。</a:t>
              </a:r>
              <a:endParaRPr lang="zh-CN" altLang="en-US" sz="1200">
                <a:solidFill>
                  <a:schemeClr val="bg1"/>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9"/>
          <p:cNvGrpSpPr/>
          <p:nvPr/>
        </p:nvGrpSpPr>
        <p:grpSpPr>
          <a:xfrm>
            <a:off x="3829415" y="627534"/>
            <a:ext cx="1485165" cy="1485165"/>
            <a:chOff x="731404" y="2060848"/>
            <a:chExt cx="1980220" cy="1980220"/>
          </a:xfrm>
        </p:grpSpPr>
        <p:sp>
          <p:nvSpPr>
            <p:cNvPr id="49" name="Diamond 2"/>
            <p:cNvSpPr/>
            <p:nvPr/>
          </p:nvSpPr>
          <p:spPr bwMode="auto">
            <a:xfrm>
              <a:off x="731404" y="2060848"/>
              <a:ext cx="1980220" cy="1980220"/>
            </a:xfrm>
            <a:prstGeom prst="diamond">
              <a:avLst/>
            </a:prstGeom>
            <a:solidFill>
              <a:schemeClr val="accent1">
                <a:lumMod val="100000"/>
              </a:schemeClr>
            </a:solidFill>
            <a:ln w="19050">
              <a:noFill/>
              <a:round/>
            </a:ln>
          </p:spPr>
          <p:txBody>
            <a:bodyPr anchor="ctr"/>
            <a:lstStyle/>
            <a:p>
              <a:pPr algn="ctr"/>
            </a:p>
          </p:txBody>
        </p:sp>
        <p:sp>
          <p:nvSpPr>
            <p:cNvPr id="51" name="TextBox 33"/>
            <p:cNvSpPr txBox="1"/>
            <p:nvPr/>
          </p:nvSpPr>
          <p:spPr>
            <a:xfrm>
              <a:off x="917232" y="2828933"/>
              <a:ext cx="1608565" cy="610759"/>
            </a:xfrm>
            <a:prstGeom prst="rect">
              <a:avLst/>
            </a:prstGeom>
            <a:noFill/>
          </p:spPr>
          <p:txBody>
            <a:bodyPr wrap="none">
              <a:normAutofit fontScale="70000" lnSpcReduction="20000"/>
            </a:bodyPr>
            <a:lstStyle/>
            <a:p>
              <a:pPr algn="ctr"/>
              <a:r>
                <a:rPr lang="en-US" altLang="zh-CN" sz="4000" dirty="0">
                  <a:solidFill>
                    <a:schemeClr val="bg1"/>
                  </a:solidFill>
                  <a:latin typeface="Impact" panose="020B0806030902050204" pitchFamily="34" charset="0"/>
                </a:rPr>
                <a:t>04</a:t>
              </a:r>
              <a:endParaRPr lang="en-US" altLang="zh-CN" sz="4000" dirty="0">
                <a:solidFill>
                  <a:schemeClr val="bg1"/>
                </a:solidFill>
                <a:latin typeface="Impact" panose="020B080603090205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88224" y="2585452"/>
            <a:ext cx="2767319" cy="2700349"/>
          </a:xfrm>
          <a:prstGeom prst="rect">
            <a:avLst/>
          </a:prstGeom>
        </p:spPr>
      </p:pic>
      <p:sp>
        <p:nvSpPr>
          <p:cNvPr id="11" name="矩形 10"/>
          <p:cNvSpPr/>
          <p:nvPr/>
        </p:nvSpPr>
        <p:spPr>
          <a:xfrm>
            <a:off x="858245" y="2355726"/>
            <a:ext cx="7427503" cy="584775"/>
          </a:xfrm>
          <a:prstGeom prst="rect">
            <a:avLst/>
          </a:prstGeom>
        </p:spPr>
        <p:txBody>
          <a:bodyPr wrap="square">
            <a:spAutoFit/>
          </a:bodyPr>
          <a:lstStyle/>
          <a:p>
            <a:pPr algn="ctr">
              <a:defRPr/>
            </a:pP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国家网络安全法颁布的意义</a:t>
            </a:r>
            <a:endPar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13" name="组合 12"/>
          <p:cNvGrpSpPr/>
          <p:nvPr/>
        </p:nvGrpSpPr>
        <p:grpSpPr>
          <a:xfrm>
            <a:off x="667277" y="1851670"/>
            <a:ext cx="2266940" cy="2017474"/>
            <a:chOff x="928649" y="1962422"/>
            <a:chExt cx="3022587" cy="2689965"/>
          </a:xfrm>
        </p:grpSpPr>
        <p:sp>
          <p:nvSpPr>
            <p:cNvPr id="9" name="Freeform: Shape 13"/>
            <p:cNvSpPr/>
            <p:nvPr/>
          </p:nvSpPr>
          <p:spPr bwMode="auto">
            <a:xfrm>
              <a:off x="928649" y="1962422"/>
              <a:ext cx="3022587" cy="2689965"/>
            </a:xfrm>
            <a:custGeom>
              <a:avLst/>
              <a:gdLst>
                <a:gd name="T0" fmla="*/ 0 w 1531"/>
                <a:gd name="T1" fmla="*/ 100 h 1395"/>
                <a:gd name="T2" fmla="*/ 0 w 1531"/>
                <a:gd name="T3" fmla="*/ 1309 h 1395"/>
                <a:gd name="T4" fmla="*/ 1531 w 1531"/>
                <a:gd name="T5" fmla="*/ 1395 h 1395"/>
                <a:gd name="T6" fmla="*/ 1531 w 1531"/>
                <a:gd name="T7" fmla="*/ 0 h 1395"/>
                <a:gd name="T8" fmla="*/ 0 w 1531"/>
                <a:gd name="T9" fmla="*/ 100 h 1395"/>
              </a:gdLst>
              <a:ahLst/>
              <a:cxnLst>
                <a:cxn ang="0">
                  <a:pos x="T0" y="T1"/>
                </a:cxn>
                <a:cxn ang="0">
                  <a:pos x="T2" y="T3"/>
                </a:cxn>
                <a:cxn ang="0">
                  <a:pos x="T4" y="T5"/>
                </a:cxn>
                <a:cxn ang="0">
                  <a:pos x="T6" y="T7"/>
                </a:cxn>
                <a:cxn ang="0">
                  <a:pos x="T8" y="T9"/>
                </a:cxn>
              </a:cxnLst>
              <a:rect l="0" t="0" r="r" b="b"/>
              <a:pathLst>
                <a:path w="1531" h="1395">
                  <a:moveTo>
                    <a:pt x="0" y="100"/>
                  </a:moveTo>
                  <a:lnTo>
                    <a:pt x="0" y="1309"/>
                  </a:lnTo>
                  <a:lnTo>
                    <a:pt x="1531" y="1395"/>
                  </a:lnTo>
                  <a:lnTo>
                    <a:pt x="1531" y="0"/>
                  </a:lnTo>
                  <a:lnTo>
                    <a:pt x="0" y="100"/>
                  </a:lnTo>
                  <a:close/>
                </a:path>
              </a:pathLst>
            </a:custGeom>
            <a:solidFill>
              <a:schemeClr val="accent1"/>
            </a:solidFill>
            <a:ln w="38100">
              <a:solidFill>
                <a:schemeClr val="accent1">
                  <a:lumMod val="50000"/>
                </a:schemeClr>
              </a:solidFill>
            </a:ln>
            <a:effectLst/>
          </p:spPr>
          <p:txBody>
            <a:bodyPr anchor="ctr"/>
            <a:lstStyle/>
            <a:p>
              <a:pPr algn="ctr"/>
              <a:endParaRPr sz="135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941" y="2099793"/>
              <a:ext cx="2408369" cy="2408369"/>
            </a:xfrm>
            <a:prstGeom prst="rect">
              <a:avLst/>
            </a:prstGeom>
          </p:spPr>
        </p:pic>
      </p:grpSp>
      <p:sp>
        <p:nvSpPr>
          <p:cNvPr id="7" name="文本框 6"/>
          <p:cNvSpPr txBox="1"/>
          <p:nvPr/>
        </p:nvSpPr>
        <p:spPr>
          <a:xfrm>
            <a:off x="3405362" y="1707654"/>
            <a:ext cx="5318927" cy="2793072"/>
          </a:xfrm>
          <a:prstGeom prst="rect">
            <a:avLst/>
          </a:prstGeom>
          <a:noFill/>
        </p:spPr>
        <p:txBody>
          <a:bodyPr wrap="square" rtlCol="0">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没有网络安全就没有国家安全，没有信息化就没有现代化。</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的出台，顺应了网络空间安全化、法制化的发展趋势，不仅对国内网络空间治理有重要的作用，同时也是国际社会应对网络安全威胁的重要组成部分，更是中国在迈向网络强国道路上至关重要的阶段性成果，它意味着建设网络强国、维护和保障我国国家网络安全的战略任务正在转化为一种可执行可操作的制度性安排。尽管</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只是网络空间安全法律体系的一个组成部分，但它是重要的起点，是依法治国精神的具体体现，是网络空间法制化的里程碑，标志着我国网络空间领域的发展和现代化治理迈出了坚实的一步。</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a:p>
            <a:endParaRPr lang="zh-CN" altLang="en-US" sz="1350" dirty="0"/>
          </a:p>
        </p:txBody>
      </p:sp>
      <p:sp>
        <p:nvSpPr>
          <p:cNvPr id="16" name="矩形 15"/>
          <p:cNvSpPr/>
          <p:nvPr/>
        </p:nvSpPr>
        <p:spPr>
          <a:xfrm>
            <a:off x="3405362" y="973467"/>
            <a:ext cx="1960458" cy="415498"/>
          </a:xfrm>
          <a:prstGeom prst="rect">
            <a:avLst/>
          </a:prstGeom>
        </p:spPr>
        <p:txBody>
          <a:bodyPr wrap="squar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习总书记指出：</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12" name="组合 11"/>
          <p:cNvGrpSpPr/>
          <p:nvPr/>
        </p:nvGrpSpPr>
        <p:grpSpPr>
          <a:xfrm>
            <a:off x="2243929" y="656087"/>
            <a:ext cx="405383" cy="421357"/>
            <a:chOff x="1998406" y="1617139"/>
            <a:chExt cx="540511" cy="561809"/>
          </a:xfrm>
        </p:grpSpPr>
        <p:sp>
          <p:nvSpPr>
            <p:cNvPr id="13"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 name="矩形 13"/>
            <p:cNvSpPr/>
            <p:nvPr/>
          </p:nvSpPr>
          <p:spPr>
            <a:xfrm>
              <a:off x="2050493" y="1624951"/>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1</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2" name="矩形 1"/>
          <p:cNvSpPr/>
          <p:nvPr/>
        </p:nvSpPr>
        <p:spPr>
          <a:xfrm>
            <a:off x="2755726" y="683307"/>
            <a:ext cx="4493538" cy="415498"/>
          </a:xfrm>
          <a:prstGeom prst="rect">
            <a:avLst/>
          </a:prstGeom>
        </p:spPr>
        <p:txBody>
          <a:bodyPr wrap="none">
            <a:spAutoFit/>
          </a:bodyPr>
          <a:lstStyle/>
          <a:p>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服务于国家网络安全战略和网络强国</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18" name="组合 17"/>
          <p:cNvGrpSpPr/>
          <p:nvPr/>
        </p:nvGrpSpPr>
        <p:grpSpPr>
          <a:xfrm>
            <a:off x="726843" y="1584949"/>
            <a:ext cx="7800902" cy="2991189"/>
            <a:chOff x="969123" y="2113265"/>
            <a:chExt cx="10401203" cy="3988252"/>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444" y="2113265"/>
              <a:ext cx="3277477" cy="2323647"/>
            </a:xfrm>
            <a:prstGeom prst="rect">
              <a:avLst/>
            </a:prstGeom>
            <a:ln>
              <a:noFill/>
            </a:ln>
            <a:effectLst>
              <a:outerShdw blurRad="190500" algn="tl" rotWithShape="0">
                <a:srgbClr val="000000">
                  <a:alpha val="70000"/>
                </a:srgbClr>
              </a:outerShdw>
            </a:effectLst>
          </p:spPr>
        </p:pic>
        <p:sp>
          <p:nvSpPr>
            <p:cNvPr id="6" name="矩形 5"/>
            <p:cNvSpPr/>
            <p:nvPr/>
          </p:nvSpPr>
          <p:spPr>
            <a:xfrm>
              <a:off x="4501262" y="2248188"/>
              <a:ext cx="6869064" cy="1846660"/>
            </a:xfrm>
            <a:prstGeom prst="rect">
              <a:avLst/>
            </a:prstGeom>
          </p:spPr>
          <p:txBody>
            <a:bodyPr wrap="square">
              <a:spAutoFit/>
            </a:bodyPr>
            <a:lstStyle/>
            <a:p>
              <a:pPr algn="just"/>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网络信息是跨国界流动的，信息流引领技术流、资金流、人才流，信息资源日益成为重要生产要素和社会财富，信息掌握的多寡成为国家软实力和竞争力的重要标志。网络信息是建设网络强国的必争之地网络强国宏伟目标的实现离不开坚实有效的制度保障。</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的出台，意味着建设网络强国的制度保障迈出坚实的一步。国家出台</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，将已有的网络安全实践上升为法律制度，通过立法织牢网络安全网，为网络强国战略提供制度保障。</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15" name="矩形 14"/>
            <p:cNvSpPr/>
            <p:nvPr/>
          </p:nvSpPr>
          <p:spPr>
            <a:xfrm>
              <a:off x="969123" y="4501078"/>
              <a:ext cx="10401203" cy="1600439"/>
            </a:xfrm>
            <a:prstGeom prst="rect">
              <a:avLst/>
            </a:prstGeom>
          </p:spPr>
          <p:txBody>
            <a:bodyPr wrap="square">
              <a:spAutoFit/>
            </a:bodyPr>
            <a:lstStyle/>
            <a:p>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网络空间逐步成为世界主要国家展开竞争和战略博弈的新领域。我国作为一个拥有大量网民并正在持续发展中的国家，不断感受到来自现存霸主美国的战略压力。这决定了网络空间成为我国国家利益的新边疆，确立网络空间行为准则和模式已是当务之急。现代国家是法治国家，国家行为的规制由法律来决定。</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明确提出了有关国家网络空间安全战略和重要领域安全规划等问题的法律要求，这有助于实现推进中国在国家网络安全领域明晰战略意图，确立清晰目标，厘清行为准则，不仅能够提升我国保障自身网络安全的能力，还有助于推进与其他国家和行为体就网络安全问题展开有效的战略博弈。</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3" name="组合 2"/>
          <p:cNvGrpSpPr/>
          <p:nvPr/>
        </p:nvGrpSpPr>
        <p:grpSpPr>
          <a:xfrm>
            <a:off x="2243928" y="656086"/>
            <a:ext cx="5006299" cy="442719"/>
            <a:chOff x="2991904" y="874781"/>
            <a:chExt cx="6675064" cy="590292"/>
          </a:xfrm>
        </p:grpSpPr>
        <p:grpSp>
          <p:nvGrpSpPr>
            <p:cNvPr id="12" name="组合 11"/>
            <p:cNvGrpSpPr/>
            <p:nvPr/>
          </p:nvGrpSpPr>
          <p:grpSpPr>
            <a:xfrm>
              <a:off x="2991904" y="874781"/>
              <a:ext cx="540511" cy="561809"/>
              <a:chOff x="1998406" y="1617139"/>
              <a:chExt cx="540511" cy="561809"/>
            </a:xfrm>
          </p:grpSpPr>
          <p:sp>
            <p:nvSpPr>
              <p:cNvPr id="13"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 name="矩形 13"/>
              <p:cNvSpPr/>
              <p:nvPr/>
            </p:nvSpPr>
            <p:spPr>
              <a:xfrm>
                <a:off x="2050493" y="1624951"/>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2</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2" name="矩形 1"/>
            <p:cNvSpPr/>
            <p:nvPr/>
          </p:nvSpPr>
          <p:spPr>
            <a:xfrm>
              <a:off x="3611465" y="911076"/>
              <a:ext cx="6055503" cy="553997"/>
            </a:xfrm>
            <a:prstGeom prst="rect">
              <a:avLst/>
            </a:prstGeom>
          </p:spPr>
          <p:txBody>
            <a:bodyPr wrap="none">
              <a:spAutoFit/>
            </a:bodyPr>
            <a:lstStyle/>
            <a:p>
              <a:pPr algn="ct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助力网络空间治理，护航“互联网</a:t>
              </a:r>
              <a:r>
                <a:rPr lang="en-US" altLang="zh-CN" sz="2100" b="1" kern="0" dirty="0">
                  <a:solidFill>
                    <a:srgbClr val="0069BC"/>
                  </a:solidFill>
                  <a:latin typeface="方正正黑简体 DemiBold" panose="02000700000000000000" pitchFamily="50" charset="-122"/>
                  <a:ea typeface="方正正黑简体 DemiBold" panose="02000700000000000000" pitchFamily="50" charset="-122"/>
                </a:rPr>
                <a:t>+"</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4" name="组合 3"/>
          <p:cNvGrpSpPr/>
          <p:nvPr/>
        </p:nvGrpSpPr>
        <p:grpSpPr>
          <a:xfrm>
            <a:off x="395536" y="1873162"/>
            <a:ext cx="8352929" cy="2552686"/>
            <a:chOff x="527380" y="2497550"/>
            <a:chExt cx="11137240" cy="3403581"/>
          </a:xfrm>
        </p:grpSpPr>
        <p:sp>
          <p:nvSpPr>
            <p:cNvPr id="6" name="矩形 5"/>
            <p:cNvSpPr/>
            <p:nvPr/>
          </p:nvSpPr>
          <p:spPr>
            <a:xfrm>
              <a:off x="4175787" y="2497550"/>
              <a:ext cx="7488833" cy="3403581"/>
            </a:xfrm>
            <a:prstGeom prst="rect">
              <a:avLst/>
            </a:prstGeom>
          </p:spPr>
          <p:txBody>
            <a:bodyPr wrap="square">
              <a:spAutoFit/>
            </a:bodyPr>
            <a:lstStyle/>
            <a:p>
              <a:pPr algn="just">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目前，中国已经成为名符其实的网络大国。但现实的网络环境十分堪忧，网络诈骗层出不穷、网络入侵比比皆是、个人隐私肆意泄露。</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的出台将成为新的起点和转折点，公民个人信息保护进入正轨，网络暴力、网络谣言、网络欺诈等“毒瘤”生存的空间将被大大挤压，而“四有”中国好网民从道德自觉走向法律规范，用法律武器维护自己的合法权益。国家网络空间的治理能力在法律的框架下将得到大幅度提升，营造出良好和谐的互联网环境，更为“互联网</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的长远发展保驾护航。市场经济本质是信用经济，其精髓在于开放的市场</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完善的法律，从这种意义上讲，  “互联网</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必须带上“安全”才能飞向长远。</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80" y="2756926"/>
              <a:ext cx="3323326" cy="2515498"/>
            </a:xfrm>
            <a:prstGeom prst="rect">
              <a:avLst/>
            </a:prstGeom>
            <a:ln>
              <a:noFill/>
            </a:ln>
            <a:effectLst>
              <a:outerShdw blurRad="190500" algn="tl" rotWithShape="0">
                <a:srgbClr val="000000">
                  <a:alpha val="70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3" name="组合 2"/>
          <p:cNvGrpSpPr/>
          <p:nvPr/>
        </p:nvGrpSpPr>
        <p:grpSpPr>
          <a:xfrm>
            <a:off x="2243928" y="656086"/>
            <a:ext cx="4847600" cy="442719"/>
            <a:chOff x="2991904" y="874781"/>
            <a:chExt cx="6463467" cy="590292"/>
          </a:xfrm>
        </p:grpSpPr>
        <p:grpSp>
          <p:nvGrpSpPr>
            <p:cNvPr id="12" name="组合 11"/>
            <p:cNvGrpSpPr/>
            <p:nvPr/>
          </p:nvGrpSpPr>
          <p:grpSpPr>
            <a:xfrm>
              <a:off x="2991904" y="874781"/>
              <a:ext cx="540511" cy="561809"/>
              <a:chOff x="1998406" y="1617139"/>
              <a:chExt cx="540511" cy="561809"/>
            </a:xfrm>
          </p:grpSpPr>
          <p:sp>
            <p:nvSpPr>
              <p:cNvPr id="13"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 name="矩形 13"/>
              <p:cNvSpPr/>
              <p:nvPr/>
            </p:nvSpPr>
            <p:spPr>
              <a:xfrm>
                <a:off x="2050493" y="1624951"/>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3</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2" name="矩形 1"/>
            <p:cNvSpPr/>
            <p:nvPr/>
          </p:nvSpPr>
          <p:spPr>
            <a:xfrm>
              <a:off x="3823060" y="911076"/>
              <a:ext cx="5632311" cy="553997"/>
            </a:xfrm>
            <a:prstGeom prst="rect">
              <a:avLst/>
            </a:prstGeom>
          </p:spPr>
          <p:txBody>
            <a:bodyPr wrap="none">
              <a:spAutoFit/>
            </a:bodyPr>
            <a:lstStyle/>
            <a:p>
              <a:pPr algn="ct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构建我国首部网络空间管辖基本法</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4" name="组合 3"/>
          <p:cNvGrpSpPr/>
          <p:nvPr/>
        </p:nvGrpSpPr>
        <p:grpSpPr>
          <a:xfrm>
            <a:off x="551420" y="1809952"/>
            <a:ext cx="7924557" cy="2275688"/>
            <a:chOff x="735226" y="2413269"/>
            <a:chExt cx="10566076" cy="3034250"/>
          </a:xfrm>
        </p:grpSpPr>
        <p:sp>
          <p:nvSpPr>
            <p:cNvPr id="6" name="矩形 5"/>
            <p:cNvSpPr/>
            <p:nvPr/>
          </p:nvSpPr>
          <p:spPr>
            <a:xfrm>
              <a:off x="4751850" y="2413269"/>
              <a:ext cx="6549452" cy="3034250"/>
            </a:xfrm>
            <a:prstGeom prst="rect">
              <a:avLst/>
            </a:prstGeom>
          </p:spPr>
          <p:txBody>
            <a:bodyPr wrap="square">
              <a:spAutoFit/>
            </a:bodyPr>
            <a:lstStyle/>
            <a:p>
              <a:pPr algn="just">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作为国家实施网络空间管辖的第一部法律，</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属于国家基本法律，是网络安全法制体系的重要基础。这部基本法规范了网络空间多元主体的责任义务，以法律的形式催生一个维护国家主权、安全和发展利益的“命运共同体”。它从根本上填补了我国综合性网络信息安全基本大法、核心的网络信息安全法和专门法律的三大空白。该法的推出走进了治理能力和治理体系现代化的总目标，走进了</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国家安全法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的大格局，走进了网络强国的快车道，走进了大数据的新天地，走进了为人民谋福祉的总布局。</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b="6172"/>
            <a:stretch>
              <a:fillRect/>
            </a:stretch>
          </p:blipFill>
          <p:spPr>
            <a:xfrm>
              <a:off x="735226" y="2558820"/>
              <a:ext cx="3129009" cy="2730354"/>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3" name="组合 2"/>
          <p:cNvGrpSpPr/>
          <p:nvPr/>
        </p:nvGrpSpPr>
        <p:grpSpPr>
          <a:xfrm>
            <a:off x="2243928" y="656086"/>
            <a:ext cx="4847601" cy="442719"/>
            <a:chOff x="2991904" y="874781"/>
            <a:chExt cx="6463467" cy="590292"/>
          </a:xfrm>
        </p:grpSpPr>
        <p:grpSp>
          <p:nvGrpSpPr>
            <p:cNvPr id="12" name="组合 11"/>
            <p:cNvGrpSpPr/>
            <p:nvPr/>
          </p:nvGrpSpPr>
          <p:grpSpPr>
            <a:xfrm>
              <a:off x="2991904" y="874781"/>
              <a:ext cx="540511" cy="561809"/>
              <a:chOff x="1998406" y="1617139"/>
              <a:chExt cx="540511" cy="561809"/>
            </a:xfrm>
          </p:grpSpPr>
          <p:sp>
            <p:nvSpPr>
              <p:cNvPr id="13"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 name="矩形 13"/>
              <p:cNvSpPr/>
              <p:nvPr/>
            </p:nvSpPr>
            <p:spPr>
              <a:xfrm>
                <a:off x="2050493" y="1624951"/>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4</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2" name="矩形 1"/>
            <p:cNvSpPr/>
            <p:nvPr/>
          </p:nvSpPr>
          <p:spPr>
            <a:xfrm>
              <a:off x="3823061" y="911076"/>
              <a:ext cx="5632310" cy="553997"/>
            </a:xfrm>
            <a:prstGeom prst="rect">
              <a:avLst/>
            </a:prstGeom>
          </p:spPr>
          <p:txBody>
            <a:bodyPr wrap="none">
              <a:spAutoFit/>
            </a:bodyPr>
            <a:lstStyle/>
            <a:p>
              <a:pPr algn="ct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提供维护国家网络主权的法律依据</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4" name="组合 3"/>
          <p:cNvGrpSpPr/>
          <p:nvPr/>
        </p:nvGrpSpPr>
        <p:grpSpPr>
          <a:xfrm>
            <a:off x="785813" y="1630508"/>
            <a:ext cx="7746627" cy="2829685"/>
            <a:chOff x="1007433" y="2047450"/>
            <a:chExt cx="10328836" cy="3772913"/>
          </a:xfrm>
        </p:grpSpPr>
        <p:sp>
          <p:nvSpPr>
            <p:cNvPr id="6" name="矩形 5"/>
            <p:cNvSpPr/>
            <p:nvPr/>
          </p:nvSpPr>
          <p:spPr>
            <a:xfrm>
              <a:off x="4463817" y="2047450"/>
              <a:ext cx="6872452" cy="3772913"/>
            </a:xfrm>
            <a:prstGeom prst="rect">
              <a:avLst/>
            </a:prstGeom>
          </p:spPr>
          <p:txBody>
            <a:bodyPr wrap="square">
              <a:spAutoFit/>
            </a:bodyPr>
            <a:lstStyle/>
            <a:p>
              <a:pPr algn="just">
                <a:lnSpc>
                  <a:spcPct val="150000"/>
                </a:lnSpc>
              </a:pP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突尼斯协议</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提出共识，尽管互联网是全球的，但是每个国家如何治理，各国是有自己主权的。一些西方主要国家为维护网络空间主权，很早就制定了法律法规，并将维护网络安全纳入国家安全战略，且形成了比较完备的网络安全法律体系。</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2014</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年</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7</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月，习近平主席在巴西演讲中特别提出了“信息主权”的概念。他强调，虽然互联网具有高度全球化的特征，但每一个国家在信息领域的主权权益都不应受到侵犯，互联网技术再发展也不能侵犯他国的信息主权。</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2016</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年</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7</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月推出的</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国家安全法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首次以法律的形式明确提出“维护国家网络空间主权”。随之应运而生的</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是</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国家安全法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在网络安全领域的体现和延伸，为我国维护网络主权、国家安全提供了最主要的法律依据。</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b="5033"/>
            <a:stretch>
              <a:fillRect/>
            </a:stretch>
          </p:blipFill>
          <p:spPr>
            <a:xfrm>
              <a:off x="1007433" y="2276873"/>
              <a:ext cx="2994588" cy="3347794"/>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3" name="组合 2"/>
          <p:cNvGrpSpPr/>
          <p:nvPr/>
        </p:nvGrpSpPr>
        <p:grpSpPr>
          <a:xfrm>
            <a:off x="2243928" y="656086"/>
            <a:ext cx="5228662" cy="435061"/>
            <a:chOff x="2991904" y="874781"/>
            <a:chExt cx="6971549" cy="580081"/>
          </a:xfrm>
        </p:grpSpPr>
        <p:grpSp>
          <p:nvGrpSpPr>
            <p:cNvPr id="12" name="组合 11"/>
            <p:cNvGrpSpPr/>
            <p:nvPr/>
          </p:nvGrpSpPr>
          <p:grpSpPr>
            <a:xfrm>
              <a:off x="2991904" y="874781"/>
              <a:ext cx="540511" cy="561809"/>
              <a:chOff x="1998406" y="1617139"/>
              <a:chExt cx="540511" cy="561809"/>
            </a:xfrm>
          </p:grpSpPr>
          <p:sp>
            <p:nvSpPr>
              <p:cNvPr id="13"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 name="矩形 13"/>
              <p:cNvSpPr/>
              <p:nvPr/>
            </p:nvSpPr>
            <p:spPr>
              <a:xfrm>
                <a:off x="2050493" y="1624951"/>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5</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2" name="矩形 1"/>
            <p:cNvSpPr/>
            <p:nvPr/>
          </p:nvSpPr>
          <p:spPr>
            <a:xfrm>
              <a:off x="3612996" y="900865"/>
              <a:ext cx="6350457" cy="553997"/>
            </a:xfrm>
            <a:prstGeom prst="rect">
              <a:avLst/>
            </a:prstGeom>
          </p:spPr>
          <p:txBody>
            <a:bodyPr wrap="none">
              <a:spAutoFit/>
            </a:bodyPr>
            <a:lstStyle/>
            <a:p>
              <a:pPr algn="ct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在网络空间领域贯彻落实依法治国精神</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4" name="组合 3"/>
          <p:cNvGrpSpPr/>
          <p:nvPr/>
        </p:nvGrpSpPr>
        <p:grpSpPr>
          <a:xfrm>
            <a:off x="649469" y="1606178"/>
            <a:ext cx="7845061" cy="2829685"/>
            <a:chOff x="1377274" y="2217510"/>
            <a:chExt cx="10460082" cy="3772913"/>
          </a:xfrm>
        </p:grpSpPr>
        <p:sp>
          <p:nvSpPr>
            <p:cNvPr id="6" name="矩形 5"/>
            <p:cNvSpPr/>
            <p:nvPr/>
          </p:nvSpPr>
          <p:spPr>
            <a:xfrm>
              <a:off x="4696461" y="2217510"/>
              <a:ext cx="7140895" cy="3772913"/>
            </a:xfrm>
            <a:prstGeom prst="rect">
              <a:avLst/>
            </a:prstGeom>
          </p:spPr>
          <p:txBody>
            <a:bodyPr wrap="square">
              <a:spAutoFit/>
            </a:bodyPr>
            <a:lstStyle/>
            <a:p>
              <a:pPr algn="just">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十八届四中全会通过了</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中共中央关于全面推进依法治国若干重大问题的决定</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为我国的国家治理体系和治理能力现代化指明了方向，也为网络空间治理提供了指南。与已经相对成熟的领域和行业相比，互联网领域可以称得上是蛮荒之地，因为互联网的飞速发展才短短二十年左右，许多监管、治理手段都是后知后觉地根据问题进行后期的补充。但此次</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破除重重障碍，拨云见日，高举依法治国大旗，开启了依法治网的崭新局面，成为依法治国顶层设计下一项共建共享的路径实践。</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还考虑到网络的开放性和互联性，加强法治工作的国际合作协调，让人类共同面临的网络犯罪无处遁形，通过科学有效、详细的法律进行惩罚和约束，达到正本清源的目的。</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b="6434"/>
            <a:stretch>
              <a:fillRect/>
            </a:stretch>
          </p:blipFill>
          <p:spPr>
            <a:xfrm>
              <a:off x="1377274" y="2431493"/>
              <a:ext cx="2930300" cy="334495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grpSp>
        <p:nvGrpSpPr>
          <p:cNvPr id="3" name="组合 2"/>
          <p:cNvGrpSpPr/>
          <p:nvPr/>
        </p:nvGrpSpPr>
        <p:grpSpPr>
          <a:xfrm>
            <a:off x="2243928" y="656086"/>
            <a:ext cx="5767269" cy="421357"/>
            <a:chOff x="2991904" y="874781"/>
            <a:chExt cx="7689692" cy="561809"/>
          </a:xfrm>
        </p:grpSpPr>
        <p:grpSp>
          <p:nvGrpSpPr>
            <p:cNvPr id="12" name="组合 11"/>
            <p:cNvGrpSpPr/>
            <p:nvPr/>
          </p:nvGrpSpPr>
          <p:grpSpPr>
            <a:xfrm>
              <a:off x="2991904" y="874781"/>
              <a:ext cx="540511" cy="561809"/>
              <a:chOff x="1998406" y="1617139"/>
              <a:chExt cx="540511" cy="561809"/>
            </a:xfrm>
          </p:grpSpPr>
          <p:sp>
            <p:nvSpPr>
              <p:cNvPr id="13"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 name="矩形 13"/>
              <p:cNvSpPr/>
              <p:nvPr/>
            </p:nvSpPr>
            <p:spPr>
              <a:xfrm>
                <a:off x="2050493" y="1624951"/>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6</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2" name="矩形 1"/>
            <p:cNvSpPr/>
            <p:nvPr/>
          </p:nvSpPr>
          <p:spPr>
            <a:xfrm>
              <a:off x="3612993" y="880932"/>
              <a:ext cx="7068603" cy="553997"/>
            </a:xfrm>
            <a:prstGeom prst="rect">
              <a:avLst/>
            </a:prstGeom>
          </p:spPr>
          <p:txBody>
            <a:bodyPr wrap="none">
              <a:spAutoFit/>
            </a:bodyPr>
            <a:lstStyle/>
            <a:p>
              <a:pPr algn="ct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成为网络参与者普遍遵守的法律准则和依据</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grpSp>
        <p:nvGrpSpPr>
          <p:cNvPr id="4" name="组合 3"/>
          <p:cNvGrpSpPr/>
          <p:nvPr/>
        </p:nvGrpSpPr>
        <p:grpSpPr>
          <a:xfrm>
            <a:off x="899592" y="1779662"/>
            <a:ext cx="7681463" cy="2574067"/>
            <a:chOff x="1199455" y="2372883"/>
            <a:chExt cx="10241951" cy="3432090"/>
          </a:xfrm>
        </p:grpSpPr>
        <p:sp>
          <p:nvSpPr>
            <p:cNvPr id="6" name="矩形 5"/>
            <p:cNvSpPr/>
            <p:nvPr/>
          </p:nvSpPr>
          <p:spPr>
            <a:xfrm>
              <a:off x="4847861" y="2387136"/>
              <a:ext cx="6593545" cy="3403581"/>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网络不是法外之地，</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为各方参与互联网上的行为提供非常重要的准则，所有参与者都要按照</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的要求来规范自己的行为，同样所有网络行为主体所进行的活动，包括国家管理、公民个人参与、机构在网上的参与、电子商务等都要遵守本法的要求。</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对网络产品和服务提供者的安全义务有了明确的规定，将现行的安全认证和安全检测制度上升成为了法律，强化了安全审查制度。通过这些规定，使得所有网络行为都有法可依，有法必依，任何为个人利益触碰法律底线的行为都将受到法律的制裁。</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55" y="2372883"/>
              <a:ext cx="3044659" cy="343209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9"/>
          <p:cNvGrpSpPr/>
          <p:nvPr/>
        </p:nvGrpSpPr>
        <p:grpSpPr>
          <a:xfrm>
            <a:off x="3829415" y="627534"/>
            <a:ext cx="1485165" cy="1485165"/>
            <a:chOff x="731404" y="2060848"/>
            <a:chExt cx="1980220" cy="1980220"/>
          </a:xfrm>
        </p:grpSpPr>
        <p:sp>
          <p:nvSpPr>
            <p:cNvPr id="49" name="Diamond 2"/>
            <p:cNvSpPr/>
            <p:nvPr/>
          </p:nvSpPr>
          <p:spPr bwMode="auto">
            <a:xfrm>
              <a:off x="731404" y="2060848"/>
              <a:ext cx="1980220" cy="1980220"/>
            </a:xfrm>
            <a:prstGeom prst="diamond">
              <a:avLst/>
            </a:prstGeom>
            <a:solidFill>
              <a:schemeClr val="accent1">
                <a:lumMod val="100000"/>
              </a:schemeClr>
            </a:solidFill>
            <a:ln w="19050">
              <a:noFill/>
              <a:round/>
            </a:ln>
          </p:spPr>
          <p:txBody>
            <a:bodyPr anchor="ctr"/>
            <a:lstStyle/>
            <a:p>
              <a:pPr algn="ctr"/>
            </a:p>
          </p:txBody>
        </p:sp>
        <p:sp>
          <p:nvSpPr>
            <p:cNvPr id="51" name="TextBox 33"/>
            <p:cNvSpPr txBox="1"/>
            <p:nvPr/>
          </p:nvSpPr>
          <p:spPr>
            <a:xfrm>
              <a:off x="917232" y="2828933"/>
              <a:ext cx="1608565" cy="610759"/>
            </a:xfrm>
            <a:prstGeom prst="rect">
              <a:avLst/>
            </a:prstGeom>
            <a:noFill/>
          </p:spPr>
          <p:txBody>
            <a:bodyPr wrap="none">
              <a:normAutofit fontScale="70000" lnSpcReduction="20000"/>
            </a:bodyPr>
            <a:lstStyle/>
            <a:p>
              <a:pPr algn="ctr"/>
              <a:r>
                <a:rPr lang="en-US" altLang="zh-CN" sz="4000" dirty="0">
                  <a:solidFill>
                    <a:schemeClr val="bg1"/>
                  </a:solidFill>
                  <a:latin typeface="Impact" panose="020B0806030902050204" pitchFamily="34" charset="0"/>
                </a:rPr>
                <a:t>01</a:t>
              </a:r>
              <a:endParaRPr lang="en-US" altLang="zh-CN" sz="4000" dirty="0">
                <a:solidFill>
                  <a:schemeClr val="bg1"/>
                </a:solidFill>
                <a:latin typeface="Impact" panose="020B080603090205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88224" y="2585452"/>
            <a:ext cx="2767319" cy="2700349"/>
          </a:xfrm>
          <a:prstGeom prst="rect">
            <a:avLst/>
          </a:prstGeom>
        </p:spPr>
      </p:pic>
      <p:sp>
        <p:nvSpPr>
          <p:cNvPr id="11" name="矩形 10"/>
          <p:cNvSpPr/>
          <p:nvPr/>
        </p:nvSpPr>
        <p:spPr>
          <a:xfrm>
            <a:off x="858245" y="2355726"/>
            <a:ext cx="7427503" cy="1077218"/>
          </a:xfrm>
          <a:prstGeom prst="rect">
            <a:avLst/>
          </a:prstGeom>
        </p:spPr>
        <p:txBody>
          <a:bodyPr wrap="square">
            <a:spAutoFit/>
          </a:bodyPr>
          <a:lstStyle/>
          <a:p>
            <a:pPr algn="ctr">
              <a:defRPr/>
            </a:pPr>
            <a:r>
              <a:rPr lang="en-US" altLang="zh-CN" sz="3200" b="1" spc="300" dirty="0">
                <a:solidFill>
                  <a:srgbClr val="0069BC"/>
                </a:solidFill>
                <a:latin typeface="微软雅黑" panose="020B0503020204020204" pitchFamily="34" charset="-122"/>
                <a:ea typeface="微软雅黑" panose="020B0503020204020204" pitchFamily="34" charset="-122"/>
                <a:cs typeface="+mn-ea"/>
                <a:sym typeface="+mn-lt"/>
              </a:rPr>
              <a:t>《</a:t>
            </a: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中华人民共和国网络安全法</a:t>
            </a:r>
            <a:r>
              <a:rPr lang="en-US" altLang="zh-CN" sz="3200" b="1" spc="300" dirty="0">
                <a:solidFill>
                  <a:srgbClr val="0069BC"/>
                </a:solidFill>
                <a:latin typeface="微软雅黑" panose="020B0503020204020204" pitchFamily="34" charset="-122"/>
                <a:ea typeface="微软雅黑" panose="020B0503020204020204" pitchFamily="34" charset="-122"/>
                <a:cs typeface="+mn-ea"/>
                <a:sym typeface="+mn-lt"/>
              </a:rPr>
              <a:t>》</a:t>
            </a:r>
            <a:endParaRPr lang="en-US" altLang="zh-CN" sz="3200" b="1" spc="300" dirty="0">
              <a:solidFill>
                <a:srgbClr val="0069BC"/>
              </a:solidFill>
              <a:latin typeface="微软雅黑" panose="020B0503020204020204" pitchFamily="34" charset="-122"/>
              <a:ea typeface="微软雅黑" panose="020B0503020204020204" pitchFamily="34" charset="-122"/>
              <a:cs typeface="+mn-ea"/>
              <a:sym typeface="+mn-lt"/>
            </a:endParaRPr>
          </a:p>
          <a:p>
            <a:pPr algn="ctr">
              <a:defRPr/>
            </a:pP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施行</a:t>
            </a:r>
            <a:endPar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9"/>
          <p:cNvGrpSpPr/>
          <p:nvPr/>
        </p:nvGrpSpPr>
        <p:grpSpPr>
          <a:xfrm>
            <a:off x="3829415" y="627534"/>
            <a:ext cx="1485165" cy="1485165"/>
            <a:chOff x="731404" y="2060848"/>
            <a:chExt cx="1980220" cy="1980220"/>
          </a:xfrm>
        </p:grpSpPr>
        <p:sp>
          <p:nvSpPr>
            <p:cNvPr id="49" name="Diamond 2"/>
            <p:cNvSpPr/>
            <p:nvPr/>
          </p:nvSpPr>
          <p:spPr bwMode="auto">
            <a:xfrm>
              <a:off x="731404" y="2060848"/>
              <a:ext cx="1980220" cy="1980220"/>
            </a:xfrm>
            <a:prstGeom prst="diamond">
              <a:avLst/>
            </a:prstGeom>
            <a:solidFill>
              <a:schemeClr val="accent1">
                <a:lumMod val="100000"/>
              </a:schemeClr>
            </a:solidFill>
            <a:ln w="19050">
              <a:noFill/>
              <a:round/>
            </a:ln>
          </p:spPr>
          <p:txBody>
            <a:bodyPr anchor="ctr"/>
            <a:lstStyle/>
            <a:p>
              <a:pPr algn="ctr"/>
            </a:p>
          </p:txBody>
        </p:sp>
        <p:sp>
          <p:nvSpPr>
            <p:cNvPr id="51" name="TextBox 33"/>
            <p:cNvSpPr txBox="1"/>
            <p:nvPr/>
          </p:nvSpPr>
          <p:spPr>
            <a:xfrm>
              <a:off x="917232" y="2828933"/>
              <a:ext cx="1608565" cy="610759"/>
            </a:xfrm>
            <a:prstGeom prst="rect">
              <a:avLst/>
            </a:prstGeom>
            <a:noFill/>
          </p:spPr>
          <p:txBody>
            <a:bodyPr wrap="none">
              <a:normAutofit fontScale="70000" lnSpcReduction="20000"/>
            </a:bodyPr>
            <a:lstStyle/>
            <a:p>
              <a:pPr algn="ctr"/>
              <a:r>
                <a:rPr lang="en-US" altLang="zh-CN" sz="4000" dirty="0">
                  <a:solidFill>
                    <a:schemeClr val="bg1"/>
                  </a:solidFill>
                  <a:latin typeface="Impact" panose="020B0806030902050204" pitchFamily="34" charset="0"/>
                </a:rPr>
                <a:t>05</a:t>
              </a:r>
              <a:endParaRPr lang="en-US" altLang="zh-CN" sz="4000" dirty="0">
                <a:solidFill>
                  <a:schemeClr val="bg1"/>
                </a:solidFill>
                <a:latin typeface="Impact" panose="020B080603090205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88224" y="2585452"/>
            <a:ext cx="2767319" cy="2700349"/>
          </a:xfrm>
          <a:prstGeom prst="rect">
            <a:avLst/>
          </a:prstGeom>
        </p:spPr>
      </p:pic>
      <p:sp>
        <p:nvSpPr>
          <p:cNvPr id="11" name="矩形 10"/>
          <p:cNvSpPr/>
          <p:nvPr/>
        </p:nvSpPr>
        <p:spPr>
          <a:xfrm>
            <a:off x="858245" y="2355726"/>
            <a:ext cx="7427503" cy="584775"/>
          </a:xfrm>
          <a:prstGeom prst="rect">
            <a:avLst/>
          </a:prstGeom>
        </p:spPr>
        <p:txBody>
          <a:bodyPr wrap="square">
            <a:spAutoFit/>
          </a:bodyPr>
          <a:lstStyle/>
          <a:p>
            <a:pPr algn="ctr">
              <a:defRPr/>
            </a:pP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网络常见安全风险</a:t>
            </a:r>
            <a:endPar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33487" y="1536436"/>
            <a:ext cx="6134948" cy="1322303"/>
            <a:chOff x="1777982" y="2048581"/>
            <a:chExt cx="8179931" cy="1763070"/>
          </a:xfrm>
        </p:grpSpPr>
        <p:sp>
          <p:nvSpPr>
            <p:cNvPr id="8" name="Freeform: Shape 13"/>
            <p:cNvSpPr/>
            <p:nvPr/>
          </p:nvSpPr>
          <p:spPr bwMode="auto">
            <a:xfrm>
              <a:off x="1777982" y="2053562"/>
              <a:ext cx="1975127" cy="1757773"/>
            </a:xfrm>
            <a:custGeom>
              <a:avLst/>
              <a:gdLst>
                <a:gd name="T0" fmla="*/ 0 w 1531"/>
                <a:gd name="T1" fmla="*/ 100 h 1395"/>
                <a:gd name="T2" fmla="*/ 0 w 1531"/>
                <a:gd name="T3" fmla="*/ 1309 h 1395"/>
                <a:gd name="T4" fmla="*/ 1531 w 1531"/>
                <a:gd name="T5" fmla="*/ 1395 h 1395"/>
                <a:gd name="T6" fmla="*/ 1531 w 1531"/>
                <a:gd name="T7" fmla="*/ 0 h 1395"/>
                <a:gd name="T8" fmla="*/ 0 w 1531"/>
                <a:gd name="T9" fmla="*/ 100 h 1395"/>
              </a:gdLst>
              <a:ahLst/>
              <a:cxnLst>
                <a:cxn ang="0">
                  <a:pos x="T0" y="T1"/>
                </a:cxn>
                <a:cxn ang="0">
                  <a:pos x="T2" y="T3"/>
                </a:cxn>
                <a:cxn ang="0">
                  <a:pos x="T4" y="T5"/>
                </a:cxn>
                <a:cxn ang="0">
                  <a:pos x="T6" y="T7"/>
                </a:cxn>
                <a:cxn ang="0">
                  <a:pos x="T8" y="T9"/>
                </a:cxn>
              </a:cxnLst>
              <a:rect l="0" t="0" r="r" b="b"/>
              <a:pathLst>
                <a:path w="1531" h="1395">
                  <a:moveTo>
                    <a:pt x="0" y="100"/>
                  </a:moveTo>
                  <a:lnTo>
                    <a:pt x="0" y="1309"/>
                  </a:lnTo>
                  <a:lnTo>
                    <a:pt x="1531" y="1395"/>
                  </a:lnTo>
                  <a:lnTo>
                    <a:pt x="1531" y="0"/>
                  </a:lnTo>
                  <a:lnTo>
                    <a:pt x="0" y="100"/>
                  </a:lnTo>
                  <a:close/>
                </a:path>
              </a:pathLst>
            </a:custGeom>
            <a:blipFill>
              <a:blip r:embed="rId1"/>
              <a:stretch>
                <a:fillRect t="2000" b="3000"/>
              </a:stretch>
            </a:blipFill>
            <a:ln w="38100">
              <a:solidFill>
                <a:schemeClr val="accent1">
                  <a:lumMod val="50000"/>
                </a:schemeClr>
              </a:solidFill>
            </a:ln>
            <a:effectLst/>
          </p:spPr>
          <p:txBody>
            <a:bodyPr anchor="ctr"/>
            <a:lstStyle/>
            <a:p>
              <a:pPr algn="ctr"/>
              <a:endParaRPr sz="1350"/>
            </a:p>
          </p:txBody>
        </p:sp>
        <p:sp>
          <p:nvSpPr>
            <p:cNvPr id="9" name="Freeform: Shape 14"/>
            <p:cNvSpPr/>
            <p:nvPr/>
          </p:nvSpPr>
          <p:spPr bwMode="auto">
            <a:xfrm>
              <a:off x="3762883" y="2048581"/>
              <a:ext cx="2138968" cy="1757773"/>
            </a:xfrm>
            <a:custGeom>
              <a:avLst/>
              <a:gdLst>
                <a:gd name="T0" fmla="*/ 1658 w 1658"/>
                <a:gd name="T1" fmla="*/ 177 h 1395"/>
                <a:gd name="T2" fmla="*/ 1658 w 1658"/>
                <a:gd name="T3" fmla="*/ 1244 h 1395"/>
                <a:gd name="T4" fmla="*/ 0 w 1658"/>
                <a:gd name="T5" fmla="*/ 1395 h 1395"/>
                <a:gd name="T6" fmla="*/ 0 w 1658"/>
                <a:gd name="T7" fmla="*/ 0 h 1395"/>
                <a:gd name="T8" fmla="*/ 1658 w 1658"/>
                <a:gd name="T9" fmla="*/ 177 h 1395"/>
              </a:gdLst>
              <a:ahLst/>
              <a:cxnLst>
                <a:cxn ang="0">
                  <a:pos x="T0" y="T1"/>
                </a:cxn>
                <a:cxn ang="0">
                  <a:pos x="T2" y="T3"/>
                </a:cxn>
                <a:cxn ang="0">
                  <a:pos x="T4" y="T5"/>
                </a:cxn>
                <a:cxn ang="0">
                  <a:pos x="T6" y="T7"/>
                </a:cxn>
                <a:cxn ang="0">
                  <a:pos x="T8" y="T9"/>
                </a:cxn>
              </a:cxnLst>
              <a:rect l="0" t="0" r="r" b="b"/>
              <a:pathLst>
                <a:path w="1658" h="1395">
                  <a:moveTo>
                    <a:pt x="1658" y="177"/>
                  </a:moveTo>
                  <a:lnTo>
                    <a:pt x="1658" y="1244"/>
                  </a:lnTo>
                  <a:lnTo>
                    <a:pt x="0" y="1395"/>
                  </a:lnTo>
                  <a:lnTo>
                    <a:pt x="0" y="0"/>
                  </a:lnTo>
                  <a:lnTo>
                    <a:pt x="1658" y="177"/>
                  </a:lnTo>
                  <a:close/>
                </a:path>
              </a:pathLst>
            </a:custGeom>
            <a:blipFill>
              <a:blip r:embed="rId2"/>
              <a:stretch>
                <a:fillRect t="2000" b="3000"/>
              </a:stretch>
            </a:blipFill>
            <a:ln w="381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0" name="Freeform: Shape 15"/>
            <p:cNvSpPr/>
            <p:nvPr/>
          </p:nvSpPr>
          <p:spPr bwMode="auto">
            <a:xfrm>
              <a:off x="5898424" y="2050430"/>
              <a:ext cx="1807416" cy="1757773"/>
            </a:xfrm>
            <a:custGeom>
              <a:avLst/>
              <a:gdLst>
                <a:gd name="T0" fmla="*/ 0 w 1401"/>
                <a:gd name="T1" fmla="*/ 177 h 1395"/>
                <a:gd name="T2" fmla="*/ 0 w 1401"/>
                <a:gd name="T3" fmla="*/ 1244 h 1395"/>
                <a:gd name="T4" fmla="*/ 1401 w 1401"/>
                <a:gd name="T5" fmla="*/ 1395 h 1395"/>
                <a:gd name="T6" fmla="*/ 1401 w 1401"/>
                <a:gd name="T7" fmla="*/ 0 h 1395"/>
                <a:gd name="T8" fmla="*/ 0 w 1401"/>
                <a:gd name="T9" fmla="*/ 177 h 1395"/>
              </a:gdLst>
              <a:ahLst/>
              <a:cxnLst>
                <a:cxn ang="0">
                  <a:pos x="T0" y="T1"/>
                </a:cxn>
                <a:cxn ang="0">
                  <a:pos x="T2" y="T3"/>
                </a:cxn>
                <a:cxn ang="0">
                  <a:pos x="T4" y="T5"/>
                </a:cxn>
                <a:cxn ang="0">
                  <a:pos x="T6" y="T7"/>
                </a:cxn>
                <a:cxn ang="0">
                  <a:pos x="T8" y="T9"/>
                </a:cxn>
              </a:cxnLst>
              <a:rect l="0" t="0" r="r" b="b"/>
              <a:pathLst>
                <a:path w="1401" h="1395">
                  <a:moveTo>
                    <a:pt x="0" y="177"/>
                  </a:moveTo>
                  <a:lnTo>
                    <a:pt x="0" y="1244"/>
                  </a:lnTo>
                  <a:lnTo>
                    <a:pt x="1401" y="1395"/>
                  </a:lnTo>
                  <a:lnTo>
                    <a:pt x="1401" y="0"/>
                  </a:lnTo>
                  <a:lnTo>
                    <a:pt x="0" y="177"/>
                  </a:lnTo>
                  <a:close/>
                </a:path>
              </a:pathLst>
            </a:custGeom>
            <a:blipFill>
              <a:blip r:embed="rId3"/>
              <a:stretch>
                <a:fillRect t="2000" b="3000"/>
              </a:stretch>
            </a:blipFill>
            <a:ln w="381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1" name="Freeform: Shape 16"/>
            <p:cNvSpPr/>
            <p:nvPr/>
          </p:nvSpPr>
          <p:spPr bwMode="auto">
            <a:xfrm>
              <a:off x="7705416" y="2053878"/>
              <a:ext cx="2252497" cy="1757773"/>
            </a:xfrm>
            <a:custGeom>
              <a:avLst/>
              <a:gdLst>
                <a:gd name="T0" fmla="*/ 1746 w 1746"/>
                <a:gd name="T1" fmla="*/ 124 h 1395"/>
                <a:gd name="T2" fmla="*/ 1746 w 1746"/>
                <a:gd name="T3" fmla="*/ 1294 h 1395"/>
                <a:gd name="T4" fmla="*/ 0 w 1746"/>
                <a:gd name="T5" fmla="*/ 1395 h 1395"/>
                <a:gd name="T6" fmla="*/ 0 w 1746"/>
                <a:gd name="T7" fmla="*/ 0 h 1395"/>
                <a:gd name="T8" fmla="*/ 1746 w 1746"/>
                <a:gd name="T9" fmla="*/ 124 h 1395"/>
              </a:gdLst>
              <a:ahLst/>
              <a:cxnLst>
                <a:cxn ang="0">
                  <a:pos x="T0" y="T1"/>
                </a:cxn>
                <a:cxn ang="0">
                  <a:pos x="T2" y="T3"/>
                </a:cxn>
                <a:cxn ang="0">
                  <a:pos x="T4" y="T5"/>
                </a:cxn>
                <a:cxn ang="0">
                  <a:pos x="T6" y="T7"/>
                </a:cxn>
                <a:cxn ang="0">
                  <a:pos x="T8" y="T9"/>
                </a:cxn>
              </a:cxnLst>
              <a:rect l="0" t="0" r="r" b="b"/>
              <a:pathLst>
                <a:path w="1746" h="1395">
                  <a:moveTo>
                    <a:pt x="1746" y="124"/>
                  </a:moveTo>
                  <a:lnTo>
                    <a:pt x="1746" y="1294"/>
                  </a:lnTo>
                  <a:lnTo>
                    <a:pt x="0" y="1395"/>
                  </a:lnTo>
                  <a:lnTo>
                    <a:pt x="0" y="0"/>
                  </a:lnTo>
                  <a:lnTo>
                    <a:pt x="1746" y="124"/>
                  </a:lnTo>
                  <a:close/>
                </a:path>
              </a:pathLst>
            </a:custGeom>
            <a:blipFill>
              <a:blip r:embed="rId4"/>
              <a:stretch>
                <a:fillRect t="2000" b="3000"/>
              </a:stretch>
            </a:blipFill>
            <a:ln w="381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5" name="矩形 34"/>
          <p:cNvSpPr/>
          <p:nvPr/>
        </p:nvSpPr>
        <p:spPr>
          <a:xfrm>
            <a:off x="1229521" y="3153180"/>
            <a:ext cx="6388594" cy="1167692"/>
          </a:xfrm>
          <a:prstGeom prst="rect">
            <a:avLst/>
          </a:prstGeom>
        </p:spPr>
        <p:txBody>
          <a:bodyPr wrap="square">
            <a:spAutoFit/>
          </a:bodyPr>
          <a:lstStyle/>
          <a:p>
            <a:pPr algn="just">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网络钓鱼是指不法分子通过大量发送声称来自于银行或其他知名机构的欺骗性垃圾邮件或短信、即时通讯信息等，引诱收信人给出敏感信息（如用户名、口令、帐号 </a:t>
            </a:r>
            <a:r>
              <a:rPr lang="en-US" altLang="zh-CN" sz="1200" dirty="0">
                <a:solidFill>
                  <a:schemeClr val="tx1">
                    <a:lumMod val="85000"/>
                    <a:lumOff val="15000"/>
                  </a:schemeClr>
                </a:solidFill>
                <a:latin typeface="汉仪旗黑X1-45W" panose="00020600040101010101" pitchFamily="18" charset="-122"/>
                <a:ea typeface="汉仪旗黑X1-45W" panose="00020600040101010101" pitchFamily="18" charset="-122"/>
              </a:rPr>
              <a:t>ID </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或信用卡详细信息），然后利用这些信息假冒受害者进行欺诈性金融交易，从而获得经济利益。受害者经常遭受重大经济损失或个人信息被窃取并用于犯罪的目的。</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grpSp>
        <p:nvGrpSpPr>
          <p:cNvPr id="12" name="组合 11"/>
          <p:cNvGrpSpPr/>
          <p:nvPr/>
        </p:nvGrpSpPr>
        <p:grpSpPr>
          <a:xfrm>
            <a:off x="250636" y="244164"/>
            <a:ext cx="5032277" cy="640388"/>
            <a:chOff x="250636" y="244164"/>
            <a:chExt cx="5032277" cy="640388"/>
          </a:xfrm>
        </p:grpSpPr>
        <p:sp>
          <p:nvSpPr>
            <p:cNvPr id="13" name="文本框 12"/>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网络钓鱼</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randombar(horizontal)">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12" name="Freeform: Shape 6"/>
          <p:cNvSpPr/>
          <p:nvPr/>
        </p:nvSpPr>
        <p:spPr bwMode="auto">
          <a:xfrm>
            <a:off x="860933" y="1479526"/>
            <a:ext cx="2724057" cy="2679974"/>
          </a:xfrm>
          <a:custGeom>
            <a:avLst/>
            <a:gdLst>
              <a:gd name="T0" fmla="*/ 1672 w 1672"/>
              <a:gd name="T1" fmla="*/ 822 h 1644"/>
              <a:gd name="T2" fmla="*/ 1606 w 1672"/>
              <a:gd name="T3" fmla="*/ 1072 h 1644"/>
              <a:gd name="T4" fmla="*/ 1513 w 1672"/>
              <a:gd name="T5" fmla="*/ 1314 h 1644"/>
              <a:gd name="T6" fmla="*/ 1312 w 1672"/>
              <a:gd name="T7" fmla="*/ 1477 h 1644"/>
              <a:gd name="T8" fmla="*/ 1095 w 1672"/>
              <a:gd name="T9" fmla="*/ 1618 h 1644"/>
              <a:gd name="T10" fmla="*/ 836 w 1672"/>
              <a:gd name="T11" fmla="*/ 1632 h 1644"/>
              <a:gd name="T12" fmla="*/ 577 w 1672"/>
              <a:gd name="T13" fmla="*/ 1618 h 1644"/>
              <a:gd name="T14" fmla="*/ 360 w 1672"/>
              <a:gd name="T15" fmla="*/ 1477 h 1644"/>
              <a:gd name="T16" fmla="*/ 159 w 1672"/>
              <a:gd name="T17" fmla="*/ 1314 h 1644"/>
              <a:gd name="T18" fmla="*/ 66 w 1672"/>
              <a:gd name="T19" fmla="*/ 1072 h 1644"/>
              <a:gd name="T20" fmla="*/ 0 w 1672"/>
              <a:gd name="T21" fmla="*/ 822 h 1644"/>
              <a:gd name="T22" fmla="*/ 66 w 1672"/>
              <a:gd name="T23" fmla="*/ 572 h 1644"/>
              <a:gd name="T24" fmla="*/ 159 w 1672"/>
              <a:gd name="T25" fmla="*/ 330 h 1644"/>
              <a:gd name="T26" fmla="*/ 360 w 1672"/>
              <a:gd name="T27" fmla="*/ 167 h 1644"/>
              <a:gd name="T28" fmla="*/ 577 w 1672"/>
              <a:gd name="T29" fmla="*/ 26 h 1644"/>
              <a:gd name="T30" fmla="*/ 836 w 1672"/>
              <a:gd name="T31" fmla="*/ 12 h 1644"/>
              <a:gd name="T32" fmla="*/ 1095 w 1672"/>
              <a:gd name="T33" fmla="*/ 26 h 1644"/>
              <a:gd name="T34" fmla="*/ 1312 w 1672"/>
              <a:gd name="T35" fmla="*/ 167 h 1644"/>
              <a:gd name="T36" fmla="*/ 1513 w 1672"/>
              <a:gd name="T37" fmla="*/ 330 h 1644"/>
              <a:gd name="T38" fmla="*/ 1606 w 1672"/>
              <a:gd name="T39" fmla="*/ 572 h 1644"/>
              <a:gd name="T40" fmla="*/ 1672 w 1672"/>
              <a:gd name="T41" fmla="*/ 82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2" h="1644">
                <a:moveTo>
                  <a:pt x="1672" y="822"/>
                </a:moveTo>
                <a:cubicBezTo>
                  <a:pt x="1672" y="911"/>
                  <a:pt x="1632" y="992"/>
                  <a:pt x="1606" y="1072"/>
                </a:cubicBezTo>
                <a:cubicBezTo>
                  <a:pt x="1579" y="1155"/>
                  <a:pt x="1563" y="1245"/>
                  <a:pt x="1513" y="1314"/>
                </a:cubicBezTo>
                <a:cubicBezTo>
                  <a:pt x="1462" y="1384"/>
                  <a:pt x="1382" y="1426"/>
                  <a:pt x="1312" y="1477"/>
                </a:cubicBezTo>
                <a:cubicBezTo>
                  <a:pt x="1243" y="1527"/>
                  <a:pt x="1178" y="1591"/>
                  <a:pt x="1095" y="1618"/>
                </a:cubicBezTo>
                <a:cubicBezTo>
                  <a:pt x="1014" y="1644"/>
                  <a:pt x="925" y="1632"/>
                  <a:pt x="836" y="1632"/>
                </a:cubicBezTo>
                <a:cubicBezTo>
                  <a:pt x="747" y="1632"/>
                  <a:pt x="658" y="1644"/>
                  <a:pt x="577" y="1618"/>
                </a:cubicBezTo>
                <a:cubicBezTo>
                  <a:pt x="494" y="1591"/>
                  <a:pt x="429" y="1527"/>
                  <a:pt x="360" y="1477"/>
                </a:cubicBezTo>
                <a:cubicBezTo>
                  <a:pt x="290" y="1426"/>
                  <a:pt x="210" y="1384"/>
                  <a:pt x="159" y="1314"/>
                </a:cubicBezTo>
                <a:cubicBezTo>
                  <a:pt x="109" y="1245"/>
                  <a:pt x="93" y="1155"/>
                  <a:pt x="66" y="1072"/>
                </a:cubicBezTo>
                <a:cubicBezTo>
                  <a:pt x="40" y="992"/>
                  <a:pt x="0" y="911"/>
                  <a:pt x="0" y="822"/>
                </a:cubicBezTo>
                <a:cubicBezTo>
                  <a:pt x="0" y="733"/>
                  <a:pt x="40" y="652"/>
                  <a:pt x="66" y="572"/>
                </a:cubicBezTo>
                <a:cubicBezTo>
                  <a:pt x="93" y="489"/>
                  <a:pt x="109" y="399"/>
                  <a:pt x="159" y="330"/>
                </a:cubicBezTo>
                <a:cubicBezTo>
                  <a:pt x="210" y="260"/>
                  <a:pt x="290" y="218"/>
                  <a:pt x="360" y="167"/>
                </a:cubicBezTo>
                <a:cubicBezTo>
                  <a:pt x="429" y="116"/>
                  <a:pt x="494" y="53"/>
                  <a:pt x="577" y="26"/>
                </a:cubicBezTo>
                <a:cubicBezTo>
                  <a:pt x="658" y="0"/>
                  <a:pt x="747" y="12"/>
                  <a:pt x="836" y="12"/>
                </a:cubicBezTo>
                <a:cubicBezTo>
                  <a:pt x="925" y="12"/>
                  <a:pt x="1014" y="0"/>
                  <a:pt x="1095" y="26"/>
                </a:cubicBezTo>
                <a:cubicBezTo>
                  <a:pt x="1178" y="53"/>
                  <a:pt x="1243" y="116"/>
                  <a:pt x="1312" y="167"/>
                </a:cubicBezTo>
                <a:cubicBezTo>
                  <a:pt x="1382" y="218"/>
                  <a:pt x="1462" y="260"/>
                  <a:pt x="1513" y="330"/>
                </a:cubicBezTo>
                <a:cubicBezTo>
                  <a:pt x="1563" y="399"/>
                  <a:pt x="1579" y="489"/>
                  <a:pt x="1606" y="572"/>
                </a:cubicBezTo>
                <a:cubicBezTo>
                  <a:pt x="1632" y="652"/>
                  <a:pt x="1672" y="733"/>
                  <a:pt x="1672" y="822"/>
                </a:cubicBezTo>
              </a:path>
            </a:pathLst>
          </a:custGeom>
          <a:solidFill>
            <a:schemeClr val="accent1">
              <a:lumMod val="50000"/>
            </a:schemeClr>
          </a:solidFill>
          <a:ln>
            <a:noFill/>
          </a:ln>
        </p:spPr>
        <p:txBody>
          <a:bodyPr anchor="ctr"/>
          <a:lstStyle/>
          <a:p>
            <a:pPr algn="ctr"/>
            <a:endParaRPr sz="1350"/>
          </a:p>
        </p:txBody>
      </p:sp>
      <p:pic>
        <p:nvPicPr>
          <p:cNvPr id="13" name="图片占位符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277" y="1653000"/>
            <a:ext cx="2401372" cy="2333026"/>
          </a:xfrm>
          <a:custGeom>
            <a:avLst/>
            <a:gdLst>
              <a:gd name="connsiteX0" fmla="*/ 1385791 w 2771582"/>
              <a:gd name="connsiteY0" fmla="*/ 0 h 2773416"/>
              <a:gd name="connsiteX1" fmla="*/ 2771582 w 2771582"/>
              <a:gd name="connsiteY1" fmla="*/ 1386708 h 2773416"/>
              <a:gd name="connsiteX2" fmla="*/ 1385791 w 2771582"/>
              <a:gd name="connsiteY2" fmla="*/ 2773416 h 2773416"/>
              <a:gd name="connsiteX3" fmla="*/ 0 w 2771582"/>
              <a:gd name="connsiteY3" fmla="*/ 1386708 h 2773416"/>
              <a:gd name="connsiteX4" fmla="*/ 1385791 w 2771582"/>
              <a:gd name="connsiteY4" fmla="*/ 0 h 277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582" h="2773416">
                <a:moveTo>
                  <a:pt x="1385791" y="0"/>
                </a:moveTo>
                <a:cubicBezTo>
                  <a:pt x="2151142" y="0"/>
                  <a:pt x="2771582" y="620850"/>
                  <a:pt x="2771582" y="1386708"/>
                </a:cubicBezTo>
                <a:cubicBezTo>
                  <a:pt x="2771582" y="2152566"/>
                  <a:pt x="2151142" y="2773416"/>
                  <a:pt x="1385791" y="2773416"/>
                </a:cubicBezTo>
                <a:cubicBezTo>
                  <a:pt x="620440" y="2773416"/>
                  <a:pt x="0" y="2152566"/>
                  <a:pt x="0" y="1386708"/>
                </a:cubicBezTo>
                <a:cubicBezTo>
                  <a:pt x="0" y="620850"/>
                  <a:pt x="620440" y="0"/>
                  <a:pt x="1385791" y="0"/>
                </a:cubicBezTo>
                <a:close/>
              </a:path>
            </a:pathLst>
          </a:custGeom>
          <a:blipFill>
            <a:blip r:embed="rId2"/>
            <a:stretch>
              <a:fillRect t="2000" b="3000"/>
            </a:stretch>
          </a:blipFill>
        </p:spPr>
      </p:pic>
      <p:sp>
        <p:nvSpPr>
          <p:cNvPr id="14" name="矩形 13"/>
          <p:cNvSpPr/>
          <p:nvPr/>
        </p:nvSpPr>
        <p:spPr>
          <a:xfrm>
            <a:off x="4079658" y="1962243"/>
            <a:ext cx="4240378" cy="172169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特洛伊木马是一种基于远程控制的黑客工具，它通常会伪装成程序包、压缩文件、图片、视频等形式，通过网页、邮件等渠道引诱用户下载安装，如果用户打开了此类木马程序，用户的电脑或手机等电子设备便会被编写木马程序的不法分子所控制，从而造成信息文件被修改或窃取、电子账户资金被盗用等危害。</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grpSp>
        <p:nvGrpSpPr>
          <p:cNvPr id="9" name="组合 8"/>
          <p:cNvGrpSpPr/>
          <p:nvPr/>
        </p:nvGrpSpPr>
        <p:grpSpPr>
          <a:xfrm>
            <a:off x="250636" y="244164"/>
            <a:ext cx="5032277" cy="640388"/>
            <a:chOff x="250636" y="244164"/>
            <a:chExt cx="5032277" cy="640388"/>
          </a:xfrm>
        </p:grpSpPr>
        <p:sp>
          <p:nvSpPr>
            <p:cNvPr id="10" name="文本框 9"/>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网络钓鱼</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grpSp>
        <p:nvGrpSpPr>
          <p:cNvPr id="9" name="f6ff930c-8939-450b-b879-7bfb9bcd13b3"/>
          <p:cNvGrpSpPr>
            <a:grpSpLocks noChangeAspect="1"/>
          </p:cNvGrpSpPr>
          <p:nvPr/>
        </p:nvGrpSpPr>
        <p:grpSpPr>
          <a:xfrm>
            <a:off x="694407" y="1811153"/>
            <a:ext cx="3311713" cy="1905886"/>
            <a:chOff x="3888192" y="1913307"/>
            <a:chExt cx="4415617" cy="2541181"/>
          </a:xfrm>
        </p:grpSpPr>
        <p:sp>
          <p:nvSpPr>
            <p:cNvPr id="10" name="Freeform: Shape 3"/>
            <p:cNvSpPr/>
            <p:nvPr/>
          </p:nvSpPr>
          <p:spPr bwMode="auto">
            <a:xfrm>
              <a:off x="3888192" y="4356362"/>
              <a:ext cx="2224162" cy="98126"/>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1" name="Freeform: Shape 4"/>
            <p:cNvSpPr/>
            <p:nvPr/>
          </p:nvSpPr>
          <p:spPr bwMode="auto">
            <a:xfrm>
              <a:off x="6079645" y="4356362"/>
              <a:ext cx="2224162" cy="98126"/>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 name="Freeform: Shape 5"/>
            <p:cNvSpPr/>
            <p:nvPr/>
          </p:nvSpPr>
          <p:spPr bwMode="auto">
            <a:xfrm>
              <a:off x="4323463" y="1913307"/>
              <a:ext cx="3577781" cy="2450604"/>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 name="Freeform: Shape 6"/>
            <p:cNvSpPr/>
            <p:nvPr/>
          </p:nvSpPr>
          <p:spPr bwMode="auto">
            <a:xfrm>
              <a:off x="4336044" y="1925886"/>
              <a:ext cx="3555138" cy="242544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 name="Freeform: Shape 7"/>
            <p:cNvSpPr/>
            <p:nvPr/>
          </p:nvSpPr>
          <p:spPr bwMode="auto">
            <a:xfrm>
              <a:off x="4336044" y="4248174"/>
              <a:ext cx="3555138" cy="103158"/>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 name="Rectangle 8"/>
            <p:cNvSpPr/>
            <p:nvPr/>
          </p:nvSpPr>
          <p:spPr bwMode="auto">
            <a:xfrm>
              <a:off x="3888192" y="4316106"/>
              <a:ext cx="4415617" cy="80513"/>
            </a:xfrm>
            <a:prstGeom prst="rect">
              <a:avLst/>
            </a:prstGeom>
            <a:solidFill>
              <a:srgbClr val="D2D6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 name="Freeform: Shape 9"/>
            <p:cNvSpPr/>
            <p:nvPr/>
          </p:nvSpPr>
          <p:spPr bwMode="auto">
            <a:xfrm>
              <a:off x="5777723" y="4316106"/>
              <a:ext cx="634037" cy="45288"/>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 name="Rectangle 10"/>
            <p:cNvSpPr/>
            <p:nvPr/>
          </p:nvSpPr>
          <p:spPr bwMode="auto">
            <a:xfrm>
              <a:off x="4454296" y="2079364"/>
              <a:ext cx="3318632" cy="2095846"/>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 name="Rectangle 11"/>
            <p:cNvSpPr/>
            <p:nvPr/>
          </p:nvSpPr>
          <p:spPr bwMode="auto">
            <a:xfrm>
              <a:off x="4464360" y="2091944"/>
              <a:ext cx="3295987" cy="20732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2" name="Oval 12"/>
            <p:cNvSpPr/>
            <p:nvPr/>
          </p:nvSpPr>
          <p:spPr bwMode="auto">
            <a:xfrm>
              <a:off x="6092226" y="1991303"/>
              <a:ext cx="37741" cy="37741"/>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3" name="Oval 13"/>
            <p:cNvSpPr/>
            <p:nvPr/>
          </p:nvSpPr>
          <p:spPr bwMode="auto">
            <a:xfrm>
              <a:off x="6092226" y="1988788"/>
              <a:ext cx="37741" cy="35224"/>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4" name="Oval 14"/>
            <p:cNvSpPr/>
            <p:nvPr/>
          </p:nvSpPr>
          <p:spPr bwMode="auto">
            <a:xfrm>
              <a:off x="6099773" y="1993820"/>
              <a:ext cx="22645" cy="25160"/>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 name="Oval 15"/>
            <p:cNvSpPr/>
            <p:nvPr/>
          </p:nvSpPr>
          <p:spPr bwMode="auto">
            <a:xfrm>
              <a:off x="6104805" y="2001367"/>
              <a:ext cx="12581" cy="12581"/>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 name="Freeform: Shape 16"/>
            <p:cNvSpPr/>
            <p:nvPr/>
          </p:nvSpPr>
          <p:spPr bwMode="auto">
            <a:xfrm>
              <a:off x="6109837" y="2003884"/>
              <a:ext cx="2517" cy="5032"/>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pic>
        <p:nvPicPr>
          <p:cNvPr id="27" name="图片占位符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532" y="1928148"/>
            <a:ext cx="2471990" cy="1571883"/>
          </a:xfrm>
          <a:custGeom>
            <a:avLst/>
            <a:gdLst>
              <a:gd name="connsiteX0" fmla="*/ 0 w 3295987"/>
              <a:gd name="connsiteY0" fmla="*/ 0 h 2095844"/>
              <a:gd name="connsiteX1" fmla="*/ 3295987 w 3295987"/>
              <a:gd name="connsiteY1" fmla="*/ 0 h 2095844"/>
              <a:gd name="connsiteX2" fmla="*/ 3295987 w 3295987"/>
              <a:gd name="connsiteY2" fmla="*/ 2095844 h 2095844"/>
              <a:gd name="connsiteX3" fmla="*/ 0 w 3295987"/>
              <a:gd name="connsiteY3" fmla="*/ 2095844 h 2095844"/>
            </a:gdLst>
            <a:ahLst/>
            <a:cxnLst>
              <a:cxn ang="0">
                <a:pos x="connsiteX0" y="connsiteY0"/>
              </a:cxn>
              <a:cxn ang="0">
                <a:pos x="connsiteX1" y="connsiteY1"/>
              </a:cxn>
              <a:cxn ang="0">
                <a:pos x="connsiteX2" y="connsiteY2"/>
              </a:cxn>
              <a:cxn ang="0">
                <a:pos x="connsiteX3" y="connsiteY3"/>
              </a:cxn>
            </a:cxnLst>
            <a:rect l="l" t="t" r="r" b="b"/>
            <a:pathLst>
              <a:path w="3295987" h="2095844">
                <a:moveTo>
                  <a:pt x="0" y="0"/>
                </a:moveTo>
                <a:lnTo>
                  <a:pt x="3295987" y="0"/>
                </a:lnTo>
                <a:lnTo>
                  <a:pt x="3295987" y="2095844"/>
                </a:lnTo>
                <a:lnTo>
                  <a:pt x="0" y="2095844"/>
                </a:lnTo>
                <a:close/>
              </a:path>
            </a:pathLst>
          </a:custGeom>
        </p:spPr>
      </p:pic>
      <p:sp>
        <p:nvSpPr>
          <p:cNvPr id="32" name="矩形 31"/>
          <p:cNvSpPr/>
          <p:nvPr/>
        </p:nvSpPr>
        <p:spPr>
          <a:xfrm>
            <a:off x="4292496" y="2106518"/>
            <a:ext cx="3944641" cy="1167692"/>
          </a:xfrm>
          <a:prstGeom prst="rect">
            <a:avLst/>
          </a:prstGeom>
        </p:spPr>
        <p:txBody>
          <a:bodyPr wrap="square">
            <a:spAutoFit/>
          </a:bodyPr>
          <a:lstStyle/>
          <a:p>
            <a:pPr>
              <a:lnSpc>
                <a:spcPct val="150000"/>
              </a:lnSpc>
            </a:pPr>
            <a:r>
              <a:rPr lang="zh-CN" altLang="en-US" sz="1200" b="1" dirty="0">
                <a:solidFill>
                  <a:srgbClr val="FF3300"/>
                </a:solidFill>
                <a:latin typeface="微软雅黑" panose="020B0503020204020204" pitchFamily="34" charset="-122"/>
                <a:ea typeface="微软雅黑" panose="020B0503020204020204" pitchFamily="34" charset="-122"/>
              </a:rPr>
              <a:t> </a:t>
            </a: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社交陷阱是指有些不法分子利用社会工程学手段获取持卡人个人信息，并通过一些重要信息盗用持卡人账户资金的网络诈骗方式。例如不要轻信信用卡中心打来的“以提升信用卡额度”为由的诈骗电话。</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grpSp>
        <p:nvGrpSpPr>
          <p:cNvPr id="31" name="组合 30"/>
          <p:cNvGrpSpPr/>
          <p:nvPr/>
        </p:nvGrpSpPr>
        <p:grpSpPr>
          <a:xfrm>
            <a:off x="250636" y="244164"/>
            <a:ext cx="5032277" cy="640388"/>
            <a:chOff x="250636" y="244164"/>
            <a:chExt cx="5032277" cy="640388"/>
          </a:xfrm>
        </p:grpSpPr>
        <p:sp>
          <p:nvSpPr>
            <p:cNvPr id="33" name="文本框 32"/>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社交陷阱</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2" name="矩形 31"/>
          <p:cNvSpPr/>
          <p:nvPr/>
        </p:nvSpPr>
        <p:spPr>
          <a:xfrm>
            <a:off x="4511047" y="2098982"/>
            <a:ext cx="3944641" cy="1167692"/>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伪基站一般由主机和笔记本电脑组成，不法分子通过伪基站能搜取设备周围一定范围内的手机卡信息，并通过伪装成运营商的基站，冒充任意的手机号码强行向用户手机发送诈骗、广告推销等短信息。</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1026" name="Picture 2" descr="https://timgsa.baidu.com/timg?image&amp;quality=80&amp;size=b9999_10000&amp;sec=1525781417043&amp;di=758dabb51368878a1bb5d2acc8af9ca6&amp;imgtype=0&amp;src=http%3A%2F%2Fimg3.qianzhan.com%2Fnews%2F201604%2F09%2F20160409-23847ae86b811851_600x5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089" y="1740877"/>
            <a:ext cx="3070901" cy="20121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250636" y="244164"/>
            <a:ext cx="5032277" cy="640388"/>
            <a:chOff x="250636" y="244164"/>
            <a:chExt cx="5032277" cy="640388"/>
          </a:xfrm>
        </p:grpSpPr>
        <p:sp>
          <p:nvSpPr>
            <p:cNvPr id="10" name="文本框 9"/>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伪基站</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2" name="矩形 31"/>
          <p:cNvSpPr/>
          <p:nvPr/>
        </p:nvSpPr>
        <p:spPr>
          <a:xfrm>
            <a:off x="4511047" y="2249707"/>
            <a:ext cx="3944641" cy="1167692"/>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目前某些中小网站的安全防护能力较弱，容易遭到黑客攻击，不少注册用户的用户名和密码便因此泄露。而如果用户的支付账户设置了相同的用户名和密码，则极易发生盗用。</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543" y="1783491"/>
            <a:ext cx="3047677" cy="2180782"/>
          </a:xfrm>
          <a:prstGeom prst="rect">
            <a:avLst/>
          </a:prstGeom>
        </p:spPr>
      </p:pic>
      <p:grpSp>
        <p:nvGrpSpPr>
          <p:cNvPr id="8" name="组合 7"/>
          <p:cNvGrpSpPr/>
          <p:nvPr/>
        </p:nvGrpSpPr>
        <p:grpSpPr>
          <a:xfrm>
            <a:off x="250636" y="244164"/>
            <a:ext cx="5032277" cy="640388"/>
            <a:chOff x="250636" y="244164"/>
            <a:chExt cx="5032277" cy="640388"/>
          </a:xfrm>
        </p:grpSpPr>
        <p:sp>
          <p:nvSpPr>
            <p:cNvPr id="9" name="文本框 8"/>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信息泄露</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9"/>
          <p:cNvGrpSpPr/>
          <p:nvPr/>
        </p:nvGrpSpPr>
        <p:grpSpPr>
          <a:xfrm>
            <a:off x="3829415" y="627534"/>
            <a:ext cx="1485165" cy="1485165"/>
            <a:chOff x="731404" y="2060848"/>
            <a:chExt cx="1980220" cy="1980220"/>
          </a:xfrm>
        </p:grpSpPr>
        <p:sp>
          <p:nvSpPr>
            <p:cNvPr id="49" name="Diamond 2"/>
            <p:cNvSpPr/>
            <p:nvPr/>
          </p:nvSpPr>
          <p:spPr bwMode="auto">
            <a:xfrm>
              <a:off x="731404" y="2060848"/>
              <a:ext cx="1980220" cy="1980220"/>
            </a:xfrm>
            <a:prstGeom prst="diamond">
              <a:avLst/>
            </a:prstGeom>
            <a:solidFill>
              <a:schemeClr val="accent1">
                <a:lumMod val="100000"/>
              </a:schemeClr>
            </a:solidFill>
            <a:ln w="19050">
              <a:noFill/>
              <a:round/>
            </a:ln>
          </p:spPr>
          <p:txBody>
            <a:bodyPr anchor="ctr"/>
            <a:lstStyle/>
            <a:p>
              <a:pPr algn="ctr"/>
            </a:p>
          </p:txBody>
        </p:sp>
        <p:sp>
          <p:nvSpPr>
            <p:cNvPr id="51" name="TextBox 33"/>
            <p:cNvSpPr txBox="1"/>
            <p:nvPr/>
          </p:nvSpPr>
          <p:spPr>
            <a:xfrm>
              <a:off x="917232" y="2828933"/>
              <a:ext cx="1608565" cy="610759"/>
            </a:xfrm>
            <a:prstGeom prst="rect">
              <a:avLst/>
            </a:prstGeom>
            <a:noFill/>
          </p:spPr>
          <p:txBody>
            <a:bodyPr wrap="none">
              <a:normAutofit fontScale="70000" lnSpcReduction="20000"/>
            </a:bodyPr>
            <a:lstStyle/>
            <a:p>
              <a:pPr algn="ctr"/>
              <a:r>
                <a:rPr lang="en-US" altLang="zh-CN" sz="4000" dirty="0">
                  <a:solidFill>
                    <a:schemeClr val="bg1"/>
                  </a:solidFill>
                  <a:latin typeface="Impact" panose="020B0806030902050204" pitchFamily="34" charset="0"/>
                </a:rPr>
                <a:t>06</a:t>
              </a:r>
              <a:endParaRPr lang="en-US" altLang="zh-CN" sz="4000" dirty="0">
                <a:solidFill>
                  <a:schemeClr val="bg1"/>
                </a:solidFill>
                <a:latin typeface="Impact" panose="020B080603090205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88224" y="2585452"/>
            <a:ext cx="2767319" cy="2700349"/>
          </a:xfrm>
          <a:prstGeom prst="rect">
            <a:avLst/>
          </a:prstGeom>
        </p:spPr>
      </p:pic>
      <p:sp>
        <p:nvSpPr>
          <p:cNvPr id="11" name="矩形 10"/>
          <p:cNvSpPr/>
          <p:nvPr/>
        </p:nvSpPr>
        <p:spPr>
          <a:xfrm>
            <a:off x="858245" y="2355726"/>
            <a:ext cx="7427503" cy="584775"/>
          </a:xfrm>
          <a:prstGeom prst="rect">
            <a:avLst/>
          </a:prstGeom>
        </p:spPr>
        <p:txBody>
          <a:bodyPr wrap="square">
            <a:spAutoFit/>
          </a:bodyPr>
          <a:lstStyle/>
          <a:p>
            <a:pPr algn="ctr">
              <a:defRPr/>
            </a:pP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网络安全隐患及五个安全上网建议</a:t>
            </a:r>
            <a:endPar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86"/>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grpSp>
        <p:nvGrpSpPr>
          <p:cNvPr id="101" name="Group 48"/>
          <p:cNvGrpSpPr/>
          <p:nvPr/>
        </p:nvGrpSpPr>
        <p:grpSpPr>
          <a:xfrm>
            <a:off x="3866321" y="2009785"/>
            <a:ext cx="1586463" cy="1557284"/>
            <a:chOff x="3990983" y="1563392"/>
            <a:chExt cx="4185447" cy="4108467"/>
          </a:xfrm>
        </p:grpSpPr>
        <p:grpSp>
          <p:nvGrpSpPr>
            <p:cNvPr id="102" name="Group 50"/>
            <p:cNvGrpSpPr/>
            <p:nvPr/>
          </p:nvGrpSpPr>
          <p:grpSpPr>
            <a:xfrm>
              <a:off x="4101458" y="1653440"/>
              <a:ext cx="4002716" cy="3942145"/>
              <a:chOff x="8809631" y="1360739"/>
              <a:chExt cx="4002716" cy="3942145"/>
            </a:xfrm>
          </p:grpSpPr>
          <p:sp>
            <p:nvSpPr>
              <p:cNvPr id="184" name="Freeform: Shape 144"/>
              <p:cNvSpPr/>
              <p:nvPr/>
            </p:nvSpPr>
            <p:spPr bwMode="auto">
              <a:xfrm>
                <a:off x="11732169" y="2341648"/>
                <a:ext cx="482883" cy="1179447"/>
              </a:xfrm>
              <a:custGeom>
                <a:avLst/>
                <a:gdLst>
                  <a:gd name="T0" fmla="*/ 7 w 287"/>
                  <a:gd name="T1" fmla="*/ 417 h 701"/>
                  <a:gd name="T2" fmla="*/ 230 w 287"/>
                  <a:gd name="T3" fmla="*/ 701 h 701"/>
                  <a:gd name="T4" fmla="*/ 287 w 287"/>
                  <a:gd name="T5" fmla="*/ 310 h 701"/>
                  <a:gd name="T6" fmla="*/ 0 w 287"/>
                  <a:gd name="T7" fmla="*/ 0 h 701"/>
                </a:gdLst>
                <a:ahLst/>
                <a:cxnLst>
                  <a:cxn ang="0">
                    <a:pos x="T0" y="T1"/>
                  </a:cxn>
                  <a:cxn ang="0">
                    <a:pos x="T2" y="T3"/>
                  </a:cxn>
                  <a:cxn ang="0">
                    <a:pos x="T4" y="T5"/>
                  </a:cxn>
                  <a:cxn ang="0">
                    <a:pos x="T6" y="T7"/>
                  </a:cxn>
                </a:cxnLst>
                <a:rect l="0" t="0" r="r" b="b"/>
                <a:pathLst>
                  <a:path w="287" h="701">
                    <a:moveTo>
                      <a:pt x="7" y="417"/>
                    </a:moveTo>
                    <a:lnTo>
                      <a:pt x="230" y="701"/>
                    </a:lnTo>
                    <a:lnTo>
                      <a:pt x="287" y="310"/>
                    </a:lnTo>
                    <a:lnTo>
                      <a:pt x="0" y="0"/>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85" name="Freeform: Shape 145"/>
              <p:cNvSpPr/>
              <p:nvPr/>
            </p:nvSpPr>
            <p:spPr bwMode="auto">
              <a:xfrm>
                <a:off x="10424851" y="1360739"/>
                <a:ext cx="1467158" cy="3428976"/>
              </a:xfrm>
              <a:custGeom>
                <a:avLst/>
                <a:gdLst>
                  <a:gd name="T0" fmla="*/ 853 w 872"/>
                  <a:gd name="T1" fmla="*/ 2038 h 2038"/>
                  <a:gd name="T2" fmla="*/ 500 w 872"/>
                  <a:gd name="T3" fmla="*/ 1597 h 2038"/>
                  <a:gd name="T4" fmla="*/ 265 w 872"/>
                  <a:gd name="T5" fmla="*/ 1723 h 2038"/>
                  <a:gd name="T6" fmla="*/ 225 w 872"/>
                  <a:gd name="T7" fmla="*/ 1758 h 2038"/>
                  <a:gd name="T8" fmla="*/ 242 w 872"/>
                  <a:gd name="T9" fmla="*/ 2023 h 2038"/>
                  <a:gd name="T10" fmla="*/ 872 w 872"/>
                  <a:gd name="T11" fmla="*/ 2023 h 2038"/>
                  <a:gd name="T12" fmla="*/ 493 w 872"/>
                  <a:gd name="T13" fmla="*/ 1173 h 2038"/>
                  <a:gd name="T14" fmla="*/ 749 w 872"/>
                  <a:gd name="T15" fmla="*/ 533 h 2038"/>
                  <a:gd name="T16" fmla="*/ 772 w 872"/>
                  <a:gd name="T17" fmla="*/ 986 h 2038"/>
                  <a:gd name="T18" fmla="*/ 498 w 872"/>
                  <a:gd name="T19" fmla="*/ 1133 h 2038"/>
                  <a:gd name="T20" fmla="*/ 443 w 872"/>
                  <a:gd name="T21" fmla="*/ 796 h 2038"/>
                  <a:gd name="T22" fmla="*/ 725 w 872"/>
                  <a:gd name="T23" fmla="*/ 536 h 2038"/>
                  <a:gd name="T24" fmla="*/ 0 w 872"/>
                  <a:gd name="T25" fmla="*/ 0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2038">
                    <a:moveTo>
                      <a:pt x="853" y="2038"/>
                    </a:moveTo>
                    <a:lnTo>
                      <a:pt x="500" y="1597"/>
                    </a:lnTo>
                    <a:lnTo>
                      <a:pt x="265" y="1723"/>
                    </a:lnTo>
                    <a:lnTo>
                      <a:pt x="225" y="1758"/>
                    </a:lnTo>
                    <a:lnTo>
                      <a:pt x="242" y="2023"/>
                    </a:lnTo>
                    <a:lnTo>
                      <a:pt x="872" y="2023"/>
                    </a:lnTo>
                    <a:lnTo>
                      <a:pt x="493" y="1173"/>
                    </a:lnTo>
                    <a:lnTo>
                      <a:pt x="749" y="533"/>
                    </a:lnTo>
                    <a:lnTo>
                      <a:pt x="772" y="986"/>
                    </a:lnTo>
                    <a:lnTo>
                      <a:pt x="498" y="1133"/>
                    </a:lnTo>
                    <a:lnTo>
                      <a:pt x="443" y="796"/>
                    </a:lnTo>
                    <a:lnTo>
                      <a:pt x="725" y="536"/>
                    </a:lnTo>
                    <a:lnTo>
                      <a:pt x="0" y="0"/>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86" name="Straight Connector 146"/>
              <p:cNvSpPr/>
              <p:nvPr/>
            </p:nvSpPr>
            <p:spPr bwMode="auto">
              <a:xfrm flipH="1">
                <a:off x="9798953" y="2074128"/>
                <a:ext cx="1033068" cy="713389"/>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87" name="Freeform: Shape 147"/>
              <p:cNvSpPr/>
              <p:nvPr/>
            </p:nvSpPr>
            <p:spPr bwMode="auto">
              <a:xfrm>
                <a:off x="8809631" y="1392707"/>
                <a:ext cx="3923638" cy="3834464"/>
              </a:xfrm>
              <a:custGeom>
                <a:avLst/>
                <a:gdLst>
                  <a:gd name="T0" fmla="*/ 974 w 2332"/>
                  <a:gd name="T1" fmla="*/ 0 h 2279"/>
                  <a:gd name="T2" fmla="*/ 1581 w 2332"/>
                  <a:gd name="T3" fmla="*/ 81 h 2279"/>
                  <a:gd name="T4" fmla="*/ 2059 w 2332"/>
                  <a:gd name="T5" fmla="*/ 360 h 2279"/>
                  <a:gd name="T6" fmla="*/ 2332 w 2332"/>
                  <a:gd name="T7" fmla="*/ 820 h 2279"/>
                  <a:gd name="T8" fmla="*/ 2249 w 2332"/>
                  <a:gd name="T9" fmla="*/ 1718 h 2279"/>
                  <a:gd name="T10" fmla="*/ 1652 w 2332"/>
                  <a:gd name="T11" fmla="*/ 2279 h 2279"/>
                  <a:gd name="T12" fmla="*/ 714 w 2332"/>
                  <a:gd name="T13" fmla="*/ 2279 h 2279"/>
                  <a:gd name="T14" fmla="*/ 57 w 2332"/>
                  <a:gd name="T15" fmla="*/ 1649 h 2279"/>
                  <a:gd name="T16" fmla="*/ 0 w 2332"/>
                  <a:gd name="T17" fmla="*/ 967 h 2279"/>
                  <a:gd name="T18" fmla="*/ 221 w 2332"/>
                  <a:gd name="T19" fmla="*/ 448 h 2279"/>
                  <a:gd name="T20" fmla="*/ 974 w 2332"/>
                  <a:gd name="T21" fmla="*/ 0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2" h="2279">
                    <a:moveTo>
                      <a:pt x="974" y="0"/>
                    </a:moveTo>
                    <a:lnTo>
                      <a:pt x="1581" y="81"/>
                    </a:lnTo>
                    <a:lnTo>
                      <a:pt x="2059" y="360"/>
                    </a:lnTo>
                    <a:lnTo>
                      <a:pt x="2332" y="820"/>
                    </a:lnTo>
                    <a:lnTo>
                      <a:pt x="2249" y="1718"/>
                    </a:lnTo>
                    <a:lnTo>
                      <a:pt x="1652" y="2279"/>
                    </a:lnTo>
                    <a:lnTo>
                      <a:pt x="714" y="2279"/>
                    </a:lnTo>
                    <a:lnTo>
                      <a:pt x="57" y="1649"/>
                    </a:lnTo>
                    <a:lnTo>
                      <a:pt x="0" y="967"/>
                    </a:lnTo>
                    <a:lnTo>
                      <a:pt x="221" y="448"/>
                    </a:lnTo>
                    <a:lnTo>
                      <a:pt x="974" y="0"/>
                    </a:lnTo>
                    <a:close/>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88" name="Freeform: Shape 148"/>
              <p:cNvSpPr/>
              <p:nvPr/>
            </p:nvSpPr>
            <p:spPr bwMode="auto">
              <a:xfrm>
                <a:off x="9181468" y="1820067"/>
                <a:ext cx="3630879" cy="3407104"/>
              </a:xfrm>
              <a:custGeom>
                <a:avLst/>
                <a:gdLst>
                  <a:gd name="T0" fmla="*/ 0 w 2158"/>
                  <a:gd name="T1" fmla="*/ 194 h 2025"/>
                  <a:gd name="T2" fmla="*/ 651 w 2158"/>
                  <a:gd name="T3" fmla="*/ 0 h 2025"/>
                  <a:gd name="T4" fmla="*/ 981 w 2158"/>
                  <a:gd name="T5" fmla="*/ 151 h 2025"/>
                  <a:gd name="T6" fmla="*/ 1452 w 2158"/>
                  <a:gd name="T7" fmla="*/ 284 h 2025"/>
                  <a:gd name="T8" fmla="*/ 2158 w 2158"/>
                  <a:gd name="T9" fmla="*/ 578 h 2025"/>
                  <a:gd name="T10" fmla="*/ 1746 w 2158"/>
                  <a:gd name="T11" fmla="*/ 966 h 2025"/>
                  <a:gd name="T12" fmla="*/ 2059 w 2158"/>
                  <a:gd name="T13" fmla="*/ 1464 h 2025"/>
                  <a:gd name="T14" fmla="*/ 1618 w 2158"/>
                  <a:gd name="T15" fmla="*/ 1724 h 2025"/>
                  <a:gd name="T16" fmla="*/ 528 w 2158"/>
                  <a:gd name="T17" fmla="*/ 2025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8" h="2025">
                    <a:moveTo>
                      <a:pt x="0" y="194"/>
                    </a:moveTo>
                    <a:lnTo>
                      <a:pt x="651" y="0"/>
                    </a:lnTo>
                    <a:lnTo>
                      <a:pt x="981" y="151"/>
                    </a:lnTo>
                    <a:lnTo>
                      <a:pt x="1452" y="284"/>
                    </a:lnTo>
                    <a:lnTo>
                      <a:pt x="2158" y="578"/>
                    </a:lnTo>
                    <a:lnTo>
                      <a:pt x="1746" y="966"/>
                    </a:lnTo>
                    <a:lnTo>
                      <a:pt x="2059" y="1464"/>
                    </a:lnTo>
                    <a:lnTo>
                      <a:pt x="1618" y="1724"/>
                    </a:lnTo>
                    <a:lnTo>
                      <a:pt x="528" y="2025"/>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89" name="Freeform: Shape 149"/>
              <p:cNvSpPr/>
              <p:nvPr/>
            </p:nvSpPr>
            <p:spPr bwMode="auto">
              <a:xfrm>
                <a:off x="9181468" y="1397754"/>
                <a:ext cx="2937681" cy="3873162"/>
              </a:xfrm>
              <a:custGeom>
                <a:avLst/>
                <a:gdLst>
                  <a:gd name="T0" fmla="*/ 0 w 1746"/>
                  <a:gd name="T1" fmla="*/ 469 h 2302"/>
                  <a:gd name="T2" fmla="*/ 192 w 1746"/>
                  <a:gd name="T3" fmla="*/ 739 h 2302"/>
                  <a:gd name="T4" fmla="*/ 945 w 1746"/>
                  <a:gd name="T5" fmla="*/ 417 h 2302"/>
                  <a:gd name="T6" fmla="*/ 888 w 1746"/>
                  <a:gd name="T7" fmla="*/ 739 h 2302"/>
                  <a:gd name="T8" fmla="*/ 981 w 1746"/>
                  <a:gd name="T9" fmla="*/ 1729 h 2302"/>
                  <a:gd name="T10" fmla="*/ 1618 w 1746"/>
                  <a:gd name="T11" fmla="*/ 1975 h 2302"/>
                  <a:gd name="T12" fmla="*/ 1746 w 1746"/>
                  <a:gd name="T13" fmla="*/ 1236 h 2302"/>
                  <a:gd name="T14" fmla="*/ 1452 w 1746"/>
                  <a:gd name="T15" fmla="*/ 535 h 2302"/>
                  <a:gd name="T16" fmla="*/ 898 w 1746"/>
                  <a:gd name="T17" fmla="*/ 753 h 2302"/>
                  <a:gd name="T18" fmla="*/ 1220 w 1746"/>
                  <a:gd name="T19" fmla="*/ 1137 h 2302"/>
                  <a:gd name="T20" fmla="*/ 950 w 1746"/>
                  <a:gd name="T21" fmla="*/ 1717 h 2302"/>
                  <a:gd name="T22" fmla="*/ 945 w 1746"/>
                  <a:gd name="T23" fmla="*/ 1729 h 2302"/>
                  <a:gd name="T24" fmla="*/ 481 w 1746"/>
                  <a:gd name="T25" fmla="*/ 2302 h 2302"/>
                  <a:gd name="T26" fmla="*/ 239 w 1746"/>
                  <a:gd name="T27" fmla="*/ 1137 h 2302"/>
                  <a:gd name="T28" fmla="*/ 945 w 1746"/>
                  <a:gd name="T29" fmla="*/ 398 h 2302"/>
                  <a:gd name="T30" fmla="*/ 774 w 1746"/>
                  <a:gd name="T31" fmla="*/ 0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6" h="2302">
                    <a:moveTo>
                      <a:pt x="0" y="469"/>
                    </a:moveTo>
                    <a:lnTo>
                      <a:pt x="192" y="739"/>
                    </a:lnTo>
                    <a:lnTo>
                      <a:pt x="945" y="417"/>
                    </a:lnTo>
                    <a:lnTo>
                      <a:pt x="888" y="739"/>
                    </a:lnTo>
                    <a:lnTo>
                      <a:pt x="981" y="1729"/>
                    </a:lnTo>
                    <a:lnTo>
                      <a:pt x="1618" y="1975"/>
                    </a:lnTo>
                    <a:lnTo>
                      <a:pt x="1746" y="1236"/>
                    </a:lnTo>
                    <a:lnTo>
                      <a:pt x="1452" y="535"/>
                    </a:lnTo>
                    <a:lnTo>
                      <a:pt x="898" y="753"/>
                    </a:lnTo>
                    <a:lnTo>
                      <a:pt x="1220" y="1137"/>
                    </a:lnTo>
                    <a:lnTo>
                      <a:pt x="950" y="1717"/>
                    </a:lnTo>
                    <a:lnTo>
                      <a:pt x="945" y="1729"/>
                    </a:lnTo>
                    <a:lnTo>
                      <a:pt x="481" y="2302"/>
                    </a:lnTo>
                    <a:lnTo>
                      <a:pt x="239" y="1137"/>
                    </a:lnTo>
                    <a:lnTo>
                      <a:pt x="945" y="398"/>
                    </a:lnTo>
                    <a:lnTo>
                      <a:pt x="774" y="0"/>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0" name="Freeform: Shape 150"/>
              <p:cNvSpPr/>
              <p:nvPr/>
            </p:nvSpPr>
            <p:spPr bwMode="auto">
              <a:xfrm>
                <a:off x="8809631" y="2664692"/>
                <a:ext cx="1918073" cy="1845725"/>
              </a:xfrm>
              <a:custGeom>
                <a:avLst/>
                <a:gdLst>
                  <a:gd name="T0" fmla="*/ 469 w 1140"/>
                  <a:gd name="T1" fmla="*/ 327 h 1097"/>
                  <a:gd name="T2" fmla="*/ 588 w 1140"/>
                  <a:gd name="T3" fmla="*/ 52 h 1097"/>
                  <a:gd name="T4" fmla="*/ 389 w 1140"/>
                  <a:gd name="T5" fmla="*/ 0 h 1097"/>
                  <a:gd name="T6" fmla="*/ 0 w 1140"/>
                  <a:gd name="T7" fmla="*/ 211 h 1097"/>
                  <a:gd name="T8" fmla="*/ 263 w 1140"/>
                  <a:gd name="T9" fmla="*/ 453 h 1097"/>
                  <a:gd name="T10" fmla="*/ 71 w 1140"/>
                  <a:gd name="T11" fmla="*/ 905 h 1097"/>
                  <a:gd name="T12" fmla="*/ 541 w 1140"/>
                  <a:gd name="T13" fmla="*/ 948 h 1097"/>
                  <a:gd name="T14" fmla="*/ 770 w 1140"/>
                  <a:gd name="T15" fmla="*/ 1097 h 1097"/>
                  <a:gd name="T16" fmla="*/ 1140 w 1140"/>
                  <a:gd name="T17" fmla="*/ 983 h 1097"/>
                  <a:gd name="T18" fmla="*/ 541 w 1140"/>
                  <a:gd name="T19" fmla="*/ 91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0" h="1097">
                    <a:moveTo>
                      <a:pt x="469" y="327"/>
                    </a:moveTo>
                    <a:lnTo>
                      <a:pt x="588" y="52"/>
                    </a:lnTo>
                    <a:lnTo>
                      <a:pt x="389" y="0"/>
                    </a:lnTo>
                    <a:lnTo>
                      <a:pt x="0" y="211"/>
                    </a:lnTo>
                    <a:lnTo>
                      <a:pt x="263" y="453"/>
                    </a:lnTo>
                    <a:lnTo>
                      <a:pt x="71" y="905"/>
                    </a:lnTo>
                    <a:lnTo>
                      <a:pt x="541" y="948"/>
                    </a:lnTo>
                    <a:lnTo>
                      <a:pt x="770" y="1097"/>
                    </a:lnTo>
                    <a:lnTo>
                      <a:pt x="1140" y="983"/>
                    </a:lnTo>
                    <a:lnTo>
                      <a:pt x="541" y="917"/>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1" name="Freeform: Shape 151"/>
              <p:cNvSpPr/>
              <p:nvPr/>
            </p:nvSpPr>
            <p:spPr bwMode="auto">
              <a:xfrm>
                <a:off x="8841599" y="2592344"/>
                <a:ext cx="686468" cy="718436"/>
              </a:xfrm>
              <a:custGeom>
                <a:avLst/>
                <a:gdLst>
                  <a:gd name="T0" fmla="*/ 375 w 408"/>
                  <a:gd name="T1" fmla="*/ 0 h 427"/>
                  <a:gd name="T2" fmla="*/ 408 w 408"/>
                  <a:gd name="T3" fmla="*/ 427 h 427"/>
                  <a:gd name="T4" fmla="*/ 0 w 408"/>
                  <a:gd name="T5" fmla="*/ 275 h 427"/>
                </a:gdLst>
                <a:ahLst/>
                <a:cxnLst>
                  <a:cxn ang="0">
                    <a:pos x="T0" y="T1"/>
                  </a:cxn>
                  <a:cxn ang="0">
                    <a:pos x="T2" y="T3"/>
                  </a:cxn>
                  <a:cxn ang="0">
                    <a:pos x="T4" y="T5"/>
                  </a:cxn>
                </a:cxnLst>
                <a:rect l="0" t="0" r="r" b="b"/>
                <a:pathLst>
                  <a:path w="408" h="427">
                    <a:moveTo>
                      <a:pt x="375" y="0"/>
                    </a:moveTo>
                    <a:lnTo>
                      <a:pt x="408" y="427"/>
                    </a:lnTo>
                    <a:lnTo>
                      <a:pt x="0" y="275"/>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2" name="Freeform: Shape 152"/>
              <p:cNvSpPr/>
              <p:nvPr/>
            </p:nvSpPr>
            <p:spPr bwMode="auto">
              <a:xfrm>
                <a:off x="9528067" y="1392707"/>
                <a:ext cx="2686985" cy="1199637"/>
              </a:xfrm>
              <a:custGeom>
                <a:avLst/>
                <a:gdLst>
                  <a:gd name="T0" fmla="*/ 0 w 1597"/>
                  <a:gd name="T1" fmla="*/ 713 h 713"/>
                  <a:gd name="T2" fmla="*/ 424 w 1597"/>
                  <a:gd name="T3" fmla="*/ 261 h 713"/>
                  <a:gd name="T4" fmla="*/ 547 w 1597"/>
                  <a:gd name="T5" fmla="*/ 0 h 713"/>
                  <a:gd name="T6" fmla="*/ 566 w 1597"/>
                  <a:gd name="T7" fmla="*/ 10 h 713"/>
                  <a:gd name="T8" fmla="*/ 1057 w 1597"/>
                  <a:gd name="T9" fmla="*/ 254 h 713"/>
                  <a:gd name="T10" fmla="*/ 1154 w 1597"/>
                  <a:gd name="T11" fmla="*/ 81 h 713"/>
                  <a:gd name="T12" fmla="*/ 1265 w 1597"/>
                  <a:gd name="T13" fmla="*/ 500 h 713"/>
                  <a:gd name="T14" fmla="*/ 1597 w 1597"/>
                  <a:gd name="T15" fmla="*/ 358 h 7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7" h="713">
                    <a:moveTo>
                      <a:pt x="0" y="713"/>
                    </a:moveTo>
                    <a:lnTo>
                      <a:pt x="424" y="261"/>
                    </a:lnTo>
                    <a:lnTo>
                      <a:pt x="547" y="0"/>
                    </a:lnTo>
                    <a:lnTo>
                      <a:pt x="566" y="10"/>
                    </a:lnTo>
                    <a:lnTo>
                      <a:pt x="1057" y="254"/>
                    </a:lnTo>
                    <a:lnTo>
                      <a:pt x="1154" y="81"/>
                    </a:lnTo>
                    <a:lnTo>
                      <a:pt x="1265" y="500"/>
                    </a:lnTo>
                    <a:lnTo>
                      <a:pt x="1597" y="358"/>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3" name="Freeform: Shape 153"/>
              <p:cNvSpPr/>
              <p:nvPr/>
            </p:nvSpPr>
            <p:spPr bwMode="auto">
              <a:xfrm>
                <a:off x="9554988" y="2664692"/>
                <a:ext cx="1277033" cy="1653917"/>
              </a:xfrm>
              <a:custGeom>
                <a:avLst/>
                <a:gdLst>
                  <a:gd name="T0" fmla="*/ 0 w 759"/>
                  <a:gd name="T1" fmla="*/ 398 h 983"/>
                  <a:gd name="T2" fmla="*/ 759 w 759"/>
                  <a:gd name="T3" fmla="*/ 983 h 983"/>
                  <a:gd name="T4" fmla="*/ 552 w 759"/>
                  <a:gd name="T5" fmla="*/ 512 h 983"/>
                  <a:gd name="T6" fmla="*/ 759 w 759"/>
                  <a:gd name="T7" fmla="*/ 448 h 983"/>
                  <a:gd name="T8" fmla="*/ 652 w 759"/>
                  <a:gd name="T9" fmla="*/ 0 h 983"/>
                  <a:gd name="T10" fmla="*/ 34 w 759"/>
                  <a:gd name="T11" fmla="*/ 384 h 983"/>
                  <a:gd name="T12" fmla="*/ 541 w 759"/>
                  <a:gd name="T13" fmla="*/ 512 h 983"/>
                </a:gdLst>
                <a:ahLst/>
                <a:cxnLst>
                  <a:cxn ang="0">
                    <a:pos x="T0" y="T1"/>
                  </a:cxn>
                  <a:cxn ang="0">
                    <a:pos x="T2" y="T3"/>
                  </a:cxn>
                  <a:cxn ang="0">
                    <a:pos x="T4" y="T5"/>
                  </a:cxn>
                  <a:cxn ang="0">
                    <a:pos x="T6" y="T7"/>
                  </a:cxn>
                  <a:cxn ang="0">
                    <a:pos x="T8" y="T9"/>
                  </a:cxn>
                  <a:cxn ang="0">
                    <a:pos x="T10" y="T11"/>
                  </a:cxn>
                  <a:cxn ang="0">
                    <a:pos x="T12" y="T13"/>
                  </a:cxn>
                </a:cxnLst>
                <a:rect l="0" t="0" r="r" b="b"/>
                <a:pathLst>
                  <a:path w="759" h="983">
                    <a:moveTo>
                      <a:pt x="0" y="398"/>
                    </a:moveTo>
                    <a:lnTo>
                      <a:pt x="759" y="983"/>
                    </a:lnTo>
                    <a:lnTo>
                      <a:pt x="552" y="512"/>
                    </a:lnTo>
                    <a:lnTo>
                      <a:pt x="759" y="448"/>
                    </a:lnTo>
                    <a:lnTo>
                      <a:pt x="652" y="0"/>
                    </a:lnTo>
                    <a:lnTo>
                      <a:pt x="34" y="384"/>
                    </a:lnTo>
                    <a:lnTo>
                      <a:pt x="541" y="512"/>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4" name="Freeform: Shape 154"/>
              <p:cNvSpPr/>
              <p:nvPr/>
            </p:nvSpPr>
            <p:spPr bwMode="auto">
              <a:xfrm>
                <a:off x="11309856" y="3334335"/>
                <a:ext cx="780689" cy="489613"/>
              </a:xfrm>
              <a:custGeom>
                <a:avLst/>
                <a:gdLst>
                  <a:gd name="T0" fmla="*/ 0 w 464"/>
                  <a:gd name="T1" fmla="*/ 0 h 291"/>
                  <a:gd name="T2" fmla="*/ 296 w 464"/>
                  <a:gd name="T3" fmla="*/ 291 h 291"/>
                  <a:gd name="T4" fmla="*/ 464 w 464"/>
                  <a:gd name="T5" fmla="*/ 95 h 291"/>
                  <a:gd name="T6" fmla="*/ 0 w 464"/>
                  <a:gd name="T7" fmla="*/ 0 h 291"/>
                </a:gdLst>
                <a:ahLst/>
                <a:cxnLst>
                  <a:cxn ang="0">
                    <a:pos x="T0" y="T1"/>
                  </a:cxn>
                  <a:cxn ang="0">
                    <a:pos x="T2" y="T3"/>
                  </a:cxn>
                  <a:cxn ang="0">
                    <a:pos x="T4" y="T5"/>
                  </a:cxn>
                  <a:cxn ang="0">
                    <a:pos x="T6" y="T7"/>
                  </a:cxn>
                </a:cxnLst>
                <a:rect l="0" t="0" r="r" b="b"/>
                <a:pathLst>
                  <a:path w="464" h="291">
                    <a:moveTo>
                      <a:pt x="0" y="0"/>
                    </a:moveTo>
                    <a:lnTo>
                      <a:pt x="296" y="291"/>
                    </a:lnTo>
                    <a:lnTo>
                      <a:pt x="464" y="95"/>
                    </a:lnTo>
                    <a:lnTo>
                      <a:pt x="0" y="0"/>
                    </a:lnTo>
                    <a:close/>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5" name="Freeform: Shape 155"/>
              <p:cNvSpPr/>
              <p:nvPr/>
            </p:nvSpPr>
            <p:spPr bwMode="auto">
              <a:xfrm>
                <a:off x="8949280" y="3374716"/>
                <a:ext cx="1196272" cy="1928168"/>
              </a:xfrm>
              <a:custGeom>
                <a:avLst/>
                <a:gdLst>
                  <a:gd name="T0" fmla="*/ 711 w 711"/>
                  <a:gd name="T1" fmla="*/ 689 h 1146"/>
                  <a:gd name="T2" fmla="*/ 628 w 711"/>
                  <a:gd name="T3" fmla="*/ 1146 h 1146"/>
                  <a:gd name="T4" fmla="*/ 469 w 711"/>
                  <a:gd name="T5" fmla="*/ 533 h 1146"/>
                  <a:gd name="T6" fmla="*/ 280 w 711"/>
                  <a:gd name="T7" fmla="*/ 303 h 1146"/>
                  <a:gd name="T8" fmla="*/ 0 w 711"/>
                  <a:gd name="T9" fmla="*/ 452 h 1146"/>
                  <a:gd name="T10" fmla="*/ 344 w 711"/>
                  <a:gd name="T11" fmla="*/ 0 h 1146"/>
                  <a:gd name="T12" fmla="*/ 299 w 711"/>
                  <a:gd name="T13" fmla="*/ 291 h 1146"/>
                </a:gdLst>
                <a:ahLst/>
                <a:cxnLst>
                  <a:cxn ang="0">
                    <a:pos x="T0" y="T1"/>
                  </a:cxn>
                  <a:cxn ang="0">
                    <a:pos x="T2" y="T3"/>
                  </a:cxn>
                  <a:cxn ang="0">
                    <a:pos x="T4" y="T5"/>
                  </a:cxn>
                  <a:cxn ang="0">
                    <a:pos x="T6" y="T7"/>
                  </a:cxn>
                  <a:cxn ang="0">
                    <a:pos x="T8" y="T9"/>
                  </a:cxn>
                  <a:cxn ang="0">
                    <a:pos x="T10" y="T11"/>
                  </a:cxn>
                  <a:cxn ang="0">
                    <a:pos x="T12" y="T13"/>
                  </a:cxn>
                </a:cxnLst>
                <a:rect l="0" t="0" r="r" b="b"/>
                <a:pathLst>
                  <a:path w="711" h="1146">
                    <a:moveTo>
                      <a:pt x="711" y="689"/>
                    </a:moveTo>
                    <a:lnTo>
                      <a:pt x="628" y="1146"/>
                    </a:lnTo>
                    <a:lnTo>
                      <a:pt x="469" y="533"/>
                    </a:lnTo>
                    <a:lnTo>
                      <a:pt x="280" y="303"/>
                    </a:lnTo>
                    <a:lnTo>
                      <a:pt x="0" y="452"/>
                    </a:lnTo>
                    <a:lnTo>
                      <a:pt x="344" y="0"/>
                    </a:lnTo>
                    <a:lnTo>
                      <a:pt x="299" y="291"/>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6" name="Straight Connector 156"/>
              <p:cNvSpPr/>
              <p:nvPr/>
            </p:nvSpPr>
            <p:spPr bwMode="auto">
              <a:xfrm flipH="1" flipV="1">
                <a:off x="9607146" y="3374716"/>
                <a:ext cx="1224875" cy="75713"/>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7" name="Straight Connector 157"/>
              <p:cNvSpPr/>
              <p:nvPr/>
            </p:nvSpPr>
            <p:spPr bwMode="auto">
              <a:xfrm flipH="1">
                <a:off x="12171307" y="2787516"/>
                <a:ext cx="498026" cy="80761"/>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8" name="Freeform: Shape 158"/>
              <p:cNvSpPr/>
              <p:nvPr/>
            </p:nvSpPr>
            <p:spPr bwMode="auto">
              <a:xfrm>
                <a:off x="11923976" y="3521095"/>
                <a:ext cx="291076" cy="1268620"/>
              </a:xfrm>
              <a:custGeom>
                <a:avLst/>
                <a:gdLst>
                  <a:gd name="T0" fmla="*/ 0 w 173"/>
                  <a:gd name="T1" fmla="*/ 754 h 754"/>
                  <a:gd name="T2" fmla="*/ 173 w 173"/>
                  <a:gd name="T3" fmla="*/ 308 h 754"/>
                  <a:gd name="T4" fmla="*/ 116 w 173"/>
                  <a:gd name="T5" fmla="*/ 0 h 754"/>
                </a:gdLst>
                <a:ahLst/>
                <a:cxnLst>
                  <a:cxn ang="0">
                    <a:pos x="T0" y="T1"/>
                  </a:cxn>
                  <a:cxn ang="0">
                    <a:pos x="T2" y="T3"/>
                  </a:cxn>
                  <a:cxn ang="0">
                    <a:pos x="T4" y="T5"/>
                  </a:cxn>
                </a:cxnLst>
                <a:rect l="0" t="0" r="r" b="b"/>
                <a:pathLst>
                  <a:path w="173" h="754">
                    <a:moveTo>
                      <a:pt x="0" y="754"/>
                    </a:moveTo>
                    <a:lnTo>
                      <a:pt x="173" y="308"/>
                    </a:lnTo>
                    <a:lnTo>
                      <a:pt x="116" y="0"/>
                    </a:lnTo>
                  </a:path>
                </a:pathLst>
              </a:cu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199" name="Straight Connector 159"/>
              <p:cNvSpPr/>
              <p:nvPr/>
            </p:nvSpPr>
            <p:spPr bwMode="auto">
              <a:xfrm flipH="1" flipV="1">
                <a:off x="12215052" y="4039311"/>
                <a:ext cx="454281" cy="279298"/>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200" name="Straight Connector 160"/>
              <p:cNvSpPr/>
              <p:nvPr/>
            </p:nvSpPr>
            <p:spPr bwMode="auto">
              <a:xfrm>
                <a:off x="11819660" y="3852552"/>
                <a:ext cx="72348" cy="937164"/>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201" name="Straight Connector 161"/>
              <p:cNvSpPr/>
              <p:nvPr/>
            </p:nvSpPr>
            <p:spPr bwMode="auto">
              <a:xfrm flipH="1">
                <a:off x="9962157" y="4789715"/>
                <a:ext cx="844625" cy="513169"/>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202" name="Straight Connector 162"/>
              <p:cNvSpPr/>
              <p:nvPr/>
            </p:nvSpPr>
            <p:spPr bwMode="auto">
              <a:xfrm flipH="1">
                <a:off x="10727704" y="2684882"/>
                <a:ext cx="457646" cy="0"/>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sp>
            <p:nvSpPr>
              <p:cNvPr id="203" name="Straight Connector 163"/>
              <p:cNvSpPr/>
              <p:nvPr/>
            </p:nvSpPr>
            <p:spPr bwMode="auto">
              <a:xfrm flipH="1">
                <a:off x="10870718" y="3310780"/>
                <a:ext cx="314631" cy="99269"/>
              </a:xfrm>
              <a:prstGeom prst="line">
                <a:avLst/>
              </a:prstGeom>
              <a:noFill/>
              <a:ln w="12700" cap="flat" cmpd="sng" algn="ctr">
                <a:solidFill>
                  <a:schemeClr val="accent2">
                    <a:lumMod val="50000"/>
                  </a:schemeClr>
                </a:solidFill>
                <a:prstDash val="solid"/>
                <a:miter lim="800000"/>
                <a:headEnd type="none" w="med" len="med"/>
                <a:tailEnd type="none" w="med" len="med"/>
              </a:ln>
              <a:extLst>
                <a:ext uri="{909E8E84-426E-40DD-AFC4-6F175D3DCCD1}">
                  <a14:hiddenFill xmlns:a14="http://schemas.microsoft.com/office/drawing/2010/main">
                    <a:solidFill>
                      <a:schemeClr val="dk2">
                        <a:lumMod val="100000"/>
                      </a:schemeClr>
                    </a:solidFill>
                  </a14:hiddenFill>
                </a:ext>
              </a:extLst>
            </p:spPr>
            <p:txBody>
              <a:bodyPr anchor="ctr"/>
              <a:lstStyle/>
              <a:p>
                <a:pPr algn="ctr"/>
                <a:endParaRPr sz="1350"/>
              </a:p>
            </p:txBody>
          </p:sp>
        </p:grpSp>
        <p:sp>
          <p:nvSpPr>
            <p:cNvPr id="103" name="Oval 51"/>
            <p:cNvSpPr/>
            <p:nvPr/>
          </p:nvSpPr>
          <p:spPr bwMode="auto">
            <a:xfrm>
              <a:off x="6533178" y="2091795"/>
              <a:ext cx="136284" cy="136284"/>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04" name="Oval 52"/>
            <p:cNvSpPr/>
            <p:nvPr/>
          </p:nvSpPr>
          <p:spPr bwMode="auto">
            <a:xfrm>
              <a:off x="7443421" y="3084482"/>
              <a:ext cx="134602" cy="136284"/>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05" name="Oval 65"/>
            <p:cNvSpPr/>
            <p:nvPr/>
          </p:nvSpPr>
          <p:spPr bwMode="auto">
            <a:xfrm>
              <a:off x="6960538" y="3264511"/>
              <a:ext cx="134602" cy="134602"/>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06" name="Oval 66"/>
            <p:cNvSpPr/>
            <p:nvPr/>
          </p:nvSpPr>
          <p:spPr bwMode="auto">
            <a:xfrm>
              <a:off x="6413719" y="2929690"/>
              <a:ext cx="136284" cy="134602"/>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07" name="Oval 67"/>
            <p:cNvSpPr/>
            <p:nvPr/>
          </p:nvSpPr>
          <p:spPr bwMode="auto">
            <a:xfrm>
              <a:off x="5696965" y="3765903"/>
              <a:ext cx="134602" cy="136284"/>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08" name="Oval 68"/>
            <p:cNvSpPr/>
            <p:nvPr/>
          </p:nvSpPr>
          <p:spPr bwMode="auto">
            <a:xfrm>
              <a:off x="5027322" y="3008768"/>
              <a:ext cx="134602" cy="136284"/>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09" name="Oval 69"/>
            <p:cNvSpPr/>
            <p:nvPr/>
          </p:nvSpPr>
          <p:spPr bwMode="auto">
            <a:xfrm>
              <a:off x="4440123" y="3669999"/>
              <a:ext cx="136284" cy="136284"/>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10" name="Oval 70"/>
            <p:cNvSpPr/>
            <p:nvPr/>
          </p:nvSpPr>
          <p:spPr bwMode="auto">
            <a:xfrm>
              <a:off x="4672310" y="4112502"/>
              <a:ext cx="134602" cy="136284"/>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11" name="Oval 71"/>
            <p:cNvSpPr/>
            <p:nvPr/>
          </p:nvSpPr>
          <p:spPr bwMode="auto">
            <a:xfrm>
              <a:off x="5357096" y="4731669"/>
              <a:ext cx="136284" cy="134602"/>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12" name="Oval 72"/>
            <p:cNvSpPr/>
            <p:nvPr/>
          </p:nvSpPr>
          <p:spPr bwMode="auto">
            <a:xfrm>
              <a:off x="6481020" y="4268976"/>
              <a:ext cx="136284" cy="134602"/>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13" name="Oval 73"/>
            <p:cNvSpPr/>
            <p:nvPr/>
          </p:nvSpPr>
          <p:spPr bwMode="auto">
            <a:xfrm>
              <a:off x="7027839" y="4073804"/>
              <a:ext cx="136284" cy="134602"/>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sp>
          <p:nvSpPr>
            <p:cNvPr id="114" name="Oval 74"/>
            <p:cNvSpPr/>
            <p:nvPr/>
          </p:nvSpPr>
          <p:spPr bwMode="auto">
            <a:xfrm>
              <a:off x="7443421" y="4268976"/>
              <a:ext cx="134602" cy="134602"/>
            </a:xfrm>
            <a:prstGeom prst="ellipse">
              <a:avLst/>
            </a:prstGeom>
            <a:solidFill>
              <a:schemeClr val="accent1">
                <a:lumMod val="100000"/>
              </a:schemeClr>
            </a:solidFill>
            <a:ln w="9525">
              <a:solidFill>
                <a:schemeClr val="accent2">
                  <a:lumMod val="50000"/>
                </a:schemeClr>
              </a:solidFill>
              <a:round/>
            </a:ln>
          </p:spPr>
          <p:txBody>
            <a:bodyPr anchor="ctr"/>
            <a:lstStyle/>
            <a:p>
              <a:pPr algn="ctr"/>
              <a:endParaRPr sz="1350"/>
            </a:p>
          </p:txBody>
        </p:sp>
        <p:grpSp>
          <p:nvGrpSpPr>
            <p:cNvPr id="115" name="Group 75"/>
            <p:cNvGrpSpPr/>
            <p:nvPr/>
          </p:nvGrpSpPr>
          <p:grpSpPr>
            <a:xfrm>
              <a:off x="4707152" y="2248023"/>
              <a:ext cx="2414023" cy="2901694"/>
              <a:chOff x="4707152" y="2248023"/>
              <a:chExt cx="2414023" cy="2901694"/>
            </a:xfrm>
          </p:grpSpPr>
          <p:sp>
            <p:nvSpPr>
              <p:cNvPr id="167" name="Oval 127"/>
              <p:cNvSpPr/>
              <p:nvPr/>
            </p:nvSpPr>
            <p:spPr bwMode="auto">
              <a:xfrm>
                <a:off x="6054864" y="5013433"/>
                <a:ext cx="136284" cy="136284"/>
              </a:xfrm>
              <a:prstGeom prst="ellipse">
                <a:avLst/>
              </a:prstGeom>
              <a:solidFill>
                <a:schemeClr val="accent2">
                  <a:lumMod val="100000"/>
                </a:schemeClr>
              </a:solidFill>
              <a:ln w="12700" cap="flat" cmpd="sng" algn="ctr">
                <a:solidFill>
                  <a:schemeClr val="accent2">
                    <a:lumMod val="50000"/>
                  </a:schemeClr>
                </a:solidFill>
                <a:prstDash val="solid"/>
                <a:round/>
                <a:headEnd type="none" w="med" len="med"/>
                <a:tailEnd type="none" w="med" len="med"/>
              </a:ln>
            </p:spPr>
            <p:txBody>
              <a:bodyPr anchor="ctr"/>
              <a:lstStyle/>
              <a:p>
                <a:pPr algn="ctr"/>
                <a:endParaRPr sz="1350"/>
              </a:p>
            </p:txBody>
          </p:sp>
          <p:grpSp>
            <p:nvGrpSpPr>
              <p:cNvPr id="168" name="Group 128"/>
              <p:cNvGrpSpPr/>
              <p:nvPr/>
            </p:nvGrpSpPr>
            <p:grpSpPr>
              <a:xfrm>
                <a:off x="4707152" y="2248023"/>
                <a:ext cx="2414023" cy="2522443"/>
                <a:chOff x="4707152" y="2248023"/>
                <a:chExt cx="2414023" cy="2522443"/>
              </a:xfrm>
            </p:grpSpPr>
            <p:grpSp>
              <p:nvGrpSpPr>
                <p:cNvPr id="169" name="Group 129"/>
                <p:cNvGrpSpPr/>
                <p:nvPr/>
              </p:nvGrpSpPr>
              <p:grpSpPr>
                <a:xfrm>
                  <a:off x="6792726" y="2408141"/>
                  <a:ext cx="328449" cy="330554"/>
                  <a:chOff x="4149281" y="1887719"/>
                  <a:chExt cx="224837" cy="226650"/>
                </a:xfrm>
              </p:grpSpPr>
              <p:sp>
                <p:nvSpPr>
                  <p:cNvPr id="182" name="Oval 142"/>
                  <p:cNvSpPr/>
                  <p:nvPr/>
                </p:nvSpPr>
                <p:spPr>
                  <a:xfrm>
                    <a:off x="4149281" y="1887719"/>
                    <a:ext cx="224837" cy="226650"/>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83" name="Oval 143"/>
                  <p:cNvSpPr/>
                  <p:nvPr/>
                </p:nvSpPr>
                <p:spPr>
                  <a:xfrm>
                    <a:off x="4209256" y="1948177"/>
                    <a:ext cx="104887" cy="105734"/>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70" name="Group 130"/>
                <p:cNvGrpSpPr/>
                <p:nvPr/>
              </p:nvGrpSpPr>
              <p:grpSpPr>
                <a:xfrm>
                  <a:off x="5832354" y="2796766"/>
                  <a:ext cx="328449" cy="330554"/>
                  <a:chOff x="4149281" y="1887719"/>
                  <a:chExt cx="224837" cy="226650"/>
                </a:xfrm>
              </p:grpSpPr>
              <p:sp>
                <p:nvSpPr>
                  <p:cNvPr id="180" name="Oval 140"/>
                  <p:cNvSpPr/>
                  <p:nvPr/>
                </p:nvSpPr>
                <p:spPr>
                  <a:xfrm>
                    <a:off x="4149281" y="1887719"/>
                    <a:ext cx="224837" cy="226650"/>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81" name="Oval 141"/>
                  <p:cNvSpPr/>
                  <p:nvPr/>
                </p:nvSpPr>
                <p:spPr>
                  <a:xfrm>
                    <a:off x="4209256" y="1948177"/>
                    <a:ext cx="104887" cy="105734"/>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71" name="Group 131"/>
                <p:cNvGrpSpPr/>
                <p:nvPr/>
              </p:nvGrpSpPr>
              <p:grpSpPr>
                <a:xfrm>
                  <a:off x="4707152" y="3462362"/>
                  <a:ext cx="328449" cy="330554"/>
                  <a:chOff x="4149281" y="1887719"/>
                  <a:chExt cx="224837" cy="226650"/>
                </a:xfrm>
              </p:grpSpPr>
              <p:sp>
                <p:nvSpPr>
                  <p:cNvPr id="178" name="Oval 138"/>
                  <p:cNvSpPr/>
                  <p:nvPr/>
                </p:nvSpPr>
                <p:spPr>
                  <a:xfrm>
                    <a:off x="4149281" y="1887719"/>
                    <a:ext cx="224837" cy="226650"/>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79" name="Oval 139"/>
                  <p:cNvSpPr/>
                  <p:nvPr/>
                </p:nvSpPr>
                <p:spPr>
                  <a:xfrm>
                    <a:off x="4209256" y="1948177"/>
                    <a:ext cx="104887" cy="105734"/>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72" name="Group 132"/>
                <p:cNvGrpSpPr/>
                <p:nvPr/>
              </p:nvGrpSpPr>
              <p:grpSpPr>
                <a:xfrm>
                  <a:off x="5940643" y="4439912"/>
                  <a:ext cx="328449" cy="330554"/>
                  <a:chOff x="4149281" y="1887719"/>
                  <a:chExt cx="224837" cy="226650"/>
                </a:xfrm>
              </p:grpSpPr>
              <p:sp>
                <p:nvSpPr>
                  <p:cNvPr id="176" name="Oval 136"/>
                  <p:cNvSpPr/>
                  <p:nvPr/>
                </p:nvSpPr>
                <p:spPr>
                  <a:xfrm>
                    <a:off x="4149281" y="1887719"/>
                    <a:ext cx="224837" cy="226650"/>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77" name="Oval 137"/>
                  <p:cNvSpPr/>
                  <p:nvPr/>
                </p:nvSpPr>
                <p:spPr>
                  <a:xfrm>
                    <a:off x="4209256" y="1948177"/>
                    <a:ext cx="104887" cy="105734"/>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73" name="Group 133"/>
                <p:cNvGrpSpPr/>
                <p:nvPr/>
              </p:nvGrpSpPr>
              <p:grpSpPr>
                <a:xfrm>
                  <a:off x="5995533" y="2248023"/>
                  <a:ext cx="206943" cy="208270"/>
                  <a:chOff x="4149281" y="1887719"/>
                  <a:chExt cx="224837" cy="226650"/>
                </a:xfrm>
              </p:grpSpPr>
              <p:sp>
                <p:nvSpPr>
                  <p:cNvPr id="174" name="Oval 134"/>
                  <p:cNvSpPr/>
                  <p:nvPr/>
                </p:nvSpPr>
                <p:spPr>
                  <a:xfrm>
                    <a:off x="4149281" y="1887719"/>
                    <a:ext cx="224837" cy="226650"/>
                  </a:xfrm>
                  <a:prstGeom prst="ellipse">
                    <a:avLst/>
                  </a:prstGeom>
                  <a:solidFill>
                    <a:schemeClr val="accent2">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75" name="Oval 135"/>
                  <p:cNvSpPr/>
                  <p:nvPr/>
                </p:nvSpPr>
                <p:spPr>
                  <a:xfrm>
                    <a:off x="4209256" y="1948177"/>
                    <a:ext cx="104887" cy="105734"/>
                  </a:xfrm>
                  <a:prstGeom prst="ellipse">
                    <a:avLst/>
                  </a:prstGeom>
                  <a:solidFill>
                    <a:schemeClr val="accent2">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grpSp>
        <p:grpSp>
          <p:nvGrpSpPr>
            <p:cNvPr id="116" name="Group 76"/>
            <p:cNvGrpSpPr/>
            <p:nvPr/>
          </p:nvGrpSpPr>
          <p:grpSpPr>
            <a:xfrm>
              <a:off x="5983836" y="3409773"/>
              <a:ext cx="1547693" cy="469425"/>
              <a:chOff x="5983836" y="3409773"/>
              <a:chExt cx="1547693" cy="469425"/>
            </a:xfrm>
          </p:grpSpPr>
          <p:grpSp>
            <p:nvGrpSpPr>
              <p:cNvPr id="158" name="Group 118"/>
              <p:cNvGrpSpPr/>
              <p:nvPr/>
            </p:nvGrpSpPr>
            <p:grpSpPr>
              <a:xfrm>
                <a:off x="6383629" y="3409773"/>
                <a:ext cx="328449" cy="330554"/>
                <a:chOff x="4149281" y="1887719"/>
                <a:chExt cx="224837" cy="226650"/>
              </a:xfrm>
            </p:grpSpPr>
            <p:sp>
              <p:nvSpPr>
                <p:cNvPr id="165" name="Oval 125"/>
                <p:cNvSpPr/>
                <p:nvPr/>
              </p:nvSpPr>
              <p:spPr>
                <a:xfrm>
                  <a:off x="4149281" y="1887719"/>
                  <a:ext cx="224837" cy="226650"/>
                </a:xfrm>
                <a:prstGeom prst="ellipse">
                  <a:avLst/>
                </a:prstGeom>
                <a:solidFill>
                  <a:schemeClr val="accent3">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66" name="Oval 126"/>
                <p:cNvSpPr/>
                <p:nvPr/>
              </p:nvSpPr>
              <p:spPr>
                <a:xfrm>
                  <a:off x="4209256" y="1948177"/>
                  <a:ext cx="104887" cy="105734"/>
                </a:xfrm>
                <a:prstGeom prst="ellipse">
                  <a:avLst/>
                </a:prstGeom>
                <a:solidFill>
                  <a:schemeClr val="accent3">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59" name="Group 119"/>
              <p:cNvGrpSpPr/>
              <p:nvPr/>
            </p:nvGrpSpPr>
            <p:grpSpPr>
              <a:xfrm>
                <a:off x="5983836" y="3624513"/>
                <a:ext cx="206943" cy="208270"/>
                <a:chOff x="4149281" y="1887719"/>
                <a:chExt cx="224837" cy="226650"/>
              </a:xfrm>
            </p:grpSpPr>
            <p:sp>
              <p:nvSpPr>
                <p:cNvPr id="163" name="Oval 123"/>
                <p:cNvSpPr/>
                <p:nvPr/>
              </p:nvSpPr>
              <p:spPr>
                <a:xfrm>
                  <a:off x="4149281" y="1887719"/>
                  <a:ext cx="224837" cy="226650"/>
                </a:xfrm>
                <a:prstGeom prst="ellipse">
                  <a:avLst/>
                </a:prstGeom>
                <a:solidFill>
                  <a:schemeClr val="accent3">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64" name="Oval 124"/>
                <p:cNvSpPr/>
                <p:nvPr/>
              </p:nvSpPr>
              <p:spPr>
                <a:xfrm>
                  <a:off x="4209256" y="1948177"/>
                  <a:ext cx="104887" cy="105734"/>
                </a:xfrm>
                <a:prstGeom prst="ellipse">
                  <a:avLst/>
                </a:prstGeom>
                <a:solidFill>
                  <a:schemeClr val="accent3">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60" name="Group 120"/>
              <p:cNvGrpSpPr/>
              <p:nvPr/>
            </p:nvGrpSpPr>
            <p:grpSpPr>
              <a:xfrm>
                <a:off x="7303891" y="3650101"/>
                <a:ext cx="227638" cy="229097"/>
                <a:chOff x="4149281" y="1887719"/>
                <a:chExt cx="224837" cy="226650"/>
              </a:xfrm>
            </p:grpSpPr>
            <p:sp>
              <p:nvSpPr>
                <p:cNvPr id="161" name="Oval 121"/>
                <p:cNvSpPr/>
                <p:nvPr/>
              </p:nvSpPr>
              <p:spPr>
                <a:xfrm>
                  <a:off x="4149281" y="1887719"/>
                  <a:ext cx="224837" cy="226650"/>
                </a:xfrm>
                <a:prstGeom prst="ellipse">
                  <a:avLst/>
                </a:prstGeom>
                <a:solidFill>
                  <a:schemeClr val="accent3">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62" name="Oval 122"/>
                <p:cNvSpPr/>
                <p:nvPr/>
              </p:nvSpPr>
              <p:spPr>
                <a:xfrm>
                  <a:off x="4209256" y="1948177"/>
                  <a:ext cx="104887" cy="105734"/>
                </a:xfrm>
                <a:prstGeom prst="ellipse">
                  <a:avLst/>
                </a:prstGeom>
                <a:solidFill>
                  <a:schemeClr val="accent3">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grpSp>
          <p:nvGrpSpPr>
            <p:cNvPr id="117" name="Group 77"/>
            <p:cNvGrpSpPr/>
            <p:nvPr/>
          </p:nvGrpSpPr>
          <p:grpSpPr>
            <a:xfrm>
              <a:off x="3990983" y="1563392"/>
              <a:ext cx="4185447" cy="4108467"/>
              <a:chOff x="3990983" y="1563392"/>
              <a:chExt cx="4185447" cy="4108467"/>
            </a:xfrm>
          </p:grpSpPr>
          <p:sp>
            <p:nvSpPr>
              <p:cNvPr id="118" name="Oval 82"/>
              <p:cNvSpPr/>
              <p:nvPr/>
            </p:nvSpPr>
            <p:spPr>
              <a:xfrm>
                <a:off x="7900989" y="2960836"/>
                <a:ext cx="275441" cy="277207"/>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nvGrpSpPr>
              <p:cNvPr id="119" name="Group 78"/>
              <p:cNvGrpSpPr/>
              <p:nvPr/>
            </p:nvGrpSpPr>
            <p:grpSpPr>
              <a:xfrm>
                <a:off x="4085983" y="4338917"/>
                <a:ext cx="250401" cy="252007"/>
                <a:chOff x="4149281" y="1887719"/>
                <a:chExt cx="224837" cy="226650"/>
              </a:xfrm>
            </p:grpSpPr>
            <p:sp>
              <p:nvSpPr>
                <p:cNvPr id="156" name="Oval 116"/>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57" name="Oval 117"/>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0" name="Group 79"/>
              <p:cNvGrpSpPr/>
              <p:nvPr/>
            </p:nvGrpSpPr>
            <p:grpSpPr>
              <a:xfrm>
                <a:off x="5165128" y="5419852"/>
                <a:ext cx="250401" cy="252007"/>
                <a:chOff x="4149281" y="1887719"/>
                <a:chExt cx="224837" cy="226650"/>
              </a:xfrm>
            </p:grpSpPr>
            <p:sp>
              <p:nvSpPr>
                <p:cNvPr id="154" name="Oval 114"/>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55" name="Oval 115"/>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1" name="Group 80"/>
              <p:cNvGrpSpPr/>
              <p:nvPr/>
            </p:nvGrpSpPr>
            <p:grpSpPr>
              <a:xfrm>
                <a:off x="6786047" y="5374409"/>
                <a:ext cx="250401" cy="252007"/>
                <a:chOff x="4149281" y="1887719"/>
                <a:chExt cx="224837" cy="226650"/>
              </a:xfrm>
            </p:grpSpPr>
            <p:sp>
              <p:nvSpPr>
                <p:cNvPr id="152" name="Oval 112"/>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53" name="Oval 113"/>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2" name="Group 81"/>
              <p:cNvGrpSpPr/>
              <p:nvPr/>
            </p:nvGrpSpPr>
            <p:grpSpPr>
              <a:xfrm>
                <a:off x="7853773" y="4463088"/>
                <a:ext cx="250401" cy="252007"/>
                <a:chOff x="4149281" y="1887719"/>
                <a:chExt cx="224837" cy="226650"/>
              </a:xfrm>
            </p:grpSpPr>
            <p:sp>
              <p:nvSpPr>
                <p:cNvPr id="150" name="Oval 110"/>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51" name="Oval 111"/>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3" name="Group 83"/>
              <p:cNvGrpSpPr/>
              <p:nvPr/>
            </p:nvGrpSpPr>
            <p:grpSpPr>
              <a:xfrm>
                <a:off x="7460264" y="2178046"/>
                <a:ext cx="206943" cy="208270"/>
                <a:chOff x="4149281" y="1887719"/>
                <a:chExt cx="224837" cy="226650"/>
              </a:xfrm>
            </p:grpSpPr>
            <p:sp>
              <p:nvSpPr>
                <p:cNvPr id="148" name="Oval 108"/>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9" name="Oval 109"/>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4" name="Group 84"/>
              <p:cNvGrpSpPr/>
              <p:nvPr/>
            </p:nvGrpSpPr>
            <p:grpSpPr>
              <a:xfrm>
                <a:off x="6673055" y="1696133"/>
                <a:ext cx="206943" cy="208270"/>
                <a:chOff x="4149281" y="1887719"/>
                <a:chExt cx="224837" cy="226650"/>
              </a:xfrm>
            </p:grpSpPr>
            <p:sp>
              <p:nvSpPr>
                <p:cNvPr id="146" name="Oval 106"/>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7" name="Oval 107"/>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5" name="Group 85"/>
              <p:cNvGrpSpPr/>
              <p:nvPr/>
            </p:nvGrpSpPr>
            <p:grpSpPr>
              <a:xfrm>
                <a:off x="5636903" y="1563392"/>
                <a:ext cx="206943" cy="208270"/>
                <a:chOff x="4149281" y="1887719"/>
                <a:chExt cx="224837" cy="226650"/>
              </a:xfrm>
            </p:grpSpPr>
            <p:sp>
              <p:nvSpPr>
                <p:cNvPr id="144" name="Oval 104"/>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5" name="Oval 105"/>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6" name="Group 86"/>
              <p:cNvGrpSpPr/>
              <p:nvPr/>
            </p:nvGrpSpPr>
            <p:grpSpPr>
              <a:xfrm>
                <a:off x="4353051" y="2331478"/>
                <a:ext cx="219675" cy="221084"/>
                <a:chOff x="4149281" y="1887719"/>
                <a:chExt cx="224837" cy="226650"/>
              </a:xfrm>
            </p:grpSpPr>
            <p:sp>
              <p:nvSpPr>
                <p:cNvPr id="142" name="Oval 102"/>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3" name="Oval 103"/>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7" name="Group 87"/>
              <p:cNvGrpSpPr/>
              <p:nvPr/>
            </p:nvGrpSpPr>
            <p:grpSpPr>
              <a:xfrm>
                <a:off x="3990983" y="3187984"/>
                <a:ext cx="219675" cy="221084"/>
                <a:chOff x="4149281" y="1887719"/>
                <a:chExt cx="224837" cy="226650"/>
              </a:xfrm>
            </p:grpSpPr>
            <p:sp>
              <p:nvSpPr>
                <p:cNvPr id="140" name="Oval 100"/>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41" name="Oval 101"/>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8" name="Group 88"/>
              <p:cNvGrpSpPr/>
              <p:nvPr/>
            </p:nvGrpSpPr>
            <p:grpSpPr>
              <a:xfrm>
                <a:off x="4705258" y="2828806"/>
                <a:ext cx="199705" cy="200984"/>
                <a:chOff x="4149281" y="1887719"/>
                <a:chExt cx="224837" cy="226650"/>
              </a:xfrm>
            </p:grpSpPr>
            <p:sp>
              <p:nvSpPr>
                <p:cNvPr id="138" name="Oval 98"/>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9" name="Oval 99"/>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29" name="Group 89"/>
              <p:cNvGrpSpPr/>
              <p:nvPr/>
            </p:nvGrpSpPr>
            <p:grpSpPr>
              <a:xfrm>
                <a:off x="4867553" y="4396697"/>
                <a:ext cx="328449" cy="330554"/>
                <a:chOff x="4149281" y="1887719"/>
                <a:chExt cx="224837" cy="226650"/>
              </a:xfrm>
            </p:grpSpPr>
            <p:sp>
              <p:nvSpPr>
                <p:cNvPr id="136" name="Oval 96"/>
                <p:cNvSpPr/>
                <p:nvPr/>
              </p:nvSpPr>
              <p:spPr>
                <a:xfrm>
                  <a:off x="4149281" y="1887719"/>
                  <a:ext cx="224837" cy="226650"/>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7" name="Oval 97"/>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30" name="Group 90"/>
              <p:cNvGrpSpPr/>
              <p:nvPr/>
            </p:nvGrpSpPr>
            <p:grpSpPr>
              <a:xfrm>
                <a:off x="5480832" y="1998704"/>
                <a:ext cx="206943" cy="208270"/>
                <a:chOff x="4149281" y="1887719"/>
                <a:chExt cx="224837" cy="226650"/>
              </a:xfrm>
            </p:grpSpPr>
            <p:sp>
              <p:nvSpPr>
                <p:cNvPr id="134" name="Oval 94"/>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5" name="Oval 95"/>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nvGrpSpPr>
              <p:cNvPr id="131" name="Group 91"/>
              <p:cNvGrpSpPr/>
              <p:nvPr/>
            </p:nvGrpSpPr>
            <p:grpSpPr>
              <a:xfrm>
                <a:off x="7068613" y="4908628"/>
                <a:ext cx="250402" cy="252007"/>
                <a:chOff x="4149281" y="1887719"/>
                <a:chExt cx="224837" cy="226650"/>
              </a:xfrm>
            </p:grpSpPr>
            <p:sp>
              <p:nvSpPr>
                <p:cNvPr id="132" name="Oval 92"/>
                <p:cNvSpPr/>
                <p:nvPr/>
              </p:nvSpPr>
              <p:spPr>
                <a:xfrm>
                  <a:off x="4149281" y="1887719"/>
                  <a:ext cx="224837" cy="226650"/>
                </a:xfrm>
                <a:prstGeom prst="ellipse">
                  <a:avLst/>
                </a:prstGeom>
                <a:solidFill>
                  <a:schemeClr val="accent4">
                    <a:lumMod val="10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3" name="Oval 93"/>
                <p:cNvSpPr/>
                <p:nvPr/>
              </p:nvSpPr>
              <p:spPr>
                <a:xfrm>
                  <a:off x="4209256" y="1948177"/>
                  <a:ext cx="104887" cy="105734"/>
                </a:xfrm>
                <a:prstGeom prst="ellipse">
                  <a:avLst/>
                </a:prstGeom>
                <a:solidFill>
                  <a:schemeClr val="accent4">
                    <a:lumMod val="10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grpSp>
        </p:grpSp>
      </p:gr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858" y="1827277"/>
            <a:ext cx="696042" cy="696042"/>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786" y="965973"/>
            <a:ext cx="696042" cy="93367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014" y="3801834"/>
            <a:ext cx="696042" cy="696042"/>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112" y="2862676"/>
            <a:ext cx="696042" cy="69604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732" y="1760558"/>
            <a:ext cx="713443" cy="696042"/>
          </a:xfrm>
          <a:prstGeom prst="rect">
            <a:avLst/>
          </a:prstGeom>
        </p:spPr>
      </p:pic>
      <p:pic>
        <p:nvPicPr>
          <p:cNvPr id="205" name="图片 2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2161" y="1097903"/>
            <a:ext cx="584509" cy="584509"/>
          </a:xfrm>
          <a:prstGeom prst="rect">
            <a:avLst/>
          </a:prstGeom>
        </p:spPr>
      </p:pic>
      <p:pic>
        <p:nvPicPr>
          <p:cNvPr id="207" name="图片 2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1925" y="3777521"/>
            <a:ext cx="744765" cy="696042"/>
          </a:xfrm>
          <a:prstGeom prst="rect">
            <a:avLst/>
          </a:prstGeom>
        </p:spPr>
      </p:pic>
      <p:pic>
        <p:nvPicPr>
          <p:cNvPr id="208" name="图片 20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7951" y="2925771"/>
            <a:ext cx="696042" cy="696042"/>
          </a:xfrm>
          <a:prstGeom prst="rect">
            <a:avLst/>
          </a:prstGeom>
        </p:spPr>
      </p:pic>
      <p:sp>
        <p:nvSpPr>
          <p:cNvPr id="210" name="矩形 209"/>
          <p:cNvSpPr/>
          <p:nvPr/>
        </p:nvSpPr>
        <p:spPr>
          <a:xfrm>
            <a:off x="2710815" y="1248410"/>
            <a:ext cx="1009650"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网络诈骗</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1" name="矩形 210"/>
          <p:cNvSpPr/>
          <p:nvPr/>
        </p:nvSpPr>
        <p:spPr>
          <a:xfrm>
            <a:off x="2033905" y="2001520"/>
            <a:ext cx="943610"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隐私泄露</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2" name="矩形 211"/>
          <p:cNvSpPr/>
          <p:nvPr/>
        </p:nvSpPr>
        <p:spPr>
          <a:xfrm>
            <a:off x="1929765" y="3143250"/>
            <a:ext cx="951230"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交友诈骗</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3" name="矩形 212"/>
          <p:cNvSpPr/>
          <p:nvPr/>
        </p:nvSpPr>
        <p:spPr>
          <a:xfrm>
            <a:off x="2710815" y="4105275"/>
            <a:ext cx="918845"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手机支付</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4" name="矩形 213"/>
          <p:cNvSpPr/>
          <p:nvPr/>
        </p:nvSpPr>
        <p:spPr>
          <a:xfrm>
            <a:off x="5755005" y="1205865"/>
            <a:ext cx="1060450"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电脑病毒</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5" name="矩形 214"/>
          <p:cNvSpPr/>
          <p:nvPr/>
        </p:nvSpPr>
        <p:spPr>
          <a:xfrm>
            <a:off x="6492875" y="1977390"/>
            <a:ext cx="1116965"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手机病毒</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6" name="矩形 215"/>
          <p:cNvSpPr/>
          <p:nvPr/>
        </p:nvSpPr>
        <p:spPr>
          <a:xfrm>
            <a:off x="6476365" y="3059430"/>
            <a:ext cx="995045"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骚扰电话</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sp>
        <p:nvSpPr>
          <p:cNvPr id="217" name="矩形 216"/>
          <p:cNvSpPr/>
          <p:nvPr/>
        </p:nvSpPr>
        <p:spPr>
          <a:xfrm>
            <a:off x="5845175" y="4054475"/>
            <a:ext cx="1186180" cy="368300"/>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rPr>
              <a:t>垃圾短信</a:t>
            </a:r>
            <a:endParaRPr lang="zh-CN" altLang="en-US" sz="120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grpSp>
        <p:nvGrpSpPr>
          <p:cNvPr id="204" name="组合 203"/>
          <p:cNvGrpSpPr/>
          <p:nvPr/>
        </p:nvGrpSpPr>
        <p:grpSpPr>
          <a:xfrm>
            <a:off x="250636" y="244164"/>
            <a:ext cx="5032277" cy="640388"/>
            <a:chOff x="250636" y="244164"/>
            <a:chExt cx="5032277" cy="640388"/>
          </a:xfrm>
        </p:grpSpPr>
        <p:sp>
          <p:nvSpPr>
            <p:cNvPr id="206" name="文本框 205"/>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网络安全日常八大隐患</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209" name="图片 2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10"/>
                                        </p:tgtEl>
                                        <p:attrNameLst>
                                          <p:attrName>style.visibility</p:attrName>
                                        </p:attrNameLst>
                                      </p:cBhvr>
                                      <p:to>
                                        <p:strVal val="visible"/>
                                      </p:to>
                                    </p:set>
                                    <p:animEffect transition="in" filter="randombar(horizontal)">
                                      <p:cBhvr>
                                        <p:cTn id="13" dur="500"/>
                                        <p:tgtEl>
                                          <p:spTgt spid="2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11"/>
                                        </p:tgtEl>
                                        <p:attrNameLst>
                                          <p:attrName>style.visibility</p:attrName>
                                        </p:attrNameLst>
                                      </p:cBhvr>
                                      <p:to>
                                        <p:strVal val="visible"/>
                                      </p:to>
                                    </p:set>
                                    <p:animEffect transition="in" filter="randombar(horizontal)">
                                      <p:cBhvr>
                                        <p:cTn id="20" dur="500"/>
                                        <p:tgtEl>
                                          <p:spTgt spid="211"/>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4" presetClass="entr" presetSubtype="10" fill="hold" grpId="0" nodeType="after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randombar(horizontal)">
                                      <p:cBhvr>
                                        <p:cTn id="27" dur="500"/>
                                        <p:tgtEl>
                                          <p:spTgt spid="212"/>
                                        </p:tgtEl>
                                      </p:cBhvr>
                                    </p:animEffect>
                                  </p:childTnLst>
                                </p:cTn>
                              </p:par>
                              <p:par>
                                <p:cTn id="28" presetID="10" presetClass="entr" presetSubtype="0" fill="hold" nodeType="withEffect">
                                  <p:stCondLst>
                                    <p:cond delay="0"/>
                                  </p:stCondLst>
                                  <p:childTnLst>
                                    <p:set>
                                      <p:cBhvr>
                                        <p:cTn id="29" dur="1" fill="hold">
                                          <p:stCondLst>
                                            <p:cond delay="0"/>
                                          </p:stCondLst>
                                        </p:cTn>
                                        <p:tgtEl>
                                          <p:spTgt spid="208"/>
                                        </p:tgtEl>
                                        <p:attrNameLst>
                                          <p:attrName>style.visibility</p:attrName>
                                        </p:attrNameLst>
                                      </p:cBhvr>
                                      <p:to>
                                        <p:strVal val="visible"/>
                                      </p:to>
                                    </p:set>
                                    <p:animEffect transition="in" filter="fade">
                                      <p:cBhvr>
                                        <p:cTn id="30" dur="500"/>
                                        <p:tgtEl>
                                          <p:spTgt spid="208"/>
                                        </p:tgtEl>
                                      </p:cBhvr>
                                    </p:animEffect>
                                  </p:childTnLst>
                                </p:cTn>
                              </p:par>
                            </p:childTnLst>
                          </p:cTn>
                        </p:par>
                        <p:par>
                          <p:cTn id="31" fill="hold">
                            <p:stCondLst>
                              <p:cond delay="2000"/>
                            </p:stCondLst>
                            <p:childTnLst>
                              <p:par>
                                <p:cTn id="32" presetID="14" presetClass="entr" presetSubtype="10" fill="hold" grpId="0" nodeType="afterEffect">
                                  <p:stCondLst>
                                    <p:cond delay="0"/>
                                  </p:stCondLst>
                                  <p:childTnLst>
                                    <p:set>
                                      <p:cBhvr>
                                        <p:cTn id="33" dur="1" fill="hold">
                                          <p:stCondLst>
                                            <p:cond delay="0"/>
                                          </p:stCondLst>
                                        </p:cTn>
                                        <p:tgtEl>
                                          <p:spTgt spid="213"/>
                                        </p:tgtEl>
                                        <p:attrNameLst>
                                          <p:attrName>style.visibility</p:attrName>
                                        </p:attrNameLst>
                                      </p:cBhvr>
                                      <p:to>
                                        <p:strVal val="visible"/>
                                      </p:to>
                                    </p:set>
                                    <p:animEffect transition="in" filter="randombar(horizontal)">
                                      <p:cBhvr>
                                        <p:cTn id="34" dur="500"/>
                                        <p:tgtEl>
                                          <p:spTgt spid="213"/>
                                        </p:tgtEl>
                                      </p:cBhvr>
                                    </p:animEffect>
                                  </p:childTnLst>
                                </p:cTn>
                              </p:par>
                              <p:par>
                                <p:cTn id="35" presetID="10" presetClass="entr" presetSubtype="0" fill="hold" nodeType="withEffect">
                                  <p:stCondLst>
                                    <p:cond delay="0"/>
                                  </p:stCondLst>
                                  <p:childTnLst>
                                    <p:set>
                                      <p:cBhvr>
                                        <p:cTn id="36" dur="1" fill="hold">
                                          <p:stCondLst>
                                            <p:cond delay="0"/>
                                          </p:stCondLst>
                                        </p:cTn>
                                        <p:tgtEl>
                                          <p:spTgt spid="207"/>
                                        </p:tgtEl>
                                        <p:attrNameLst>
                                          <p:attrName>style.visibility</p:attrName>
                                        </p:attrNameLst>
                                      </p:cBhvr>
                                      <p:to>
                                        <p:strVal val="visible"/>
                                      </p:to>
                                    </p:set>
                                    <p:animEffect transition="in" filter="fade">
                                      <p:cBhvr>
                                        <p:cTn id="37" dur="500"/>
                                        <p:tgtEl>
                                          <p:spTgt spid="207"/>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14"/>
                                        </p:tgtEl>
                                        <p:attrNameLst>
                                          <p:attrName>style.visibility</p:attrName>
                                        </p:attrNameLst>
                                      </p:cBhvr>
                                      <p:to>
                                        <p:strVal val="visible"/>
                                      </p:to>
                                    </p:set>
                                    <p:animEffect transition="in" filter="randombar(horizontal)">
                                      <p:cBhvr>
                                        <p:cTn id="41" dur="500"/>
                                        <p:tgtEl>
                                          <p:spTgt spid="214"/>
                                        </p:tgtEl>
                                      </p:cBhvr>
                                    </p:animEffect>
                                  </p:childTnLst>
                                </p:cTn>
                              </p:par>
                              <p:par>
                                <p:cTn id="42" presetID="10" presetClass="entr" presetSubtype="0" fill="hold" nodeType="withEffect">
                                  <p:stCondLst>
                                    <p:cond delay="0"/>
                                  </p:stCondLst>
                                  <p:childTnLst>
                                    <p:set>
                                      <p:cBhvr>
                                        <p:cTn id="43" dur="1" fill="hold">
                                          <p:stCondLst>
                                            <p:cond delay="0"/>
                                          </p:stCondLst>
                                        </p:cTn>
                                        <p:tgtEl>
                                          <p:spTgt spid="205"/>
                                        </p:tgtEl>
                                        <p:attrNameLst>
                                          <p:attrName>style.visibility</p:attrName>
                                        </p:attrNameLst>
                                      </p:cBhvr>
                                      <p:to>
                                        <p:strVal val="visible"/>
                                      </p:to>
                                    </p:set>
                                    <p:animEffect transition="in" filter="fade">
                                      <p:cBhvr>
                                        <p:cTn id="44" dur="500"/>
                                        <p:tgtEl>
                                          <p:spTgt spid="205"/>
                                        </p:tgtEl>
                                      </p:cBhvr>
                                    </p:animEffect>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215"/>
                                        </p:tgtEl>
                                        <p:attrNameLst>
                                          <p:attrName>style.visibility</p:attrName>
                                        </p:attrNameLst>
                                      </p:cBhvr>
                                      <p:to>
                                        <p:strVal val="visible"/>
                                      </p:to>
                                    </p:set>
                                    <p:animEffect transition="in" filter="randombar(horizontal)">
                                      <p:cBhvr>
                                        <p:cTn id="48" dur="500"/>
                                        <p:tgtEl>
                                          <p:spTgt spid="215"/>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3500"/>
                            </p:stCondLst>
                            <p:childTnLst>
                              <p:par>
                                <p:cTn id="53" presetID="14" presetClass="entr" presetSubtype="10" fill="hold" grpId="0" nodeType="after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randombar(horizontal)">
                                      <p:cBhvr>
                                        <p:cTn id="55" dur="500"/>
                                        <p:tgtEl>
                                          <p:spTgt spid="216"/>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par>
                          <p:cTn id="59" fill="hold">
                            <p:stCondLst>
                              <p:cond delay="4000"/>
                            </p:stCondLst>
                            <p:childTnLst>
                              <p:par>
                                <p:cTn id="60" presetID="14" presetClass="entr" presetSubtype="10" fill="hold" grpId="0" nodeType="afterEffect">
                                  <p:stCondLst>
                                    <p:cond delay="0"/>
                                  </p:stCondLst>
                                  <p:childTnLst>
                                    <p:set>
                                      <p:cBhvr>
                                        <p:cTn id="61" dur="1" fill="hold">
                                          <p:stCondLst>
                                            <p:cond delay="0"/>
                                          </p:stCondLst>
                                        </p:cTn>
                                        <p:tgtEl>
                                          <p:spTgt spid="217"/>
                                        </p:tgtEl>
                                        <p:attrNameLst>
                                          <p:attrName>style.visibility</p:attrName>
                                        </p:attrNameLst>
                                      </p:cBhvr>
                                      <p:to>
                                        <p:strVal val="visible"/>
                                      </p:to>
                                    </p:set>
                                    <p:animEffect transition="in" filter="randombar(horizontal)">
                                      <p:cBhvr>
                                        <p:cTn id="62" dur="500"/>
                                        <p:tgtEl>
                                          <p:spTgt spid="217"/>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86"/>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grpSp>
        <p:nvGrpSpPr>
          <p:cNvPr id="4" name="组合 3"/>
          <p:cNvGrpSpPr/>
          <p:nvPr/>
        </p:nvGrpSpPr>
        <p:grpSpPr>
          <a:xfrm>
            <a:off x="854306" y="1914416"/>
            <a:ext cx="1114159" cy="1445857"/>
            <a:chOff x="1470670" y="1778832"/>
            <a:chExt cx="1485545" cy="1927809"/>
          </a:xfrm>
        </p:grpSpPr>
        <p:sp>
          <p:nvSpPr>
            <p:cNvPr id="204" name="Oval 3"/>
            <p:cNvSpPr/>
            <p:nvPr/>
          </p:nvSpPr>
          <p:spPr>
            <a:xfrm>
              <a:off x="1555477" y="1778832"/>
              <a:ext cx="1315932" cy="1315932"/>
            </a:xfrm>
            <a:prstGeom prst="ellipse">
              <a:avLst/>
            </a:prstGeom>
            <a:blipFill dpi="0" rotWithShape="1">
              <a:blip r:embed="rId2"/>
              <a:srcRect/>
              <a:stretch>
                <a:fillRect/>
              </a:stretch>
            </a:blip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220" name="矩形 219"/>
            <p:cNvSpPr/>
            <p:nvPr/>
          </p:nvSpPr>
          <p:spPr>
            <a:xfrm>
              <a:off x="1470670" y="3094764"/>
              <a:ext cx="1485545" cy="611877"/>
            </a:xfrm>
            <a:prstGeom prst="rect">
              <a:avLst/>
            </a:prstGeom>
          </p:spPr>
          <p:txBody>
            <a:bodyPr wrap="square">
              <a:spAutoFit/>
            </a:bodyPr>
            <a:lstStyle/>
            <a:p>
              <a:pPr>
                <a:lnSpc>
                  <a:spcPct val="150000"/>
                </a:lnSpc>
              </a:pPr>
              <a:r>
                <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rPr>
                <a:t>保持更新</a:t>
              </a:r>
              <a:endPar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endParaRPr>
            </a:p>
          </p:txBody>
        </p:sp>
      </p:grpSp>
      <p:grpSp>
        <p:nvGrpSpPr>
          <p:cNvPr id="221" name="组合 220"/>
          <p:cNvGrpSpPr/>
          <p:nvPr/>
        </p:nvGrpSpPr>
        <p:grpSpPr>
          <a:xfrm>
            <a:off x="2373249" y="1914416"/>
            <a:ext cx="1114159" cy="1445857"/>
            <a:chOff x="1470670" y="1778832"/>
            <a:chExt cx="1485545" cy="1927809"/>
          </a:xfrm>
        </p:grpSpPr>
        <p:sp>
          <p:nvSpPr>
            <p:cNvPr id="222" name="Oval 3"/>
            <p:cNvSpPr/>
            <p:nvPr/>
          </p:nvSpPr>
          <p:spPr>
            <a:xfrm>
              <a:off x="1555477" y="1778832"/>
              <a:ext cx="1315932" cy="1315932"/>
            </a:xfrm>
            <a:prstGeom prst="ellipse">
              <a:avLst/>
            </a:prstGeom>
            <a:blipFill dpi="0" rotWithShape="1">
              <a:blip r:embed="rId3"/>
              <a:srcRect/>
              <a:stretch>
                <a:fillRect/>
              </a:stretch>
            </a:blip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223" name="矩形 222"/>
            <p:cNvSpPr/>
            <p:nvPr/>
          </p:nvSpPr>
          <p:spPr>
            <a:xfrm>
              <a:off x="1470670" y="3094764"/>
              <a:ext cx="1485545" cy="611877"/>
            </a:xfrm>
            <a:prstGeom prst="rect">
              <a:avLst/>
            </a:prstGeom>
          </p:spPr>
          <p:txBody>
            <a:bodyPr wrap="square">
              <a:spAutoFit/>
            </a:bodyPr>
            <a:lstStyle/>
            <a:p>
              <a:pPr>
                <a:lnSpc>
                  <a:spcPct val="150000"/>
                </a:lnSpc>
              </a:pPr>
              <a:r>
                <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rPr>
                <a:t>密码安全</a:t>
              </a:r>
              <a:endPar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endParaRPr>
            </a:p>
          </p:txBody>
        </p:sp>
      </p:grpSp>
      <p:grpSp>
        <p:nvGrpSpPr>
          <p:cNvPr id="224" name="组合 223"/>
          <p:cNvGrpSpPr/>
          <p:nvPr/>
        </p:nvGrpSpPr>
        <p:grpSpPr>
          <a:xfrm>
            <a:off x="3892191" y="1914416"/>
            <a:ext cx="1114159" cy="1445857"/>
            <a:chOff x="1470670" y="1778832"/>
            <a:chExt cx="1485545" cy="1927809"/>
          </a:xfrm>
        </p:grpSpPr>
        <p:sp>
          <p:nvSpPr>
            <p:cNvPr id="225" name="Oval 3"/>
            <p:cNvSpPr/>
            <p:nvPr/>
          </p:nvSpPr>
          <p:spPr>
            <a:xfrm>
              <a:off x="1555477" y="1778832"/>
              <a:ext cx="1315932" cy="1315932"/>
            </a:xfrm>
            <a:prstGeom prst="ellipse">
              <a:avLst/>
            </a:prstGeom>
            <a:blipFill dpi="0" rotWithShape="1">
              <a:blip r:embed="rId4"/>
              <a:srcRect/>
              <a:stretch>
                <a:fillRect/>
              </a:stretch>
            </a:blip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226" name="矩形 225"/>
            <p:cNvSpPr/>
            <p:nvPr/>
          </p:nvSpPr>
          <p:spPr>
            <a:xfrm>
              <a:off x="1470670" y="3094764"/>
              <a:ext cx="1485545" cy="611877"/>
            </a:xfrm>
            <a:prstGeom prst="rect">
              <a:avLst/>
            </a:prstGeom>
          </p:spPr>
          <p:txBody>
            <a:bodyPr wrap="square">
              <a:spAutoFit/>
            </a:bodyPr>
            <a:lstStyle/>
            <a:p>
              <a:pPr>
                <a:lnSpc>
                  <a:spcPct val="150000"/>
                </a:lnSpc>
              </a:pPr>
              <a:r>
                <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rPr>
                <a:t>安全软件</a:t>
              </a:r>
              <a:endPar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endParaRPr>
            </a:p>
          </p:txBody>
        </p:sp>
      </p:grpSp>
      <p:grpSp>
        <p:nvGrpSpPr>
          <p:cNvPr id="227" name="组合 226"/>
          <p:cNvGrpSpPr/>
          <p:nvPr/>
        </p:nvGrpSpPr>
        <p:grpSpPr>
          <a:xfrm>
            <a:off x="5411134" y="1914416"/>
            <a:ext cx="1114159" cy="1445857"/>
            <a:chOff x="1470670" y="1778832"/>
            <a:chExt cx="1485545" cy="1927809"/>
          </a:xfrm>
        </p:grpSpPr>
        <p:sp>
          <p:nvSpPr>
            <p:cNvPr id="228" name="Oval 3"/>
            <p:cNvSpPr/>
            <p:nvPr/>
          </p:nvSpPr>
          <p:spPr>
            <a:xfrm>
              <a:off x="1555477" y="1778832"/>
              <a:ext cx="1315932" cy="1315932"/>
            </a:xfrm>
            <a:prstGeom prst="ellipse">
              <a:avLst/>
            </a:prstGeom>
            <a:blipFill dpi="0" rotWithShape="1">
              <a:blip r:embed="rId5"/>
              <a:srcRect/>
              <a:stretch>
                <a:fillRect/>
              </a:stretch>
            </a:blip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229" name="矩形 228"/>
            <p:cNvSpPr/>
            <p:nvPr/>
          </p:nvSpPr>
          <p:spPr>
            <a:xfrm>
              <a:off x="1470670" y="3094764"/>
              <a:ext cx="1485545" cy="611877"/>
            </a:xfrm>
            <a:prstGeom prst="rect">
              <a:avLst/>
            </a:prstGeom>
          </p:spPr>
          <p:txBody>
            <a:bodyPr wrap="square">
              <a:spAutoFit/>
            </a:bodyPr>
            <a:lstStyle/>
            <a:p>
              <a:pPr>
                <a:lnSpc>
                  <a:spcPct val="150000"/>
                </a:lnSpc>
              </a:pPr>
              <a:r>
                <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rPr>
                <a:t>时刻戒备</a:t>
              </a:r>
              <a:endPar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endParaRPr>
            </a:p>
          </p:txBody>
        </p:sp>
      </p:grpSp>
      <p:grpSp>
        <p:nvGrpSpPr>
          <p:cNvPr id="230" name="组合 229"/>
          <p:cNvGrpSpPr/>
          <p:nvPr/>
        </p:nvGrpSpPr>
        <p:grpSpPr>
          <a:xfrm>
            <a:off x="6930076" y="1914416"/>
            <a:ext cx="1114159" cy="1445857"/>
            <a:chOff x="1470670" y="1778832"/>
            <a:chExt cx="1485545" cy="1927809"/>
          </a:xfrm>
        </p:grpSpPr>
        <p:sp>
          <p:nvSpPr>
            <p:cNvPr id="231" name="Oval 3"/>
            <p:cNvSpPr/>
            <p:nvPr/>
          </p:nvSpPr>
          <p:spPr>
            <a:xfrm>
              <a:off x="1555477" y="1778832"/>
              <a:ext cx="1315932" cy="1315932"/>
            </a:xfrm>
            <a:prstGeom prst="ellipse">
              <a:avLst/>
            </a:prstGeom>
            <a:blipFill dpi="0" rotWithShape="1">
              <a:blip r:embed="rId6"/>
              <a:srcRect/>
              <a:stretch>
                <a:fillRect/>
              </a:stretch>
            </a:blip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232" name="矩形 231"/>
            <p:cNvSpPr/>
            <p:nvPr/>
          </p:nvSpPr>
          <p:spPr>
            <a:xfrm>
              <a:off x="1470670" y="3094764"/>
              <a:ext cx="1485545" cy="611877"/>
            </a:xfrm>
            <a:prstGeom prst="rect">
              <a:avLst/>
            </a:prstGeom>
          </p:spPr>
          <p:txBody>
            <a:bodyPr wrap="square">
              <a:spAutoFit/>
            </a:bodyPr>
            <a:lstStyle/>
            <a:p>
              <a:pPr>
                <a:lnSpc>
                  <a:spcPct val="150000"/>
                </a:lnSpc>
              </a:pPr>
              <a:r>
                <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rPr>
                <a:t>洁身自好</a:t>
              </a:r>
              <a:endParaRPr lang="zh-CN" altLang="en-US" kern="0" dirty="0">
                <a:solidFill>
                  <a:schemeClr val="tx1">
                    <a:lumMod val="85000"/>
                    <a:lumOff val="15000"/>
                  </a:schemeClr>
                </a:solidFill>
                <a:latin typeface="方正正黑简体 DemiBold" panose="02000700000000000000" pitchFamily="50" charset="-122"/>
                <a:ea typeface="方正正黑简体 DemiBold" panose="02000700000000000000" pitchFamily="50" charset="-122"/>
              </a:endParaRPr>
            </a:p>
          </p:txBody>
        </p:sp>
      </p:grpSp>
      <p:grpSp>
        <p:nvGrpSpPr>
          <p:cNvPr id="21" name="组合 20"/>
          <p:cNvGrpSpPr/>
          <p:nvPr/>
        </p:nvGrpSpPr>
        <p:grpSpPr>
          <a:xfrm>
            <a:off x="250636" y="244164"/>
            <a:ext cx="5032277" cy="640388"/>
            <a:chOff x="250636" y="244164"/>
            <a:chExt cx="5032277" cy="640388"/>
          </a:xfrm>
        </p:grpSpPr>
        <p:sp>
          <p:nvSpPr>
            <p:cNvPr id="22" name="文本框 21"/>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安全上网五大建议</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000"/>
                                        <p:tgtEl>
                                          <p:spTgt spid="221"/>
                                        </p:tgtEl>
                                      </p:cBhvr>
                                    </p:animEffect>
                                    <p:anim calcmode="lin" valueType="num">
                                      <p:cBhvr>
                                        <p:cTn id="14" dur="1000" fill="hold"/>
                                        <p:tgtEl>
                                          <p:spTgt spid="221"/>
                                        </p:tgtEl>
                                        <p:attrNameLst>
                                          <p:attrName>ppt_x</p:attrName>
                                        </p:attrNameLst>
                                      </p:cBhvr>
                                      <p:tavLst>
                                        <p:tav tm="0">
                                          <p:val>
                                            <p:strVal val="#ppt_x"/>
                                          </p:val>
                                        </p:tav>
                                        <p:tav tm="100000">
                                          <p:val>
                                            <p:strVal val="#ppt_x"/>
                                          </p:val>
                                        </p:tav>
                                      </p:tavLst>
                                    </p:anim>
                                    <p:anim calcmode="lin" valueType="num">
                                      <p:cBhvr>
                                        <p:cTn id="15" dur="1000" fill="hold"/>
                                        <p:tgtEl>
                                          <p:spTgt spid="2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24"/>
                                        </p:tgtEl>
                                        <p:attrNameLst>
                                          <p:attrName>style.visibility</p:attrName>
                                        </p:attrNameLst>
                                      </p:cBhvr>
                                      <p:to>
                                        <p:strVal val="visible"/>
                                      </p:to>
                                    </p:set>
                                    <p:animEffect transition="in" filter="fade">
                                      <p:cBhvr>
                                        <p:cTn id="19" dur="1000"/>
                                        <p:tgtEl>
                                          <p:spTgt spid="224"/>
                                        </p:tgtEl>
                                      </p:cBhvr>
                                    </p:animEffect>
                                    <p:anim calcmode="lin" valueType="num">
                                      <p:cBhvr>
                                        <p:cTn id="20" dur="1000" fill="hold"/>
                                        <p:tgtEl>
                                          <p:spTgt spid="224"/>
                                        </p:tgtEl>
                                        <p:attrNameLst>
                                          <p:attrName>ppt_x</p:attrName>
                                        </p:attrNameLst>
                                      </p:cBhvr>
                                      <p:tavLst>
                                        <p:tav tm="0">
                                          <p:val>
                                            <p:strVal val="#ppt_x"/>
                                          </p:val>
                                        </p:tav>
                                        <p:tav tm="100000">
                                          <p:val>
                                            <p:strVal val="#ppt_x"/>
                                          </p:val>
                                        </p:tav>
                                      </p:tavLst>
                                    </p:anim>
                                    <p:anim calcmode="lin" valueType="num">
                                      <p:cBhvr>
                                        <p:cTn id="21" dur="1000" fill="hold"/>
                                        <p:tgtEl>
                                          <p:spTgt spid="22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27"/>
                                        </p:tgtEl>
                                        <p:attrNameLst>
                                          <p:attrName>style.visibility</p:attrName>
                                        </p:attrNameLst>
                                      </p:cBhvr>
                                      <p:to>
                                        <p:strVal val="visible"/>
                                      </p:to>
                                    </p:set>
                                    <p:animEffect transition="in" filter="fade">
                                      <p:cBhvr>
                                        <p:cTn id="25" dur="1000"/>
                                        <p:tgtEl>
                                          <p:spTgt spid="227"/>
                                        </p:tgtEl>
                                      </p:cBhvr>
                                    </p:animEffect>
                                    <p:anim calcmode="lin" valueType="num">
                                      <p:cBhvr>
                                        <p:cTn id="26" dur="1000" fill="hold"/>
                                        <p:tgtEl>
                                          <p:spTgt spid="227"/>
                                        </p:tgtEl>
                                        <p:attrNameLst>
                                          <p:attrName>ppt_x</p:attrName>
                                        </p:attrNameLst>
                                      </p:cBhvr>
                                      <p:tavLst>
                                        <p:tav tm="0">
                                          <p:val>
                                            <p:strVal val="#ppt_x"/>
                                          </p:val>
                                        </p:tav>
                                        <p:tav tm="100000">
                                          <p:val>
                                            <p:strVal val="#ppt_x"/>
                                          </p:val>
                                        </p:tav>
                                      </p:tavLst>
                                    </p:anim>
                                    <p:anim calcmode="lin" valueType="num">
                                      <p:cBhvr>
                                        <p:cTn id="27" dur="1000" fill="hold"/>
                                        <p:tgtEl>
                                          <p:spTgt spid="22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30"/>
                                        </p:tgtEl>
                                        <p:attrNameLst>
                                          <p:attrName>style.visibility</p:attrName>
                                        </p:attrNameLst>
                                      </p:cBhvr>
                                      <p:to>
                                        <p:strVal val="visible"/>
                                      </p:to>
                                    </p:set>
                                    <p:animEffect transition="in" filter="fade">
                                      <p:cBhvr>
                                        <p:cTn id="31" dur="1000"/>
                                        <p:tgtEl>
                                          <p:spTgt spid="230"/>
                                        </p:tgtEl>
                                      </p:cBhvr>
                                    </p:animEffect>
                                    <p:anim calcmode="lin" valueType="num">
                                      <p:cBhvr>
                                        <p:cTn id="32" dur="1000" fill="hold"/>
                                        <p:tgtEl>
                                          <p:spTgt spid="230"/>
                                        </p:tgtEl>
                                        <p:attrNameLst>
                                          <p:attrName>ppt_x</p:attrName>
                                        </p:attrNameLst>
                                      </p:cBhvr>
                                      <p:tavLst>
                                        <p:tav tm="0">
                                          <p:val>
                                            <p:strVal val="#ppt_x"/>
                                          </p:val>
                                        </p:tav>
                                        <p:tav tm="100000">
                                          <p:val>
                                            <p:strVal val="#ppt_x"/>
                                          </p:val>
                                        </p:tav>
                                      </p:tavLst>
                                    </p:anim>
                                    <p:anim calcmode="lin" valueType="num">
                                      <p:cBhvr>
                                        <p:cTn id="33" dur="1000" fill="hold"/>
                                        <p:tgtEl>
                                          <p:spTgt spid="2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17526" y="2609471"/>
            <a:ext cx="7326474" cy="3914031"/>
          </a:xfrm>
          <a:prstGeom prst="rect">
            <a:avLst/>
          </a:prstGeom>
        </p:spPr>
      </p:pic>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2086294"/>
            <a:ext cx="3313793" cy="3233599"/>
          </a:xfrm>
          <a:prstGeom prst="rect">
            <a:avLst/>
          </a:prstGeom>
        </p:spPr>
      </p:pic>
      <p:sp>
        <p:nvSpPr>
          <p:cNvPr id="18" name="矩形 17"/>
          <p:cNvSpPr/>
          <p:nvPr/>
        </p:nvSpPr>
        <p:spPr>
          <a:xfrm>
            <a:off x="4303907" y="3280102"/>
            <a:ext cx="1800200" cy="288032"/>
          </a:xfrm>
          <a:prstGeom prst="rect">
            <a:avLst/>
          </a:prstGeom>
          <a:solidFill>
            <a:srgbClr val="006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芙蓉初级中学</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 name="TextBox 71"/>
          <p:cNvSpPr txBox="1"/>
          <p:nvPr/>
        </p:nvSpPr>
        <p:spPr>
          <a:xfrm>
            <a:off x="3257803" y="2503980"/>
            <a:ext cx="4218305" cy="414020"/>
          </a:xfrm>
          <a:prstGeom prst="rect">
            <a:avLst/>
          </a:prstGeom>
          <a:noFill/>
        </p:spPr>
        <p:txBody>
          <a:bodyPr wrap="none" rtlCol="0">
            <a:spAutoFit/>
          </a:bodyPr>
          <a:p>
            <a:r>
              <a:rPr lang="zh-CN" altLang="en-US" sz="2100" dirty="0">
                <a:solidFill>
                  <a:schemeClr val="tx1">
                    <a:lumMod val="65000"/>
                    <a:lumOff val="35000"/>
                  </a:schemeClr>
                </a:solidFill>
                <a:cs typeface="+mn-ea"/>
                <a:sym typeface="+mn-lt"/>
              </a:rPr>
              <a:t>网络安全为人民     网络安全靠人民</a:t>
            </a:r>
            <a:endParaRPr lang="zh-CN" altLang="en-US" sz="2100" dirty="0">
              <a:solidFill>
                <a:schemeClr val="tx1">
                  <a:lumMod val="65000"/>
                  <a:lumOff val="35000"/>
                </a:schemeClr>
              </a:solidFill>
              <a:cs typeface="+mn-ea"/>
              <a:sym typeface="+mn-lt"/>
            </a:endParaRPr>
          </a:p>
        </p:txBody>
      </p:sp>
      <p:sp>
        <p:nvSpPr>
          <p:cNvPr id="3" name="矩形 2"/>
          <p:cNvSpPr/>
          <p:nvPr/>
        </p:nvSpPr>
        <p:spPr>
          <a:xfrm>
            <a:off x="1560376" y="552899"/>
            <a:ext cx="7427503" cy="1695450"/>
          </a:xfrm>
          <a:prstGeom prst="rect">
            <a:avLst/>
          </a:prstGeom>
        </p:spPr>
        <p:txBody>
          <a:bodyPr wrap="square">
            <a:spAutoFit/>
          </a:bodyPr>
          <a:p>
            <a:pPr algn="ctr" fontAlgn="auto">
              <a:lnSpc>
                <a:spcPct val="150000"/>
              </a:lnSpc>
              <a:defRPr/>
            </a:pPr>
            <a:r>
              <a:rPr lang="zh-CN" altLang="en-US" sz="2000" b="1" spc="300" dirty="0">
                <a:solidFill>
                  <a:srgbClr val="0069BC"/>
                </a:solidFill>
                <a:latin typeface="微软雅黑" panose="020B0503020204020204" pitchFamily="34" charset="-122"/>
                <a:ea typeface="微软雅黑" panose="020B0503020204020204" pitchFamily="34" charset="-122"/>
                <a:cs typeface="+mn-ea"/>
                <a:sym typeface="+mn-lt"/>
              </a:rPr>
              <a:t>法治教育之</a:t>
            </a:r>
            <a:endParaRPr lang="zh-CN" altLang="en-US" sz="2000" b="1" spc="300" dirty="0">
              <a:solidFill>
                <a:srgbClr val="0069BC"/>
              </a:solidFill>
              <a:latin typeface="微软雅黑" panose="020B0503020204020204" pitchFamily="34" charset="-122"/>
              <a:ea typeface="微软雅黑" panose="020B0503020204020204" pitchFamily="34" charset="-122"/>
              <a:cs typeface="+mn-ea"/>
              <a:sym typeface="+mn-lt"/>
            </a:endParaRPr>
          </a:p>
          <a:p>
            <a:pPr algn="ctr" fontAlgn="auto">
              <a:lnSpc>
                <a:spcPct val="150000"/>
              </a:lnSpc>
              <a:defRPr/>
            </a:pPr>
            <a:r>
              <a:rPr lang="zh-CN" altLang="en-US" sz="4950" b="1" spc="300" dirty="0">
                <a:solidFill>
                  <a:srgbClr val="0069BC"/>
                </a:solidFill>
                <a:latin typeface="微软雅黑" panose="020B0503020204020204" pitchFamily="34" charset="-122"/>
                <a:ea typeface="微软雅黑" panose="020B0503020204020204" pitchFamily="34" charset="-122"/>
                <a:cs typeface="+mn-ea"/>
                <a:sym typeface="+mn-lt"/>
              </a:rPr>
              <a:t>国家网络安全</a:t>
            </a:r>
            <a:endParaRPr lang="zh-CN" altLang="en-US" sz="495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5"/>
          <p:cNvGrpSpPr/>
          <p:nvPr/>
        </p:nvGrpSpPr>
        <p:grpSpPr>
          <a:xfrm>
            <a:off x="606011" y="1723480"/>
            <a:ext cx="298830" cy="298829"/>
            <a:chOff x="0" y="0"/>
            <a:chExt cx="767929" cy="767929"/>
          </a:xfrm>
        </p:grpSpPr>
        <p:sp>
          <p:nvSpPr>
            <p:cNvPr id="40" name="Freeform: Shape 49"/>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sz="1350"/>
            </a:p>
          </p:txBody>
        </p:sp>
        <p:sp>
          <p:nvSpPr>
            <p:cNvPr id="41" name="Freeform: Shape 50"/>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350"/>
            </a:p>
          </p:txBody>
        </p:sp>
      </p:grpSp>
      <p:grpSp>
        <p:nvGrpSpPr>
          <p:cNvPr id="26" name="Group 39"/>
          <p:cNvGrpSpPr/>
          <p:nvPr/>
        </p:nvGrpSpPr>
        <p:grpSpPr>
          <a:xfrm>
            <a:off x="606011" y="2522762"/>
            <a:ext cx="298830" cy="298829"/>
            <a:chOff x="0" y="0"/>
            <a:chExt cx="767929" cy="767929"/>
          </a:xfrm>
        </p:grpSpPr>
        <p:sp>
          <p:nvSpPr>
            <p:cNvPr id="36" name="Freeform: Shape 43"/>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sz="1350"/>
            </a:p>
          </p:txBody>
        </p:sp>
        <p:sp>
          <p:nvSpPr>
            <p:cNvPr id="37" name="Freeform: Shape 44"/>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350"/>
            </a:p>
          </p:txBody>
        </p:sp>
      </p:grpSp>
      <p:grpSp>
        <p:nvGrpSpPr>
          <p:cNvPr id="28" name="Group 33"/>
          <p:cNvGrpSpPr/>
          <p:nvPr/>
        </p:nvGrpSpPr>
        <p:grpSpPr>
          <a:xfrm>
            <a:off x="606011" y="3286324"/>
            <a:ext cx="298830" cy="298829"/>
            <a:chOff x="0" y="0"/>
            <a:chExt cx="767929" cy="767929"/>
          </a:xfrm>
        </p:grpSpPr>
        <p:sp>
          <p:nvSpPr>
            <p:cNvPr id="32" name="Freeform: Shape 37"/>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sz="1350"/>
            </a:p>
          </p:txBody>
        </p:sp>
        <p:sp>
          <p:nvSpPr>
            <p:cNvPr id="33" name="Freeform: Shape 38"/>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350"/>
            </a:p>
          </p:txBody>
        </p:sp>
      </p:grpSp>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grpSp>
        <p:nvGrpSpPr>
          <p:cNvPr id="59" name="Group 45"/>
          <p:cNvGrpSpPr/>
          <p:nvPr/>
        </p:nvGrpSpPr>
        <p:grpSpPr>
          <a:xfrm>
            <a:off x="3277773" y="1723480"/>
            <a:ext cx="298830" cy="298829"/>
            <a:chOff x="0" y="0"/>
            <a:chExt cx="767929" cy="767929"/>
          </a:xfrm>
        </p:grpSpPr>
        <p:sp>
          <p:nvSpPr>
            <p:cNvPr id="60" name="Freeform: Shape 49"/>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sp>
          <p:nvSpPr>
            <p:cNvPr id="61" name="Freeform: Shape 50"/>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grpSp>
      <p:grpSp>
        <p:nvGrpSpPr>
          <p:cNvPr id="62" name="Group 39"/>
          <p:cNvGrpSpPr/>
          <p:nvPr/>
        </p:nvGrpSpPr>
        <p:grpSpPr>
          <a:xfrm>
            <a:off x="3277773" y="2522762"/>
            <a:ext cx="298830" cy="298829"/>
            <a:chOff x="0" y="0"/>
            <a:chExt cx="767929" cy="767929"/>
          </a:xfrm>
        </p:grpSpPr>
        <p:sp>
          <p:nvSpPr>
            <p:cNvPr id="63" name="Freeform: Shape 43"/>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sp>
          <p:nvSpPr>
            <p:cNvPr id="64" name="Freeform: Shape 44"/>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grpSp>
      <p:grpSp>
        <p:nvGrpSpPr>
          <p:cNvPr id="65" name="Group 33"/>
          <p:cNvGrpSpPr/>
          <p:nvPr/>
        </p:nvGrpSpPr>
        <p:grpSpPr>
          <a:xfrm>
            <a:off x="3277773" y="3286324"/>
            <a:ext cx="298830" cy="298829"/>
            <a:chOff x="0" y="0"/>
            <a:chExt cx="767929" cy="767929"/>
          </a:xfrm>
        </p:grpSpPr>
        <p:sp>
          <p:nvSpPr>
            <p:cNvPr id="66" name="Freeform: Shape 37"/>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sp>
          <p:nvSpPr>
            <p:cNvPr id="67" name="Freeform: Shape 38"/>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grpSp>
      <p:grpSp>
        <p:nvGrpSpPr>
          <p:cNvPr id="68" name="Group 45"/>
          <p:cNvGrpSpPr/>
          <p:nvPr/>
        </p:nvGrpSpPr>
        <p:grpSpPr>
          <a:xfrm>
            <a:off x="6050756" y="1723480"/>
            <a:ext cx="298830" cy="298829"/>
            <a:chOff x="0" y="0"/>
            <a:chExt cx="767929" cy="767929"/>
          </a:xfrm>
        </p:grpSpPr>
        <p:sp>
          <p:nvSpPr>
            <p:cNvPr id="69" name="Freeform: Shape 49"/>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sp>
          <p:nvSpPr>
            <p:cNvPr id="70" name="Freeform: Shape 50"/>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grpSp>
      <p:grpSp>
        <p:nvGrpSpPr>
          <p:cNvPr id="71" name="Group 39"/>
          <p:cNvGrpSpPr/>
          <p:nvPr/>
        </p:nvGrpSpPr>
        <p:grpSpPr>
          <a:xfrm>
            <a:off x="6050756" y="2522762"/>
            <a:ext cx="298830" cy="298829"/>
            <a:chOff x="0" y="0"/>
            <a:chExt cx="767929" cy="767929"/>
          </a:xfrm>
        </p:grpSpPr>
        <p:sp>
          <p:nvSpPr>
            <p:cNvPr id="72" name="Freeform: Shape 43"/>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sp>
          <p:nvSpPr>
            <p:cNvPr id="73" name="Freeform: Shape 44"/>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grpSp>
      <p:grpSp>
        <p:nvGrpSpPr>
          <p:cNvPr id="74" name="Group 33"/>
          <p:cNvGrpSpPr/>
          <p:nvPr/>
        </p:nvGrpSpPr>
        <p:grpSpPr>
          <a:xfrm>
            <a:off x="6050756" y="3286324"/>
            <a:ext cx="298830" cy="298829"/>
            <a:chOff x="0" y="0"/>
            <a:chExt cx="767929" cy="767929"/>
          </a:xfrm>
        </p:grpSpPr>
        <p:sp>
          <p:nvSpPr>
            <p:cNvPr id="75" name="Freeform: Shape 37"/>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sp>
          <p:nvSpPr>
            <p:cNvPr id="76" name="Freeform: Shape 38"/>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chemeClr val="accent1">
                <a:lumMod val="50000"/>
              </a:schemeClr>
            </a:solidFill>
            <a:ln w="12700" cap="flat">
              <a:noFill/>
              <a:miter lim="400000"/>
            </a:ln>
            <a:effectLst/>
          </p:spPr>
          <p:txBody>
            <a:bodyPr anchor="ctr"/>
            <a:lstStyle/>
            <a:p>
              <a:pPr algn="ctr"/>
              <a:endParaRPr sz="1200">
                <a:solidFill>
                  <a:srgbClr val="C6DFE8"/>
                </a:solidFill>
                <a:latin typeface="造字工房尚黑 G0v1 常规体" pitchFamily="50" charset="-122"/>
                <a:ea typeface="造字工房尚黑 G0v1 常规体" pitchFamily="50" charset="-122"/>
              </a:endParaRPr>
            </a:p>
          </p:txBody>
        </p:sp>
      </p:grpSp>
      <p:sp>
        <p:nvSpPr>
          <p:cNvPr id="2" name="矩形 1"/>
          <p:cNvSpPr/>
          <p:nvPr/>
        </p:nvSpPr>
        <p:spPr>
          <a:xfrm>
            <a:off x="904840" y="1762499"/>
            <a:ext cx="2185214" cy="276999"/>
          </a:xfrm>
          <a:prstGeom prst="rect">
            <a:avLst/>
          </a:prstGeom>
        </p:spPr>
        <p:txBody>
          <a:bodyPr wrap="non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建立和完善网络安全标准体系</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3" name="矩形 2"/>
          <p:cNvSpPr/>
          <p:nvPr/>
        </p:nvSpPr>
        <p:spPr>
          <a:xfrm>
            <a:off x="904840" y="2557386"/>
            <a:ext cx="2185214" cy="461665"/>
          </a:xfrm>
          <a:prstGeom prst="rect">
            <a:avLst/>
          </a:prstGeom>
        </p:spPr>
        <p:txBody>
          <a:bodyPr wrap="non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相关部门组织制定并修订国家</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标准、行业标准</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4" name="矩形 3"/>
          <p:cNvSpPr/>
          <p:nvPr/>
        </p:nvSpPr>
        <p:spPr>
          <a:xfrm>
            <a:off x="904841" y="3320949"/>
            <a:ext cx="2437226" cy="461665"/>
          </a:xfrm>
          <a:prstGeom prst="rect">
            <a:avLst/>
          </a:prstGeom>
        </p:spPr>
        <p:txBody>
          <a:bodyPr wrap="squar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支持企业、研究机构、高等学校、</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相关行业组织参与标准制定</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5" name="矩形 4"/>
          <p:cNvSpPr/>
          <p:nvPr/>
        </p:nvSpPr>
        <p:spPr>
          <a:xfrm>
            <a:off x="3574791" y="1741097"/>
            <a:ext cx="2231515" cy="646331"/>
          </a:xfrm>
          <a:prstGeom prst="rect">
            <a:avLst/>
          </a:prstGeom>
        </p:spPr>
        <p:txBody>
          <a:bodyPr wrap="squar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国务院和各级政府应做好扶持</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、推广工作，保护网络技术知</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识产权</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25" name="矩形 24"/>
          <p:cNvSpPr/>
          <p:nvPr/>
        </p:nvSpPr>
        <p:spPr>
          <a:xfrm>
            <a:off x="3567005" y="2557386"/>
            <a:ext cx="2492990" cy="276999"/>
          </a:xfrm>
          <a:prstGeom prst="rect">
            <a:avLst/>
          </a:prstGeom>
        </p:spPr>
        <p:txBody>
          <a:bodyPr wrap="non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推进网络安全社会化服务体系建设</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27" name="矩形 26"/>
          <p:cNvSpPr/>
          <p:nvPr/>
        </p:nvSpPr>
        <p:spPr>
          <a:xfrm>
            <a:off x="3589328" y="3314899"/>
            <a:ext cx="2311659" cy="1200329"/>
          </a:xfrm>
          <a:prstGeom prst="rect">
            <a:avLst/>
          </a:prstGeom>
        </p:spPr>
        <p:txBody>
          <a:bodyPr wrap="squar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鼓励开发网络数据安全保护和利</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用技术，促进公共数据资源开放</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，推动技术创新和经济社会发展</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29" name="矩形 28"/>
          <p:cNvSpPr/>
          <p:nvPr/>
        </p:nvSpPr>
        <p:spPr>
          <a:xfrm>
            <a:off x="6366898" y="1762499"/>
            <a:ext cx="2492990" cy="461665"/>
          </a:xfrm>
          <a:prstGeom prst="rect">
            <a:avLst/>
          </a:prstGeom>
        </p:spPr>
        <p:txBody>
          <a:bodyPr wrap="non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支持创新网络安全管理方式，运用</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新技术，提升保护水平</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30" name="矩形 29"/>
          <p:cNvSpPr/>
          <p:nvPr/>
        </p:nvSpPr>
        <p:spPr>
          <a:xfrm>
            <a:off x="6366898" y="2557386"/>
            <a:ext cx="2031325" cy="276999"/>
          </a:xfrm>
          <a:prstGeom prst="rect">
            <a:avLst/>
          </a:prstGeom>
        </p:spPr>
        <p:txBody>
          <a:bodyPr wrap="non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组织开展网络安全宣传教育</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31" name="矩形 30"/>
          <p:cNvSpPr/>
          <p:nvPr/>
        </p:nvSpPr>
        <p:spPr>
          <a:xfrm>
            <a:off x="6334051" y="3286324"/>
            <a:ext cx="2489687" cy="646331"/>
          </a:xfrm>
          <a:prstGeom prst="rect">
            <a:avLst/>
          </a:prstGeom>
        </p:spPr>
        <p:txBody>
          <a:bodyPr wrap="square">
            <a:spAutoFit/>
          </a:bodyPr>
          <a:lstStyle/>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支持教育培训机构开展网络安全相</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关教育与培训，促进网络安全人才</a:t>
            </a:r>
            <a:endParaRPr lang="en-US" altLang="zh-CN" sz="1200" dirty="0">
              <a:solidFill>
                <a:schemeClr val="tx1">
                  <a:lumMod val="85000"/>
                  <a:lumOff val="15000"/>
                </a:schemeClr>
              </a:solidFill>
              <a:latin typeface="造字工房尚黑 G0v1 常规体" pitchFamily="50" charset="-122"/>
              <a:ea typeface="造字工房尚黑 G0v1 常规体" pitchFamily="50" charset="-122"/>
            </a:endParaRPr>
          </a:p>
          <a:p>
            <a:r>
              <a:rPr lang="zh-CN" altLang="en-US" sz="1200" dirty="0">
                <a:solidFill>
                  <a:schemeClr val="tx1">
                    <a:lumMod val="85000"/>
                    <a:lumOff val="15000"/>
                  </a:schemeClr>
                </a:solidFill>
                <a:latin typeface="造字工房尚黑 G0v1 常规体" pitchFamily="50" charset="-122"/>
                <a:ea typeface="造字工房尚黑 G0v1 常规体" pitchFamily="50" charset="-122"/>
              </a:rPr>
              <a:t>交流</a:t>
            </a:r>
            <a:endParaRPr lang="zh-CN" altLang="en-US" sz="1200" dirty="0">
              <a:solidFill>
                <a:schemeClr val="tx1">
                  <a:lumMod val="85000"/>
                  <a:lumOff val="15000"/>
                </a:schemeClr>
              </a:solidFill>
              <a:latin typeface="造字工房尚黑 G0v1 常规体" pitchFamily="50" charset="-122"/>
              <a:ea typeface="造字工房尚黑 G0v1 常规体" pitchFamily="50" charset="-122"/>
            </a:endParaRPr>
          </a:p>
        </p:txBody>
      </p:sp>
      <p:grpSp>
        <p:nvGrpSpPr>
          <p:cNvPr id="8" name="组合 7"/>
          <p:cNvGrpSpPr/>
          <p:nvPr/>
        </p:nvGrpSpPr>
        <p:grpSpPr>
          <a:xfrm>
            <a:off x="250636" y="244164"/>
            <a:ext cx="5032277" cy="640388"/>
            <a:chOff x="250636" y="244164"/>
            <a:chExt cx="5032277" cy="640388"/>
          </a:xfrm>
        </p:grpSpPr>
        <p:sp>
          <p:nvSpPr>
            <p:cNvPr id="58" name="文本框 57"/>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国家支持与促进网络安全工作</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5" grpId="0"/>
      <p:bldP spid="27"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66" name="矩形 65"/>
          <p:cNvSpPr/>
          <p:nvPr/>
        </p:nvSpPr>
        <p:spPr>
          <a:xfrm>
            <a:off x="1969888" y="1348827"/>
            <a:ext cx="4792907" cy="458908"/>
          </a:xfrm>
          <a:prstGeom prst="rect">
            <a:avLst/>
          </a:prstGeom>
        </p:spPr>
        <p:txBody>
          <a:bodyPr wrap="square">
            <a:spAutoFit/>
          </a:bodyPr>
          <a:lstStyle/>
          <a:p>
            <a:pPr>
              <a:lnSpc>
                <a:spcPct val="150000"/>
              </a:lnSpc>
            </a:pPr>
            <a:r>
              <a:rPr lang="zh-CN" altLang="en-US" dirty="0">
                <a:solidFill>
                  <a:srgbClr val="0069BC"/>
                </a:solidFill>
                <a:latin typeface="造字工房尚黑 G0v1 常规体" pitchFamily="50" charset="-122"/>
                <a:ea typeface="造字工房尚黑 G0v1 常规体" pitchFamily="50" charset="-122"/>
              </a:rPr>
              <a:t>负责统筹调网络安全工作和相关监督管理工作</a:t>
            </a:r>
            <a:endParaRPr lang="zh-CN" altLang="en-US" dirty="0">
              <a:solidFill>
                <a:srgbClr val="0069BC"/>
              </a:solidFill>
              <a:latin typeface="造字工房尚黑 G0v1 常规体" pitchFamily="50" charset="-122"/>
              <a:ea typeface="造字工房尚黑 G0v1 常规体" pitchFamily="50" charset="-122"/>
            </a:endParaRPr>
          </a:p>
        </p:txBody>
      </p:sp>
      <p:pic>
        <p:nvPicPr>
          <p:cNvPr id="67" name="图片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71626" y="2337901"/>
            <a:ext cx="1982042" cy="996272"/>
          </a:xfrm>
          <a:prstGeom prst="rect">
            <a:avLst/>
          </a:prstGeom>
        </p:spPr>
      </p:pic>
      <p:sp>
        <p:nvSpPr>
          <p:cNvPr id="68" name="矩形 67"/>
          <p:cNvSpPr/>
          <p:nvPr/>
        </p:nvSpPr>
        <p:spPr>
          <a:xfrm>
            <a:off x="2254093" y="3676397"/>
            <a:ext cx="4569947" cy="397801"/>
          </a:xfrm>
          <a:prstGeom prst="rect">
            <a:avLst/>
          </a:prstGeom>
        </p:spPr>
        <p:txBody>
          <a:bodyPr wrap="square">
            <a:spAutoFit/>
          </a:bodyPr>
          <a:lstStyle/>
          <a:p>
            <a:pPr>
              <a:lnSpc>
                <a:spcPct val="150000"/>
              </a:lnSpc>
            </a:pPr>
            <a:r>
              <a:rPr lang="zh-CN" altLang="en-US" sz="1500" dirty="0">
                <a:solidFill>
                  <a:schemeClr val="tx1">
                    <a:lumMod val="85000"/>
                    <a:lumOff val="15000"/>
                  </a:schemeClr>
                </a:solidFill>
                <a:latin typeface="造字工房尚黑 G0v1 常规体" pitchFamily="50" charset="-122"/>
                <a:ea typeface="造字工房尚黑 G0v1 常规体" pitchFamily="50" charset="-122"/>
              </a:rPr>
              <a:t>在各自职责范围内负责网络安全保护和监督管理工作</a:t>
            </a:r>
            <a:endParaRPr lang="zh-CN" altLang="en-US" sz="1500" dirty="0">
              <a:solidFill>
                <a:schemeClr val="tx1">
                  <a:lumMod val="85000"/>
                  <a:lumOff val="15000"/>
                </a:schemeClr>
              </a:solidFill>
              <a:latin typeface="造字工房尚黑 G0v1 常规体" pitchFamily="50" charset="-122"/>
              <a:ea typeface="造字工房尚黑 G0v1 常规体" pitchFamily="50" charset="-122"/>
            </a:endParaRPr>
          </a:p>
        </p:txBody>
      </p:sp>
      <p:grpSp>
        <p:nvGrpSpPr>
          <p:cNvPr id="13" name="组合 12"/>
          <p:cNvGrpSpPr/>
          <p:nvPr/>
        </p:nvGrpSpPr>
        <p:grpSpPr>
          <a:xfrm>
            <a:off x="4603939" y="2221942"/>
            <a:ext cx="2396967" cy="1135314"/>
            <a:chOff x="6138585" y="2962589"/>
            <a:chExt cx="3195956" cy="1513752"/>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66" y="2962589"/>
              <a:ext cx="1081171" cy="1081171"/>
            </a:xfrm>
            <a:prstGeom prst="rect">
              <a:avLst/>
            </a:prstGeom>
          </p:spPr>
        </p:pic>
        <p:sp>
          <p:nvSpPr>
            <p:cNvPr id="69" name="TextBox 63"/>
            <p:cNvSpPr txBox="1">
              <a:spLocks noChangeArrowheads="1"/>
            </p:cNvSpPr>
            <p:nvPr/>
          </p:nvSpPr>
          <p:spPr bwMode="auto">
            <a:xfrm>
              <a:off x="6138585" y="4076232"/>
              <a:ext cx="319595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165" eaLnBrk="1" hangingPunct="1"/>
              <a:r>
                <a:rPr lang="zh-CN" altLang="en-US" sz="1350" dirty="0">
                  <a:solidFill>
                    <a:schemeClr val="tx1">
                      <a:lumMod val="85000"/>
                      <a:lumOff val="15000"/>
                    </a:schemeClr>
                  </a:solidFill>
                  <a:latin typeface="造字工房尚黑 G0v1 常规体" pitchFamily="50" charset="-122"/>
                  <a:ea typeface="造字工房尚黑 G0v1 常规体" pitchFamily="50" charset="-122"/>
                </a:rPr>
                <a:t>县级以上地方政府有关部门</a:t>
              </a:r>
              <a:endParaRPr lang="zh-CN" altLang="en-US" sz="1350" dirty="0">
                <a:solidFill>
                  <a:schemeClr val="tx1">
                    <a:lumMod val="85000"/>
                    <a:lumOff val="15000"/>
                  </a:schemeClr>
                </a:solidFill>
                <a:latin typeface="造字工房尚黑 G0v1 常规体" pitchFamily="50" charset="-122"/>
                <a:ea typeface="造字工房尚黑 G0v1 常规体" pitchFamily="50" charset="-122"/>
              </a:endParaRPr>
            </a:p>
          </p:txBody>
        </p:sp>
      </p:grpSp>
      <p:sp>
        <p:nvSpPr>
          <p:cNvPr id="70" name="矩形 69"/>
          <p:cNvSpPr/>
          <p:nvPr/>
        </p:nvSpPr>
        <p:spPr>
          <a:xfrm>
            <a:off x="2254094" y="4037609"/>
            <a:ext cx="4224495" cy="397801"/>
          </a:xfrm>
          <a:prstGeom prst="rect">
            <a:avLst/>
          </a:prstGeom>
        </p:spPr>
        <p:txBody>
          <a:bodyPr wrap="square">
            <a:spAutoFit/>
          </a:bodyPr>
          <a:lstStyle/>
          <a:p>
            <a:pPr>
              <a:lnSpc>
                <a:spcPct val="150000"/>
              </a:lnSpc>
            </a:pPr>
            <a:r>
              <a:rPr lang="zh-CN" altLang="en-US" sz="1500" dirty="0">
                <a:solidFill>
                  <a:schemeClr val="tx1">
                    <a:lumMod val="85000"/>
                    <a:lumOff val="15000"/>
                  </a:schemeClr>
                </a:solidFill>
                <a:latin typeface="造字工房尚黑 G0v1 常规体" pitchFamily="50" charset="-122"/>
                <a:ea typeface="造字工房尚黑 G0v1 常规体" pitchFamily="50" charset="-122"/>
              </a:rPr>
              <a:t>按国家规定确定网络安全保护和监督管理职责</a:t>
            </a:r>
            <a:endParaRPr lang="zh-CN" altLang="en-US" sz="1500" dirty="0">
              <a:solidFill>
                <a:schemeClr val="tx1">
                  <a:lumMod val="85000"/>
                  <a:lumOff val="15000"/>
                </a:schemeClr>
              </a:solidFill>
              <a:latin typeface="造字工房尚黑 G0v1 常规体" pitchFamily="50" charset="-122"/>
              <a:ea typeface="造字工房尚黑 G0v1 常规体" pitchFamily="50" charset="-122"/>
            </a:endParaRPr>
          </a:p>
        </p:txBody>
      </p:sp>
      <p:sp>
        <p:nvSpPr>
          <p:cNvPr id="3" name="矩形 2"/>
          <p:cNvSpPr/>
          <p:nvPr/>
        </p:nvSpPr>
        <p:spPr>
          <a:xfrm>
            <a:off x="3230929" y="1002096"/>
            <a:ext cx="1800493" cy="415498"/>
          </a:xfrm>
          <a:prstGeom prst="rect">
            <a:avLst/>
          </a:prstGeom>
        </p:spPr>
        <p:txBody>
          <a:bodyPr wrap="none">
            <a:spAutoFit/>
          </a:bodyPr>
          <a:lstStyle/>
          <a:p>
            <a:r>
              <a:rPr lang="zh-CN" altLang="en-US" sz="2100" dirty="0">
                <a:solidFill>
                  <a:srgbClr val="0069BC"/>
                </a:solidFill>
                <a:latin typeface="造字工房尚黑 G0v1 常规体" pitchFamily="50" charset="-122"/>
                <a:ea typeface="造字工房尚黑 G0v1 常规体" pitchFamily="50" charset="-122"/>
              </a:rPr>
              <a:t>国家网信部门</a:t>
            </a:r>
            <a:endParaRPr lang="zh-CN" altLang="en-US" sz="2100" dirty="0">
              <a:solidFill>
                <a:srgbClr val="0069BC"/>
              </a:solidFill>
            </a:endParaRPr>
          </a:p>
        </p:txBody>
      </p:sp>
      <p:grpSp>
        <p:nvGrpSpPr>
          <p:cNvPr id="12" name="组合 11"/>
          <p:cNvGrpSpPr/>
          <p:nvPr/>
        </p:nvGrpSpPr>
        <p:grpSpPr>
          <a:xfrm>
            <a:off x="2639576" y="1754841"/>
            <a:ext cx="3039612" cy="467101"/>
            <a:chOff x="3519435" y="2339788"/>
            <a:chExt cx="4052816" cy="622801"/>
          </a:xfrm>
        </p:grpSpPr>
        <p:cxnSp>
          <p:nvCxnSpPr>
            <p:cNvPr id="5" name="直接连接符 4"/>
            <p:cNvCxnSpPr/>
            <p:nvPr/>
          </p:nvCxnSpPr>
          <p:spPr>
            <a:xfrm>
              <a:off x="5477456" y="2339788"/>
              <a:ext cx="0" cy="376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519435" y="2716305"/>
              <a:ext cx="40528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21277" y="2716305"/>
              <a:ext cx="0" cy="246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569870" y="2716305"/>
              <a:ext cx="0" cy="2462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250636" y="244164"/>
            <a:ext cx="5032277" cy="640388"/>
            <a:chOff x="250636" y="244164"/>
            <a:chExt cx="5032277" cy="640388"/>
          </a:xfrm>
        </p:grpSpPr>
        <p:sp>
          <p:nvSpPr>
            <p:cNvPr id="22" name="文本框 21"/>
            <p:cNvSpPr txBox="1"/>
            <p:nvPr/>
          </p:nvSpPr>
          <p:spPr>
            <a:xfrm>
              <a:off x="897194" y="339502"/>
              <a:ext cx="4385719" cy="461665"/>
            </a:xfrm>
            <a:prstGeom prst="rect">
              <a:avLst/>
            </a:prstGeom>
            <a:noFill/>
          </p:spPr>
          <p:txBody>
            <a:bodyPr wrap="square" rtlCol="0">
              <a:spAutoFit/>
              <a:scene3d>
                <a:camera prst="orthographicFront"/>
                <a:lightRig rig="threePt" dir="t"/>
              </a:scene3d>
              <a:sp3d contourW="12700"/>
            </a:bodyPr>
            <a:lstStyle/>
            <a:p>
              <a:pPr defTabSz="685165"/>
              <a:r>
                <a:rPr lang="zh-CN" altLang="en-US" sz="2400" b="1" kern="0" dirty="0">
                  <a:solidFill>
                    <a:srgbClr val="0069BC"/>
                  </a:solidFill>
                  <a:latin typeface="方正正黑简体 DemiBold" panose="02000700000000000000" pitchFamily="50" charset="-122"/>
                  <a:ea typeface="方正正黑简体 DemiBold" panose="02000700000000000000" pitchFamily="50" charset="-122"/>
                </a:rPr>
                <a:t>网络安全工作职责</a:t>
              </a:r>
              <a:endParaRPr lang="zh-CN" altLang="en-US" sz="2400" b="1" kern="0" dirty="0">
                <a:solidFill>
                  <a:srgbClr val="0069BC"/>
                </a:solidFill>
                <a:latin typeface="方正正黑简体 DemiBold" panose="02000700000000000000" pitchFamily="50" charset="-122"/>
                <a:ea typeface="方正正黑简体 DemiBold" panose="02000700000000000000" pitchFamily="50" charset="-122"/>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636" y="244164"/>
              <a:ext cx="535177" cy="6403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6"/>
                                        </p:tgtEl>
                                        <p:attrNameLst>
                                          <p:attrName>ppt_y</p:attrName>
                                        </p:attrNameLst>
                                      </p:cBhvr>
                                      <p:tavLst>
                                        <p:tav tm="0">
                                          <p:val>
                                            <p:strVal val="#ppt_y"/>
                                          </p:val>
                                        </p:tav>
                                        <p:tav tm="100000">
                                          <p:val>
                                            <p:strVal val="#ppt_y"/>
                                          </p:val>
                                        </p:tav>
                                      </p:tavLst>
                                    </p:anim>
                                    <p:anim calcmode="lin" valueType="num">
                                      <p:cBhvr>
                                        <p:cTn id="15"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6"/>
                                        </p:tgtEl>
                                      </p:cBhvr>
                                    </p:animEffect>
                                  </p:childTnLst>
                                </p:cTn>
                              </p:par>
                            </p:childTnLst>
                          </p:cTn>
                        </p:par>
                        <p:par>
                          <p:cTn id="18" fill="hold">
                            <p:stCondLst>
                              <p:cond delay="245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950"/>
                            </p:stCondLst>
                            <p:childTnLst>
                              <p:par>
                                <p:cTn id="23" presetID="10" presetClass="entr" presetSubtype="0"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345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39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68"/>
                                        </p:tgtEl>
                                        <p:attrNameLst>
                                          <p:attrName>style.visibility</p:attrName>
                                        </p:attrNameLst>
                                      </p:cBhvr>
                                      <p:to>
                                        <p:strVal val="visible"/>
                                      </p:to>
                                    </p:set>
                                    <p:anim calcmode="lin" valueType="num">
                                      <p:cBhvr>
                                        <p:cTn id="33"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8"/>
                                        </p:tgtEl>
                                        <p:attrNameLst>
                                          <p:attrName>ppt_y</p:attrName>
                                        </p:attrNameLst>
                                      </p:cBhvr>
                                      <p:tavLst>
                                        <p:tav tm="0">
                                          <p:val>
                                            <p:strVal val="#ppt_y"/>
                                          </p:val>
                                        </p:tav>
                                        <p:tav tm="100000">
                                          <p:val>
                                            <p:strVal val="#ppt_y"/>
                                          </p:val>
                                        </p:tav>
                                      </p:tavLst>
                                    </p:anim>
                                    <p:anim calcmode="lin" valueType="num">
                                      <p:cBhvr>
                                        <p:cTn id="35"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8"/>
                                        </p:tgtEl>
                                      </p:cBhvr>
                                    </p:animEffect>
                                  </p:childTnLst>
                                </p:cTn>
                              </p:par>
                            </p:childTnLst>
                          </p:cTn>
                        </p:par>
                        <p:par>
                          <p:cTn id="38" fill="hold">
                            <p:stCondLst>
                              <p:cond delay="55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70"/>
                                        </p:tgtEl>
                                        <p:attrNameLst>
                                          <p:attrName>style.visibility</p:attrName>
                                        </p:attrNameLst>
                                      </p:cBhvr>
                                      <p:to>
                                        <p:strVal val="visible"/>
                                      </p:to>
                                    </p:set>
                                    <p:anim calcmode="lin" valueType="num">
                                      <p:cBhvr>
                                        <p:cTn id="41"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70"/>
                                        </p:tgtEl>
                                        <p:attrNameLst>
                                          <p:attrName>ppt_y</p:attrName>
                                        </p:attrNameLst>
                                      </p:cBhvr>
                                      <p:tavLst>
                                        <p:tav tm="0">
                                          <p:val>
                                            <p:strVal val="#ppt_y"/>
                                          </p:val>
                                        </p:tav>
                                        <p:tav tm="100000">
                                          <p:val>
                                            <p:strVal val="#ppt_y"/>
                                          </p:val>
                                        </p:tav>
                                      </p:tavLst>
                                    </p:anim>
                                    <p:anim calcmode="lin" valueType="num">
                                      <p:cBhvr>
                                        <p:cTn id="43"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9"/>
          <p:cNvGrpSpPr/>
          <p:nvPr/>
        </p:nvGrpSpPr>
        <p:grpSpPr>
          <a:xfrm>
            <a:off x="3829415" y="627534"/>
            <a:ext cx="1485165" cy="1485165"/>
            <a:chOff x="731404" y="2060848"/>
            <a:chExt cx="1980220" cy="1980220"/>
          </a:xfrm>
        </p:grpSpPr>
        <p:sp>
          <p:nvSpPr>
            <p:cNvPr id="49" name="Diamond 2"/>
            <p:cNvSpPr/>
            <p:nvPr/>
          </p:nvSpPr>
          <p:spPr bwMode="auto">
            <a:xfrm>
              <a:off x="731404" y="2060848"/>
              <a:ext cx="1980220" cy="1980220"/>
            </a:xfrm>
            <a:prstGeom prst="diamond">
              <a:avLst/>
            </a:prstGeom>
            <a:solidFill>
              <a:schemeClr val="accent1">
                <a:lumMod val="100000"/>
              </a:schemeClr>
            </a:solidFill>
            <a:ln w="19050">
              <a:noFill/>
              <a:round/>
            </a:ln>
          </p:spPr>
          <p:txBody>
            <a:bodyPr anchor="ctr"/>
            <a:lstStyle/>
            <a:p>
              <a:pPr algn="ctr"/>
            </a:p>
          </p:txBody>
        </p:sp>
        <p:sp>
          <p:nvSpPr>
            <p:cNvPr id="51" name="TextBox 33"/>
            <p:cNvSpPr txBox="1"/>
            <p:nvPr/>
          </p:nvSpPr>
          <p:spPr>
            <a:xfrm>
              <a:off x="917232" y="2828933"/>
              <a:ext cx="1608565" cy="610759"/>
            </a:xfrm>
            <a:prstGeom prst="rect">
              <a:avLst/>
            </a:prstGeom>
            <a:noFill/>
          </p:spPr>
          <p:txBody>
            <a:bodyPr wrap="none">
              <a:normAutofit fontScale="70000" lnSpcReduction="20000"/>
            </a:bodyPr>
            <a:lstStyle/>
            <a:p>
              <a:pPr algn="ctr"/>
              <a:r>
                <a:rPr lang="en-US" altLang="zh-CN" sz="4000" dirty="0">
                  <a:solidFill>
                    <a:schemeClr val="bg1"/>
                  </a:solidFill>
                  <a:latin typeface="Impact" panose="020B0806030902050204" pitchFamily="34" charset="0"/>
                </a:rPr>
                <a:t>02</a:t>
              </a:r>
              <a:endParaRPr lang="en-US" altLang="zh-CN" sz="4000" dirty="0">
                <a:solidFill>
                  <a:schemeClr val="bg1"/>
                </a:solidFill>
                <a:latin typeface="Impact" panose="020B080603090205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88224" y="2585452"/>
            <a:ext cx="2767319" cy="2700349"/>
          </a:xfrm>
          <a:prstGeom prst="rect">
            <a:avLst/>
          </a:prstGeom>
        </p:spPr>
      </p:pic>
      <p:sp>
        <p:nvSpPr>
          <p:cNvPr id="11" name="矩形 10"/>
          <p:cNvSpPr/>
          <p:nvPr/>
        </p:nvSpPr>
        <p:spPr>
          <a:xfrm>
            <a:off x="858245" y="2355726"/>
            <a:ext cx="7427503" cy="584775"/>
          </a:xfrm>
          <a:prstGeom prst="rect">
            <a:avLst/>
          </a:prstGeom>
        </p:spPr>
        <p:txBody>
          <a:bodyPr wrap="square">
            <a:spAutoFit/>
          </a:bodyPr>
          <a:lstStyle/>
          <a:p>
            <a:pPr algn="ctr">
              <a:defRPr/>
            </a:pPr>
            <a:r>
              <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rPr>
              <a:t>精讲解读国家网络安全法</a:t>
            </a:r>
            <a:endParaRPr lang="zh-CN" altLang="en-US" sz="3200" b="1" spc="300" dirty="0">
              <a:solidFill>
                <a:srgbClr val="0069BC"/>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978100" y="609346"/>
            <a:ext cx="3685624" cy="415498"/>
          </a:xfrm>
          <a:prstGeom prst="rect">
            <a:avLst/>
          </a:prstGeom>
        </p:spPr>
        <p:txBody>
          <a:bodyPr wrap="non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确立了网络安全法的基本原则</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2439872" y="595949"/>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1</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259632" y="1491630"/>
            <a:ext cx="6895682" cy="290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1500" b="1" dirty="0">
                <a:solidFill>
                  <a:srgbClr val="0069BC"/>
                </a:solidFill>
                <a:latin typeface="汉仪旗黑X1-45W" panose="00020600040101010101" pitchFamily="18" charset="-122"/>
                <a:ea typeface="汉仪旗黑X1-45W" panose="00020600040101010101" pitchFamily="18" charset="-122"/>
              </a:rPr>
              <a:t>（</a:t>
            </a:r>
            <a:r>
              <a:rPr lang="en-US" altLang="zh-CN" sz="1500" b="1" dirty="0">
                <a:solidFill>
                  <a:srgbClr val="0069BC"/>
                </a:solidFill>
                <a:latin typeface="汉仪旗黑X1-45W" panose="00020600040101010101" pitchFamily="18" charset="-122"/>
                <a:ea typeface="汉仪旗黑X1-45W" panose="00020600040101010101" pitchFamily="18" charset="-122"/>
              </a:rPr>
              <a:t>1</a:t>
            </a:r>
            <a:r>
              <a:rPr lang="zh-CN" altLang="en-US" sz="1500" b="1" dirty="0">
                <a:solidFill>
                  <a:srgbClr val="0069BC"/>
                </a:solidFill>
                <a:latin typeface="汉仪旗黑X1-45W" panose="00020600040101010101" pitchFamily="18" charset="-122"/>
                <a:ea typeface="汉仪旗黑X1-45W" panose="00020600040101010101" pitchFamily="18" charset="-122"/>
              </a:rPr>
              <a:t>）网络空间主权原则</a:t>
            </a:r>
            <a:endParaRPr lang="en-US" altLang="zh-CN" sz="150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endParaRPr lang="en-US" altLang="zh-CN" sz="150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第</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1</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条“立法目的”开宗明义，明确规定要维护我国网络空间主权。网络空间主权是一国国家主权在网络空间中的自然延伸和表现。习近平总书记指出，</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联合国宪章</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确立的主权平等原则是当代国际关系的基本准则，覆盖国与国交往各个领域，其原则和精神也应该适用于网络空间。各国自主选择网络发展道路、网络管理模式、互联网公共政策和平等参与国际网络空间治理的权利应当得到尊重。第</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2</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条明确规定</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适用于我国境内网络以及网络安全的监督管理。这是我国网络空间主权对内最高管辖权的具体体现。</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978100" y="609346"/>
            <a:ext cx="3685624" cy="415498"/>
          </a:xfrm>
          <a:prstGeom prst="rect">
            <a:avLst/>
          </a:prstGeom>
        </p:spPr>
        <p:txBody>
          <a:bodyPr wrap="non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确立了网络安全法的基本原则</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2439872" y="595949"/>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1</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259632" y="1779662"/>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1600" b="1" dirty="0">
                <a:solidFill>
                  <a:srgbClr val="0069BC"/>
                </a:solidFill>
                <a:latin typeface="汉仪旗黑X1-45W" panose="00020600040101010101" pitchFamily="18" charset="-122"/>
                <a:ea typeface="汉仪旗黑X1-45W" panose="00020600040101010101" pitchFamily="18" charset="-122"/>
              </a:rPr>
              <a:t>（</a:t>
            </a:r>
            <a:r>
              <a:rPr lang="en-US" altLang="zh-CN" sz="1600" b="1" dirty="0">
                <a:solidFill>
                  <a:srgbClr val="0069BC"/>
                </a:solidFill>
                <a:latin typeface="汉仪旗黑X1-45W" panose="00020600040101010101" pitchFamily="18" charset="-122"/>
                <a:ea typeface="汉仪旗黑X1-45W" panose="00020600040101010101" pitchFamily="18" charset="-122"/>
              </a:rPr>
              <a:t>2</a:t>
            </a:r>
            <a:r>
              <a:rPr lang="zh-CN" altLang="en-US" sz="1600" b="1" dirty="0">
                <a:solidFill>
                  <a:srgbClr val="0069BC"/>
                </a:solidFill>
                <a:latin typeface="汉仪旗黑X1-45W" panose="00020600040101010101" pitchFamily="18" charset="-122"/>
                <a:ea typeface="汉仪旗黑X1-45W" panose="00020600040101010101" pitchFamily="18" charset="-122"/>
              </a:rPr>
              <a:t>）网络安全与信息化发展并重原则</a:t>
            </a:r>
            <a:endParaRPr lang="en-US" altLang="zh-CN" sz="160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endParaRPr lang="en-US" altLang="zh-CN" sz="135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习近平总书记指出，安全是发展的前提，发展是安全的保障，安全和发展要同步推进。网络安全和信息化是一体之两翼、驱动之双轮，必须统一谋划、统一部署、统一推进、统一实施。</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第</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3</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条明确规定，国家坚持网络安全与信息化并重，遵循积极利用、科学发展、依法管理、确保安全的方针；既要推进网络基础设施建设，鼓励网络技术创新和应用，又要建立健全网络安全保障体系，提高网络安全保护能力，做到“双轮驱动、两翼齐飞” 。</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rot="10800000">
            <a:off x="1" y="1"/>
            <a:ext cx="1571626" cy="1128713"/>
          </a:xfrm>
          <a:prstGeom prst="rect">
            <a:avLst/>
          </a:prstGeom>
        </p:spPr>
      </p:pic>
      <p:sp>
        <p:nvSpPr>
          <p:cNvPr id="3" name="矩形 2"/>
          <p:cNvSpPr/>
          <p:nvPr/>
        </p:nvSpPr>
        <p:spPr>
          <a:xfrm>
            <a:off x="2978100" y="609346"/>
            <a:ext cx="3685624" cy="415498"/>
          </a:xfrm>
          <a:prstGeom prst="rect">
            <a:avLst/>
          </a:prstGeom>
        </p:spPr>
        <p:txBody>
          <a:bodyPr wrap="none">
            <a:spAutoFit/>
          </a:bodyPr>
          <a:lstStyle/>
          <a:p>
            <a:pPr defTabSz="913765" fontAlgn="base">
              <a:spcAft>
                <a:spcPct val="0"/>
              </a:spcAft>
              <a:defRPr/>
            </a:pPr>
            <a:r>
              <a:rPr lang="zh-CN" altLang="en-US" sz="2100" b="1" kern="0" dirty="0">
                <a:solidFill>
                  <a:srgbClr val="0069BC"/>
                </a:solidFill>
                <a:latin typeface="方正正黑简体 DemiBold" panose="02000700000000000000" pitchFamily="50" charset="-122"/>
                <a:ea typeface="方正正黑简体 DemiBold" panose="02000700000000000000" pitchFamily="50" charset="-122"/>
              </a:rPr>
              <a:t>确立了网络安全法的基本原则</a:t>
            </a:r>
            <a:endParaRPr lang="zh-CN" altLang="en-US" sz="2100" b="1" kern="0" dirty="0">
              <a:solidFill>
                <a:srgbClr val="0069BC"/>
              </a:solidFill>
              <a:latin typeface="方正正黑简体 DemiBold" panose="02000700000000000000" pitchFamily="50" charset="-122"/>
              <a:ea typeface="方正正黑简体 DemiBold" panose="02000700000000000000" pitchFamily="50" charset="-122"/>
            </a:endParaRPr>
          </a:p>
        </p:txBody>
      </p:sp>
      <p:grpSp>
        <p:nvGrpSpPr>
          <p:cNvPr id="4" name="组合 3"/>
          <p:cNvGrpSpPr/>
          <p:nvPr/>
        </p:nvGrpSpPr>
        <p:grpSpPr>
          <a:xfrm>
            <a:off x="2439872" y="595949"/>
            <a:ext cx="405383" cy="428895"/>
            <a:chOff x="1998406" y="1617139"/>
            <a:chExt cx="540511" cy="571860"/>
          </a:xfrm>
        </p:grpSpPr>
        <p:sp>
          <p:nvSpPr>
            <p:cNvPr id="14" name="Diamond 96"/>
            <p:cNvSpPr/>
            <p:nvPr/>
          </p:nvSpPr>
          <p:spPr>
            <a:xfrm rot="2700000">
              <a:off x="1999238" y="1616307"/>
              <a:ext cx="538848" cy="5405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50"/>
            </a:p>
          </p:txBody>
        </p:sp>
        <p:sp>
          <p:nvSpPr>
            <p:cNvPr id="13" name="矩形 12"/>
            <p:cNvSpPr/>
            <p:nvPr/>
          </p:nvSpPr>
          <p:spPr>
            <a:xfrm>
              <a:off x="2064177" y="1635002"/>
              <a:ext cx="457819" cy="553997"/>
            </a:xfrm>
            <a:prstGeom prst="rect">
              <a:avLst/>
            </a:prstGeom>
          </p:spPr>
          <p:txBody>
            <a:bodyPr wrap="none">
              <a:spAutoFit/>
            </a:bodyPr>
            <a:lstStyle/>
            <a:p>
              <a:pPr lvl="0">
                <a:defRPr/>
              </a:pPr>
              <a:r>
                <a:rPr lang="en-US" altLang="zh-CN" sz="2100" kern="0" dirty="0">
                  <a:solidFill>
                    <a:schemeClr val="bg1"/>
                  </a:solidFill>
                  <a:latin typeface="方正正黑简体 DemiBold" panose="02000700000000000000" pitchFamily="50" charset="-122"/>
                  <a:ea typeface="方正正黑简体 DemiBold" panose="02000700000000000000" pitchFamily="50" charset="-122"/>
                </a:rPr>
                <a:t>1</a:t>
              </a:r>
              <a:endParaRPr lang="zh-CN" altLang="en-US" sz="2100" kern="0" dirty="0">
                <a:solidFill>
                  <a:schemeClr val="bg1"/>
                </a:solidFill>
                <a:latin typeface="方正正黑简体 DemiBold" panose="02000700000000000000" pitchFamily="50" charset="-122"/>
                <a:ea typeface="方正正黑简体 DemiBold" panose="02000700000000000000" pitchFamily="50" charset="-122"/>
              </a:endParaRPr>
            </a:p>
          </p:txBody>
        </p:sp>
      </p:grpSp>
      <p:sp>
        <p:nvSpPr>
          <p:cNvPr id="7" name="矩形 6"/>
          <p:cNvSpPr/>
          <p:nvPr/>
        </p:nvSpPr>
        <p:spPr>
          <a:xfrm>
            <a:off x="1259632" y="1779662"/>
            <a:ext cx="6895682" cy="248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1600" b="1" dirty="0">
                <a:solidFill>
                  <a:srgbClr val="0069BC"/>
                </a:solidFill>
                <a:latin typeface="汉仪旗黑X1-45W" panose="00020600040101010101" pitchFamily="18" charset="-122"/>
                <a:ea typeface="汉仪旗黑X1-45W" panose="00020600040101010101" pitchFamily="18" charset="-122"/>
              </a:rPr>
              <a:t>（</a:t>
            </a:r>
            <a:r>
              <a:rPr lang="en-US" altLang="zh-CN" sz="1600" b="1" dirty="0">
                <a:solidFill>
                  <a:srgbClr val="0069BC"/>
                </a:solidFill>
                <a:latin typeface="汉仪旗黑X1-45W" panose="00020600040101010101" pitchFamily="18" charset="-122"/>
                <a:ea typeface="汉仪旗黑X1-45W" panose="00020600040101010101" pitchFamily="18" charset="-122"/>
              </a:rPr>
              <a:t>3</a:t>
            </a:r>
            <a:r>
              <a:rPr lang="zh-CN" altLang="en-US" sz="1600" b="1" dirty="0">
                <a:solidFill>
                  <a:srgbClr val="0069BC"/>
                </a:solidFill>
                <a:latin typeface="汉仪旗黑X1-45W" panose="00020600040101010101" pitchFamily="18" charset="-122"/>
                <a:ea typeface="汉仪旗黑X1-45W" panose="00020600040101010101" pitchFamily="18" charset="-122"/>
              </a:rPr>
              <a:t>）共同治理原则</a:t>
            </a:r>
            <a:endParaRPr lang="zh-CN" altLang="en-US" sz="160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endParaRPr lang="en-US" altLang="zh-CN" sz="1350" b="1" dirty="0">
              <a:solidFill>
                <a:srgbClr val="0069BC"/>
              </a:solidFill>
              <a:latin typeface="汉仪旗黑X1-45W" panose="00020600040101010101" pitchFamily="18" charset="-122"/>
              <a:ea typeface="汉仪旗黑X1-45W" panose="00020600040101010101" pitchFamily="18" charset="-122"/>
            </a:endParaRPr>
          </a:p>
          <a:p>
            <a:pPr algn="just">
              <a:lnSpc>
                <a:spcPct val="150000"/>
              </a:lnSpc>
            </a:pP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网络空间安全仅仅依靠政府是无法实现的，需要政府、企业、社会组织、技术社群和公民等网络利益相关者的共同参与。</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中华人民共和国网络安全法</a:t>
            </a:r>
            <a:r>
              <a:rPr lang="en-US" altLang="zh-CN" sz="1350" dirty="0">
                <a:solidFill>
                  <a:schemeClr val="tx1">
                    <a:lumMod val="85000"/>
                    <a:lumOff val="15000"/>
                  </a:schemeClr>
                </a:solidFill>
                <a:latin typeface="汉仪旗黑X1-45W" panose="00020600040101010101" pitchFamily="18" charset="-122"/>
                <a:ea typeface="汉仪旗黑X1-45W" panose="00020600040101010101" pitchFamily="18" charset="-122"/>
              </a:rPr>
              <a:t>》</a:t>
            </a:r>
            <a:r>
              <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rPr>
              <a:t>坚持共同治理原则，要求采取措施鼓励全社会共同参与，政府部门、网络建设者、网络运营者、网络服务提供者、网络行业相关组织、高等院校、职业学校、社会公众等都应根据各自的角色参与网络安全治理工作。</a:t>
            </a:r>
            <a:endParaRPr lang="zh-CN" altLang="en-US" sz="1350" dirty="0">
              <a:solidFill>
                <a:schemeClr val="tx1">
                  <a:lumMod val="85000"/>
                  <a:lumOff val="15000"/>
                </a:schemeClr>
              </a:solidFill>
              <a:latin typeface="汉仪旗黑X1-45W" panose="00020600040101010101" pitchFamily="18" charset="-122"/>
              <a:ea typeface="汉仪旗黑X1-45W" panose="00020600040101010101" pitchFamily="18"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311" t="7731" r="41887" b="74961"/>
          <a:stretch>
            <a:fillRect/>
          </a:stretch>
        </p:blipFill>
        <p:spPr>
          <a:xfrm>
            <a:off x="7572375" y="4063905"/>
            <a:ext cx="1571626" cy="1128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advClick="0" advTm="4000">
        <p:fad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0069BC"/>
      </a:accent1>
      <a:accent2>
        <a:srgbClr val="2A9AFF"/>
      </a:accent2>
      <a:accent3>
        <a:srgbClr val="0069BC"/>
      </a:accent3>
      <a:accent4>
        <a:srgbClr val="2A9AFF"/>
      </a:accent4>
      <a:accent5>
        <a:srgbClr val="0069BC"/>
      </a:accent5>
      <a:accent6>
        <a:srgbClr val="2A9AFF"/>
      </a:accent6>
      <a:hlink>
        <a:srgbClr val="6A8F9F"/>
      </a:hlink>
      <a:folHlink>
        <a:srgbClr val="F4B0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0069BC"/>
    </a:accent1>
    <a:accent2>
      <a:srgbClr val="2A9AFF"/>
    </a:accent2>
    <a:accent3>
      <a:srgbClr val="0069BC"/>
    </a:accent3>
    <a:accent4>
      <a:srgbClr val="2A9AFF"/>
    </a:accent4>
    <a:accent5>
      <a:srgbClr val="0069BC"/>
    </a:accent5>
    <a:accent6>
      <a:srgbClr val="2A9AFF"/>
    </a:accent6>
    <a:hlink>
      <a:srgbClr val="6A8F9F"/>
    </a:hlink>
    <a:folHlink>
      <a:srgbClr val="F4B06C"/>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0069BC"/>
    </a:accent1>
    <a:accent2>
      <a:srgbClr val="2A9AFF"/>
    </a:accent2>
    <a:accent3>
      <a:srgbClr val="0069BC"/>
    </a:accent3>
    <a:accent4>
      <a:srgbClr val="2A9AFF"/>
    </a:accent4>
    <a:accent5>
      <a:srgbClr val="0069BC"/>
    </a:accent5>
    <a:accent6>
      <a:srgbClr val="2A9AFF"/>
    </a:accent6>
    <a:hlink>
      <a:srgbClr val="6A8F9F"/>
    </a:hlink>
    <a:folHlink>
      <a:srgbClr val="F4B06C"/>
    </a:folHlink>
  </a:clrScheme>
</a:themeOverride>
</file>

<file path=docProps/app.xml><?xml version="1.0" encoding="utf-8"?>
<Properties xmlns="http://schemas.openxmlformats.org/officeDocument/2006/extended-properties" xmlns:vt="http://schemas.openxmlformats.org/officeDocument/2006/docPropsVTypes">
  <TotalTime>0</TotalTime>
  <Words>6638</Words>
  <Application>WPS 演示</Application>
  <PresentationFormat>全屏显示(16:9)</PresentationFormat>
  <Paragraphs>285</Paragraphs>
  <Slides>39</Slides>
  <Notes>40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39</vt:i4>
      </vt:variant>
    </vt:vector>
  </HeadingPairs>
  <TitlesOfParts>
    <vt:vector size="51" baseType="lpstr">
      <vt:lpstr>Arial</vt:lpstr>
      <vt:lpstr>宋体</vt:lpstr>
      <vt:lpstr>Wingdings</vt:lpstr>
      <vt:lpstr>微软雅黑</vt:lpstr>
      <vt:lpstr>Impact</vt:lpstr>
      <vt:lpstr>造字工房尚黑 G0v1 常规体</vt:lpstr>
      <vt:lpstr>黑体</vt:lpstr>
      <vt:lpstr>方正正黑简体 DemiBold</vt:lpstr>
      <vt:lpstr>汉仪旗黑X1-45W</vt:lpstr>
      <vt:lpstr>Calibri</vt:lpstr>
      <vt:lpstr>Arial Unicode MS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水-木-目</cp:lastModifiedBy>
  <cp:revision>256</cp:revision>
  <dcterms:created xsi:type="dcterms:W3CDTF">2015-12-11T17:46:00Z</dcterms:created>
  <dcterms:modified xsi:type="dcterms:W3CDTF">2022-05-18T07:05:18Z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ies>
</file>