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2"/>
    <p:sldId id="418" r:id="rId3"/>
    <p:sldId id="42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8" y="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与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椭圆 12"/>
          <p:cNvSpPr/>
          <p:nvPr userDrawn="1"/>
        </p:nvSpPr>
        <p:spPr>
          <a:xfrm>
            <a:off x="9486563" y="-279176"/>
            <a:ext cx="2067262" cy="2067260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椭圆 2"/>
          <p:cNvSpPr/>
          <p:nvPr userDrawn="1"/>
        </p:nvSpPr>
        <p:spPr>
          <a:xfrm>
            <a:off x="8690488" y="4308243"/>
            <a:ext cx="4265494" cy="4265494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4" name="椭圆 3"/>
          <p:cNvSpPr/>
          <p:nvPr userDrawn="1"/>
        </p:nvSpPr>
        <p:spPr>
          <a:xfrm>
            <a:off x="-637201" y="1071938"/>
            <a:ext cx="1875673" cy="1875673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1542001" y="5044812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椭圆 5"/>
          <p:cNvSpPr/>
          <p:nvPr userDrawn="1"/>
        </p:nvSpPr>
        <p:spPr>
          <a:xfrm>
            <a:off x="11799845" y="3611640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椭圆 6"/>
          <p:cNvSpPr/>
          <p:nvPr userDrawn="1"/>
        </p:nvSpPr>
        <p:spPr>
          <a:xfrm>
            <a:off x="9938956" y="168122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椭圆 7"/>
          <p:cNvSpPr/>
          <p:nvPr userDrawn="1"/>
        </p:nvSpPr>
        <p:spPr>
          <a:xfrm>
            <a:off x="376532" y="-710963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 userDrawn="1"/>
        </p:nvSpPr>
        <p:spPr>
          <a:xfrm>
            <a:off x="9451589" y="1195136"/>
            <a:ext cx="439233" cy="439233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椭圆 9"/>
          <p:cNvSpPr/>
          <p:nvPr userDrawn="1"/>
        </p:nvSpPr>
        <p:spPr>
          <a:xfrm>
            <a:off x="2791938" y="543561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10"/>
          <p:cNvSpPr/>
          <p:nvPr userDrawn="1"/>
        </p:nvSpPr>
        <p:spPr>
          <a:xfrm>
            <a:off x="747713" y="1020322"/>
            <a:ext cx="10696575" cy="4817356"/>
          </a:xfrm>
          <a:custGeom>
            <a:avLst/>
            <a:gdLst>
              <a:gd name="connsiteX0" fmla="*/ 212349 w 10696575"/>
              <a:gd name="connsiteY0" fmla="*/ 0 h 4817356"/>
              <a:gd name="connsiteX1" fmla="*/ 3994548 w 10696575"/>
              <a:gd name="connsiteY1" fmla="*/ 0 h 4817356"/>
              <a:gd name="connsiteX2" fmla="*/ 3994548 w 10696575"/>
              <a:gd name="connsiteY2" fmla="*/ 519661 h 4817356"/>
              <a:gd name="connsiteX3" fmla="*/ 6702027 w 10696575"/>
              <a:gd name="connsiteY3" fmla="*/ 519661 h 4817356"/>
              <a:gd name="connsiteX4" fmla="*/ 6702027 w 10696575"/>
              <a:gd name="connsiteY4" fmla="*/ 0 h 4817356"/>
              <a:gd name="connsiteX5" fmla="*/ 10484226 w 10696575"/>
              <a:gd name="connsiteY5" fmla="*/ 0 h 4817356"/>
              <a:gd name="connsiteX6" fmla="*/ 10696575 w 10696575"/>
              <a:gd name="connsiteY6" fmla="*/ 212349 h 4817356"/>
              <a:gd name="connsiteX7" fmla="*/ 10696575 w 10696575"/>
              <a:gd name="connsiteY7" fmla="*/ 4605007 h 4817356"/>
              <a:gd name="connsiteX8" fmla="*/ 10484226 w 10696575"/>
              <a:gd name="connsiteY8" fmla="*/ 4817356 h 4817356"/>
              <a:gd name="connsiteX9" fmla="*/ 212349 w 10696575"/>
              <a:gd name="connsiteY9" fmla="*/ 4817356 h 4817356"/>
              <a:gd name="connsiteX10" fmla="*/ 0 w 10696575"/>
              <a:gd name="connsiteY10" fmla="*/ 4605007 h 4817356"/>
              <a:gd name="connsiteX11" fmla="*/ 0 w 10696575"/>
              <a:gd name="connsiteY11" fmla="*/ 212349 h 4817356"/>
              <a:gd name="connsiteX12" fmla="*/ 212349 w 10696575"/>
              <a:gd name="connsiteY12" fmla="*/ 0 h 4817356"/>
              <a:gd name="connsiteX0-1" fmla="*/ 6702027 w 10696575"/>
              <a:gd name="connsiteY0-2" fmla="*/ 519661 h 4817356"/>
              <a:gd name="connsiteX1-3" fmla="*/ 6702027 w 10696575"/>
              <a:gd name="connsiteY1-4" fmla="*/ 0 h 4817356"/>
              <a:gd name="connsiteX2-5" fmla="*/ 10484226 w 10696575"/>
              <a:gd name="connsiteY2-6" fmla="*/ 0 h 4817356"/>
              <a:gd name="connsiteX3-7" fmla="*/ 10696575 w 10696575"/>
              <a:gd name="connsiteY3-8" fmla="*/ 212349 h 4817356"/>
              <a:gd name="connsiteX4-9" fmla="*/ 10696575 w 10696575"/>
              <a:gd name="connsiteY4-10" fmla="*/ 4605007 h 4817356"/>
              <a:gd name="connsiteX5-11" fmla="*/ 10484226 w 10696575"/>
              <a:gd name="connsiteY5-12" fmla="*/ 4817356 h 4817356"/>
              <a:gd name="connsiteX6-13" fmla="*/ 212349 w 10696575"/>
              <a:gd name="connsiteY6-14" fmla="*/ 4817356 h 4817356"/>
              <a:gd name="connsiteX7-15" fmla="*/ 0 w 10696575"/>
              <a:gd name="connsiteY7-16" fmla="*/ 4605007 h 4817356"/>
              <a:gd name="connsiteX8-17" fmla="*/ 0 w 10696575"/>
              <a:gd name="connsiteY8-18" fmla="*/ 212349 h 4817356"/>
              <a:gd name="connsiteX9-19" fmla="*/ 212349 w 10696575"/>
              <a:gd name="connsiteY9-20" fmla="*/ 0 h 4817356"/>
              <a:gd name="connsiteX10-21" fmla="*/ 3994548 w 10696575"/>
              <a:gd name="connsiteY10-22" fmla="*/ 0 h 4817356"/>
              <a:gd name="connsiteX11-23" fmla="*/ 3994548 w 10696575"/>
              <a:gd name="connsiteY11-24" fmla="*/ 519661 h 4817356"/>
              <a:gd name="connsiteX12-25" fmla="*/ 6793467 w 10696575"/>
              <a:gd name="connsiteY12-26" fmla="*/ 611101 h 4817356"/>
              <a:gd name="connsiteX0-27" fmla="*/ 6702027 w 10696575"/>
              <a:gd name="connsiteY0-28" fmla="*/ 519661 h 4817356"/>
              <a:gd name="connsiteX1-29" fmla="*/ 6702027 w 10696575"/>
              <a:gd name="connsiteY1-30" fmla="*/ 0 h 4817356"/>
              <a:gd name="connsiteX2-31" fmla="*/ 10484226 w 10696575"/>
              <a:gd name="connsiteY2-32" fmla="*/ 0 h 4817356"/>
              <a:gd name="connsiteX3-33" fmla="*/ 10696575 w 10696575"/>
              <a:gd name="connsiteY3-34" fmla="*/ 212349 h 4817356"/>
              <a:gd name="connsiteX4-35" fmla="*/ 10696575 w 10696575"/>
              <a:gd name="connsiteY4-36" fmla="*/ 4605007 h 4817356"/>
              <a:gd name="connsiteX5-37" fmla="*/ 10484226 w 10696575"/>
              <a:gd name="connsiteY5-38" fmla="*/ 4817356 h 4817356"/>
              <a:gd name="connsiteX6-39" fmla="*/ 212349 w 10696575"/>
              <a:gd name="connsiteY6-40" fmla="*/ 4817356 h 4817356"/>
              <a:gd name="connsiteX7-41" fmla="*/ 0 w 10696575"/>
              <a:gd name="connsiteY7-42" fmla="*/ 4605007 h 4817356"/>
              <a:gd name="connsiteX8-43" fmla="*/ 0 w 10696575"/>
              <a:gd name="connsiteY8-44" fmla="*/ 212349 h 4817356"/>
              <a:gd name="connsiteX9-45" fmla="*/ 212349 w 10696575"/>
              <a:gd name="connsiteY9-46" fmla="*/ 0 h 4817356"/>
              <a:gd name="connsiteX10-47" fmla="*/ 3994548 w 10696575"/>
              <a:gd name="connsiteY10-48" fmla="*/ 0 h 4817356"/>
              <a:gd name="connsiteX11-49" fmla="*/ 3994548 w 10696575"/>
              <a:gd name="connsiteY11-50" fmla="*/ 519661 h 4817356"/>
              <a:gd name="connsiteX0-51" fmla="*/ 6702027 w 10696575"/>
              <a:gd name="connsiteY0-52" fmla="*/ 0 h 4817356"/>
              <a:gd name="connsiteX1-53" fmla="*/ 10484226 w 10696575"/>
              <a:gd name="connsiteY1-54" fmla="*/ 0 h 4817356"/>
              <a:gd name="connsiteX2-55" fmla="*/ 10696575 w 10696575"/>
              <a:gd name="connsiteY2-56" fmla="*/ 212349 h 4817356"/>
              <a:gd name="connsiteX3-57" fmla="*/ 10696575 w 10696575"/>
              <a:gd name="connsiteY3-58" fmla="*/ 4605007 h 4817356"/>
              <a:gd name="connsiteX4-59" fmla="*/ 10484226 w 10696575"/>
              <a:gd name="connsiteY4-60" fmla="*/ 4817356 h 4817356"/>
              <a:gd name="connsiteX5-61" fmla="*/ 212349 w 10696575"/>
              <a:gd name="connsiteY5-62" fmla="*/ 4817356 h 4817356"/>
              <a:gd name="connsiteX6-63" fmla="*/ 0 w 10696575"/>
              <a:gd name="connsiteY6-64" fmla="*/ 4605007 h 4817356"/>
              <a:gd name="connsiteX7-65" fmla="*/ 0 w 10696575"/>
              <a:gd name="connsiteY7-66" fmla="*/ 212349 h 4817356"/>
              <a:gd name="connsiteX8-67" fmla="*/ 212349 w 10696575"/>
              <a:gd name="connsiteY8-68" fmla="*/ 0 h 4817356"/>
              <a:gd name="connsiteX9-69" fmla="*/ 3994548 w 10696575"/>
              <a:gd name="connsiteY9-70" fmla="*/ 0 h 4817356"/>
              <a:gd name="connsiteX10-71" fmla="*/ 3994548 w 10696575"/>
              <a:gd name="connsiteY10-72" fmla="*/ 519661 h 4817356"/>
              <a:gd name="connsiteX0-73" fmla="*/ 6702027 w 10696575"/>
              <a:gd name="connsiteY0-74" fmla="*/ 0 h 4817356"/>
              <a:gd name="connsiteX1-75" fmla="*/ 10484226 w 10696575"/>
              <a:gd name="connsiteY1-76" fmla="*/ 0 h 4817356"/>
              <a:gd name="connsiteX2-77" fmla="*/ 10696575 w 10696575"/>
              <a:gd name="connsiteY2-78" fmla="*/ 212349 h 4817356"/>
              <a:gd name="connsiteX3-79" fmla="*/ 10696575 w 10696575"/>
              <a:gd name="connsiteY3-80" fmla="*/ 4605007 h 4817356"/>
              <a:gd name="connsiteX4-81" fmla="*/ 10484226 w 10696575"/>
              <a:gd name="connsiteY4-82" fmla="*/ 4817356 h 4817356"/>
              <a:gd name="connsiteX5-83" fmla="*/ 212349 w 10696575"/>
              <a:gd name="connsiteY5-84" fmla="*/ 4817356 h 4817356"/>
              <a:gd name="connsiteX6-85" fmla="*/ 0 w 10696575"/>
              <a:gd name="connsiteY6-86" fmla="*/ 4605007 h 4817356"/>
              <a:gd name="connsiteX7-87" fmla="*/ 0 w 10696575"/>
              <a:gd name="connsiteY7-88" fmla="*/ 212349 h 4817356"/>
              <a:gd name="connsiteX8-89" fmla="*/ 212349 w 10696575"/>
              <a:gd name="connsiteY8-90" fmla="*/ 0 h 4817356"/>
              <a:gd name="connsiteX9-91" fmla="*/ 3994548 w 10696575"/>
              <a:gd name="connsiteY9-92" fmla="*/ 0 h 48173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10696575" h="4817356">
                <a:moveTo>
                  <a:pt x="6702027" y="0"/>
                </a:moveTo>
                <a:lnTo>
                  <a:pt x="10484226" y="0"/>
                </a:lnTo>
                <a:cubicBezTo>
                  <a:pt x="10601503" y="0"/>
                  <a:pt x="10696575" y="95072"/>
                  <a:pt x="10696575" y="212349"/>
                </a:cubicBezTo>
                <a:lnTo>
                  <a:pt x="10696575" y="4605007"/>
                </a:lnTo>
                <a:cubicBezTo>
                  <a:pt x="10696575" y="4722284"/>
                  <a:pt x="10601503" y="4817356"/>
                  <a:pt x="10484226" y="4817356"/>
                </a:cubicBezTo>
                <a:lnTo>
                  <a:pt x="212349" y="4817356"/>
                </a:lnTo>
                <a:cubicBezTo>
                  <a:pt x="95072" y="4817356"/>
                  <a:pt x="0" y="4722284"/>
                  <a:pt x="0" y="4605007"/>
                </a:cubicBezTo>
                <a:lnTo>
                  <a:pt x="0" y="212349"/>
                </a:lnTo>
                <a:cubicBezTo>
                  <a:pt x="0" y="95072"/>
                  <a:pt x="95072" y="0"/>
                  <a:pt x="212349" y="0"/>
                </a:cubicBezTo>
                <a:lnTo>
                  <a:pt x="3994548" y="0"/>
                </a:lnTo>
              </a:path>
            </a:pathLst>
          </a:custGeom>
          <a:noFill/>
          <a:ln w="19050">
            <a:solidFill>
              <a:schemeClr val="accent1"/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/>
        </p:nvSpPr>
        <p:spPr>
          <a:xfrm>
            <a:off x="1339773" y="4848225"/>
            <a:ext cx="2011046" cy="2011046"/>
          </a:xfrm>
          <a:prstGeom prst="ellipse">
            <a:avLst/>
          </a:prstGeom>
          <a:noFill/>
          <a:ln>
            <a:solidFill>
              <a:srgbClr val="B1D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椭圆 6"/>
          <p:cNvSpPr/>
          <p:nvPr userDrawn="1"/>
        </p:nvSpPr>
        <p:spPr>
          <a:xfrm>
            <a:off x="7490338" y="6146568"/>
            <a:ext cx="4265494" cy="4265494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8" name="椭圆 7"/>
          <p:cNvSpPr/>
          <p:nvPr userDrawn="1"/>
        </p:nvSpPr>
        <p:spPr>
          <a:xfrm>
            <a:off x="10329316" y="5916066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9" name="椭圆 8"/>
          <p:cNvSpPr/>
          <p:nvPr userDrawn="1"/>
        </p:nvSpPr>
        <p:spPr>
          <a:xfrm>
            <a:off x="650561" y="-1888906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0" name="椭圆 9"/>
          <p:cNvSpPr/>
          <p:nvPr userDrawn="1"/>
        </p:nvSpPr>
        <p:spPr>
          <a:xfrm>
            <a:off x="2818889" y="-340236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9400962" y="-774853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12" name="椭圆 11"/>
          <p:cNvSpPr/>
          <p:nvPr userDrawn="1"/>
        </p:nvSpPr>
        <p:spPr>
          <a:xfrm>
            <a:off x="-1404391" y="4527866"/>
            <a:ext cx="2011046" cy="2011046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椭圆 12"/>
          <p:cNvSpPr/>
          <p:nvPr userDrawn="1"/>
        </p:nvSpPr>
        <p:spPr>
          <a:xfrm>
            <a:off x="-1202163" y="4730094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2022/4/16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tags" Target="../tags/tag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51327" y="2380892"/>
            <a:ext cx="6689332" cy="130702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CN" altLang="zh-CN" sz="4000" b="1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八校合作联盟校本化作业设计</a:t>
            </a:r>
            <a:endParaRPr lang="en-US" altLang="zh-CN" sz="4000" b="1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zh-CN" altLang="en-US" sz="4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交流会</a:t>
            </a:r>
            <a:endParaRPr lang="zh-CN" altLang="en-US" sz="40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4528403" y="3853861"/>
            <a:ext cx="3133725" cy="399021"/>
            <a:chOff x="4529137" y="4600029"/>
            <a:chExt cx="3133725" cy="399021"/>
          </a:xfrm>
        </p:grpSpPr>
        <p:sp>
          <p:nvSpPr>
            <p:cNvPr id="15" name="矩形: 圆角 14"/>
            <p:cNvSpPr/>
            <p:nvPr/>
          </p:nvSpPr>
          <p:spPr>
            <a:xfrm>
              <a:off x="4529137" y="4600029"/>
              <a:ext cx="3133725" cy="39902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dirty="0">
                <a:solidFill>
                  <a:srgbClr val="496826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466822" y="4639710"/>
              <a:ext cx="125835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+mj-ea"/>
                  <a:ea typeface="+mj-ea"/>
                </a:rPr>
                <a:t>2022.3.22</a:t>
              </a:r>
            </a:p>
          </p:txBody>
        </p:sp>
      </p:grpSp>
      <p:sp>
        <p:nvSpPr>
          <p:cNvPr id="21" name="矩形 20"/>
          <p:cNvSpPr/>
          <p:nvPr/>
        </p:nvSpPr>
        <p:spPr>
          <a:xfrm>
            <a:off x="10520206" y="6304067"/>
            <a:ext cx="13676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00" b="1" dirty="0">
                <a:solidFill>
                  <a:schemeClr val="accent1"/>
                </a:solidFill>
              </a:rPr>
              <a:t>Design</a:t>
            </a:r>
            <a:r>
              <a:rPr lang="zh-CN" altLang="en-US" sz="1100" dirty="0">
                <a:solidFill>
                  <a:schemeClr val="accent1"/>
                </a:solidFill>
              </a:rPr>
              <a:t>  Grey wind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835" y="119745"/>
            <a:ext cx="1852863" cy="1853812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BD646EB9-8066-4A53-BCBA-7FC29C5BEE62}"/>
              </a:ext>
            </a:extLst>
          </p:cNvPr>
          <p:cNvSpPr txBox="1"/>
          <p:nvPr/>
        </p:nvSpPr>
        <p:spPr>
          <a:xfrm>
            <a:off x="828675" y="1405622"/>
            <a:ext cx="1053465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课时作业题型：单选（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4-6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个），多选（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2-3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），填空（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2-3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），解答（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2-3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）其中每份作业可以包含知识拓展（如变式等），时长控制在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40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到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50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分钟左右。</a:t>
            </a:r>
            <a:endParaRPr lang="en-US" altLang="zh-CN" sz="2800" b="1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修改要求：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作业规划表（课时合理性？知识点覆盖？作业是否覆盖全部知识点？）</a:t>
            </a:r>
            <a:endParaRPr lang="en-US" altLang="zh-CN" sz="2800" b="1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、作业中：明显的错误改正、明显的废题要换掉、缺少的知识点要补充，题目不清晰的进行修改。</a:t>
            </a:r>
            <a:endParaRPr lang="en-US" altLang="zh-CN" sz="2800" b="1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zh-CN" altLang="zh-CN" sz="2800" b="1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41002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B80D9D1-C625-48A6-B747-E8E4DDEC2CB7}"/>
              </a:ext>
            </a:extLst>
          </p:cNvPr>
          <p:cNvSpPr/>
          <p:nvPr/>
        </p:nvSpPr>
        <p:spPr>
          <a:xfrm>
            <a:off x="2925906" y="2967335"/>
            <a:ext cx="634019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感谢聆听！</a:t>
            </a:r>
          </a:p>
        </p:txBody>
      </p:sp>
    </p:spTree>
    <p:extLst>
      <p:ext uri="{BB962C8B-B14F-4D97-AF65-F5344CB8AC3E}">
        <p14:creationId xmlns:p14="http://schemas.microsoft.com/office/powerpoint/2010/main" val="2662706602"/>
      </p:ext>
    </p:extLst>
  </p:cSld>
  <p:clrMapOvr>
    <a:masterClrMapping/>
  </p:clrMapOvr>
  <p:transition>
    <p:rand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118</Words>
  <Application>Microsoft Office PowerPoint</Application>
  <PresentationFormat>宽屏</PresentationFormat>
  <Paragraphs>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宋体</vt:lpstr>
      <vt:lpstr>微软雅黑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ZLC</dc:creator>
  <cp:lastModifiedBy>ZLC</cp:lastModifiedBy>
  <cp:revision>183</cp:revision>
  <dcterms:created xsi:type="dcterms:W3CDTF">2019-06-19T02:08:00Z</dcterms:created>
  <dcterms:modified xsi:type="dcterms:W3CDTF">2022-04-16T03:02:44Z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