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410" r:id="rId2"/>
    <p:sldId id="417" r:id="rId3"/>
    <p:sldId id="421" r:id="rId4"/>
    <p:sldId id="418" r:id="rId5"/>
    <p:sldId id="422" r:id="rId6"/>
    <p:sldId id="420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67" d="100"/>
          <a:sy n="67" d="100"/>
        </p:scale>
        <p:origin x="688" y="10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2.xml"/><Relationship Id="rId4" Type="http://schemas.openxmlformats.org/officeDocument/2006/relationships/tags" Target="../tags/tag6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9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2022/3/22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2022/3/22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2022/3/22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与封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椭圆 12"/>
          <p:cNvSpPr/>
          <p:nvPr userDrawn="1"/>
        </p:nvSpPr>
        <p:spPr>
          <a:xfrm>
            <a:off x="9486563" y="-279176"/>
            <a:ext cx="2067262" cy="2067260"/>
          </a:xfrm>
          <a:prstGeom prst="ellipse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椭圆 2"/>
          <p:cNvSpPr/>
          <p:nvPr userDrawn="1"/>
        </p:nvSpPr>
        <p:spPr>
          <a:xfrm>
            <a:off x="8690488" y="4308243"/>
            <a:ext cx="4265494" cy="4265494"/>
          </a:xfrm>
          <a:prstGeom prst="ellipse">
            <a:avLst/>
          </a:prstGeom>
          <a:solidFill>
            <a:schemeClr val="accent1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4" name="椭圆 3"/>
          <p:cNvSpPr/>
          <p:nvPr userDrawn="1"/>
        </p:nvSpPr>
        <p:spPr>
          <a:xfrm>
            <a:off x="-637201" y="1071938"/>
            <a:ext cx="1875673" cy="1875673"/>
          </a:xfrm>
          <a:prstGeom prst="ellipse">
            <a:avLst/>
          </a:prstGeom>
          <a:solidFill>
            <a:schemeClr val="accent1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 userDrawn="1"/>
        </p:nvSpPr>
        <p:spPr>
          <a:xfrm>
            <a:off x="1542001" y="5044812"/>
            <a:ext cx="1606590" cy="1606590"/>
          </a:xfrm>
          <a:prstGeom prst="ellipse">
            <a:avLst/>
          </a:prstGeom>
          <a:solidFill>
            <a:schemeClr val="accent1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" name="椭圆 5"/>
          <p:cNvSpPr/>
          <p:nvPr userDrawn="1"/>
        </p:nvSpPr>
        <p:spPr>
          <a:xfrm>
            <a:off x="11799845" y="3611640"/>
            <a:ext cx="2048968" cy="2048968"/>
          </a:xfrm>
          <a:prstGeom prst="ellipse">
            <a:avLst/>
          </a:prstGeom>
          <a:solidFill>
            <a:schemeClr val="accent1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" name="椭圆 6"/>
          <p:cNvSpPr/>
          <p:nvPr userDrawn="1"/>
        </p:nvSpPr>
        <p:spPr>
          <a:xfrm>
            <a:off x="9938956" y="168122"/>
            <a:ext cx="1162475" cy="1162475"/>
          </a:xfrm>
          <a:prstGeom prst="ellipse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8" name="椭圆 7"/>
          <p:cNvSpPr/>
          <p:nvPr userDrawn="1"/>
        </p:nvSpPr>
        <p:spPr>
          <a:xfrm>
            <a:off x="376532" y="-710963"/>
            <a:ext cx="2720738" cy="2720738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 userDrawn="1"/>
        </p:nvSpPr>
        <p:spPr>
          <a:xfrm>
            <a:off x="9451589" y="1195136"/>
            <a:ext cx="439233" cy="439233"/>
          </a:xfrm>
          <a:prstGeom prst="ellipse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0" name="椭圆 9"/>
          <p:cNvSpPr/>
          <p:nvPr userDrawn="1"/>
        </p:nvSpPr>
        <p:spPr>
          <a:xfrm>
            <a:off x="2791938" y="543561"/>
            <a:ext cx="953522" cy="953522"/>
          </a:xfrm>
          <a:prstGeom prst="ellipse">
            <a:avLst/>
          </a:prstGeom>
          <a:solidFill>
            <a:schemeClr val="accent1">
              <a:lumMod val="40000"/>
              <a:lumOff val="6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任意多边形: 形状 10"/>
          <p:cNvSpPr/>
          <p:nvPr userDrawn="1"/>
        </p:nvSpPr>
        <p:spPr>
          <a:xfrm>
            <a:off x="747713" y="1020322"/>
            <a:ext cx="10696575" cy="4817356"/>
          </a:xfrm>
          <a:custGeom>
            <a:avLst/>
            <a:gdLst>
              <a:gd name="connsiteX0" fmla="*/ 212349 w 10696575"/>
              <a:gd name="connsiteY0" fmla="*/ 0 h 4817356"/>
              <a:gd name="connsiteX1" fmla="*/ 3994548 w 10696575"/>
              <a:gd name="connsiteY1" fmla="*/ 0 h 4817356"/>
              <a:gd name="connsiteX2" fmla="*/ 3994548 w 10696575"/>
              <a:gd name="connsiteY2" fmla="*/ 519661 h 4817356"/>
              <a:gd name="connsiteX3" fmla="*/ 6702027 w 10696575"/>
              <a:gd name="connsiteY3" fmla="*/ 519661 h 4817356"/>
              <a:gd name="connsiteX4" fmla="*/ 6702027 w 10696575"/>
              <a:gd name="connsiteY4" fmla="*/ 0 h 4817356"/>
              <a:gd name="connsiteX5" fmla="*/ 10484226 w 10696575"/>
              <a:gd name="connsiteY5" fmla="*/ 0 h 4817356"/>
              <a:gd name="connsiteX6" fmla="*/ 10696575 w 10696575"/>
              <a:gd name="connsiteY6" fmla="*/ 212349 h 4817356"/>
              <a:gd name="connsiteX7" fmla="*/ 10696575 w 10696575"/>
              <a:gd name="connsiteY7" fmla="*/ 4605007 h 4817356"/>
              <a:gd name="connsiteX8" fmla="*/ 10484226 w 10696575"/>
              <a:gd name="connsiteY8" fmla="*/ 4817356 h 4817356"/>
              <a:gd name="connsiteX9" fmla="*/ 212349 w 10696575"/>
              <a:gd name="connsiteY9" fmla="*/ 4817356 h 4817356"/>
              <a:gd name="connsiteX10" fmla="*/ 0 w 10696575"/>
              <a:gd name="connsiteY10" fmla="*/ 4605007 h 4817356"/>
              <a:gd name="connsiteX11" fmla="*/ 0 w 10696575"/>
              <a:gd name="connsiteY11" fmla="*/ 212349 h 4817356"/>
              <a:gd name="connsiteX12" fmla="*/ 212349 w 10696575"/>
              <a:gd name="connsiteY12" fmla="*/ 0 h 4817356"/>
              <a:gd name="connsiteX0-1" fmla="*/ 6702027 w 10696575"/>
              <a:gd name="connsiteY0-2" fmla="*/ 519661 h 4817356"/>
              <a:gd name="connsiteX1-3" fmla="*/ 6702027 w 10696575"/>
              <a:gd name="connsiteY1-4" fmla="*/ 0 h 4817356"/>
              <a:gd name="connsiteX2-5" fmla="*/ 10484226 w 10696575"/>
              <a:gd name="connsiteY2-6" fmla="*/ 0 h 4817356"/>
              <a:gd name="connsiteX3-7" fmla="*/ 10696575 w 10696575"/>
              <a:gd name="connsiteY3-8" fmla="*/ 212349 h 4817356"/>
              <a:gd name="connsiteX4-9" fmla="*/ 10696575 w 10696575"/>
              <a:gd name="connsiteY4-10" fmla="*/ 4605007 h 4817356"/>
              <a:gd name="connsiteX5-11" fmla="*/ 10484226 w 10696575"/>
              <a:gd name="connsiteY5-12" fmla="*/ 4817356 h 4817356"/>
              <a:gd name="connsiteX6-13" fmla="*/ 212349 w 10696575"/>
              <a:gd name="connsiteY6-14" fmla="*/ 4817356 h 4817356"/>
              <a:gd name="connsiteX7-15" fmla="*/ 0 w 10696575"/>
              <a:gd name="connsiteY7-16" fmla="*/ 4605007 h 4817356"/>
              <a:gd name="connsiteX8-17" fmla="*/ 0 w 10696575"/>
              <a:gd name="connsiteY8-18" fmla="*/ 212349 h 4817356"/>
              <a:gd name="connsiteX9-19" fmla="*/ 212349 w 10696575"/>
              <a:gd name="connsiteY9-20" fmla="*/ 0 h 4817356"/>
              <a:gd name="connsiteX10-21" fmla="*/ 3994548 w 10696575"/>
              <a:gd name="connsiteY10-22" fmla="*/ 0 h 4817356"/>
              <a:gd name="connsiteX11-23" fmla="*/ 3994548 w 10696575"/>
              <a:gd name="connsiteY11-24" fmla="*/ 519661 h 4817356"/>
              <a:gd name="connsiteX12-25" fmla="*/ 6793467 w 10696575"/>
              <a:gd name="connsiteY12-26" fmla="*/ 611101 h 4817356"/>
              <a:gd name="connsiteX0-27" fmla="*/ 6702027 w 10696575"/>
              <a:gd name="connsiteY0-28" fmla="*/ 519661 h 4817356"/>
              <a:gd name="connsiteX1-29" fmla="*/ 6702027 w 10696575"/>
              <a:gd name="connsiteY1-30" fmla="*/ 0 h 4817356"/>
              <a:gd name="connsiteX2-31" fmla="*/ 10484226 w 10696575"/>
              <a:gd name="connsiteY2-32" fmla="*/ 0 h 4817356"/>
              <a:gd name="connsiteX3-33" fmla="*/ 10696575 w 10696575"/>
              <a:gd name="connsiteY3-34" fmla="*/ 212349 h 4817356"/>
              <a:gd name="connsiteX4-35" fmla="*/ 10696575 w 10696575"/>
              <a:gd name="connsiteY4-36" fmla="*/ 4605007 h 4817356"/>
              <a:gd name="connsiteX5-37" fmla="*/ 10484226 w 10696575"/>
              <a:gd name="connsiteY5-38" fmla="*/ 4817356 h 4817356"/>
              <a:gd name="connsiteX6-39" fmla="*/ 212349 w 10696575"/>
              <a:gd name="connsiteY6-40" fmla="*/ 4817356 h 4817356"/>
              <a:gd name="connsiteX7-41" fmla="*/ 0 w 10696575"/>
              <a:gd name="connsiteY7-42" fmla="*/ 4605007 h 4817356"/>
              <a:gd name="connsiteX8-43" fmla="*/ 0 w 10696575"/>
              <a:gd name="connsiteY8-44" fmla="*/ 212349 h 4817356"/>
              <a:gd name="connsiteX9-45" fmla="*/ 212349 w 10696575"/>
              <a:gd name="connsiteY9-46" fmla="*/ 0 h 4817356"/>
              <a:gd name="connsiteX10-47" fmla="*/ 3994548 w 10696575"/>
              <a:gd name="connsiteY10-48" fmla="*/ 0 h 4817356"/>
              <a:gd name="connsiteX11-49" fmla="*/ 3994548 w 10696575"/>
              <a:gd name="connsiteY11-50" fmla="*/ 519661 h 4817356"/>
              <a:gd name="connsiteX0-51" fmla="*/ 6702027 w 10696575"/>
              <a:gd name="connsiteY0-52" fmla="*/ 0 h 4817356"/>
              <a:gd name="connsiteX1-53" fmla="*/ 10484226 w 10696575"/>
              <a:gd name="connsiteY1-54" fmla="*/ 0 h 4817356"/>
              <a:gd name="connsiteX2-55" fmla="*/ 10696575 w 10696575"/>
              <a:gd name="connsiteY2-56" fmla="*/ 212349 h 4817356"/>
              <a:gd name="connsiteX3-57" fmla="*/ 10696575 w 10696575"/>
              <a:gd name="connsiteY3-58" fmla="*/ 4605007 h 4817356"/>
              <a:gd name="connsiteX4-59" fmla="*/ 10484226 w 10696575"/>
              <a:gd name="connsiteY4-60" fmla="*/ 4817356 h 4817356"/>
              <a:gd name="connsiteX5-61" fmla="*/ 212349 w 10696575"/>
              <a:gd name="connsiteY5-62" fmla="*/ 4817356 h 4817356"/>
              <a:gd name="connsiteX6-63" fmla="*/ 0 w 10696575"/>
              <a:gd name="connsiteY6-64" fmla="*/ 4605007 h 4817356"/>
              <a:gd name="connsiteX7-65" fmla="*/ 0 w 10696575"/>
              <a:gd name="connsiteY7-66" fmla="*/ 212349 h 4817356"/>
              <a:gd name="connsiteX8-67" fmla="*/ 212349 w 10696575"/>
              <a:gd name="connsiteY8-68" fmla="*/ 0 h 4817356"/>
              <a:gd name="connsiteX9-69" fmla="*/ 3994548 w 10696575"/>
              <a:gd name="connsiteY9-70" fmla="*/ 0 h 4817356"/>
              <a:gd name="connsiteX10-71" fmla="*/ 3994548 w 10696575"/>
              <a:gd name="connsiteY10-72" fmla="*/ 519661 h 4817356"/>
              <a:gd name="connsiteX0-73" fmla="*/ 6702027 w 10696575"/>
              <a:gd name="connsiteY0-74" fmla="*/ 0 h 4817356"/>
              <a:gd name="connsiteX1-75" fmla="*/ 10484226 w 10696575"/>
              <a:gd name="connsiteY1-76" fmla="*/ 0 h 4817356"/>
              <a:gd name="connsiteX2-77" fmla="*/ 10696575 w 10696575"/>
              <a:gd name="connsiteY2-78" fmla="*/ 212349 h 4817356"/>
              <a:gd name="connsiteX3-79" fmla="*/ 10696575 w 10696575"/>
              <a:gd name="connsiteY3-80" fmla="*/ 4605007 h 4817356"/>
              <a:gd name="connsiteX4-81" fmla="*/ 10484226 w 10696575"/>
              <a:gd name="connsiteY4-82" fmla="*/ 4817356 h 4817356"/>
              <a:gd name="connsiteX5-83" fmla="*/ 212349 w 10696575"/>
              <a:gd name="connsiteY5-84" fmla="*/ 4817356 h 4817356"/>
              <a:gd name="connsiteX6-85" fmla="*/ 0 w 10696575"/>
              <a:gd name="connsiteY6-86" fmla="*/ 4605007 h 4817356"/>
              <a:gd name="connsiteX7-87" fmla="*/ 0 w 10696575"/>
              <a:gd name="connsiteY7-88" fmla="*/ 212349 h 4817356"/>
              <a:gd name="connsiteX8-89" fmla="*/ 212349 w 10696575"/>
              <a:gd name="connsiteY8-90" fmla="*/ 0 h 4817356"/>
              <a:gd name="connsiteX9-91" fmla="*/ 3994548 w 10696575"/>
              <a:gd name="connsiteY9-92" fmla="*/ 0 h 481735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</a:cxnLst>
            <a:rect l="l" t="t" r="r" b="b"/>
            <a:pathLst>
              <a:path w="10696575" h="4817356">
                <a:moveTo>
                  <a:pt x="6702027" y="0"/>
                </a:moveTo>
                <a:lnTo>
                  <a:pt x="10484226" y="0"/>
                </a:lnTo>
                <a:cubicBezTo>
                  <a:pt x="10601503" y="0"/>
                  <a:pt x="10696575" y="95072"/>
                  <a:pt x="10696575" y="212349"/>
                </a:cubicBezTo>
                <a:lnTo>
                  <a:pt x="10696575" y="4605007"/>
                </a:lnTo>
                <a:cubicBezTo>
                  <a:pt x="10696575" y="4722284"/>
                  <a:pt x="10601503" y="4817356"/>
                  <a:pt x="10484226" y="4817356"/>
                </a:cubicBezTo>
                <a:lnTo>
                  <a:pt x="212349" y="4817356"/>
                </a:lnTo>
                <a:cubicBezTo>
                  <a:pt x="95072" y="4817356"/>
                  <a:pt x="0" y="4722284"/>
                  <a:pt x="0" y="4605007"/>
                </a:cubicBezTo>
                <a:lnTo>
                  <a:pt x="0" y="212349"/>
                </a:lnTo>
                <a:cubicBezTo>
                  <a:pt x="0" y="95072"/>
                  <a:pt x="95072" y="0"/>
                  <a:pt x="212349" y="0"/>
                </a:cubicBezTo>
                <a:lnTo>
                  <a:pt x="3994548" y="0"/>
                </a:lnTo>
              </a:path>
            </a:pathLst>
          </a:custGeom>
          <a:noFill/>
          <a:ln w="19050">
            <a:solidFill>
              <a:schemeClr val="accent1"/>
            </a:solidFill>
            <a:headEnd type="oval"/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 userDrawn="1"/>
        </p:nvSpPr>
        <p:spPr>
          <a:xfrm>
            <a:off x="1339773" y="4848225"/>
            <a:ext cx="2011046" cy="2011046"/>
          </a:xfrm>
          <a:prstGeom prst="ellipse">
            <a:avLst/>
          </a:prstGeom>
          <a:noFill/>
          <a:ln>
            <a:solidFill>
              <a:srgbClr val="B1D4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DA330-99E0-4B4D-9C61-82CFEE5A232F}" type="datetimeFigureOut">
              <a:rPr lang="zh-CN" altLang="en-US" smtClean="0"/>
              <a:t>2022/3/22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02866-32EA-4EDE-B1EF-E5D366E4AC4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椭圆 6"/>
          <p:cNvSpPr/>
          <p:nvPr userDrawn="1"/>
        </p:nvSpPr>
        <p:spPr>
          <a:xfrm>
            <a:off x="7490338" y="6146568"/>
            <a:ext cx="4265494" cy="4265494"/>
          </a:xfrm>
          <a:prstGeom prst="ellipse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8" name="椭圆 7"/>
          <p:cNvSpPr/>
          <p:nvPr userDrawn="1"/>
        </p:nvSpPr>
        <p:spPr>
          <a:xfrm>
            <a:off x="10329316" y="5916066"/>
            <a:ext cx="2048968" cy="2048968"/>
          </a:xfrm>
          <a:prstGeom prst="ellipse">
            <a:avLst/>
          </a:prstGeom>
          <a:solidFill>
            <a:schemeClr val="accent1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dirty="0"/>
          </a:p>
        </p:txBody>
      </p:sp>
      <p:sp>
        <p:nvSpPr>
          <p:cNvPr id="9" name="椭圆 8"/>
          <p:cNvSpPr/>
          <p:nvPr userDrawn="1"/>
        </p:nvSpPr>
        <p:spPr>
          <a:xfrm>
            <a:off x="650561" y="-1888906"/>
            <a:ext cx="2720738" cy="2720738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10" name="椭圆 9"/>
          <p:cNvSpPr/>
          <p:nvPr userDrawn="1"/>
        </p:nvSpPr>
        <p:spPr>
          <a:xfrm>
            <a:off x="2818889" y="-340236"/>
            <a:ext cx="953522" cy="953522"/>
          </a:xfrm>
          <a:prstGeom prst="ellipse">
            <a:avLst/>
          </a:prstGeom>
          <a:solidFill>
            <a:schemeClr val="accent1">
              <a:lumMod val="40000"/>
              <a:lumOff val="6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11" name="椭圆 10"/>
          <p:cNvSpPr/>
          <p:nvPr userDrawn="1"/>
        </p:nvSpPr>
        <p:spPr>
          <a:xfrm>
            <a:off x="9400962" y="-774853"/>
            <a:ext cx="1162475" cy="1162475"/>
          </a:xfrm>
          <a:prstGeom prst="ellipse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dirty="0"/>
          </a:p>
        </p:txBody>
      </p:sp>
      <p:sp>
        <p:nvSpPr>
          <p:cNvPr id="12" name="椭圆 11"/>
          <p:cNvSpPr/>
          <p:nvPr userDrawn="1"/>
        </p:nvSpPr>
        <p:spPr>
          <a:xfrm>
            <a:off x="-1404391" y="4527866"/>
            <a:ext cx="2011046" cy="2011046"/>
          </a:xfrm>
          <a:prstGeom prst="ellipse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" name="椭圆 12"/>
          <p:cNvSpPr/>
          <p:nvPr userDrawn="1"/>
        </p:nvSpPr>
        <p:spPr>
          <a:xfrm>
            <a:off x="-1202163" y="4730094"/>
            <a:ext cx="1606590" cy="1606590"/>
          </a:xfrm>
          <a:prstGeom prst="ellipse">
            <a:avLst/>
          </a:prstGeom>
          <a:solidFill>
            <a:schemeClr val="accent1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dirty="0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2022/3/22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2022/3/22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2022/3/22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2022/3/22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2022/3/22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2022/3/22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2022/3/22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2022/3/22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4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2.xml"/><Relationship Id="rId20" Type="http://schemas.openxmlformats.org/officeDocument/2006/relationships/tags" Target="../tags/tag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5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6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7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8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2022/3/22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9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0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custDataLst>
      <p:tags r:id="rId15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&#35838;&#26102;&#20316;&#19994;&#35774;&#35745;&#21644;&#20316;&#19994;&#35268;&#21010;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751327" y="2380892"/>
            <a:ext cx="6689332" cy="1307024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zh-CN" altLang="zh-CN" sz="4000" b="1" dirty="0">
                <a:effectLst/>
                <a:ea typeface="宋体" panose="02010600030101010101" pitchFamily="2" charset="-122"/>
                <a:cs typeface="Times New Roman" panose="02020603050405020304" pitchFamily="18" charset="0"/>
              </a:rPr>
              <a:t>八校合作联盟校本化作业设计</a:t>
            </a:r>
            <a:endParaRPr lang="en-US" altLang="zh-CN" sz="4000" b="1" dirty="0">
              <a:effectLst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</a:pPr>
            <a:r>
              <a:rPr lang="zh-CN" altLang="en-US" sz="4000" b="1" dirty="0">
                <a:solidFill>
                  <a:schemeClr val="tx2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交流会</a:t>
            </a:r>
            <a:endParaRPr lang="zh-CN" altLang="en-US" sz="4000" b="1" dirty="0">
              <a:solidFill>
                <a:schemeClr val="tx2"/>
              </a:solidFill>
              <a:latin typeface="+mj-ea"/>
              <a:ea typeface="+mj-ea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4528403" y="3853861"/>
            <a:ext cx="3133725" cy="399021"/>
            <a:chOff x="4529137" y="4600029"/>
            <a:chExt cx="3133725" cy="399021"/>
          </a:xfrm>
        </p:grpSpPr>
        <p:sp>
          <p:nvSpPr>
            <p:cNvPr id="15" name="矩形: 圆角 14"/>
            <p:cNvSpPr/>
            <p:nvPr/>
          </p:nvSpPr>
          <p:spPr>
            <a:xfrm>
              <a:off x="4529137" y="4600029"/>
              <a:ext cx="3133725" cy="399021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b="1" dirty="0">
                <a:solidFill>
                  <a:srgbClr val="496826"/>
                </a:solidFill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5466822" y="4639710"/>
              <a:ext cx="1258358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altLang="zh-CN" sz="2000" b="1" dirty="0">
                  <a:solidFill>
                    <a:schemeClr val="tx1"/>
                  </a:solidFill>
                  <a:latin typeface="+mj-ea"/>
                  <a:ea typeface="+mj-ea"/>
                </a:rPr>
                <a:t>2022.3.22</a:t>
              </a:r>
            </a:p>
          </p:txBody>
        </p:sp>
      </p:grpSp>
      <p:sp>
        <p:nvSpPr>
          <p:cNvPr id="21" name="矩形 20"/>
          <p:cNvSpPr/>
          <p:nvPr/>
        </p:nvSpPr>
        <p:spPr>
          <a:xfrm>
            <a:off x="10520206" y="6304067"/>
            <a:ext cx="136768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100" b="1" dirty="0">
                <a:solidFill>
                  <a:schemeClr val="accent1"/>
                </a:solidFill>
              </a:rPr>
              <a:t>Design</a:t>
            </a:r>
            <a:r>
              <a:rPr lang="zh-CN" altLang="en-US" sz="1100" dirty="0">
                <a:solidFill>
                  <a:schemeClr val="accent1"/>
                </a:solidFill>
              </a:rPr>
              <a:t>  Grey wind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8835" y="119745"/>
            <a:ext cx="1852863" cy="1853812"/>
          </a:xfrm>
          <a:prstGeom prst="rect">
            <a:avLst/>
          </a:prstGeom>
        </p:spPr>
      </p:pic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05802631-68FB-42DE-AA1E-BE35629D9D26}"/>
              </a:ext>
            </a:extLst>
          </p:cNvPr>
          <p:cNvSpPr txBox="1"/>
          <p:nvPr/>
        </p:nvSpPr>
        <p:spPr>
          <a:xfrm>
            <a:off x="778668" y="615047"/>
            <a:ext cx="910828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zh-CN" altLang="zh-CN" sz="32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根据课程标准，初步准备把高一必修第一册和第二册内容分成</a:t>
            </a:r>
            <a:r>
              <a:rPr lang="en-US" altLang="zh-CN" sz="32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lang="zh-CN" altLang="zh-CN" sz="32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个板块实施，</a:t>
            </a: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41195F43-D896-4F6D-AB88-F8D19D47DB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857234"/>
              </p:ext>
            </p:extLst>
          </p:nvPr>
        </p:nvGraphicFramePr>
        <p:xfrm>
          <a:off x="1724025" y="2219325"/>
          <a:ext cx="8162924" cy="24003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80478">
                  <a:extLst>
                    <a:ext uri="{9D8B030D-6E8A-4147-A177-3AD203B41FA5}">
                      <a16:colId xmlns:a16="http://schemas.microsoft.com/office/drawing/2014/main" val="1474758962"/>
                    </a:ext>
                  </a:extLst>
                </a:gridCol>
                <a:gridCol w="4082446">
                  <a:extLst>
                    <a:ext uri="{9D8B030D-6E8A-4147-A177-3AD203B41FA5}">
                      <a16:colId xmlns:a16="http://schemas.microsoft.com/office/drawing/2014/main" val="44598870"/>
                    </a:ext>
                  </a:extLst>
                </a:gridCol>
              </a:tblGrid>
              <a:tr h="480060">
                <a:tc>
                  <a:txBody>
                    <a:bodyPr/>
                    <a:lstStyle/>
                    <a:p>
                      <a:pPr algn="just"/>
                      <a:r>
                        <a:rPr lang="zh-CN" sz="2000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主题一：预备知识</a:t>
                      </a:r>
                      <a:endParaRPr lang="zh-CN" sz="2000" kern="100" dirty="0"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zh-CN" sz="2000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第</a:t>
                      </a:r>
                      <a:r>
                        <a:rPr lang="en-US" sz="2000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1</a:t>
                      </a:r>
                      <a:r>
                        <a:rPr lang="zh-CN" sz="2000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，</a:t>
                      </a:r>
                      <a:r>
                        <a:rPr lang="en-US" sz="2000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2</a:t>
                      </a:r>
                      <a:r>
                        <a:rPr lang="zh-CN" sz="2000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，</a:t>
                      </a:r>
                      <a:r>
                        <a:rPr lang="en-US" sz="2000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3</a:t>
                      </a:r>
                      <a:r>
                        <a:rPr lang="zh-CN" sz="2000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章</a:t>
                      </a:r>
                      <a:endParaRPr lang="zh-CN" sz="2000" kern="100" dirty="0"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9343879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algn="just"/>
                      <a:r>
                        <a:rPr lang="zh-CN" sz="2000" kern="10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主题二：函数</a:t>
                      </a:r>
                      <a:endParaRPr lang="zh-CN" sz="2000" kern="100"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zh-CN" sz="2000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第</a:t>
                      </a:r>
                      <a:r>
                        <a:rPr lang="en-US" sz="2000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4</a:t>
                      </a:r>
                      <a:r>
                        <a:rPr lang="zh-CN" sz="2000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，</a:t>
                      </a:r>
                      <a:r>
                        <a:rPr lang="en-US" sz="2000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5</a:t>
                      </a:r>
                      <a:r>
                        <a:rPr lang="zh-CN" sz="2000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，</a:t>
                      </a:r>
                      <a:r>
                        <a:rPr lang="en-US" sz="2000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6</a:t>
                      </a:r>
                      <a:r>
                        <a:rPr lang="zh-CN" sz="2000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，</a:t>
                      </a:r>
                      <a:r>
                        <a:rPr lang="en-US" sz="2000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8</a:t>
                      </a:r>
                      <a:r>
                        <a:rPr lang="zh-CN" sz="2000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章</a:t>
                      </a:r>
                      <a:endParaRPr lang="zh-CN" sz="2000" kern="100" dirty="0"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7816690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algn="just"/>
                      <a:r>
                        <a:rPr lang="zh-CN" sz="2000" kern="10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主题二：函数</a:t>
                      </a:r>
                      <a:endParaRPr lang="zh-CN" sz="2000" kern="100"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zh-CN" sz="2000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第</a:t>
                      </a:r>
                      <a:r>
                        <a:rPr lang="en-US" sz="2000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7</a:t>
                      </a:r>
                      <a:r>
                        <a:rPr lang="zh-CN" sz="2000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，</a:t>
                      </a:r>
                      <a:r>
                        <a:rPr lang="en-US" sz="2000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10</a:t>
                      </a:r>
                      <a:r>
                        <a:rPr lang="zh-CN" sz="2000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，</a:t>
                      </a:r>
                      <a:r>
                        <a:rPr lang="en-US" sz="2000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11</a:t>
                      </a:r>
                      <a:r>
                        <a:rPr lang="zh-CN" sz="2000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章</a:t>
                      </a:r>
                      <a:endParaRPr lang="zh-CN" sz="2000" kern="100" dirty="0"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4560945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algn="just"/>
                      <a:r>
                        <a:rPr lang="zh-CN" sz="2000" kern="10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主题三：几何与代数</a:t>
                      </a:r>
                      <a:endParaRPr lang="zh-CN" sz="2000" kern="100"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zh-CN" sz="2000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第</a:t>
                      </a:r>
                      <a:r>
                        <a:rPr lang="en-US" sz="2000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9</a:t>
                      </a:r>
                      <a:r>
                        <a:rPr lang="zh-CN" sz="2000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，</a:t>
                      </a:r>
                      <a:r>
                        <a:rPr lang="en-US" sz="2000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12</a:t>
                      </a:r>
                      <a:r>
                        <a:rPr lang="zh-CN" sz="2000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，</a:t>
                      </a:r>
                      <a:r>
                        <a:rPr lang="en-US" sz="2000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13</a:t>
                      </a:r>
                      <a:r>
                        <a:rPr lang="zh-CN" sz="2000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章</a:t>
                      </a:r>
                      <a:endParaRPr lang="zh-CN" sz="2000" kern="100" dirty="0"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57639841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algn="just"/>
                      <a:r>
                        <a:rPr lang="zh-CN" sz="2000" kern="10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主题四：概率与统计</a:t>
                      </a:r>
                      <a:endParaRPr lang="zh-CN" sz="2000" kern="100"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zh-CN" sz="2000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第</a:t>
                      </a:r>
                      <a:r>
                        <a:rPr lang="en-US" sz="2000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14</a:t>
                      </a:r>
                      <a:r>
                        <a:rPr lang="zh-CN" sz="2000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，</a:t>
                      </a:r>
                      <a:r>
                        <a:rPr lang="en-US" sz="2000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15</a:t>
                      </a:r>
                      <a:r>
                        <a:rPr lang="zh-CN" sz="2000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章</a:t>
                      </a:r>
                      <a:endParaRPr lang="zh-CN" sz="2000" kern="100" dirty="0"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07406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2609538"/>
      </p:ext>
    </p:extLst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2DC94848-E296-47A6-AF04-A60FFE6095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976046"/>
              </p:ext>
            </p:extLst>
          </p:nvPr>
        </p:nvGraphicFramePr>
        <p:xfrm>
          <a:off x="1400175" y="657225"/>
          <a:ext cx="8572500" cy="4937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61399">
                  <a:extLst>
                    <a:ext uri="{9D8B030D-6E8A-4147-A177-3AD203B41FA5}">
                      <a16:colId xmlns:a16="http://schemas.microsoft.com/office/drawing/2014/main" val="1188271740"/>
                    </a:ext>
                  </a:extLst>
                </a:gridCol>
                <a:gridCol w="4311101">
                  <a:extLst>
                    <a:ext uri="{9D8B030D-6E8A-4147-A177-3AD203B41FA5}">
                      <a16:colId xmlns:a16="http://schemas.microsoft.com/office/drawing/2014/main" val="1701429248"/>
                    </a:ext>
                  </a:extLst>
                </a:gridCol>
              </a:tblGrid>
              <a:tr h="347133">
                <a:tc>
                  <a:txBody>
                    <a:bodyPr/>
                    <a:lstStyle/>
                    <a:p>
                      <a:pPr algn="just"/>
                      <a:r>
                        <a:rPr lang="zh-CN" sz="3600" b="1" kern="100" dirty="0">
                          <a:solidFill>
                            <a:schemeClr val="tx1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学校</a:t>
                      </a:r>
                      <a:endParaRPr lang="zh-CN" sz="3600" b="1" kern="100" dirty="0">
                        <a:solidFill>
                          <a:schemeClr val="tx1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zh-CN" sz="3600" b="1" kern="100" dirty="0">
                          <a:solidFill>
                            <a:schemeClr val="tx1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章节</a:t>
                      </a:r>
                      <a:endParaRPr lang="zh-CN" sz="3600" b="1" kern="100" dirty="0">
                        <a:solidFill>
                          <a:schemeClr val="tx1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92873797"/>
                  </a:ext>
                </a:extLst>
              </a:tr>
              <a:tr h="347133">
                <a:tc>
                  <a:txBody>
                    <a:bodyPr/>
                    <a:lstStyle/>
                    <a:p>
                      <a:pPr algn="just"/>
                      <a:r>
                        <a:rPr lang="zh-CN" sz="3600" b="1" kern="100" dirty="0">
                          <a:solidFill>
                            <a:schemeClr val="tx1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三中</a:t>
                      </a:r>
                      <a:endParaRPr lang="zh-CN" sz="3600" b="1" kern="100" dirty="0">
                        <a:solidFill>
                          <a:schemeClr val="tx1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zh-CN" sz="3600" b="1" kern="100" dirty="0">
                          <a:solidFill>
                            <a:schemeClr val="tx1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第</a:t>
                      </a:r>
                      <a:r>
                        <a:rPr lang="en-US" sz="3600" b="1" kern="100" dirty="0">
                          <a:solidFill>
                            <a:schemeClr val="tx1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1</a:t>
                      </a:r>
                      <a:r>
                        <a:rPr lang="zh-CN" sz="3600" b="1" kern="100" dirty="0">
                          <a:solidFill>
                            <a:schemeClr val="tx1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，</a:t>
                      </a:r>
                      <a:r>
                        <a:rPr lang="en-US" sz="3600" b="1" kern="100" dirty="0">
                          <a:solidFill>
                            <a:schemeClr val="tx1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2</a:t>
                      </a:r>
                      <a:r>
                        <a:rPr lang="zh-CN" sz="3600" b="1" kern="100" dirty="0">
                          <a:solidFill>
                            <a:schemeClr val="tx1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，</a:t>
                      </a:r>
                      <a:r>
                        <a:rPr lang="en-US" sz="3600" b="1" kern="100" dirty="0">
                          <a:solidFill>
                            <a:schemeClr val="tx1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3</a:t>
                      </a:r>
                      <a:r>
                        <a:rPr lang="zh-CN" sz="3600" b="1" kern="100" dirty="0">
                          <a:solidFill>
                            <a:schemeClr val="tx1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章</a:t>
                      </a:r>
                      <a:endParaRPr lang="zh-CN" sz="3600" b="1" kern="100" dirty="0">
                        <a:solidFill>
                          <a:schemeClr val="tx1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35703912"/>
                  </a:ext>
                </a:extLst>
              </a:tr>
              <a:tr h="347133">
                <a:tc>
                  <a:txBody>
                    <a:bodyPr/>
                    <a:lstStyle/>
                    <a:p>
                      <a:pPr algn="just"/>
                      <a:r>
                        <a:rPr lang="zh-CN" sz="3600" b="1" kern="100" dirty="0">
                          <a:solidFill>
                            <a:schemeClr val="tx1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横山桥</a:t>
                      </a:r>
                      <a:endParaRPr lang="zh-CN" sz="3600" b="1" kern="100" dirty="0">
                        <a:solidFill>
                          <a:schemeClr val="tx1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zh-CN" sz="3600" b="1" kern="100" dirty="0">
                          <a:solidFill>
                            <a:schemeClr val="tx1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第</a:t>
                      </a:r>
                      <a:r>
                        <a:rPr lang="en-US" sz="3600" b="1" kern="100" dirty="0">
                          <a:solidFill>
                            <a:schemeClr val="tx1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4</a:t>
                      </a:r>
                      <a:r>
                        <a:rPr lang="zh-CN" sz="3600" b="1" kern="100" dirty="0">
                          <a:solidFill>
                            <a:schemeClr val="tx1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，</a:t>
                      </a:r>
                      <a:r>
                        <a:rPr lang="en-US" sz="3600" b="1" kern="100" dirty="0">
                          <a:solidFill>
                            <a:schemeClr val="tx1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5</a:t>
                      </a:r>
                      <a:r>
                        <a:rPr lang="zh-CN" sz="3600" b="1" kern="100" dirty="0">
                          <a:solidFill>
                            <a:schemeClr val="tx1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章</a:t>
                      </a:r>
                      <a:endParaRPr lang="zh-CN" sz="3600" b="1" kern="100" dirty="0">
                        <a:solidFill>
                          <a:schemeClr val="tx1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16587805"/>
                  </a:ext>
                </a:extLst>
              </a:tr>
              <a:tr h="347133">
                <a:tc>
                  <a:txBody>
                    <a:bodyPr/>
                    <a:lstStyle/>
                    <a:p>
                      <a:pPr algn="just"/>
                      <a:r>
                        <a:rPr lang="zh-CN" sz="3600" b="1" kern="100" dirty="0">
                          <a:solidFill>
                            <a:schemeClr val="tx1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五中</a:t>
                      </a:r>
                      <a:endParaRPr lang="zh-CN" sz="3600" b="1" kern="100" dirty="0">
                        <a:solidFill>
                          <a:schemeClr val="tx1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zh-CN" sz="3600" b="1" kern="100" dirty="0">
                          <a:solidFill>
                            <a:schemeClr val="tx1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第</a:t>
                      </a:r>
                      <a:r>
                        <a:rPr lang="en-US" sz="3600" b="1" kern="100" dirty="0">
                          <a:solidFill>
                            <a:schemeClr val="tx1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6</a:t>
                      </a:r>
                      <a:r>
                        <a:rPr lang="zh-CN" sz="3600" b="1" kern="100" dirty="0">
                          <a:solidFill>
                            <a:schemeClr val="tx1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，</a:t>
                      </a:r>
                      <a:r>
                        <a:rPr lang="en-US" sz="3600" b="1" kern="100" dirty="0">
                          <a:solidFill>
                            <a:schemeClr val="tx1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8</a:t>
                      </a:r>
                      <a:r>
                        <a:rPr lang="zh-CN" sz="3600" b="1" kern="100" dirty="0">
                          <a:solidFill>
                            <a:schemeClr val="tx1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章</a:t>
                      </a:r>
                      <a:endParaRPr lang="zh-CN" sz="3600" b="1" kern="100" dirty="0">
                        <a:solidFill>
                          <a:schemeClr val="tx1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63142426"/>
                  </a:ext>
                </a:extLst>
              </a:tr>
              <a:tr h="347133">
                <a:tc>
                  <a:txBody>
                    <a:bodyPr/>
                    <a:lstStyle/>
                    <a:p>
                      <a:pPr algn="just"/>
                      <a:r>
                        <a:rPr lang="zh-CN" sz="3600" b="1" kern="100" dirty="0">
                          <a:solidFill>
                            <a:schemeClr val="tx1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戚高中</a:t>
                      </a:r>
                      <a:endParaRPr lang="zh-CN" sz="3600" b="1" kern="100" dirty="0">
                        <a:solidFill>
                          <a:schemeClr val="tx1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zh-CN" sz="3600" b="1" kern="100" dirty="0">
                          <a:solidFill>
                            <a:schemeClr val="tx1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第</a:t>
                      </a:r>
                      <a:r>
                        <a:rPr lang="en-US" sz="3600" b="1" kern="100" dirty="0">
                          <a:solidFill>
                            <a:schemeClr val="tx1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10</a:t>
                      </a:r>
                      <a:r>
                        <a:rPr lang="zh-CN" sz="3600" b="1" kern="100" dirty="0">
                          <a:solidFill>
                            <a:schemeClr val="tx1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，</a:t>
                      </a:r>
                      <a:r>
                        <a:rPr lang="en-US" sz="3600" b="1" kern="100" dirty="0">
                          <a:solidFill>
                            <a:schemeClr val="tx1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11</a:t>
                      </a:r>
                      <a:r>
                        <a:rPr lang="zh-CN" sz="3600" b="1" kern="100" dirty="0">
                          <a:solidFill>
                            <a:schemeClr val="tx1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章</a:t>
                      </a:r>
                      <a:endParaRPr lang="zh-CN" sz="3600" b="1" kern="100" dirty="0">
                        <a:solidFill>
                          <a:schemeClr val="tx1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14166839"/>
                  </a:ext>
                </a:extLst>
              </a:tr>
              <a:tr h="347133">
                <a:tc>
                  <a:txBody>
                    <a:bodyPr/>
                    <a:lstStyle/>
                    <a:p>
                      <a:pPr algn="just"/>
                      <a:r>
                        <a:rPr lang="zh-CN" sz="3600" b="1" kern="100" dirty="0">
                          <a:solidFill>
                            <a:schemeClr val="tx1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三河口</a:t>
                      </a:r>
                      <a:endParaRPr lang="zh-CN" sz="3600" b="1" kern="100" dirty="0">
                        <a:solidFill>
                          <a:schemeClr val="tx1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zh-CN" sz="3600" b="1" kern="100" dirty="0">
                          <a:solidFill>
                            <a:schemeClr val="tx1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第</a:t>
                      </a:r>
                      <a:r>
                        <a:rPr lang="en-US" sz="3600" b="1" kern="100" dirty="0">
                          <a:solidFill>
                            <a:schemeClr val="tx1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9</a:t>
                      </a:r>
                      <a:r>
                        <a:rPr lang="zh-CN" sz="3600" b="1" kern="100" dirty="0">
                          <a:solidFill>
                            <a:schemeClr val="tx1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，</a:t>
                      </a:r>
                      <a:r>
                        <a:rPr lang="en-US" sz="3600" b="1" kern="100" dirty="0">
                          <a:solidFill>
                            <a:schemeClr val="tx1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12</a:t>
                      </a:r>
                      <a:r>
                        <a:rPr lang="zh-CN" sz="3600" b="1" kern="100" dirty="0">
                          <a:solidFill>
                            <a:schemeClr val="tx1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章</a:t>
                      </a:r>
                      <a:endParaRPr lang="zh-CN" sz="3600" b="1" kern="100" dirty="0">
                        <a:solidFill>
                          <a:schemeClr val="tx1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13465040"/>
                  </a:ext>
                </a:extLst>
              </a:tr>
              <a:tr h="347133">
                <a:tc>
                  <a:txBody>
                    <a:bodyPr/>
                    <a:lstStyle/>
                    <a:p>
                      <a:pPr algn="just"/>
                      <a:r>
                        <a:rPr lang="zh-CN" sz="3600" b="1" kern="100" dirty="0">
                          <a:solidFill>
                            <a:schemeClr val="tx1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西夏墅</a:t>
                      </a:r>
                      <a:endParaRPr lang="zh-CN" sz="3600" b="1" kern="100" dirty="0">
                        <a:solidFill>
                          <a:schemeClr val="tx1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zh-CN" sz="3600" b="1" kern="100" dirty="0">
                          <a:solidFill>
                            <a:schemeClr val="tx1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第</a:t>
                      </a:r>
                      <a:r>
                        <a:rPr lang="en-US" sz="3600" b="1" kern="100" dirty="0">
                          <a:solidFill>
                            <a:schemeClr val="tx1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7</a:t>
                      </a:r>
                      <a:r>
                        <a:rPr lang="zh-CN" sz="3600" b="1" kern="100" dirty="0">
                          <a:solidFill>
                            <a:schemeClr val="tx1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章</a:t>
                      </a:r>
                      <a:endParaRPr lang="zh-CN" sz="3600" b="1" kern="100" dirty="0">
                        <a:solidFill>
                          <a:schemeClr val="tx1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4591204"/>
                  </a:ext>
                </a:extLst>
              </a:tr>
              <a:tr h="347133">
                <a:tc>
                  <a:txBody>
                    <a:bodyPr/>
                    <a:lstStyle/>
                    <a:p>
                      <a:pPr algn="just"/>
                      <a:r>
                        <a:rPr lang="zh-CN" sz="3600" b="1" kern="100" dirty="0">
                          <a:solidFill>
                            <a:schemeClr val="tx1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新桥</a:t>
                      </a:r>
                      <a:endParaRPr lang="zh-CN" sz="3600" b="1" kern="100" dirty="0">
                        <a:solidFill>
                          <a:schemeClr val="tx1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zh-CN" sz="3600" b="1" kern="100" dirty="0">
                          <a:solidFill>
                            <a:schemeClr val="tx1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第</a:t>
                      </a:r>
                      <a:r>
                        <a:rPr lang="en-US" sz="3600" b="1" kern="100" dirty="0">
                          <a:solidFill>
                            <a:schemeClr val="tx1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13</a:t>
                      </a:r>
                      <a:r>
                        <a:rPr lang="zh-CN" sz="3600" b="1" kern="100" dirty="0">
                          <a:solidFill>
                            <a:schemeClr val="tx1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章</a:t>
                      </a:r>
                      <a:endParaRPr lang="zh-CN" sz="3600" b="1" kern="100" dirty="0">
                        <a:solidFill>
                          <a:schemeClr val="tx1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7273916"/>
                  </a:ext>
                </a:extLst>
              </a:tr>
              <a:tr h="347133">
                <a:tc>
                  <a:txBody>
                    <a:bodyPr/>
                    <a:lstStyle/>
                    <a:p>
                      <a:pPr algn="just"/>
                      <a:r>
                        <a:rPr lang="zh-CN" sz="3600" b="1" kern="100" dirty="0">
                          <a:solidFill>
                            <a:schemeClr val="tx1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戚实中</a:t>
                      </a:r>
                      <a:endParaRPr lang="zh-CN" sz="3600" b="1" kern="100" dirty="0">
                        <a:solidFill>
                          <a:schemeClr val="tx1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zh-CN" sz="3600" b="1" kern="100" dirty="0">
                          <a:solidFill>
                            <a:schemeClr val="tx1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第</a:t>
                      </a:r>
                      <a:r>
                        <a:rPr lang="en-US" sz="3600" b="1" kern="100" dirty="0">
                          <a:solidFill>
                            <a:schemeClr val="tx1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14</a:t>
                      </a:r>
                      <a:r>
                        <a:rPr lang="zh-CN" sz="3600" b="1" kern="100" dirty="0">
                          <a:solidFill>
                            <a:schemeClr val="tx1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，</a:t>
                      </a:r>
                      <a:r>
                        <a:rPr lang="en-US" sz="3600" b="1" kern="100" dirty="0">
                          <a:solidFill>
                            <a:schemeClr val="tx1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15</a:t>
                      </a:r>
                      <a:r>
                        <a:rPr lang="zh-CN" sz="3600" b="1" kern="100" dirty="0">
                          <a:solidFill>
                            <a:schemeClr val="tx1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章</a:t>
                      </a:r>
                      <a:endParaRPr lang="zh-CN" sz="3600" b="1" kern="100" dirty="0">
                        <a:solidFill>
                          <a:schemeClr val="tx1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96698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3312765"/>
      </p:ext>
    </p:extLst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64443209-7D95-4ABE-8C0A-FC15C02A67E1}"/>
              </a:ext>
            </a:extLst>
          </p:cNvPr>
          <p:cNvSpPr txBox="1"/>
          <p:nvPr/>
        </p:nvSpPr>
        <p:spPr>
          <a:xfrm>
            <a:off x="1254918" y="800397"/>
            <a:ext cx="948928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zh-CN" altLang="zh-CN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每个板块可以包含多个单元，联盟校中的一个或两个学校负责其中一个板块，思考并确定每个单元作业的类型和单元作业的设计表，初步想法是设计表</a:t>
            </a:r>
            <a:r>
              <a:rPr lang="zh-CN" altLang="zh-CN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  <a:hlinkClick r:id="rId2" action="ppaction://hlinkfile"/>
              </a:rPr>
              <a:t>可以参考如图</a:t>
            </a:r>
            <a:r>
              <a:rPr lang="en-US" altLang="zh-CN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.</a:t>
            </a:r>
            <a:endParaRPr lang="zh-CN" altLang="zh-CN" sz="1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BD646EB9-8066-4A53-BCBA-7FC29C5BEE62}"/>
              </a:ext>
            </a:extLst>
          </p:cNvPr>
          <p:cNvSpPr txBox="1"/>
          <p:nvPr/>
        </p:nvSpPr>
        <p:spPr>
          <a:xfrm>
            <a:off x="1000125" y="4167872"/>
            <a:ext cx="1053465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zh-CN" altLang="zh-CN" sz="2800" b="1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其中作业类型可设计为：巩固类，操作类，专题研究类，导图类，数学日记</a:t>
            </a:r>
            <a:r>
              <a:rPr lang="zh-CN" altLang="en-US" sz="2800" b="1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；</a:t>
            </a:r>
            <a:endParaRPr lang="en-US" altLang="zh-CN" sz="2800" b="1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en-US" sz="28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课时作业题型：单选（</a:t>
            </a:r>
            <a:r>
              <a:rPr lang="en-US" altLang="zh-CN" sz="28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4-6</a:t>
            </a:r>
            <a:r>
              <a:rPr lang="zh-CN" altLang="en-US" sz="28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个），多选（</a:t>
            </a:r>
            <a:r>
              <a:rPr lang="en-US" altLang="zh-CN" sz="28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2-3</a:t>
            </a:r>
            <a:r>
              <a:rPr lang="zh-CN" altLang="en-US" sz="28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），填空（</a:t>
            </a:r>
            <a:r>
              <a:rPr lang="en-US" altLang="zh-CN" sz="28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2-3</a:t>
            </a:r>
            <a:r>
              <a:rPr lang="zh-CN" altLang="en-US" sz="28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），解答（</a:t>
            </a:r>
            <a:r>
              <a:rPr lang="en-US" altLang="zh-CN" sz="28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2-3</a:t>
            </a:r>
            <a:r>
              <a:rPr lang="zh-CN" altLang="en-US" sz="28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）其中每份作业可以包含知识拓展（如变式等），时长控制在</a:t>
            </a:r>
            <a:r>
              <a:rPr lang="en-US" altLang="zh-CN" sz="28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40</a:t>
            </a:r>
            <a:r>
              <a:rPr lang="zh-CN" altLang="en-US" sz="28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到</a:t>
            </a:r>
            <a:r>
              <a:rPr lang="en-US" altLang="zh-CN" sz="28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50</a:t>
            </a:r>
            <a:r>
              <a:rPr lang="zh-CN" altLang="en-US" sz="28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分钟左右。</a:t>
            </a:r>
            <a:endParaRPr lang="en-US" altLang="zh-CN" sz="2800" b="1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endParaRPr lang="zh-CN" altLang="zh-CN" sz="2800" b="1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2C710AE6-0546-41CC-8D08-CCE7477995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408140"/>
              </p:ext>
            </p:extLst>
          </p:nvPr>
        </p:nvGraphicFramePr>
        <p:xfrm>
          <a:off x="714375" y="2050047"/>
          <a:ext cx="10610849" cy="1706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3181">
                  <a:extLst>
                    <a:ext uri="{9D8B030D-6E8A-4147-A177-3AD203B41FA5}">
                      <a16:colId xmlns:a16="http://schemas.microsoft.com/office/drawing/2014/main" val="251681730"/>
                    </a:ext>
                  </a:extLst>
                </a:gridCol>
                <a:gridCol w="809446">
                  <a:extLst>
                    <a:ext uri="{9D8B030D-6E8A-4147-A177-3AD203B41FA5}">
                      <a16:colId xmlns:a16="http://schemas.microsoft.com/office/drawing/2014/main" val="287918131"/>
                    </a:ext>
                  </a:extLst>
                </a:gridCol>
                <a:gridCol w="2797561">
                  <a:extLst>
                    <a:ext uri="{9D8B030D-6E8A-4147-A177-3AD203B41FA5}">
                      <a16:colId xmlns:a16="http://schemas.microsoft.com/office/drawing/2014/main" val="2306229149"/>
                    </a:ext>
                  </a:extLst>
                </a:gridCol>
                <a:gridCol w="2653422">
                  <a:extLst>
                    <a:ext uri="{9D8B030D-6E8A-4147-A177-3AD203B41FA5}">
                      <a16:colId xmlns:a16="http://schemas.microsoft.com/office/drawing/2014/main" val="2527965534"/>
                    </a:ext>
                  </a:extLst>
                </a:gridCol>
                <a:gridCol w="1214170">
                  <a:extLst>
                    <a:ext uri="{9D8B030D-6E8A-4147-A177-3AD203B41FA5}">
                      <a16:colId xmlns:a16="http://schemas.microsoft.com/office/drawing/2014/main" val="618319109"/>
                    </a:ext>
                  </a:extLst>
                </a:gridCol>
                <a:gridCol w="1051571">
                  <a:extLst>
                    <a:ext uri="{9D8B030D-6E8A-4147-A177-3AD203B41FA5}">
                      <a16:colId xmlns:a16="http://schemas.microsoft.com/office/drawing/2014/main" val="1543825219"/>
                    </a:ext>
                  </a:extLst>
                </a:gridCol>
                <a:gridCol w="1057961">
                  <a:extLst>
                    <a:ext uri="{9D8B030D-6E8A-4147-A177-3AD203B41FA5}">
                      <a16:colId xmlns:a16="http://schemas.microsoft.com/office/drawing/2014/main" val="1226480204"/>
                    </a:ext>
                  </a:extLst>
                </a:gridCol>
                <a:gridCol w="483537">
                  <a:extLst>
                    <a:ext uri="{9D8B030D-6E8A-4147-A177-3AD203B41FA5}">
                      <a16:colId xmlns:a16="http://schemas.microsoft.com/office/drawing/2014/main" val="1367655071"/>
                    </a:ext>
                  </a:extLst>
                </a:gridCol>
              </a:tblGrid>
              <a:tr h="1550403">
                <a:tc>
                  <a:txBody>
                    <a:bodyPr/>
                    <a:lstStyle/>
                    <a:p>
                      <a:pPr algn="ctr"/>
                      <a:r>
                        <a:rPr lang="zh-CN" sz="2800" kern="100">
                          <a:solidFill>
                            <a:schemeClr val="tx1"/>
                          </a:solidFill>
                          <a:effectLst/>
                        </a:rPr>
                        <a:t>单元名称</a:t>
                      </a:r>
                      <a:endParaRPr lang="zh-CN" sz="2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2800" kern="100">
                          <a:solidFill>
                            <a:schemeClr val="tx1"/>
                          </a:solidFill>
                          <a:effectLst/>
                        </a:rPr>
                        <a:t>课时内容</a:t>
                      </a:r>
                      <a:endParaRPr lang="zh-CN" sz="28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2800" kern="100" dirty="0">
                          <a:solidFill>
                            <a:schemeClr val="tx1"/>
                          </a:solidFill>
                          <a:effectLst/>
                        </a:rPr>
                        <a:t>教学目标</a:t>
                      </a:r>
                      <a:endParaRPr lang="zh-CN" sz="2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2800" kern="100" dirty="0">
                          <a:solidFill>
                            <a:schemeClr val="tx1"/>
                          </a:solidFill>
                          <a:effectLst/>
                        </a:rPr>
                        <a:t>作业目标</a:t>
                      </a:r>
                      <a:endParaRPr lang="zh-CN" sz="2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2800" kern="100" dirty="0">
                          <a:solidFill>
                            <a:schemeClr val="tx1"/>
                          </a:solidFill>
                          <a:effectLst/>
                        </a:rPr>
                        <a:t>易错点</a:t>
                      </a:r>
                      <a:endParaRPr lang="zh-CN" sz="2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2800" kern="100" dirty="0">
                          <a:solidFill>
                            <a:schemeClr val="tx1"/>
                          </a:solidFill>
                          <a:effectLst/>
                        </a:rPr>
                        <a:t>高考试题特点</a:t>
                      </a:r>
                      <a:endParaRPr lang="zh-CN" sz="2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2800" kern="100" dirty="0">
                          <a:solidFill>
                            <a:schemeClr val="tx1"/>
                          </a:solidFill>
                          <a:effectLst/>
                        </a:rPr>
                        <a:t>作业类型</a:t>
                      </a:r>
                      <a:endParaRPr lang="zh-CN" sz="2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2800" kern="100" dirty="0">
                          <a:solidFill>
                            <a:schemeClr val="tx1"/>
                          </a:solidFill>
                          <a:effectLst/>
                        </a:rPr>
                        <a:t>反馈</a:t>
                      </a:r>
                      <a:endParaRPr lang="zh-CN" sz="2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8173386"/>
                  </a:ext>
                </a:extLst>
              </a:tr>
            </a:tbl>
          </a:graphicData>
        </a:graphic>
      </p:graphicFrame>
      <p:sp>
        <p:nvSpPr>
          <p:cNvPr id="4" name="椭圆 3">
            <a:extLst>
              <a:ext uri="{FF2B5EF4-FFF2-40B4-BE49-F238E27FC236}">
                <a16:creationId xmlns:a16="http://schemas.microsoft.com/office/drawing/2014/main" id="{70D43E29-2EE8-4AE3-8C3B-B7963CBC4D13}"/>
              </a:ext>
            </a:extLst>
          </p:cNvPr>
          <p:cNvSpPr/>
          <p:nvPr/>
        </p:nvSpPr>
        <p:spPr>
          <a:xfrm>
            <a:off x="2679838" y="1155962"/>
            <a:ext cx="1743075" cy="9144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rgbClr val="FF0000"/>
                </a:solidFill>
              </a:rPr>
              <a:t>素养目标</a:t>
            </a:r>
          </a:p>
        </p:txBody>
      </p:sp>
      <p:sp>
        <p:nvSpPr>
          <p:cNvPr id="11" name="箭头: 下 10">
            <a:extLst>
              <a:ext uri="{FF2B5EF4-FFF2-40B4-BE49-F238E27FC236}">
                <a16:creationId xmlns:a16="http://schemas.microsoft.com/office/drawing/2014/main" id="{76543D16-39EA-4EED-8CFA-759447716DA5}"/>
              </a:ext>
            </a:extLst>
          </p:cNvPr>
          <p:cNvSpPr/>
          <p:nvPr/>
        </p:nvSpPr>
        <p:spPr>
          <a:xfrm rot="10800000">
            <a:off x="3469998" y="2216481"/>
            <a:ext cx="309977" cy="469571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>
            <a:extLst>
              <a:ext uri="{FF2B5EF4-FFF2-40B4-BE49-F238E27FC236}">
                <a16:creationId xmlns:a16="http://schemas.microsoft.com/office/drawing/2014/main" id="{B3BEA83D-34D8-477D-8E8C-8BA9303B6AC5}"/>
              </a:ext>
            </a:extLst>
          </p:cNvPr>
          <p:cNvSpPr/>
          <p:nvPr/>
        </p:nvSpPr>
        <p:spPr>
          <a:xfrm>
            <a:off x="5495517" y="1155962"/>
            <a:ext cx="1743075" cy="9144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rgbClr val="FF0000"/>
                </a:solidFill>
              </a:rPr>
              <a:t>关键能力</a:t>
            </a:r>
          </a:p>
        </p:txBody>
      </p:sp>
      <p:sp>
        <p:nvSpPr>
          <p:cNvPr id="13" name="箭头: 下 12">
            <a:extLst>
              <a:ext uri="{FF2B5EF4-FFF2-40B4-BE49-F238E27FC236}">
                <a16:creationId xmlns:a16="http://schemas.microsoft.com/office/drawing/2014/main" id="{73E174D6-5565-4160-B4F3-A713EA02B886}"/>
              </a:ext>
            </a:extLst>
          </p:cNvPr>
          <p:cNvSpPr/>
          <p:nvPr/>
        </p:nvSpPr>
        <p:spPr>
          <a:xfrm rot="10800000">
            <a:off x="6395041" y="2112019"/>
            <a:ext cx="281113" cy="567419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88EC8188-5E71-4B36-A056-4265AF0E14BC}"/>
              </a:ext>
            </a:extLst>
          </p:cNvPr>
          <p:cNvSpPr/>
          <p:nvPr/>
        </p:nvSpPr>
        <p:spPr>
          <a:xfrm>
            <a:off x="9605756" y="1171928"/>
            <a:ext cx="1649481" cy="72950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rgbClr val="FF0000"/>
                </a:solidFill>
              </a:rPr>
              <a:t>备注内容</a:t>
            </a:r>
          </a:p>
        </p:txBody>
      </p:sp>
      <p:sp>
        <p:nvSpPr>
          <p:cNvPr id="15" name="箭头: 下 14">
            <a:extLst>
              <a:ext uri="{FF2B5EF4-FFF2-40B4-BE49-F238E27FC236}">
                <a16:creationId xmlns:a16="http://schemas.microsoft.com/office/drawing/2014/main" id="{A8BA4E6D-E3EA-4D7B-964E-EE97F52675D1}"/>
              </a:ext>
            </a:extLst>
          </p:cNvPr>
          <p:cNvSpPr/>
          <p:nvPr/>
        </p:nvSpPr>
        <p:spPr>
          <a:xfrm rot="10800000">
            <a:off x="10346635" y="1924243"/>
            <a:ext cx="281113" cy="567419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7410029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5F7BA9F4-3219-45FC-B59B-B9C2E38A6E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0" y="381000"/>
            <a:ext cx="5543549" cy="64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260774"/>
      </p:ext>
    </p:extLst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5B80D9D1-C625-48A6-B747-E8E4DDEC2CB7}"/>
              </a:ext>
            </a:extLst>
          </p:cNvPr>
          <p:cNvSpPr/>
          <p:nvPr/>
        </p:nvSpPr>
        <p:spPr>
          <a:xfrm>
            <a:off x="2925906" y="2967335"/>
            <a:ext cx="634019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96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感谢聆听！</a:t>
            </a:r>
          </a:p>
        </p:txBody>
      </p:sp>
    </p:spTree>
    <p:extLst>
      <p:ext uri="{BB962C8B-B14F-4D97-AF65-F5344CB8AC3E}">
        <p14:creationId xmlns:p14="http://schemas.microsoft.com/office/powerpoint/2010/main" val="2662706602"/>
      </p:ext>
    </p:extLst>
  </p:cSld>
  <p:clrMapOvr>
    <a:masterClrMapping/>
  </p:clrMapOvr>
  <p:transition>
    <p:random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294</Words>
  <Application>Microsoft Office PowerPoint</Application>
  <PresentationFormat>宽屏</PresentationFormat>
  <Paragraphs>48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等线</vt:lpstr>
      <vt:lpstr>仿宋</vt:lpstr>
      <vt:lpstr>宋体</vt:lpstr>
      <vt:lpstr>微软雅黑</vt:lpstr>
      <vt:lpstr>Arial</vt:lpstr>
      <vt:lpstr>Calibri</vt:lpstr>
      <vt:lpstr>Wingdings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ZLC</dc:creator>
  <cp:lastModifiedBy>ZLC</cp:lastModifiedBy>
  <cp:revision>182</cp:revision>
  <dcterms:created xsi:type="dcterms:W3CDTF">2019-06-19T02:08:00Z</dcterms:created>
  <dcterms:modified xsi:type="dcterms:W3CDTF">2022-03-22T00:47:40Z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