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5.xml" ContentType="application/vnd.openxmlformats-officedocument.presentationml.tags+xml"/>
  <Override PartName="/ppt/notesSlides/notesSlide19.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6"/>
  </p:notesMasterIdLst>
  <p:sldIdLst>
    <p:sldId id="1060" r:id="rId2"/>
    <p:sldId id="1061" r:id="rId3"/>
    <p:sldId id="1062" r:id="rId4"/>
    <p:sldId id="5919" r:id="rId5"/>
    <p:sldId id="5920" r:id="rId6"/>
    <p:sldId id="5921" r:id="rId7"/>
    <p:sldId id="5922" r:id="rId8"/>
    <p:sldId id="1040" r:id="rId9"/>
    <p:sldId id="1064" r:id="rId10"/>
    <p:sldId id="1066" r:id="rId11"/>
    <p:sldId id="1067" r:id="rId12"/>
    <p:sldId id="5924" r:id="rId13"/>
    <p:sldId id="5939" r:id="rId14"/>
    <p:sldId id="5934" r:id="rId15"/>
    <p:sldId id="5938" r:id="rId16"/>
    <p:sldId id="5935" r:id="rId17"/>
    <p:sldId id="5936" r:id="rId18"/>
    <p:sldId id="5923" r:id="rId19"/>
    <p:sldId id="1069" r:id="rId20"/>
    <p:sldId id="1070" r:id="rId21"/>
    <p:sldId id="1071" r:id="rId22"/>
    <p:sldId id="1080" r:id="rId23"/>
    <p:sldId id="1136" r:id="rId24"/>
    <p:sldId id="1083" r:id="rId25"/>
    <p:sldId id="1107" r:id="rId26"/>
    <p:sldId id="5926" r:id="rId27"/>
    <p:sldId id="5927" r:id="rId28"/>
    <p:sldId id="5928" r:id="rId29"/>
    <p:sldId id="1015" r:id="rId30"/>
    <p:sldId id="996" r:id="rId31"/>
    <p:sldId id="5929" r:id="rId32"/>
    <p:sldId id="1035" r:id="rId33"/>
    <p:sldId id="1102" r:id="rId34"/>
    <p:sldId id="1078" r:id="rId35"/>
    <p:sldId id="5925" r:id="rId36"/>
    <p:sldId id="1104" r:id="rId37"/>
    <p:sldId id="1023" r:id="rId38"/>
    <p:sldId id="1042" r:id="rId39"/>
    <p:sldId id="1044" r:id="rId40"/>
    <p:sldId id="5930" r:id="rId41"/>
    <p:sldId id="5931" r:id="rId42"/>
    <p:sldId id="5933" r:id="rId43"/>
    <p:sldId id="5932" r:id="rId44"/>
    <p:sldId id="1082" r:id="rId45"/>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4">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969696"/>
    <a:srgbClr val="0033CC"/>
    <a:srgbClr val="FB9E1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2483" autoAdjust="0"/>
  </p:normalViewPr>
  <p:slideViewPr>
    <p:cSldViewPr snapToGrid="0">
      <p:cViewPr varScale="1">
        <p:scale>
          <a:sx n="76" d="100"/>
          <a:sy n="76" d="100"/>
        </p:scale>
        <p:origin x="672" y="45"/>
      </p:cViewPr>
      <p:guideLst>
        <p:guide orient="horz" pos="2194"/>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8967063B-9767-4168-BD8F-4B81C23718EB}" type="datetimeFigureOut">
              <a:rPr lang="zh-CN" altLang="en-US"/>
              <a:t>2022/2/23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FD9B3C1A-3DAC-4734-990F-E08B1B3D1EC8}"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defRPr/>
            </a:pPr>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defRPr/>
            </a:pPr>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21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22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24</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26</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27</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28</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29</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p:cNvSpPr>
          <p:nvPr>
            <p:ph type="sldImg" idx="2"/>
          </p:nvPr>
        </p:nvSpPr>
        <p:spPr bwMode="auto">
          <a:noFill/>
          <a:ln>
            <a:solidFill>
              <a:srgbClr val="000000"/>
            </a:solidFill>
            <a:miter lim="800000"/>
          </a:ln>
        </p:spPr>
      </p:sp>
      <p:sp>
        <p:nvSpPr>
          <p:cNvPr id="17410" name="文本占位符 2"/>
          <p:cNvSpPr>
            <a:spLocks noGrp="1"/>
          </p:cNvSpPr>
          <p:nvPr>
            <p:ph type="body" idx="3"/>
          </p:nvPr>
        </p:nvSpPr>
        <p:spPr bwMode="auto">
          <a:noFill/>
        </p:spPr>
        <p:txBody>
          <a:bodyPr wrap="square" numCol="1" anchor="t" anchorCtr="0" compatLnSpc="1"/>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32</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33</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34</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35</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37</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38</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39</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40</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41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43</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44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defRPr/>
            </a:pPr>
            <a:endParaRPr lang="zh-CN" altLang="en-US" dirty="0"/>
          </a:p>
        </p:txBody>
      </p:sp>
      <p:sp>
        <p:nvSpPr>
          <p:cNvPr id="4" name="灯片编号占位符 3"/>
          <p:cNvSpPr>
            <a:spLocks noGrp="1"/>
          </p:cNvSpPr>
          <p:nvPr>
            <p:ph type="sldNum" sz="quarter" idx="5"/>
          </p:nvPr>
        </p:nvSpPr>
        <p:spPr/>
        <p:txBody>
          <a:bodyPr/>
          <a:lstStyle/>
          <a:p>
            <a:pPr>
              <a:defRPr/>
            </a:pPr>
            <a:fld id="{FD9B3C1A-3DAC-4734-990F-E08B1B3D1EC8}"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cSld name="标题幻灯片">
    <p:bg>
      <p:bgPr>
        <a:blipFill rotWithShape="0">
          <a:blip r:embed="rId2"/>
          <a:stretch>
            <a:fillRect b="-69"/>
          </a:stretch>
        </a:blipFill>
        <a:effectLst/>
      </p:bgPr>
    </p:bg>
    <p:spTree>
      <p:nvGrpSpPr>
        <p:cNvPr id="1" name=""/>
        <p:cNvGrpSpPr/>
        <p:nvPr/>
      </p:nvGrpSpPr>
      <p:grpSpPr>
        <a:xfrm>
          <a:off x="0" y="0"/>
          <a:ext cx="0" cy="0"/>
          <a:chOff x="0" y="0"/>
          <a:chExt cx="0" cy="0"/>
        </a:xfrm>
      </p:grpSpPr>
      <p:pic>
        <p:nvPicPr>
          <p:cNvPr id="2050" name="图片 2049" descr="5副本"/>
          <p:cNvPicPr>
            <a:picLocks noChangeAspect="1"/>
          </p:cNvPicPr>
          <p:nvPr/>
        </p:nvPicPr>
        <p:blipFill>
          <a:blip r:embed="rId3"/>
          <a:stretch>
            <a:fillRect/>
          </a:stretch>
        </p:blipFill>
        <p:spPr>
          <a:xfrm>
            <a:off x="0" y="0"/>
            <a:ext cx="12192000" cy="6858000"/>
          </a:xfrm>
          <a:prstGeom prst="rect">
            <a:avLst/>
          </a:prstGeom>
          <a:noFill/>
          <a:ln w="9525">
            <a:noFill/>
          </a:ln>
        </p:spPr>
      </p:pic>
      <p:sp>
        <p:nvSpPr>
          <p:cNvPr id="2051" name="标题 2050"/>
          <p:cNvSpPr>
            <a:spLocks noGrp="1"/>
          </p:cNvSpPr>
          <p:nvPr>
            <p:ph type="ctrTitle"/>
          </p:nvPr>
        </p:nvSpPr>
        <p:spPr>
          <a:xfrm>
            <a:off x="912284" y="3357563"/>
            <a:ext cx="10363200" cy="1254125"/>
          </a:xfrm>
          <a:prstGeom prst="rect">
            <a:avLst/>
          </a:prstGeom>
          <a:noFill/>
          <a:ln w="9525">
            <a:noFill/>
          </a:ln>
        </p:spPr>
        <p:txBody>
          <a:bodyPr anchor="ctr"/>
          <a:lstStyle>
            <a:lvl1pPr lvl="0">
              <a:defRPr/>
            </a:lvl1pPr>
          </a:lstStyle>
          <a:p>
            <a:pPr lvl="0"/>
            <a:r>
              <a:rPr lang="zh-CN" altLang="en-US"/>
              <a:t>单击此处编辑母版标题样式</a:t>
            </a:r>
          </a:p>
        </p:txBody>
      </p:sp>
      <p:sp>
        <p:nvSpPr>
          <p:cNvPr id="2052" name="副标题 2051"/>
          <p:cNvSpPr>
            <a:spLocks noGrp="1"/>
          </p:cNvSpPr>
          <p:nvPr>
            <p:ph type="subTitle" idx="1"/>
          </p:nvPr>
        </p:nvSpPr>
        <p:spPr>
          <a:xfrm>
            <a:off x="1828800" y="4654550"/>
            <a:ext cx="8534400" cy="985838"/>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2053" name="日期占位符 2052"/>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endParaRPr lang="zh-CN" altLang="en-US" dirty="0">
              <a:latin typeface="Arial" panose="020B0604020202020204" pitchFamily="34" charset="0"/>
            </a:endParaRPr>
          </a:p>
        </p:txBody>
      </p:sp>
      <p:sp>
        <p:nvSpPr>
          <p:cNvPr id="2054" name="页脚占位符 2053"/>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endParaRPr lang="zh-CN" altLang="en-US" dirty="0">
              <a:latin typeface="Arial" panose="020B0604020202020204" pitchFamily="34" charset="0"/>
            </a:endParaRPr>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0313" y="620713"/>
            <a:ext cx="2746904" cy="550703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620713"/>
            <a:ext cx="8081472" cy="5507037"/>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412875"/>
            <a:ext cx="5376672" cy="4714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05728" y="1412875"/>
            <a:ext cx="5376672" cy="4714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b="-69"/>
          </a:stretch>
        </a:blip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624417" y="620713"/>
            <a:ext cx="10972800" cy="720725"/>
          </a:xfrm>
          <a:prstGeom prst="rect">
            <a:avLst/>
          </a:prstGeom>
          <a:noFill/>
          <a:ln w="9525">
            <a:noFill/>
          </a:ln>
        </p:spPr>
        <p:txBody>
          <a:bodyPr anchor="ctr"/>
          <a:lstStyle/>
          <a:p>
            <a:pPr lvl="0"/>
            <a:r>
              <a:rPr lang="zh-CN" altLang="en-US"/>
              <a:t>单击此处编辑母版标题样式</a:t>
            </a:r>
          </a:p>
        </p:txBody>
      </p:sp>
      <p:sp>
        <p:nvSpPr>
          <p:cNvPr id="1027" name="文本占位符 1026"/>
          <p:cNvSpPr>
            <a:spLocks noGrp="1"/>
          </p:cNvSpPr>
          <p:nvPr>
            <p:ph type="body" idx="1"/>
          </p:nvPr>
        </p:nvSpPr>
        <p:spPr>
          <a:xfrm>
            <a:off x="609600" y="1412875"/>
            <a:ext cx="10972800" cy="4714875"/>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sldNum="0" hdr="0" ftr="0" dt="0"/>
  <p:txStyles>
    <p:title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mailto:&#20110;3&#26376;31&#26085;&#21069;&#21457;172951737@qq.com"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hyperlink" Target="mailto:&#26041;&#26696;&#20110;2&#26376;28&#26085;&#21069;&#21457;&#36865;&#33267;172951737@qq.com"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mailto:&#21508;&#26657;&#35745;&#21010;&#21457;172951737@qq.com"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5857" y="2437448"/>
            <a:ext cx="10972800" cy="720725"/>
          </a:xfrm>
        </p:spPr>
        <p:txBody>
          <a:bodyPr/>
          <a:lstStyle/>
          <a:p>
            <a:r>
              <a:rPr lang="en-US" altLang="zh-CN" sz="2800" b="1" dirty="0">
                <a:solidFill>
                  <a:srgbClr val="FF0000"/>
                </a:solidFill>
                <a:sym typeface="+mn-ea"/>
              </a:rPr>
              <a:t>                         </a:t>
            </a:r>
            <a:br>
              <a:rPr lang="zh-CN" altLang="en-US" sz="2800" b="1" dirty="0">
                <a:solidFill>
                  <a:srgbClr val="FF0000"/>
                </a:solidFill>
                <a:sym typeface="+mn-ea"/>
              </a:rPr>
            </a:br>
            <a:br>
              <a:rPr lang="zh-CN" altLang="en-US" sz="2800" b="1" dirty="0">
                <a:solidFill>
                  <a:srgbClr val="FF0000"/>
                </a:solidFill>
                <a:sym typeface="+mn-ea"/>
              </a:rPr>
            </a:br>
            <a:r>
              <a:rPr lang="zh-CN" altLang="zh-CN" sz="4800" b="1" dirty="0">
                <a:solidFill>
                  <a:srgbClr val="FF0000"/>
                </a:solidFill>
                <a:sym typeface="+mn-ea"/>
              </a:rPr>
              <a:t>小学数学教研训工作会议</a:t>
            </a:r>
            <a:br>
              <a:rPr lang="zh-CN" altLang="zh-CN" sz="4800" b="1" dirty="0">
                <a:solidFill>
                  <a:schemeClr val="tx1"/>
                </a:solidFill>
              </a:rPr>
            </a:br>
            <a:endParaRPr lang="zh-CN" altLang="zh-CN" sz="4800" b="1" dirty="0">
              <a:solidFill>
                <a:schemeClr val="tx1"/>
              </a:solidFill>
            </a:endParaRPr>
          </a:p>
        </p:txBody>
      </p:sp>
      <p:sp>
        <p:nvSpPr>
          <p:cNvPr id="4" name="文本框 3"/>
          <p:cNvSpPr txBox="1"/>
          <p:nvPr/>
        </p:nvSpPr>
        <p:spPr>
          <a:xfrm>
            <a:off x="2918460" y="4906645"/>
            <a:ext cx="7437119" cy="584775"/>
          </a:xfrm>
          <a:prstGeom prst="rect">
            <a:avLst/>
          </a:prstGeom>
          <a:noFill/>
        </p:spPr>
        <p:txBody>
          <a:bodyPr wrap="square" rtlCol="0">
            <a:spAutoFit/>
          </a:bodyPr>
          <a:lstStyle/>
          <a:p>
            <a:r>
              <a:rPr lang="en-US" altLang="zh-CN" sz="2400" dirty="0"/>
              <a:t>    </a:t>
            </a:r>
            <a:r>
              <a:rPr lang="en-US" altLang="zh-CN" sz="3200" dirty="0">
                <a:latin typeface="宋体" panose="02010600030101010101" pitchFamily="2" charset="-122"/>
                <a:cs typeface="宋体" panose="02010600030101010101" pitchFamily="2" charset="-122"/>
              </a:rPr>
              <a:t>   </a:t>
            </a:r>
            <a:r>
              <a:rPr lang="zh-CN" altLang="en-US" sz="3200" dirty="0">
                <a:latin typeface="宋体" panose="02010600030101010101" pitchFamily="2" charset="-122"/>
                <a:cs typeface="宋体" panose="02010600030101010101" pitchFamily="2" charset="-122"/>
              </a:rPr>
              <a:t>天宁区教师发展中心  </a:t>
            </a:r>
            <a:r>
              <a:rPr lang="en-US" altLang="zh-CN" sz="3200" dirty="0">
                <a:latin typeface="宋体" panose="02010600030101010101" pitchFamily="2" charset="-122"/>
                <a:cs typeface="宋体" panose="02010600030101010101" pitchFamily="2" charset="-122"/>
              </a:rPr>
              <a:t>2022.02</a:t>
            </a:r>
            <a:r>
              <a:rPr lang="zh-CN" altLang="en-US" sz="3200" dirty="0">
                <a:latin typeface="宋体" panose="02010600030101010101" pitchFamily="2" charset="-122"/>
                <a:cs typeface="宋体" panose="02010600030101010101" pitchFamily="2" charset="-122"/>
              </a:rPr>
              <a:t>   </a:t>
            </a:r>
            <a:endParaRPr lang="zh-CN" altLang="en-US" sz="2400" dirty="0">
              <a:latin typeface="宋体" panose="02010600030101010101" pitchFamily="2" charset="-122"/>
              <a:cs typeface="宋体" panose="02010600030101010101" pitchFamily="2" charset="-122"/>
            </a:endParaRP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63905" y="1216959"/>
            <a:ext cx="10879950" cy="3317315"/>
          </a:xfrm>
        </p:spPr>
        <p:txBody>
          <a:bodyPr/>
          <a:lstStyle/>
          <a:p>
            <a:r>
              <a:rPr lang="en-US" altLang="zh-CN" sz="2800" dirty="0">
                <a:solidFill>
                  <a:srgbClr val="FF0000"/>
                </a:solidFill>
              </a:rPr>
              <a:t>4.</a:t>
            </a:r>
            <a:r>
              <a:rPr lang="zh-CN" altLang="en-US" sz="2800" dirty="0">
                <a:solidFill>
                  <a:srgbClr val="FF0000"/>
                </a:solidFill>
              </a:rPr>
              <a:t>期末样本卷使用情况反馈</a:t>
            </a:r>
            <a:endParaRPr lang="en-US" altLang="zh-CN" sz="2800" dirty="0">
              <a:solidFill>
                <a:srgbClr val="FF0000"/>
              </a:solidFill>
            </a:endParaRPr>
          </a:p>
          <a:p>
            <a:pPr marL="0" indent="0">
              <a:buNone/>
            </a:pPr>
            <a:r>
              <a:rPr lang="en-US" altLang="zh-CN" dirty="0">
                <a:solidFill>
                  <a:srgbClr val="FF0000"/>
                </a:solidFill>
              </a:rPr>
              <a:t>     </a:t>
            </a:r>
          </a:p>
          <a:p>
            <a:pPr marL="0" indent="0">
              <a:buNone/>
            </a:pPr>
            <a:r>
              <a:rPr lang="zh-CN" altLang="en-US" sz="2800" dirty="0">
                <a:latin typeface="楷体" panose="02010609060101010101" charset="-122"/>
                <a:ea typeface="楷体" panose="02010609060101010101" charset="-122"/>
              </a:rPr>
              <a:t>（</a:t>
            </a:r>
            <a:r>
              <a:rPr lang="en-US" altLang="zh-CN" sz="2800" dirty="0">
                <a:latin typeface="楷体" panose="02010609060101010101" charset="-122"/>
                <a:ea typeface="楷体" panose="02010609060101010101" charset="-122"/>
              </a:rPr>
              <a:t>1</a:t>
            </a:r>
            <a:r>
              <a:rPr lang="zh-CN" altLang="en-US" sz="2800" dirty="0">
                <a:latin typeface="楷体" panose="02010609060101010101" charset="-122"/>
                <a:ea typeface="楷体" panose="02010609060101010101" charset="-122"/>
              </a:rPr>
              <a:t>）使用情况（局小、华润、凤凰、博爱未使用，其余全部使用）</a:t>
            </a:r>
            <a:endParaRPr lang="en-US" altLang="zh-CN" sz="2800" dirty="0">
              <a:latin typeface="楷体" panose="02010609060101010101" charset="-122"/>
              <a:ea typeface="楷体" panose="02010609060101010101" charset="-122"/>
            </a:endParaRPr>
          </a:p>
          <a:p>
            <a:pPr marL="0" indent="0">
              <a:buNone/>
            </a:pPr>
            <a:r>
              <a:rPr lang="zh-CN" altLang="en-US" sz="2800" dirty="0">
                <a:latin typeface="楷体" panose="02010609060101010101" charset="-122"/>
                <a:ea typeface="楷体" panose="02010609060101010101" charset="-122"/>
              </a:rPr>
              <a:t>（</a:t>
            </a:r>
            <a:r>
              <a:rPr lang="en-US" altLang="zh-CN" sz="2800" dirty="0">
                <a:latin typeface="楷体" panose="02010609060101010101" charset="-122"/>
                <a:ea typeface="楷体" panose="02010609060101010101" charset="-122"/>
              </a:rPr>
              <a:t>2</a:t>
            </a:r>
            <a:r>
              <a:rPr lang="zh-CN" altLang="en-US" sz="2800" dirty="0">
                <a:latin typeface="楷体" panose="02010609060101010101" charset="-122"/>
                <a:ea typeface="楷体" panose="02010609060101010101" charset="-122"/>
              </a:rPr>
              <a:t>）各校数据反馈。</a:t>
            </a: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0880" y="762000"/>
            <a:ext cx="4850130" cy="521970"/>
          </a:xfrm>
          <a:prstGeom prst="rect">
            <a:avLst/>
          </a:prstGeom>
          <a:noFill/>
        </p:spPr>
        <p:txBody>
          <a:bodyPr wrap="square" rtlCol="0">
            <a:spAutoFit/>
          </a:bodyPr>
          <a:lstStyle/>
          <a:p>
            <a:r>
              <a:rPr lang="zh-CN" altLang="en-US" sz="2800" b="1" dirty="0">
                <a:solidFill>
                  <a:srgbClr val="FF0000"/>
                </a:solidFill>
                <a:latin typeface="+mj-ea"/>
                <a:ea typeface="+mj-ea"/>
              </a:rPr>
              <a:t>各年级均分、分数段情况统计</a:t>
            </a:r>
          </a:p>
        </p:txBody>
      </p:sp>
      <p:graphicFrame>
        <p:nvGraphicFramePr>
          <p:cNvPr id="6" name="内容占位符 5"/>
          <p:cNvGraphicFramePr>
            <a:graphicFrameLocks noGrp="1"/>
          </p:cNvGraphicFramePr>
          <p:nvPr>
            <p:ph idx="1"/>
            <p:custDataLst>
              <p:tags r:id="rId1"/>
            </p:custDataLst>
          </p:nvPr>
        </p:nvGraphicFramePr>
        <p:xfrm>
          <a:off x="1608455" y="1283970"/>
          <a:ext cx="7689850" cy="2623820"/>
        </p:xfrm>
        <a:graphic>
          <a:graphicData uri="http://schemas.openxmlformats.org/drawingml/2006/table">
            <a:tbl>
              <a:tblPr firstRow="1" firstCol="1" bandRow="1">
                <a:tableStyleId>{5C22544A-7EE6-4342-B048-85BDC9FD1C3A}</a:tableStyleId>
              </a:tblPr>
              <a:tblGrid>
                <a:gridCol w="1362075">
                  <a:extLst>
                    <a:ext uri="{9D8B030D-6E8A-4147-A177-3AD203B41FA5}">
                      <a16:colId xmlns:a16="http://schemas.microsoft.com/office/drawing/2014/main" val="20000"/>
                    </a:ext>
                  </a:extLst>
                </a:gridCol>
                <a:gridCol w="1281430">
                  <a:extLst>
                    <a:ext uri="{9D8B030D-6E8A-4147-A177-3AD203B41FA5}">
                      <a16:colId xmlns:a16="http://schemas.microsoft.com/office/drawing/2014/main" val="20001"/>
                    </a:ext>
                  </a:extLst>
                </a:gridCol>
                <a:gridCol w="1293495">
                  <a:extLst>
                    <a:ext uri="{9D8B030D-6E8A-4147-A177-3AD203B41FA5}">
                      <a16:colId xmlns:a16="http://schemas.microsoft.com/office/drawing/2014/main" val="20002"/>
                    </a:ext>
                  </a:extLst>
                </a:gridCol>
                <a:gridCol w="1210310">
                  <a:extLst>
                    <a:ext uri="{9D8B030D-6E8A-4147-A177-3AD203B41FA5}">
                      <a16:colId xmlns:a16="http://schemas.microsoft.com/office/drawing/2014/main" val="20003"/>
                    </a:ext>
                  </a:extLst>
                </a:gridCol>
                <a:gridCol w="1154430">
                  <a:extLst>
                    <a:ext uri="{9D8B030D-6E8A-4147-A177-3AD203B41FA5}">
                      <a16:colId xmlns:a16="http://schemas.microsoft.com/office/drawing/2014/main" val="20004"/>
                    </a:ext>
                  </a:extLst>
                </a:gridCol>
                <a:gridCol w="1388110">
                  <a:extLst>
                    <a:ext uri="{9D8B030D-6E8A-4147-A177-3AD203B41FA5}">
                      <a16:colId xmlns:a16="http://schemas.microsoft.com/office/drawing/2014/main" val="20005"/>
                    </a:ext>
                  </a:extLst>
                </a:gridCol>
              </a:tblGrid>
              <a:tr h="429260">
                <a:tc>
                  <a:txBody>
                    <a:bodyPr/>
                    <a:lstStyle/>
                    <a:p>
                      <a:pPr algn="ctr"/>
                      <a:r>
                        <a:rPr lang="zh-CN" sz="2400" kern="100" dirty="0">
                          <a:solidFill>
                            <a:schemeClr val="tx1"/>
                          </a:solidFill>
                          <a:effectLst/>
                        </a:rPr>
                        <a:t>年级</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r>
                        <a:rPr lang="zh-CN" sz="2400" kern="100" dirty="0">
                          <a:solidFill>
                            <a:schemeClr val="tx1"/>
                          </a:solidFill>
                          <a:effectLst/>
                        </a:rPr>
                        <a:t>均分</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r>
                        <a:rPr lang="zh-CN" sz="2400" kern="100" dirty="0">
                          <a:solidFill>
                            <a:schemeClr val="tx1"/>
                          </a:solidFill>
                          <a:effectLst/>
                        </a:rPr>
                        <a:t>优秀率</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r>
                        <a:rPr lang="zh-CN" sz="2400" kern="100" dirty="0">
                          <a:solidFill>
                            <a:schemeClr val="tx1"/>
                          </a:solidFill>
                          <a:effectLst/>
                        </a:rPr>
                        <a:t>良好率</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r>
                        <a:rPr lang="zh-CN" sz="2400" kern="100" dirty="0">
                          <a:solidFill>
                            <a:schemeClr val="tx1"/>
                          </a:solidFill>
                          <a:effectLst/>
                        </a:rPr>
                        <a:t>合格率</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r>
                        <a:rPr lang="zh-CN" sz="2400" kern="100" dirty="0">
                          <a:solidFill>
                            <a:schemeClr val="tx1"/>
                          </a:solidFill>
                          <a:effectLst/>
                        </a:rPr>
                        <a:t>待合格率</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548640">
                <a:tc>
                  <a:txBody>
                    <a:bodyPr/>
                    <a:lstStyle/>
                    <a:p>
                      <a:pPr algn="ctr">
                        <a:lnSpc>
                          <a:spcPct val="150000"/>
                        </a:lnSpc>
                      </a:pPr>
                      <a:r>
                        <a:rPr lang="zh-CN" sz="2400" kern="100" dirty="0">
                          <a:solidFill>
                            <a:schemeClr val="tx1"/>
                          </a:solidFill>
                          <a:effectLst/>
                        </a:rPr>
                        <a:t>三年级</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dirty="0">
                          <a:effectLst/>
                        </a:rPr>
                        <a:t>90.4</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dirty="0">
                          <a:effectLst/>
                        </a:rPr>
                        <a:t>69.5%</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a:effectLst/>
                        </a:rPr>
                        <a:t>23.5%</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a:effectLst/>
                        </a:rPr>
                        <a:t>4.9%</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a:effectLst/>
                        </a:rPr>
                        <a:t>2.2%</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548640">
                <a:tc>
                  <a:txBody>
                    <a:bodyPr/>
                    <a:lstStyle/>
                    <a:p>
                      <a:pPr algn="ctr">
                        <a:lnSpc>
                          <a:spcPct val="150000"/>
                        </a:lnSpc>
                      </a:pPr>
                      <a:r>
                        <a:rPr lang="zh-CN" sz="2400" kern="100" dirty="0">
                          <a:solidFill>
                            <a:schemeClr val="tx1"/>
                          </a:solidFill>
                          <a:effectLst/>
                        </a:rPr>
                        <a:t>四年级</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a:effectLst/>
                        </a:rPr>
                        <a:t>88.1</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dirty="0">
                          <a:effectLst/>
                        </a:rPr>
                        <a:t>58.3%</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a:effectLst/>
                        </a:rPr>
                        <a:t>30.9%</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a:effectLst/>
                        </a:rPr>
                        <a:t>7.6%</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a:effectLst/>
                        </a:rPr>
                        <a:t>3.1%</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548640">
                <a:tc>
                  <a:txBody>
                    <a:bodyPr/>
                    <a:lstStyle/>
                    <a:p>
                      <a:pPr algn="ctr">
                        <a:lnSpc>
                          <a:spcPct val="150000"/>
                        </a:lnSpc>
                      </a:pPr>
                      <a:r>
                        <a:rPr lang="zh-CN" sz="2400" kern="100" dirty="0">
                          <a:solidFill>
                            <a:schemeClr val="tx1"/>
                          </a:solidFill>
                          <a:effectLst/>
                        </a:rPr>
                        <a:t>五年级</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a:effectLst/>
                        </a:rPr>
                        <a:t>79.3</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a:effectLst/>
                        </a:rPr>
                        <a:t>35.0%</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a:effectLst/>
                        </a:rPr>
                        <a:t>35.5%</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dirty="0">
                          <a:effectLst/>
                        </a:rPr>
                        <a:t>17.4%</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dirty="0">
                          <a:effectLst/>
                        </a:rPr>
                        <a:t>12.1%</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548640">
                <a:tc>
                  <a:txBody>
                    <a:bodyPr/>
                    <a:lstStyle/>
                    <a:p>
                      <a:pPr algn="ctr">
                        <a:lnSpc>
                          <a:spcPct val="150000"/>
                        </a:lnSpc>
                      </a:pPr>
                      <a:r>
                        <a:rPr lang="zh-CN" sz="2400" kern="100" dirty="0">
                          <a:solidFill>
                            <a:schemeClr val="tx1"/>
                          </a:solidFill>
                          <a:effectLst/>
                        </a:rPr>
                        <a:t>六年级</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a:effectLst/>
                        </a:rPr>
                        <a:t>78.5</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a:effectLst/>
                        </a:rPr>
                        <a:t>38.6%</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a:effectLst/>
                        </a:rPr>
                        <a:t>31.4%</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a:effectLst/>
                        </a:rPr>
                        <a:t>15.3%</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dirty="0">
                          <a:effectLst/>
                        </a:rPr>
                        <a:t>14.7%</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bl>
          </a:graphicData>
        </a:graphic>
      </p:graphicFrame>
      <p:graphicFrame>
        <p:nvGraphicFramePr>
          <p:cNvPr id="2" name="表格 1"/>
          <p:cNvGraphicFramePr>
            <a:graphicFrameLocks noGrp="1"/>
          </p:cNvGraphicFramePr>
          <p:nvPr>
            <p:custDataLst>
              <p:tags r:id="rId2"/>
            </p:custDataLst>
          </p:nvPr>
        </p:nvGraphicFramePr>
        <p:xfrm>
          <a:off x="1614805" y="4053205"/>
          <a:ext cx="7701915" cy="2613025"/>
        </p:xfrm>
        <a:graphic>
          <a:graphicData uri="http://schemas.openxmlformats.org/drawingml/2006/table">
            <a:tbl>
              <a:tblPr firstRow="1" firstCol="1" bandRow="1">
                <a:tableStyleId>{5C22544A-7EE6-4342-B048-85BDC9FD1C3A}</a:tableStyleId>
              </a:tblPr>
              <a:tblGrid>
                <a:gridCol w="1363980">
                  <a:extLst>
                    <a:ext uri="{9D8B030D-6E8A-4147-A177-3AD203B41FA5}">
                      <a16:colId xmlns:a16="http://schemas.microsoft.com/office/drawing/2014/main" val="20000"/>
                    </a:ext>
                  </a:extLst>
                </a:gridCol>
                <a:gridCol w="1283335">
                  <a:extLst>
                    <a:ext uri="{9D8B030D-6E8A-4147-A177-3AD203B41FA5}">
                      <a16:colId xmlns:a16="http://schemas.microsoft.com/office/drawing/2014/main" val="20001"/>
                    </a:ext>
                  </a:extLst>
                </a:gridCol>
                <a:gridCol w="1283335">
                  <a:extLst>
                    <a:ext uri="{9D8B030D-6E8A-4147-A177-3AD203B41FA5}">
                      <a16:colId xmlns:a16="http://schemas.microsoft.com/office/drawing/2014/main" val="20002"/>
                    </a:ext>
                  </a:extLst>
                </a:gridCol>
                <a:gridCol w="1224280">
                  <a:extLst>
                    <a:ext uri="{9D8B030D-6E8A-4147-A177-3AD203B41FA5}">
                      <a16:colId xmlns:a16="http://schemas.microsoft.com/office/drawing/2014/main" val="20003"/>
                    </a:ext>
                  </a:extLst>
                </a:gridCol>
                <a:gridCol w="1156970">
                  <a:extLst>
                    <a:ext uri="{9D8B030D-6E8A-4147-A177-3AD203B41FA5}">
                      <a16:colId xmlns:a16="http://schemas.microsoft.com/office/drawing/2014/main" val="20004"/>
                    </a:ext>
                  </a:extLst>
                </a:gridCol>
                <a:gridCol w="1390015">
                  <a:extLst>
                    <a:ext uri="{9D8B030D-6E8A-4147-A177-3AD203B41FA5}">
                      <a16:colId xmlns:a16="http://schemas.microsoft.com/office/drawing/2014/main" val="20005"/>
                    </a:ext>
                  </a:extLst>
                </a:gridCol>
              </a:tblGrid>
              <a:tr h="418465">
                <a:tc>
                  <a:txBody>
                    <a:bodyPr/>
                    <a:lstStyle/>
                    <a:p>
                      <a:pPr algn="ctr"/>
                      <a:r>
                        <a:rPr lang="zh-CN" sz="2400" kern="100" dirty="0">
                          <a:solidFill>
                            <a:schemeClr val="tx1"/>
                          </a:solidFill>
                          <a:effectLst/>
                        </a:rPr>
                        <a:t>年级</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r>
                        <a:rPr lang="zh-CN" sz="2400" kern="100" dirty="0">
                          <a:solidFill>
                            <a:schemeClr val="tx1"/>
                          </a:solidFill>
                          <a:effectLst/>
                        </a:rPr>
                        <a:t>均分</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r>
                        <a:rPr lang="zh-CN" sz="2400" kern="100" dirty="0">
                          <a:solidFill>
                            <a:schemeClr val="tx1"/>
                          </a:solidFill>
                          <a:effectLst/>
                        </a:rPr>
                        <a:t>优秀率</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r>
                        <a:rPr lang="zh-CN" sz="2400" kern="100" dirty="0">
                          <a:solidFill>
                            <a:schemeClr val="tx1"/>
                          </a:solidFill>
                          <a:effectLst/>
                        </a:rPr>
                        <a:t>良好率</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r>
                        <a:rPr lang="zh-CN" sz="2400" kern="100" dirty="0">
                          <a:solidFill>
                            <a:schemeClr val="tx1"/>
                          </a:solidFill>
                          <a:effectLst/>
                        </a:rPr>
                        <a:t>合格率</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r>
                        <a:rPr lang="zh-CN" sz="2400" kern="100" dirty="0">
                          <a:solidFill>
                            <a:schemeClr val="tx1"/>
                          </a:solidFill>
                          <a:effectLst/>
                        </a:rPr>
                        <a:t>待合格率</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548640">
                <a:tc>
                  <a:txBody>
                    <a:bodyPr/>
                    <a:lstStyle/>
                    <a:p>
                      <a:pPr algn="ctr">
                        <a:lnSpc>
                          <a:spcPct val="150000"/>
                        </a:lnSpc>
                      </a:pPr>
                      <a:r>
                        <a:rPr lang="zh-CN" sz="2400" kern="100" dirty="0">
                          <a:solidFill>
                            <a:schemeClr val="tx1"/>
                          </a:solidFill>
                          <a:effectLst/>
                        </a:rPr>
                        <a:t>三年级</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buClrTx/>
                        <a:buSzTx/>
                        <a:buFontTx/>
                        <a:buNone/>
                      </a:pPr>
                      <a:r>
                        <a:rPr lang="en-US" sz="2400" kern="100">
                          <a:effectLst/>
                        </a:rPr>
                        <a:t>86.7</a:t>
                      </a:r>
                    </a:p>
                  </a:txBody>
                  <a:tcPr marL="68580" marR="68580" marT="0" marB="0" anchor="ctr"/>
                </a:tc>
                <a:tc>
                  <a:txBody>
                    <a:bodyPr/>
                    <a:lstStyle/>
                    <a:p>
                      <a:pPr algn="ctr">
                        <a:lnSpc>
                          <a:spcPct val="150000"/>
                        </a:lnSpc>
                      </a:pPr>
                      <a:r>
                        <a:rPr lang="en-US" sz="2400" kern="100" dirty="0">
                          <a:effectLst/>
                        </a:rPr>
                        <a:t>55.3%</a:t>
                      </a:r>
                    </a:p>
                  </a:txBody>
                  <a:tcPr marL="68580" marR="68580" marT="0" marB="0"/>
                </a:tc>
                <a:tc>
                  <a:txBody>
                    <a:bodyPr/>
                    <a:lstStyle/>
                    <a:p>
                      <a:pPr algn="ctr">
                        <a:lnSpc>
                          <a:spcPct val="150000"/>
                        </a:lnSpc>
                      </a:pPr>
                      <a:r>
                        <a:rPr lang="en-US" sz="2400" kern="100">
                          <a:effectLst/>
                        </a:rPr>
                        <a:t>33.2%</a:t>
                      </a:r>
                    </a:p>
                  </a:txBody>
                  <a:tcPr marL="68580" marR="68580" marT="0" marB="0"/>
                </a:tc>
                <a:tc>
                  <a:txBody>
                    <a:bodyPr/>
                    <a:lstStyle/>
                    <a:p>
                      <a:pPr algn="ctr">
                        <a:lnSpc>
                          <a:spcPct val="150000"/>
                        </a:lnSpc>
                      </a:pPr>
                      <a:r>
                        <a:rPr lang="en-US" sz="2400" kern="100">
                          <a:effectLst/>
                        </a:rPr>
                        <a:t>8.0%</a:t>
                      </a:r>
                    </a:p>
                  </a:txBody>
                  <a:tcPr marL="68580" marR="68580" marT="0" marB="0"/>
                </a:tc>
                <a:tc>
                  <a:txBody>
                    <a:bodyPr/>
                    <a:lstStyle/>
                    <a:p>
                      <a:pPr algn="ctr">
                        <a:lnSpc>
                          <a:spcPct val="150000"/>
                        </a:lnSpc>
                      </a:pPr>
                      <a:r>
                        <a:rPr lang="en-US" sz="2400" kern="100">
                          <a:effectLst/>
                        </a:rPr>
                        <a:t>3.4%</a:t>
                      </a:r>
                    </a:p>
                  </a:txBody>
                  <a:tcPr marL="68580" marR="68580" marT="0" marB="0"/>
                </a:tc>
                <a:extLst>
                  <a:ext uri="{0D108BD9-81ED-4DB2-BD59-A6C34878D82A}">
                    <a16:rowId xmlns:a16="http://schemas.microsoft.com/office/drawing/2014/main" val="10001"/>
                  </a:ext>
                </a:extLst>
              </a:tr>
              <a:tr h="548640">
                <a:tc>
                  <a:txBody>
                    <a:bodyPr/>
                    <a:lstStyle/>
                    <a:p>
                      <a:pPr algn="ctr">
                        <a:lnSpc>
                          <a:spcPct val="150000"/>
                        </a:lnSpc>
                      </a:pPr>
                      <a:r>
                        <a:rPr lang="zh-CN" sz="2400" kern="100" dirty="0">
                          <a:solidFill>
                            <a:schemeClr val="tx1"/>
                          </a:solidFill>
                          <a:effectLst/>
                        </a:rPr>
                        <a:t>四年级</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buClrTx/>
                        <a:buSzTx/>
                        <a:buFontTx/>
                        <a:buNone/>
                      </a:pPr>
                      <a:r>
                        <a:rPr lang="en-US" sz="2400" kern="100">
                          <a:effectLst/>
                        </a:rPr>
                        <a:t>84.0</a:t>
                      </a:r>
                    </a:p>
                  </a:txBody>
                  <a:tcPr marL="68580" marR="68580" marT="0" marB="0" anchor="ctr"/>
                </a:tc>
                <a:tc>
                  <a:txBody>
                    <a:bodyPr/>
                    <a:lstStyle/>
                    <a:p>
                      <a:pPr algn="ctr">
                        <a:lnSpc>
                          <a:spcPct val="150000"/>
                        </a:lnSpc>
                        <a:buClrTx/>
                        <a:buSzTx/>
                        <a:buFontTx/>
                        <a:buNone/>
                      </a:pPr>
                      <a:r>
                        <a:rPr lang="en-US" sz="2400" kern="100">
                          <a:effectLst/>
                        </a:rPr>
                        <a:t>44.0%</a:t>
                      </a:r>
                    </a:p>
                  </a:txBody>
                  <a:tcPr marL="68580" marR="68580" marT="0" marB="0" anchor="ctr"/>
                </a:tc>
                <a:tc>
                  <a:txBody>
                    <a:bodyPr/>
                    <a:lstStyle/>
                    <a:p>
                      <a:pPr algn="ctr">
                        <a:lnSpc>
                          <a:spcPct val="150000"/>
                        </a:lnSpc>
                      </a:pPr>
                      <a:r>
                        <a:rPr lang="en-US" sz="2400" kern="100">
                          <a:effectLst/>
                        </a:rPr>
                        <a:t>38.2%</a:t>
                      </a:r>
                    </a:p>
                  </a:txBody>
                  <a:tcPr marL="68580" marR="68580" marT="0" marB="0"/>
                </a:tc>
                <a:tc>
                  <a:txBody>
                    <a:bodyPr/>
                    <a:lstStyle/>
                    <a:p>
                      <a:pPr algn="ctr">
                        <a:lnSpc>
                          <a:spcPct val="150000"/>
                        </a:lnSpc>
                      </a:pPr>
                      <a:r>
                        <a:rPr lang="en-US" sz="2400" kern="100">
                          <a:effectLst/>
                        </a:rPr>
                        <a:t>13.1%</a:t>
                      </a:r>
                    </a:p>
                  </a:txBody>
                  <a:tcPr marL="68580" marR="68580" marT="0" marB="0"/>
                </a:tc>
                <a:tc>
                  <a:txBody>
                    <a:bodyPr/>
                    <a:lstStyle/>
                    <a:p>
                      <a:pPr algn="ctr">
                        <a:lnSpc>
                          <a:spcPct val="150000"/>
                        </a:lnSpc>
                      </a:pPr>
                      <a:r>
                        <a:rPr lang="en-US" sz="2400" kern="100">
                          <a:effectLst/>
                        </a:rPr>
                        <a:t>4.6%</a:t>
                      </a:r>
                    </a:p>
                  </a:txBody>
                  <a:tcPr marL="68580" marR="68580" marT="0" marB="0"/>
                </a:tc>
                <a:extLst>
                  <a:ext uri="{0D108BD9-81ED-4DB2-BD59-A6C34878D82A}">
                    <a16:rowId xmlns:a16="http://schemas.microsoft.com/office/drawing/2014/main" val="10002"/>
                  </a:ext>
                </a:extLst>
              </a:tr>
              <a:tr h="548640">
                <a:tc>
                  <a:txBody>
                    <a:bodyPr/>
                    <a:lstStyle/>
                    <a:p>
                      <a:pPr algn="ctr">
                        <a:lnSpc>
                          <a:spcPct val="150000"/>
                        </a:lnSpc>
                      </a:pPr>
                      <a:r>
                        <a:rPr lang="zh-CN" sz="2400" kern="100" dirty="0">
                          <a:solidFill>
                            <a:schemeClr val="tx1"/>
                          </a:solidFill>
                          <a:effectLst/>
                        </a:rPr>
                        <a:t>五年级</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buClrTx/>
                        <a:buSzTx/>
                        <a:buFontTx/>
                        <a:buNone/>
                      </a:pPr>
                      <a:r>
                        <a:rPr lang="en-US" sz="2400" kern="100">
                          <a:effectLst/>
                        </a:rPr>
                        <a:t>81.4</a:t>
                      </a:r>
                    </a:p>
                  </a:txBody>
                  <a:tcPr marL="68580" marR="68580" marT="0" marB="0" anchor="ctr"/>
                </a:tc>
                <a:tc>
                  <a:txBody>
                    <a:bodyPr/>
                    <a:lstStyle/>
                    <a:p>
                      <a:pPr algn="ctr">
                        <a:lnSpc>
                          <a:spcPct val="150000"/>
                        </a:lnSpc>
                      </a:pPr>
                      <a:r>
                        <a:rPr lang="en-US" sz="2400" kern="100">
                          <a:effectLst/>
                        </a:rPr>
                        <a:t>40.3%</a:t>
                      </a:r>
                    </a:p>
                  </a:txBody>
                  <a:tcPr marL="68580" marR="68580" marT="0" marB="0"/>
                </a:tc>
                <a:tc>
                  <a:txBody>
                    <a:bodyPr/>
                    <a:lstStyle/>
                    <a:p>
                      <a:pPr algn="ctr">
                        <a:lnSpc>
                          <a:spcPct val="150000"/>
                        </a:lnSpc>
                      </a:pPr>
                      <a:r>
                        <a:rPr lang="en-US" sz="2400" kern="100">
                          <a:effectLst/>
                        </a:rPr>
                        <a:t>33.1%</a:t>
                      </a:r>
                    </a:p>
                  </a:txBody>
                  <a:tcPr marL="68580" marR="68580" marT="0" marB="0"/>
                </a:tc>
                <a:tc>
                  <a:txBody>
                    <a:bodyPr/>
                    <a:lstStyle/>
                    <a:p>
                      <a:pPr algn="ctr">
                        <a:lnSpc>
                          <a:spcPct val="150000"/>
                        </a:lnSpc>
                      </a:pPr>
                      <a:r>
                        <a:rPr lang="en-US" sz="2400" kern="100" dirty="0">
                          <a:effectLst/>
                        </a:rPr>
                        <a:t>19.0%</a:t>
                      </a:r>
                    </a:p>
                  </a:txBody>
                  <a:tcPr marL="68580" marR="68580" marT="0" marB="0"/>
                </a:tc>
                <a:tc>
                  <a:txBody>
                    <a:bodyPr/>
                    <a:lstStyle/>
                    <a:p>
                      <a:pPr algn="ctr">
                        <a:lnSpc>
                          <a:spcPct val="150000"/>
                        </a:lnSpc>
                      </a:pPr>
                      <a:r>
                        <a:rPr lang="en-US" sz="2400" kern="100" dirty="0">
                          <a:effectLst/>
                        </a:rPr>
                        <a:t>7.7%</a:t>
                      </a:r>
                    </a:p>
                  </a:txBody>
                  <a:tcPr marL="68580" marR="68580" marT="0" marB="0"/>
                </a:tc>
                <a:extLst>
                  <a:ext uri="{0D108BD9-81ED-4DB2-BD59-A6C34878D82A}">
                    <a16:rowId xmlns:a16="http://schemas.microsoft.com/office/drawing/2014/main" val="10003"/>
                  </a:ext>
                </a:extLst>
              </a:tr>
              <a:tr h="548640">
                <a:tc>
                  <a:txBody>
                    <a:bodyPr/>
                    <a:lstStyle/>
                    <a:p>
                      <a:pPr algn="ctr">
                        <a:lnSpc>
                          <a:spcPct val="150000"/>
                        </a:lnSpc>
                      </a:pPr>
                      <a:r>
                        <a:rPr lang="zh-CN" sz="2400" kern="100" dirty="0">
                          <a:solidFill>
                            <a:schemeClr val="tx1"/>
                          </a:solidFill>
                          <a:effectLst/>
                        </a:rPr>
                        <a:t>六年级</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buClrTx/>
                        <a:buSzTx/>
                        <a:buFontTx/>
                        <a:buNone/>
                      </a:pPr>
                      <a:r>
                        <a:rPr lang="en-US" sz="2400" kern="100">
                          <a:effectLst/>
                        </a:rPr>
                        <a:t>73.0</a:t>
                      </a:r>
                    </a:p>
                  </a:txBody>
                  <a:tcPr marL="68580" marR="68580" marT="0" marB="0" anchor="ctr"/>
                </a:tc>
                <a:tc>
                  <a:txBody>
                    <a:bodyPr/>
                    <a:lstStyle/>
                    <a:p>
                      <a:pPr algn="ctr">
                        <a:lnSpc>
                          <a:spcPct val="150000"/>
                        </a:lnSpc>
                      </a:pPr>
                      <a:r>
                        <a:rPr lang="en-US" sz="2400" kern="100">
                          <a:effectLst/>
                        </a:rPr>
                        <a:t>22.2%</a:t>
                      </a:r>
                    </a:p>
                  </a:txBody>
                  <a:tcPr marL="68580" marR="68580" marT="0" marB="0"/>
                </a:tc>
                <a:tc>
                  <a:txBody>
                    <a:bodyPr/>
                    <a:lstStyle/>
                    <a:p>
                      <a:pPr algn="ctr">
                        <a:lnSpc>
                          <a:spcPct val="150000"/>
                        </a:lnSpc>
                      </a:pPr>
                      <a:r>
                        <a:rPr lang="en-US" sz="2400" kern="100">
                          <a:effectLst/>
                        </a:rPr>
                        <a:t>33.5%</a:t>
                      </a:r>
                    </a:p>
                  </a:txBody>
                  <a:tcPr marL="68580" marR="68580" marT="0" marB="0"/>
                </a:tc>
                <a:tc>
                  <a:txBody>
                    <a:bodyPr/>
                    <a:lstStyle/>
                    <a:p>
                      <a:pPr algn="ctr">
                        <a:lnSpc>
                          <a:spcPct val="150000"/>
                        </a:lnSpc>
                      </a:pPr>
                      <a:r>
                        <a:rPr lang="en-US" sz="2400" kern="100">
                          <a:effectLst/>
                        </a:rPr>
                        <a:t>24.9%</a:t>
                      </a:r>
                    </a:p>
                  </a:txBody>
                  <a:tcPr marL="68580" marR="68580" marT="0" marB="0"/>
                </a:tc>
                <a:tc>
                  <a:txBody>
                    <a:bodyPr/>
                    <a:lstStyle/>
                    <a:p>
                      <a:pPr algn="ctr">
                        <a:lnSpc>
                          <a:spcPct val="150000"/>
                        </a:lnSpc>
                      </a:pPr>
                      <a:r>
                        <a:rPr lang="en-US" sz="2400" kern="100" dirty="0">
                          <a:effectLst/>
                        </a:rPr>
                        <a:t>19.5%</a:t>
                      </a:r>
                    </a:p>
                  </a:txBody>
                  <a:tcPr marL="68580" marR="68580" marT="0" marB="0"/>
                </a:tc>
                <a:extLst>
                  <a:ext uri="{0D108BD9-81ED-4DB2-BD59-A6C34878D82A}">
                    <a16:rowId xmlns:a16="http://schemas.microsoft.com/office/drawing/2014/main" val="10004"/>
                  </a:ext>
                </a:extLst>
              </a:tr>
            </a:tbl>
          </a:graphicData>
        </a:graphic>
      </p:graphicFrame>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文本&#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490" y="2257168"/>
            <a:ext cx="9920720" cy="1577941"/>
          </a:xfrm>
          <a:prstGeom prst="rect">
            <a:avLst/>
          </a:prstGeom>
        </p:spPr>
      </p:pic>
      <p:sp>
        <p:nvSpPr>
          <p:cNvPr id="12" name="文本框 11"/>
          <p:cNvSpPr txBox="1"/>
          <p:nvPr/>
        </p:nvSpPr>
        <p:spPr>
          <a:xfrm>
            <a:off x="1159565" y="925203"/>
            <a:ext cx="5168348" cy="523220"/>
          </a:xfrm>
          <a:prstGeom prst="rect">
            <a:avLst/>
          </a:prstGeom>
          <a:noFill/>
        </p:spPr>
        <p:txBody>
          <a:bodyPr wrap="square">
            <a:spAutoFit/>
          </a:bodyPr>
          <a:lstStyle/>
          <a:p>
            <a:r>
              <a:rPr lang="zh-CN" altLang="en-US" sz="2800" dirty="0">
                <a:solidFill>
                  <a:srgbClr val="FF0000"/>
                </a:solidFill>
              </a:rPr>
              <a:t>对数学概念及关系的理解与表达</a:t>
            </a: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194411" y="1649896"/>
            <a:ext cx="4307937" cy="2101710"/>
            <a:chOff x="8128" y="34418"/>
            <a:chExt cx="3175" cy="1729"/>
          </a:xfrm>
        </p:grpSpPr>
        <p:pic>
          <p:nvPicPr>
            <p:cNvPr id="5" name="图片 4"/>
            <p:cNvPicPr>
              <a:picLocks noChangeAspect="1"/>
            </p:cNvPicPr>
            <p:nvPr/>
          </p:nvPicPr>
          <p:blipFill>
            <a:blip r:embed="rId3">
              <a:grayscl/>
            </a:blip>
            <a:srcRect l="8564" r="5155"/>
            <a:stretch>
              <a:fillRect/>
            </a:stretch>
          </p:blipFill>
          <p:spPr>
            <a:xfrm>
              <a:off x="8128" y="34418"/>
              <a:ext cx="3175" cy="1729"/>
            </a:xfrm>
            <a:prstGeom prst="rect">
              <a:avLst/>
            </a:prstGeom>
            <a:noFill/>
            <a:ln>
              <a:noFill/>
            </a:ln>
          </p:spPr>
        </p:pic>
        <p:cxnSp>
          <p:nvCxnSpPr>
            <p:cNvPr id="6" name="直接连接符 5"/>
            <p:cNvCxnSpPr/>
            <p:nvPr/>
          </p:nvCxnSpPr>
          <p:spPr>
            <a:xfrm flipV="1">
              <a:off x="9750" y="34801"/>
              <a:ext cx="1447" cy="12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533" y="999118"/>
            <a:ext cx="6810375" cy="962025"/>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2046" y="4164403"/>
            <a:ext cx="10568609" cy="1894740"/>
          </a:xfrm>
          <a:prstGeom prst="rect">
            <a:avLst/>
          </a:prstGeom>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手机屏幕截图&#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765" y="2514299"/>
            <a:ext cx="10795239" cy="1537553"/>
          </a:xfrm>
          <a:prstGeom prst="rect">
            <a:avLst/>
          </a:prstGeom>
        </p:spPr>
      </p:pic>
      <p:sp>
        <p:nvSpPr>
          <p:cNvPr id="6" name="文本框 5"/>
          <p:cNvSpPr txBox="1"/>
          <p:nvPr/>
        </p:nvSpPr>
        <p:spPr>
          <a:xfrm>
            <a:off x="1159565" y="925203"/>
            <a:ext cx="9581322" cy="523220"/>
          </a:xfrm>
          <a:prstGeom prst="rect">
            <a:avLst/>
          </a:prstGeom>
          <a:noFill/>
        </p:spPr>
        <p:txBody>
          <a:bodyPr wrap="square">
            <a:spAutoFit/>
          </a:bodyPr>
          <a:lstStyle/>
          <a:p>
            <a:r>
              <a:rPr lang="zh-CN" altLang="en-US" sz="2800" dirty="0">
                <a:solidFill>
                  <a:srgbClr val="FF0000"/>
                </a:solidFill>
              </a:rPr>
              <a:t>读懂规则，运用规则能力（自主解决全新问题的能力）</a:t>
            </a: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0417" y="1672006"/>
            <a:ext cx="9720470" cy="2419687"/>
          </a:xfrm>
          <a:prstGeom prst="rect">
            <a:avLst/>
          </a:prstGeom>
        </p:spPr>
      </p:pic>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4885" y="1353396"/>
            <a:ext cx="9342783" cy="1396601"/>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885" y="3283384"/>
            <a:ext cx="7847564" cy="2510634"/>
          </a:xfrm>
          <a:prstGeom prst="rect">
            <a:avLst/>
          </a:prstGeom>
        </p:spPr>
      </p:pic>
      <p:sp>
        <p:nvSpPr>
          <p:cNvPr id="8" name="文本框 7"/>
          <p:cNvSpPr txBox="1"/>
          <p:nvPr/>
        </p:nvSpPr>
        <p:spPr>
          <a:xfrm>
            <a:off x="708991" y="512123"/>
            <a:ext cx="5168348" cy="523220"/>
          </a:xfrm>
          <a:prstGeom prst="rect">
            <a:avLst/>
          </a:prstGeom>
          <a:noFill/>
        </p:spPr>
        <p:txBody>
          <a:bodyPr wrap="square">
            <a:spAutoFit/>
          </a:bodyPr>
          <a:lstStyle/>
          <a:p>
            <a:r>
              <a:rPr lang="zh-CN" altLang="en-US" sz="2800" dirty="0">
                <a:solidFill>
                  <a:srgbClr val="FF0000"/>
                </a:solidFill>
              </a:rPr>
              <a:t>真实情境下的问题解决能力</a:t>
            </a: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4885" y="735113"/>
            <a:ext cx="8123583" cy="2324447"/>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998" y="3757245"/>
            <a:ext cx="9727096" cy="2365642"/>
          </a:xfrm>
          <a:prstGeom prst="rect">
            <a:avLst/>
          </a:prstGeom>
        </p:spPr>
      </p:pic>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custDataLst>
              <p:tags r:id="rId1"/>
            </p:custDataLst>
          </p:nvPr>
        </p:nvGraphicFramePr>
        <p:xfrm>
          <a:off x="1191895" y="236855"/>
          <a:ext cx="8966200" cy="2987040"/>
        </p:xfrm>
        <a:graphic>
          <a:graphicData uri="http://schemas.openxmlformats.org/drawingml/2006/table">
            <a:tbl>
              <a:tblPr firstRow="1" firstCol="1" bandRow="1">
                <a:tableStyleId>{5C22544A-7EE6-4342-B048-85BDC9FD1C3A}</a:tableStyleId>
              </a:tblPr>
              <a:tblGrid>
                <a:gridCol w="1212850">
                  <a:extLst>
                    <a:ext uri="{9D8B030D-6E8A-4147-A177-3AD203B41FA5}">
                      <a16:colId xmlns:a16="http://schemas.microsoft.com/office/drawing/2014/main" val="20000"/>
                    </a:ext>
                  </a:extLst>
                </a:gridCol>
                <a:gridCol w="1414780">
                  <a:extLst>
                    <a:ext uri="{9D8B030D-6E8A-4147-A177-3AD203B41FA5}">
                      <a16:colId xmlns:a16="http://schemas.microsoft.com/office/drawing/2014/main" val="20001"/>
                    </a:ext>
                  </a:extLst>
                </a:gridCol>
                <a:gridCol w="1368425">
                  <a:extLst>
                    <a:ext uri="{9D8B030D-6E8A-4147-A177-3AD203B41FA5}">
                      <a16:colId xmlns:a16="http://schemas.microsoft.com/office/drawing/2014/main" val="20002"/>
                    </a:ext>
                  </a:extLst>
                </a:gridCol>
                <a:gridCol w="1252220">
                  <a:extLst>
                    <a:ext uri="{9D8B030D-6E8A-4147-A177-3AD203B41FA5}">
                      <a16:colId xmlns:a16="http://schemas.microsoft.com/office/drawing/2014/main" val="20003"/>
                    </a:ext>
                  </a:extLst>
                </a:gridCol>
                <a:gridCol w="1253490">
                  <a:extLst>
                    <a:ext uri="{9D8B030D-6E8A-4147-A177-3AD203B41FA5}">
                      <a16:colId xmlns:a16="http://schemas.microsoft.com/office/drawing/2014/main" val="20004"/>
                    </a:ext>
                  </a:extLst>
                </a:gridCol>
                <a:gridCol w="2464435">
                  <a:extLst>
                    <a:ext uri="{9D8B030D-6E8A-4147-A177-3AD203B41FA5}">
                      <a16:colId xmlns:a16="http://schemas.microsoft.com/office/drawing/2014/main" val="20005"/>
                    </a:ext>
                  </a:extLst>
                </a:gridCol>
              </a:tblGrid>
              <a:tr h="426720">
                <a:tc>
                  <a:txBody>
                    <a:bodyPr/>
                    <a:lstStyle/>
                    <a:p>
                      <a:pPr algn="ctr"/>
                      <a:r>
                        <a:rPr lang="zh-CN" sz="2800" kern="100" dirty="0">
                          <a:solidFill>
                            <a:schemeClr val="tx1"/>
                          </a:solidFill>
                          <a:effectLst/>
                        </a:rPr>
                        <a:t>年级</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r>
                        <a:rPr lang="zh-CN" sz="2800" kern="100" dirty="0">
                          <a:solidFill>
                            <a:schemeClr val="tx1"/>
                          </a:solidFill>
                          <a:effectLst/>
                        </a:rPr>
                        <a:t>计算</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800" kern="100" dirty="0">
                          <a:solidFill>
                            <a:schemeClr val="tx1"/>
                          </a:solidFill>
                          <a:effectLst/>
                        </a:rPr>
                        <a:t>填空</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800" kern="100" dirty="0">
                          <a:solidFill>
                            <a:schemeClr val="tx1"/>
                          </a:solidFill>
                          <a:effectLst/>
                        </a:rPr>
                        <a:t>选泽</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800" kern="100" dirty="0">
                          <a:solidFill>
                            <a:schemeClr val="tx1"/>
                          </a:solidFill>
                          <a:effectLst/>
                        </a:rPr>
                        <a:t>想画算</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800" kern="100" dirty="0">
                          <a:solidFill>
                            <a:schemeClr val="tx1"/>
                          </a:solidFill>
                          <a:effectLst/>
                        </a:rPr>
                        <a:t>解决实际问题</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640080">
                <a:tc>
                  <a:txBody>
                    <a:bodyPr/>
                    <a:lstStyle/>
                    <a:p>
                      <a:pPr algn="ctr">
                        <a:lnSpc>
                          <a:spcPct val="150000"/>
                        </a:lnSpc>
                      </a:pPr>
                      <a:r>
                        <a:rPr lang="zh-CN" sz="2800" kern="100" dirty="0">
                          <a:solidFill>
                            <a:schemeClr val="tx1"/>
                          </a:solidFill>
                          <a:effectLst/>
                        </a:rPr>
                        <a:t>三年级</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dirty="0">
                          <a:effectLst/>
                        </a:rPr>
                        <a:t>96.3%</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a:effectLst/>
                        </a:rPr>
                        <a:t>87.9%</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a:effectLst/>
                        </a:rPr>
                        <a:t>87.9%</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a:effectLst/>
                        </a:rPr>
                        <a:t>95.0%</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dirty="0">
                          <a:effectLst/>
                        </a:rPr>
                        <a:t>88.7%</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640080">
                <a:tc>
                  <a:txBody>
                    <a:bodyPr/>
                    <a:lstStyle/>
                    <a:p>
                      <a:pPr algn="ctr">
                        <a:lnSpc>
                          <a:spcPct val="150000"/>
                        </a:lnSpc>
                      </a:pPr>
                      <a:r>
                        <a:rPr lang="zh-CN" sz="2800" kern="100" dirty="0">
                          <a:solidFill>
                            <a:schemeClr val="tx1"/>
                          </a:solidFill>
                          <a:effectLst/>
                        </a:rPr>
                        <a:t>四年级</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dirty="0">
                          <a:effectLst/>
                        </a:rPr>
                        <a:t>94.2%</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dirty="0">
                          <a:effectLst/>
                        </a:rPr>
                        <a:t>86.7%</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a:effectLst/>
                        </a:rPr>
                        <a:t>87.9%</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a:effectLst/>
                        </a:rPr>
                        <a:t>76.4%</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a:effectLst/>
                        </a:rPr>
                        <a:t>87.0%</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640080">
                <a:tc>
                  <a:txBody>
                    <a:bodyPr/>
                    <a:lstStyle/>
                    <a:p>
                      <a:pPr algn="ctr">
                        <a:lnSpc>
                          <a:spcPct val="150000"/>
                        </a:lnSpc>
                      </a:pPr>
                      <a:r>
                        <a:rPr lang="zh-CN" sz="2800" kern="100" dirty="0">
                          <a:solidFill>
                            <a:schemeClr val="tx1"/>
                          </a:solidFill>
                          <a:effectLst/>
                        </a:rPr>
                        <a:t>五年级</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a:effectLst/>
                        </a:rPr>
                        <a:t>84.1%</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a:effectLst/>
                        </a:rPr>
                        <a:t>81.2%</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dirty="0">
                          <a:effectLst/>
                        </a:rPr>
                        <a:t>69.7%</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dirty="0">
                          <a:effectLst/>
                        </a:rPr>
                        <a:t>81.9%</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dirty="0">
                          <a:effectLst/>
                        </a:rPr>
                        <a:t>75.5%</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640080">
                <a:tc>
                  <a:txBody>
                    <a:bodyPr/>
                    <a:lstStyle/>
                    <a:p>
                      <a:pPr algn="ctr">
                        <a:lnSpc>
                          <a:spcPct val="150000"/>
                        </a:lnSpc>
                      </a:pPr>
                      <a:r>
                        <a:rPr lang="zh-CN" sz="2800" kern="100" dirty="0">
                          <a:solidFill>
                            <a:schemeClr val="tx1"/>
                          </a:solidFill>
                          <a:effectLst/>
                        </a:rPr>
                        <a:t>六年级</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pPr>
                      <a:r>
                        <a:rPr lang="en-US" sz="2400" kern="100">
                          <a:effectLst/>
                        </a:rPr>
                        <a:t>84.1%</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a:effectLst/>
                        </a:rPr>
                        <a:t>72.7%</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a:effectLst/>
                        </a:rPr>
                        <a:t>57.5%</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dirty="0">
                          <a:effectLst/>
                        </a:rPr>
                        <a:t>83.4%</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pPr>
                      <a:r>
                        <a:rPr lang="en-US" sz="2400" kern="100" dirty="0">
                          <a:effectLst/>
                        </a:rPr>
                        <a:t>80.7%</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bl>
          </a:graphicData>
        </a:graphic>
      </p:graphicFrame>
      <p:graphicFrame>
        <p:nvGraphicFramePr>
          <p:cNvPr id="2" name="表格 1"/>
          <p:cNvGraphicFramePr>
            <a:graphicFrameLocks noGrp="1"/>
          </p:cNvGraphicFramePr>
          <p:nvPr>
            <p:custDataLst>
              <p:tags r:id="rId2"/>
            </p:custDataLst>
          </p:nvPr>
        </p:nvGraphicFramePr>
        <p:xfrm>
          <a:off x="1222375" y="3476625"/>
          <a:ext cx="8966200" cy="2987040"/>
        </p:xfrm>
        <a:graphic>
          <a:graphicData uri="http://schemas.openxmlformats.org/drawingml/2006/table">
            <a:tbl>
              <a:tblPr firstRow="1" firstCol="1" bandRow="1">
                <a:tableStyleId>{5C22544A-7EE6-4342-B048-85BDC9FD1C3A}</a:tableStyleId>
              </a:tblPr>
              <a:tblGrid>
                <a:gridCol w="1212850">
                  <a:extLst>
                    <a:ext uri="{9D8B030D-6E8A-4147-A177-3AD203B41FA5}">
                      <a16:colId xmlns:a16="http://schemas.microsoft.com/office/drawing/2014/main" val="20000"/>
                    </a:ext>
                  </a:extLst>
                </a:gridCol>
                <a:gridCol w="1414780">
                  <a:extLst>
                    <a:ext uri="{9D8B030D-6E8A-4147-A177-3AD203B41FA5}">
                      <a16:colId xmlns:a16="http://schemas.microsoft.com/office/drawing/2014/main" val="20001"/>
                    </a:ext>
                  </a:extLst>
                </a:gridCol>
                <a:gridCol w="1368425">
                  <a:extLst>
                    <a:ext uri="{9D8B030D-6E8A-4147-A177-3AD203B41FA5}">
                      <a16:colId xmlns:a16="http://schemas.microsoft.com/office/drawing/2014/main" val="20002"/>
                    </a:ext>
                  </a:extLst>
                </a:gridCol>
                <a:gridCol w="1252220">
                  <a:extLst>
                    <a:ext uri="{9D8B030D-6E8A-4147-A177-3AD203B41FA5}">
                      <a16:colId xmlns:a16="http://schemas.microsoft.com/office/drawing/2014/main" val="20003"/>
                    </a:ext>
                  </a:extLst>
                </a:gridCol>
                <a:gridCol w="1253490">
                  <a:extLst>
                    <a:ext uri="{9D8B030D-6E8A-4147-A177-3AD203B41FA5}">
                      <a16:colId xmlns:a16="http://schemas.microsoft.com/office/drawing/2014/main" val="20004"/>
                    </a:ext>
                  </a:extLst>
                </a:gridCol>
                <a:gridCol w="2464435">
                  <a:extLst>
                    <a:ext uri="{9D8B030D-6E8A-4147-A177-3AD203B41FA5}">
                      <a16:colId xmlns:a16="http://schemas.microsoft.com/office/drawing/2014/main" val="20005"/>
                    </a:ext>
                  </a:extLst>
                </a:gridCol>
              </a:tblGrid>
              <a:tr h="426720">
                <a:tc>
                  <a:txBody>
                    <a:bodyPr/>
                    <a:lstStyle/>
                    <a:p>
                      <a:pPr algn="ctr"/>
                      <a:r>
                        <a:rPr lang="zh-CN" sz="2800" kern="100" dirty="0">
                          <a:solidFill>
                            <a:schemeClr val="tx1"/>
                          </a:solidFill>
                          <a:effectLst/>
                        </a:rPr>
                        <a:t>年级</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r>
                        <a:rPr lang="zh-CN" sz="2800" kern="100" dirty="0">
                          <a:solidFill>
                            <a:schemeClr val="tx1"/>
                          </a:solidFill>
                          <a:effectLst/>
                        </a:rPr>
                        <a:t>计算</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800" kern="100" dirty="0">
                          <a:solidFill>
                            <a:schemeClr val="tx1"/>
                          </a:solidFill>
                          <a:effectLst/>
                        </a:rPr>
                        <a:t>填空</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800" kern="100" dirty="0">
                          <a:solidFill>
                            <a:schemeClr val="tx1"/>
                          </a:solidFill>
                          <a:effectLst/>
                        </a:rPr>
                        <a:t>选泽</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800" kern="100" dirty="0">
                          <a:solidFill>
                            <a:schemeClr val="tx1"/>
                          </a:solidFill>
                          <a:effectLst/>
                        </a:rPr>
                        <a:t>想画算</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800" kern="100" dirty="0">
                          <a:solidFill>
                            <a:schemeClr val="tx1"/>
                          </a:solidFill>
                          <a:effectLst/>
                        </a:rPr>
                        <a:t>解决实际问题</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640080">
                <a:tc>
                  <a:txBody>
                    <a:bodyPr/>
                    <a:lstStyle/>
                    <a:p>
                      <a:pPr algn="ctr">
                        <a:lnSpc>
                          <a:spcPct val="150000"/>
                        </a:lnSpc>
                      </a:pPr>
                      <a:r>
                        <a:rPr lang="zh-CN" sz="2800" kern="100" dirty="0">
                          <a:solidFill>
                            <a:schemeClr val="tx1"/>
                          </a:solidFill>
                          <a:effectLst/>
                        </a:rPr>
                        <a:t>三年级</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buClrTx/>
                        <a:buSzTx/>
                        <a:buFontTx/>
                        <a:buNone/>
                      </a:pPr>
                      <a:r>
                        <a:rPr lang="en-US" sz="2400" kern="100">
                          <a:effectLst/>
                        </a:rPr>
                        <a:t>95.8%</a:t>
                      </a:r>
                    </a:p>
                  </a:txBody>
                  <a:tcPr marL="68580" marR="68580" marT="0" marB="0" anchor="ctr"/>
                </a:tc>
                <a:tc>
                  <a:txBody>
                    <a:bodyPr/>
                    <a:lstStyle/>
                    <a:p>
                      <a:pPr algn="ctr">
                        <a:lnSpc>
                          <a:spcPct val="150000"/>
                        </a:lnSpc>
                        <a:buClrTx/>
                        <a:buSzTx/>
                        <a:buFontTx/>
                        <a:buNone/>
                      </a:pPr>
                      <a:r>
                        <a:rPr lang="en-US" sz="2400" kern="100">
                          <a:effectLst/>
                        </a:rPr>
                        <a:t>85.8%</a:t>
                      </a:r>
                    </a:p>
                  </a:txBody>
                  <a:tcPr marL="68580" marR="68580" marT="0" marB="0" anchor="ctr"/>
                </a:tc>
                <a:tc>
                  <a:txBody>
                    <a:bodyPr/>
                    <a:lstStyle/>
                    <a:p>
                      <a:pPr algn="ctr">
                        <a:lnSpc>
                          <a:spcPct val="150000"/>
                        </a:lnSpc>
                        <a:buClrTx/>
                        <a:buSzTx/>
                        <a:buFontTx/>
                        <a:buNone/>
                      </a:pPr>
                      <a:r>
                        <a:rPr lang="en-US" sz="2400" kern="100">
                          <a:effectLst/>
                        </a:rPr>
                        <a:t>77.0%</a:t>
                      </a:r>
                    </a:p>
                  </a:txBody>
                  <a:tcPr marL="68580" marR="68580" marT="0" marB="0" anchor="ctr"/>
                </a:tc>
                <a:tc>
                  <a:txBody>
                    <a:bodyPr/>
                    <a:lstStyle/>
                    <a:p>
                      <a:pPr algn="ctr">
                        <a:lnSpc>
                          <a:spcPct val="150000"/>
                        </a:lnSpc>
                        <a:buClrTx/>
                        <a:buSzTx/>
                        <a:buFontTx/>
                        <a:buNone/>
                      </a:pPr>
                      <a:r>
                        <a:rPr lang="en-US" sz="2400" kern="100">
                          <a:effectLst/>
                        </a:rPr>
                        <a:t>93.1%</a:t>
                      </a:r>
                    </a:p>
                  </a:txBody>
                  <a:tcPr marL="68580" marR="68580" marT="0" marB="0" anchor="ctr"/>
                </a:tc>
                <a:tc>
                  <a:txBody>
                    <a:bodyPr/>
                    <a:lstStyle/>
                    <a:p>
                      <a:pPr algn="ctr">
                        <a:lnSpc>
                          <a:spcPct val="150000"/>
                        </a:lnSpc>
                        <a:buClrTx/>
                        <a:buSzTx/>
                        <a:buFontTx/>
                        <a:buNone/>
                      </a:pPr>
                      <a:r>
                        <a:rPr lang="en-US" sz="2400" kern="100">
                          <a:effectLst/>
                        </a:rPr>
                        <a:t>81.7%</a:t>
                      </a:r>
                    </a:p>
                  </a:txBody>
                  <a:tcPr marL="68580" marR="68580" marT="0" marB="0" anchor="ctr"/>
                </a:tc>
                <a:extLst>
                  <a:ext uri="{0D108BD9-81ED-4DB2-BD59-A6C34878D82A}">
                    <a16:rowId xmlns:a16="http://schemas.microsoft.com/office/drawing/2014/main" val="10001"/>
                  </a:ext>
                </a:extLst>
              </a:tr>
              <a:tr h="640080">
                <a:tc>
                  <a:txBody>
                    <a:bodyPr/>
                    <a:lstStyle/>
                    <a:p>
                      <a:pPr algn="ctr">
                        <a:lnSpc>
                          <a:spcPct val="150000"/>
                        </a:lnSpc>
                      </a:pPr>
                      <a:r>
                        <a:rPr lang="zh-CN" sz="2800" kern="100" dirty="0">
                          <a:solidFill>
                            <a:schemeClr val="tx1"/>
                          </a:solidFill>
                          <a:effectLst/>
                        </a:rPr>
                        <a:t>四年级</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buClrTx/>
                        <a:buSzTx/>
                        <a:buFontTx/>
                        <a:buNone/>
                      </a:pPr>
                      <a:r>
                        <a:rPr lang="en-US" sz="2400" kern="100">
                          <a:effectLst/>
                        </a:rPr>
                        <a:t>93.0%</a:t>
                      </a:r>
                    </a:p>
                  </a:txBody>
                  <a:tcPr marL="68580" marR="68580" marT="0" marB="0" anchor="ctr"/>
                </a:tc>
                <a:tc>
                  <a:txBody>
                    <a:bodyPr/>
                    <a:lstStyle/>
                    <a:p>
                      <a:pPr algn="ctr">
                        <a:lnSpc>
                          <a:spcPct val="150000"/>
                        </a:lnSpc>
                        <a:buClrTx/>
                        <a:buSzTx/>
                        <a:buFontTx/>
                        <a:buNone/>
                      </a:pPr>
                      <a:r>
                        <a:rPr lang="en-US" sz="2400" kern="100">
                          <a:effectLst/>
                        </a:rPr>
                        <a:t>83.3%</a:t>
                      </a:r>
                    </a:p>
                  </a:txBody>
                  <a:tcPr marL="68580" marR="68580" marT="0" marB="0" anchor="ctr"/>
                </a:tc>
                <a:tc>
                  <a:txBody>
                    <a:bodyPr/>
                    <a:lstStyle/>
                    <a:p>
                      <a:pPr algn="ctr">
                        <a:lnSpc>
                          <a:spcPct val="150000"/>
                        </a:lnSpc>
                        <a:buClrTx/>
                        <a:buSzTx/>
                        <a:buFontTx/>
                        <a:buNone/>
                      </a:pPr>
                      <a:r>
                        <a:rPr lang="en-US" sz="2400" kern="100">
                          <a:effectLst/>
                        </a:rPr>
                        <a:t>84.4%</a:t>
                      </a:r>
                    </a:p>
                  </a:txBody>
                  <a:tcPr marL="68580" marR="68580" marT="0" marB="0" anchor="ctr"/>
                </a:tc>
                <a:tc>
                  <a:txBody>
                    <a:bodyPr/>
                    <a:lstStyle/>
                    <a:p>
                      <a:pPr algn="ctr">
                        <a:lnSpc>
                          <a:spcPct val="150000"/>
                        </a:lnSpc>
                        <a:buClrTx/>
                        <a:buSzTx/>
                        <a:buFontTx/>
                        <a:buNone/>
                      </a:pPr>
                      <a:r>
                        <a:rPr lang="en-US" sz="2400" kern="100">
                          <a:effectLst/>
                        </a:rPr>
                        <a:t>69.0%</a:t>
                      </a:r>
                    </a:p>
                  </a:txBody>
                  <a:tcPr marL="68580" marR="68580" marT="0" marB="0" anchor="ctr"/>
                </a:tc>
                <a:tc>
                  <a:txBody>
                    <a:bodyPr/>
                    <a:lstStyle/>
                    <a:p>
                      <a:pPr algn="ctr">
                        <a:lnSpc>
                          <a:spcPct val="150000"/>
                        </a:lnSpc>
                        <a:buClrTx/>
                        <a:buSzTx/>
                        <a:buFontTx/>
                        <a:buNone/>
                      </a:pPr>
                      <a:r>
                        <a:rPr lang="en-US" sz="2400" kern="100">
                          <a:effectLst/>
                        </a:rPr>
                        <a:t>82.9%</a:t>
                      </a:r>
                    </a:p>
                  </a:txBody>
                  <a:tcPr marL="68580" marR="68580" marT="0" marB="0" anchor="ctr"/>
                </a:tc>
                <a:extLst>
                  <a:ext uri="{0D108BD9-81ED-4DB2-BD59-A6C34878D82A}">
                    <a16:rowId xmlns:a16="http://schemas.microsoft.com/office/drawing/2014/main" val="10002"/>
                  </a:ext>
                </a:extLst>
              </a:tr>
              <a:tr h="640080">
                <a:tc>
                  <a:txBody>
                    <a:bodyPr/>
                    <a:lstStyle/>
                    <a:p>
                      <a:pPr algn="ctr">
                        <a:lnSpc>
                          <a:spcPct val="150000"/>
                        </a:lnSpc>
                      </a:pPr>
                      <a:r>
                        <a:rPr lang="zh-CN" sz="2800" kern="100" dirty="0">
                          <a:solidFill>
                            <a:schemeClr val="tx1"/>
                          </a:solidFill>
                          <a:effectLst/>
                        </a:rPr>
                        <a:t>五年级</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buClrTx/>
                        <a:buSzTx/>
                        <a:buFontTx/>
                        <a:buNone/>
                      </a:pPr>
                      <a:r>
                        <a:rPr lang="en-US" sz="2400" kern="100">
                          <a:effectLst/>
                        </a:rPr>
                        <a:t>87.2%</a:t>
                      </a:r>
                    </a:p>
                  </a:txBody>
                  <a:tcPr marL="68580" marR="68580" marT="0" marB="0" anchor="ctr"/>
                </a:tc>
                <a:tc>
                  <a:txBody>
                    <a:bodyPr/>
                    <a:lstStyle/>
                    <a:p>
                      <a:pPr algn="ctr">
                        <a:lnSpc>
                          <a:spcPct val="150000"/>
                        </a:lnSpc>
                        <a:buClrTx/>
                        <a:buSzTx/>
                        <a:buFontTx/>
                        <a:buNone/>
                      </a:pPr>
                      <a:r>
                        <a:rPr lang="en-US" sz="2400" kern="100">
                          <a:effectLst/>
                        </a:rPr>
                        <a:t>89.5%</a:t>
                      </a:r>
                    </a:p>
                  </a:txBody>
                  <a:tcPr marL="68580" marR="68580" marT="0" marB="0" anchor="ctr"/>
                </a:tc>
                <a:tc>
                  <a:txBody>
                    <a:bodyPr/>
                    <a:lstStyle/>
                    <a:p>
                      <a:pPr algn="ctr">
                        <a:lnSpc>
                          <a:spcPct val="150000"/>
                        </a:lnSpc>
                        <a:buClrTx/>
                        <a:buSzTx/>
                        <a:buFontTx/>
                        <a:buNone/>
                      </a:pPr>
                      <a:r>
                        <a:rPr lang="en-US" sz="2400" kern="100">
                          <a:effectLst/>
                        </a:rPr>
                        <a:t>66.0%</a:t>
                      </a:r>
                    </a:p>
                  </a:txBody>
                  <a:tcPr marL="68580" marR="68580" marT="0" marB="0" anchor="ctr"/>
                </a:tc>
                <a:tc>
                  <a:txBody>
                    <a:bodyPr/>
                    <a:lstStyle/>
                    <a:p>
                      <a:pPr algn="ctr">
                        <a:lnSpc>
                          <a:spcPct val="150000"/>
                        </a:lnSpc>
                        <a:buClrTx/>
                        <a:buSzTx/>
                        <a:buFontTx/>
                        <a:buNone/>
                      </a:pPr>
                      <a:r>
                        <a:rPr lang="en-US" sz="2400" kern="100">
                          <a:effectLst/>
                        </a:rPr>
                        <a:t>84.6%</a:t>
                      </a:r>
                    </a:p>
                  </a:txBody>
                  <a:tcPr marL="68580" marR="68580" marT="0" marB="0" anchor="ctr"/>
                </a:tc>
                <a:tc>
                  <a:txBody>
                    <a:bodyPr/>
                    <a:lstStyle/>
                    <a:p>
                      <a:pPr algn="ctr">
                        <a:lnSpc>
                          <a:spcPct val="150000"/>
                        </a:lnSpc>
                        <a:buClrTx/>
                        <a:buSzTx/>
                        <a:buFontTx/>
                        <a:buNone/>
                      </a:pPr>
                      <a:r>
                        <a:rPr lang="en-US" sz="2400" kern="100">
                          <a:effectLst/>
                        </a:rPr>
                        <a:t>73.7%</a:t>
                      </a:r>
                    </a:p>
                  </a:txBody>
                  <a:tcPr marL="68580" marR="68580" marT="0" marB="0" anchor="ctr"/>
                </a:tc>
                <a:extLst>
                  <a:ext uri="{0D108BD9-81ED-4DB2-BD59-A6C34878D82A}">
                    <a16:rowId xmlns:a16="http://schemas.microsoft.com/office/drawing/2014/main" val="10003"/>
                  </a:ext>
                </a:extLst>
              </a:tr>
              <a:tr h="640080">
                <a:tc>
                  <a:txBody>
                    <a:bodyPr/>
                    <a:lstStyle/>
                    <a:p>
                      <a:pPr algn="ctr">
                        <a:lnSpc>
                          <a:spcPct val="150000"/>
                        </a:lnSpc>
                      </a:pPr>
                      <a:r>
                        <a:rPr lang="zh-CN" sz="2800" kern="100" dirty="0">
                          <a:solidFill>
                            <a:schemeClr val="tx1"/>
                          </a:solidFill>
                          <a:effectLst/>
                        </a:rPr>
                        <a:t>六年级</a:t>
                      </a:r>
                      <a:endParaRPr lang="zh-CN" sz="28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buClrTx/>
                        <a:buSzTx/>
                        <a:buFontTx/>
                        <a:buNone/>
                      </a:pPr>
                      <a:r>
                        <a:rPr lang="en-US" sz="2400" kern="100">
                          <a:effectLst/>
                        </a:rPr>
                        <a:t>80.2%</a:t>
                      </a:r>
                    </a:p>
                  </a:txBody>
                  <a:tcPr marL="68580" marR="68580" marT="0" marB="0" anchor="ctr"/>
                </a:tc>
                <a:tc>
                  <a:txBody>
                    <a:bodyPr/>
                    <a:lstStyle/>
                    <a:p>
                      <a:pPr algn="ctr">
                        <a:lnSpc>
                          <a:spcPct val="150000"/>
                        </a:lnSpc>
                        <a:buClrTx/>
                        <a:buSzTx/>
                        <a:buFontTx/>
                        <a:buNone/>
                      </a:pPr>
                      <a:r>
                        <a:rPr lang="en-US" sz="2400" kern="100">
                          <a:effectLst/>
                        </a:rPr>
                        <a:t>65.7%</a:t>
                      </a:r>
                    </a:p>
                  </a:txBody>
                  <a:tcPr marL="68580" marR="68580" marT="0" marB="0" anchor="ctr"/>
                </a:tc>
                <a:tc>
                  <a:txBody>
                    <a:bodyPr/>
                    <a:lstStyle/>
                    <a:p>
                      <a:pPr algn="ctr">
                        <a:lnSpc>
                          <a:spcPct val="150000"/>
                        </a:lnSpc>
                        <a:buClrTx/>
                        <a:buSzTx/>
                        <a:buFontTx/>
                        <a:buNone/>
                      </a:pPr>
                      <a:r>
                        <a:rPr lang="en-US" sz="2400" kern="100">
                          <a:effectLst/>
                        </a:rPr>
                        <a:t>52.9%</a:t>
                      </a:r>
                    </a:p>
                  </a:txBody>
                  <a:tcPr marL="68580" marR="68580" marT="0" marB="0" anchor="ctr"/>
                </a:tc>
                <a:tc>
                  <a:txBody>
                    <a:bodyPr/>
                    <a:lstStyle/>
                    <a:p>
                      <a:pPr algn="ctr">
                        <a:lnSpc>
                          <a:spcPct val="150000"/>
                        </a:lnSpc>
                        <a:buClrTx/>
                        <a:buSzTx/>
                        <a:buFontTx/>
                        <a:buNone/>
                      </a:pPr>
                      <a:r>
                        <a:rPr lang="en-US" sz="2400" kern="100">
                          <a:effectLst/>
                        </a:rPr>
                        <a:t>77.7%</a:t>
                      </a:r>
                    </a:p>
                  </a:txBody>
                  <a:tcPr marL="68580" marR="68580" marT="0" marB="0" anchor="ctr"/>
                </a:tc>
                <a:tc>
                  <a:txBody>
                    <a:bodyPr/>
                    <a:lstStyle/>
                    <a:p>
                      <a:pPr algn="ctr">
                        <a:lnSpc>
                          <a:spcPct val="150000"/>
                        </a:lnSpc>
                        <a:buClrTx/>
                        <a:buSzTx/>
                        <a:buFontTx/>
                        <a:buNone/>
                      </a:pPr>
                      <a:r>
                        <a:rPr lang="en-US" sz="2400" kern="100">
                          <a:effectLst/>
                        </a:rPr>
                        <a:t>75.0%</a:t>
                      </a:r>
                    </a:p>
                  </a:txBody>
                  <a:tcPr marL="68580" marR="68580" marT="0" marB="0" anchor="ctr"/>
                </a:tc>
                <a:extLst>
                  <a:ext uri="{0D108BD9-81ED-4DB2-BD59-A6C34878D82A}">
                    <a16:rowId xmlns:a16="http://schemas.microsoft.com/office/drawing/2014/main" val="10004"/>
                  </a:ext>
                </a:extLst>
              </a:tr>
            </a:tbl>
          </a:graphicData>
        </a:graphic>
      </p:graphicFrame>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5600" y="819150"/>
            <a:ext cx="7037504" cy="523220"/>
          </a:xfrm>
          <a:prstGeom prst="rect">
            <a:avLst/>
          </a:prstGeom>
          <a:noFill/>
        </p:spPr>
        <p:txBody>
          <a:bodyPr wrap="none" rtlCol="0">
            <a:spAutoFit/>
          </a:bodyPr>
          <a:lstStyle/>
          <a:p>
            <a:r>
              <a:rPr lang="zh-CN" altLang="en-US" sz="2800" b="1" dirty="0">
                <a:solidFill>
                  <a:srgbClr val="FF0000"/>
                </a:solidFill>
                <a:latin typeface="+mj-ea"/>
                <a:ea typeface="+mj-ea"/>
              </a:rPr>
              <a:t>三年级（省测年级）各校首尾均分情况统计</a:t>
            </a:r>
          </a:p>
        </p:txBody>
      </p:sp>
      <p:sp>
        <p:nvSpPr>
          <p:cNvPr id="23" name="文本框 22"/>
          <p:cNvSpPr txBox="1"/>
          <p:nvPr/>
        </p:nvSpPr>
        <p:spPr>
          <a:xfrm>
            <a:off x="934571" y="5123329"/>
            <a:ext cx="7574509" cy="523220"/>
          </a:xfrm>
          <a:prstGeom prst="rect">
            <a:avLst/>
          </a:prstGeom>
          <a:noFill/>
        </p:spPr>
        <p:txBody>
          <a:bodyPr wrap="none" rtlCol="0">
            <a:spAutoFit/>
          </a:bodyPr>
          <a:lstStyle/>
          <a:p>
            <a:r>
              <a:rPr lang="en-US" altLang="zh-CN" sz="2800" dirty="0"/>
              <a:t>90</a:t>
            </a:r>
            <a:r>
              <a:rPr lang="zh-CN" altLang="en-US" sz="2800" dirty="0"/>
              <a:t>分以上</a:t>
            </a:r>
            <a:r>
              <a:rPr lang="en-US" altLang="zh-CN" sz="2800" dirty="0"/>
              <a:t>14</a:t>
            </a:r>
            <a:r>
              <a:rPr lang="zh-CN" altLang="en-US" sz="2800" dirty="0"/>
              <a:t>所，</a:t>
            </a:r>
            <a:r>
              <a:rPr lang="en-US" altLang="zh-CN" sz="2800" dirty="0"/>
              <a:t>80</a:t>
            </a:r>
            <a:r>
              <a:rPr lang="zh-CN" altLang="en-US" sz="2800" dirty="0"/>
              <a:t>分以下</a:t>
            </a:r>
            <a:r>
              <a:rPr lang="en-US" altLang="zh-CN" sz="2800" dirty="0"/>
              <a:t>10</a:t>
            </a:r>
            <a:r>
              <a:rPr lang="zh-CN" altLang="en-US" sz="2800" dirty="0"/>
              <a:t>所。差距值约</a:t>
            </a:r>
            <a:r>
              <a:rPr lang="en-US" altLang="zh-CN" sz="2800" dirty="0"/>
              <a:t>10</a:t>
            </a:r>
            <a:r>
              <a:rPr lang="zh-CN" altLang="en-US" sz="2800" dirty="0"/>
              <a:t>分</a:t>
            </a:r>
          </a:p>
        </p:txBody>
      </p:sp>
      <p:cxnSp>
        <p:nvCxnSpPr>
          <p:cNvPr id="25" name="直接箭头连接符 24"/>
          <p:cNvCxnSpPr/>
          <p:nvPr/>
        </p:nvCxnSpPr>
        <p:spPr>
          <a:xfrm>
            <a:off x="3888640" y="2026862"/>
            <a:ext cx="2505016" cy="1759326"/>
          </a:xfrm>
          <a:prstGeom prst="straightConnector1">
            <a:avLst/>
          </a:prstGeom>
          <a:ln w="38100">
            <a:headEnd type="triangle"/>
            <a:tailEnd type="triangle"/>
          </a:ln>
        </p:spPr>
        <p:style>
          <a:lnRef idx="1">
            <a:schemeClr val="dk1"/>
          </a:lnRef>
          <a:fillRef idx="0">
            <a:schemeClr val="dk1"/>
          </a:fillRef>
          <a:effectRef idx="0">
            <a:schemeClr val="dk1"/>
          </a:effectRef>
          <a:fontRef idx="minor">
            <a:schemeClr val="tx1"/>
          </a:fontRef>
        </p:style>
      </p:cxnSp>
      <p:graphicFrame>
        <p:nvGraphicFramePr>
          <p:cNvPr id="3" name="表格 2"/>
          <p:cNvGraphicFramePr>
            <a:graphicFrameLocks noGrp="1"/>
          </p:cNvGraphicFramePr>
          <p:nvPr/>
        </p:nvGraphicFramePr>
        <p:xfrm>
          <a:off x="1353378" y="1966707"/>
          <a:ext cx="2411378" cy="1912770"/>
        </p:xfrm>
        <a:graphic>
          <a:graphicData uri="http://schemas.openxmlformats.org/drawingml/2006/table">
            <a:tbl>
              <a:tblPr>
                <a:tableStyleId>{5C22544A-7EE6-4342-B048-85BDC9FD1C3A}</a:tableStyleId>
              </a:tblPr>
              <a:tblGrid>
                <a:gridCol w="1032635">
                  <a:extLst>
                    <a:ext uri="{9D8B030D-6E8A-4147-A177-3AD203B41FA5}">
                      <a16:colId xmlns:a16="http://schemas.microsoft.com/office/drawing/2014/main" val="20000"/>
                    </a:ext>
                  </a:extLst>
                </a:gridCol>
                <a:gridCol w="1378743">
                  <a:extLst>
                    <a:ext uri="{9D8B030D-6E8A-4147-A177-3AD203B41FA5}">
                      <a16:colId xmlns:a16="http://schemas.microsoft.com/office/drawing/2014/main" val="20001"/>
                    </a:ext>
                  </a:extLst>
                </a:gridCol>
              </a:tblGrid>
              <a:tr h="382554">
                <a:tc>
                  <a:txBody>
                    <a:bodyPr/>
                    <a:lstStyle/>
                    <a:p>
                      <a:pPr algn="ctr" fontAlgn="ctr"/>
                      <a:r>
                        <a:rPr lang="en-US" altLang="zh-CN" sz="2400" u="none" strike="noStrike" dirty="0">
                          <a:solidFill>
                            <a:schemeClr val="tx1"/>
                          </a:solidFill>
                          <a:effectLst/>
                        </a:rPr>
                        <a:t>1</a:t>
                      </a:r>
                      <a:endParaRPr lang="en-US" altLang="zh-CN" sz="2400" b="0" i="0" u="none" strike="noStrike" dirty="0">
                        <a:solidFill>
                          <a:schemeClr val="tx1"/>
                        </a:solidFill>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2400" u="none" strike="noStrike">
                          <a:solidFill>
                            <a:schemeClr val="tx1"/>
                          </a:solidFill>
                          <a:effectLst/>
                        </a:rPr>
                        <a:t>94.9 </a:t>
                      </a:r>
                      <a:endParaRPr lang="en-US" altLang="zh-CN" sz="2400" b="0" i="0" u="none" strike="noStrike">
                        <a:solidFill>
                          <a:schemeClr val="tx1"/>
                        </a:solidFill>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0"/>
                  </a:ext>
                </a:extLst>
              </a:tr>
              <a:tr h="382554">
                <a:tc>
                  <a:txBody>
                    <a:bodyPr/>
                    <a:lstStyle/>
                    <a:p>
                      <a:pPr algn="ctr" fontAlgn="ctr"/>
                      <a:r>
                        <a:rPr lang="en-US" altLang="zh-CN" sz="2400" u="none" strike="noStrike" dirty="0">
                          <a:solidFill>
                            <a:schemeClr val="tx1"/>
                          </a:solidFill>
                          <a:effectLst/>
                        </a:rPr>
                        <a:t>2</a:t>
                      </a:r>
                      <a:endParaRPr lang="en-US" altLang="zh-CN" sz="2400" b="0" i="0" u="none" strike="noStrike" dirty="0">
                        <a:solidFill>
                          <a:schemeClr val="tx1"/>
                        </a:solidFill>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2400" u="none" strike="noStrike" dirty="0">
                          <a:solidFill>
                            <a:schemeClr val="tx1"/>
                          </a:solidFill>
                          <a:effectLst/>
                        </a:rPr>
                        <a:t>94.4 </a:t>
                      </a:r>
                      <a:endParaRPr lang="en-US" altLang="zh-CN" sz="2400" b="0" i="0" u="none" strike="noStrike" dirty="0">
                        <a:solidFill>
                          <a:schemeClr val="tx1"/>
                        </a:solidFill>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1"/>
                  </a:ext>
                </a:extLst>
              </a:tr>
              <a:tr h="382554">
                <a:tc>
                  <a:txBody>
                    <a:bodyPr/>
                    <a:lstStyle/>
                    <a:p>
                      <a:pPr algn="ctr" fontAlgn="ctr"/>
                      <a:r>
                        <a:rPr lang="en-US" altLang="zh-CN" sz="2400" u="none" strike="noStrike">
                          <a:solidFill>
                            <a:schemeClr val="tx1"/>
                          </a:solidFill>
                          <a:effectLst/>
                        </a:rPr>
                        <a:t>3</a:t>
                      </a:r>
                      <a:endParaRPr lang="en-US" altLang="zh-CN" sz="2400" b="0" i="0" u="none" strike="noStrike">
                        <a:solidFill>
                          <a:schemeClr val="tx1"/>
                        </a:solidFill>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2400" u="none" strike="noStrike" dirty="0">
                          <a:solidFill>
                            <a:schemeClr val="tx1"/>
                          </a:solidFill>
                          <a:effectLst/>
                        </a:rPr>
                        <a:t>93.9 </a:t>
                      </a:r>
                      <a:endParaRPr lang="en-US" altLang="zh-CN" sz="2400" b="0" i="0" u="none" strike="noStrike" dirty="0">
                        <a:solidFill>
                          <a:schemeClr val="tx1"/>
                        </a:solidFill>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2"/>
                  </a:ext>
                </a:extLst>
              </a:tr>
              <a:tr h="382554">
                <a:tc>
                  <a:txBody>
                    <a:bodyPr/>
                    <a:lstStyle/>
                    <a:p>
                      <a:pPr algn="ctr" fontAlgn="ctr"/>
                      <a:r>
                        <a:rPr lang="en-US" altLang="zh-CN" sz="2400" u="none" strike="noStrike">
                          <a:solidFill>
                            <a:schemeClr val="tx1"/>
                          </a:solidFill>
                          <a:effectLst/>
                        </a:rPr>
                        <a:t>4</a:t>
                      </a:r>
                      <a:endParaRPr lang="en-US" altLang="zh-CN" sz="2400" b="0" i="0" u="none" strike="noStrike">
                        <a:solidFill>
                          <a:schemeClr val="tx1"/>
                        </a:solidFill>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2400" u="none" strike="noStrike" dirty="0">
                          <a:solidFill>
                            <a:schemeClr val="tx1"/>
                          </a:solidFill>
                          <a:effectLst/>
                        </a:rPr>
                        <a:t>92.1 </a:t>
                      </a:r>
                      <a:endParaRPr lang="en-US" altLang="zh-CN" sz="2400" b="0" i="0" u="none" strike="noStrike" dirty="0">
                        <a:solidFill>
                          <a:schemeClr val="tx1"/>
                        </a:solidFill>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3"/>
                  </a:ext>
                </a:extLst>
              </a:tr>
              <a:tr h="382554">
                <a:tc>
                  <a:txBody>
                    <a:bodyPr/>
                    <a:lstStyle/>
                    <a:p>
                      <a:pPr algn="ctr" fontAlgn="ctr"/>
                      <a:r>
                        <a:rPr lang="en-US" altLang="zh-CN" sz="2400" u="none" strike="noStrike">
                          <a:solidFill>
                            <a:schemeClr val="tx1"/>
                          </a:solidFill>
                          <a:effectLst/>
                        </a:rPr>
                        <a:t>5</a:t>
                      </a:r>
                      <a:endParaRPr lang="en-US" altLang="zh-CN" sz="2400" b="0" i="0" u="none" strike="noStrike">
                        <a:solidFill>
                          <a:schemeClr val="tx1"/>
                        </a:solidFill>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2400" u="none" strike="noStrike" dirty="0">
                          <a:solidFill>
                            <a:schemeClr val="tx1"/>
                          </a:solidFill>
                          <a:effectLst/>
                        </a:rPr>
                        <a:t>91.7 </a:t>
                      </a:r>
                      <a:endParaRPr lang="en-US" altLang="zh-CN" sz="2400" b="0" i="0" u="none" strike="noStrike" dirty="0">
                        <a:solidFill>
                          <a:schemeClr val="tx1"/>
                        </a:solidFill>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4"/>
                  </a:ext>
                </a:extLst>
              </a:tr>
            </a:tbl>
          </a:graphicData>
        </a:graphic>
      </p:graphicFrame>
      <p:graphicFrame>
        <p:nvGraphicFramePr>
          <p:cNvPr id="4" name="表格 3"/>
          <p:cNvGraphicFramePr>
            <a:graphicFrameLocks noGrp="1"/>
          </p:cNvGraphicFramePr>
          <p:nvPr/>
        </p:nvGraphicFramePr>
        <p:xfrm>
          <a:off x="6504330" y="2026862"/>
          <a:ext cx="2411378" cy="1912770"/>
        </p:xfrm>
        <a:graphic>
          <a:graphicData uri="http://schemas.openxmlformats.org/drawingml/2006/table">
            <a:tbl>
              <a:tblPr>
                <a:tableStyleId>{5C22544A-7EE6-4342-B048-85BDC9FD1C3A}</a:tableStyleId>
              </a:tblPr>
              <a:tblGrid>
                <a:gridCol w="968033">
                  <a:extLst>
                    <a:ext uri="{9D8B030D-6E8A-4147-A177-3AD203B41FA5}">
                      <a16:colId xmlns:a16="http://schemas.microsoft.com/office/drawing/2014/main" val="20000"/>
                    </a:ext>
                  </a:extLst>
                </a:gridCol>
                <a:gridCol w="1443345">
                  <a:extLst>
                    <a:ext uri="{9D8B030D-6E8A-4147-A177-3AD203B41FA5}">
                      <a16:colId xmlns:a16="http://schemas.microsoft.com/office/drawing/2014/main" val="20001"/>
                    </a:ext>
                  </a:extLst>
                </a:gridCol>
              </a:tblGrid>
              <a:tr h="382554">
                <a:tc>
                  <a:txBody>
                    <a:bodyPr/>
                    <a:lstStyle/>
                    <a:p>
                      <a:pPr algn="ctr" fontAlgn="ctr"/>
                      <a:r>
                        <a:rPr lang="en-US" altLang="zh-CN" sz="2400" u="none" strike="noStrike" dirty="0">
                          <a:effectLst/>
                        </a:rPr>
                        <a:t>5</a:t>
                      </a:r>
                      <a:endParaRPr lang="en-US" altLang="zh-CN" sz="24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2400" u="none" strike="noStrike">
                          <a:effectLst/>
                        </a:rPr>
                        <a:t>87.2 </a:t>
                      </a:r>
                      <a:endParaRPr lang="en-US" altLang="zh-CN" sz="2400" b="0" i="0" u="none" strike="noStrike">
                        <a:solidFill>
                          <a:srgbClr val="FF0000"/>
                        </a:solidFill>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0"/>
                  </a:ext>
                </a:extLst>
              </a:tr>
              <a:tr h="382554">
                <a:tc>
                  <a:txBody>
                    <a:bodyPr/>
                    <a:lstStyle/>
                    <a:p>
                      <a:pPr algn="ctr" fontAlgn="ctr"/>
                      <a:r>
                        <a:rPr lang="en-US" altLang="zh-CN" sz="2400" u="none" strike="noStrike" dirty="0">
                          <a:effectLst/>
                        </a:rPr>
                        <a:t>4</a:t>
                      </a:r>
                      <a:endParaRPr lang="en-US" altLang="zh-CN" sz="24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2400" u="none" strike="noStrike">
                          <a:effectLst/>
                        </a:rPr>
                        <a:t>86.8</a:t>
                      </a:r>
                      <a:endParaRPr lang="en-US" altLang="zh-CN" sz="2400" b="0" i="0" u="none" strike="noStrike">
                        <a:solidFill>
                          <a:srgbClr val="FF0000"/>
                        </a:solidFill>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1"/>
                  </a:ext>
                </a:extLst>
              </a:tr>
              <a:tr h="382554">
                <a:tc>
                  <a:txBody>
                    <a:bodyPr/>
                    <a:lstStyle/>
                    <a:p>
                      <a:pPr algn="ctr" fontAlgn="ctr"/>
                      <a:r>
                        <a:rPr lang="en-US" altLang="zh-CN" sz="2400" u="none" strike="noStrike">
                          <a:effectLst/>
                        </a:rPr>
                        <a:t>3</a:t>
                      </a:r>
                      <a:endParaRPr lang="en-US" altLang="zh-CN" sz="24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2400" u="none" strike="noStrike">
                          <a:effectLst/>
                        </a:rPr>
                        <a:t>86.7 </a:t>
                      </a:r>
                      <a:endParaRPr lang="en-US" altLang="zh-CN" sz="2400" b="0" i="0" u="none" strike="noStrike">
                        <a:solidFill>
                          <a:srgbClr val="FF0000"/>
                        </a:solidFill>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2"/>
                  </a:ext>
                </a:extLst>
              </a:tr>
              <a:tr h="382554">
                <a:tc>
                  <a:txBody>
                    <a:bodyPr/>
                    <a:lstStyle/>
                    <a:p>
                      <a:pPr algn="ctr" fontAlgn="ctr"/>
                      <a:r>
                        <a:rPr lang="en-US" altLang="zh-CN" sz="2400" u="none" strike="noStrike">
                          <a:effectLst/>
                        </a:rPr>
                        <a:t>2</a:t>
                      </a:r>
                      <a:endParaRPr lang="en-US" altLang="zh-CN" sz="24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2400" u="none" strike="noStrike" dirty="0">
                          <a:effectLst/>
                        </a:rPr>
                        <a:t>86.4</a:t>
                      </a:r>
                      <a:endParaRPr lang="en-US" altLang="zh-CN" sz="2400" b="0" i="0" u="none" strike="noStrike" dirty="0">
                        <a:solidFill>
                          <a:srgbClr val="FF0000"/>
                        </a:solidFill>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3"/>
                  </a:ext>
                </a:extLst>
              </a:tr>
              <a:tr h="382554">
                <a:tc>
                  <a:txBody>
                    <a:bodyPr/>
                    <a:lstStyle/>
                    <a:p>
                      <a:pPr algn="ctr" fontAlgn="ctr"/>
                      <a:r>
                        <a:rPr lang="en-US" altLang="zh-CN" sz="2400" u="none" strike="noStrike">
                          <a:effectLst/>
                        </a:rPr>
                        <a:t>1</a:t>
                      </a:r>
                      <a:endParaRPr lang="en-US" altLang="zh-CN" sz="24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2400" u="none" strike="noStrike" dirty="0">
                          <a:effectLst/>
                        </a:rPr>
                        <a:t>84.43 </a:t>
                      </a:r>
                      <a:endParaRPr lang="en-US" altLang="zh-CN" sz="2400" b="0" i="0" u="none" strike="noStrike" dirty="0">
                        <a:solidFill>
                          <a:srgbClr val="FF0000"/>
                        </a:solidFill>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4"/>
                  </a:ext>
                </a:extLst>
              </a:tr>
            </a:tbl>
          </a:graphicData>
        </a:graphic>
      </p:graphicFrame>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42823" y="1257029"/>
            <a:ext cx="10972800" cy="4714875"/>
          </a:xfrm>
        </p:spPr>
        <p:txBody>
          <a:bodyPr/>
          <a:lstStyle/>
          <a:p>
            <a:r>
              <a:rPr lang="zh-CN" altLang="en-US" sz="3600" b="1" dirty="0">
                <a:solidFill>
                  <a:srgbClr val="FF0000"/>
                </a:solidFill>
                <a:sym typeface="+mn-ea"/>
              </a:rPr>
              <a:t>一、上学期主要活动梳理</a:t>
            </a:r>
            <a:endParaRPr lang="zh-CN" altLang="en-US" sz="3600" b="1" dirty="0">
              <a:solidFill>
                <a:srgbClr val="FF0000"/>
              </a:solidFill>
            </a:endParaRPr>
          </a:p>
          <a:p>
            <a:endParaRPr lang="zh-CN" altLang="en-US" sz="3600" b="1" dirty="0">
              <a:solidFill>
                <a:srgbClr val="FF0000"/>
              </a:solidFill>
            </a:endParaRPr>
          </a:p>
          <a:p>
            <a:endParaRPr lang="zh-CN" altLang="en-US" sz="3600" b="1" dirty="0">
              <a:solidFill>
                <a:srgbClr val="FF0000"/>
              </a:solidFill>
            </a:endParaRPr>
          </a:p>
          <a:p>
            <a:endParaRPr lang="zh-CN" altLang="en-US" sz="3600" b="1" dirty="0">
              <a:solidFill>
                <a:srgbClr val="FF0000"/>
              </a:solidFill>
            </a:endParaRPr>
          </a:p>
          <a:p>
            <a:r>
              <a:rPr lang="zh-CN" altLang="en-US" sz="3600" b="1" dirty="0">
                <a:solidFill>
                  <a:srgbClr val="FF0000"/>
                </a:solidFill>
                <a:sym typeface="+mn-ea"/>
              </a:rPr>
              <a:t>二、本学期教研训工作交流</a:t>
            </a:r>
            <a:endParaRPr lang="zh-CN" altLang="en-US" sz="3600" b="1" dirty="0">
              <a:solidFill>
                <a:srgbClr val="FF0000"/>
              </a:solidFill>
            </a:endParaRPr>
          </a:p>
          <a:p>
            <a:endParaRPr lang="zh-CN" altLang="en-US" sz="3600" b="1" dirty="0">
              <a:solidFill>
                <a:srgbClr val="FF0000"/>
              </a:solidFill>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custDataLst>
              <p:tags r:id="rId1"/>
            </p:custDataLst>
          </p:nvPr>
        </p:nvGraphicFramePr>
        <p:xfrm>
          <a:off x="7230450" y="1368445"/>
          <a:ext cx="1755914" cy="4972060"/>
        </p:xfrm>
        <a:graphic>
          <a:graphicData uri="http://schemas.openxmlformats.org/drawingml/2006/table">
            <a:tbl>
              <a:tblPr>
                <a:tableStyleId>{5C22544A-7EE6-4342-B048-85BDC9FD1C3A}</a:tableStyleId>
              </a:tblPr>
              <a:tblGrid>
                <a:gridCol w="877957">
                  <a:extLst>
                    <a:ext uri="{9D8B030D-6E8A-4147-A177-3AD203B41FA5}">
                      <a16:colId xmlns:a16="http://schemas.microsoft.com/office/drawing/2014/main" val="20000"/>
                    </a:ext>
                  </a:extLst>
                </a:gridCol>
                <a:gridCol w="877957">
                  <a:extLst>
                    <a:ext uri="{9D8B030D-6E8A-4147-A177-3AD203B41FA5}">
                      <a16:colId xmlns:a16="http://schemas.microsoft.com/office/drawing/2014/main" val="20001"/>
                    </a:ext>
                  </a:extLst>
                </a:gridCol>
              </a:tblGrid>
              <a:tr h="200025">
                <a:tc>
                  <a:txBody>
                    <a:bodyPr/>
                    <a:lstStyle/>
                    <a:p>
                      <a:pPr algn="ctr" fontAlgn="ctr"/>
                      <a:r>
                        <a:rPr lang="en-US" altLang="zh-CN" sz="1600" u="none" strike="noStrike" dirty="0">
                          <a:effectLst/>
                        </a:rPr>
                        <a:t>1</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a:effectLst/>
                        </a:rPr>
                        <a:t>86.8 </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0"/>
                  </a:ext>
                </a:extLst>
              </a:tr>
              <a:tr h="200025">
                <a:tc>
                  <a:txBody>
                    <a:bodyPr/>
                    <a:lstStyle/>
                    <a:p>
                      <a:pPr algn="ctr" fontAlgn="ctr"/>
                      <a:r>
                        <a:rPr lang="en-US" altLang="zh-CN" sz="1600" u="none" strike="noStrike">
                          <a:effectLst/>
                        </a:rPr>
                        <a:t>2</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a:effectLst/>
                        </a:rPr>
                        <a:t>86.7 </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1"/>
                  </a:ext>
                </a:extLst>
              </a:tr>
              <a:tr h="200025">
                <a:tc>
                  <a:txBody>
                    <a:bodyPr/>
                    <a:lstStyle/>
                    <a:p>
                      <a:pPr algn="ctr" fontAlgn="ctr"/>
                      <a:r>
                        <a:rPr lang="en-US" altLang="zh-CN" sz="1600" u="none" strike="noStrike" dirty="0">
                          <a:effectLst/>
                        </a:rPr>
                        <a:t>3</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86.6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2"/>
                  </a:ext>
                </a:extLst>
              </a:tr>
              <a:tr h="200025">
                <a:tc>
                  <a:txBody>
                    <a:bodyPr/>
                    <a:lstStyle/>
                    <a:p>
                      <a:pPr algn="ctr" fontAlgn="ctr"/>
                      <a:r>
                        <a:rPr lang="en-US" altLang="zh-CN" sz="1600" u="none" strike="noStrike" dirty="0">
                          <a:effectLst/>
                        </a:rPr>
                        <a:t>4</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a:effectLst/>
                        </a:rPr>
                        <a:t>86.5 </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3"/>
                  </a:ext>
                </a:extLst>
              </a:tr>
              <a:tr h="200025">
                <a:tc>
                  <a:txBody>
                    <a:bodyPr/>
                    <a:lstStyle/>
                    <a:p>
                      <a:pPr algn="ctr" fontAlgn="ctr"/>
                      <a:r>
                        <a:rPr lang="en-US" altLang="zh-CN" sz="1600" u="none" strike="noStrike">
                          <a:effectLst/>
                        </a:rPr>
                        <a:t>5</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86.3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4"/>
                  </a:ext>
                </a:extLst>
              </a:tr>
              <a:tr h="200025">
                <a:tc>
                  <a:txBody>
                    <a:bodyPr/>
                    <a:lstStyle/>
                    <a:p>
                      <a:pPr algn="ctr" fontAlgn="ctr"/>
                      <a:r>
                        <a:rPr lang="en-US" altLang="zh-CN" sz="1600" u="none" strike="noStrike" dirty="0">
                          <a:effectLst/>
                        </a:rPr>
                        <a:t>6</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a:effectLst/>
                        </a:rPr>
                        <a:t>86.2 </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5"/>
                  </a:ext>
                </a:extLst>
              </a:tr>
              <a:tr h="200025">
                <a:tc>
                  <a:txBody>
                    <a:bodyPr/>
                    <a:lstStyle/>
                    <a:p>
                      <a:pPr algn="ctr" fontAlgn="ctr"/>
                      <a:r>
                        <a:rPr lang="en-US" altLang="zh-CN" sz="1600" u="none" strike="noStrike">
                          <a:effectLst/>
                        </a:rPr>
                        <a:t>7</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a:effectLst/>
                        </a:rPr>
                        <a:t>85.7 </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6"/>
                  </a:ext>
                </a:extLst>
              </a:tr>
              <a:tr h="200025">
                <a:tc>
                  <a:txBody>
                    <a:bodyPr/>
                    <a:lstStyle/>
                    <a:p>
                      <a:pPr algn="ctr" fontAlgn="ctr"/>
                      <a:r>
                        <a:rPr lang="en-US" altLang="zh-CN" sz="1600" u="none" strike="noStrike">
                          <a:effectLst/>
                        </a:rPr>
                        <a:t>8</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85.7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7"/>
                  </a:ext>
                </a:extLst>
              </a:tr>
              <a:tr h="200025">
                <a:tc>
                  <a:txBody>
                    <a:bodyPr/>
                    <a:lstStyle/>
                    <a:p>
                      <a:pPr algn="ctr" fontAlgn="ctr"/>
                      <a:r>
                        <a:rPr lang="en-US" altLang="zh-CN" sz="1600" u="none" strike="noStrike">
                          <a:effectLst/>
                        </a:rPr>
                        <a:t>9</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85.4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8"/>
                  </a:ext>
                </a:extLst>
              </a:tr>
              <a:tr h="200025">
                <a:tc>
                  <a:txBody>
                    <a:bodyPr/>
                    <a:lstStyle/>
                    <a:p>
                      <a:pPr algn="ctr" fontAlgn="ctr"/>
                      <a:r>
                        <a:rPr lang="en-US" altLang="zh-CN" sz="1600" u="none" strike="noStrike">
                          <a:effectLst/>
                        </a:rPr>
                        <a:t>10</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85.1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9"/>
                  </a:ext>
                </a:extLst>
              </a:tr>
              <a:tr h="200025">
                <a:tc>
                  <a:txBody>
                    <a:bodyPr/>
                    <a:lstStyle/>
                    <a:p>
                      <a:pPr algn="ctr" fontAlgn="ctr"/>
                      <a:r>
                        <a:rPr lang="en-US" altLang="zh-CN" sz="1600" u="none" strike="noStrike">
                          <a:effectLst/>
                        </a:rPr>
                        <a:t>11</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a:effectLst/>
                        </a:rPr>
                        <a:t>85.1 </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0"/>
                  </a:ext>
                </a:extLst>
              </a:tr>
              <a:tr h="200025">
                <a:tc>
                  <a:txBody>
                    <a:bodyPr/>
                    <a:lstStyle/>
                    <a:p>
                      <a:pPr algn="ctr" fontAlgn="ctr"/>
                      <a:r>
                        <a:rPr lang="en-US" altLang="zh-CN" sz="1600" u="none" strike="noStrike">
                          <a:effectLst/>
                        </a:rPr>
                        <a:t>12</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a:effectLst/>
                        </a:rPr>
                        <a:t>85.0 </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1"/>
                  </a:ext>
                </a:extLst>
              </a:tr>
              <a:tr h="200025">
                <a:tc>
                  <a:txBody>
                    <a:bodyPr/>
                    <a:lstStyle/>
                    <a:p>
                      <a:pPr algn="ctr" fontAlgn="ctr"/>
                      <a:r>
                        <a:rPr lang="en-US" altLang="zh-CN" sz="1600" u="none" strike="noStrike">
                          <a:effectLst/>
                        </a:rPr>
                        <a:t>13</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84.6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2"/>
                  </a:ext>
                </a:extLst>
              </a:tr>
              <a:tr h="200025">
                <a:tc>
                  <a:txBody>
                    <a:bodyPr/>
                    <a:lstStyle/>
                    <a:p>
                      <a:pPr algn="ctr" fontAlgn="ctr"/>
                      <a:r>
                        <a:rPr lang="en-US" altLang="zh-CN" sz="1600" u="none" strike="noStrike">
                          <a:effectLst/>
                        </a:rPr>
                        <a:t>14</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83.6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3"/>
                  </a:ext>
                </a:extLst>
              </a:tr>
              <a:tr h="200025">
                <a:tc>
                  <a:txBody>
                    <a:bodyPr/>
                    <a:lstStyle/>
                    <a:p>
                      <a:pPr algn="ctr" fontAlgn="ctr"/>
                      <a:r>
                        <a:rPr lang="en-US" altLang="zh-CN" sz="1600" u="none" strike="noStrike">
                          <a:effectLst/>
                        </a:rPr>
                        <a:t>15</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83.4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4"/>
                  </a:ext>
                </a:extLst>
              </a:tr>
              <a:tr h="200025">
                <a:tc>
                  <a:txBody>
                    <a:bodyPr/>
                    <a:lstStyle/>
                    <a:p>
                      <a:pPr algn="ctr" fontAlgn="ctr"/>
                      <a:r>
                        <a:rPr lang="en-US" altLang="zh-CN" sz="1600" u="none" strike="noStrike">
                          <a:effectLst/>
                        </a:rPr>
                        <a:t>16</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82.3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5"/>
                  </a:ext>
                </a:extLst>
              </a:tr>
              <a:tr h="200025">
                <a:tc>
                  <a:txBody>
                    <a:bodyPr/>
                    <a:lstStyle/>
                    <a:p>
                      <a:pPr algn="ctr" fontAlgn="ctr"/>
                      <a:r>
                        <a:rPr lang="en-US" altLang="zh-CN" sz="1600" u="none" strike="noStrike">
                          <a:effectLst/>
                        </a:rPr>
                        <a:t>17</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82.3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6"/>
                  </a:ext>
                </a:extLst>
              </a:tr>
              <a:tr h="200025">
                <a:tc>
                  <a:txBody>
                    <a:bodyPr/>
                    <a:lstStyle/>
                    <a:p>
                      <a:pPr algn="ctr" fontAlgn="ctr"/>
                      <a:r>
                        <a:rPr lang="en-US" altLang="zh-CN" sz="1600" u="none" strike="noStrike">
                          <a:effectLst/>
                        </a:rPr>
                        <a:t>18</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81.8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7"/>
                  </a:ext>
                </a:extLst>
              </a:tr>
              <a:tr h="200025">
                <a:tc>
                  <a:txBody>
                    <a:bodyPr/>
                    <a:lstStyle/>
                    <a:p>
                      <a:pPr algn="ctr" fontAlgn="ctr"/>
                      <a:r>
                        <a:rPr lang="en-US" altLang="zh-CN" sz="1600" u="none" strike="noStrike">
                          <a:effectLst/>
                        </a:rPr>
                        <a:t>19</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81.4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8"/>
                  </a:ext>
                </a:extLst>
              </a:tr>
              <a:tr h="200025">
                <a:tc>
                  <a:txBody>
                    <a:bodyPr/>
                    <a:lstStyle/>
                    <a:p>
                      <a:pPr algn="ctr" fontAlgn="ctr"/>
                      <a:r>
                        <a:rPr lang="en-US" altLang="zh-CN" sz="1600" u="none" strike="noStrike">
                          <a:effectLst/>
                        </a:rPr>
                        <a:t>20</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80.2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9"/>
                  </a:ext>
                </a:extLst>
              </a:tr>
            </a:tbl>
          </a:graphicData>
        </a:graphic>
      </p:graphicFrame>
      <p:sp>
        <p:nvSpPr>
          <p:cNvPr id="8" name="文本框 7"/>
          <p:cNvSpPr txBox="1"/>
          <p:nvPr/>
        </p:nvSpPr>
        <p:spPr>
          <a:xfrm>
            <a:off x="488950" y="717550"/>
            <a:ext cx="4873450" cy="523220"/>
          </a:xfrm>
          <a:prstGeom prst="rect">
            <a:avLst/>
          </a:prstGeom>
          <a:noFill/>
        </p:spPr>
        <p:txBody>
          <a:bodyPr wrap="none" rtlCol="0">
            <a:spAutoFit/>
          </a:bodyPr>
          <a:lstStyle/>
          <a:p>
            <a:r>
              <a:rPr lang="zh-CN" altLang="en-US" sz="2800" b="1" dirty="0">
                <a:solidFill>
                  <a:srgbClr val="FF0000"/>
                </a:solidFill>
                <a:latin typeface="+mj-ea"/>
                <a:ea typeface="+mj-ea"/>
              </a:rPr>
              <a:t>三年级各班首尾分数情况统计</a:t>
            </a:r>
          </a:p>
        </p:txBody>
      </p:sp>
      <p:sp>
        <p:nvSpPr>
          <p:cNvPr id="22" name="文本框 21"/>
          <p:cNvSpPr txBox="1"/>
          <p:nvPr/>
        </p:nvSpPr>
        <p:spPr>
          <a:xfrm>
            <a:off x="4845288" y="5940395"/>
            <a:ext cx="1951691" cy="400110"/>
          </a:xfrm>
          <a:prstGeom prst="rect">
            <a:avLst/>
          </a:prstGeom>
          <a:noFill/>
        </p:spPr>
        <p:txBody>
          <a:bodyPr wrap="square" rtlCol="0">
            <a:spAutoFit/>
          </a:bodyPr>
          <a:lstStyle/>
          <a:p>
            <a:r>
              <a:rPr lang="zh-CN" altLang="en-US" sz="2000" b="1" dirty="0">
                <a:solidFill>
                  <a:srgbClr val="FF0000"/>
                </a:solidFill>
                <a:latin typeface="+mj-ea"/>
                <a:ea typeface="+mj-ea"/>
              </a:rPr>
              <a:t>共</a:t>
            </a:r>
            <a:r>
              <a:rPr lang="en-US" altLang="zh-CN" sz="2000" b="1" dirty="0">
                <a:solidFill>
                  <a:srgbClr val="FF0000"/>
                </a:solidFill>
                <a:latin typeface="+mj-ea"/>
                <a:ea typeface="+mj-ea"/>
              </a:rPr>
              <a:t>125</a:t>
            </a:r>
            <a:r>
              <a:rPr lang="zh-CN" altLang="en-US" sz="2000" b="1" dirty="0">
                <a:solidFill>
                  <a:srgbClr val="FF0000"/>
                </a:solidFill>
                <a:latin typeface="+mj-ea"/>
                <a:ea typeface="+mj-ea"/>
              </a:rPr>
              <a:t>个班级</a:t>
            </a:r>
          </a:p>
        </p:txBody>
      </p:sp>
      <p:graphicFrame>
        <p:nvGraphicFramePr>
          <p:cNvPr id="2" name="表格 1"/>
          <p:cNvGraphicFramePr>
            <a:graphicFrameLocks noGrp="1"/>
          </p:cNvGraphicFramePr>
          <p:nvPr/>
        </p:nvGraphicFramePr>
        <p:xfrm>
          <a:off x="2035161" y="1368445"/>
          <a:ext cx="1781028" cy="4972060"/>
        </p:xfrm>
        <a:graphic>
          <a:graphicData uri="http://schemas.openxmlformats.org/drawingml/2006/table">
            <a:tbl>
              <a:tblPr>
                <a:tableStyleId>{5C22544A-7EE6-4342-B048-85BDC9FD1C3A}</a:tableStyleId>
              </a:tblPr>
              <a:tblGrid>
                <a:gridCol w="890514">
                  <a:extLst>
                    <a:ext uri="{9D8B030D-6E8A-4147-A177-3AD203B41FA5}">
                      <a16:colId xmlns:a16="http://schemas.microsoft.com/office/drawing/2014/main" val="20000"/>
                    </a:ext>
                  </a:extLst>
                </a:gridCol>
                <a:gridCol w="890514">
                  <a:extLst>
                    <a:ext uri="{9D8B030D-6E8A-4147-A177-3AD203B41FA5}">
                      <a16:colId xmlns:a16="http://schemas.microsoft.com/office/drawing/2014/main" val="20001"/>
                    </a:ext>
                  </a:extLst>
                </a:gridCol>
              </a:tblGrid>
              <a:tr h="200025">
                <a:tc>
                  <a:txBody>
                    <a:bodyPr/>
                    <a:lstStyle/>
                    <a:p>
                      <a:pPr algn="ctr" fontAlgn="ctr"/>
                      <a:r>
                        <a:rPr lang="en-US" altLang="zh-CN" sz="1600" u="none" strike="noStrike" dirty="0">
                          <a:effectLst/>
                        </a:rPr>
                        <a:t>1</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97.4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0"/>
                  </a:ext>
                </a:extLst>
              </a:tr>
              <a:tr h="200025">
                <a:tc>
                  <a:txBody>
                    <a:bodyPr/>
                    <a:lstStyle/>
                    <a:p>
                      <a:pPr algn="ctr" fontAlgn="ctr"/>
                      <a:r>
                        <a:rPr lang="en-US" altLang="zh-CN" sz="1600" u="none" strike="noStrike" dirty="0">
                          <a:effectLst/>
                        </a:rPr>
                        <a:t>2</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a:effectLst/>
                        </a:rPr>
                        <a:t>96.5 </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1"/>
                  </a:ext>
                </a:extLst>
              </a:tr>
              <a:tr h="200025">
                <a:tc>
                  <a:txBody>
                    <a:bodyPr/>
                    <a:lstStyle/>
                    <a:p>
                      <a:pPr algn="ctr" fontAlgn="ctr"/>
                      <a:r>
                        <a:rPr lang="en-US" altLang="zh-CN" sz="1600" u="none" strike="noStrike" dirty="0">
                          <a:effectLst/>
                        </a:rPr>
                        <a:t>3</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96.3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2"/>
                  </a:ext>
                </a:extLst>
              </a:tr>
              <a:tr h="200025">
                <a:tc>
                  <a:txBody>
                    <a:bodyPr/>
                    <a:lstStyle/>
                    <a:p>
                      <a:pPr algn="ctr" fontAlgn="ctr"/>
                      <a:r>
                        <a:rPr lang="en-US" altLang="zh-CN" sz="1600" u="none" strike="noStrike" dirty="0">
                          <a:effectLst/>
                        </a:rPr>
                        <a:t>4</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a:effectLst/>
                        </a:rPr>
                        <a:t>96.1 </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3"/>
                  </a:ext>
                </a:extLst>
              </a:tr>
              <a:tr h="200025">
                <a:tc>
                  <a:txBody>
                    <a:bodyPr/>
                    <a:lstStyle/>
                    <a:p>
                      <a:pPr algn="ctr" fontAlgn="ctr"/>
                      <a:r>
                        <a:rPr lang="en-US" altLang="zh-CN" sz="1600" u="none" strike="noStrike" dirty="0">
                          <a:effectLst/>
                        </a:rPr>
                        <a:t>5</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a:effectLst/>
                        </a:rPr>
                        <a:t>96.1 </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4"/>
                  </a:ext>
                </a:extLst>
              </a:tr>
              <a:tr h="200025">
                <a:tc>
                  <a:txBody>
                    <a:bodyPr/>
                    <a:lstStyle/>
                    <a:p>
                      <a:pPr algn="ctr" fontAlgn="ctr"/>
                      <a:r>
                        <a:rPr lang="en-US" altLang="zh-CN" sz="1600" u="none" strike="noStrike">
                          <a:effectLst/>
                        </a:rPr>
                        <a:t>6</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95.9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5"/>
                  </a:ext>
                </a:extLst>
              </a:tr>
              <a:tr h="200025">
                <a:tc>
                  <a:txBody>
                    <a:bodyPr/>
                    <a:lstStyle/>
                    <a:p>
                      <a:pPr algn="ctr" fontAlgn="ctr"/>
                      <a:r>
                        <a:rPr lang="en-US" altLang="zh-CN" sz="1600" u="none" strike="noStrike">
                          <a:effectLst/>
                        </a:rPr>
                        <a:t>7</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95.9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6"/>
                  </a:ext>
                </a:extLst>
              </a:tr>
              <a:tr h="200025">
                <a:tc>
                  <a:txBody>
                    <a:bodyPr/>
                    <a:lstStyle/>
                    <a:p>
                      <a:pPr algn="ctr" fontAlgn="ctr"/>
                      <a:r>
                        <a:rPr lang="en-US" altLang="zh-CN" sz="1600" u="none" strike="noStrike">
                          <a:effectLst/>
                        </a:rPr>
                        <a:t>8</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95.8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7"/>
                  </a:ext>
                </a:extLst>
              </a:tr>
              <a:tr h="200025">
                <a:tc>
                  <a:txBody>
                    <a:bodyPr/>
                    <a:lstStyle/>
                    <a:p>
                      <a:pPr algn="ctr" fontAlgn="ctr"/>
                      <a:r>
                        <a:rPr lang="en-US" altLang="zh-CN" sz="1600" u="none" strike="noStrike">
                          <a:effectLst/>
                        </a:rPr>
                        <a:t>9</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95.7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8"/>
                  </a:ext>
                </a:extLst>
              </a:tr>
              <a:tr h="200025">
                <a:tc>
                  <a:txBody>
                    <a:bodyPr/>
                    <a:lstStyle/>
                    <a:p>
                      <a:pPr algn="ctr" fontAlgn="ctr"/>
                      <a:r>
                        <a:rPr lang="en-US" altLang="zh-CN" sz="1600" u="none" strike="noStrike">
                          <a:effectLst/>
                        </a:rPr>
                        <a:t>10</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95.6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9"/>
                  </a:ext>
                </a:extLst>
              </a:tr>
              <a:tr h="200025">
                <a:tc>
                  <a:txBody>
                    <a:bodyPr/>
                    <a:lstStyle/>
                    <a:p>
                      <a:pPr algn="ctr" fontAlgn="ctr"/>
                      <a:r>
                        <a:rPr lang="en-US" altLang="zh-CN" sz="1600" u="none" strike="noStrike">
                          <a:effectLst/>
                        </a:rPr>
                        <a:t>11</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95.5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0"/>
                  </a:ext>
                </a:extLst>
              </a:tr>
              <a:tr h="200025">
                <a:tc>
                  <a:txBody>
                    <a:bodyPr/>
                    <a:lstStyle/>
                    <a:p>
                      <a:pPr algn="ctr" fontAlgn="ctr"/>
                      <a:r>
                        <a:rPr lang="en-US" altLang="zh-CN" sz="1600" u="none" strike="noStrike">
                          <a:effectLst/>
                        </a:rPr>
                        <a:t>12</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95.3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1"/>
                  </a:ext>
                </a:extLst>
              </a:tr>
              <a:tr h="200025">
                <a:tc>
                  <a:txBody>
                    <a:bodyPr/>
                    <a:lstStyle/>
                    <a:p>
                      <a:pPr algn="ctr" fontAlgn="ctr"/>
                      <a:r>
                        <a:rPr lang="en-US" altLang="zh-CN" sz="1600" u="none" strike="noStrike">
                          <a:effectLst/>
                        </a:rPr>
                        <a:t>13</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95.2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2"/>
                  </a:ext>
                </a:extLst>
              </a:tr>
              <a:tr h="200025">
                <a:tc>
                  <a:txBody>
                    <a:bodyPr/>
                    <a:lstStyle/>
                    <a:p>
                      <a:pPr algn="ctr" fontAlgn="ctr"/>
                      <a:r>
                        <a:rPr lang="en-US" altLang="zh-CN" sz="1600" u="none" strike="noStrike">
                          <a:effectLst/>
                        </a:rPr>
                        <a:t>14</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95.1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3"/>
                  </a:ext>
                </a:extLst>
              </a:tr>
              <a:tr h="200025">
                <a:tc>
                  <a:txBody>
                    <a:bodyPr/>
                    <a:lstStyle/>
                    <a:p>
                      <a:pPr algn="ctr" fontAlgn="ctr"/>
                      <a:r>
                        <a:rPr lang="en-US" altLang="zh-CN" sz="1600" u="none" strike="noStrike">
                          <a:effectLst/>
                        </a:rPr>
                        <a:t>15</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94.9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4"/>
                  </a:ext>
                </a:extLst>
              </a:tr>
              <a:tr h="200025">
                <a:tc>
                  <a:txBody>
                    <a:bodyPr/>
                    <a:lstStyle/>
                    <a:p>
                      <a:pPr algn="ctr" fontAlgn="ctr"/>
                      <a:r>
                        <a:rPr lang="en-US" altLang="zh-CN" sz="1600" u="none" strike="noStrike">
                          <a:effectLst/>
                        </a:rPr>
                        <a:t>16</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94.7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5"/>
                  </a:ext>
                </a:extLst>
              </a:tr>
              <a:tr h="200025">
                <a:tc>
                  <a:txBody>
                    <a:bodyPr/>
                    <a:lstStyle/>
                    <a:p>
                      <a:pPr algn="ctr" fontAlgn="ctr"/>
                      <a:r>
                        <a:rPr lang="en-US" altLang="zh-CN" sz="1600" u="none" strike="noStrike">
                          <a:effectLst/>
                        </a:rPr>
                        <a:t>17</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94.6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6"/>
                  </a:ext>
                </a:extLst>
              </a:tr>
              <a:tr h="200025">
                <a:tc>
                  <a:txBody>
                    <a:bodyPr/>
                    <a:lstStyle/>
                    <a:p>
                      <a:pPr algn="ctr" fontAlgn="ctr"/>
                      <a:r>
                        <a:rPr lang="en-US" altLang="zh-CN" sz="1600" u="none" strike="noStrike">
                          <a:effectLst/>
                        </a:rPr>
                        <a:t>18</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94.4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7"/>
                  </a:ext>
                </a:extLst>
              </a:tr>
              <a:tr h="200025">
                <a:tc>
                  <a:txBody>
                    <a:bodyPr/>
                    <a:lstStyle/>
                    <a:p>
                      <a:pPr algn="ctr" fontAlgn="ctr"/>
                      <a:r>
                        <a:rPr lang="en-US" altLang="zh-CN" sz="1600" u="none" strike="noStrike">
                          <a:effectLst/>
                        </a:rPr>
                        <a:t>19</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94.3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8"/>
                  </a:ext>
                </a:extLst>
              </a:tr>
              <a:tr h="200025">
                <a:tc>
                  <a:txBody>
                    <a:bodyPr/>
                    <a:lstStyle/>
                    <a:p>
                      <a:pPr algn="ctr" fontAlgn="ctr"/>
                      <a:r>
                        <a:rPr lang="en-US" altLang="zh-CN" sz="1600" u="none" strike="noStrike">
                          <a:effectLst/>
                        </a:rPr>
                        <a:t>20</a:t>
                      </a:r>
                      <a:endParaRPr lang="en-US" altLang="zh-CN" sz="16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600" u="none" strike="noStrike" dirty="0">
                          <a:effectLst/>
                        </a:rPr>
                        <a:t>94.3 </a:t>
                      </a:r>
                      <a:endParaRPr lang="en-US" altLang="zh-CN" sz="16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9"/>
                  </a:ext>
                </a:extLst>
              </a:tr>
            </a:tbl>
          </a:graphicData>
        </a:graphic>
      </p:graphicFrame>
      <p:cxnSp>
        <p:nvCxnSpPr>
          <p:cNvPr id="9" name="直接箭头连接符 8"/>
          <p:cNvCxnSpPr/>
          <p:nvPr/>
        </p:nvCxnSpPr>
        <p:spPr>
          <a:xfrm>
            <a:off x="3816189" y="1503401"/>
            <a:ext cx="3353237" cy="4738373"/>
          </a:xfrm>
          <a:prstGeom prst="straightConnector1">
            <a:avLst/>
          </a:prstGeom>
          <a:ln w="38100">
            <a:headEnd type="triangle"/>
            <a:tailEnd type="triangle"/>
          </a:ln>
        </p:spPr>
        <p:style>
          <a:lnRef idx="1">
            <a:schemeClr val="dk1"/>
          </a:lnRef>
          <a:fillRef idx="0">
            <a:schemeClr val="dk1"/>
          </a:fillRef>
          <a:effectRef idx="0">
            <a:schemeClr val="dk1"/>
          </a:effectRef>
          <a:fontRef idx="minor">
            <a:schemeClr val="tx1"/>
          </a:fontRef>
        </p:style>
      </p:cxnSp>
      <p:sp>
        <p:nvSpPr>
          <p:cNvPr id="6" name="文本框 5"/>
          <p:cNvSpPr txBox="1"/>
          <p:nvPr/>
        </p:nvSpPr>
        <p:spPr>
          <a:xfrm>
            <a:off x="4334948" y="3533150"/>
            <a:ext cx="2524538" cy="461665"/>
          </a:xfrm>
          <a:prstGeom prst="rect">
            <a:avLst/>
          </a:prstGeom>
          <a:noFill/>
        </p:spPr>
        <p:txBody>
          <a:bodyPr wrap="square" rtlCol="0">
            <a:spAutoFit/>
          </a:bodyPr>
          <a:lstStyle/>
          <a:p>
            <a:r>
              <a:rPr lang="zh-CN" altLang="en-US" sz="2400" dirty="0">
                <a:solidFill>
                  <a:srgbClr val="FF0000"/>
                </a:solidFill>
              </a:rPr>
              <a:t>差异极端值</a:t>
            </a:r>
            <a:r>
              <a:rPr lang="en-US" altLang="zh-CN" sz="2400" dirty="0">
                <a:solidFill>
                  <a:srgbClr val="FF0000"/>
                </a:solidFill>
              </a:rPr>
              <a:t>17</a:t>
            </a:r>
            <a:r>
              <a:rPr lang="zh-CN" altLang="en-US" sz="2400" dirty="0">
                <a:solidFill>
                  <a:srgbClr val="FF0000"/>
                </a:solidFill>
              </a:rPr>
              <a:t>分</a:t>
            </a:r>
          </a:p>
        </p:txBody>
      </p:sp>
      <p:graphicFrame>
        <p:nvGraphicFramePr>
          <p:cNvPr id="4" name="表格 3"/>
          <p:cNvGraphicFramePr/>
          <p:nvPr/>
        </p:nvGraphicFramePr>
        <p:xfrm>
          <a:off x="9516745" y="2773680"/>
          <a:ext cx="1038860" cy="2221230"/>
        </p:xfrm>
        <a:graphic>
          <a:graphicData uri="http://schemas.openxmlformats.org/drawingml/2006/table">
            <a:tbl>
              <a:tblPr firstRow="1" bandRow="1">
                <a:tableStyleId>{5C22544A-7EE6-4342-B048-85BDC9FD1C3A}</a:tableStyleId>
              </a:tblPr>
              <a:tblGrid>
                <a:gridCol w="1038860">
                  <a:extLst>
                    <a:ext uri="{9D8B030D-6E8A-4147-A177-3AD203B41FA5}">
                      <a16:colId xmlns:a16="http://schemas.microsoft.com/office/drawing/2014/main" val="20000"/>
                    </a:ext>
                  </a:extLst>
                </a:gridCol>
              </a:tblGrid>
              <a:tr h="370205">
                <a:tc>
                  <a:txBody>
                    <a:bodyPr/>
                    <a:lstStyle/>
                    <a:p>
                      <a:pPr algn="ctr" fontAlgn="ctr">
                        <a:buClrTx/>
                        <a:buSzTx/>
                        <a:buFontTx/>
                        <a:buNone/>
                      </a:pPr>
                      <a:r>
                        <a:rPr lang="en-US" altLang="zh-CN" sz="1600" b="0" dirty="0">
                          <a:solidFill>
                            <a:schemeClr val="dk1"/>
                          </a:solidFill>
                          <a:effectLst/>
                        </a:rPr>
                        <a:t>89.5</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cap="flat">
                      <a:noFill/>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70205">
                <a:tc>
                  <a:txBody>
                    <a:bodyPr/>
                    <a:lstStyle/>
                    <a:p>
                      <a:pPr algn="ctr" fontAlgn="ctr">
                        <a:buClrTx/>
                        <a:buSzTx/>
                        <a:buFontTx/>
                        <a:buNone/>
                      </a:pPr>
                      <a:r>
                        <a:rPr lang="en-US" altLang="zh-CN" sz="1600" dirty="0">
                          <a:effectLst/>
                        </a:rPr>
                        <a:t>85.1</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70205">
                <a:tc>
                  <a:txBody>
                    <a:bodyPr/>
                    <a:lstStyle/>
                    <a:p>
                      <a:pPr algn="ctr" fontAlgn="ctr">
                        <a:buClrTx/>
                        <a:buSzTx/>
                        <a:buFontTx/>
                        <a:buNone/>
                      </a:pPr>
                      <a:r>
                        <a:rPr lang="en-US" altLang="zh-CN" sz="1600" dirty="0">
                          <a:solidFill>
                            <a:srgbClr val="FF0000"/>
                          </a:solidFill>
                          <a:effectLst/>
                        </a:rPr>
                        <a:t>81.8</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70205">
                <a:tc>
                  <a:txBody>
                    <a:bodyPr/>
                    <a:lstStyle/>
                    <a:p>
                      <a:pPr algn="ctr" fontAlgn="ctr">
                        <a:buClrTx/>
                        <a:buSzTx/>
                        <a:buFontTx/>
                        <a:buNone/>
                      </a:pPr>
                      <a:r>
                        <a:rPr lang="en-US" altLang="zh-CN" sz="1600" dirty="0">
                          <a:effectLst/>
                        </a:rPr>
                        <a:t>87.3</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70205">
                <a:tc>
                  <a:txBody>
                    <a:bodyPr/>
                    <a:lstStyle/>
                    <a:p>
                      <a:pPr algn="ctr" fontAlgn="ctr">
                        <a:buClrTx/>
                        <a:buSzTx/>
                        <a:buFontTx/>
                        <a:buNone/>
                      </a:pPr>
                      <a:r>
                        <a:rPr lang="en-US" altLang="zh-CN" sz="1600" dirty="0">
                          <a:effectLst/>
                        </a:rPr>
                        <a:t>87.2</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70205">
                <a:tc>
                  <a:txBody>
                    <a:bodyPr/>
                    <a:lstStyle/>
                    <a:p>
                      <a:pPr algn="ctr" fontAlgn="ctr">
                        <a:buClrTx/>
                        <a:buSzTx/>
                        <a:buFontTx/>
                        <a:buNone/>
                      </a:pPr>
                      <a:r>
                        <a:rPr lang="en-US" altLang="zh-CN" sz="1600" dirty="0">
                          <a:effectLst/>
                        </a:rPr>
                        <a:t>89.0 </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custDataLst>
              <p:tags r:id="rId1"/>
            </p:custDataLst>
          </p:nvPr>
        </p:nvGraphicFramePr>
        <p:xfrm>
          <a:off x="1457960" y="707390"/>
          <a:ext cx="7838440" cy="3749040"/>
        </p:xfrm>
        <a:graphic>
          <a:graphicData uri="http://schemas.openxmlformats.org/drawingml/2006/table">
            <a:tbl>
              <a:tblPr>
                <a:tableStyleId>{5C22544A-7EE6-4342-B048-85BDC9FD1C3A}</a:tableStyleId>
              </a:tblPr>
              <a:tblGrid>
                <a:gridCol w="1216660">
                  <a:extLst>
                    <a:ext uri="{9D8B030D-6E8A-4147-A177-3AD203B41FA5}">
                      <a16:colId xmlns:a16="http://schemas.microsoft.com/office/drawing/2014/main" val="20000"/>
                    </a:ext>
                  </a:extLst>
                </a:gridCol>
                <a:gridCol w="1216025">
                  <a:extLst>
                    <a:ext uri="{9D8B030D-6E8A-4147-A177-3AD203B41FA5}">
                      <a16:colId xmlns:a16="http://schemas.microsoft.com/office/drawing/2014/main" val="20001"/>
                    </a:ext>
                  </a:extLst>
                </a:gridCol>
                <a:gridCol w="1216660">
                  <a:extLst>
                    <a:ext uri="{9D8B030D-6E8A-4147-A177-3AD203B41FA5}">
                      <a16:colId xmlns:a16="http://schemas.microsoft.com/office/drawing/2014/main" val="20002"/>
                    </a:ext>
                  </a:extLst>
                </a:gridCol>
                <a:gridCol w="1216025">
                  <a:extLst>
                    <a:ext uri="{9D8B030D-6E8A-4147-A177-3AD203B41FA5}">
                      <a16:colId xmlns:a16="http://schemas.microsoft.com/office/drawing/2014/main" val="20003"/>
                    </a:ext>
                  </a:extLst>
                </a:gridCol>
                <a:gridCol w="1216025">
                  <a:extLst>
                    <a:ext uri="{9D8B030D-6E8A-4147-A177-3AD203B41FA5}">
                      <a16:colId xmlns:a16="http://schemas.microsoft.com/office/drawing/2014/main" val="20004"/>
                    </a:ext>
                  </a:extLst>
                </a:gridCol>
                <a:gridCol w="1757045">
                  <a:extLst>
                    <a:ext uri="{9D8B030D-6E8A-4147-A177-3AD203B41FA5}">
                      <a16:colId xmlns:a16="http://schemas.microsoft.com/office/drawing/2014/main" val="20005"/>
                    </a:ext>
                  </a:extLst>
                </a:gridCol>
              </a:tblGrid>
              <a:tr h="312420">
                <a:tc>
                  <a:txBody>
                    <a:bodyPr/>
                    <a:lstStyle/>
                    <a:p>
                      <a:pPr algn="ctr" fontAlgn="ctr"/>
                      <a:r>
                        <a:rPr lang="zh-CN" altLang="en-US" sz="1800" u="none" strike="noStrike" dirty="0">
                          <a:effectLst/>
                        </a:rPr>
                        <a:t>三年级</a:t>
                      </a:r>
                      <a:endParaRPr lang="zh-CN" altLang="en-US" sz="18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zh-CN" altLang="en-US" sz="1800" u="none" strike="noStrike">
                          <a:effectLst/>
                        </a:rPr>
                        <a:t>计算</a:t>
                      </a:r>
                      <a:endParaRPr lang="zh-CN" altLang="en-US"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zh-CN" altLang="en-US" sz="1800" u="none" strike="noStrike">
                          <a:effectLst/>
                        </a:rPr>
                        <a:t>填空</a:t>
                      </a:r>
                      <a:endParaRPr lang="zh-CN" altLang="en-US"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zh-CN" altLang="en-US" sz="1800" u="none" strike="noStrike">
                          <a:effectLst/>
                        </a:rPr>
                        <a:t>选泽</a:t>
                      </a:r>
                      <a:endParaRPr lang="zh-CN" altLang="en-US"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zh-CN" altLang="en-US" sz="1800" u="none" strike="noStrike">
                          <a:effectLst/>
                        </a:rPr>
                        <a:t>想画算</a:t>
                      </a:r>
                      <a:endParaRPr lang="zh-CN" altLang="en-US"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zh-CN" altLang="en-US" sz="1800" u="none" strike="noStrike">
                          <a:effectLst/>
                        </a:rPr>
                        <a:t>解决实际问题</a:t>
                      </a:r>
                      <a:endParaRPr lang="zh-CN" altLang="en-US"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0"/>
                  </a:ext>
                </a:extLst>
              </a:tr>
              <a:tr h="312420">
                <a:tc>
                  <a:txBody>
                    <a:bodyPr/>
                    <a:lstStyle/>
                    <a:p>
                      <a:pPr algn="ctr" fontAlgn="ctr"/>
                      <a:r>
                        <a:rPr lang="en-US" altLang="zh-CN" sz="1800" u="none" strike="noStrike">
                          <a:effectLst/>
                        </a:rPr>
                        <a:t>1</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98.4%</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93.5%</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90.5%</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97.8%</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94.5%</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1"/>
                  </a:ext>
                </a:extLst>
              </a:tr>
              <a:tr h="312420">
                <a:tc>
                  <a:txBody>
                    <a:bodyPr/>
                    <a:lstStyle/>
                    <a:p>
                      <a:pPr algn="ctr" fontAlgn="ctr"/>
                      <a:r>
                        <a:rPr lang="en-US" altLang="zh-CN" sz="1800" u="none" strike="noStrike">
                          <a:effectLst/>
                        </a:rPr>
                        <a:t>2</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98.1%</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dirty="0">
                          <a:effectLst/>
                        </a:rPr>
                        <a:t>92.1%</a:t>
                      </a:r>
                      <a:endParaRPr lang="en-US" altLang="zh-CN" sz="18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89.0%</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97.3%</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93.9%</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2"/>
                  </a:ext>
                </a:extLst>
              </a:tr>
              <a:tr h="312420">
                <a:tc>
                  <a:txBody>
                    <a:bodyPr/>
                    <a:lstStyle/>
                    <a:p>
                      <a:pPr algn="ctr" fontAlgn="ctr"/>
                      <a:r>
                        <a:rPr lang="en-US" altLang="zh-CN" sz="1800" u="none" strike="noStrike">
                          <a:effectLst/>
                        </a:rPr>
                        <a:t>3</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98.1%</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91.6%</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88.8%</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97.2%</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92.5%</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3"/>
                  </a:ext>
                </a:extLst>
              </a:tr>
              <a:tr h="312420">
                <a:tc>
                  <a:txBody>
                    <a:bodyPr/>
                    <a:lstStyle/>
                    <a:p>
                      <a:pPr algn="ctr" fontAlgn="ctr"/>
                      <a:r>
                        <a:rPr lang="en-US" altLang="zh-CN" sz="1800" u="none" strike="noStrike">
                          <a:effectLst/>
                        </a:rPr>
                        <a:t>4</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96.9%</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90.8%</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87.7%</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97.1%</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91.2%</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4"/>
                  </a:ext>
                </a:extLst>
              </a:tr>
              <a:tr h="312420">
                <a:tc>
                  <a:txBody>
                    <a:bodyPr/>
                    <a:lstStyle/>
                    <a:p>
                      <a:pPr algn="ctr" fontAlgn="ctr"/>
                      <a:r>
                        <a:rPr lang="en-US" altLang="zh-CN" sz="1800" u="none" strike="noStrike">
                          <a:effectLst/>
                        </a:rPr>
                        <a:t>5</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96.8%</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89.4%</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dirty="0">
                          <a:effectLst/>
                        </a:rPr>
                        <a:t>86.4%</a:t>
                      </a:r>
                      <a:endParaRPr lang="en-US" altLang="zh-CN" sz="18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96.9%</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90.3%</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5"/>
                  </a:ext>
                </a:extLst>
              </a:tr>
              <a:tr h="312420">
                <a:tc>
                  <a:txBody>
                    <a:bodyPr/>
                    <a:lstStyle/>
                    <a:p>
                      <a:pPr algn="ctr" fontAlgn="ctr"/>
                      <a:endParaRPr lang="zh-CN" altLang="en-US"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endParaRPr lang="zh-CN" altLang="en-US"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endParaRPr lang="zh-CN" altLang="en-US"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endParaRPr lang="zh-CN" altLang="en-US"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endParaRPr lang="zh-CN" altLang="en-US"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endParaRPr lang="zh-CN" altLang="en-US"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6"/>
                  </a:ext>
                </a:extLst>
              </a:tr>
              <a:tr h="312420">
                <a:tc>
                  <a:txBody>
                    <a:bodyPr/>
                    <a:lstStyle/>
                    <a:p>
                      <a:pPr algn="ctr" fontAlgn="ctr"/>
                      <a:r>
                        <a:rPr lang="en-US" altLang="zh-CN" sz="1800" u="none" strike="noStrike">
                          <a:effectLst/>
                        </a:rPr>
                        <a:t>-5</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95.1%</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84.1%</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77.9%</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dirty="0">
                          <a:effectLst/>
                        </a:rPr>
                        <a:t>92.9%</a:t>
                      </a:r>
                      <a:endParaRPr lang="en-US" altLang="zh-CN" sz="18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84.6%</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7"/>
                  </a:ext>
                </a:extLst>
              </a:tr>
              <a:tr h="312420">
                <a:tc>
                  <a:txBody>
                    <a:bodyPr/>
                    <a:lstStyle/>
                    <a:p>
                      <a:pPr algn="ctr" fontAlgn="ctr"/>
                      <a:r>
                        <a:rPr lang="en-US" altLang="zh-CN" sz="1800" u="none" strike="noStrike">
                          <a:effectLst/>
                        </a:rPr>
                        <a:t>-4</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94.7%</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84.0%</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77.0%</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92.9%</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dirty="0">
                          <a:effectLst/>
                        </a:rPr>
                        <a:t>83.3%</a:t>
                      </a:r>
                      <a:endParaRPr lang="en-US" altLang="zh-CN" sz="18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8"/>
                  </a:ext>
                </a:extLst>
              </a:tr>
              <a:tr h="312420">
                <a:tc>
                  <a:txBody>
                    <a:bodyPr/>
                    <a:lstStyle/>
                    <a:p>
                      <a:pPr algn="ctr" fontAlgn="ctr"/>
                      <a:r>
                        <a:rPr lang="en-US" altLang="zh-CN" sz="1800" u="none" strike="noStrike">
                          <a:effectLst/>
                        </a:rPr>
                        <a:t>-3</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94.7%</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83.3%</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76.4%</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92.5%</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dirty="0">
                          <a:effectLst/>
                        </a:rPr>
                        <a:t>82.3%</a:t>
                      </a:r>
                      <a:endParaRPr lang="en-US" altLang="zh-CN" sz="18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09"/>
                  </a:ext>
                </a:extLst>
              </a:tr>
              <a:tr h="312420">
                <a:tc>
                  <a:txBody>
                    <a:bodyPr/>
                    <a:lstStyle/>
                    <a:p>
                      <a:pPr algn="ctr" fontAlgn="ctr"/>
                      <a:r>
                        <a:rPr lang="en-US" altLang="zh-CN" sz="1800" u="none" strike="noStrike">
                          <a:effectLst/>
                        </a:rPr>
                        <a:t>-2</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94.6%</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82.7%</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74.9%</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92.4%</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81.7%</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0"/>
                  </a:ext>
                </a:extLst>
              </a:tr>
              <a:tr h="312420">
                <a:tc>
                  <a:txBody>
                    <a:bodyPr/>
                    <a:lstStyle/>
                    <a:p>
                      <a:pPr algn="ctr" fontAlgn="ctr"/>
                      <a:r>
                        <a:rPr lang="en-US" altLang="zh-CN" sz="1800" u="none" strike="noStrike">
                          <a:effectLst/>
                        </a:rPr>
                        <a:t>-1</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93.7%</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81.2%</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72.1%</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a:effectLst/>
                        </a:rPr>
                        <a:t>92.2%</a:t>
                      </a:r>
                      <a:endParaRPr lang="en-US" altLang="zh-CN" sz="1800" b="0" i="0" u="none" strike="noStrike">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tc>
                  <a:txBody>
                    <a:bodyPr/>
                    <a:lstStyle/>
                    <a:p>
                      <a:pPr algn="ctr" fontAlgn="ctr"/>
                      <a:r>
                        <a:rPr lang="en-US" altLang="zh-CN" sz="1800" u="none" strike="noStrike" dirty="0">
                          <a:effectLst/>
                        </a:rPr>
                        <a:t>80.6%</a:t>
                      </a:r>
                      <a:endParaRPr lang="en-US" altLang="zh-CN" sz="1800" b="0" i="0" u="none" strike="noStrike" dirty="0">
                        <a:effectLst/>
                        <a:latin typeface="宋体" panose="02010600030101010101" pitchFamily="2" charset="-122"/>
                        <a:ea typeface="宋体" panose="02010600030101010101" pitchFamily="2" charset="-122"/>
                      </a:endParaRPr>
                    </a:p>
                  </a:txBody>
                  <a:tcPr marL="4763" marR="4763" marT="4763" marB="0" anchor="ctr">
                    <a:solidFill>
                      <a:schemeClr val="accent1">
                        <a:lumMod val="90000"/>
                      </a:schemeClr>
                    </a:solidFill>
                  </a:tcPr>
                </a:tc>
                <a:extLst>
                  <a:ext uri="{0D108BD9-81ED-4DB2-BD59-A6C34878D82A}">
                    <a16:rowId xmlns:a16="http://schemas.microsoft.com/office/drawing/2014/main" val="10011"/>
                  </a:ext>
                </a:extLst>
              </a:tr>
            </a:tbl>
          </a:graphicData>
        </a:graphic>
      </p:graphicFrame>
      <p:sp>
        <p:nvSpPr>
          <p:cNvPr id="9" name="文本框 8"/>
          <p:cNvSpPr txBox="1"/>
          <p:nvPr/>
        </p:nvSpPr>
        <p:spPr>
          <a:xfrm>
            <a:off x="577273" y="297894"/>
            <a:ext cx="7758855" cy="523220"/>
          </a:xfrm>
          <a:prstGeom prst="rect">
            <a:avLst/>
          </a:prstGeom>
          <a:noFill/>
        </p:spPr>
        <p:txBody>
          <a:bodyPr wrap="none" rtlCol="0">
            <a:spAutoFit/>
          </a:bodyPr>
          <a:lstStyle/>
          <a:p>
            <a:r>
              <a:rPr lang="zh-CN" altLang="en-US" sz="2800" b="1" dirty="0">
                <a:solidFill>
                  <a:srgbClr val="FF0000"/>
                </a:solidFill>
                <a:latin typeface="+mj-ea"/>
                <a:ea typeface="+mj-ea"/>
              </a:rPr>
              <a:t>三年级（今年四年级）各内容得分情况排序统计</a:t>
            </a:r>
          </a:p>
        </p:txBody>
      </p:sp>
      <p:graphicFrame>
        <p:nvGraphicFramePr>
          <p:cNvPr id="2" name="表格 1"/>
          <p:cNvGraphicFramePr/>
          <p:nvPr>
            <p:custDataLst>
              <p:tags r:id="rId2"/>
            </p:custDataLst>
          </p:nvPr>
        </p:nvGraphicFramePr>
        <p:xfrm>
          <a:off x="2383790" y="4641215"/>
          <a:ext cx="6811010" cy="1337310"/>
        </p:xfrm>
        <a:graphic>
          <a:graphicData uri="http://schemas.openxmlformats.org/drawingml/2006/table">
            <a:tbl>
              <a:tblPr firstRow="1" bandRow="1">
                <a:tableStyleId>{5C22544A-7EE6-4342-B048-85BDC9FD1C3A}</a:tableStyleId>
              </a:tblPr>
              <a:tblGrid>
                <a:gridCol w="1345565">
                  <a:extLst>
                    <a:ext uri="{9D8B030D-6E8A-4147-A177-3AD203B41FA5}">
                      <a16:colId xmlns:a16="http://schemas.microsoft.com/office/drawing/2014/main" val="20000"/>
                    </a:ext>
                  </a:extLst>
                </a:gridCol>
                <a:gridCol w="1085215">
                  <a:extLst>
                    <a:ext uri="{9D8B030D-6E8A-4147-A177-3AD203B41FA5}">
                      <a16:colId xmlns:a16="http://schemas.microsoft.com/office/drawing/2014/main" val="20001"/>
                    </a:ext>
                  </a:extLst>
                </a:gridCol>
                <a:gridCol w="1389380">
                  <a:extLst>
                    <a:ext uri="{9D8B030D-6E8A-4147-A177-3AD203B41FA5}">
                      <a16:colId xmlns:a16="http://schemas.microsoft.com/office/drawing/2014/main" val="20002"/>
                    </a:ext>
                  </a:extLst>
                </a:gridCol>
                <a:gridCol w="1389380">
                  <a:extLst>
                    <a:ext uri="{9D8B030D-6E8A-4147-A177-3AD203B41FA5}">
                      <a16:colId xmlns:a16="http://schemas.microsoft.com/office/drawing/2014/main" val="20003"/>
                    </a:ext>
                  </a:extLst>
                </a:gridCol>
                <a:gridCol w="1601470">
                  <a:extLst>
                    <a:ext uri="{9D8B030D-6E8A-4147-A177-3AD203B41FA5}">
                      <a16:colId xmlns:a16="http://schemas.microsoft.com/office/drawing/2014/main" val="20004"/>
                    </a:ext>
                  </a:extLst>
                </a:gridCol>
              </a:tblGrid>
              <a:tr h="222885">
                <a:tc>
                  <a:txBody>
                    <a:bodyPr/>
                    <a:lstStyle/>
                    <a:p>
                      <a:pPr algn="ctr">
                        <a:buNone/>
                      </a:pPr>
                      <a:r>
                        <a:rPr lang="en-US" sz="1600" b="1">
                          <a:solidFill>
                            <a:srgbClr val="000000"/>
                          </a:solidFill>
                          <a:latin typeface="宋体" panose="02010600030101010101" pitchFamily="2" charset="-122"/>
                        </a:rPr>
                        <a:t>96.8%</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cap="flat">
                      <a:noFill/>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88.6%</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cap="flat">
                      <a:noFill/>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76.5%</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cap="flat">
                      <a:noFill/>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95.5%</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cap="flat">
                      <a:noFill/>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86.3%</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cap="flat">
                      <a:noFill/>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22885">
                <a:tc>
                  <a:txBody>
                    <a:bodyPr/>
                    <a:lstStyle/>
                    <a:p>
                      <a:pPr algn="ctr">
                        <a:buNone/>
                      </a:pPr>
                      <a:r>
                        <a:rPr lang="en-US" sz="1600" b="1">
                          <a:solidFill>
                            <a:srgbClr val="000000"/>
                          </a:solidFill>
                          <a:latin typeface="宋体" panose="02010600030101010101" pitchFamily="2" charset="-122"/>
                        </a:rPr>
                        <a:t>92.3%</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87.0%</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78.9%</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92.4%</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78.7%</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22885">
                <a:tc>
                  <a:txBody>
                    <a:bodyPr/>
                    <a:lstStyle/>
                    <a:p>
                      <a:pPr algn="ctr">
                        <a:buNone/>
                      </a:pPr>
                      <a:r>
                        <a:rPr lang="en-US" sz="1600" b="1">
                          <a:solidFill>
                            <a:srgbClr val="000000"/>
                          </a:solidFill>
                          <a:latin typeface="宋体" panose="02010600030101010101" pitchFamily="2" charset="-122"/>
                        </a:rPr>
                        <a:t>93.3%</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77.3%</a:t>
                      </a:r>
                      <a:endParaRPr lang="en-US" altLang="en-US" sz="1600" b="1">
                        <a:solidFill>
                          <a:srgbClr val="000000"/>
                        </a:solidFill>
                        <a:latin typeface="宋体" panose="02010600030101010101" pitchFamily="2" charset="-122"/>
                      </a:endParaRPr>
                    </a:p>
                  </a:txBody>
                  <a:tcPr marL="12700" marR="12700" marT="1270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70.9%</a:t>
                      </a:r>
                      <a:endParaRPr lang="en-US" altLang="en-US" sz="1600" b="1">
                        <a:solidFill>
                          <a:srgbClr val="000000"/>
                        </a:solidFill>
                        <a:latin typeface="宋体" panose="02010600030101010101" pitchFamily="2" charset="-122"/>
                      </a:endParaRPr>
                    </a:p>
                  </a:txBody>
                  <a:tcPr marL="12700" marR="12700" marT="1270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87.4%</a:t>
                      </a:r>
                      <a:endParaRPr lang="en-US" altLang="en-US" sz="1600" b="1">
                        <a:solidFill>
                          <a:srgbClr val="000000"/>
                        </a:solidFill>
                        <a:latin typeface="宋体" panose="02010600030101010101" pitchFamily="2" charset="-122"/>
                      </a:endParaRPr>
                    </a:p>
                  </a:txBody>
                  <a:tcPr marL="12700" marR="12700" marT="1270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78.2%</a:t>
                      </a:r>
                      <a:endParaRPr lang="en-US" altLang="en-US" sz="1600" b="1">
                        <a:solidFill>
                          <a:srgbClr val="000000"/>
                        </a:solidFill>
                        <a:latin typeface="宋体" panose="02010600030101010101" pitchFamily="2" charset="-122"/>
                      </a:endParaRPr>
                    </a:p>
                  </a:txBody>
                  <a:tcPr marL="12700" marR="12700" marT="1270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22885">
                <a:tc>
                  <a:txBody>
                    <a:bodyPr/>
                    <a:lstStyle/>
                    <a:p>
                      <a:pPr algn="ctr">
                        <a:buNone/>
                      </a:pPr>
                      <a:r>
                        <a:rPr lang="en-US" sz="1600" b="1">
                          <a:solidFill>
                            <a:srgbClr val="000000"/>
                          </a:solidFill>
                          <a:latin typeface="宋体" panose="02010600030101010101" pitchFamily="2" charset="-122"/>
                        </a:rPr>
                        <a:t>96.2%</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86.4%</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76.9%</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94.6%</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82.4%</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2885">
                <a:tc>
                  <a:txBody>
                    <a:bodyPr/>
                    <a:lstStyle/>
                    <a:p>
                      <a:pPr algn="ctr">
                        <a:buNone/>
                      </a:pPr>
                      <a:r>
                        <a:rPr lang="en-US" sz="1600" b="1">
                          <a:solidFill>
                            <a:srgbClr val="000000"/>
                          </a:solidFill>
                          <a:latin typeface="宋体" panose="02010600030101010101" pitchFamily="2" charset="-122"/>
                        </a:rPr>
                        <a:t>97.7%</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85.4%</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77.1%</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95.8%</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81.7%</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22885">
                <a:tc>
                  <a:txBody>
                    <a:bodyPr/>
                    <a:lstStyle/>
                    <a:p>
                      <a:pPr algn="ctr">
                        <a:buNone/>
                      </a:pPr>
                      <a:r>
                        <a:rPr lang="en-US" sz="1600" b="1">
                          <a:solidFill>
                            <a:srgbClr val="000000"/>
                          </a:solidFill>
                          <a:latin typeface="宋体" panose="02010600030101010101" pitchFamily="2" charset="-122"/>
                        </a:rPr>
                        <a:t>98.5%</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89.6%</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81.8%</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92.6%</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en-US" sz="1600" b="1">
                          <a:solidFill>
                            <a:srgbClr val="000000"/>
                          </a:solidFill>
                          <a:latin typeface="宋体" panose="02010600030101010101" pitchFamily="2" charset="-122"/>
                        </a:rPr>
                        <a:t>83.2%</a:t>
                      </a:r>
                      <a:endParaRPr lang="en-US" altLang="en-US" sz="16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调卷情况反馈</a:t>
            </a:r>
          </a:p>
        </p:txBody>
      </p:sp>
      <p:sp>
        <p:nvSpPr>
          <p:cNvPr id="3" name="内容占位符 2"/>
          <p:cNvSpPr>
            <a:spLocks noGrp="1"/>
          </p:cNvSpPr>
          <p:nvPr>
            <p:ph idx="1"/>
          </p:nvPr>
        </p:nvSpPr>
        <p:spPr/>
        <p:txBody>
          <a:bodyPr/>
          <a:lstStyle/>
          <a:p>
            <a:r>
              <a:rPr lang="zh-CN" altLang="en-US" dirty="0"/>
              <a:t>调卷对象：使用样本卷学校，博爱联盟六年级最后一个班，解小联盟五年级最后一个班，二实小联盟四年级最后一个班，局小联盟三年级最后一个班。</a:t>
            </a:r>
            <a:endParaRPr lang="en-US" altLang="zh-CN" dirty="0"/>
          </a:p>
          <a:p>
            <a:r>
              <a:rPr lang="zh-CN" altLang="en-US" dirty="0"/>
              <a:t>情况统计：</a:t>
            </a:r>
            <a:endParaRPr lang="en-US" altLang="zh-CN" dirty="0"/>
          </a:p>
          <a:p>
            <a:endParaRPr lang="en-US" altLang="zh-CN" dirty="0"/>
          </a:p>
          <a:p>
            <a:endParaRPr lang="en-US" altLang="zh-CN" dirty="0"/>
          </a:p>
          <a:p>
            <a:endParaRPr lang="en-US" altLang="zh-CN" dirty="0"/>
          </a:p>
          <a:p>
            <a:endParaRPr lang="zh-CN" altLang="en-US" dirty="0"/>
          </a:p>
        </p:txBody>
      </p:sp>
      <p:sp>
        <p:nvSpPr>
          <p:cNvPr id="6" name="文本框 5"/>
          <p:cNvSpPr txBox="1"/>
          <p:nvPr/>
        </p:nvSpPr>
        <p:spPr>
          <a:xfrm>
            <a:off x="2039675" y="4312032"/>
            <a:ext cx="8390964" cy="707886"/>
          </a:xfrm>
          <a:prstGeom prst="rect">
            <a:avLst/>
          </a:prstGeom>
          <a:noFill/>
        </p:spPr>
        <p:txBody>
          <a:bodyPr wrap="square">
            <a:spAutoFit/>
          </a:bodyPr>
          <a:lstStyle/>
          <a:p>
            <a:r>
              <a:rPr lang="zh-CN" altLang="en-US" sz="4000" dirty="0">
                <a:solidFill>
                  <a:srgbClr val="FF0000"/>
                </a:solidFill>
              </a:rPr>
              <a:t>基于“学生答题” 的“教学改进”</a:t>
            </a:r>
          </a:p>
        </p:txBody>
      </p:sp>
      <p:graphicFrame>
        <p:nvGraphicFramePr>
          <p:cNvPr id="5" name="表格 4"/>
          <p:cNvGraphicFramePr>
            <a:graphicFrameLocks noGrp="1"/>
          </p:cNvGraphicFramePr>
          <p:nvPr/>
        </p:nvGraphicFramePr>
        <p:xfrm>
          <a:off x="2292926" y="2949380"/>
          <a:ext cx="8735292" cy="820932"/>
        </p:xfrm>
        <a:graphic>
          <a:graphicData uri="http://schemas.openxmlformats.org/drawingml/2006/table">
            <a:tbl>
              <a:tblPr firstRow="1" firstCol="1" bandRow="1">
                <a:tableStyleId>{5C22544A-7EE6-4342-B048-85BDC9FD1C3A}</a:tableStyleId>
              </a:tblPr>
              <a:tblGrid>
                <a:gridCol w="1641765">
                  <a:extLst>
                    <a:ext uri="{9D8B030D-6E8A-4147-A177-3AD203B41FA5}">
                      <a16:colId xmlns:a16="http://schemas.microsoft.com/office/drawing/2014/main" val="20000"/>
                    </a:ext>
                  </a:extLst>
                </a:gridCol>
                <a:gridCol w="1413164">
                  <a:extLst>
                    <a:ext uri="{9D8B030D-6E8A-4147-A177-3AD203B41FA5}">
                      <a16:colId xmlns:a16="http://schemas.microsoft.com/office/drawing/2014/main" val="20001"/>
                    </a:ext>
                  </a:extLst>
                </a:gridCol>
                <a:gridCol w="1641763">
                  <a:extLst>
                    <a:ext uri="{9D8B030D-6E8A-4147-A177-3AD203B41FA5}">
                      <a16:colId xmlns:a16="http://schemas.microsoft.com/office/drawing/2014/main" val="20002"/>
                    </a:ext>
                  </a:extLst>
                </a:gridCol>
                <a:gridCol w="1461655">
                  <a:extLst>
                    <a:ext uri="{9D8B030D-6E8A-4147-A177-3AD203B41FA5}">
                      <a16:colId xmlns:a16="http://schemas.microsoft.com/office/drawing/2014/main" val="20003"/>
                    </a:ext>
                  </a:extLst>
                </a:gridCol>
                <a:gridCol w="1343891">
                  <a:extLst>
                    <a:ext uri="{9D8B030D-6E8A-4147-A177-3AD203B41FA5}">
                      <a16:colId xmlns:a16="http://schemas.microsoft.com/office/drawing/2014/main" val="20004"/>
                    </a:ext>
                  </a:extLst>
                </a:gridCol>
                <a:gridCol w="1233054">
                  <a:extLst>
                    <a:ext uri="{9D8B030D-6E8A-4147-A177-3AD203B41FA5}">
                      <a16:colId xmlns:a16="http://schemas.microsoft.com/office/drawing/2014/main" val="20005"/>
                    </a:ext>
                  </a:extLst>
                </a:gridCol>
              </a:tblGrid>
              <a:tr h="455172">
                <a:tc>
                  <a:txBody>
                    <a:bodyPr/>
                    <a:lstStyle/>
                    <a:p>
                      <a:pPr algn="ctr"/>
                      <a:r>
                        <a:rPr lang="zh-CN" altLang="en-US" sz="2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年级</a:t>
                      </a:r>
                      <a:endParaRPr lang="en-US" altLang="zh-CN" sz="2400" b="1" kern="100" dirty="0">
                        <a:solidFill>
                          <a:schemeClr val="tx1"/>
                        </a:solidFill>
                        <a:effectLst/>
                      </a:endParaRPr>
                    </a:p>
                  </a:txBody>
                  <a:tcPr marL="68580" marR="68580" marT="0" marB="0"/>
                </a:tc>
                <a:tc>
                  <a:txBody>
                    <a:bodyPr/>
                    <a:lstStyle/>
                    <a:p>
                      <a:pPr algn="ctr"/>
                      <a:r>
                        <a:rPr lang="zh-CN" altLang="en-US" sz="2400" b="1" kern="100" dirty="0">
                          <a:solidFill>
                            <a:schemeClr val="tx1"/>
                          </a:solidFill>
                          <a:effectLst/>
                        </a:rPr>
                        <a:t>合计</a:t>
                      </a:r>
                      <a:endParaRPr lang="en-US" altLang="zh-CN" sz="2400" b="1" kern="100" dirty="0">
                        <a:solidFill>
                          <a:schemeClr val="tx1"/>
                        </a:solidFill>
                        <a:effectLst/>
                      </a:endParaRPr>
                    </a:p>
                  </a:txBody>
                  <a:tcPr marL="68580" marR="68580" marT="0" marB="0"/>
                </a:tc>
                <a:tc>
                  <a:txBody>
                    <a:bodyPr/>
                    <a:lstStyle/>
                    <a:p>
                      <a:pPr algn="ctr"/>
                      <a:r>
                        <a:rPr lang="zh-CN" sz="2400" b="1" kern="100" dirty="0">
                          <a:solidFill>
                            <a:schemeClr val="tx1"/>
                          </a:solidFill>
                          <a:effectLst/>
                        </a:rPr>
                        <a:t>三年级</a:t>
                      </a:r>
                      <a:endParaRPr lang="zh-CN" sz="2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400" kern="100" dirty="0">
                          <a:solidFill>
                            <a:schemeClr val="tx1"/>
                          </a:solidFill>
                          <a:effectLst/>
                        </a:rPr>
                        <a:t>四年级</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400" kern="100" dirty="0">
                          <a:solidFill>
                            <a:schemeClr val="tx1"/>
                          </a:solidFill>
                          <a:effectLst/>
                        </a:rPr>
                        <a:t>五年级</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400" kern="100" dirty="0">
                          <a:solidFill>
                            <a:schemeClr val="tx1"/>
                          </a:solidFill>
                          <a:effectLst/>
                        </a:rPr>
                        <a:t>六年级</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295863">
                <a:tc>
                  <a:txBody>
                    <a:bodyPr/>
                    <a:lstStyle/>
                    <a:p>
                      <a:pPr algn="ctr"/>
                      <a:r>
                        <a:rPr lang="zh-CN" sz="2400" kern="100" dirty="0">
                          <a:solidFill>
                            <a:schemeClr val="tx1"/>
                          </a:solidFill>
                          <a:effectLst/>
                        </a:rPr>
                        <a:t>数量</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r>
                        <a:rPr lang="en-US" sz="2400" kern="100" dirty="0">
                          <a:solidFill>
                            <a:schemeClr val="tx1"/>
                          </a:solidFill>
                          <a:effectLst/>
                        </a:rPr>
                        <a:t>23</a:t>
                      </a:r>
                      <a:endParaRPr lang="zh-CN" sz="2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r>
                        <a:rPr lang="en-US" sz="2400" kern="100" dirty="0">
                          <a:effectLst/>
                        </a:rPr>
                        <a:t>4</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dirty="0">
                          <a:effectLst/>
                        </a:rPr>
                        <a:t>7</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dirty="0">
                          <a:effectLst/>
                        </a:rPr>
                        <a:t>7</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dirty="0">
                          <a:effectLst/>
                        </a:rPr>
                        <a:t>5</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bl>
          </a:graphicData>
        </a:graphic>
      </p:graphicFrame>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12058" y="592851"/>
            <a:ext cx="3239983" cy="720725"/>
          </a:xfrm>
        </p:spPr>
        <p:txBody>
          <a:bodyPr/>
          <a:lstStyle/>
          <a:p>
            <a:r>
              <a:rPr lang="en-US" altLang="zh-CN" dirty="0">
                <a:solidFill>
                  <a:srgbClr val="FF0000"/>
                </a:solidFill>
              </a:rPr>
              <a:t>1.</a:t>
            </a:r>
            <a:r>
              <a:rPr lang="zh-CN" altLang="en-US" dirty="0">
                <a:solidFill>
                  <a:srgbClr val="FF0000"/>
                </a:solidFill>
              </a:rPr>
              <a:t>抓实基础</a:t>
            </a:r>
          </a:p>
        </p:txBody>
      </p:sp>
      <p:sp>
        <p:nvSpPr>
          <p:cNvPr id="6" name="文本框 5"/>
          <p:cNvSpPr txBox="1"/>
          <p:nvPr/>
        </p:nvSpPr>
        <p:spPr>
          <a:xfrm>
            <a:off x="868088" y="1480170"/>
            <a:ext cx="6831744" cy="892552"/>
          </a:xfrm>
          <a:prstGeom prst="rect">
            <a:avLst/>
          </a:prstGeom>
          <a:noFill/>
        </p:spPr>
        <p:txBody>
          <a:bodyPr wrap="square" rtlCol="0">
            <a:spAutoFit/>
          </a:bodyPr>
          <a:lstStyle/>
          <a:p>
            <a:r>
              <a:rPr lang="zh-CN" altLang="en-US" sz="2800" dirty="0"/>
              <a:t>所谓基础，一是知识基础，二是习惯养成。</a:t>
            </a:r>
            <a:endParaRPr lang="en-US" altLang="zh-CN" sz="2800" dirty="0"/>
          </a:p>
          <a:p>
            <a:r>
              <a:rPr lang="en-US" altLang="zh-CN" sz="2400" dirty="0"/>
              <a:t>                       </a:t>
            </a:r>
            <a:endParaRPr lang="zh-CN" altLang="en-US" sz="2400" dirty="0"/>
          </a:p>
        </p:txBody>
      </p:sp>
      <p:sp>
        <p:nvSpPr>
          <p:cNvPr id="7" name="文本框 6"/>
          <p:cNvSpPr txBox="1"/>
          <p:nvPr/>
        </p:nvSpPr>
        <p:spPr>
          <a:xfrm>
            <a:off x="1270002" y="4732022"/>
            <a:ext cx="9173028" cy="523220"/>
          </a:xfrm>
          <a:prstGeom prst="rect">
            <a:avLst/>
          </a:prstGeom>
          <a:noFill/>
        </p:spPr>
        <p:txBody>
          <a:bodyPr wrap="square">
            <a:spAutoFit/>
          </a:bodyPr>
          <a:lstStyle/>
          <a:p>
            <a:r>
              <a:rPr lang="zh-CN" altLang="en-US" sz="2800" dirty="0"/>
              <a:t>基本计算（口算、竖式计算等）得分率整体有下降趋势</a:t>
            </a:r>
          </a:p>
        </p:txBody>
      </p:sp>
      <p:sp>
        <p:nvSpPr>
          <p:cNvPr id="8" name="文本框 7"/>
          <p:cNvSpPr txBox="1"/>
          <p:nvPr/>
        </p:nvSpPr>
        <p:spPr>
          <a:xfrm>
            <a:off x="5050970" y="2521260"/>
            <a:ext cx="6190343" cy="1384995"/>
          </a:xfrm>
          <a:prstGeom prst="rect">
            <a:avLst/>
          </a:prstGeom>
          <a:noFill/>
        </p:spPr>
        <p:txBody>
          <a:bodyPr wrap="square">
            <a:spAutoFit/>
          </a:bodyPr>
          <a:lstStyle/>
          <a:p>
            <a:r>
              <a:rPr lang="zh-CN" altLang="en-US" sz="2800" dirty="0"/>
              <a:t>踏实、认真、专注；有耐心，有信心。在关注知识掌握的同时，更要关注学生必备习惯养成。</a:t>
            </a:r>
          </a:p>
        </p:txBody>
      </p:sp>
      <p:cxnSp>
        <p:nvCxnSpPr>
          <p:cNvPr id="10" name="直接箭头连接符 9"/>
          <p:cNvCxnSpPr/>
          <p:nvPr/>
        </p:nvCxnSpPr>
        <p:spPr>
          <a:xfrm flipV="1">
            <a:off x="3675743" y="2105761"/>
            <a:ext cx="0" cy="4154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6411686" y="2075214"/>
            <a:ext cx="0" cy="4154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011716" y="2673660"/>
            <a:ext cx="1807026" cy="523220"/>
          </a:xfrm>
          <a:prstGeom prst="rect">
            <a:avLst/>
          </a:prstGeom>
          <a:noFill/>
        </p:spPr>
        <p:txBody>
          <a:bodyPr wrap="square">
            <a:spAutoFit/>
          </a:bodyPr>
          <a:lstStyle/>
          <a:p>
            <a:r>
              <a:rPr lang="zh-CN" altLang="en-US" sz="2800" dirty="0"/>
              <a:t>会不会做</a:t>
            </a: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7022" y="686752"/>
            <a:ext cx="5453396" cy="720725"/>
          </a:xfrm>
        </p:spPr>
        <p:txBody>
          <a:bodyPr/>
          <a:lstStyle/>
          <a:p>
            <a:r>
              <a:rPr lang="en-US" altLang="zh-CN" dirty="0">
                <a:solidFill>
                  <a:srgbClr val="FF0000"/>
                </a:solidFill>
              </a:rPr>
              <a:t>2.</a:t>
            </a:r>
            <a:r>
              <a:rPr lang="zh-CN" altLang="en-US" dirty="0">
                <a:solidFill>
                  <a:srgbClr val="FF0000"/>
                </a:solidFill>
              </a:rPr>
              <a:t>关注一般学生的理解度</a:t>
            </a:r>
          </a:p>
        </p:txBody>
      </p:sp>
      <p:pic>
        <p:nvPicPr>
          <p:cNvPr id="8" name="图片 7" descr="白板上写着字&#10;&#10;描述已自动生成"/>
          <p:cNvPicPr>
            <a:picLocks noChangeAspect="1"/>
          </p:cNvPicPr>
          <p:nvPr/>
        </p:nvPicPr>
        <p:blipFill rotWithShape="1">
          <a:blip r:embed="rId3" cstate="print">
            <a:extLst>
              <a:ext uri="{28A0092B-C50C-407E-A947-70E740481C1C}">
                <a14:useLocalDpi xmlns:a14="http://schemas.microsoft.com/office/drawing/2010/main" val="0"/>
              </a:ext>
            </a:extLst>
          </a:blip>
          <a:srcRect l="29533" t="10623" r="23693" b="18513"/>
          <a:stretch>
            <a:fillRect/>
          </a:stretch>
        </p:blipFill>
        <p:spPr>
          <a:xfrm rot="5400000">
            <a:off x="2836717" y="696193"/>
            <a:ext cx="2071258" cy="4184073"/>
          </a:xfrm>
          <a:prstGeom prst="rect">
            <a:avLst/>
          </a:prstGeom>
        </p:spPr>
      </p:pic>
      <p:sp>
        <p:nvSpPr>
          <p:cNvPr id="10" name="文本框 9"/>
          <p:cNvSpPr txBox="1"/>
          <p:nvPr/>
        </p:nvSpPr>
        <p:spPr>
          <a:xfrm>
            <a:off x="6276110" y="1780309"/>
            <a:ext cx="5119254" cy="3539430"/>
          </a:xfrm>
          <a:prstGeom prst="rect">
            <a:avLst/>
          </a:prstGeom>
          <a:noFill/>
        </p:spPr>
        <p:txBody>
          <a:bodyPr wrap="square">
            <a:spAutoFit/>
          </a:bodyPr>
          <a:lstStyle/>
          <a:p>
            <a:r>
              <a:rPr lang="zh-CN" altLang="en-US" sz="3200" dirty="0">
                <a:solidFill>
                  <a:srgbClr val="FF0000"/>
                </a:solidFill>
              </a:rPr>
              <a:t>   一部分学生没有真正理解“简便竖式”。</a:t>
            </a:r>
            <a:endParaRPr lang="en-US" altLang="zh-CN" sz="3200" dirty="0">
              <a:solidFill>
                <a:srgbClr val="FF0000"/>
              </a:solidFill>
            </a:endParaRPr>
          </a:p>
          <a:p>
            <a:r>
              <a:rPr lang="zh-CN" altLang="en-US" sz="3200" dirty="0">
                <a:solidFill>
                  <a:srgbClr val="FF0000"/>
                </a:solidFill>
              </a:rPr>
              <a:t>    要关注每个学生，每个知识点都过关、掌握。</a:t>
            </a:r>
            <a:endParaRPr lang="en-US" altLang="zh-CN" sz="3200" dirty="0">
              <a:solidFill>
                <a:srgbClr val="FF0000"/>
              </a:solidFill>
            </a:endParaRPr>
          </a:p>
          <a:p>
            <a:r>
              <a:rPr lang="en-US" altLang="zh-CN" sz="3200" dirty="0">
                <a:solidFill>
                  <a:srgbClr val="FF0000"/>
                </a:solidFill>
              </a:rPr>
              <a:t>    </a:t>
            </a:r>
            <a:r>
              <a:rPr lang="zh-CN" altLang="en-US" sz="3200" dirty="0">
                <a:solidFill>
                  <a:srgbClr val="FF0000"/>
                </a:solidFill>
              </a:rPr>
              <a:t>抓质量没有捷径，抓实每一个（知识点、学生）是根本！</a:t>
            </a:r>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97815" y="753110"/>
            <a:ext cx="6028690" cy="720725"/>
          </a:xfrm>
        </p:spPr>
        <p:txBody>
          <a:bodyPr/>
          <a:lstStyle/>
          <a:p>
            <a:r>
              <a:rPr lang="en-US" altLang="zh-CN" dirty="0">
                <a:solidFill>
                  <a:srgbClr val="FF0000"/>
                </a:solidFill>
              </a:rPr>
              <a:t>3.</a:t>
            </a:r>
            <a:r>
              <a:rPr lang="zh-CN" altLang="en-US" dirty="0">
                <a:solidFill>
                  <a:srgbClr val="FF0000"/>
                </a:solidFill>
              </a:rPr>
              <a:t>要关注问题解决能力</a:t>
            </a:r>
          </a:p>
        </p:txBody>
      </p:sp>
      <p:pic>
        <p:nvPicPr>
          <p:cNvPr id="3" name="图片 2" descr="图示&#10;&#10;描述已自动生成"/>
          <p:cNvPicPr>
            <a:picLocks noChangeAspect="1"/>
          </p:cNvPicPr>
          <p:nvPr/>
        </p:nvPicPr>
        <p:blipFill rotWithShape="1">
          <a:blip r:embed="rId3" cstate="print">
            <a:extLst>
              <a:ext uri="{28A0092B-C50C-407E-A947-70E740481C1C}">
                <a14:useLocalDpi xmlns:a14="http://schemas.microsoft.com/office/drawing/2010/main" val="0"/>
              </a:ext>
            </a:extLst>
          </a:blip>
          <a:srcRect t="18959" b="23125"/>
          <a:stretch>
            <a:fillRect/>
          </a:stretch>
        </p:blipFill>
        <p:spPr>
          <a:xfrm>
            <a:off x="823913" y="1854145"/>
            <a:ext cx="9348787" cy="4060880"/>
          </a:xfrm>
          <a:prstGeom prst="rect">
            <a:avLst/>
          </a:prstGeom>
        </p:spPr>
      </p:pic>
      <p:sp>
        <p:nvSpPr>
          <p:cNvPr id="4" name="标注: 线形 3"/>
          <p:cNvSpPr/>
          <p:nvPr/>
        </p:nvSpPr>
        <p:spPr>
          <a:xfrm>
            <a:off x="9324107" y="2285999"/>
            <a:ext cx="2736275" cy="721122"/>
          </a:xfrm>
          <a:prstGeom prst="borderCallout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rPr>
              <a:t>改成：</a:t>
            </a:r>
            <a:r>
              <a:rPr lang="en-US" altLang="zh-CN" dirty="0">
                <a:solidFill>
                  <a:srgbClr val="FF0000"/>
                </a:solidFill>
              </a:rPr>
              <a:t>20</a:t>
            </a:r>
            <a:r>
              <a:rPr lang="zh-CN" altLang="en-US" dirty="0">
                <a:solidFill>
                  <a:srgbClr val="FF0000"/>
                </a:solidFill>
              </a:rPr>
              <a:t>支铅笔可以赚多少元？</a:t>
            </a:r>
          </a:p>
        </p:txBody>
      </p:sp>
      <p:sp>
        <p:nvSpPr>
          <p:cNvPr id="6" name="标注: 弯曲线形 5"/>
          <p:cNvSpPr/>
          <p:nvPr/>
        </p:nvSpPr>
        <p:spPr>
          <a:xfrm>
            <a:off x="10342418" y="3657599"/>
            <a:ext cx="1316182" cy="1856509"/>
          </a:xfrm>
          <a:prstGeom prst="borderCallout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FF0000"/>
                </a:solidFill>
              </a:rPr>
              <a:t>读懂信息、理解信息能力要加强</a:t>
            </a: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4691" y="650407"/>
            <a:ext cx="7786254" cy="720725"/>
          </a:xfrm>
        </p:spPr>
        <p:txBody>
          <a:bodyPr/>
          <a:lstStyle/>
          <a:p>
            <a:r>
              <a:rPr lang="zh-CN" altLang="en-US" dirty="0">
                <a:solidFill>
                  <a:srgbClr val="FF0000"/>
                </a:solidFill>
              </a:rPr>
              <a:t>读懂数学信息、解决真实问题的能力</a:t>
            </a:r>
          </a:p>
        </p:txBody>
      </p:sp>
      <p:pic>
        <p:nvPicPr>
          <p:cNvPr id="5" name="内容占位符 4" descr="一些文字和图片的手机截图&#10;&#10;中度可信度描述已自动生成"/>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33485" b="22575"/>
          <a:stretch>
            <a:fillRect/>
          </a:stretch>
        </p:blipFill>
        <p:spPr>
          <a:xfrm>
            <a:off x="874802" y="1916492"/>
            <a:ext cx="10370362" cy="3417507"/>
          </a:xfrm>
        </p:spPr>
      </p:pic>
      <p:sp>
        <p:nvSpPr>
          <p:cNvPr id="6" name="标注: 线形 5"/>
          <p:cNvSpPr/>
          <p:nvPr/>
        </p:nvSpPr>
        <p:spPr>
          <a:xfrm>
            <a:off x="7964984" y="1217677"/>
            <a:ext cx="2640672" cy="612648"/>
          </a:xfrm>
          <a:prstGeom prst="borderCallout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rPr>
              <a:t>改成一般叙述，得分率也会提高。</a:t>
            </a:r>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读懂数学信息、解决真实问题的能力</a:t>
            </a:r>
            <a:endParaRPr lang="zh-CN" altLang="en-US" dirty="0"/>
          </a:p>
        </p:txBody>
      </p:sp>
      <p:pic>
        <p:nvPicPr>
          <p:cNvPr id="5" name="内容占位符 4" descr="文本&#10;&#10;描述已自动生成"/>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37178" b="23299"/>
          <a:stretch>
            <a:fillRect/>
          </a:stretch>
        </p:blipFill>
        <p:spPr>
          <a:xfrm>
            <a:off x="858062" y="1915391"/>
            <a:ext cx="10212639" cy="3027217"/>
          </a:xfrm>
        </p:spPr>
      </p:pic>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descr="文本&#10;&#10;描述已自动生成"/>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48638" b="16712"/>
          <a:stretch>
            <a:fillRect/>
          </a:stretch>
        </p:blipFill>
        <p:spPr>
          <a:xfrm>
            <a:off x="1151657" y="1564433"/>
            <a:ext cx="9680633" cy="2515731"/>
          </a:xfrm>
        </p:spPr>
      </p:pic>
      <p:sp>
        <p:nvSpPr>
          <p:cNvPr id="7" name="标题 6"/>
          <p:cNvSpPr>
            <a:spLocks noGrp="1"/>
          </p:cNvSpPr>
          <p:nvPr>
            <p:ph type="title"/>
          </p:nvPr>
        </p:nvSpPr>
        <p:spPr/>
        <p:txBody>
          <a:bodyPr/>
          <a:lstStyle/>
          <a:p>
            <a:r>
              <a:rPr lang="zh-CN" altLang="en-US" dirty="0"/>
              <a:t>综合解决问题的能力</a:t>
            </a:r>
          </a:p>
        </p:txBody>
      </p:sp>
      <p:sp>
        <p:nvSpPr>
          <p:cNvPr id="8" name="文本框 7"/>
          <p:cNvSpPr txBox="1"/>
          <p:nvPr/>
        </p:nvSpPr>
        <p:spPr>
          <a:xfrm>
            <a:off x="350620" y="4519033"/>
            <a:ext cx="10597773" cy="954107"/>
          </a:xfrm>
          <a:prstGeom prst="rect">
            <a:avLst/>
          </a:prstGeom>
          <a:noFill/>
        </p:spPr>
        <p:txBody>
          <a:bodyPr wrap="none" rtlCol="0">
            <a:spAutoFit/>
          </a:bodyPr>
          <a:lstStyle/>
          <a:p>
            <a:r>
              <a:rPr lang="zh-CN" altLang="en-US" sz="2800" dirty="0">
                <a:solidFill>
                  <a:srgbClr val="FF0000"/>
                </a:solidFill>
              </a:rPr>
              <a:t>    提醒：基于素养的测评，其中一项是“解决真实问题能力”，</a:t>
            </a:r>
            <a:endParaRPr lang="en-US" altLang="zh-CN" sz="2800" dirty="0">
              <a:solidFill>
                <a:srgbClr val="FF0000"/>
              </a:solidFill>
            </a:endParaRPr>
          </a:p>
          <a:p>
            <a:r>
              <a:rPr lang="zh-CN" altLang="en-US" sz="2800" dirty="0">
                <a:solidFill>
                  <a:srgbClr val="FF0000"/>
                </a:solidFill>
              </a:rPr>
              <a:t>需要培养学生读取信息能力，把现实情境转化成数学问题的能力。</a:t>
            </a:r>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二、本学期教研训计划交流</a:t>
            </a:r>
            <a:endParaRPr lang="zh-CN" altLang="en-US" dirty="0"/>
          </a:p>
        </p:txBody>
      </p:sp>
      <p:sp>
        <p:nvSpPr>
          <p:cNvPr id="6" name="内容占位符 2"/>
          <p:cNvSpPr>
            <a:spLocks noGrp="1"/>
          </p:cNvSpPr>
          <p:nvPr>
            <p:ph idx="1"/>
          </p:nvPr>
        </p:nvSpPr>
        <p:spPr>
          <a:xfrm>
            <a:off x="437662" y="1517473"/>
            <a:ext cx="11159555" cy="4895849"/>
          </a:xfrm>
        </p:spPr>
        <p:txBody>
          <a:bodyPr/>
          <a:lstStyle/>
          <a:p>
            <a:pPr algn="l">
              <a:lnSpc>
                <a:spcPct val="150000"/>
              </a:lnSpc>
            </a:pPr>
            <a:r>
              <a:rPr lang="zh-CN" altLang="zh-CN" sz="2800" b="1" kern="0" dirty="0">
                <a:solidFill>
                  <a:srgbClr val="000000"/>
                </a:solidFill>
                <a:effectLst/>
                <a:latin typeface="Calibri" panose="020F0502020204030204" pitchFamily="34" charset="0"/>
                <a:ea typeface="黑体" panose="02010609060101010101" charset="-122"/>
                <a:cs typeface="微软雅黑" panose="020B0503020204020204" pitchFamily="34" charset="-122"/>
              </a:rPr>
              <a:t>学科指导思想</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0">
              <a:lnSpc>
                <a:spcPct val="125000"/>
              </a:lnSpc>
              <a:buNone/>
            </a:pPr>
            <a:r>
              <a:rPr lang="en-US" altLang="zh-TW" sz="1800" dirty="0">
                <a:solidFill>
                  <a:srgbClr val="000000"/>
                </a:solidFill>
                <a:effectLst/>
                <a:latin typeface="Helvetica" panose="020B0604020202020204" pitchFamily="34" charset="0"/>
                <a:ea typeface="楷体" panose="02010609060101010101" charset="-122"/>
                <a:cs typeface="楷体" panose="02010609060101010101" charset="-122"/>
              </a:rPr>
              <a:t>    </a:t>
            </a:r>
            <a:r>
              <a:rPr lang="zh-TW" altLang="zh-CN" dirty="0">
                <a:solidFill>
                  <a:srgbClr val="000000"/>
                </a:solidFill>
                <a:effectLst/>
                <a:latin typeface="Helvetica" panose="020B0604020202020204" pitchFamily="34" charset="0"/>
                <a:ea typeface="楷体" panose="02010609060101010101" charset="-122"/>
                <a:cs typeface="楷体" panose="02010609060101010101" charset="-122"/>
              </a:rPr>
              <a:t>本学期工作将紧紧</a:t>
            </a:r>
            <a:r>
              <a:rPr lang="zh-TW" altLang="zh-CN" dirty="0">
                <a:solidFill>
                  <a:srgbClr val="FF0000"/>
                </a:solidFill>
                <a:effectLst/>
                <a:latin typeface="Helvetica" panose="020B0604020202020204" pitchFamily="34" charset="0"/>
                <a:ea typeface="楷体" panose="02010609060101010101" charset="-122"/>
                <a:cs typeface="楷体" panose="02010609060101010101" charset="-122"/>
              </a:rPr>
              <a:t>围绕“双减”工作</a:t>
            </a:r>
            <a:r>
              <a:rPr lang="zh-TW" altLang="zh-CN" dirty="0">
                <a:solidFill>
                  <a:srgbClr val="000000"/>
                </a:solidFill>
                <a:effectLst/>
                <a:latin typeface="Helvetica" panose="020B0604020202020204" pitchFamily="34" charset="0"/>
                <a:ea typeface="楷体" panose="02010609060101010101" charset="-122"/>
                <a:cs typeface="楷体" panose="02010609060101010101" charset="-122"/>
              </a:rPr>
              <a:t>，</a:t>
            </a:r>
            <a:r>
              <a:rPr lang="zh-TW" altLang="zh-CN" dirty="0">
                <a:solidFill>
                  <a:srgbClr val="FF0000"/>
                </a:solidFill>
                <a:effectLst/>
                <a:latin typeface="Helvetica" panose="020B0604020202020204" pitchFamily="34" charset="0"/>
                <a:ea typeface="楷体" panose="02010609060101010101" charset="-122"/>
                <a:cs typeface="楷体" panose="02010609060101010101" charset="-122"/>
              </a:rPr>
              <a:t>以《中共中央国务院关于深化教育教学改革全面提高义务教育质量的意见》为指导</a:t>
            </a:r>
            <a:r>
              <a:rPr lang="zh-TW" altLang="zh-CN" dirty="0">
                <a:solidFill>
                  <a:srgbClr val="000000"/>
                </a:solidFill>
                <a:effectLst/>
                <a:latin typeface="Helvetica" panose="020B0604020202020204" pitchFamily="34" charset="0"/>
                <a:ea typeface="楷体" panose="02010609060101010101" charset="-122"/>
                <a:cs typeface="楷体" panose="02010609060101010101" charset="-122"/>
              </a:rPr>
              <a:t>，突出“新时代常州课堂教学改革精神”，积极落实《常州市中小学教学建议》（小学数学）的内容与要求，围绕常州市小数提出的“创造适合每一个孩子的数学教育”的学科发展追求，结合区域实际，</a:t>
            </a:r>
            <a:r>
              <a:rPr lang="zh-TW" altLang="zh-CN" dirty="0">
                <a:solidFill>
                  <a:srgbClr val="FF0000"/>
                </a:solidFill>
                <a:effectLst/>
                <a:latin typeface="Helvetica" panose="020B0604020202020204" pitchFamily="34" charset="0"/>
                <a:ea typeface="楷体" panose="02010609060101010101" charset="-122"/>
                <a:cs typeface="楷体" panose="02010609060101010101" charset="-122"/>
              </a:rPr>
              <a:t>聚力“新教学”研究项目</a:t>
            </a:r>
            <a:r>
              <a:rPr lang="zh-TW" altLang="zh-CN" dirty="0">
                <a:solidFill>
                  <a:srgbClr val="000000"/>
                </a:solidFill>
                <a:effectLst/>
                <a:latin typeface="Helvetica" panose="020B0604020202020204" pitchFamily="34" charset="0"/>
                <a:ea typeface="楷体" panose="02010609060101010101" charset="-122"/>
                <a:cs typeface="楷体" panose="02010609060101010101" charset="-122"/>
              </a:rPr>
              <a:t>，培育一批骨干，形成一批成果，不断提升全区域学生学业质量高位均衡发展，不断推进提升区域小学数学课程实施水平。</a:t>
            </a:r>
            <a:endParaRPr lang="zh-CN" altLang="zh-CN" dirty="0">
              <a:solidFill>
                <a:srgbClr val="000000"/>
              </a:solidFill>
              <a:effectLst/>
              <a:latin typeface="Helvetica" panose="020B0604020202020204" pitchFamily="34" charset="0"/>
              <a:ea typeface="宋体" panose="02010600030101010101" pitchFamily="2" charset="-122"/>
              <a:cs typeface="Arial Unicode MS" panose="020B0604020202020204" charset="-122"/>
            </a:endParaRPr>
          </a:p>
          <a:p>
            <a:pPr marL="0" indent="0">
              <a:buNone/>
            </a:pPr>
            <a:endParaRPr lang="zh-CN" altLang="en-US" dirty="0"/>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p:txBody>
          <a:bodyPr/>
          <a:lstStyle/>
          <a:p>
            <a:r>
              <a:rPr lang="zh-CN" altLang="en-US" sz="4000" b="1" dirty="0">
                <a:solidFill>
                  <a:srgbClr val="FF0000"/>
                </a:solidFill>
                <a:sym typeface="+mn-ea"/>
              </a:rPr>
              <a:t>一、上学期主要活动梳理</a:t>
            </a:r>
          </a:p>
        </p:txBody>
      </p:sp>
      <p:sp>
        <p:nvSpPr>
          <p:cNvPr id="4" name="内容占位符 3"/>
          <p:cNvSpPr>
            <a:spLocks noGrp="1"/>
          </p:cNvSpPr>
          <p:nvPr>
            <p:ph idx="1"/>
          </p:nvPr>
        </p:nvSpPr>
        <p:spPr>
          <a:xfrm>
            <a:off x="609600" y="1401692"/>
            <a:ext cx="10972800" cy="720726"/>
          </a:xfrm>
        </p:spPr>
        <p:txBody>
          <a:bodyPr/>
          <a:lstStyle/>
          <a:p>
            <a:r>
              <a:rPr lang="en-US" altLang="zh-CN" sz="3200" kern="100" dirty="0">
                <a:solidFill>
                  <a:srgbClr val="FF0000"/>
                </a:solidFill>
                <a:effectLst/>
                <a:latin typeface="Calibri" panose="020F0502020204030204" pitchFamily="34" charset="0"/>
                <a:ea typeface="楷体" panose="02010609060101010101" charset="-122"/>
                <a:cs typeface="黑体" panose="02010609060101010101" charset="-122"/>
              </a:rPr>
              <a:t>1.</a:t>
            </a:r>
            <a:r>
              <a:rPr lang="zh-CN" altLang="en-US" sz="3200" kern="100" dirty="0">
                <a:solidFill>
                  <a:srgbClr val="FF0000"/>
                </a:solidFill>
                <a:latin typeface="Calibri" panose="020F0502020204030204" pitchFamily="34" charset="0"/>
                <a:ea typeface="楷体" panose="02010609060101010101" charset="-122"/>
                <a:cs typeface="黑体" panose="02010609060101010101" charset="-122"/>
              </a:rPr>
              <a:t>新教学研究（素养导向的大单元整体教学研究）</a:t>
            </a:r>
            <a:endParaRPr lang="en-US" altLang="zh-CN" sz="3200" kern="100" dirty="0">
              <a:solidFill>
                <a:srgbClr val="FF0000"/>
              </a:solidFill>
              <a:latin typeface="Calibri" panose="020F0502020204030204" pitchFamily="34" charset="0"/>
              <a:ea typeface="楷体" panose="02010609060101010101" charset="-122"/>
              <a:cs typeface="黑体" panose="02010609060101010101" charset="-122"/>
            </a:endParaRPr>
          </a:p>
          <a:p>
            <a:pPr marL="0" indent="0">
              <a:buNone/>
            </a:pPr>
            <a:r>
              <a:rPr lang="zh-CN" altLang="en-US" sz="3200" kern="100" dirty="0">
                <a:solidFill>
                  <a:srgbClr val="FF0000"/>
                </a:solidFill>
                <a:effectLst/>
                <a:latin typeface="Calibri" panose="020F0502020204030204" pitchFamily="34" charset="0"/>
                <a:ea typeface="楷体" panose="02010609060101010101" charset="-122"/>
                <a:cs typeface="黑体" panose="02010609060101010101" charset="-122"/>
              </a:rPr>
              <a:t>   </a:t>
            </a:r>
            <a:r>
              <a:rPr lang="zh-CN" altLang="zh-CN" dirty="0"/>
              <a:t>（</a:t>
            </a:r>
            <a:r>
              <a:rPr lang="en-US" altLang="zh-CN" dirty="0"/>
              <a:t>1</a:t>
            </a:r>
            <a:r>
              <a:rPr lang="zh-CN" altLang="zh-CN" dirty="0"/>
              <a:t>）以工作室、课题项目组、学校联盟等多种方式组织推进新教学研究</a:t>
            </a: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indent="0">
              <a:buNone/>
            </a:pPr>
            <a:endParaRPr lang="en-US" altLang="zh-CN" sz="1800" kern="100" dirty="0">
              <a:latin typeface="Calibri" panose="020F0502020204030204" pitchFamily="34" charset="0"/>
              <a:ea typeface="宋体" panose="02010600030101010101" pitchFamily="2" charset="-122"/>
              <a:cs typeface="Times New Roman" panose="02020603050405020304" pitchFamily="18" charset="0"/>
            </a:endParaRPr>
          </a:p>
          <a:p>
            <a:pPr marL="0" indent="0">
              <a:buNone/>
            </a:pPr>
            <a:r>
              <a:rPr lang="en-US" altLang="zh-CN" sz="2000" kern="100" dirty="0">
                <a:latin typeface="楷体" panose="02010609060101010101" charset="-122"/>
                <a:ea typeface="楷体" panose="02010609060101010101" charset="-122"/>
                <a:cs typeface="Times New Roman" panose="02020603050405020304" pitchFamily="18" charset="0"/>
              </a:rPr>
              <a:t>  </a:t>
            </a:r>
            <a:r>
              <a:rPr lang="zh-CN" altLang="zh-CN" dirty="0"/>
              <a:t>（</a:t>
            </a:r>
            <a:r>
              <a:rPr lang="en-US" altLang="zh-CN" dirty="0"/>
              <a:t>2</a:t>
            </a:r>
            <a:r>
              <a:rPr lang="zh-CN" altLang="zh-CN" dirty="0"/>
              <a:t>）在前期大量文献研究的基础上，形成了数学学科的区域认识</a:t>
            </a:r>
            <a:endParaRPr lang="zh-CN" altLang="en-US" dirty="0"/>
          </a:p>
          <a:p>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8053" y="880408"/>
            <a:ext cx="11138016" cy="720725"/>
          </a:xfrm>
        </p:spPr>
        <p:txBody>
          <a:bodyPr/>
          <a:lstStyle/>
          <a:p>
            <a:pPr>
              <a:lnSpc>
                <a:spcPct val="125000"/>
              </a:lnSpc>
            </a:pPr>
            <a:r>
              <a:rPr lang="zh-TW" altLang="zh-CN" sz="2400" b="1" dirty="0">
                <a:solidFill>
                  <a:srgbClr val="FF0000"/>
                </a:solidFill>
                <a:effectLst/>
                <a:latin typeface="Helvetica" panose="020B0604020202020204" pitchFamily="34" charset="0"/>
                <a:ea typeface="黑体" panose="02010609060101010101" charset="-122"/>
                <a:cs typeface="宋体" panose="02010600030101010101" pitchFamily="2" charset="-122"/>
              </a:rPr>
              <a:t>教学研究</a:t>
            </a:r>
            <a:r>
              <a:rPr lang="zh-CN" altLang="en-US" sz="2400" b="1" dirty="0">
                <a:solidFill>
                  <a:srgbClr val="FF0000"/>
                </a:solidFill>
                <a:effectLst/>
                <a:latin typeface="Helvetica" panose="020B0604020202020204" pitchFamily="34" charset="0"/>
                <a:ea typeface="黑体" panose="02010609060101010101" charset="-122"/>
                <a:cs typeface="宋体" panose="02010600030101010101" pitchFamily="2" charset="-122"/>
              </a:rPr>
              <a:t>方面</a:t>
            </a:r>
            <a:br>
              <a:rPr lang="en-US" altLang="zh-TW" sz="2400" b="1" dirty="0">
                <a:solidFill>
                  <a:srgbClr val="FF0000"/>
                </a:solidFill>
                <a:effectLst/>
                <a:latin typeface="Helvetica" panose="020B0604020202020204" pitchFamily="34" charset="0"/>
                <a:ea typeface="黑体" panose="02010609060101010101" charset="-122"/>
                <a:cs typeface="宋体" panose="02010600030101010101" pitchFamily="2" charset="-122"/>
              </a:rPr>
            </a:br>
            <a:r>
              <a:rPr lang="zh-TW" altLang="zh-CN" sz="2400" b="1" dirty="0">
                <a:solidFill>
                  <a:srgbClr val="FF0000"/>
                </a:solidFill>
                <a:effectLst/>
                <a:latin typeface="Helvetica" panose="020B0604020202020204" pitchFamily="34" charset="0"/>
                <a:ea typeface="黑体" panose="02010609060101010101" charset="-122"/>
                <a:cs typeface="宋体" panose="02010600030101010101" pitchFamily="2" charset="-122"/>
              </a:rPr>
              <a:t>聚焦主题，探寻学科素养常态课落实策略，</a:t>
            </a:r>
            <a:r>
              <a:rPr lang="zh-TW" altLang="zh-CN" sz="2400" b="1" dirty="0">
                <a:solidFill>
                  <a:srgbClr val="FF0000"/>
                </a:solidFill>
                <a:effectLst/>
                <a:latin typeface="Helvetica" panose="020B0604020202020204" pitchFamily="34" charset="0"/>
                <a:ea typeface="黑体" panose="02010609060101010101" charset="-122"/>
                <a:cs typeface="楷体" panose="02010609060101010101" charset="-122"/>
              </a:rPr>
              <a:t>实现教研从“点”到“面”的关照</a:t>
            </a:r>
            <a:br>
              <a:rPr lang="zh-CN" altLang="zh-CN" sz="2000" dirty="0">
                <a:solidFill>
                  <a:srgbClr val="000000"/>
                </a:solidFill>
                <a:effectLst/>
                <a:latin typeface="Helvetica" panose="020B0604020202020204" pitchFamily="34" charset="0"/>
                <a:ea typeface="宋体" panose="02010600030101010101" pitchFamily="2" charset="-122"/>
                <a:cs typeface="Arial Unicode MS" panose="020B0604020202020204" charset="-122"/>
              </a:rPr>
            </a:br>
            <a:endParaRPr lang="zh-CN" altLang="zh-CN" sz="2000" dirty="0">
              <a:latin typeface="+mn-ea"/>
              <a:ea typeface="+mn-ea"/>
            </a:endParaRPr>
          </a:p>
        </p:txBody>
      </p:sp>
      <p:sp>
        <p:nvSpPr>
          <p:cNvPr id="3" name="内容占位符 2"/>
          <p:cNvSpPr>
            <a:spLocks noGrp="1"/>
          </p:cNvSpPr>
          <p:nvPr>
            <p:ph idx="1"/>
          </p:nvPr>
        </p:nvSpPr>
        <p:spPr>
          <a:xfrm>
            <a:off x="441511" y="2382004"/>
            <a:ext cx="10972800" cy="2842260"/>
          </a:xfrm>
        </p:spPr>
        <p:txBody>
          <a:bodyPr/>
          <a:lstStyle/>
          <a:p>
            <a:pPr indent="267970" algn="just">
              <a:lnSpc>
                <a:spcPct val="125000"/>
              </a:lnSpc>
            </a:pPr>
            <a:r>
              <a:rPr lang="en-US" altLang="zh-CN" sz="2800" b="1" kern="100" dirty="0">
                <a:solidFill>
                  <a:srgbClr val="000000"/>
                </a:solidFill>
                <a:latin typeface="黑体" panose="02010609060101010101" charset="-122"/>
                <a:ea typeface="宋体" panose="02010600030101010101" pitchFamily="2" charset="-122"/>
                <a:cs typeface="楷体" panose="02010609060101010101" charset="-122"/>
              </a:rPr>
              <a:t>1.</a:t>
            </a:r>
            <a:r>
              <a:rPr lang="zh-CN" altLang="zh-CN" sz="2800" b="1" kern="100" dirty="0">
                <a:solidFill>
                  <a:srgbClr val="000000"/>
                </a:solidFill>
                <a:latin typeface="Calibri" panose="020F0502020204030204" pitchFamily="34" charset="0"/>
                <a:ea typeface="黑体" panose="02010609060101010101" charset="-122"/>
                <a:cs typeface="楷体" panose="02010609060101010101" charset="-122"/>
              </a:rPr>
              <a:t>依托项目研究组，着力学科创新性学习视角的探索</a:t>
            </a:r>
            <a:endParaRPr lang="en-US" altLang="zh-CN" sz="2800" b="1" kern="100" dirty="0">
              <a:solidFill>
                <a:srgbClr val="000000"/>
              </a:solidFill>
              <a:latin typeface="Calibri" panose="020F0502020204030204" pitchFamily="34" charset="0"/>
              <a:ea typeface="黑体" panose="02010609060101010101" charset="-122"/>
              <a:cs typeface="楷体" panose="02010609060101010101" charset="-122"/>
            </a:endParaRPr>
          </a:p>
          <a:p>
            <a:pPr indent="0" algn="just">
              <a:lnSpc>
                <a:spcPct val="125000"/>
              </a:lnSpc>
              <a:buNone/>
            </a:pPr>
            <a:br>
              <a:rPr lang="zh-CN" altLang="zh-CN" kern="100" dirty="0">
                <a:latin typeface="Calibri" panose="020F0502020204030204" pitchFamily="34" charset="0"/>
                <a:ea typeface="宋体" panose="02010600030101010101" pitchFamily="2" charset="-122"/>
                <a:cs typeface="Times New Roman" panose="02020603050405020304" pitchFamily="18" charset="0"/>
              </a:rPr>
            </a:br>
            <a:r>
              <a:rPr lang="en-US" altLang="zh-CN"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800" kern="100" dirty="0">
                <a:solidFill>
                  <a:srgbClr val="000000"/>
                </a:solidFill>
                <a:effectLst/>
                <a:latin typeface="Calibri" panose="020F0502020204030204" pitchFamily="34" charset="0"/>
                <a:ea typeface="楷体" panose="02010609060101010101" charset="-122"/>
                <a:cs typeface="楷体" panose="02010609060101010101" charset="-122"/>
              </a:rPr>
              <a:t>基于区域名师工作室、课题组研究主题，凝聚区域优秀教师团队，以大单元视角重新审视小学数学相关内容，探索切合内容本质的学习路径。</a:t>
            </a:r>
            <a:r>
              <a:rPr lang="zh-CN" altLang="zh-CN" sz="2800" kern="100" spc="75" dirty="0">
                <a:solidFill>
                  <a:srgbClr val="000000"/>
                </a:solidFill>
                <a:effectLst/>
                <a:latin typeface="Calibri" panose="020F0502020204030204" pitchFamily="34" charset="0"/>
                <a:ea typeface="楷体" panose="02010609060101010101" charset="-122"/>
                <a:cs typeface="楷体" panose="02010609060101010101" charset="-122"/>
              </a:rPr>
              <a:t> </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0" algn="just">
              <a:lnSpc>
                <a:spcPct val="125000"/>
              </a:lnSpc>
              <a:buNone/>
            </a:pP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sz="2800" dirty="0">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区域赛事安排调整</a:t>
            </a:r>
          </a:p>
        </p:txBody>
      </p:sp>
      <p:sp>
        <p:nvSpPr>
          <p:cNvPr id="3" name="内容占位符 2"/>
          <p:cNvSpPr>
            <a:spLocks noGrp="1"/>
          </p:cNvSpPr>
          <p:nvPr>
            <p:ph idx="1"/>
          </p:nvPr>
        </p:nvSpPr>
        <p:spPr>
          <a:xfrm>
            <a:off x="498763" y="2043257"/>
            <a:ext cx="10792691" cy="2674215"/>
          </a:xfrm>
        </p:spPr>
        <p:txBody>
          <a:bodyPr/>
          <a:lstStyle/>
          <a:p>
            <a:r>
              <a:rPr lang="zh-CN" altLang="en-US" dirty="0">
                <a:solidFill>
                  <a:srgbClr val="FF0000"/>
                </a:solidFill>
              </a:rPr>
              <a:t>原：两年一周期，一学期基本功，一学期优质课，一学期新教师课堂教学</a:t>
            </a:r>
            <a:endParaRPr lang="en-US" altLang="zh-CN" dirty="0">
              <a:solidFill>
                <a:srgbClr val="FF0000"/>
              </a:solidFill>
            </a:endParaRPr>
          </a:p>
          <a:p>
            <a:endParaRPr lang="en-US" altLang="zh-CN" dirty="0">
              <a:solidFill>
                <a:srgbClr val="FF0000"/>
              </a:solidFill>
            </a:endParaRPr>
          </a:p>
          <a:p>
            <a:r>
              <a:rPr lang="zh-CN" altLang="en-US" dirty="0">
                <a:solidFill>
                  <a:srgbClr val="FF0000"/>
                </a:solidFill>
              </a:rPr>
              <a:t>现：三年一周期，每年春学期（一年基本功，两年优质课） </a:t>
            </a:r>
            <a:endParaRPr lang="en-US" altLang="zh-CN" dirty="0">
              <a:solidFill>
                <a:srgbClr val="FF0000"/>
              </a:solidFill>
            </a:endParaRPr>
          </a:p>
          <a:p>
            <a:pPr marL="0" indent="0">
              <a:buNone/>
            </a:pPr>
            <a:r>
              <a:rPr lang="en-US" altLang="zh-CN" dirty="0">
                <a:solidFill>
                  <a:srgbClr val="FF0000"/>
                </a:solidFill>
              </a:rPr>
              <a:t>                                 </a:t>
            </a:r>
            <a:r>
              <a:rPr lang="zh-CN" altLang="en-US" dirty="0">
                <a:solidFill>
                  <a:srgbClr val="FF0000"/>
                </a:solidFill>
              </a:rPr>
              <a:t>每年秋学期（课堂教学展示，分新教师、青年教师、中年教师等组）       </a:t>
            </a:r>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4820" y="917575"/>
            <a:ext cx="10972800" cy="4714875"/>
          </a:xfrm>
        </p:spPr>
        <p:txBody>
          <a:bodyPr/>
          <a:lstStyle/>
          <a:p>
            <a:pPr indent="267970" algn="just">
              <a:lnSpc>
                <a:spcPct val="125000"/>
              </a:lnSpc>
            </a:pPr>
            <a:r>
              <a:rPr lang="en-US" altLang="zh-CN" sz="3600" b="1" kern="100" dirty="0">
                <a:solidFill>
                  <a:srgbClr val="000000"/>
                </a:solidFill>
                <a:effectLst/>
                <a:latin typeface="黑体" panose="02010609060101010101" charset="-122"/>
                <a:ea typeface="宋体" panose="02010600030101010101" pitchFamily="2" charset="-122"/>
                <a:cs typeface="楷体" panose="02010609060101010101" charset="-122"/>
              </a:rPr>
              <a:t>2.</a:t>
            </a:r>
            <a:r>
              <a:rPr lang="zh-CN" altLang="zh-CN" sz="3600" b="1" kern="100" dirty="0">
                <a:solidFill>
                  <a:srgbClr val="000000"/>
                </a:solidFill>
                <a:effectLst/>
                <a:latin typeface="Calibri" panose="020F0502020204030204" pitchFamily="34" charset="0"/>
                <a:ea typeface="黑体" panose="02010609060101010101" charset="-122"/>
                <a:cs typeface="楷体" panose="02010609060101010101" charset="-122"/>
              </a:rPr>
              <a:t>基于区域实际，聚焦研究主题开展各类研训活动。</a:t>
            </a:r>
            <a:endParaRPr lang="zh-CN" altLang="zh-CN" sz="3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0" algn="l">
              <a:lnSpc>
                <a:spcPct val="125000"/>
              </a:lnSpc>
              <a:buNone/>
            </a:pPr>
            <a:r>
              <a:rPr lang="en-US" altLang="zh-CN" sz="2800" kern="100" dirty="0">
                <a:solidFill>
                  <a:srgbClr val="000000"/>
                </a:solidFill>
                <a:effectLst/>
                <a:latin typeface="Calibri" panose="020F0502020204030204" pitchFamily="34" charset="0"/>
                <a:ea typeface="楷体" panose="02010609060101010101" charset="-122"/>
                <a:cs typeface="楷体" panose="02010609060101010101" charset="-122"/>
              </a:rPr>
              <a:t>      </a:t>
            </a:r>
          </a:p>
          <a:p>
            <a:pPr indent="0" algn="l">
              <a:lnSpc>
                <a:spcPct val="125000"/>
              </a:lnSpc>
              <a:buNone/>
            </a:pPr>
            <a:r>
              <a:rPr lang="en-US" altLang="zh-CN" sz="2800" kern="100" dirty="0">
                <a:solidFill>
                  <a:srgbClr val="000000"/>
                </a:solidFill>
                <a:effectLst/>
                <a:latin typeface="Calibri" panose="020F0502020204030204" pitchFamily="34" charset="0"/>
                <a:ea typeface="楷体" panose="02010609060101010101" charset="-122"/>
                <a:cs typeface="楷体" panose="02010609060101010101" charset="-122"/>
              </a:rPr>
              <a:t>            </a:t>
            </a:r>
          </a:p>
          <a:p>
            <a:pPr indent="0" algn="l">
              <a:lnSpc>
                <a:spcPct val="125000"/>
              </a:lnSpc>
              <a:buNone/>
            </a:pPr>
            <a:r>
              <a:rPr lang="en-US" altLang="zh-CN" sz="2800" kern="100" dirty="0">
                <a:solidFill>
                  <a:srgbClr val="000000"/>
                </a:solidFill>
                <a:effectLst/>
                <a:latin typeface="Calibri" panose="020F0502020204030204" pitchFamily="34" charset="0"/>
                <a:ea typeface="楷体" panose="02010609060101010101" charset="-122"/>
                <a:cs typeface="楷体" panose="02010609060101010101" charset="-122"/>
              </a:rPr>
              <a:t>                </a:t>
            </a:r>
            <a:endParaRPr lang="zh-CN" altLang="en-US" dirty="0"/>
          </a:p>
        </p:txBody>
      </p:sp>
      <p:sp>
        <p:nvSpPr>
          <p:cNvPr id="5" name="文本框 4"/>
          <p:cNvSpPr txBox="1"/>
          <p:nvPr/>
        </p:nvSpPr>
        <p:spPr>
          <a:xfrm>
            <a:off x="1081347" y="2322118"/>
            <a:ext cx="10356273" cy="3021981"/>
          </a:xfrm>
          <a:prstGeom prst="rect">
            <a:avLst/>
          </a:prstGeom>
          <a:noFill/>
        </p:spPr>
        <p:txBody>
          <a:bodyPr wrap="square">
            <a:spAutoFit/>
          </a:bodyPr>
          <a:lstStyle/>
          <a:p>
            <a:pPr indent="266700" algn="l">
              <a:lnSpc>
                <a:spcPct val="125000"/>
              </a:lnSpc>
            </a:pPr>
            <a:r>
              <a:rPr lang="zh-CN" altLang="zh-CN" sz="3200" kern="100" dirty="0">
                <a:solidFill>
                  <a:srgbClr val="000000"/>
                </a:solidFill>
                <a:effectLst/>
                <a:latin typeface="Calibri" panose="020F0502020204030204" pitchFamily="34" charset="0"/>
                <a:ea typeface="楷体" panose="02010609060101010101" charset="-122"/>
                <a:cs typeface="楷体" panose="02010609060101010101" charset="-122"/>
              </a:rPr>
              <a:t>根据常态防疫要求，结合本学期实际，将继续采用</a:t>
            </a:r>
            <a:r>
              <a:rPr lang="zh-CN" altLang="zh-CN" sz="3200" kern="100" dirty="0">
                <a:solidFill>
                  <a:srgbClr val="FF0000"/>
                </a:solidFill>
                <a:effectLst/>
                <a:latin typeface="Calibri" panose="020F0502020204030204" pitchFamily="34" charset="0"/>
                <a:ea typeface="楷体" panose="02010609060101010101" charset="-122"/>
                <a:cs typeface="楷体" panose="02010609060101010101" charset="-122"/>
              </a:rPr>
              <a:t>线上线下相结合</a:t>
            </a:r>
            <a:r>
              <a:rPr lang="zh-CN" altLang="zh-CN" sz="3200" kern="100" dirty="0">
                <a:solidFill>
                  <a:srgbClr val="000000"/>
                </a:solidFill>
                <a:effectLst/>
                <a:latin typeface="Calibri" panose="020F0502020204030204" pitchFamily="34" charset="0"/>
                <a:ea typeface="楷体" panose="02010609060101010101" charset="-122"/>
                <a:cs typeface="楷体" panose="02010609060101010101" charset="-122"/>
              </a:rPr>
              <a:t>的教研方式，引领区域学校基于</a:t>
            </a:r>
            <a:r>
              <a:rPr lang="zh-CN" altLang="zh-CN" sz="3200" kern="100" dirty="0">
                <a:solidFill>
                  <a:srgbClr val="FF0000"/>
                </a:solidFill>
                <a:effectLst/>
                <a:latin typeface="Calibri" panose="020F0502020204030204" pitchFamily="34" charset="0"/>
                <a:ea typeface="楷体" panose="02010609060101010101" charset="-122"/>
                <a:cs typeface="楷体" panose="02010609060101010101" charset="-122"/>
              </a:rPr>
              <a:t>区域重点研究项目</a:t>
            </a:r>
            <a:r>
              <a:rPr lang="zh-CN" altLang="zh-CN" sz="3200" kern="100" dirty="0">
                <a:solidFill>
                  <a:srgbClr val="000000"/>
                </a:solidFill>
                <a:effectLst/>
                <a:latin typeface="Calibri" panose="020F0502020204030204" pitchFamily="34" charset="0"/>
                <a:ea typeface="楷体" panose="02010609060101010101" charset="-122"/>
                <a:cs typeface="楷体" panose="02010609060101010101" charset="-122"/>
              </a:rPr>
              <a:t>、</a:t>
            </a:r>
            <a:r>
              <a:rPr lang="zh-CN" altLang="zh-CN" sz="3200" kern="100" dirty="0">
                <a:solidFill>
                  <a:srgbClr val="FF0000"/>
                </a:solidFill>
                <a:effectLst/>
                <a:latin typeface="Calibri" panose="020F0502020204030204" pitchFamily="34" charset="0"/>
                <a:ea typeface="楷体" panose="02010609060101010101" charset="-122"/>
                <a:cs typeface="楷体" panose="02010609060101010101" charset="-122"/>
              </a:rPr>
              <a:t>基于省学业质量监测数据分析</a:t>
            </a:r>
            <a:r>
              <a:rPr lang="zh-CN" altLang="zh-CN" sz="3200" kern="100" dirty="0">
                <a:solidFill>
                  <a:srgbClr val="000000"/>
                </a:solidFill>
                <a:effectLst/>
                <a:latin typeface="Calibri" panose="020F0502020204030204" pitchFamily="34" charset="0"/>
                <a:ea typeface="楷体" panose="02010609060101010101" charset="-122"/>
                <a:cs typeface="楷体" panose="02010609060101010101" charset="-122"/>
              </a:rPr>
              <a:t>开展相关学科教研活动，让更多教师借助网络平台参与到学科教学研究中。</a:t>
            </a:r>
            <a:endParaRPr lang="zh-CN" altLang="zh-CN" sz="3200" kern="1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endParaRPr lang="zh-CN" altLang="en-US" sz="2400" dirty="0">
              <a:latin typeface="楷体" panose="02010609060101010101" charset="-122"/>
              <a:ea typeface="楷体" panose="02010609060101010101" charset="-122"/>
            </a:endParaRPr>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0435" y="526025"/>
            <a:ext cx="10972800" cy="720725"/>
          </a:xfrm>
        </p:spPr>
        <p:txBody>
          <a:bodyPr/>
          <a:lstStyle/>
          <a:p>
            <a:r>
              <a:rPr lang="zh-CN" altLang="zh-CN" sz="2800" kern="100" dirty="0">
                <a:solidFill>
                  <a:srgbClr val="FF0000"/>
                </a:solidFill>
                <a:effectLst/>
                <a:ea typeface="楷体" panose="02010609060101010101" charset="-122"/>
                <a:cs typeface="黑体" panose="02010609060101010101" charset="-122"/>
              </a:rPr>
              <a:t>指向素养发展的大单元整体教学研讨活动</a:t>
            </a:r>
            <a:endParaRPr lang="zh-CN" altLang="en-US" sz="2800" dirty="0">
              <a:solidFill>
                <a:srgbClr val="FF0000"/>
              </a:solidFill>
            </a:endParaRPr>
          </a:p>
        </p:txBody>
      </p:sp>
      <p:sp>
        <p:nvSpPr>
          <p:cNvPr id="8" name="文本框 7"/>
          <p:cNvSpPr txBox="1"/>
          <p:nvPr/>
        </p:nvSpPr>
        <p:spPr>
          <a:xfrm>
            <a:off x="498762" y="1298011"/>
            <a:ext cx="11194473" cy="4785926"/>
          </a:xfrm>
          <a:prstGeom prst="rect">
            <a:avLst/>
          </a:prstGeom>
          <a:noFill/>
        </p:spPr>
        <p:txBody>
          <a:bodyPr wrap="square">
            <a:spAutoFit/>
          </a:bodyPr>
          <a:lstStyle/>
          <a:p>
            <a:pPr algn="just">
              <a:lnSpc>
                <a:spcPct val="125000"/>
              </a:lnSpc>
            </a:pPr>
            <a:r>
              <a:rPr lang="zh-CN" altLang="zh-CN" sz="2000" b="1" kern="100" dirty="0">
                <a:solidFill>
                  <a:srgbClr val="FF0000"/>
                </a:solidFill>
                <a:effectLst/>
                <a:latin typeface="Calibri" panose="020F0502020204030204" pitchFamily="34" charset="0"/>
                <a:ea typeface="楷体" panose="02010609060101010101" charset="-122"/>
                <a:cs typeface="黑体" panose="02010609060101010101" charset="-122"/>
              </a:rPr>
              <a:t>活动目标：</a:t>
            </a:r>
            <a:r>
              <a:rPr lang="zh-CN" altLang="zh-CN" sz="2000" kern="100" dirty="0">
                <a:effectLst/>
                <a:latin typeface="Calibri" panose="020F0502020204030204" pitchFamily="34" charset="0"/>
                <a:ea typeface="楷体" panose="02010609060101010101" charset="-122"/>
                <a:cs typeface="黑体" panose="02010609060101010101" charset="-122"/>
              </a:rPr>
              <a:t>凝聚区域教师智慧开展指向素养发展的大单元整体教学研究，并在此过程中锤炼青年教师，提升教学能力。</a:t>
            </a:r>
            <a:endParaRPr lang="zh-CN" altLang="zh-CN" sz="2000" kern="100" dirty="0">
              <a:effectLst/>
              <a:latin typeface="Calibri" panose="020F0502020204030204" pitchFamily="34" charset="0"/>
              <a:cs typeface="Times New Roman" panose="02020603050405020304" pitchFamily="18" charset="0"/>
            </a:endParaRPr>
          </a:p>
          <a:p>
            <a:pPr algn="just">
              <a:lnSpc>
                <a:spcPct val="125000"/>
              </a:lnSpc>
              <a:tabLst>
                <a:tab pos="1417320" algn="l"/>
              </a:tabLst>
            </a:pPr>
            <a:r>
              <a:rPr lang="zh-CN" altLang="zh-CN" sz="2000" b="1" kern="100" dirty="0">
                <a:solidFill>
                  <a:srgbClr val="FF0000"/>
                </a:solidFill>
                <a:effectLst/>
                <a:latin typeface="Calibri" panose="020F0502020204030204" pitchFamily="34" charset="0"/>
                <a:ea typeface="楷体" panose="02010609060101010101" charset="-122"/>
                <a:cs typeface="楷体" panose="02010609060101010101" charset="-122"/>
              </a:rPr>
              <a:t>参加对象：</a:t>
            </a:r>
            <a:r>
              <a:rPr lang="zh-CN" altLang="zh-CN" sz="2000" kern="100" dirty="0">
                <a:effectLst/>
                <a:latin typeface="Calibri" panose="020F0502020204030204" pitchFamily="34" charset="0"/>
                <a:ea typeface="楷体" panose="02010609060101010101" charset="-122"/>
                <a:cs typeface="楷体" panose="02010609060101010101" charset="-122"/>
              </a:rPr>
              <a:t>新教学研究学校、种子教师，区域内数学教师。</a:t>
            </a:r>
            <a:endParaRPr lang="zh-CN" altLang="zh-CN" sz="2000" kern="100" dirty="0">
              <a:effectLst/>
              <a:latin typeface="Calibri" panose="020F0502020204030204" pitchFamily="34" charset="0"/>
              <a:cs typeface="Times New Roman" panose="02020603050405020304" pitchFamily="18" charset="0"/>
            </a:endParaRPr>
          </a:p>
          <a:p>
            <a:pPr algn="just">
              <a:lnSpc>
                <a:spcPct val="125000"/>
              </a:lnSpc>
            </a:pPr>
            <a:r>
              <a:rPr lang="zh-CN" altLang="zh-CN" sz="2000" b="1" kern="100" dirty="0">
                <a:solidFill>
                  <a:srgbClr val="FF0000"/>
                </a:solidFill>
                <a:effectLst/>
                <a:latin typeface="Calibri" panose="020F0502020204030204" pitchFamily="34" charset="0"/>
                <a:ea typeface="楷体" panose="02010609060101010101" charset="-122"/>
                <a:cs typeface="楷体" panose="02010609060101010101" charset="-122"/>
              </a:rPr>
              <a:t>活动组织：</a:t>
            </a:r>
            <a:r>
              <a:rPr lang="zh-CN" altLang="zh-CN" sz="2000" kern="100" dirty="0">
                <a:effectLst/>
                <a:latin typeface="Calibri" panose="020F0502020204030204" pitchFamily="34" charset="0"/>
                <a:ea typeface="楷体" panose="02010609060101010101" charset="-122"/>
                <a:cs typeface="楷体" panose="02010609060101010101" charset="-122"/>
              </a:rPr>
              <a:t>将联合联盟校，数学工作室、课题组，采用课前分析、课堂教学、课后研讨方式，充分交流展示研究过程与思考。具体组织根据实时防疫要求确定。</a:t>
            </a:r>
            <a:r>
              <a:rPr lang="zh-CN" altLang="zh-CN" sz="2000" kern="100" dirty="0">
                <a:effectLst/>
                <a:latin typeface="Calibri" panose="020F0502020204030204" pitchFamily="34" charset="0"/>
                <a:ea typeface="楷体" panose="02010609060101010101" charset="-122"/>
                <a:cs typeface="黑体" panose="02010609060101010101" charset="-122"/>
              </a:rPr>
              <a:t> </a:t>
            </a:r>
            <a:endParaRPr lang="zh-CN" altLang="zh-CN" sz="2000" kern="100" dirty="0">
              <a:effectLst/>
              <a:latin typeface="Calibri" panose="020F0502020204030204" pitchFamily="34" charset="0"/>
              <a:cs typeface="Times New Roman" panose="02020603050405020304" pitchFamily="18" charset="0"/>
            </a:endParaRPr>
          </a:p>
          <a:p>
            <a:pPr algn="just">
              <a:lnSpc>
                <a:spcPct val="125000"/>
              </a:lnSpc>
            </a:pPr>
            <a:r>
              <a:rPr lang="zh-CN" altLang="zh-CN" sz="2000" kern="100" dirty="0">
                <a:solidFill>
                  <a:srgbClr val="FF0000"/>
                </a:solidFill>
                <a:effectLst/>
                <a:latin typeface="Calibri" panose="020F0502020204030204" pitchFamily="34" charset="0"/>
                <a:ea typeface="楷体" panose="02010609060101010101" charset="-122"/>
                <a:cs typeface="楷体" panose="02010609060101010101" charset="-122"/>
              </a:rPr>
              <a:t>活动安排：</a:t>
            </a:r>
            <a:endParaRPr lang="zh-CN" altLang="zh-CN" sz="2000" kern="100" dirty="0">
              <a:solidFill>
                <a:srgbClr val="FF0000"/>
              </a:solidFill>
              <a:effectLst/>
              <a:latin typeface="Calibri" panose="020F0502020204030204" pitchFamily="34" charset="0"/>
              <a:cs typeface="Times New Roman" panose="02020603050405020304" pitchFamily="18" charset="0"/>
            </a:endParaRPr>
          </a:p>
          <a:p>
            <a:pPr algn="just">
              <a:lnSpc>
                <a:spcPct val="125000"/>
              </a:lnSpc>
            </a:pPr>
            <a:r>
              <a:rPr lang="en-US" altLang="zh-CN" sz="2000" kern="100" dirty="0">
                <a:effectLst/>
                <a:latin typeface="楷体" panose="02010609060101010101" charset="-122"/>
                <a:cs typeface="黑体" panose="02010609060101010101" charset="-122"/>
              </a:rPr>
              <a:t>1.</a:t>
            </a:r>
            <a:r>
              <a:rPr lang="zh-CN" altLang="zh-CN" sz="2000" kern="100" dirty="0">
                <a:effectLst/>
                <a:latin typeface="Calibri" panose="020F0502020204030204" pitchFamily="34" charset="0"/>
                <a:ea typeface="楷体" panose="02010609060101010101" charset="-122"/>
                <a:cs typeface="黑体" panose="02010609060101010101" charset="-122"/>
              </a:rPr>
              <a:t>指向素养发展的大单元（度量视角）整体教学成果展示</a:t>
            </a:r>
            <a:r>
              <a:rPr lang="zh-CN" altLang="zh-CN" sz="2000" kern="100" dirty="0">
                <a:effectLst/>
                <a:latin typeface="Calibri" panose="020F0502020204030204" pitchFamily="34" charset="0"/>
                <a:ea typeface="楷体" panose="02010609060101010101" charset="-122"/>
                <a:cs typeface="楷体" panose="02010609060101010101" charset="-122"/>
              </a:rPr>
              <a:t>暨市小学数学数学专业委员会</a:t>
            </a:r>
            <a:r>
              <a:rPr lang="en-US" altLang="zh-CN" sz="2000" kern="100" dirty="0">
                <a:effectLst/>
                <a:latin typeface="Calibri" panose="020F0502020204030204" pitchFamily="34" charset="0"/>
                <a:ea typeface="楷体" panose="02010609060101010101" charset="-122"/>
                <a:cs typeface="楷体" panose="02010609060101010101" charset="-122"/>
              </a:rPr>
              <a:t>2021</a:t>
            </a:r>
            <a:r>
              <a:rPr lang="zh-CN" altLang="zh-CN" sz="2000" kern="100" dirty="0">
                <a:effectLst/>
                <a:latin typeface="Calibri" panose="020F0502020204030204" pitchFamily="34" charset="0"/>
                <a:ea typeface="楷体" panose="02010609060101010101" charset="-122"/>
                <a:cs typeface="楷体" panose="02010609060101010101" charset="-122"/>
              </a:rPr>
              <a:t>年年会（</a:t>
            </a:r>
            <a:r>
              <a:rPr lang="en-US" altLang="zh-CN" sz="2800" u="sng" kern="100" dirty="0">
                <a:solidFill>
                  <a:srgbClr val="FF0000"/>
                </a:solidFill>
                <a:effectLst/>
                <a:latin typeface="Calibri" panose="020F0502020204030204" pitchFamily="34" charset="0"/>
                <a:ea typeface="楷体" panose="02010609060101010101" charset="-122"/>
                <a:cs typeface="楷体" panose="02010609060101010101" charset="-122"/>
              </a:rPr>
              <a:t>4</a:t>
            </a:r>
            <a:r>
              <a:rPr lang="zh-CN" altLang="zh-CN" sz="2800" u="sng" kern="100" dirty="0">
                <a:solidFill>
                  <a:srgbClr val="FF0000"/>
                </a:solidFill>
                <a:effectLst/>
                <a:latin typeface="Calibri" panose="020F0502020204030204" pitchFamily="34" charset="0"/>
                <a:ea typeface="楷体" panose="02010609060101010101" charset="-122"/>
                <a:cs typeface="楷体" panose="02010609060101010101" charset="-122"/>
              </a:rPr>
              <a:t>月</a:t>
            </a:r>
            <a:r>
              <a:rPr lang="en-US" altLang="zh-CN" sz="2800" u="sng" kern="100" dirty="0">
                <a:solidFill>
                  <a:srgbClr val="FF0000"/>
                </a:solidFill>
                <a:effectLst/>
                <a:latin typeface="Calibri" panose="020F0502020204030204" pitchFamily="34" charset="0"/>
                <a:ea typeface="楷体" panose="02010609060101010101" charset="-122"/>
                <a:cs typeface="楷体" panose="02010609060101010101" charset="-122"/>
              </a:rPr>
              <a:t>22</a:t>
            </a:r>
            <a:r>
              <a:rPr lang="zh-CN" altLang="en-US" sz="2800" u="sng" kern="100" dirty="0">
                <a:solidFill>
                  <a:srgbClr val="FF0000"/>
                </a:solidFill>
                <a:effectLst/>
                <a:latin typeface="Calibri" panose="020F0502020204030204" pitchFamily="34" charset="0"/>
                <a:ea typeface="楷体" panose="02010609060101010101" charset="-122"/>
                <a:cs typeface="楷体" panose="02010609060101010101" charset="-122"/>
              </a:rPr>
              <a:t>日</a:t>
            </a:r>
            <a:r>
              <a:rPr lang="zh-CN" altLang="zh-CN" sz="2000" kern="100" dirty="0">
                <a:effectLst/>
                <a:latin typeface="Calibri" panose="020F0502020204030204" pitchFamily="34" charset="0"/>
                <a:ea typeface="楷体" panose="02010609060101010101" charset="-122"/>
                <a:cs typeface="楷体" panose="02010609060101010101" charset="-122"/>
              </a:rPr>
              <a:t>，地点龙锦）</a:t>
            </a:r>
            <a:endParaRPr lang="zh-CN" altLang="zh-CN" sz="2000" kern="100" dirty="0">
              <a:effectLst/>
              <a:latin typeface="Calibri" panose="020F0502020204030204" pitchFamily="34" charset="0"/>
              <a:cs typeface="Times New Roman" panose="02020603050405020304" pitchFamily="18" charset="0"/>
            </a:endParaRPr>
          </a:p>
          <a:p>
            <a:pPr algn="just">
              <a:lnSpc>
                <a:spcPct val="125000"/>
              </a:lnSpc>
            </a:pPr>
            <a:r>
              <a:rPr lang="en-US" altLang="zh-CN" sz="2000" kern="100" dirty="0">
                <a:effectLst/>
                <a:latin typeface="楷体" panose="02010609060101010101" charset="-122"/>
                <a:cs typeface="黑体" panose="02010609060101010101" charset="-122"/>
              </a:rPr>
              <a:t>2.</a:t>
            </a:r>
            <a:r>
              <a:rPr lang="zh-CN" altLang="zh-CN" sz="2000" kern="100" dirty="0">
                <a:effectLst/>
                <a:latin typeface="Calibri" panose="020F0502020204030204" pitchFamily="34" charset="0"/>
                <a:ea typeface="楷体" panose="02010609060101010101" charset="-122"/>
                <a:cs typeface="黑体" panose="02010609060101010101" charset="-122"/>
              </a:rPr>
              <a:t>指向素养发展的大单元整体教学“关键课例”研讨活动（</a:t>
            </a:r>
            <a:r>
              <a:rPr lang="en-US" altLang="zh-CN" sz="2000" kern="100" dirty="0">
                <a:effectLst/>
                <a:latin typeface="Calibri" panose="020F0502020204030204" pitchFamily="34" charset="0"/>
                <a:ea typeface="楷体" panose="02010609060101010101" charset="-122"/>
                <a:cs typeface="黑体" panose="02010609060101010101" charset="-122"/>
              </a:rPr>
              <a:t>5</a:t>
            </a:r>
            <a:r>
              <a:rPr lang="zh-CN" altLang="zh-CN" sz="2000" kern="100" dirty="0">
                <a:effectLst/>
                <a:latin typeface="Calibri" panose="020F0502020204030204" pitchFamily="34" charset="0"/>
                <a:ea typeface="楷体" panose="02010609060101010101" charset="-122"/>
                <a:cs typeface="黑体" panose="02010609060101010101" charset="-122"/>
              </a:rPr>
              <a:t>月）</a:t>
            </a:r>
            <a:endParaRPr lang="zh-CN" altLang="zh-CN" sz="2000" kern="100" dirty="0">
              <a:effectLst/>
              <a:latin typeface="Calibri" panose="020F0502020204030204" pitchFamily="34" charset="0"/>
              <a:cs typeface="Times New Roman" panose="02020603050405020304" pitchFamily="18" charset="0"/>
            </a:endParaRPr>
          </a:p>
          <a:p>
            <a:pPr algn="just">
              <a:lnSpc>
                <a:spcPct val="125000"/>
              </a:lnSpc>
            </a:pPr>
            <a:r>
              <a:rPr lang="en-US" altLang="zh-CN" sz="2000" kern="100" dirty="0">
                <a:effectLst/>
                <a:latin typeface="楷体" panose="02010609060101010101" charset="-122"/>
                <a:cs typeface="黑体" panose="02010609060101010101" charset="-122"/>
              </a:rPr>
              <a:t>3.</a:t>
            </a:r>
            <a:r>
              <a:rPr lang="zh-CN" altLang="zh-CN" sz="2000" kern="100" dirty="0">
                <a:effectLst/>
                <a:latin typeface="Calibri" panose="020F0502020204030204" pitchFamily="34" charset="0"/>
                <a:ea typeface="楷体" panose="02010609060101010101" charset="-122"/>
                <a:cs typeface="黑体" panose="02010609060101010101" charset="-122"/>
              </a:rPr>
              <a:t>指向素养发展的大单元整体教学暨青年教师课堂锤炼活动（</a:t>
            </a:r>
            <a:r>
              <a:rPr lang="zh-CN" altLang="en-US" sz="2000" kern="100" dirty="0">
                <a:latin typeface="Calibri" panose="020F0502020204030204" pitchFamily="34" charset="0"/>
                <a:ea typeface="楷体" panose="02010609060101010101" charset="-122"/>
                <a:cs typeface="黑体" panose="02010609060101010101" charset="-122"/>
              </a:rPr>
              <a:t>各</a:t>
            </a:r>
            <a:r>
              <a:rPr lang="zh-CN" altLang="zh-CN" sz="2000" kern="100" dirty="0">
                <a:effectLst/>
                <a:latin typeface="Calibri" panose="020F0502020204030204" pitchFamily="34" charset="0"/>
                <a:ea typeface="楷体" panose="02010609060101010101" charset="-122"/>
                <a:cs typeface="黑体" panose="02010609060101010101" charset="-122"/>
              </a:rPr>
              <a:t>校自主申报，</a:t>
            </a:r>
            <a:r>
              <a:rPr lang="zh-CN" altLang="en-US" sz="2000" u="sng" kern="100" dirty="0">
                <a:solidFill>
                  <a:srgbClr val="FF0000"/>
                </a:solidFill>
                <a:latin typeface="Calibri" panose="020F0502020204030204" pitchFamily="34" charset="0"/>
                <a:ea typeface="楷体" panose="02010609060101010101" charset="-122"/>
                <a:cs typeface="黑体" panose="02010609060101010101" charset="-122"/>
              </a:rPr>
              <a:t>与市同题异构活动整合（</a:t>
            </a:r>
            <a:r>
              <a:rPr lang="en-US" altLang="zh-CN" sz="2000" u="sng" kern="100" dirty="0">
                <a:solidFill>
                  <a:srgbClr val="FF0000"/>
                </a:solidFill>
                <a:latin typeface="Calibri" panose="020F0502020204030204" pitchFamily="34" charset="0"/>
                <a:ea typeface="楷体" panose="02010609060101010101" charset="-122"/>
                <a:cs typeface="黑体" panose="02010609060101010101" charset="-122"/>
              </a:rPr>
              <a:t>4</a:t>
            </a:r>
            <a:r>
              <a:rPr lang="zh-CN" altLang="zh-CN" sz="2000" u="sng" kern="100" dirty="0">
                <a:solidFill>
                  <a:srgbClr val="FF0000"/>
                </a:solidFill>
                <a:latin typeface="Calibri" panose="020F0502020204030204" pitchFamily="34" charset="0"/>
                <a:ea typeface="楷体" panose="02010609060101010101" charset="-122"/>
                <a:cs typeface="黑体" panose="02010609060101010101" charset="-122"/>
              </a:rPr>
              <a:t>月</a:t>
            </a:r>
            <a:r>
              <a:rPr lang="en-US" altLang="zh-CN" sz="2000" u="sng" kern="100" dirty="0">
                <a:solidFill>
                  <a:srgbClr val="FF0000"/>
                </a:solidFill>
                <a:latin typeface="Calibri" panose="020F0502020204030204" pitchFamily="34" charset="0"/>
                <a:ea typeface="楷体" panose="02010609060101010101" charset="-122"/>
                <a:cs typeface="黑体" panose="02010609060101010101" charset="-122"/>
              </a:rPr>
              <a:t>7-8</a:t>
            </a:r>
            <a:r>
              <a:rPr lang="zh-CN" altLang="en-US" sz="2000" u="sng" kern="100" dirty="0">
                <a:solidFill>
                  <a:srgbClr val="FF0000"/>
                </a:solidFill>
                <a:latin typeface="Calibri" panose="020F0502020204030204" pitchFamily="34" charset="0"/>
                <a:ea typeface="楷体" panose="02010609060101010101" charset="-122"/>
                <a:cs typeface="黑体" panose="02010609060101010101" charset="-122"/>
              </a:rPr>
              <a:t>日），区域活动</a:t>
            </a:r>
            <a:r>
              <a:rPr lang="zh-CN" altLang="zh-CN" sz="2000" u="sng" kern="100" dirty="0">
                <a:solidFill>
                  <a:srgbClr val="FF0000"/>
                </a:solidFill>
                <a:effectLst/>
                <a:latin typeface="Calibri" panose="020F0502020204030204" pitchFamily="34" charset="0"/>
                <a:ea typeface="楷体" panose="02010609060101010101" charset="-122"/>
                <a:cs typeface="黑体" panose="02010609060101010101" charset="-122"/>
              </a:rPr>
              <a:t>时间暂</a:t>
            </a:r>
            <a:r>
              <a:rPr lang="zh-CN" altLang="en-US" sz="2000" u="sng" kern="100" dirty="0">
                <a:solidFill>
                  <a:srgbClr val="FF0000"/>
                </a:solidFill>
                <a:effectLst/>
                <a:latin typeface="Calibri" panose="020F0502020204030204" pitchFamily="34" charset="0"/>
                <a:ea typeface="楷体" panose="02010609060101010101" charset="-122"/>
                <a:cs typeface="黑体" panose="02010609060101010101" charset="-122"/>
              </a:rPr>
              <a:t>定三月底</a:t>
            </a:r>
            <a:r>
              <a:rPr lang="zh-CN" altLang="zh-CN" sz="2000" kern="100" dirty="0">
                <a:effectLst/>
                <a:latin typeface="Calibri" panose="020F0502020204030204" pitchFamily="34" charset="0"/>
                <a:ea typeface="楷体" panose="02010609060101010101" charset="-122"/>
                <a:cs typeface="黑体" panose="02010609060101010101" charset="-122"/>
              </a:rPr>
              <a:t>）</a:t>
            </a:r>
            <a:endParaRPr lang="zh-CN" altLang="zh-CN" sz="2000" kern="100" dirty="0">
              <a:effectLst/>
              <a:latin typeface="Calibri" panose="020F0502020204030204" pitchFamily="34" charset="0"/>
              <a:cs typeface="Times New Roman" panose="02020603050405020304" pitchFamily="18" charset="0"/>
            </a:endParaRPr>
          </a:p>
          <a:p>
            <a:r>
              <a:rPr lang="zh-CN" altLang="zh-CN" sz="2000" kern="100" dirty="0">
                <a:effectLst/>
                <a:ea typeface="楷体" panose="02010609060101010101" charset="-122"/>
                <a:cs typeface="楷体" panose="02010609060101010101" charset="-122"/>
              </a:rPr>
              <a:t>请各校学科负责人、工作室、课题组自主申报相关活动，并于</a:t>
            </a:r>
            <a:r>
              <a:rPr lang="en-US" altLang="zh-CN" sz="2000" kern="100" dirty="0">
                <a:ea typeface="楷体" panose="02010609060101010101" charset="-122"/>
                <a:cs typeface="楷体" panose="02010609060101010101" charset="-122"/>
              </a:rPr>
              <a:t>2</a:t>
            </a:r>
            <a:r>
              <a:rPr lang="zh-CN" altLang="en-US" sz="2000" kern="100" dirty="0">
                <a:ea typeface="楷体" panose="02010609060101010101" charset="-122"/>
                <a:cs typeface="楷体" panose="02010609060101010101" charset="-122"/>
              </a:rPr>
              <a:t>月底</a:t>
            </a:r>
            <a:r>
              <a:rPr lang="zh-CN" altLang="zh-CN" sz="2000" kern="100" dirty="0">
                <a:effectLst/>
                <a:ea typeface="楷体" panose="02010609060101010101" charset="-122"/>
                <a:cs typeface="楷体" panose="02010609060101010101" charset="-122"/>
              </a:rPr>
              <a:t>之前告知发展中心。</a:t>
            </a:r>
            <a:endParaRPr lang="zh-CN" altLang="en-US"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其他市级活动</a:t>
            </a:r>
          </a:p>
        </p:txBody>
      </p:sp>
      <p:sp>
        <p:nvSpPr>
          <p:cNvPr id="3" name="内容占位符 2"/>
          <p:cNvSpPr>
            <a:spLocks noGrp="1"/>
          </p:cNvSpPr>
          <p:nvPr>
            <p:ph idx="1"/>
          </p:nvPr>
        </p:nvSpPr>
        <p:spPr/>
        <p:txBody>
          <a:bodyPr/>
          <a:lstStyle/>
          <a:p>
            <a:pPr indent="267970" algn="just">
              <a:lnSpc>
                <a:spcPct val="150000"/>
              </a:lnSpc>
            </a:pPr>
            <a:r>
              <a:rPr lang="zh-CN" altLang="zh-CN" sz="2800" b="1" kern="100" dirty="0">
                <a:solidFill>
                  <a:srgbClr val="FF0000"/>
                </a:solidFill>
                <a:effectLst/>
                <a:latin typeface="Calibri" panose="020F0502020204030204" pitchFamily="34" charset="0"/>
                <a:ea typeface="黑体" panose="02010609060101010101" charset="-122"/>
                <a:cs typeface="Times New Roman" panose="02020603050405020304" pitchFamily="18" charset="0"/>
              </a:rPr>
              <a:t>召开“常州市小学数学‘同题异构’联校教研活动”</a:t>
            </a:r>
            <a:endParaRPr lang="zh-CN" altLang="zh-CN" sz="28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zh-CN" sz="1800" kern="100" dirty="0">
                <a:solidFill>
                  <a:srgbClr val="000000"/>
                </a:solidFill>
                <a:effectLst/>
                <a:latin typeface="Calibri" panose="020F0502020204030204" pitchFamily="34" charset="0"/>
                <a:ea typeface="楷体" panose="02010609060101010101" charset="-122"/>
                <a:cs typeface="Times New Roman" panose="02020603050405020304" pitchFamily="18" charset="0"/>
              </a:rPr>
              <a:t>本学期活动分上下两场，</a:t>
            </a:r>
            <a:r>
              <a:rPr lang="zh-CN" altLang="zh-CN" sz="1800" kern="100" dirty="0">
                <a:solidFill>
                  <a:srgbClr val="FF0000"/>
                </a:solidFill>
                <a:effectLst/>
                <a:latin typeface="Calibri" panose="020F0502020204030204" pitchFamily="34" charset="0"/>
                <a:ea typeface="楷体" panose="02010609060101010101" charset="-122"/>
                <a:cs typeface="Times New Roman" panose="02020603050405020304" pitchFamily="18" charset="0"/>
              </a:rPr>
              <a:t>其中上场为本市优秀教师“同题异构”活动，将从自主申报的教学设计（主题为练习课）中精选</a:t>
            </a:r>
            <a:r>
              <a:rPr lang="en-US" altLang="zh-CN" sz="1800" kern="100" dirty="0">
                <a:solidFill>
                  <a:srgbClr val="FF0000"/>
                </a:solidFill>
                <a:effectLst/>
                <a:latin typeface="Calibri" panose="020F0502020204030204" pitchFamily="34" charset="0"/>
                <a:ea typeface="楷体" panose="02010609060101010101" charset="-122"/>
                <a:cs typeface="Times New Roman" panose="02020603050405020304" pitchFamily="18" charset="0"/>
              </a:rPr>
              <a:t>3</a:t>
            </a:r>
            <a:r>
              <a:rPr lang="zh-CN" altLang="zh-CN" sz="1800" kern="100" dirty="0">
                <a:solidFill>
                  <a:srgbClr val="FF0000"/>
                </a:solidFill>
                <a:effectLst/>
                <a:latin typeface="Calibri" panose="020F0502020204030204" pitchFamily="34" charset="0"/>
                <a:ea typeface="楷体" panose="02010609060101010101" charset="-122"/>
                <a:cs typeface="Times New Roman" panose="02020603050405020304" pitchFamily="18" charset="0"/>
              </a:rPr>
              <a:t>节作现场交流，分享研究成果。</a:t>
            </a:r>
            <a:r>
              <a:rPr lang="zh-CN" altLang="zh-CN" sz="1800" kern="100" dirty="0">
                <a:solidFill>
                  <a:srgbClr val="000000"/>
                </a:solidFill>
                <a:effectLst/>
                <a:latin typeface="Calibri" panose="020F0502020204030204" pitchFamily="34" charset="0"/>
                <a:ea typeface="楷体" panose="02010609060101010101" charset="-122"/>
                <a:cs typeface="Times New Roman" panose="02020603050405020304" pitchFamily="18" charset="0"/>
              </a:rPr>
              <a:t>下半场将邀请三位全国著名特级教师“同题异构”，以苏教版小学数学五年级下册“分数与除法关系”教学为例，开展专题研讨活动</a:t>
            </a:r>
            <a:r>
              <a:rPr lang="zh-CN" altLang="en-US" sz="1800" kern="100" dirty="0">
                <a:solidFill>
                  <a:srgbClr val="000000"/>
                </a:solidFill>
                <a:effectLst/>
                <a:latin typeface="Calibri" panose="020F0502020204030204" pitchFamily="34" charset="0"/>
                <a:ea typeface="楷体" panose="02010609060101010101" charset="-122"/>
                <a:cs typeface="Times New Roman" panose="02020603050405020304" pitchFamily="18" charset="0"/>
              </a:rPr>
              <a:t>。</a:t>
            </a:r>
            <a:endParaRPr lang="en-US" altLang="zh-CN" sz="1800" kern="100" dirty="0">
              <a:solidFill>
                <a:srgbClr val="000000"/>
              </a:solidFill>
              <a:effectLst/>
              <a:latin typeface="Calibri" panose="020F0502020204030204" pitchFamily="34" charset="0"/>
              <a:ea typeface="楷体" panose="02010609060101010101" charset="-122"/>
              <a:cs typeface="Times New Roman" panose="02020603050405020304" pitchFamily="18" charset="0"/>
            </a:endParaRPr>
          </a:p>
          <a:p>
            <a:pPr indent="0" algn="l">
              <a:lnSpc>
                <a:spcPct val="150000"/>
              </a:lnSpc>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上半场</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内容：苏教版小学数学四年级下册第六单元运算律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整理与练习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课时，完成“练习与应用”第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6-11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题和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探索与实践</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12-13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题，组织</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评价与反思</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活动。</a:t>
            </a: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0" algn="l">
              <a:lnSpc>
                <a:spcPct val="150000"/>
              </a:lnSpc>
              <a:buNone/>
            </a:pPr>
            <a:r>
              <a:rPr lang="en-US" altLang="zh-CN" sz="1800"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方式：</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2022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年</a:t>
            </a:r>
            <a:r>
              <a:rPr lang="en-US" altLang="zh-CN" sz="18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月</a:t>
            </a:r>
            <a:r>
              <a:rPr lang="en-US" altLang="zh-CN" sz="18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10</a:t>
            </a:r>
            <a:r>
              <a:rPr lang="zh-CN" altLang="zh-CN" sz="18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日</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前提交教学设计（每区精选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个设计，具体格式详细模版另行通知），由专家组评选出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节课，进行现场教学交流。</a:t>
            </a:r>
          </a:p>
          <a:p>
            <a:pPr indent="266700" algn="just">
              <a:lnSpc>
                <a:spcPct val="150000"/>
              </a:lnSpc>
            </a:pPr>
            <a:endParaRPr lang="zh-CN" altLang="en-US" dirty="0"/>
          </a:p>
        </p:txBody>
      </p:sp>
      <p:sp>
        <p:nvSpPr>
          <p:cNvPr id="4" name="标注: 线形 3"/>
          <p:cNvSpPr/>
          <p:nvPr/>
        </p:nvSpPr>
        <p:spPr>
          <a:xfrm>
            <a:off x="5534890" y="4843895"/>
            <a:ext cx="5077692" cy="1091623"/>
          </a:xfrm>
          <a:prstGeom prst="borderCallout1">
            <a:avLst>
              <a:gd name="adj1" fmla="val 18750"/>
              <a:gd name="adj2" fmla="val -8333"/>
              <a:gd name="adj3" fmla="val -8535"/>
              <a:gd name="adj4" fmla="val -1449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FF0000"/>
                </a:solidFill>
              </a:rPr>
              <a:t>1.</a:t>
            </a:r>
            <a:r>
              <a:rPr lang="zh-CN" altLang="en-US" b="1" dirty="0">
                <a:solidFill>
                  <a:srgbClr val="FF0000"/>
                </a:solidFill>
              </a:rPr>
              <a:t>自主申报  </a:t>
            </a:r>
            <a:r>
              <a:rPr lang="en-US" altLang="zh-CN" b="1" dirty="0">
                <a:solidFill>
                  <a:srgbClr val="FF0000"/>
                </a:solidFill>
              </a:rPr>
              <a:t>2.</a:t>
            </a:r>
            <a:r>
              <a:rPr lang="zh-CN" altLang="en-US" b="1" dirty="0">
                <a:solidFill>
                  <a:srgbClr val="FF0000"/>
                </a:solidFill>
              </a:rPr>
              <a:t>区域组织运算律单元整体教学研究，其中练习课设计递交市选评，</a:t>
            </a:r>
            <a:r>
              <a:rPr lang="en-US" altLang="zh-CN" b="1" dirty="0">
                <a:solidFill>
                  <a:srgbClr val="FF0000"/>
                </a:solidFill>
              </a:rPr>
              <a:t>3.</a:t>
            </a:r>
            <a:r>
              <a:rPr lang="zh-CN" altLang="en-US" b="1" dirty="0">
                <a:solidFill>
                  <a:srgbClr val="FF0000"/>
                </a:solidFill>
              </a:rPr>
              <a:t>运算律单元整体设计研究送市同题异构汇报</a:t>
            </a:r>
            <a:endParaRPr lang="en-US" altLang="zh-CN" b="1" dirty="0">
              <a:solidFill>
                <a:srgbClr val="FF0000"/>
              </a:solidFill>
            </a:endParaRPr>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25000"/>
              </a:lnSpc>
            </a:pPr>
            <a:r>
              <a:rPr lang="en-US" altLang="zh-CN" sz="3600" kern="100" dirty="0">
                <a:effectLst/>
              </a:rPr>
              <a:t> </a:t>
            </a:r>
            <a:br>
              <a:rPr lang="zh-CN" altLang="zh-CN" sz="3600" kern="100" dirty="0">
                <a:effectLst/>
              </a:rPr>
            </a:br>
            <a:r>
              <a:rPr lang="zh-CN" altLang="zh-CN" sz="3600" kern="100" dirty="0">
                <a:solidFill>
                  <a:srgbClr val="FF0000"/>
                </a:solidFill>
                <a:effectLst/>
              </a:rPr>
              <a:t>“双减”政策下“作业管理”专题研究</a:t>
            </a:r>
            <a:br>
              <a:rPr lang="zh-CN" altLang="zh-CN" sz="3600" kern="100" dirty="0">
                <a:effectLst/>
                <a:latin typeface="Calibri" panose="020F0502020204030204" pitchFamily="34" charset="0"/>
                <a:ea typeface="宋体" panose="02010600030101010101" pitchFamily="2" charset="-122"/>
                <a:cs typeface="Times New Roman" panose="02020603050405020304" pitchFamily="18" charset="0"/>
              </a:rPr>
            </a:br>
            <a:endParaRPr lang="zh-CN" altLang="en-US" dirty="0"/>
          </a:p>
        </p:txBody>
      </p:sp>
      <p:sp>
        <p:nvSpPr>
          <p:cNvPr id="6" name="内容占位符 5"/>
          <p:cNvSpPr>
            <a:spLocks noGrp="1"/>
          </p:cNvSpPr>
          <p:nvPr>
            <p:ph idx="1"/>
          </p:nvPr>
        </p:nvSpPr>
        <p:spPr/>
        <p:txBody>
          <a:bodyPr/>
          <a:lstStyle/>
          <a:p>
            <a:r>
              <a:rPr lang="zh-CN" altLang="en-US" sz="2800" kern="100" dirty="0">
                <a:solidFill>
                  <a:srgbClr val="FF0000"/>
                </a:solidFill>
                <a:effectLst/>
                <a:ea typeface="楷体" panose="02010609060101010101" charset="-122"/>
                <a:cs typeface="楷体" panose="02010609060101010101" charset="-122"/>
              </a:rPr>
              <a:t>活动目标：</a:t>
            </a:r>
            <a:r>
              <a:rPr lang="zh-CN" altLang="zh-CN" sz="2800" kern="100" dirty="0">
                <a:effectLst/>
                <a:ea typeface="楷体" panose="02010609060101010101" charset="-122"/>
                <a:cs typeface="楷体" panose="02010609060101010101" charset="-122"/>
              </a:rPr>
              <a:t>高质量落实“双减”目标任务，探索具有区域特色的作业改革新路径，建立学生数学作业新规范，提升学科组作业管理水平和教师作业设计质量</a:t>
            </a:r>
            <a:r>
              <a:rPr lang="zh-CN" altLang="en-US" sz="2800" kern="100" dirty="0">
                <a:effectLst/>
                <a:ea typeface="楷体" panose="02010609060101010101" charset="-122"/>
                <a:cs typeface="楷体" panose="02010609060101010101" charset="-122"/>
              </a:rPr>
              <a:t>。</a:t>
            </a:r>
            <a:endParaRPr lang="en-US" altLang="zh-CN" sz="2800" kern="100" dirty="0">
              <a:effectLst/>
              <a:ea typeface="楷体" panose="02010609060101010101" charset="-122"/>
              <a:cs typeface="楷体" panose="02010609060101010101" charset="-122"/>
            </a:endParaRPr>
          </a:p>
          <a:p>
            <a:r>
              <a:rPr lang="zh-CN" altLang="en-US" sz="2800" kern="100" dirty="0">
                <a:solidFill>
                  <a:srgbClr val="FF0000"/>
                </a:solidFill>
                <a:ea typeface="楷体" panose="02010609060101010101" charset="-122"/>
                <a:cs typeface="楷体" panose="02010609060101010101" charset="-122"/>
              </a:rPr>
              <a:t>内容建议</a:t>
            </a:r>
            <a:r>
              <a:rPr lang="zh-CN" altLang="zh-CN" sz="2800" kern="100" dirty="0">
                <a:solidFill>
                  <a:srgbClr val="FF0000"/>
                </a:solidFill>
                <a:effectLst/>
                <a:ea typeface="楷体" panose="02010609060101010101" charset="-122"/>
                <a:cs typeface="楷体" panose="02010609060101010101" charset="-122"/>
              </a:rPr>
              <a:t>：</a:t>
            </a:r>
            <a:r>
              <a:rPr lang="en-US" altLang="zh-CN" sz="2800" kern="100" dirty="0">
                <a:effectLst/>
                <a:ea typeface="楷体" panose="02010609060101010101" charset="-122"/>
                <a:cs typeface="楷体" panose="02010609060101010101" charset="-122"/>
              </a:rPr>
              <a:t>1.</a:t>
            </a:r>
            <a:r>
              <a:rPr lang="zh-CN" altLang="zh-CN" sz="2800" kern="100" dirty="0">
                <a:effectLst/>
                <a:ea typeface="楷体" panose="02010609060101010101" charset="-122"/>
                <a:cs typeface="楷体" panose="02010609060101010101" charset="-122"/>
              </a:rPr>
              <a:t>提高学生自主学习能力的作业设计探索，</a:t>
            </a:r>
            <a:r>
              <a:rPr lang="en-US" altLang="zh-CN" sz="2800" kern="100" dirty="0">
                <a:effectLst/>
                <a:ea typeface="楷体" panose="02010609060101010101" charset="-122"/>
                <a:cs typeface="楷体" panose="02010609060101010101" charset="-122"/>
              </a:rPr>
              <a:t>2</a:t>
            </a:r>
            <a:r>
              <a:rPr lang="zh-CN" altLang="zh-CN" sz="2800" kern="100" dirty="0">
                <a:effectLst/>
                <a:ea typeface="楷体" panose="02010609060101010101" charset="-122"/>
                <a:cs typeface="楷体" panose="02010609060101010101" charset="-122"/>
              </a:rPr>
              <a:t>基于单元整体教学目标一体化作业设计，</a:t>
            </a:r>
            <a:r>
              <a:rPr lang="en-US" altLang="zh-CN" sz="2800" kern="100" dirty="0">
                <a:effectLst/>
                <a:ea typeface="楷体" panose="02010609060101010101" charset="-122"/>
                <a:cs typeface="楷体" panose="02010609060101010101" charset="-122"/>
              </a:rPr>
              <a:t>3</a:t>
            </a:r>
            <a:r>
              <a:rPr lang="zh-CN" altLang="zh-CN" sz="2800" kern="100" dirty="0">
                <a:effectLst/>
                <a:ea typeface="楷体" panose="02010609060101010101" charset="-122"/>
                <a:cs typeface="楷体" panose="02010609060101010101" charset="-122"/>
              </a:rPr>
              <a:t>课内外作业一体化，</a:t>
            </a:r>
            <a:r>
              <a:rPr lang="en-US" altLang="zh-CN" sz="2800" kern="100" dirty="0">
                <a:effectLst/>
                <a:ea typeface="楷体" panose="02010609060101010101" charset="-122"/>
                <a:cs typeface="楷体" panose="02010609060101010101" charset="-122"/>
              </a:rPr>
              <a:t>4</a:t>
            </a:r>
            <a:r>
              <a:rPr lang="zh-CN" altLang="zh-CN" sz="2800" kern="100" dirty="0">
                <a:effectLst/>
                <a:ea typeface="楷体" panose="02010609060101010101" charset="-122"/>
                <a:cs typeface="楷体" panose="02010609060101010101" charset="-122"/>
              </a:rPr>
              <a:t>基于项目学习的学科内或跨学科作业设计，</a:t>
            </a:r>
            <a:r>
              <a:rPr lang="en-US" altLang="zh-CN" sz="2800" kern="100" dirty="0">
                <a:effectLst/>
                <a:ea typeface="楷体" panose="02010609060101010101" charset="-122"/>
                <a:cs typeface="楷体" panose="02010609060101010101" charset="-122"/>
              </a:rPr>
              <a:t>5</a:t>
            </a:r>
            <a:r>
              <a:rPr lang="zh-CN" altLang="zh-CN" sz="2800" kern="100" dirty="0">
                <a:effectLst/>
                <a:ea typeface="楷体" panose="02010609060101010101" charset="-122"/>
                <a:cs typeface="楷体" panose="02010609060101010101" charset="-122"/>
              </a:rPr>
              <a:t>基于学生发展的差异化分层作业设计等。</a:t>
            </a:r>
            <a:endParaRPr lang="en-US" altLang="zh-CN" sz="2800" kern="100" dirty="0">
              <a:effectLst/>
              <a:ea typeface="楷体" panose="02010609060101010101" charset="-122"/>
              <a:cs typeface="楷体" panose="02010609060101010101" charset="-122"/>
            </a:endParaRPr>
          </a:p>
          <a:p>
            <a:r>
              <a:rPr lang="zh-CN" altLang="en-US" sz="2800" kern="100" dirty="0">
                <a:solidFill>
                  <a:srgbClr val="FF0000"/>
                </a:solidFill>
                <a:ea typeface="楷体" panose="02010609060101010101" charset="-122"/>
                <a:cs typeface="楷体" panose="02010609060101010101" charset="-122"/>
              </a:rPr>
              <a:t>活动组织：</a:t>
            </a:r>
            <a:r>
              <a:rPr lang="zh-CN" altLang="zh-CN" sz="2800" kern="100" dirty="0">
                <a:effectLst/>
                <a:ea typeface="楷体" panose="02010609060101010101" charset="-122"/>
                <a:cs typeface="楷体" panose="02010609060101010101" charset="-122"/>
              </a:rPr>
              <a:t>各校梳理案例，以事说理，便于学习借鉴。</a:t>
            </a:r>
            <a:r>
              <a:rPr lang="zh-CN" altLang="en-US" sz="2800" kern="100" dirty="0">
                <a:effectLst/>
                <a:ea typeface="楷体" panose="02010609060101010101" charset="-122"/>
                <a:cs typeface="楷体" panose="02010609060101010101" charset="-122"/>
                <a:hlinkClick r:id="rId3"/>
              </a:rPr>
              <a:t>于</a:t>
            </a:r>
            <a:r>
              <a:rPr lang="en-US" altLang="zh-CN" sz="2800" kern="100" dirty="0">
                <a:effectLst/>
                <a:ea typeface="楷体" panose="02010609060101010101" charset="-122"/>
                <a:cs typeface="楷体" panose="02010609060101010101" charset="-122"/>
                <a:hlinkClick r:id="rId3"/>
              </a:rPr>
              <a:t>3</a:t>
            </a:r>
            <a:r>
              <a:rPr lang="zh-CN" altLang="en-US" sz="2800" kern="100" dirty="0">
                <a:effectLst/>
                <a:ea typeface="楷体" panose="02010609060101010101" charset="-122"/>
                <a:cs typeface="楷体" panose="02010609060101010101" charset="-122"/>
                <a:hlinkClick r:id="rId3"/>
              </a:rPr>
              <a:t>月</a:t>
            </a:r>
            <a:r>
              <a:rPr lang="en-US" altLang="zh-CN" sz="2800" kern="100" dirty="0">
                <a:effectLst/>
                <a:ea typeface="楷体" panose="02010609060101010101" charset="-122"/>
                <a:cs typeface="楷体" panose="02010609060101010101" charset="-122"/>
                <a:hlinkClick r:id="rId3"/>
              </a:rPr>
              <a:t>31</a:t>
            </a:r>
            <a:r>
              <a:rPr lang="zh-CN" altLang="en-US" sz="2800" kern="100" dirty="0">
                <a:effectLst/>
                <a:ea typeface="楷体" panose="02010609060101010101" charset="-122"/>
                <a:cs typeface="楷体" panose="02010609060101010101" charset="-122"/>
                <a:hlinkClick r:id="rId3"/>
              </a:rPr>
              <a:t>日前发</a:t>
            </a:r>
            <a:r>
              <a:rPr lang="en-US" altLang="zh-CN" sz="2800" kern="100" dirty="0">
                <a:effectLst/>
                <a:ea typeface="楷体" panose="02010609060101010101" charset="-122"/>
                <a:cs typeface="楷体" panose="02010609060101010101" charset="-122"/>
                <a:hlinkClick r:id="rId3"/>
              </a:rPr>
              <a:t>172951737@qq.com</a:t>
            </a:r>
            <a:r>
              <a:rPr lang="zh-CN" altLang="en-US" sz="2800" kern="100" dirty="0">
                <a:effectLst/>
                <a:ea typeface="楷体" panose="02010609060101010101" charset="-122"/>
                <a:cs typeface="楷体" panose="02010609060101010101" charset="-122"/>
              </a:rPr>
              <a:t>，</a:t>
            </a:r>
            <a:r>
              <a:rPr lang="zh-CN" altLang="zh-CN" sz="2800" kern="100" dirty="0">
                <a:effectLst/>
                <a:ea typeface="楷体" panose="02010609060101010101" charset="-122"/>
                <a:cs typeface="楷体" panose="02010609060101010101" charset="-122"/>
              </a:rPr>
              <a:t>区域</a:t>
            </a:r>
            <a:r>
              <a:rPr lang="zh-CN" altLang="en-US" sz="2800" kern="100" dirty="0">
                <a:effectLst/>
                <a:ea typeface="楷体" panose="02010609060101010101" charset="-122"/>
                <a:cs typeface="楷体" panose="02010609060101010101" charset="-122"/>
              </a:rPr>
              <a:t>择优报送市交流。</a:t>
            </a:r>
            <a:endParaRPr lang="zh-CN" altLang="en-US" sz="2800" dirty="0"/>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kern="100" dirty="0">
                <a:solidFill>
                  <a:srgbClr val="FF0000"/>
                </a:solidFill>
                <a:effectLst/>
                <a:ea typeface="楷体" panose="02010609060101010101" charset="-122"/>
                <a:cs typeface="宋体" panose="02010600030101010101" pitchFamily="2" charset="-122"/>
              </a:rPr>
              <a:t>珠心算教育实验研究活动</a:t>
            </a:r>
            <a:endParaRPr lang="zh-CN" altLang="en-US" kern="100" dirty="0">
              <a:solidFill>
                <a:srgbClr val="FF0000"/>
              </a:solidFill>
              <a:latin typeface="Calibri" panose="020F0502020204030204" pitchFamily="34" charset="0"/>
              <a:ea typeface="楷体" panose="02010609060101010101" charset="-122"/>
            </a:endParaRPr>
          </a:p>
        </p:txBody>
      </p:sp>
      <p:sp>
        <p:nvSpPr>
          <p:cNvPr id="3" name="内容占位符 2"/>
          <p:cNvSpPr>
            <a:spLocks noGrp="1"/>
          </p:cNvSpPr>
          <p:nvPr>
            <p:ph idx="1"/>
          </p:nvPr>
        </p:nvSpPr>
        <p:spPr>
          <a:xfrm>
            <a:off x="277091" y="1601626"/>
            <a:ext cx="10972800" cy="3888815"/>
          </a:xfrm>
        </p:spPr>
        <p:txBody>
          <a:bodyPr/>
          <a:lstStyle/>
          <a:p>
            <a:pPr indent="266700" algn="just">
              <a:lnSpc>
                <a:spcPct val="125000"/>
              </a:lnSpc>
            </a:pPr>
            <a:r>
              <a:rPr lang="en-US" altLang="zh-CN" sz="2800" kern="100" dirty="0">
                <a:effectLst/>
                <a:ea typeface="楷体" panose="02010609060101010101" charset="-122"/>
                <a:cs typeface="楷体" panose="02010609060101010101" charset="-122"/>
              </a:rPr>
              <a:t>1.</a:t>
            </a:r>
            <a:r>
              <a:rPr lang="zh-CN" altLang="zh-CN" sz="2800" kern="100" dirty="0">
                <a:effectLst/>
                <a:ea typeface="楷体" panose="02010609060101010101" charset="-122"/>
                <a:cs typeface="楷体" panose="02010609060101010101" charset="-122"/>
              </a:rPr>
              <a:t>组织开展区域珠心算课堂教学研讨，形成典型教学案例。</a:t>
            </a:r>
            <a:endParaRPr lang="en-US" altLang="zh-CN" sz="2800" kern="100" dirty="0">
              <a:effectLst/>
              <a:ea typeface="楷体" panose="02010609060101010101" charset="-122"/>
              <a:cs typeface="楷体" panose="02010609060101010101" charset="-122"/>
            </a:endParaRPr>
          </a:p>
          <a:p>
            <a:pPr indent="266700" algn="just">
              <a:lnSpc>
                <a:spcPct val="125000"/>
              </a:lnSpc>
            </a:pPr>
            <a:r>
              <a:rPr lang="en-US" altLang="zh-CN" sz="2800" kern="100" dirty="0">
                <a:ea typeface="楷体" panose="02010609060101010101" charset="-122"/>
                <a:cs typeface="楷体" panose="02010609060101010101" charset="-122"/>
              </a:rPr>
              <a:t>2.</a:t>
            </a:r>
            <a:r>
              <a:rPr lang="zh-CN" altLang="zh-CN" sz="2800" kern="100" dirty="0">
                <a:effectLst/>
                <a:ea typeface="楷体" panose="02010609060101010101" charset="-122"/>
                <a:cs typeface="楷体" panose="02010609060101010101" charset="-122"/>
              </a:rPr>
              <a:t>积极参加市级珠心算能力比赛，方式：学校竞赛（</a:t>
            </a:r>
            <a:r>
              <a:rPr lang="en-US" altLang="zh-CN" sz="2800" kern="100" dirty="0">
                <a:effectLst/>
                <a:ea typeface="楷体" panose="02010609060101010101" charset="-122"/>
                <a:cs typeface="楷体" panose="02010609060101010101" charset="-122"/>
              </a:rPr>
              <a:t>100%</a:t>
            </a:r>
            <a:r>
              <a:rPr lang="zh-CN" altLang="zh-CN" sz="2800" kern="100" dirty="0">
                <a:effectLst/>
                <a:ea typeface="楷体" panose="02010609060101010101" charset="-122"/>
                <a:cs typeface="楷体" panose="02010609060101010101" charset="-122"/>
              </a:rPr>
              <a:t>）</a:t>
            </a:r>
            <a:r>
              <a:rPr lang="en-US" altLang="zh-CN" sz="2800" kern="100" dirty="0">
                <a:effectLst/>
                <a:ea typeface="楷体" panose="02010609060101010101" charset="-122"/>
                <a:cs typeface="楷体" panose="02010609060101010101" charset="-122"/>
              </a:rPr>
              <a:t>-</a:t>
            </a:r>
            <a:r>
              <a:rPr lang="zh-CN" altLang="zh-CN" sz="2800" kern="100" dirty="0">
                <a:effectLst/>
                <a:ea typeface="楷体" panose="02010609060101010101" charset="-122"/>
                <a:cs typeface="楷体" panose="02010609060101010101" charset="-122"/>
              </a:rPr>
              <a:t>市级竞赛（</a:t>
            </a:r>
            <a:r>
              <a:rPr lang="en-US" altLang="zh-CN" sz="2800" kern="100" dirty="0">
                <a:effectLst/>
                <a:ea typeface="楷体" panose="02010609060101010101" charset="-122"/>
                <a:cs typeface="楷体" panose="02010609060101010101" charset="-122"/>
              </a:rPr>
              <a:t>10%</a:t>
            </a:r>
            <a:r>
              <a:rPr lang="zh-CN" altLang="zh-CN" sz="2800" kern="100" dirty="0">
                <a:effectLst/>
                <a:ea typeface="楷体" panose="02010609060101010101" charset="-122"/>
                <a:cs typeface="楷体" panose="02010609060101010101" charset="-122"/>
              </a:rPr>
              <a:t>）。</a:t>
            </a:r>
            <a:endParaRPr lang="en-US" altLang="zh-CN" sz="2800" kern="100" dirty="0">
              <a:effectLst/>
              <a:ea typeface="楷体" panose="02010609060101010101" charset="-122"/>
              <a:cs typeface="楷体" panose="02010609060101010101" charset="-122"/>
            </a:endParaRPr>
          </a:p>
          <a:p>
            <a:pPr indent="266700" algn="just">
              <a:lnSpc>
                <a:spcPct val="125000"/>
              </a:lnSpc>
            </a:pPr>
            <a:r>
              <a:rPr lang="en-US" altLang="zh-CN" sz="2800" kern="100" dirty="0">
                <a:ea typeface="楷体" panose="02010609060101010101" charset="-122"/>
                <a:cs typeface="楷体" panose="02010609060101010101" charset="-122"/>
              </a:rPr>
              <a:t>3.</a:t>
            </a:r>
            <a:r>
              <a:rPr lang="zh-CN" altLang="zh-CN" sz="2800" kern="100" dirty="0">
                <a:effectLst/>
                <a:ea typeface="楷体" panose="02010609060101010101" charset="-122"/>
                <a:cs typeface="楷体" panose="02010609060101010101" charset="-122"/>
              </a:rPr>
              <a:t>做好一年级学生珠心算能力调研（</a:t>
            </a:r>
            <a:r>
              <a:rPr lang="en-US" altLang="zh-CN" sz="2800" kern="100" dirty="0">
                <a:effectLst/>
                <a:ea typeface="楷体" panose="02010609060101010101" charset="-122"/>
                <a:cs typeface="楷体" panose="02010609060101010101" charset="-122"/>
              </a:rPr>
              <a:t>6</a:t>
            </a:r>
            <a:r>
              <a:rPr lang="zh-CN" altLang="zh-CN" sz="2800" kern="100" dirty="0">
                <a:effectLst/>
                <a:ea typeface="楷体" panose="02010609060101010101" charset="-122"/>
                <a:cs typeface="楷体" panose="02010609060101010101" charset="-122"/>
              </a:rPr>
              <a:t>月份）</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566" y="935990"/>
            <a:ext cx="11762154" cy="611188"/>
          </a:xfrm>
        </p:spPr>
        <p:txBody>
          <a:bodyPr/>
          <a:lstStyle/>
          <a:p>
            <a:pPr algn="l"/>
            <a:r>
              <a:rPr lang="zh-CN" altLang="zh-CN" sz="2400" b="1" dirty="0">
                <a:solidFill>
                  <a:srgbClr val="FF0000"/>
                </a:solidFill>
                <a:latin typeface="+mn-ea"/>
                <a:ea typeface="+mn-ea"/>
              </a:rPr>
              <a:t>（二）依托区域赛事，凝聚教师团队，提升优秀教师研究力，努力激发各类教师的内在发展潜能。</a:t>
            </a:r>
            <a:br>
              <a:rPr lang="zh-CN" altLang="zh-CN" sz="2400" dirty="0">
                <a:solidFill>
                  <a:srgbClr val="FF0000"/>
                </a:solidFill>
                <a:latin typeface="+mn-ea"/>
                <a:ea typeface="+mn-ea"/>
              </a:rPr>
            </a:br>
            <a:endParaRPr lang="zh-CN" altLang="zh-CN" sz="2400" dirty="0">
              <a:solidFill>
                <a:srgbClr val="FF0000"/>
              </a:solidFill>
              <a:latin typeface="+mn-ea"/>
              <a:ea typeface="+mn-ea"/>
            </a:endParaRPr>
          </a:p>
        </p:txBody>
      </p:sp>
      <p:sp>
        <p:nvSpPr>
          <p:cNvPr id="3" name="内容占位符 2"/>
          <p:cNvSpPr>
            <a:spLocks noGrp="1"/>
          </p:cNvSpPr>
          <p:nvPr>
            <p:ph idx="1"/>
          </p:nvPr>
        </p:nvSpPr>
        <p:spPr>
          <a:xfrm>
            <a:off x="655320" y="2080259"/>
            <a:ext cx="10660380" cy="3009901"/>
          </a:xfrm>
        </p:spPr>
        <p:txBody>
          <a:bodyPr/>
          <a:lstStyle/>
          <a:p>
            <a:r>
              <a:rPr lang="zh-CN" altLang="zh-CN" sz="4000" b="1" kern="100" dirty="0">
                <a:solidFill>
                  <a:srgbClr val="FF0000"/>
                </a:solidFill>
                <a:effectLst/>
                <a:ea typeface="楷体" panose="02010609060101010101" charset="-122"/>
                <a:cs typeface="宋体" panose="02010600030101010101" pitchFamily="2" charset="-122"/>
              </a:rPr>
              <a:t>期初教材分析活动</a:t>
            </a:r>
            <a:endParaRPr lang="en-US" altLang="zh-CN" sz="4000" b="1" kern="100" dirty="0">
              <a:solidFill>
                <a:srgbClr val="FF0000"/>
              </a:solidFill>
              <a:effectLst/>
              <a:ea typeface="楷体" panose="02010609060101010101" charset="-122"/>
              <a:cs typeface="宋体" panose="02010600030101010101" pitchFamily="2" charset="-122"/>
            </a:endParaRPr>
          </a:p>
          <a:p>
            <a:pPr marL="0" indent="0">
              <a:buNone/>
            </a:pPr>
            <a:r>
              <a:rPr lang="en-US" altLang="zh-CN" sz="2800" kern="100" dirty="0">
                <a:solidFill>
                  <a:srgbClr val="000000"/>
                </a:solidFill>
                <a:effectLst/>
                <a:ea typeface="楷体" panose="02010609060101010101" charset="-122"/>
                <a:cs typeface="Times New Roman" panose="02020603050405020304" pitchFamily="18" charset="0"/>
              </a:rPr>
              <a:t>         </a:t>
            </a:r>
            <a:r>
              <a:rPr lang="zh-CN" altLang="en-US" sz="2800" kern="100" dirty="0">
                <a:solidFill>
                  <a:srgbClr val="000000"/>
                </a:solidFill>
                <a:effectLst/>
                <a:ea typeface="楷体" panose="02010609060101010101" charset="-122"/>
                <a:cs typeface="Times New Roman" panose="02020603050405020304" pitchFamily="18" charset="0"/>
              </a:rPr>
              <a:t>是常州市的品牌教研活动，区域将借此平台，</a:t>
            </a:r>
            <a:r>
              <a:rPr lang="zh-CN" altLang="zh-CN" sz="2800" kern="100" dirty="0">
                <a:solidFill>
                  <a:srgbClr val="000000"/>
                </a:solidFill>
                <a:effectLst/>
                <a:ea typeface="楷体" panose="02010609060101010101" charset="-122"/>
                <a:cs typeface="Times New Roman" panose="02020603050405020304" pitchFamily="18" charset="0"/>
              </a:rPr>
              <a:t>开展优秀教师的培养</a:t>
            </a:r>
            <a:r>
              <a:rPr lang="zh-CN" altLang="en-US" sz="2800" kern="100" dirty="0">
                <a:solidFill>
                  <a:srgbClr val="000000"/>
                </a:solidFill>
                <a:effectLst/>
                <a:ea typeface="楷体" panose="02010609060101010101" charset="-122"/>
                <a:cs typeface="Times New Roman" panose="02020603050405020304" pitchFamily="18" charset="0"/>
              </a:rPr>
              <a:t>工作。按市要求，两年一轮次推荐优秀教师参加教材分析活动。</a:t>
            </a:r>
            <a:r>
              <a:rPr lang="en-US" altLang="zh-CN" sz="2800" kern="100" dirty="0">
                <a:solidFill>
                  <a:srgbClr val="000000"/>
                </a:solidFill>
                <a:effectLst/>
                <a:ea typeface="楷体" panose="02010609060101010101" charset="-122"/>
                <a:cs typeface="Times New Roman" panose="02020603050405020304" pitchFamily="18" charset="0"/>
              </a:rPr>
              <a:t>18-19</a:t>
            </a:r>
            <a:r>
              <a:rPr lang="zh-CN" altLang="en-US" sz="2800" kern="100" dirty="0">
                <a:solidFill>
                  <a:srgbClr val="000000"/>
                </a:solidFill>
                <a:effectLst/>
                <a:ea typeface="楷体" panose="02010609060101010101" charset="-122"/>
                <a:cs typeface="Times New Roman" panose="02020603050405020304" pitchFamily="18" charset="0"/>
              </a:rPr>
              <a:t>学年（龙锦杭君）、</a:t>
            </a:r>
            <a:r>
              <a:rPr lang="en-US" altLang="zh-CN" sz="2800" kern="100" dirty="0">
                <a:solidFill>
                  <a:srgbClr val="000000"/>
                </a:solidFill>
                <a:effectLst/>
                <a:ea typeface="楷体" panose="02010609060101010101" charset="-122"/>
                <a:cs typeface="Times New Roman" panose="02020603050405020304" pitchFamily="18" charset="0"/>
              </a:rPr>
              <a:t>20-</a:t>
            </a:r>
            <a:r>
              <a:rPr lang="en-US" altLang="zh-CN" sz="2800" kern="100" dirty="0">
                <a:solidFill>
                  <a:srgbClr val="000000"/>
                </a:solidFill>
                <a:ea typeface="楷体" panose="02010609060101010101" charset="-122"/>
                <a:cs typeface="Times New Roman" panose="02020603050405020304" pitchFamily="18" charset="0"/>
              </a:rPr>
              <a:t>21</a:t>
            </a:r>
            <a:r>
              <a:rPr lang="zh-CN" altLang="en-US" sz="2800" kern="100" dirty="0">
                <a:solidFill>
                  <a:srgbClr val="000000"/>
                </a:solidFill>
                <a:ea typeface="楷体" panose="02010609060101010101" charset="-122"/>
                <a:cs typeface="Times New Roman" panose="02020603050405020304" pitchFamily="18" charset="0"/>
              </a:rPr>
              <a:t>学年（局小单信）、</a:t>
            </a:r>
            <a:r>
              <a:rPr lang="en-US" altLang="zh-CN" sz="2800" kern="100" dirty="0">
                <a:solidFill>
                  <a:srgbClr val="000000"/>
                </a:solidFill>
                <a:ea typeface="楷体" panose="02010609060101010101" charset="-122"/>
                <a:cs typeface="Times New Roman" panose="02020603050405020304" pitchFamily="18" charset="0"/>
              </a:rPr>
              <a:t>22-23</a:t>
            </a:r>
            <a:r>
              <a:rPr lang="zh-CN" altLang="en-US" sz="2800" kern="100" dirty="0">
                <a:solidFill>
                  <a:srgbClr val="000000"/>
                </a:solidFill>
                <a:ea typeface="楷体" panose="02010609060101010101" charset="-122"/>
                <a:cs typeface="Times New Roman" panose="02020603050405020304" pitchFamily="18" charset="0"/>
              </a:rPr>
              <a:t>学年（？自主申报）。</a:t>
            </a:r>
            <a:endParaRPr lang="zh-CN" altLang="en-US" sz="2800" dirty="0">
              <a:solidFill>
                <a:srgbClr val="FF0000"/>
              </a:solidFill>
            </a:endParaRPr>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10453" y="2347327"/>
            <a:ext cx="10972800" cy="3054479"/>
          </a:xfrm>
        </p:spPr>
        <p:txBody>
          <a:bodyPr/>
          <a:lstStyle/>
          <a:p>
            <a:r>
              <a:rPr lang="zh-CN" altLang="zh-CN" sz="3600" kern="100" dirty="0">
                <a:solidFill>
                  <a:srgbClr val="000000"/>
                </a:solidFill>
                <a:effectLst/>
                <a:ea typeface="楷体" panose="02010609060101010101" charset="-122"/>
                <a:cs typeface="Times New Roman" panose="02020603050405020304" pitchFamily="18" charset="0"/>
              </a:rPr>
              <a:t>今</a:t>
            </a:r>
            <a:r>
              <a:rPr lang="zh-CN" altLang="zh-CN" sz="3600" kern="100" dirty="0">
                <a:effectLst/>
                <a:ea typeface="楷体" panose="02010609060101010101" charset="-122"/>
                <a:cs typeface="Times New Roman" panose="02020603050405020304" pitchFamily="18" charset="0"/>
              </a:rPr>
              <a:t>年省小学数学优质课比赛将于</a:t>
            </a:r>
            <a:r>
              <a:rPr lang="en-US" altLang="zh-CN" sz="3600" kern="100" dirty="0">
                <a:effectLst/>
                <a:ea typeface="楷体" panose="02010609060101010101" charset="-122"/>
                <a:cs typeface="Times New Roman" panose="02020603050405020304" pitchFamily="18" charset="0"/>
              </a:rPr>
              <a:t>3</a:t>
            </a:r>
            <a:r>
              <a:rPr lang="zh-CN" altLang="zh-CN" sz="3600" kern="100" dirty="0">
                <a:effectLst/>
                <a:ea typeface="楷体" panose="02010609060101010101" charset="-122"/>
                <a:cs typeface="Times New Roman" panose="02020603050405020304" pitchFamily="18" charset="0"/>
              </a:rPr>
              <a:t>月举行，我</a:t>
            </a:r>
            <a:r>
              <a:rPr lang="zh-CN" altLang="zh-CN" sz="3600" kern="100" dirty="0">
                <a:solidFill>
                  <a:srgbClr val="000000"/>
                </a:solidFill>
                <a:effectLst/>
                <a:ea typeface="楷体" panose="02010609060101010101" charset="-122"/>
                <a:cs typeface="Times New Roman" panose="02020603050405020304" pitchFamily="18" charset="0"/>
              </a:rPr>
              <a:t>区局小沈虹、博爱陈静将代表常州市参赛，省赛课题公布后将组织相关学校教师深入研究内容，积极备赛</a:t>
            </a:r>
            <a:r>
              <a:rPr lang="zh-CN" altLang="en-US" sz="3600" kern="100" dirty="0">
                <a:solidFill>
                  <a:srgbClr val="000000"/>
                </a:solidFill>
                <a:effectLst/>
                <a:ea typeface="楷体" panose="02010609060101010101" charset="-122"/>
                <a:cs typeface="Times New Roman" panose="02020603050405020304" pitchFamily="18" charset="0"/>
              </a:rPr>
              <a:t>。</a:t>
            </a:r>
            <a:endParaRPr lang="zh-CN" altLang="en-US" sz="3600" kern="100" dirty="0">
              <a:solidFill>
                <a:srgbClr val="000000"/>
              </a:solidFill>
              <a:ea typeface="楷体" panose="02010609060101010101" charset="-122"/>
              <a:cs typeface="Times New Roman" panose="02020603050405020304" pitchFamily="18" charset="0"/>
            </a:endParaRPr>
          </a:p>
        </p:txBody>
      </p:sp>
      <p:sp>
        <p:nvSpPr>
          <p:cNvPr id="5" name="标题 4"/>
          <p:cNvSpPr txBox="1">
            <a:spLocks noGrp="1"/>
          </p:cNvSpPr>
          <p:nvPr>
            <p:ph type="title"/>
          </p:nvPr>
        </p:nvSpPr>
        <p:spPr>
          <a:xfrm>
            <a:off x="609600" y="757761"/>
            <a:ext cx="10972800" cy="707886"/>
          </a:xfrm>
          <a:prstGeom prst="rect">
            <a:avLst/>
          </a:prstGeom>
          <a:noFill/>
        </p:spPr>
        <p:txBody>
          <a:bodyPr wrap="square">
            <a:spAutoFit/>
          </a:bodyPr>
          <a:lstStyle/>
          <a:p>
            <a:r>
              <a:rPr lang="zh-CN" altLang="zh-CN" sz="4000" b="1" kern="100" dirty="0">
                <a:solidFill>
                  <a:srgbClr val="FF0000"/>
                </a:solidFill>
                <a:effectLst/>
                <a:ea typeface="楷体" panose="02010609060101010101" charset="-122"/>
                <a:cs typeface="宋体" panose="02010600030101010101" pitchFamily="2" charset="-122"/>
              </a:rPr>
              <a:t>省</a:t>
            </a:r>
            <a:r>
              <a:rPr lang="en-US" altLang="zh-CN" sz="4000" b="1" kern="100" dirty="0">
                <a:solidFill>
                  <a:srgbClr val="FF0000"/>
                </a:solidFill>
                <a:effectLst/>
                <a:ea typeface="楷体" panose="02010609060101010101" charset="-122"/>
                <a:cs typeface="宋体" panose="02010600030101010101" pitchFamily="2" charset="-122"/>
              </a:rPr>
              <a:t>2022</a:t>
            </a:r>
            <a:r>
              <a:rPr lang="zh-CN" altLang="zh-CN" sz="4000" b="1" kern="100" dirty="0">
                <a:solidFill>
                  <a:srgbClr val="FF0000"/>
                </a:solidFill>
                <a:effectLst/>
                <a:ea typeface="楷体" panose="02010609060101010101" charset="-122"/>
                <a:cs typeface="宋体" panose="02010600030101010101" pitchFamily="2" charset="-122"/>
              </a:rPr>
              <a:t>年小学数学优质课比赛</a:t>
            </a:r>
            <a:endParaRPr lang="zh-CN" altLang="en-US" sz="4000" kern="100" dirty="0">
              <a:solidFill>
                <a:srgbClr val="FF0000"/>
              </a:solidFill>
              <a:latin typeface="+mj-lt"/>
              <a:ea typeface="楷体" panose="02010609060101010101" charset="-122"/>
            </a:endParaRPr>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6646" y="730250"/>
            <a:ext cx="11762154" cy="611188"/>
          </a:xfrm>
        </p:spPr>
        <p:txBody>
          <a:bodyPr/>
          <a:lstStyle/>
          <a:p>
            <a:pPr algn="l"/>
            <a:br>
              <a:rPr lang="en-US" altLang="zh-CN" sz="2400" b="1" kern="100" dirty="0">
                <a:solidFill>
                  <a:srgbClr val="000000"/>
                </a:solidFill>
                <a:effectLst/>
                <a:ea typeface="楷体" panose="02010609060101010101" charset="-122"/>
                <a:cs typeface="Times New Roman" panose="02020603050405020304" pitchFamily="18" charset="0"/>
              </a:rPr>
            </a:br>
            <a:endParaRPr lang="zh-CN" altLang="zh-CN" sz="2400" dirty="0">
              <a:solidFill>
                <a:srgbClr val="FF0000"/>
              </a:solidFill>
              <a:latin typeface="+mn-ea"/>
              <a:ea typeface="+mn-ea"/>
            </a:endParaRPr>
          </a:p>
        </p:txBody>
      </p:sp>
      <p:sp>
        <p:nvSpPr>
          <p:cNvPr id="3" name="内容占位符 2"/>
          <p:cNvSpPr>
            <a:spLocks noGrp="1"/>
          </p:cNvSpPr>
          <p:nvPr>
            <p:ph idx="1"/>
          </p:nvPr>
        </p:nvSpPr>
        <p:spPr>
          <a:xfrm>
            <a:off x="537754" y="1341438"/>
            <a:ext cx="10896600" cy="5122571"/>
          </a:xfrm>
        </p:spPr>
        <p:txBody>
          <a:bodyPr/>
          <a:lstStyle/>
          <a:p>
            <a:pPr algn="just">
              <a:lnSpc>
                <a:spcPct val="125000"/>
              </a:lnSpc>
            </a:pPr>
            <a:r>
              <a:rPr lang="zh-CN" altLang="zh-CN" sz="2800" b="0" kern="100" dirty="0">
                <a:solidFill>
                  <a:srgbClr val="000000"/>
                </a:solidFill>
                <a:effectLst/>
                <a:latin typeface="Times New Roman" panose="02020603050405020304" pitchFamily="18" charset="0"/>
                <a:ea typeface="楷体" panose="02010609060101010101" charset="-122"/>
                <a:cs typeface="Times New Roman" panose="02020603050405020304" pitchFamily="18" charset="0"/>
              </a:rPr>
              <a:t>根据区比赛计划安排，本学期将依据“常州市教育科学研究院教师基本功活动方案”，参照江苏省教师基本功评比实施办法，组织开展“天宁区小学数学教师基本功比赛”。</a:t>
            </a:r>
            <a:r>
              <a:rPr lang="zh-CN" altLang="zh-CN" sz="2800" kern="100" dirty="0">
                <a:effectLst/>
                <a:latin typeface="Calibri" panose="020F0502020204030204" pitchFamily="34" charset="0"/>
                <a:ea typeface="楷体" panose="02010609060101010101" charset="-122"/>
                <a:cs typeface="楷体" panose="02010609060101010101" charset="-122"/>
              </a:rPr>
              <a:t>比赛内容有“教育教学知识、数学学科知识测试”、“粉笔字”和“演讲式评课”、“教学设计与课件制作”和“课堂教学”。</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5000"/>
              </a:lnSpc>
            </a:pPr>
            <a:r>
              <a:rPr lang="zh-CN" altLang="zh-CN" sz="2800" kern="100" dirty="0">
                <a:effectLst/>
                <a:latin typeface="Calibri" panose="020F0502020204030204" pitchFamily="34" charset="0"/>
                <a:ea typeface="楷体" panose="02010609060101010101" charset="-122"/>
                <a:cs typeface="楷体" panose="02010609060101010101" charset="-122"/>
              </a:rPr>
              <a:t>参赛对象：年龄在</a:t>
            </a:r>
            <a:r>
              <a:rPr lang="en-US" altLang="zh-CN" sz="2800" kern="100" dirty="0">
                <a:effectLst/>
                <a:latin typeface="Calibri" panose="020F0502020204030204" pitchFamily="34" charset="0"/>
                <a:ea typeface="楷体" panose="02010609060101010101" charset="-122"/>
                <a:cs typeface="楷体" panose="02010609060101010101" charset="-122"/>
              </a:rPr>
              <a:t>40</a:t>
            </a:r>
            <a:r>
              <a:rPr lang="zh-CN" altLang="zh-CN" sz="2800" kern="100" dirty="0">
                <a:effectLst/>
                <a:latin typeface="Calibri" panose="020F0502020204030204" pitchFamily="34" charset="0"/>
                <a:ea typeface="楷体" panose="02010609060101010101" charset="-122"/>
                <a:cs typeface="楷体" panose="02010609060101010101" charset="-122"/>
              </a:rPr>
              <a:t>周岁（含</a:t>
            </a:r>
            <a:r>
              <a:rPr lang="en-US" altLang="zh-CN" sz="2800" kern="100" dirty="0">
                <a:effectLst/>
                <a:latin typeface="Calibri" panose="020F0502020204030204" pitchFamily="34" charset="0"/>
                <a:ea typeface="楷体" panose="02010609060101010101" charset="-122"/>
                <a:cs typeface="楷体" panose="02010609060101010101" charset="-122"/>
              </a:rPr>
              <a:t>40</a:t>
            </a:r>
            <a:r>
              <a:rPr lang="zh-CN" altLang="zh-CN" sz="2800" kern="100" dirty="0">
                <a:effectLst/>
                <a:latin typeface="Calibri" panose="020F0502020204030204" pitchFamily="34" charset="0"/>
                <a:ea typeface="楷体" panose="02010609060101010101" charset="-122"/>
                <a:cs typeface="楷体" panose="02010609060101010101" charset="-122"/>
              </a:rPr>
              <a:t>）以下的小学数学教师（已获得省、市、区基本功比赛一等奖者不再参赛）。</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r>
              <a:rPr lang="zh-CN" altLang="zh-CN" sz="2800" kern="100" dirty="0">
                <a:effectLst/>
                <a:ea typeface="楷体" panose="02010609060101010101" charset="-122"/>
                <a:cs typeface="楷体" panose="02010609060101010101" charset="-122"/>
              </a:rPr>
              <a:t>比赛时间：</a:t>
            </a:r>
            <a:r>
              <a:rPr lang="en-US" altLang="zh-CN" sz="2800" kern="100" dirty="0">
                <a:effectLst/>
                <a:ea typeface="楷体" panose="02010609060101010101" charset="-122"/>
                <a:cs typeface="楷体" panose="02010609060101010101" charset="-122"/>
              </a:rPr>
              <a:t>2</a:t>
            </a:r>
            <a:r>
              <a:rPr lang="zh-CN" altLang="zh-CN" sz="2800" kern="100" dirty="0">
                <a:effectLst/>
                <a:ea typeface="楷体" panose="02010609060101010101" charset="-122"/>
                <a:cs typeface="楷体" panose="02010609060101010101" charset="-122"/>
              </a:rPr>
              <a:t>月</a:t>
            </a:r>
            <a:r>
              <a:rPr lang="en-US" altLang="zh-CN" sz="2800" kern="100" dirty="0">
                <a:effectLst/>
                <a:ea typeface="楷体" panose="02010609060101010101" charset="-122"/>
                <a:cs typeface="楷体" panose="02010609060101010101" charset="-122"/>
              </a:rPr>
              <a:t>-6</a:t>
            </a:r>
            <a:r>
              <a:rPr lang="zh-CN" altLang="zh-CN" sz="2800" kern="100" dirty="0">
                <a:effectLst/>
                <a:ea typeface="楷体" panose="02010609060101010101" charset="-122"/>
                <a:cs typeface="楷体" panose="02010609060101010101" charset="-122"/>
              </a:rPr>
              <a:t>月。比赛具体方案另行通知。</a:t>
            </a:r>
            <a:endParaRPr lang="zh-CN" altLang="en-US" sz="2800" dirty="0">
              <a:solidFill>
                <a:srgbClr val="FF0000"/>
              </a:solidFill>
            </a:endParaRPr>
          </a:p>
        </p:txBody>
      </p:sp>
      <p:sp>
        <p:nvSpPr>
          <p:cNvPr id="4" name="标题 4"/>
          <p:cNvSpPr txBox="1"/>
          <p:nvPr/>
        </p:nvSpPr>
        <p:spPr>
          <a:xfrm>
            <a:off x="537754" y="529161"/>
            <a:ext cx="10972800" cy="707886"/>
          </a:xfrm>
          <a:prstGeom prst="rect">
            <a:avLst/>
          </a:prstGeom>
          <a:noFill/>
          <a:ln w="9525">
            <a:noFill/>
          </a:ln>
        </p:spPr>
        <p:txBody>
          <a:bodyPr wrap="square" anchor="ctr">
            <a:spAutoFit/>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r>
              <a:rPr lang="en-US" altLang="zh-CN" sz="4000" b="1" kern="100" dirty="0">
                <a:solidFill>
                  <a:srgbClr val="FF0000"/>
                </a:solidFill>
                <a:effectLst/>
                <a:latin typeface="楷体" panose="02010609060101010101" charset="-122"/>
                <a:cs typeface="Times New Roman" panose="02020603050405020304" pitchFamily="18" charset="0"/>
              </a:rPr>
              <a:t>2022</a:t>
            </a:r>
            <a:r>
              <a:rPr lang="zh-CN" altLang="zh-CN" sz="4000" b="1" kern="100" dirty="0">
                <a:solidFill>
                  <a:srgbClr val="FF0000"/>
                </a:solidFill>
                <a:effectLst/>
                <a:ea typeface="楷体" panose="02010609060101010101" charset="-122"/>
                <a:cs typeface="Times New Roman" panose="02020603050405020304" pitchFamily="18" charset="0"/>
              </a:rPr>
              <a:t>年区小学数学基本功比赛</a:t>
            </a:r>
            <a:endParaRPr lang="zh-CN" altLang="en-US" sz="4000" kern="100" dirty="0">
              <a:solidFill>
                <a:srgbClr val="FF0000"/>
              </a:solidFill>
              <a:ea typeface="楷体" panose="02010609060101010101" charset="-122"/>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07583" y="947824"/>
            <a:ext cx="7832892" cy="2751111"/>
            <a:chOff x="1414139" y="485165"/>
            <a:chExt cx="9635551" cy="2751111"/>
          </a:xfrm>
        </p:grpSpPr>
        <p:sp>
          <p:nvSpPr>
            <p:cNvPr id="14" name="矩形 13"/>
            <p:cNvSpPr/>
            <p:nvPr/>
          </p:nvSpPr>
          <p:spPr>
            <a:xfrm>
              <a:off x="1414139" y="485165"/>
              <a:ext cx="9635551" cy="27511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8" name="矩形 17"/>
            <p:cNvSpPr/>
            <p:nvPr/>
          </p:nvSpPr>
          <p:spPr>
            <a:xfrm>
              <a:off x="1704739" y="694247"/>
              <a:ext cx="9054352" cy="2330450"/>
            </a:xfrm>
            <a:prstGeom prst="rect">
              <a:avLst/>
            </a:prstGeom>
          </p:spPr>
          <p:txBody>
            <a:bodyPr wrap="square">
              <a:spAutoFit/>
            </a:bodyPr>
            <a:lstStyle/>
            <a:p>
              <a:pPr lvl="0" indent="457200">
                <a:lnSpc>
                  <a:spcPct val="130000"/>
                </a:lnSpc>
                <a:defRPr/>
              </a:pPr>
              <a:r>
                <a:rPr lang="zh-CN" altLang="en-US" sz="2800" dirty="0">
                  <a:latin typeface="微软雅黑" panose="020B0503020204020204" pitchFamily="34" charset="-122"/>
                  <a:ea typeface="微软雅黑" panose="020B0503020204020204" pitchFamily="34" charset="-122"/>
                </a:rPr>
                <a:t>小学数学素养本位的大单元整体教学，是以小学数学核心内容为线索，以学生核心素养发展为导向，以单元及单元的关键问题为重点的教学设计与实施。</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马云鹏</a:t>
              </a:r>
              <a:endParaRPr kumimoji="0" lang="zh-CN" altLang="en-US" sz="28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pic>
        <p:nvPicPr>
          <p:cNvPr id="1026" name="图片 4" descr="1ed543b527396b814183caf93e42258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0021" y="4001436"/>
            <a:ext cx="7843233" cy="2342072"/>
          </a:xfrm>
          <a:prstGeom prst="rect">
            <a:avLst/>
          </a:prstGeom>
          <a:noFill/>
          <a:ln w="57150">
            <a:solidFill>
              <a:srgbClr val="EBBFB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 name="直角三角形 33"/>
          <p:cNvSpPr/>
          <p:nvPr/>
        </p:nvSpPr>
        <p:spPr>
          <a:xfrm>
            <a:off x="0" y="4646625"/>
            <a:ext cx="2215166" cy="2215166"/>
          </a:xfrm>
          <a:prstGeom prst="rtTriangle">
            <a:avLst/>
          </a:prstGeom>
          <a:solidFill>
            <a:srgbClr val="EBBF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5" name="直角三角形 34"/>
          <p:cNvSpPr/>
          <p:nvPr/>
        </p:nvSpPr>
        <p:spPr>
          <a:xfrm flipH="1" flipV="1">
            <a:off x="9031708" y="0"/>
            <a:ext cx="3160295" cy="316029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36"/>
          <p:cNvSpPr/>
          <p:nvPr/>
        </p:nvSpPr>
        <p:spPr>
          <a:xfrm flipV="1">
            <a:off x="408246" y="691040"/>
            <a:ext cx="4794819" cy="45719"/>
          </a:xfrm>
          <a:prstGeom prst="rect">
            <a:avLst/>
          </a:prstGeom>
          <a:solidFill>
            <a:srgbClr val="EBBF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8217" y="793895"/>
            <a:ext cx="10972800" cy="720725"/>
          </a:xfrm>
        </p:spPr>
        <p:txBody>
          <a:bodyPr/>
          <a:lstStyle/>
          <a:p>
            <a:pPr algn="l"/>
            <a:r>
              <a:rPr lang="zh-CN" altLang="zh-CN" sz="2400" b="1" dirty="0">
                <a:solidFill>
                  <a:srgbClr val="FF0000"/>
                </a:solidFill>
                <a:latin typeface="+mn-ea"/>
                <a:ea typeface="+mn-ea"/>
              </a:rPr>
              <a:t>（三）质量评价：立足日常，开展基于素养及关键能力的试题研究，共建“研评”一体化评价体系。</a:t>
            </a:r>
            <a:br>
              <a:rPr lang="zh-CN" altLang="zh-CN" sz="2400" b="1" dirty="0">
                <a:solidFill>
                  <a:srgbClr val="FF0000"/>
                </a:solidFill>
                <a:latin typeface="+mn-ea"/>
                <a:ea typeface="+mn-ea"/>
              </a:rPr>
            </a:br>
            <a:endParaRPr lang="zh-CN" altLang="en-US" sz="2400" b="1" dirty="0">
              <a:solidFill>
                <a:srgbClr val="FF0000"/>
              </a:solidFill>
              <a:latin typeface="+mn-ea"/>
              <a:ea typeface="+mn-ea"/>
            </a:endParaRPr>
          </a:p>
        </p:txBody>
      </p:sp>
      <p:sp>
        <p:nvSpPr>
          <p:cNvPr id="3" name="内容占位符 2"/>
          <p:cNvSpPr>
            <a:spLocks noGrp="1"/>
          </p:cNvSpPr>
          <p:nvPr>
            <p:ph idx="1"/>
          </p:nvPr>
        </p:nvSpPr>
        <p:spPr/>
        <p:txBody>
          <a:bodyPr/>
          <a:lstStyle/>
          <a:p>
            <a:r>
              <a:rPr lang="zh-CN" altLang="zh-CN" sz="3200" dirty="0">
                <a:solidFill>
                  <a:srgbClr val="FF0000"/>
                </a:solidFill>
                <a:effectLst/>
                <a:ea typeface="楷体" panose="02010609060101010101" charset="-122"/>
                <a:cs typeface="宋体" panose="02010600030101010101" pitchFamily="2" charset="-122"/>
              </a:rPr>
              <a:t>区学业质量飞行检测（</a:t>
            </a:r>
            <a:r>
              <a:rPr lang="en-US" altLang="zh-CN" sz="3200" dirty="0">
                <a:solidFill>
                  <a:srgbClr val="FF0000"/>
                </a:solidFill>
                <a:effectLst/>
                <a:ea typeface="楷体" panose="02010609060101010101" charset="-122"/>
                <a:cs typeface="宋体" panose="02010600030101010101" pitchFamily="2" charset="-122"/>
              </a:rPr>
              <a:t>3-6</a:t>
            </a:r>
            <a:r>
              <a:rPr lang="zh-CN" altLang="zh-CN" sz="3200" dirty="0">
                <a:solidFill>
                  <a:srgbClr val="FF0000"/>
                </a:solidFill>
                <a:effectLst/>
                <a:ea typeface="楷体" panose="02010609060101010101" charset="-122"/>
                <a:cs typeface="宋体" panose="02010600030101010101" pitchFamily="2" charset="-122"/>
              </a:rPr>
              <a:t>年级）</a:t>
            </a:r>
            <a:r>
              <a:rPr lang="en-US" altLang="zh-CN" sz="3200" dirty="0">
                <a:solidFill>
                  <a:srgbClr val="FF0000"/>
                </a:solidFill>
                <a:effectLst/>
                <a:ea typeface="楷体" panose="02010609060101010101" charset="-122"/>
                <a:cs typeface="宋体" panose="02010600030101010101" pitchFamily="2" charset="-122"/>
              </a:rPr>
              <a:t>---</a:t>
            </a:r>
            <a:r>
              <a:rPr lang="zh-CN" altLang="en-US" sz="3200" dirty="0">
                <a:solidFill>
                  <a:srgbClr val="FF0000"/>
                </a:solidFill>
                <a:effectLst/>
                <a:ea typeface="楷体" panose="02010609060101010101" charset="-122"/>
                <a:cs typeface="宋体" panose="02010600030101010101" pitchFamily="2" charset="-122"/>
              </a:rPr>
              <a:t>常态化检测</a:t>
            </a:r>
            <a:endParaRPr lang="en-US" altLang="zh-CN" sz="3200" dirty="0">
              <a:solidFill>
                <a:srgbClr val="FF0000"/>
              </a:solidFill>
              <a:effectLst/>
              <a:ea typeface="楷体" panose="02010609060101010101" charset="-122"/>
              <a:cs typeface="宋体" panose="02010600030101010101" pitchFamily="2" charset="-122"/>
            </a:endParaRPr>
          </a:p>
          <a:p>
            <a:pPr marL="0" indent="0">
              <a:buNone/>
            </a:pPr>
            <a:r>
              <a:rPr lang="en-US" altLang="zh-CN" sz="3200" dirty="0">
                <a:solidFill>
                  <a:srgbClr val="FF0000"/>
                </a:solidFill>
                <a:ea typeface="楷体" panose="02010609060101010101" charset="-122"/>
              </a:rPr>
              <a:t>   </a:t>
            </a:r>
            <a:r>
              <a:rPr lang="zh-CN" altLang="en-US" sz="3200" dirty="0">
                <a:ea typeface="楷体" panose="02010609060101010101" charset="-122"/>
              </a:rPr>
              <a:t>几点要求：</a:t>
            </a:r>
            <a:endParaRPr lang="en-US" altLang="zh-CN" sz="3200" dirty="0">
              <a:ea typeface="楷体" panose="02010609060101010101" charset="-122"/>
            </a:endParaRPr>
          </a:p>
          <a:p>
            <a:pPr marL="0" indent="0">
              <a:buNone/>
            </a:pPr>
            <a:r>
              <a:rPr lang="en-US" altLang="zh-CN" sz="3200" dirty="0">
                <a:ea typeface="楷体" panose="02010609060101010101" charset="-122"/>
              </a:rPr>
              <a:t>  1.</a:t>
            </a:r>
            <a:r>
              <a:rPr lang="zh-CN" altLang="en-US" sz="3200" dirty="0">
                <a:ea typeface="楷体" panose="02010609060101010101" charset="-122"/>
              </a:rPr>
              <a:t>学校要建立校本检测方案（具体到每个年级每学期的学业质量检测内容安排与分析），</a:t>
            </a:r>
            <a:r>
              <a:rPr lang="zh-CN" altLang="en-US" sz="3200" dirty="0">
                <a:solidFill>
                  <a:srgbClr val="009999"/>
                </a:solidFill>
                <a:ea typeface="楷体" panose="02010609060101010101" charset="-122"/>
                <a:hlinkClick r:id="rId3"/>
              </a:rPr>
              <a:t>方案于</a:t>
            </a:r>
            <a:r>
              <a:rPr lang="en-US" altLang="zh-CN" sz="3200" dirty="0">
                <a:solidFill>
                  <a:srgbClr val="009999"/>
                </a:solidFill>
                <a:ea typeface="楷体" panose="02010609060101010101" charset="-122"/>
                <a:hlinkClick r:id="rId3"/>
              </a:rPr>
              <a:t>2</a:t>
            </a:r>
            <a:r>
              <a:rPr lang="zh-CN" altLang="en-US" sz="3200" dirty="0">
                <a:solidFill>
                  <a:srgbClr val="009999"/>
                </a:solidFill>
                <a:ea typeface="楷体" panose="02010609060101010101" charset="-122"/>
                <a:hlinkClick r:id="rId3"/>
              </a:rPr>
              <a:t>月</a:t>
            </a:r>
            <a:r>
              <a:rPr lang="en-US" altLang="zh-CN" sz="3200" dirty="0">
                <a:solidFill>
                  <a:srgbClr val="009999"/>
                </a:solidFill>
                <a:ea typeface="楷体" panose="02010609060101010101" charset="-122"/>
                <a:hlinkClick r:id="rId3"/>
              </a:rPr>
              <a:t>28</a:t>
            </a:r>
            <a:r>
              <a:rPr lang="zh-CN" altLang="en-US" sz="3200" dirty="0">
                <a:solidFill>
                  <a:srgbClr val="009999"/>
                </a:solidFill>
                <a:ea typeface="楷体" panose="02010609060101010101" charset="-122"/>
                <a:hlinkClick r:id="rId3"/>
              </a:rPr>
              <a:t>日前发送至</a:t>
            </a:r>
            <a:r>
              <a:rPr lang="en-US" altLang="zh-CN" sz="3200" dirty="0">
                <a:ea typeface="楷体" panose="02010609060101010101" charset="-122"/>
                <a:hlinkClick r:id="rId3"/>
              </a:rPr>
              <a:t>172951737@qq.com</a:t>
            </a:r>
            <a:r>
              <a:rPr lang="zh-CN" altLang="en-US" sz="3200" dirty="0">
                <a:ea typeface="楷体" panose="02010609060101010101" charset="-122"/>
              </a:rPr>
              <a:t>邮箱，日常调研将结合检测方案调研学校质量管理情况。</a:t>
            </a:r>
            <a:endParaRPr lang="en-US" altLang="zh-CN" sz="3200" dirty="0">
              <a:ea typeface="楷体" panose="02010609060101010101" charset="-122"/>
            </a:endParaRPr>
          </a:p>
          <a:p>
            <a:pPr marL="0" indent="0">
              <a:buNone/>
            </a:pPr>
            <a:r>
              <a:rPr lang="en-US" altLang="zh-CN" sz="3200" dirty="0">
                <a:ea typeface="楷体" panose="02010609060101010101" charset="-122"/>
              </a:rPr>
              <a:t>  2.</a:t>
            </a:r>
            <a:r>
              <a:rPr lang="zh-CN" altLang="en-US" sz="3200" dirty="0">
                <a:ea typeface="楷体" panose="02010609060101010101" charset="-122"/>
              </a:rPr>
              <a:t>关注重点年级、关键内容节点的专项调研。</a:t>
            </a:r>
            <a:endParaRPr lang="zh-CN" altLang="en-US" sz="3200" dirty="0"/>
          </a:p>
        </p:txBody>
      </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4000" kern="100" dirty="0">
                <a:solidFill>
                  <a:srgbClr val="FF0000"/>
                </a:solidFill>
                <a:effectLst/>
                <a:ea typeface="楷体" panose="02010609060101010101" charset="-122"/>
                <a:cs typeface="楷体" panose="02010609060101010101" charset="-122"/>
              </a:rPr>
              <a:t>市学业质量检测</a:t>
            </a:r>
            <a:endParaRPr lang="zh-CN" altLang="en-US" sz="4000" dirty="0">
              <a:solidFill>
                <a:srgbClr val="FF0000"/>
              </a:solidFill>
            </a:endParaRPr>
          </a:p>
        </p:txBody>
      </p:sp>
      <p:graphicFrame>
        <p:nvGraphicFramePr>
          <p:cNvPr id="4" name="表格 3"/>
          <p:cNvGraphicFramePr>
            <a:graphicFrameLocks noGrp="1"/>
          </p:cNvGraphicFramePr>
          <p:nvPr/>
        </p:nvGraphicFramePr>
        <p:xfrm>
          <a:off x="969818" y="1665287"/>
          <a:ext cx="10037619" cy="2262477"/>
        </p:xfrm>
        <a:graphic>
          <a:graphicData uri="http://schemas.openxmlformats.org/drawingml/2006/table">
            <a:tbl>
              <a:tblPr firstRow="1" firstCol="1" bandRow="1">
                <a:tableStyleId>{5C22544A-7EE6-4342-B048-85BDC9FD1C3A}</a:tableStyleId>
              </a:tblPr>
              <a:tblGrid>
                <a:gridCol w="1177437">
                  <a:extLst>
                    <a:ext uri="{9D8B030D-6E8A-4147-A177-3AD203B41FA5}">
                      <a16:colId xmlns:a16="http://schemas.microsoft.com/office/drawing/2014/main" val="20000"/>
                    </a:ext>
                  </a:extLst>
                </a:gridCol>
                <a:gridCol w="731487">
                  <a:extLst>
                    <a:ext uri="{9D8B030D-6E8A-4147-A177-3AD203B41FA5}">
                      <a16:colId xmlns:a16="http://schemas.microsoft.com/office/drawing/2014/main" val="20001"/>
                    </a:ext>
                  </a:extLst>
                </a:gridCol>
                <a:gridCol w="783888">
                  <a:extLst>
                    <a:ext uri="{9D8B030D-6E8A-4147-A177-3AD203B41FA5}">
                      <a16:colId xmlns:a16="http://schemas.microsoft.com/office/drawing/2014/main" val="20002"/>
                    </a:ext>
                  </a:extLst>
                </a:gridCol>
                <a:gridCol w="758222">
                  <a:extLst>
                    <a:ext uri="{9D8B030D-6E8A-4147-A177-3AD203B41FA5}">
                      <a16:colId xmlns:a16="http://schemas.microsoft.com/office/drawing/2014/main" val="20003"/>
                    </a:ext>
                  </a:extLst>
                </a:gridCol>
                <a:gridCol w="909010">
                  <a:extLst>
                    <a:ext uri="{9D8B030D-6E8A-4147-A177-3AD203B41FA5}">
                      <a16:colId xmlns:a16="http://schemas.microsoft.com/office/drawing/2014/main" val="20004"/>
                    </a:ext>
                  </a:extLst>
                </a:gridCol>
                <a:gridCol w="910081">
                  <a:extLst>
                    <a:ext uri="{9D8B030D-6E8A-4147-A177-3AD203B41FA5}">
                      <a16:colId xmlns:a16="http://schemas.microsoft.com/office/drawing/2014/main" val="20005"/>
                    </a:ext>
                  </a:extLst>
                </a:gridCol>
                <a:gridCol w="909010">
                  <a:extLst>
                    <a:ext uri="{9D8B030D-6E8A-4147-A177-3AD203B41FA5}">
                      <a16:colId xmlns:a16="http://schemas.microsoft.com/office/drawing/2014/main" val="20006"/>
                    </a:ext>
                  </a:extLst>
                </a:gridCol>
                <a:gridCol w="910081">
                  <a:extLst>
                    <a:ext uri="{9D8B030D-6E8A-4147-A177-3AD203B41FA5}">
                      <a16:colId xmlns:a16="http://schemas.microsoft.com/office/drawing/2014/main" val="20007"/>
                    </a:ext>
                  </a:extLst>
                </a:gridCol>
                <a:gridCol w="909010">
                  <a:extLst>
                    <a:ext uri="{9D8B030D-6E8A-4147-A177-3AD203B41FA5}">
                      <a16:colId xmlns:a16="http://schemas.microsoft.com/office/drawing/2014/main" val="20008"/>
                    </a:ext>
                  </a:extLst>
                </a:gridCol>
                <a:gridCol w="910081">
                  <a:extLst>
                    <a:ext uri="{9D8B030D-6E8A-4147-A177-3AD203B41FA5}">
                      <a16:colId xmlns:a16="http://schemas.microsoft.com/office/drawing/2014/main" val="20009"/>
                    </a:ext>
                  </a:extLst>
                </a:gridCol>
                <a:gridCol w="1129312">
                  <a:extLst>
                    <a:ext uri="{9D8B030D-6E8A-4147-A177-3AD203B41FA5}">
                      <a16:colId xmlns:a16="http://schemas.microsoft.com/office/drawing/2014/main" val="20010"/>
                    </a:ext>
                  </a:extLst>
                </a:gridCol>
              </a:tblGrid>
              <a:tr h="433677">
                <a:tc>
                  <a:txBody>
                    <a:bodyPr/>
                    <a:lstStyle/>
                    <a:p>
                      <a:pPr algn="l"/>
                      <a:r>
                        <a:rPr lang="en-US" sz="2000" kern="0" dirty="0">
                          <a:solidFill>
                            <a:schemeClr val="tx1"/>
                          </a:solidFill>
                          <a:effectLst/>
                        </a:rPr>
                        <a:t> </a:t>
                      </a:r>
                      <a:endParaRPr lang="zh-CN" sz="20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en-US" sz="2000" kern="0" dirty="0">
                          <a:solidFill>
                            <a:schemeClr val="tx1"/>
                          </a:solidFill>
                          <a:effectLst/>
                        </a:rPr>
                        <a:t>2013</a:t>
                      </a:r>
                      <a:endParaRPr lang="zh-CN" sz="20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en-US" sz="2000" kern="0" dirty="0">
                          <a:solidFill>
                            <a:schemeClr val="tx1"/>
                          </a:solidFill>
                          <a:effectLst/>
                        </a:rPr>
                        <a:t>2014</a:t>
                      </a:r>
                      <a:endParaRPr lang="zh-CN" sz="20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en-US" sz="2000" kern="0">
                          <a:solidFill>
                            <a:schemeClr val="tx1"/>
                          </a:solidFill>
                          <a:effectLst/>
                        </a:rPr>
                        <a:t>2015</a:t>
                      </a:r>
                      <a:endParaRPr lang="zh-CN" sz="200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en-US" sz="2000" kern="0" dirty="0">
                          <a:solidFill>
                            <a:schemeClr val="tx1"/>
                          </a:solidFill>
                          <a:effectLst/>
                        </a:rPr>
                        <a:t>2016</a:t>
                      </a:r>
                      <a:endParaRPr lang="zh-CN" sz="20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en-US" sz="2000" kern="0">
                          <a:solidFill>
                            <a:schemeClr val="tx1"/>
                          </a:solidFill>
                          <a:effectLst/>
                        </a:rPr>
                        <a:t>2017</a:t>
                      </a:r>
                      <a:endParaRPr lang="zh-CN" sz="200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en-US" sz="2000" kern="0" dirty="0">
                          <a:solidFill>
                            <a:schemeClr val="tx1"/>
                          </a:solidFill>
                          <a:effectLst/>
                        </a:rPr>
                        <a:t>2018</a:t>
                      </a:r>
                      <a:endParaRPr lang="zh-CN" sz="20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en-US" sz="2000" kern="0">
                          <a:solidFill>
                            <a:schemeClr val="tx1"/>
                          </a:solidFill>
                          <a:effectLst/>
                        </a:rPr>
                        <a:t>2019</a:t>
                      </a:r>
                      <a:endParaRPr lang="zh-CN" sz="200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en-US" sz="2000" kern="0" dirty="0">
                          <a:solidFill>
                            <a:schemeClr val="tx1"/>
                          </a:solidFill>
                          <a:effectLst/>
                        </a:rPr>
                        <a:t>2020</a:t>
                      </a:r>
                      <a:endParaRPr lang="zh-CN" sz="20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en-US" sz="2000" kern="0">
                          <a:solidFill>
                            <a:schemeClr val="tx1"/>
                          </a:solidFill>
                          <a:effectLst/>
                        </a:rPr>
                        <a:t>2021</a:t>
                      </a:r>
                      <a:endParaRPr lang="zh-CN" sz="2000" kern="1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en-US" sz="2000" kern="0" dirty="0">
                          <a:solidFill>
                            <a:schemeClr val="tx1"/>
                          </a:solidFill>
                          <a:effectLst/>
                        </a:rPr>
                        <a:t>2022</a:t>
                      </a:r>
                      <a:endParaRPr lang="zh-CN" sz="20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402590">
                <a:tc>
                  <a:txBody>
                    <a:bodyPr/>
                    <a:lstStyle/>
                    <a:p>
                      <a:pPr algn="l"/>
                      <a:r>
                        <a:rPr lang="zh-CN" sz="2000" kern="0" dirty="0">
                          <a:solidFill>
                            <a:schemeClr val="tx1"/>
                          </a:solidFill>
                          <a:effectLst/>
                        </a:rPr>
                        <a:t>六轨以上</a:t>
                      </a:r>
                      <a:endParaRPr lang="zh-CN" sz="20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dirty="0">
                          <a:effectLst/>
                        </a:rPr>
                        <a:t>局小</a:t>
                      </a:r>
                      <a:endParaRPr lang="zh-CN" sz="2000" kern="100" dirty="0">
                        <a:effectLst/>
                      </a:endParaRPr>
                    </a:p>
                    <a:p>
                      <a:pPr algn="l"/>
                      <a:r>
                        <a:rPr lang="en-US" sz="2000" kern="0" dirty="0">
                          <a:effectLst/>
                        </a:rPr>
                        <a:t> </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dirty="0">
                          <a:effectLst/>
                        </a:rPr>
                        <a:t>博爱</a:t>
                      </a:r>
                      <a:endParaRPr lang="zh-CN" sz="2000" kern="100" dirty="0">
                        <a:effectLst/>
                      </a:endParaRPr>
                    </a:p>
                    <a:p>
                      <a:pPr algn="l"/>
                      <a:r>
                        <a:rPr lang="en-US" sz="2000" kern="0" dirty="0">
                          <a:effectLst/>
                        </a:rPr>
                        <a:t> </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a:effectLst/>
                        </a:rPr>
                        <a:t>博爱</a:t>
                      </a:r>
                      <a:endParaRPr lang="zh-CN" sz="2000" kern="100">
                        <a:effectLst/>
                      </a:endParaRPr>
                    </a:p>
                    <a:p>
                      <a:pPr algn="l"/>
                      <a:r>
                        <a:rPr lang="en-US" sz="2000" kern="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dirty="0">
                          <a:effectLst/>
                        </a:rPr>
                        <a:t>解小</a:t>
                      </a:r>
                      <a:endParaRPr lang="zh-CN" sz="2000" kern="100" dirty="0">
                        <a:effectLst/>
                      </a:endParaRPr>
                    </a:p>
                    <a:p>
                      <a:pPr algn="l"/>
                      <a:r>
                        <a:rPr lang="en-US" sz="2000" kern="0" dirty="0">
                          <a:effectLst/>
                        </a:rPr>
                        <a:t> </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a:effectLst/>
                        </a:rPr>
                        <a:t>博爱</a:t>
                      </a:r>
                      <a:endParaRPr lang="zh-CN" sz="2000" kern="100">
                        <a:effectLst/>
                      </a:endParaRPr>
                    </a:p>
                    <a:p>
                      <a:pPr algn="l"/>
                      <a:r>
                        <a:rPr lang="en-US" sz="2000" kern="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dirty="0">
                          <a:effectLst/>
                        </a:rPr>
                        <a:t>博爱</a:t>
                      </a:r>
                      <a:endParaRPr lang="zh-CN" sz="2000" kern="100" dirty="0">
                        <a:effectLst/>
                      </a:endParaRPr>
                    </a:p>
                    <a:p>
                      <a:pPr algn="l"/>
                      <a:r>
                        <a:rPr lang="zh-CN" sz="2000" kern="0" dirty="0">
                          <a:effectLst/>
                        </a:rPr>
                        <a:t>龙锦</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a:effectLst/>
                        </a:rPr>
                        <a:t>龙锦</a:t>
                      </a:r>
                      <a:endParaRPr lang="zh-CN" sz="2000" kern="100">
                        <a:effectLst/>
                      </a:endParaRPr>
                    </a:p>
                    <a:p>
                      <a:pPr algn="l"/>
                      <a:r>
                        <a:rPr lang="zh-CN" sz="2000" kern="0">
                          <a:effectLst/>
                        </a:rPr>
                        <a:t>华润</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rowSpan="3">
                  <a:txBody>
                    <a:bodyPr/>
                    <a:lstStyle/>
                    <a:p>
                      <a:pPr algn="l"/>
                      <a:r>
                        <a:rPr lang="en-US" sz="2000" kern="0" dirty="0">
                          <a:effectLst/>
                        </a:rPr>
                        <a:t> </a:t>
                      </a:r>
                      <a:endParaRPr lang="zh-CN" sz="2000" kern="100" dirty="0">
                        <a:effectLst/>
                      </a:endParaRPr>
                    </a:p>
                    <a:p>
                      <a:pPr algn="l"/>
                      <a:endParaRPr lang="zh-CN" sz="2000" kern="100" dirty="0">
                        <a:effectLst/>
                      </a:endParaRPr>
                    </a:p>
                    <a:p>
                      <a:pPr algn="l"/>
                      <a:r>
                        <a:rPr lang="zh-CN" sz="2000" kern="0" dirty="0">
                          <a:effectLst/>
                        </a:rPr>
                        <a:t>因疫情未检测</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dirty="0">
                          <a:effectLst/>
                        </a:rPr>
                        <a:t>局小</a:t>
                      </a:r>
                      <a:endParaRPr lang="zh-CN" sz="2000" kern="100" dirty="0">
                        <a:effectLst/>
                      </a:endParaRPr>
                    </a:p>
                    <a:p>
                      <a:pPr algn="l"/>
                      <a:r>
                        <a:rPr lang="zh-CN" sz="2000" kern="0" dirty="0">
                          <a:effectLst/>
                        </a:rPr>
                        <a:t>博爱</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rowSpan="3">
                  <a:txBody>
                    <a:bodyPr/>
                    <a:lstStyle/>
                    <a:p>
                      <a:pPr algn="l"/>
                      <a:r>
                        <a:rPr lang="zh-CN" sz="9600" kern="0" dirty="0">
                          <a:solidFill>
                            <a:srgbClr val="FF0000"/>
                          </a:solidFill>
                          <a:effectLst/>
                        </a:rPr>
                        <a:t>？</a:t>
                      </a:r>
                      <a:endParaRPr lang="zh-CN" sz="96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402590">
                <a:tc>
                  <a:txBody>
                    <a:bodyPr/>
                    <a:lstStyle/>
                    <a:p>
                      <a:pPr algn="l"/>
                      <a:r>
                        <a:rPr lang="zh-CN" sz="2000" kern="0" dirty="0">
                          <a:solidFill>
                            <a:schemeClr val="tx1"/>
                          </a:solidFill>
                          <a:effectLst/>
                        </a:rPr>
                        <a:t>四</a:t>
                      </a:r>
                      <a:r>
                        <a:rPr lang="en-US" sz="2000" kern="0" dirty="0">
                          <a:solidFill>
                            <a:schemeClr val="tx1"/>
                          </a:solidFill>
                          <a:effectLst/>
                        </a:rPr>
                        <a:t>-</a:t>
                      </a:r>
                      <a:r>
                        <a:rPr lang="zh-CN" sz="2000" kern="0" dirty="0">
                          <a:solidFill>
                            <a:schemeClr val="tx1"/>
                          </a:solidFill>
                          <a:effectLst/>
                        </a:rPr>
                        <a:t>六轨</a:t>
                      </a:r>
                      <a:endParaRPr lang="zh-CN" sz="20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a:effectLst/>
                        </a:rPr>
                        <a:t>青龙</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a:effectLst/>
                        </a:rPr>
                        <a:t>兰陵</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a:effectLst/>
                        </a:rPr>
                        <a:t>清凉</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a:effectLst/>
                        </a:rPr>
                        <a:t>三河口</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dirty="0">
                          <a:effectLst/>
                        </a:rPr>
                        <a:t>朝二</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dirty="0">
                          <a:effectLst/>
                        </a:rPr>
                        <a:t>三河口 </a:t>
                      </a:r>
                      <a:endParaRPr lang="zh-CN" sz="2000" kern="100" dirty="0">
                        <a:effectLst/>
                      </a:endParaRPr>
                    </a:p>
                    <a:p>
                      <a:pPr algn="l"/>
                      <a:r>
                        <a:rPr lang="zh-CN" sz="2000" kern="0" dirty="0">
                          <a:effectLst/>
                        </a:rPr>
                        <a:t>朝二</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a:effectLst/>
                        </a:rPr>
                        <a:t>东青</a:t>
                      </a:r>
                      <a:endParaRPr lang="zh-CN" sz="2000" kern="100">
                        <a:effectLst/>
                      </a:endParaRPr>
                    </a:p>
                    <a:p>
                      <a:pPr algn="l"/>
                      <a:r>
                        <a:rPr lang="zh-CN" sz="2000" kern="0">
                          <a:effectLst/>
                        </a:rPr>
                        <a:t>浦前</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vMerge="1">
                  <a:txBody>
                    <a:bodyPr/>
                    <a:lstStyle/>
                    <a:p>
                      <a:endParaRPr lang="zh-CN"/>
                    </a:p>
                  </a:txBody>
                  <a:tcPr/>
                </a:tc>
                <a:tc>
                  <a:txBody>
                    <a:bodyPr/>
                    <a:lstStyle/>
                    <a:p>
                      <a:pPr algn="l"/>
                      <a:r>
                        <a:rPr lang="zh-CN" sz="2000" kern="0">
                          <a:effectLst/>
                        </a:rPr>
                        <a:t>郑陆</a:t>
                      </a:r>
                      <a:endParaRPr lang="zh-CN" sz="2000" kern="100">
                        <a:effectLst/>
                      </a:endParaRPr>
                    </a:p>
                    <a:p>
                      <a:pPr algn="l"/>
                      <a:r>
                        <a:rPr lang="zh-CN" sz="2000" kern="0">
                          <a:effectLst/>
                        </a:rPr>
                        <a:t>三河口</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vMerge="1">
                  <a:txBody>
                    <a:bodyPr/>
                    <a:lstStyle/>
                    <a:p>
                      <a:endParaRPr lang="zh-CN"/>
                    </a:p>
                  </a:txBody>
                  <a:tcPr/>
                </a:tc>
                <a:extLst>
                  <a:ext uri="{0D108BD9-81ED-4DB2-BD59-A6C34878D82A}">
                    <a16:rowId xmlns:a16="http://schemas.microsoft.com/office/drawing/2014/main" val="10002"/>
                  </a:ext>
                </a:extLst>
              </a:tr>
              <a:tr h="402590">
                <a:tc>
                  <a:txBody>
                    <a:bodyPr/>
                    <a:lstStyle/>
                    <a:p>
                      <a:pPr algn="l"/>
                      <a:r>
                        <a:rPr lang="zh-CN" sz="2000" kern="0" dirty="0">
                          <a:solidFill>
                            <a:schemeClr val="tx1"/>
                          </a:solidFill>
                          <a:effectLst/>
                        </a:rPr>
                        <a:t>四轨以下</a:t>
                      </a:r>
                      <a:endParaRPr lang="zh-CN" sz="20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a:effectLst/>
                        </a:rPr>
                        <a:t>丽二</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a:effectLst/>
                        </a:rPr>
                        <a:t>丽三</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a:effectLst/>
                        </a:rPr>
                        <a:t>丽三</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a:effectLst/>
                        </a:rPr>
                        <a:t>丽三</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a:effectLst/>
                        </a:rPr>
                        <a:t>延陵</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dirty="0">
                          <a:effectLst/>
                        </a:rPr>
                        <a:t>北环</a:t>
                      </a:r>
                      <a:endParaRPr lang="zh-CN" sz="2000" kern="100" dirty="0">
                        <a:effectLst/>
                      </a:endParaRPr>
                    </a:p>
                    <a:p>
                      <a:pPr algn="l"/>
                      <a:r>
                        <a:rPr lang="zh-CN" sz="2000" kern="0" dirty="0">
                          <a:effectLst/>
                        </a:rPr>
                        <a:t>丽三</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r>
                        <a:rPr lang="zh-CN" sz="2000" kern="0" dirty="0">
                          <a:effectLst/>
                        </a:rPr>
                        <a:t>东坡</a:t>
                      </a:r>
                      <a:endParaRPr lang="zh-CN" sz="2000" kern="100" dirty="0">
                        <a:effectLst/>
                      </a:endParaRPr>
                    </a:p>
                    <a:p>
                      <a:pPr algn="l"/>
                      <a:r>
                        <a:rPr lang="zh-CN" sz="2000" kern="0" dirty="0">
                          <a:effectLst/>
                        </a:rPr>
                        <a:t>丽三</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vMerge="1">
                  <a:txBody>
                    <a:bodyPr/>
                    <a:lstStyle/>
                    <a:p>
                      <a:endParaRPr lang="zh-CN"/>
                    </a:p>
                  </a:txBody>
                  <a:tcPr/>
                </a:tc>
                <a:tc>
                  <a:txBody>
                    <a:bodyPr/>
                    <a:lstStyle/>
                    <a:p>
                      <a:pPr algn="l"/>
                      <a:r>
                        <a:rPr lang="zh-CN" sz="2000" kern="0" dirty="0">
                          <a:effectLst/>
                        </a:rPr>
                        <a:t>北环</a:t>
                      </a:r>
                      <a:endParaRPr lang="zh-CN" sz="2000" kern="100" dirty="0">
                        <a:effectLst/>
                      </a:endParaRPr>
                    </a:p>
                    <a:p>
                      <a:pPr algn="l"/>
                      <a:r>
                        <a:rPr lang="zh-CN" sz="2000" kern="0" dirty="0">
                          <a:effectLst/>
                        </a:rPr>
                        <a:t>东坡</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vMerge="1">
                  <a:txBody>
                    <a:bodyPr/>
                    <a:lstStyle/>
                    <a:p>
                      <a:endParaRPr lang="zh-CN"/>
                    </a:p>
                  </a:txBody>
                  <a:tcPr/>
                </a:tc>
                <a:extLst>
                  <a:ext uri="{0D108BD9-81ED-4DB2-BD59-A6C34878D82A}">
                    <a16:rowId xmlns:a16="http://schemas.microsoft.com/office/drawing/2014/main" val="10003"/>
                  </a:ext>
                </a:extLst>
              </a:tr>
            </a:tbl>
          </a:graphicData>
        </a:graphic>
      </p:graphicFrame>
      <p:sp>
        <p:nvSpPr>
          <p:cNvPr id="3" name="文本框 2"/>
          <p:cNvSpPr txBox="1"/>
          <p:nvPr/>
        </p:nvSpPr>
        <p:spPr>
          <a:xfrm>
            <a:off x="1912620" y="4068733"/>
            <a:ext cx="9597737" cy="523220"/>
          </a:xfrm>
          <a:prstGeom prst="rect">
            <a:avLst/>
          </a:prstGeom>
          <a:noFill/>
        </p:spPr>
        <p:txBody>
          <a:bodyPr wrap="square" rtlCol="0">
            <a:spAutoFit/>
          </a:bodyPr>
          <a:lstStyle/>
          <a:p>
            <a:r>
              <a:rPr lang="zh-CN" altLang="en-US" dirty="0"/>
              <a:t>    </a:t>
            </a:r>
            <a:r>
              <a:rPr lang="zh-CN" altLang="en-US" sz="2800" dirty="0">
                <a:solidFill>
                  <a:srgbClr val="FF0000"/>
                </a:solidFill>
              </a:rPr>
              <a:t>六    六     五     三      四      四     六     疫情     五       ？</a:t>
            </a:r>
          </a:p>
        </p:txBody>
      </p: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市“运算能力”检测</a:t>
            </a:r>
          </a:p>
        </p:txBody>
      </p:sp>
      <p:sp>
        <p:nvSpPr>
          <p:cNvPr id="5" name="文本框 4"/>
          <p:cNvSpPr txBox="1"/>
          <p:nvPr/>
        </p:nvSpPr>
        <p:spPr>
          <a:xfrm>
            <a:off x="1073727" y="2055668"/>
            <a:ext cx="10356273" cy="3046988"/>
          </a:xfrm>
          <a:prstGeom prst="rect">
            <a:avLst/>
          </a:prstGeom>
          <a:noFill/>
        </p:spPr>
        <p:txBody>
          <a:bodyPr wrap="square">
            <a:spAutoFit/>
          </a:bodyPr>
          <a:lstStyle/>
          <a:p>
            <a:r>
              <a:rPr lang="en-US" altLang="zh-CN" sz="2400" kern="100" dirty="0">
                <a:effectLst/>
                <a:ea typeface="楷体" panose="02010609060101010101" charset="-122"/>
                <a:cs typeface="楷体" panose="02010609060101010101" charset="-122"/>
              </a:rPr>
              <a:t>     </a:t>
            </a:r>
            <a:r>
              <a:rPr lang="zh-CN" altLang="zh-CN" sz="3200" kern="100" dirty="0">
                <a:effectLst/>
                <a:ea typeface="楷体" panose="02010609060101010101" charset="-122"/>
                <a:cs typeface="楷体" panose="02010609060101010101" charset="-122"/>
              </a:rPr>
              <a:t>以“</a:t>
            </a:r>
            <a:r>
              <a:rPr lang="en-US" altLang="zh-CN" sz="3200" kern="100" dirty="0">
                <a:effectLst/>
                <a:ea typeface="楷体" panose="02010609060101010101" charset="-122"/>
                <a:cs typeface="楷体" panose="02010609060101010101" charset="-122"/>
              </a:rPr>
              <a:t>80%+20%</a:t>
            </a:r>
            <a:r>
              <a:rPr lang="zh-CN" altLang="zh-CN" sz="3200" kern="100" dirty="0">
                <a:effectLst/>
                <a:ea typeface="楷体" panose="02010609060101010101" charset="-122"/>
                <a:cs typeface="楷体" panose="02010609060101010101" charset="-122"/>
              </a:rPr>
              <a:t>”的方式构建测试框架，即运算能力部分占</a:t>
            </a:r>
            <a:r>
              <a:rPr lang="en-US" altLang="zh-CN" sz="3200" kern="100" dirty="0">
                <a:effectLst/>
                <a:ea typeface="楷体" panose="02010609060101010101" charset="-122"/>
                <a:cs typeface="楷体" panose="02010609060101010101" charset="-122"/>
              </a:rPr>
              <a:t>80%</a:t>
            </a:r>
            <a:r>
              <a:rPr lang="zh-CN" altLang="zh-CN" sz="3200" kern="100" dirty="0">
                <a:effectLst/>
                <a:ea typeface="楷体" panose="02010609060101010101" charset="-122"/>
                <a:cs typeface="楷体" panose="02010609060101010101" charset="-122"/>
              </a:rPr>
              <a:t>，综合应用占</a:t>
            </a:r>
            <a:r>
              <a:rPr lang="en-US" altLang="zh-CN" sz="3200" kern="100" dirty="0">
                <a:effectLst/>
                <a:ea typeface="楷体" panose="02010609060101010101" charset="-122"/>
                <a:cs typeface="楷体" panose="02010609060101010101" charset="-122"/>
              </a:rPr>
              <a:t>20%</a:t>
            </a:r>
            <a:r>
              <a:rPr lang="zh-CN" altLang="zh-CN" sz="3200" kern="100" dirty="0">
                <a:effectLst/>
                <a:ea typeface="楷体" panose="02010609060101010101" charset="-122"/>
                <a:cs typeface="楷体" panose="02010609060101010101" charset="-122"/>
              </a:rPr>
              <a:t>，其中运算能力及综合应用将部分以“江苏省小学数学学业质量监测”测试内容、题型为参照。试题难度约为</a:t>
            </a:r>
            <a:r>
              <a:rPr lang="en-US" altLang="zh-CN" sz="3200" kern="100" dirty="0">
                <a:effectLst/>
                <a:ea typeface="楷体" panose="02010609060101010101" charset="-122"/>
                <a:cs typeface="楷体" panose="02010609060101010101" charset="-122"/>
              </a:rPr>
              <a:t>0.75-0.78</a:t>
            </a:r>
            <a:r>
              <a:rPr lang="zh-CN" altLang="zh-CN" sz="3200" kern="100" dirty="0">
                <a:effectLst/>
                <a:ea typeface="楷体" panose="02010609060101010101" charset="-122"/>
                <a:cs typeface="楷体" panose="02010609060101010101" charset="-122"/>
              </a:rPr>
              <a:t>，将围绕运算、兼顾推理、抽象、建模及数据分析。</a:t>
            </a:r>
            <a:endParaRPr lang="en-US" altLang="zh-CN" sz="3200" kern="100" dirty="0">
              <a:effectLst/>
              <a:ea typeface="楷体" panose="02010609060101010101" charset="-122"/>
              <a:cs typeface="楷体" panose="02010609060101010101" charset="-122"/>
            </a:endParaRPr>
          </a:p>
          <a:p>
            <a:r>
              <a:rPr lang="en-US" altLang="zh-CN" sz="3200" kern="100" dirty="0">
                <a:ea typeface="楷体" panose="02010609060101010101" charset="-122"/>
                <a:cs typeface="楷体" panose="02010609060101010101" charset="-122"/>
              </a:rPr>
              <a:t>    </a:t>
            </a:r>
            <a:r>
              <a:rPr lang="zh-CN" altLang="zh-CN" sz="3200" kern="100" dirty="0">
                <a:effectLst/>
                <a:ea typeface="楷体" panose="02010609060101010101" charset="-122"/>
                <a:cs typeface="楷体" panose="02010609060101010101" charset="-122"/>
              </a:rPr>
              <a:t>时间：</a:t>
            </a:r>
            <a:r>
              <a:rPr lang="en-US" altLang="zh-CN" sz="3200" kern="100" dirty="0">
                <a:effectLst/>
                <a:ea typeface="楷体" panose="02010609060101010101" charset="-122"/>
                <a:cs typeface="楷体" panose="02010609060101010101" charset="-122"/>
              </a:rPr>
              <a:t>5</a:t>
            </a:r>
            <a:r>
              <a:rPr lang="zh-CN" altLang="zh-CN" sz="3200" kern="100" dirty="0">
                <a:effectLst/>
                <a:ea typeface="楷体" panose="02010609060101010101" charset="-122"/>
                <a:cs typeface="楷体" panose="02010609060101010101" charset="-122"/>
              </a:rPr>
              <a:t>月</a:t>
            </a:r>
            <a:r>
              <a:rPr lang="en-US" altLang="zh-CN" sz="3200" kern="100" dirty="0">
                <a:effectLst/>
                <a:ea typeface="楷体" panose="02010609060101010101" charset="-122"/>
                <a:cs typeface="楷体" panose="02010609060101010101" charset="-122"/>
              </a:rPr>
              <a:t>21</a:t>
            </a:r>
            <a:r>
              <a:rPr lang="zh-CN" altLang="zh-CN" sz="3200" kern="100" dirty="0">
                <a:effectLst/>
                <a:ea typeface="楷体" panose="02010609060101010101" charset="-122"/>
                <a:cs typeface="楷体" panose="02010609060101010101" charset="-122"/>
              </a:rPr>
              <a:t>日（周五）</a:t>
            </a:r>
            <a:endParaRPr lang="zh-CN" altLang="en-US" sz="3200" dirty="0"/>
          </a:p>
        </p:txBody>
      </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徽标, 公司名称&#10;&#10;描述已自动生成"/>
          <p:cNvPicPr/>
          <p:nvPr/>
        </p:nvPicPr>
        <p:blipFill>
          <a:blip r:embed="rId3"/>
          <a:stretch>
            <a:fillRect/>
          </a:stretch>
        </p:blipFill>
        <p:spPr>
          <a:xfrm>
            <a:off x="1236557" y="692002"/>
            <a:ext cx="9847079" cy="530412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hlinkClick r:id="rId3"/>
              </a:rPr>
              <a:t>各校计划发</a:t>
            </a:r>
            <a:r>
              <a:rPr lang="en-US" altLang="zh-CN" dirty="0">
                <a:hlinkClick r:id="rId3"/>
              </a:rPr>
              <a:t>172951737@qq.com</a:t>
            </a:r>
            <a:endParaRPr lang="en-US" altLang="zh-CN" dirty="0"/>
          </a:p>
          <a:p>
            <a:endParaRPr lang="en-US" altLang="zh-CN" dirty="0"/>
          </a:p>
          <a:p>
            <a:r>
              <a:rPr lang="zh-CN" altLang="en-US" dirty="0"/>
              <a:t>各校重要数学新闻报道发区网</a:t>
            </a:r>
            <a:r>
              <a:rPr lang="en-US" altLang="zh-CN" dirty="0"/>
              <a:t>-</a:t>
            </a:r>
            <a:r>
              <a:rPr lang="zh-CN" altLang="en-US" dirty="0"/>
              <a:t>课程教学</a:t>
            </a:r>
            <a:r>
              <a:rPr lang="en-US" altLang="zh-CN" dirty="0"/>
              <a:t>-</a:t>
            </a:r>
            <a:r>
              <a:rPr lang="zh-CN" altLang="en-US" dirty="0"/>
              <a:t>小学数学</a:t>
            </a:r>
            <a:r>
              <a:rPr lang="en-US" altLang="zh-CN" dirty="0"/>
              <a:t>-</a:t>
            </a:r>
            <a:r>
              <a:rPr lang="zh-CN" altLang="en-US" dirty="0"/>
              <a:t>教研动态</a:t>
            </a: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直角三角形 33"/>
          <p:cNvSpPr/>
          <p:nvPr/>
        </p:nvSpPr>
        <p:spPr>
          <a:xfrm>
            <a:off x="0" y="4646625"/>
            <a:ext cx="2215166" cy="2215166"/>
          </a:xfrm>
          <a:prstGeom prst="rtTriangle">
            <a:avLst/>
          </a:prstGeom>
          <a:solidFill>
            <a:srgbClr val="EBBF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5" name="直角三角形 34"/>
          <p:cNvSpPr/>
          <p:nvPr/>
        </p:nvSpPr>
        <p:spPr>
          <a:xfrm flipH="1" flipV="1">
            <a:off x="9529691" y="0"/>
            <a:ext cx="2662309" cy="266230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 name="矩形 13"/>
          <p:cNvSpPr/>
          <p:nvPr/>
        </p:nvSpPr>
        <p:spPr>
          <a:xfrm>
            <a:off x="691755" y="881071"/>
            <a:ext cx="6104586" cy="4241526"/>
          </a:xfrm>
          <a:prstGeom prst="rect">
            <a:avLst/>
          </a:prstGeom>
          <a:solidFill>
            <a:srgbClr val="367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3" name="图片 2"/>
          <p:cNvPicPr>
            <a:picLocks noChangeAspect="1"/>
          </p:cNvPicPr>
          <p:nvPr/>
        </p:nvPicPr>
        <p:blipFill>
          <a:blip r:embed="rId3"/>
          <a:stretch>
            <a:fillRect/>
          </a:stretch>
        </p:blipFill>
        <p:spPr>
          <a:xfrm>
            <a:off x="897842" y="1078545"/>
            <a:ext cx="5714893" cy="3862527"/>
          </a:xfrm>
          <a:prstGeom prst="rect">
            <a:avLst/>
          </a:prstGeom>
        </p:spPr>
      </p:pic>
      <p:grpSp>
        <p:nvGrpSpPr>
          <p:cNvPr id="4" name="组合 3"/>
          <p:cNvGrpSpPr/>
          <p:nvPr/>
        </p:nvGrpSpPr>
        <p:grpSpPr>
          <a:xfrm>
            <a:off x="7119314" y="1682352"/>
            <a:ext cx="4235634" cy="4700787"/>
            <a:chOff x="7105459" y="1841679"/>
            <a:chExt cx="4235634" cy="4700787"/>
          </a:xfrm>
        </p:grpSpPr>
        <p:sp>
          <p:nvSpPr>
            <p:cNvPr id="9" name="矩形 8"/>
            <p:cNvSpPr/>
            <p:nvPr/>
          </p:nvSpPr>
          <p:spPr>
            <a:xfrm>
              <a:off x="7105459" y="1841679"/>
              <a:ext cx="4235634" cy="4700787"/>
            </a:xfrm>
            <a:prstGeom prst="rect">
              <a:avLst/>
            </a:prstGeom>
            <a:solidFill>
              <a:srgbClr val="EBBF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nvSpPr>
          <p:spPr>
            <a:xfrm>
              <a:off x="7274088" y="2145358"/>
              <a:ext cx="3898375" cy="4093428"/>
            </a:xfrm>
            <a:prstGeom prst="rect">
              <a:avLst/>
            </a:prstGeom>
          </p:spPr>
          <p:txBody>
            <a:bodyPr wrap="square">
              <a:spAutoFit/>
            </a:bodyPr>
            <a:lstStyle/>
            <a:p>
              <a:pPr lvl="0" indent="457200">
                <a:lnSpc>
                  <a:spcPct val="130000"/>
                </a:lnSpc>
                <a:defRPr/>
              </a:pPr>
              <a:r>
                <a:rPr lang="zh-CN" altLang="en-US" sz="2000" b="1" dirty="0">
                  <a:solidFill>
                    <a:srgbClr val="367375"/>
                  </a:solidFill>
                  <a:effectLst>
                    <a:glow rad="127000">
                      <a:schemeClr val="bg1"/>
                    </a:glow>
                  </a:effectLst>
                  <a:latin typeface="微软雅黑" panose="020B0503020204020204" pitchFamily="34" charset="-122"/>
                  <a:ea typeface="微软雅黑" panose="020B0503020204020204" pitchFamily="34" charset="-122"/>
                </a:rPr>
                <a:t>核心内容不是单一的知识点，它往往是一组内容，或可以看作一个知识群。通过对核心内容的学习，体会不同教学内容之间、数学研究方法的一致性和可迁移性，帮助学生学会用整体的、联系的、发展的眼光看问题，从而掌握对一类内容的学习与理解，形成科学的思维习惯，在此过程中发展数学核心素养。</a:t>
              </a:r>
              <a:endParaRPr kumimoji="0" lang="zh-CN" altLang="en-US" sz="2000" b="1" i="0" u="none" strike="noStrike" kern="1200" cap="none" spc="0" normalizeH="0" baseline="0" noProof="0" dirty="0">
                <a:ln>
                  <a:noFill/>
                </a:ln>
                <a:solidFill>
                  <a:srgbClr val="367375"/>
                </a:solidFill>
                <a:effectLst>
                  <a:glow rad="127000">
                    <a:schemeClr val="bg1"/>
                  </a:glow>
                </a:effectLst>
                <a:uLnTx/>
                <a:uFillTx/>
                <a:latin typeface="微软雅黑" panose="020B0503020204020204" pitchFamily="34" charset="-122"/>
                <a:ea typeface="微软雅黑" panose="020B0503020204020204" pitchFamily="34" charset="-122"/>
              </a:endParaRPr>
            </a:p>
          </p:txBody>
        </p:sp>
      </p:grpSp>
      <p:sp>
        <p:nvSpPr>
          <p:cNvPr id="12" name="矩形 11"/>
          <p:cNvSpPr/>
          <p:nvPr/>
        </p:nvSpPr>
        <p:spPr>
          <a:xfrm flipV="1">
            <a:off x="408246" y="691040"/>
            <a:ext cx="4794819" cy="45719"/>
          </a:xfrm>
          <a:prstGeom prst="rect">
            <a:avLst/>
          </a:prstGeom>
          <a:solidFill>
            <a:srgbClr val="EBBF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65018" y="1152529"/>
            <a:ext cx="10654146" cy="3886641"/>
          </a:xfrm>
          <a:prstGeom prst="rect">
            <a:avLst/>
          </a:prstGeom>
          <a:noFill/>
        </p:spPr>
        <p:txBody>
          <a:bodyPr wrap="square">
            <a:spAutoFit/>
          </a:bodyPr>
          <a:lstStyle/>
          <a:p>
            <a:pPr>
              <a:lnSpc>
                <a:spcPct val="150000"/>
              </a:lnSpc>
            </a:pP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）建立了区域研究机制。</a:t>
            </a:r>
            <a:endParaRPr lang="en-US"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en-US" altLang="zh-CN" sz="2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①确立基于证据的大单元整体教学研究路径；</a:t>
            </a:r>
            <a:endParaRPr lang="en-US"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en-US" altLang="zh-CN" sz="2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②聚焦相同主题组建大单元整体教学研究共同体；</a:t>
            </a:r>
            <a:endParaRPr lang="en-US"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en-US" altLang="zh-CN" sz="2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③超越课例，基于知识本质及数学素养确定单元整体教学结构；</a:t>
            </a:r>
            <a:endParaRPr lang="en-US"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en-US" altLang="zh-CN" sz="2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④上好关键课例，以“任务驱动下的数学表达”实现学的转变；</a:t>
            </a:r>
            <a:endParaRPr lang="en-US"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en-US" altLang="zh-CN" sz="2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⑤以素养本位的作业设计分析改进教学，以达成教学评的一致。</a:t>
            </a:r>
            <a:endParaRPr lang="zh-CN" altLang="en-US" sz="2800" dirty="0"/>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5155" y="1731332"/>
            <a:ext cx="11159836" cy="2062103"/>
          </a:xfrm>
          <a:prstGeom prst="rect">
            <a:avLst/>
          </a:prstGeom>
          <a:noFill/>
        </p:spPr>
        <p:txBody>
          <a:bodyPr wrap="square">
            <a:spAutoFit/>
          </a:bodyPr>
          <a:lstStyle/>
          <a:p>
            <a:r>
              <a:rPr lang="zh-CN" altLang="zh-CN" sz="32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32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3200" kern="100" dirty="0">
                <a:effectLst/>
                <a:latin typeface="Calibri" panose="020F0502020204030204" pitchFamily="34" charset="0"/>
                <a:ea typeface="宋体" panose="02010600030101010101" pitchFamily="2" charset="-122"/>
                <a:cs typeface="Times New Roman" panose="02020603050405020304" pitchFamily="18" charset="0"/>
              </a:rPr>
              <a:t>）上学期重点展示</a:t>
            </a:r>
            <a:r>
              <a:rPr lang="zh-CN" altLang="en-US" sz="32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3200" kern="100" dirty="0">
                <a:effectLst/>
                <a:latin typeface="Calibri" panose="020F0502020204030204" pitchFamily="34" charset="0"/>
                <a:ea typeface="宋体" panose="02010600030101010101" pitchFamily="2" charset="-122"/>
                <a:cs typeface="Times New Roman" panose="02020603050405020304" pitchFamily="18" charset="0"/>
              </a:rPr>
              <a:t>“图形测量”和“数运算”主题中的“平行四边形面积”和“分数除以整数”两个课例。均从大单元整体视角切入，从知识本质勾连系统内容，对知识形成整体认识。</a:t>
            </a:r>
            <a:endParaRPr lang="zh-CN" altLang="en-US" sz="3200" dirty="0"/>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83096" y="998702"/>
            <a:ext cx="11158630" cy="720725"/>
          </a:xfrm>
        </p:spPr>
        <p:txBody>
          <a:bodyPr/>
          <a:lstStyle/>
          <a:p>
            <a:pPr algn="l"/>
            <a:r>
              <a:rPr lang="en-US" altLang="zh-CN" sz="3200" kern="100" dirty="0">
                <a:solidFill>
                  <a:srgbClr val="FF0000"/>
                </a:solidFill>
                <a:ea typeface="楷体" panose="02010609060101010101" charset="-122"/>
                <a:cs typeface="宋体" panose="02010600030101010101" pitchFamily="2" charset="-122"/>
              </a:rPr>
              <a:t>2.</a:t>
            </a:r>
            <a:r>
              <a:rPr lang="en-US" altLang="zh-CN" sz="32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3200" kern="100" dirty="0">
                <a:solidFill>
                  <a:srgbClr val="FF0000"/>
                </a:solidFill>
                <a:ea typeface="楷体" panose="02010609060101010101" charset="-122"/>
              </a:rPr>
              <a:t>基于</a:t>
            </a:r>
            <a:r>
              <a:rPr lang="zh-CN" altLang="en-US" sz="3200" kern="100" dirty="0">
                <a:solidFill>
                  <a:srgbClr val="FF0000"/>
                </a:solidFill>
                <a:ea typeface="楷体" panose="02010609060101010101" charset="-122"/>
              </a:rPr>
              <a:t>监测</a:t>
            </a:r>
            <a:r>
              <a:rPr lang="zh-CN" altLang="zh-CN" sz="3200" kern="100" dirty="0">
                <a:solidFill>
                  <a:srgbClr val="FF0000"/>
                </a:solidFill>
                <a:ea typeface="楷体" panose="02010609060101010101" charset="-122"/>
              </a:rPr>
              <a:t>数据的教学改进活动（郑陆镇区学生几何直观能力提升研究）</a:t>
            </a:r>
            <a:endParaRPr lang="zh-CN" altLang="en-US" sz="3200" kern="100" dirty="0">
              <a:solidFill>
                <a:srgbClr val="FF0000"/>
              </a:solidFill>
              <a:ea typeface="楷体" panose="02010609060101010101" charset="-122"/>
            </a:endParaRPr>
          </a:p>
        </p:txBody>
      </p:sp>
      <p:sp>
        <p:nvSpPr>
          <p:cNvPr id="3" name="文本框 2"/>
          <p:cNvSpPr txBox="1"/>
          <p:nvPr/>
        </p:nvSpPr>
        <p:spPr>
          <a:xfrm>
            <a:off x="1484245" y="2425148"/>
            <a:ext cx="6130204" cy="3240311"/>
          </a:xfrm>
          <a:prstGeom prst="rect">
            <a:avLst/>
          </a:prstGeom>
          <a:noFill/>
        </p:spPr>
        <p:txBody>
          <a:bodyPr wrap="none" rtlCol="0">
            <a:spAutoFit/>
          </a:bodyPr>
          <a:lstStyle/>
          <a:p>
            <a:pPr>
              <a:lnSpc>
                <a:spcPct val="150000"/>
              </a:lnSpc>
            </a:pPr>
            <a:r>
              <a:rPr lang="zh-CN" altLang="en-US" sz="2800" dirty="0"/>
              <a:t>启示</a:t>
            </a:r>
            <a:r>
              <a:rPr lang="zh-CN" altLang="en-US" sz="2800" dirty="0">
                <a:sym typeface="Wingdings" panose="05000000000000000000" pitchFamily="2" charset="2"/>
              </a:rPr>
              <a:t>：</a:t>
            </a:r>
            <a:endParaRPr lang="en-US" altLang="zh-CN" sz="2800" dirty="0">
              <a:sym typeface="Wingdings" panose="05000000000000000000" pitchFamily="2" charset="2"/>
            </a:endParaRPr>
          </a:p>
          <a:p>
            <a:pPr>
              <a:lnSpc>
                <a:spcPct val="150000"/>
              </a:lnSpc>
            </a:pPr>
            <a:r>
              <a:rPr lang="zh-CN" altLang="en-US" sz="2800" dirty="0">
                <a:sym typeface="Wingdings" panose="05000000000000000000" pitchFamily="2" charset="2"/>
              </a:rPr>
              <a:t>（</a:t>
            </a:r>
            <a:r>
              <a:rPr lang="en-US" altLang="zh-CN" sz="2800" dirty="0">
                <a:sym typeface="Wingdings" panose="05000000000000000000" pitchFamily="2" charset="2"/>
              </a:rPr>
              <a:t>1</a:t>
            </a:r>
            <a:r>
              <a:rPr lang="zh-CN" altLang="en-US" sz="2800" dirty="0">
                <a:sym typeface="Wingdings" panose="05000000000000000000" pitchFamily="2" charset="2"/>
              </a:rPr>
              <a:t>）</a:t>
            </a:r>
            <a:r>
              <a:rPr lang="zh-CN" altLang="en-US" sz="2800" dirty="0"/>
              <a:t>监测的根本目标是为了改进教学</a:t>
            </a:r>
            <a:endParaRPr lang="en-US" altLang="zh-CN" sz="2800" dirty="0"/>
          </a:p>
          <a:p>
            <a:pPr>
              <a:lnSpc>
                <a:spcPct val="150000"/>
              </a:lnSpc>
            </a:pPr>
            <a:r>
              <a:rPr lang="zh-CN" altLang="en-US" sz="2800" dirty="0"/>
              <a:t>（</a:t>
            </a:r>
            <a:r>
              <a:rPr lang="en-US" altLang="zh-CN" sz="2800" dirty="0"/>
              <a:t>2</a:t>
            </a:r>
            <a:r>
              <a:rPr lang="zh-CN" altLang="en-US" sz="2800" dirty="0"/>
              <a:t>）需要学会从数据中发现教学问题</a:t>
            </a:r>
            <a:endParaRPr lang="en-US" altLang="zh-CN" sz="2800" dirty="0"/>
          </a:p>
          <a:p>
            <a:pPr>
              <a:lnSpc>
                <a:spcPct val="150000"/>
              </a:lnSpc>
            </a:pPr>
            <a:r>
              <a:rPr lang="zh-CN" altLang="en-US" sz="2800" dirty="0"/>
              <a:t>（</a:t>
            </a:r>
            <a:r>
              <a:rPr lang="en-US" altLang="zh-CN" sz="2800" dirty="0"/>
              <a:t>3</a:t>
            </a:r>
            <a:r>
              <a:rPr lang="zh-CN" altLang="en-US" sz="2800" dirty="0"/>
              <a:t>）要基于实证开展教学改进活动</a:t>
            </a:r>
            <a:endParaRPr lang="en-US" altLang="zh-CN" sz="2800" dirty="0"/>
          </a:p>
          <a:p>
            <a:pPr>
              <a:lnSpc>
                <a:spcPct val="150000"/>
              </a:lnSpc>
            </a:pPr>
            <a:r>
              <a:rPr lang="zh-CN" altLang="en-US" sz="2800" dirty="0"/>
              <a:t>（</a:t>
            </a:r>
            <a:r>
              <a:rPr lang="en-US" altLang="zh-CN" sz="2800" dirty="0"/>
              <a:t>4</a:t>
            </a:r>
            <a:r>
              <a:rPr lang="zh-CN" altLang="en-US" sz="2800" dirty="0"/>
              <a:t>）要基于实证进行成果提炼活动</a:t>
            </a: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49043" y="910259"/>
            <a:ext cx="11365865" cy="4842590"/>
          </a:xfrm>
        </p:spPr>
        <p:txBody>
          <a:bodyPr/>
          <a:lstStyle/>
          <a:p>
            <a:r>
              <a:rPr lang="en-US" altLang="zh-CN" dirty="0">
                <a:solidFill>
                  <a:srgbClr val="FF0000"/>
                </a:solidFill>
              </a:rPr>
              <a:t>3.</a:t>
            </a:r>
            <a:r>
              <a:rPr lang="zh-CN" altLang="en-US" dirty="0">
                <a:solidFill>
                  <a:srgbClr val="FF0000"/>
                </a:solidFill>
              </a:rPr>
              <a:t>圆满完成各级各类比赛</a:t>
            </a:r>
            <a:endParaRPr lang="en-US" altLang="zh-CN" dirty="0">
              <a:solidFill>
                <a:srgbClr val="FF0000"/>
              </a:solidFill>
            </a:endParaRPr>
          </a:p>
          <a:p>
            <a:pPr marL="0" indent="0">
              <a:buNone/>
            </a:pPr>
            <a:r>
              <a:rPr lang="zh-CN" altLang="en-US" b="1" kern="100" dirty="0">
                <a:latin typeface="楷体" panose="02010609060101010101" charset="-122"/>
                <a:ea typeface="楷体" panose="02010609060101010101" charset="-122"/>
                <a:cs typeface="Times New Roman" panose="02020603050405020304" pitchFamily="18" charset="0"/>
              </a:rPr>
              <a:t>  </a:t>
            </a:r>
            <a:endParaRPr lang="en-US" altLang="zh-CN" b="1" kern="100" dirty="0">
              <a:latin typeface="楷体" panose="02010609060101010101" charset="-122"/>
              <a:ea typeface="楷体" panose="02010609060101010101" charset="-122"/>
              <a:cs typeface="Times New Roman" panose="02020603050405020304" pitchFamily="18" charset="0"/>
            </a:endParaRPr>
          </a:p>
          <a:p>
            <a:pPr marL="0" indent="0">
              <a:buNone/>
            </a:pPr>
            <a:r>
              <a:rPr lang="en-US" altLang="zh-CN" b="1" kern="100" dirty="0">
                <a:latin typeface="楷体" panose="02010609060101010101" charset="-122"/>
                <a:ea typeface="楷体" panose="02010609060101010101" charset="-122"/>
                <a:cs typeface="Times New Roman" panose="02020603050405020304" pitchFamily="18" charset="0"/>
              </a:rPr>
              <a:t>  </a:t>
            </a:r>
            <a:r>
              <a:rPr lang="zh-CN" altLang="en-US" b="1" kern="100" dirty="0">
                <a:latin typeface="楷体" panose="02010609060101010101" charset="-122"/>
                <a:ea typeface="楷体" panose="02010609060101010101" charset="-122"/>
                <a:cs typeface="Times New Roman" panose="02020603050405020304" pitchFamily="18" charset="0"/>
              </a:rPr>
              <a:t>（</a:t>
            </a:r>
            <a:r>
              <a:rPr lang="en-US" altLang="zh-CN" b="1" kern="100" dirty="0">
                <a:latin typeface="楷体" panose="02010609060101010101" charset="-122"/>
                <a:ea typeface="楷体" panose="02010609060101010101" charset="-122"/>
                <a:cs typeface="Times New Roman" panose="02020603050405020304" pitchFamily="18" charset="0"/>
              </a:rPr>
              <a:t>1</a:t>
            </a:r>
            <a:r>
              <a:rPr lang="zh-CN" altLang="en-US" b="1" kern="100" dirty="0">
                <a:latin typeface="楷体" panose="02010609060101010101" charset="-122"/>
                <a:ea typeface="楷体" panose="02010609060101010101" charset="-122"/>
                <a:cs typeface="Times New Roman" panose="02020603050405020304" pitchFamily="18" charset="0"/>
              </a:rPr>
              <a:t>）市优质课比赛</a:t>
            </a:r>
            <a:endParaRPr lang="en-US" altLang="zh-CN" b="1" kern="100" dirty="0">
              <a:latin typeface="楷体" panose="02010609060101010101" charset="-122"/>
              <a:ea typeface="楷体" panose="02010609060101010101" charset="-122"/>
              <a:cs typeface="Times New Roman" panose="02020603050405020304" pitchFamily="18" charset="0"/>
            </a:endParaRPr>
          </a:p>
          <a:p>
            <a:pPr marL="0" indent="0">
              <a:buNone/>
            </a:pPr>
            <a:r>
              <a:rPr lang="en-US" altLang="zh-CN" b="1" kern="100" dirty="0">
                <a:latin typeface="楷体" panose="02010609060101010101" charset="-122"/>
                <a:ea typeface="楷体" panose="02010609060101010101" charset="-122"/>
                <a:cs typeface="Times New Roman" panose="02020603050405020304" pitchFamily="18" charset="0"/>
              </a:rPr>
              <a:t>    </a:t>
            </a:r>
            <a:r>
              <a:rPr lang="zh-CN" altLang="en-US" b="1" kern="100" dirty="0">
                <a:latin typeface="楷体" panose="02010609060101010101" charset="-122"/>
                <a:ea typeface="楷体" panose="02010609060101010101" charset="-122"/>
                <a:cs typeface="Times New Roman" panose="02020603050405020304" pitchFamily="18" charset="0"/>
              </a:rPr>
              <a:t>局小沈虹、博爱陈静分获市一等奖，并都于</a:t>
            </a:r>
            <a:r>
              <a:rPr lang="en-US" altLang="zh-CN" b="1" kern="100" dirty="0">
                <a:latin typeface="楷体" panose="02010609060101010101" charset="-122"/>
                <a:ea typeface="楷体" panose="02010609060101010101" charset="-122"/>
                <a:cs typeface="Times New Roman" panose="02020603050405020304" pitchFamily="18" charset="0"/>
              </a:rPr>
              <a:t>3</a:t>
            </a:r>
            <a:r>
              <a:rPr lang="zh-CN" altLang="en-US" b="1" kern="100" dirty="0">
                <a:latin typeface="楷体" panose="02010609060101010101" charset="-122"/>
                <a:ea typeface="楷体" panose="02010609060101010101" charset="-122"/>
                <a:cs typeface="Times New Roman" panose="02020603050405020304" pitchFamily="18" charset="0"/>
              </a:rPr>
              <a:t>月（是否有变化，等通知）代表常州市参加省优质课比赛。</a:t>
            </a:r>
            <a:endParaRPr lang="en-US" altLang="zh-CN" b="1" kern="100" dirty="0">
              <a:latin typeface="楷体" panose="02010609060101010101" charset="-122"/>
              <a:ea typeface="楷体" panose="02010609060101010101" charset="-122"/>
              <a:cs typeface="Times New Roman" panose="02020603050405020304" pitchFamily="18" charset="0"/>
            </a:endParaRPr>
          </a:p>
          <a:p>
            <a:pPr marL="0" indent="0">
              <a:buNone/>
            </a:pPr>
            <a:r>
              <a:rPr lang="zh-CN" altLang="en-US" dirty="0">
                <a:solidFill>
                  <a:srgbClr val="FF0000"/>
                </a:solidFill>
                <a:latin typeface="楷体" panose="02010609060101010101" charset="-122"/>
                <a:ea typeface="楷体" panose="02010609060101010101" charset="-122"/>
              </a:rPr>
              <a:t>       </a:t>
            </a:r>
            <a:r>
              <a:rPr lang="en-US" altLang="zh-CN" dirty="0">
                <a:latin typeface="楷体" panose="02010609060101010101" charset="-122"/>
                <a:ea typeface="楷体" panose="02010609060101010101" charset="-122"/>
              </a:rPr>
              <a:t>  </a:t>
            </a:r>
            <a:endParaRPr lang="zh-CN" altLang="en-US" dirty="0">
              <a:latin typeface="楷体" panose="02010609060101010101" charset="-122"/>
              <a:ea typeface="楷体" panose="02010609060101010101" charset="-122"/>
            </a:endParaRPr>
          </a:p>
          <a:p>
            <a:pPr marL="0" indent="0">
              <a:buNone/>
            </a:pPr>
            <a:r>
              <a:rPr lang="en-US" altLang="zh-CN" b="1" kern="100" dirty="0">
                <a:latin typeface="楷体" panose="02010609060101010101" charset="-122"/>
                <a:ea typeface="楷体" panose="02010609060101010101" charset="-122"/>
                <a:cs typeface="Times New Roman" panose="02020603050405020304" pitchFamily="18" charset="0"/>
              </a:rPr>
              <a:t>  </a:t>
            </a:r>
          </a:p>
          <a:p>
            <a:pPr marL="0" indent="0">
              <a:buNone/>
            </a:pPr>
            <a:r>
              <a:rPr lang="en-US" altLang="zh-CN" b="1" kern="100" dirty="0">
                <a:latin typeface="楷体" panose="02010609060101010101" charset="-122"/>
                <a:ea typeface="楷体" panose="02010609060101010101" charset="-122"/>
                <a:cs typeface="Times New Roman" panose="02020603050405020304" pitchFamily="18" charset="0"/>
              </a:rPr>
              <a:t>  </a:t>
            </a:r>
            <a:r>
              <a:rPr lang="zh-CN" altLang="en-US" b="1" kern="100" dirty="0">
                <a:latin typeface="楷体" panose="02010609060101010101" charset="-122"/>
                <a:ea typeface="楷体" panose="02010609060101010101" charset="-122"/>
                <a:cs typeface="Times New Roman" panose="02020603050405020304" pitchFamily="18" charset="0"/>
              </a:rPr>
              <a:t>（</a:t>
            </a:r>
            <a:r>
              <a:rPr lang="en-US" altLang="zh-CN" b="1" kern="100" dirty="0">
                <a:latin typeface="楷体" panose="02010609060101010101" charset="-122"/>
                <a:ea typeface="楷体" panose="02010609060101010101" charset="-122"/>
                <a:cs typeface="Times New Roman" panose="02020603050405020304" pitchFamily="18" charset="0"/>
              </a:rPr>
              <a:t>2</a:t>
            </a:r>
            <a:r>
              <a:rPr lang="zh-CN" altLang="en-US" b="1" kern="100" dirty="0">
                <a:latin typeface="楷体" panose="02010609060101010101" charset="-122"/>
                <a:ea typeface="楷体" panose="02010609060101010101" charset="-122"/>
                <a:cs typeface="Times New Roman" panose="02020603050405020304" pitchFamily="18" charset="0"/>
              </a:rPr>
              <a:t>）省基本功比赛    </a:t>
            </a:r>
            <a:endParaRPr lang="en-US" altLang="zh-CN" b="1" kern="100" dirty="0">
              <a:latin typeface="楷体" panose="02010609060101010101" charset="-122"/>
              <a:ea typeface="楷体" panose="02010609060101010101" charset="-122"/>
              <a:cs typeface="Times New Roman" panose="02020603050405020304" pitchFamily="18" charset="0"/>
            </a:endParaRPr>
          </a:p>
          <a:p>
            <a:pPr marL="0" indent="0">
              <a:buNone/>
            </a:pPr>
            <a:r>
              <a:rPr lang="en-US" altLang="zh-CN" b="1" kern="100" dirty="0">
                <a:latin typeface="楷体" panose="02010609060101010101" charset="-122"/>
                <a:ea typeface="楷体" panose="02010609060101010101" charset="-122"/>
                <a:cs typeface="Times New Roman" panose="02020603050405020304" pitchFamily="18" charset="0"/>
              </a:rPr>
              <a:t>    </a:t>
            </a:r>
            <a:r>
              <a:rPr lang="zh-CN" altLang="en-US" b="1" kern="100" dirty="0">
                <a:latin typeface="楷体" panose="02010609060101010101" charset="-122"/>
                <a:ea typeface="楷体" panose="02010609060101010101" charset="-122"/>
                <a:cs typeface="Times New Roman" panose="02020603050405020304" pitchFamily="18" charset="0"/>
              </a:rPr>
              <a:t>局小黎媛君、紫云周月霞分获省一、二等奖。</a:t>
            </a:r>
            <a:endParaRPr lang="en-US" altLang="zh-CN" b="1" kern="100" dirty="0">
              <a:latin typeface="楷体" panose="02010609060101010101" charset="-122"/>
              <a:ea typeface="楷体" panose="02010609060101010101" charset="-122"/>
              <a:cs typeface="Times New Roman" panose="02020603050405020304" pitchFamily="18" charset="0"/>
            </a:endParaRPr>
          </a:p>
          <a:p>
            <a:pPr marL="0" indent="0">
              <a:buNone/>
            </a:pPr>
            <a:endParaRPr lang="zh-CN" altLang="en-US" dirty="0">
              <a:latin typeface="楷体" panose="02010609060101010101" charset="-122"/>
              <a:ea typeface="楷体" panose="02010609060101010101" charset="-122"/>
            </a:endParaRPr>
          </a:p>
        </p:txBody>
      </p:sp>
    </p:spTree>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49fbe9de-6617-4e73-b7ea-451ac7ac0f28}"/>
  <p:tag name="TABLE_ENDDRAG_ORIGIN_RECT" val="605*187"/>
  <p:tag name="TABLE_ENDDRAG_RECT" val="126*101*605*187"/>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178637ef-5770-4dbc-9dc2-05be2c0eb2af}"/>
  <p:tag name="TABLE_ENDDRAG_ORIGIN_RECT" val="606*183"/>
  <p:tag name="TABLE_ENDDRAG_RECT" val="136*324*606*183"/>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49ea2c1c-0765-4f69-94a7-19074722a377}"/>
  <p:tag name="TABLE_ENDDRAG_ORIGIN_RECT" val="753*239"/>
  <p:tag name="TABLE_ENDDRAG_RECT" val="93*149*753*239"/>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4cf6eb8c-1a8a-4388-90c5-7d366ecb4152}"/>
</p:tagLst>
</file>

<file path=ppt/tags/tag5.xml><?xml version="1.0" encoding="utf-8"?>
<p:tagLst xmlns:a="http://schemas.openxmlformats.org/drawingml/2006/main" xmlns:r="http://schemas.openxmlformats.org/officeDocument/2006/relationships" xmlns:p="http://schemas.openxmlformats.org/presentationml/2006/main">
  <p:tag name="TABLE_ENDDRAG_ORIGIN_RECT" val="81*174"/>
  <p:tag name="TABLE_ENDDRAG_RECT" val="749*218*81*174"/>
  <p:tag name="KSO_WM_UNIT_TABLE_BEAUTIFY" val="smartTable{46ba6e1b-af54-4184-8128-a5924ca854af}"/>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86684b41-9081-42e1-b625-15900181f1e9}"/>
  <p:tag name="TABLE_ENDDRAG_ORIGIN_RECT" val="617*294"/>
  <p:tag name="TABLE_ENDDRAG_RECT" val="114*55*617*294"/>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e2b17818-393b-4329-9f4a-7db0bd046232}"/>
  <p:tag name="TABLE_ENDDRAG_ORIGIN_RECT" val="536*105"/>
  <p:tag name="TABLE_ENDDRAG_RECT" val="157*376*536*105"/>
</p:tagLst>
</file>

<file path=ppt/theme/theme1.xml><?xml version="1.0" encoding="utf-8"?>
<a:theme xmlns:a="http://schemas.openxmlformats.org/drawingml/2006/main" name="科技宣讲">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TotalTime>
  <Words>3038</Words>
  <Application>Microsoft Office PowerPoint</Application>
  <PresentationFormat>宽屏</PresentationFormat>
  <Paragraphs>561</Paragraphs>
  <Slides>44</Slides>
  <Notes>41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44</vt:i4>
      </vt:variant>
    </vt:vector>
  </HeadingPairs>
  <TitlesOfParts>
    <vt:vector size="54" baseType="lpstr">
      <vt:lpstr>等线</vt:lpstr>
      <vt:lpstr>黑体</vt:lpstr>
      <vt:lpstr>楷体</vt:lpstr>
      <vt:lpstr>宋体</vt:lpstr>
      <vt:lpstr>微软雅黑</vt:lpstr>
      <vt:lpstr>Arial</vt:lpstr>
      <vt:lpstr>Calibri</vt:lpstr>
      <vt:lpstr>Helvetica</vt:lpstr>
      <vt:lpstr>Times New Roman</vt:lpstr>
      <vt:lpstr>科技宣讲</vt:lpstr>
      <vt:lpstr>                           小学数学教研训工作会议 </vt:lpstr>
      <vt:lpstr>PowerPoint 演示文稿</vt:lpstr>
      <vt:lpstr>一、上学期主要活动梳理</vt:lpstr>
      <vt:lpstr>PowerPoint 演示文稿</vt:lpstr>
      <vt:lpstr>PowerPoint 演示文稿</vt:lpstr>
      <vt:lpstr>PowerPoint 演示文稿</vt:lpstr>
      <vt:lpstr>PowerPoint 演示文稿</vt:lpstr>
      <vt:lpstr>2. 基于监测数据的教学改进活动（郑陆镇区学生几何直观能力提升研究）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调卷情况反馈</vt:lpstr>
      <vt:lpstr>1.抓实基础</vt:lpstr>
      <vt:lpstr>2.关注一般学生的理解度</vt:lpstr>
      <vt:lpstr>3.要关注问题解决能力</vt:lpstr>
      <vt:lpstr>读懂数学信息、解决真实问题的能力</vt:lpstr>
      <vt:lpstr>读懂数学信息、解决真实问题的能力</vt:lpstr>
      <vt:lpstr>综合解决问题的能力</vt:lpstr>
      <vt:lpstr>二、本学期教研训计划交流</vt:lpstr>
      <vt:lpstr>教学研究方面 聚焦主题，探寻学科素养常态课落实策略，实现教研从“点”到“面”的关照 </vt:lpstr>
      <vt:lpstr>区域赛事安排调整</vt:lpstr>
      <vt:lpstr>PowerPoint 演示文稿</vt:lpstr>
      <vt:lpstr>指向素养发展的大单元整体教学研讨活动</vt:lpstr>
      <vt:lpstr>其他市级活动</vt:lpstr>
      <vt:lpstr>  “双减”政策下“作业管理”专题研究 </vt:lpstr>
      <vt:lpstr>珠心算教育实验研究活动</vt:lpstr>
      <vt:lpstr>（二）依托区域赛事，凝聚教师团队，提升优秀教师研究力，努力激发各类教师的内在发展潜能。 </vt:lpstr>
      <vt:lpstr>省2022年小学数学优质课比赛</vt:lpstr>
      <vt:lpstr> </vt:lpstr>
      <vt:lpstr>（三）质量评价：立足日常，开展基于素养及关键能力的试题研究，共建“研评”一体化评价体系。 </vt:lpstr>
      <vt:lpstr>市学业质量检测</vt:lpstr>
      <vt:lpstr>市“运算能力”检测</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数学教研训期初工作会议</dc:title>
  <dc:creator/>
  <cp:lastModifiedBy>周 生亮</cp:lastModifiedBy>
  <cp:revision>678</cp:revision>
  <dcterms:created xsi:type="dcterms:W3CDTF">2015-05-05T08:02:00Z</dcterms:created>
  <dcterms:modified xsi:type="dcterms:W3CDTF">2022-02-23T12:34:25Z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7F5FE7046BA5433A9D49688F0C774DFB</vt:lpwstr>
  </property>
</Properties>
</file>