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comments/comment1.xml" ContentType="application/vnd.openxmlformats-officedocument.presentationml.comment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328" r:id="rId2"/>
    <p:sldId id="345" r:id="rId3"/>
    <p:sldId id="692" r:id="rId4"/>
    <p:sldId id="719" r:id="rId5"/>
    <p:sldId id="693" r:id="rId6"/>
    <p:sldId id="694" r:id="rId7"/>
    <p:sldId id="695" r:id="rId8"/>
    <p:sldId id="696" r:id="rId9"/>
    <p:sldId id="720" r:id="rId10"/>
    <p:sldId id="697" r:id="rId11"/>
    <p:sldId id="698" r:id="rId12"/>
    <p:sldId id="363" r:id="rId13"/>
    <p:sldId id="699" r:id="rId14"/>
    <p:sldId id="700" r:id="rId15"/>
    <p:sldId id="701" r:id="rId16"/>
    <p:sldId id="723" r:id="rId17"/>
    <p:sldId id="274" r:id="rId18"/>
    <p:sldId id="721" r:id="rId19"/>
    <p:sldId id="722" r:id="rId20"/>
    <p:sldId id="292" r:id="rId21"/>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Impact" panose="020B0806030902050204" pitchFamily="34" charset="0"/>
      <p:regular r:id="rId28"/>
    </p:embeddedFont>
    <p:embeddedFont>
      <p:font typeface="等线" panose="02010600030101010101" pitchFamily="2" charset="-122"/>
      <p:regular r:id="rId29"/>
      <p:bold r:id="rId30"/>
    </p:embeddedFont>
    <p:embeddedFont>
      <p:font typeface="方正姚体" panose="02010601030101010101" pitchFamily="2" charset="-122"/>
      <p:regular r:id="rId31"/>
    </p:embeddedFont>
    <p:embeddedFont>
      <p:font typeface="微软雅黑" panose="020B0503020204020204" pitchFamily="34" charset="-122"/>
      <p:regular r:id="rId32"/>
      <p:bold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9">
          <p15:clr>
            <a:srgbClr val="A4A3A4"/>
          </p15:clr>
        </p15:guide>
        <p15:guide id="2" pos="29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yi" initials="x" lastIdx="1" clrIdx="0">
    <p:extLst>
      <p:ext uri="{19B8F6BF-5375-455C-9EA6-DF929625EA0E}">
        <p15:presenceInfo xmlns:p15="http://schemas.microsoft.com/office/powerpoint/2012/main" userId="xuy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3AE"/>
    <a:srgbClr val="7E8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42" autoAdjust="0"/>
    <p:restoredTop sz="99816" autoAdjust="0"/>
  </p:normalViewPr>
  <p:slideViewPr>
    <p:cSldViewPr>
      <p:cViewPr varScale="1">
        <p:scale>
          <a:sx n="106" d="100"/>
          <a:sy n="106" d="100"/>
        </p:scale>
        <p:origin x="244" y="-64"/>
      </p:cViewPr>
      <p:guideLst>
        <p:guide orient="horz" pos="1539"/>
        <p:guide pos="2941"/>
      </p:guideLst>
    </p:cSldViewPr>
  </p:slideViewPr>
  <p:notesTextViewPr>
    <p:cViewPr>
      <p:scale>
        <a:sx n="100" d="100"/>
        <a:sy n="100" d="100"/>
      </p:scale>
      <p:origin x="0" y="0"/>
    </p:cViewPr>
  </p:notesTextViewPr>
  <p:sorterViewPr>
    <p:cViewPr>
      <p:scale>
        <a:sx n="50" d="100"/>
        <a:sy n="50" d="100"/>
      </p:scale>
      <p:origin x="0" y="11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8T09:29:50.603"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2022/4/29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t>2022/4/29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microsoft.com/office/2007/relationships/hdphoto" Target="../media/hdphoto2.wdp"/><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microsoft.com/office/2007/relationships/hdphoto" Target="../media/hdphoto2.wdp"/><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2.wdp"/><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自定义版式">
    <p:bg>
      <p:bgRef idx="1001">
        <a:schemeClr val="bg1"/>
      </p:bgRef>
    </p:bg>
    <p:spTree>
      <p:nvGrpSpPr>
        <p:cNvPr id="1" name=""/>
        <p:cNvGrpSpPr/>
        <p:nvPr/>
      </p:nvGrpSpPr>
      <p:grpSpPr>
        <a:xfrm>
          <a:off x="0" y="0"/>
          <a:ext cx="0" cy="0"/>
          <a:chOff x="0" y="0"/>
          <a:chExt cx="0" cy="0"/>
        </a:xfrm>
      </p:grpSpPr>
      <p:cxnSp>
        <p:nvCxnSpPr>
          <p:cNvPr id="8" name="直接连接符 7"/>
          <p:cNvCxnSpPr/>
          <p:nvPr userDrawn="1"/>
        </p:nvCxnSpPr>
        <p:spPr>
          <a:xfrm flipV="1">
            <a:off x="1752600" y="671943"/>
            <a:ext cx="7259782" cy="13858"/>
          </a:xfrm>
          <a:prstGeom prst="line">
            <a:avLst/>
          </a:prstGeom>
          <a:ln w="38100">
            <a:solidFill>
              <a:schemeClr val="accent6">
                <a:lumMod val="50000"/>
              </a:schemeClr>
            </a:solidFill>
          </a:ln>
        </p:spPr>
        <p:style>
          <a:lnRef idx="1">
            <a:schemeClr val="accent3"/>
          </a:lnRef>
          <a:fillRef idx="0">
            <a:schemeClr val="accent3"/>
          </a:fillRef>
          <a:effectRef idx="0">
            <a:schemeClr val="accent3"/>
          </a:effectRef>
          <a:fontRef idx="minor">
            <a:schemeClr val="tx1"/>
          </a:fontRef>
        </p:style>
      </p:cxnSp>
      <p:grpSp>
        <p:nvGrpSpPr>
          <p:cNvPr id="13" name="组合 12"/>
          <p:cNvGrpSpPr/>
          <p:nvPr userDrawn="1"/>
        </p:nvGrpSpPr>
        <p:grpSpPr>
          <a:xfrm>
            <a:off x="2105891" y="98717"/>
            <a:ext cx="6996547" cy="536864"/>
            <a:chOff x="2807853" y="73896"/>
            <a:chExt cx="9328729" cy="715818"/>
          </a:xfrm>
        </p:grpSpPr>
        <p:sp>
          <p:nvSpPr>
            <p:cNvPr id="9" name="五边形 8"/>
            <p:cNvSpPr/>
            <p:nvPr userDrawn="1"/>
          </p:nvSpPr>
          <p:spPr>
            <a:xfrm>
              <a:off x="2807853" y="73896"/>
              <a:ext cx="3269674" cy="715818"/>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燕尾形 9"/>
            <p:cNvSpPr/>
            <p:nvPr userDrawn="1"/>
          </p:nvSpPr>
          <p:spPr>
            <a:xfrm>
              <a:off x="5772723" y="73896"/>
              <a:ext cx="3408219" cy="715818"/>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 name="燕尾形 11"/>
            <p:cNvSpPr/>
            <p:nvPr userDrawn="1"/>
          </p:nvSpPr>
          <p:spPr>
            <a:xfrm>
              <a:off x="8885382" y="73896"/>
              <a:ext cx="3251200" cy="715818"/>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4" name="矩形 13"/>
          <p:cNvSpPr/>
          <p:nvPr userDrawn="1"/>
        </p:nvSpPr>
        <p:spPr>
          <a:xfrm>
            <a:off x="110836" y="98717"/>
            <a:ext cx="1870364" cy="58708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userDrawn="1"/>
        </p:nvSpPr>
        <p:spPr>
          <a:xfrm>
            <a:off x="2416925" y="141886"/>
            <a:ext cx="1830186" cy="507831"/>
          </a:xfrm>
          <a:prstGeom prst="rect">
            <a:avLst/>
          </a:prstGeom>
          <a:noFill/>
        </p:spPr>
        <p:txBody>
          <a:bodyPr wrap="square" rtlCol="0">
            <a:spAutoFit/>
          </a:bodyPr>
          <a:lstStyle/>
          <a:p>
            <a:r>
              <a:rPr lang="zh-CN" altLang="en-US" sz="2700" b="1" dirty="0">
                <a:solidFill>
                  <a:schemeClr val="bg1"/>
                </a:solidFill>
                <a:latin typeface="微软雅黑" panose="020B0503020204020204" charset="-122"/>
                <a:ea typeface="微软雅黑" panose="020B0503020204020204" charset="-122"/>
              </a:rPr>
              <a:t>碱的性质</a:t>
            </a:r>
          </a:p>
        </p:txBody>
      </p:sp>
      <p:sp>
        <p:nvSpPr>
          <p:cNvPr id="15" name="文本框 14"/>
          <p:cNvSpPr txBox="1"/>
          <p:nvPr userDrawn="1"/>
        </p:nvSpPr>
        <p:spPr>
          <a:xfrm>
            <a:off x="4833851" y="124775"/>
            <a:ext cx="1830186" cy="507831"/>
          </a:xfrm>
          <a:prstGeom prst="rect">
            <a:avLst/>
          </a:prstGeom>
          <a:noFill/>
        </p:spPr>
        <p:txBody>
          <a:bodyPr wrap="square" rtlCol="0">
            <a:spAutoFit/>
          </a:bodyPr>
          <a:lstStyle/>
          <a:p>
            <a:r>
              <a:rPr lang="zh-CN" altLang="en-US" sz="2700" b="1" dirty="0">
                <a:solidFill>
                  <a:srgbClr val="92D050"/>
                </a:solidFill>
                <a:latin typeface="微软雅黑" panose="020B0503020204020204" charset="-122"/>
                <a:ea typeface="微软雅黑" panose="020B0503020204020204" charset="-122"/>
              </a:rPr>
              <a:t>碱的制备</a:t>
            </a:r>
          </a:p>
        </p:txBody>
      </p:sp>
      <p:sp>
        <p:nvSpPr>
          <p:cNvPr id="16" name="文本框 15"/>
          <p:cNvSpPr txBox="1"/>
          <p:nvPr userDrawn="1"/>
        </p:nvSpPr>
        <p:spPr>
          <a:xfrm>
            <a:off x="7038110" y="124774"/>
            <a:ext cx="1830186" cy="507831"/>
          </a:xfrm>
          <a:prstGeom prst="rect">
            <a:avLst/>
          </a:prstGeom>
          <a:noFill/>
        </p:spPr>
        <p:txBody>
          <a:bodyPr wrap="square" rtlCol="0">
            <a:spAutoFit/>
          </a:bodyPr>
          <a:lstStyle/>
          <a:p>
            <a:r>
              <a:rPr lang="zh-CN" altLang="en-US" sz="2700" b="1" dirty="0">
                <a:solidFill>
                  <a:srgbClr val="92D050"/>
                </a:solidFill>
                <a:latin typeface="微软雅黑" panose="020B0503020204020204" charset="-122"/>
                <a:ea typeface="微软雅黑" panose="020B0503020204020204" charset="-122"/>
              </a:rPr>
              <a:t>碱的用途</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封面/目录">
    <p:spTree>
      <p:nvGrpSpPr>
        <p:cNvPr id="1" name=""/>
        <p:cNvGrpSpPr/>
        <p:nvPr/>
      </p:nvGrpSpPr>
      <p:grpSpPr>
        <a:xfrm>
          <a:off x="0" y="0"/>
          <a:ext cx="0" cy="0"/>
          <a:chOff x="0" y="0"/>
          <a:chExt cx="0" cy="0"/>
        </a:xfrm>
      </p:grpSpPr>
      <p:sp>
        <p:nvSpPr>
          <p:cNvPr id="6" name="矩形 5"/>
          <p:cNvSpPr/>
          <p:nvPr userDrawn="1"/>
        </p:nvSpPr>
        <p:spPr>
          <a:xfrm>
            <a:off x="0" y="0"/>
            <a:ext cx="9144000" cy="5143500"/>
          </a:xfrm>
          <a:prstGeom prst="rect">
            <a:avLst/>
          </a:prstGeom>
          <a:blipFill dpi="0" rotWithShape="1">
            <a:blip r:embed="rId2">
              <a:extLst>
                <a:ext uri="{BEBA8EAE-BF5A-486C-A8C5-ECC9F3942E4B}">
                  <a14:imgProps xmlns:a14="http://schemas.microsoft.com/office/drawing/2010/main">
                    <a14:imgLayer r:embed="rId3"/>
                  </a14:imgProps>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封面/目录">
    <p:spTree>
      <p:nvGrpSpPr>
        <p:cNvPr id="1" name=""/>
        <p:cNvGrpSpPr/>
        <p:nvPr/>
      </p:nvGrpSpPr>
      <p:grpSpPr>
        <a:xfrm>
          <a:off x="0" y="0"/>
          <a:ext cx="0" cy="0"/>
          <a:chOff x="0" y="0"/>
          <a:chExt cx="0" cy="0"/>
        </a:xfrm>
      </p:grpSpPr>
      <p:pic>
        <p:nvPicPr>
          <p:cNvPr id="3" name="Picture 4" descr="F:\0PPT素材\背景及图片\白麻子.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a:fill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备用">
    <p:spTree>
      <p:nvGrpSpPr>
        <p:cNvPr id="1" name=""/>
        <p:cNvGrpSpPr/>
        <p:nvPr/>
      </p:nvGrpSpPr>
      <p:grpSpPr>
        <a:xfrm>
          <a:off x="0" y="0"/>
          <a:ext cx="0" cy="0"/>
          <a:chOff x="0" y="0"/>
          <a:chExt cx="0" cy="0"/>
        </a:xfrm>
      </p:grpSpPr>
      <p:pic>
        <p:nvPicPr>
          <p:cNvPr id="3" name="Picture 76"/>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0" y="-1711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r="23478"/>
          <a:stretch>
            <a:fill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cxnSp>
        <p:nvCxnSpPr>
          <p:cNvPr id="26" name="直接连接符 25"/>
          <p:cNvCxnSpPr/>
          <p:nvPr userDrawn="1"/>
        </p:nvCxnSpPr>
        <p:spPr>
          <a:xfrm flipV="1">
            <a:off x="953128" y="654064"/>
            <a:ext cx="7147876" cy="1"/>
          </a:xfrm>
          <a:prstGeom prst="line">
            <a:avLst/>
          </a:prstGeom>
          <a:noFill/>
          <a:ln w="15875" cap="flat" cmpd="sng" algn="ctr">
            <a:solidFill>
              <a:srgbClr val="118C3B"/>
            </a:solidFill>
            <a:prstDash val="solid"/>
          </a:ln>
          <a:effectLst/>
        </p:spPr>
      </p:cxnSp>
      <p:sp>
        <p:nvSpPr>
          <p:cNvPr id="41" name="KSO_Shape"/>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4" name="椭圆 43"/>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5"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矩形 3"/>
          <p:cNvSpPr>
            <a:spLocks noChangeArrowheads="1"/>
          </p:cNvSpPr>
          <p:nvPr userDrawn="1"/>
        </p:nvSpPr>
        <p:spPr bwMode="auto">
          <a:xfrm>
            <a:off x="1076305" y="386794"/>
            <a:ext cx="1644557"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a:solidFill>
                  <a:schemeClr val="tx1">
                    <a:lumMod val="50000"/>
                    <a:lumOff val="50000"/>
                  </a:schemeClr>
                </a:solidFill>
                <a:latin typeface="微软雅黑" panose="020B0503020204020204" charset="-122"/>
                <a:ea typeface="微软雅黑" panose="020B0503020204020204" charset="-122"/>
              </a:rPr>
              <a:t>Teaching Analysis</a:t>
            </a:r>
            <a:endParaRPr lang="zh-CN" altLang="en-US" sz="1400" dirty="0">
              <a:solidFill>
                <a:schemeClr val="tx1">
                  <a:lumMod val="50000"/>
                  <a:lumOff val="50000"/>
                </a:schemeClr>
              </a:solidFill>
              <a:latin typeface="微软雅黑" panose="020B0503020204020204" charset="-122"/>
              <a:ea typeface="微软雅黑" panose="020B0503020204020204" charset="-122"/>
            </a:endParaRPr>
          </a:p>
        </p:txBody>
      </p:sp>
      <p:sp>
        <p:nvSpPr>
          <p:cNvPr id="65" name="标题 1"/>
          <p:cNvSpPr txBox="1"/>
          <p:nvPr userDrawn="1"/>
        </p:nvSpPr>
        <p:spPr>
          <a:xfrm>
            <a:off x="1075043" y="67257"/>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stStyle>
          <a:p>
            <a:pPr>
              <a:lnSpc>
                <a:spcPct val="100000"/>
              </a:lnSpc>
              <a:spcBef>
                <a:spcPts val="0"/>
              </a:spcBef>
            </a:pPr>
            <a:r>
              <a:rPr lang="zh-CN" altLang="en-US" sz="2000" b="1" kern="0" dirty="0">
                <a:solidFill>
                  <a:schemeClr val="accent1">
                    <a:lumMod val="75000"/>
                  </a:schemeClr>
                </a:solidFill>
              </a:rPr>
              <a:t>教学分析</a:t>
            </a:r>
          </a:p>
        </p:txBody>
      </p:sp>
      <p:pic>
        <p:nvPicPr>
          <p:cNvPr id="11" name="图片 10"/>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2601" r="1"/>
          <a:stretch>
            <a:fillRect/>
          </a:stretch>
        </p:blipFill>
        <p:spPr>
          <a:xfrm flipH="1">
            <a:off x="8129138" y="4314444"/>
            <a:ext cx="1512055" cy="1423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教学设计">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r="23478"/>
          <a:stretch>
            <a:fill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cxnSp>
        <p:nvCxnSpPr>
          <p:cNvPr id="26" name="直接连接符 25"/>
          <p:cNvCxnSpPr/>
          <p:nvPr userDrawn="1"/>
        </p:nvCxnSpPr>
        <p:spPr>
          <a:xfrm flipV="1">
            <a:off x="953128" y="654064"/>
            <a:ext cx="7147876" cy="1"/>
          </a:xfrm>
          <a:prstGeom prst="line">
            <a:avLst/>
          </a:prstGeom>
          <a:noFill/>
          <a:ln w="15875" cap="flat" cmpd="sng" algn="ctr">
            <a:solidFill>
              <a:srgbClr val="118C3B"/>
            </a:solidFill>
            <a:prstDash val="solid"/>
          </a:ln>
          <a:effectLst/>
        </p:spPr>
      </p:cxnSp>
      <p:sp>
        <p:nvSpPr>
          <p:cNvPr id="41" name="KSO_Shape"/>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4" name="椭圆 43"/>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5"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矩形 3"/>
          <p:cNvSpPr>
            <a:spLocks noChangeArrowheads="1"/>
          </p:cNvSpPr>
          <p:nvPr userDrawn="1"/>
        </p:nvSpPr>
        <p:spPr bwMode="auto">
          <a:xfrm>
            <a:off x="1081655" y="386794"/>
            <a:ext cx="1546773"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a:solidFill>
                  <a:schemeClr val="tx1">
                    <a:lumMod val="50000"/>
                    <a:lumOff val="50000"/>
                  </a:schemeClr>
                </a:solidFill>
                <a:latin typeface="微软雅黑" panose="020B0503020204020204" charset="-122"/>
                <a:ea typeface="微软雅黑" panose="020B0503020204020204" charset="-122"/>
              </a:rPr>
              <a:t>Teaching Design</a:t>
            </a:r>
            <a:endParaRPr lang="zh-CN" altLang="en-US" sz="1400" dirty="0">
              <a:solidFill>
                <a:schemeClr val="tx1">
                  <a:lumMod val="50000"/>
                  <a:lumOff val="50000"/>
                </a:schemeClr>
              </a:solidFill>
              <a:latin typeface="微软雅黑" panose="020B0503020204020204" charset="-122"/>
              <a:ea typeface="微软雅黑" panose="020B0503020204020204" charset="-122"/>
            </a:endParaRPr>
          </a:p>
        </p:txBody>
      </p:sp>
      <p:sp>
        <p:nvSpPr>
          <p:cNvPr id="65" name="标题 1"/>
          <p:cNvSpPr txBox="1"/>
          <p:nvPr userDrawn="1"/>
        </p:nvSpPr>
        <p:spPr>
          <a:xfrm>
            <a:off x="1075043" y="67257"/>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stStyle>
          <a:p>
            <a:pPr>
              <a:lnSpc>
                <a:spcPct val="100000"/>
              </a:lnSpc>
              <a:spcBef>
                <a:spcPts val="0"/>
              </a:spcBef>
            </a:pPr>
            <a:r>
              <a:rPr lang="zh-CN" altLang="en-US" sz="2000" b="1" kern="0" dirty="0">
                <a:solidFill>
                  <a:schemeClr val="accent1">
                    <a:lumMod val="75000"/>
                  </a:schemeClr>
                </a:solidFill>
              </a:rPr>
              <a:t>教学设计</a:t>
            </a: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r="23478"/>
          <a:stretch>
            <a:fill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cxnSp>
        <p:nvCxnSpPr>
          <p:cNvPr id="26" name="直接连接符 25"/>
          <p:cNvCxnSpPr/>
          <p:nvPr userDrawn="1"/>
        </p:nvCxnSpPr>
        <p:spPr>
          <a:xfrm flipV="1">
            <a:off x="953128" y="654064"/>
            <a:ext cx="7147876" cy="1"/>
          </a:xfrm>
          <a:prstGeom prst="line">
            <a:avLst/>
          </a:prstGeom>
          <a:noFill/>
          <a:ln w="15875" cap="flat" cmpd="sng" algn="ctr">
            <a:solidFill>
              <a:srgbClr val="118C3B"/>
            </a:solidFill>
            <a:prstDash val="solid"/>
          </a:ln>
          <a:effectLst/>
        </p:spPr>
      </p:cxnSp>
      <p:sp>
        <p:nvSpPr>
          <p:cNvPr id="41" name="KSO_Shape"/>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4" name="椭圆 43"/>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5"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矩形 3"/>
          <p:cNvSpPr>
            <a:spLocks noChangeArrowheads="1"/>
          </p:cNvSpPr>
          <p:nvPr userDrawn="1"/>
        </p:nvSpPr>
        <p:spPr bwMode="auto">
          <a:xfrm>
            <a:off x="1098426" y="386794"/>
            <a:ext cx="1600315"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a:solidFill>
                  <a:schemeClr val="tx1">
                    <a:lumMod val="50000"/>
                    <a:lumOff val="50000"/>
                  </a:schemeClr>
                </a:solidFill>
                <a:latin typeface="微软雅黑" panose="020B0503020204020204" charset="-122"/>
                <a:ea typeface="微软雅黑" panose="020B0503020204020204" charset="-122"/>
              </a:rPr>
              <a:t>Teaching Process</a:t>
            </a:r>
            <a:endParaRPr lang="zh-CN" altLang="en-US" sz="1400" dirty="0">
              <a:solidFill>
                <a:schemeClr val="tx1">
                  <a:lumMod val="50000"/>
                  <a:lumOff val="50000"/>
                </a:schemeClr>
              </a:solidFill>
              <a:latin typeface="微软雅黑" panose="020B0503020204020204" charset="-122"/>
              <a:ea typeface="微软雅黑" panose="020B0503020204020204" charset="-122"/>
            </a:endParaRPr>
          </a:p>
        </p:txBody>
      </p:sp>
      <p:sp>
        <p:nvSpPr>
          <p:cNvPr id="65" name="标题 1"/>
          <p:cNvSpPr txBox="1"/>
          <p:nvPr userDrawn="1"/>
        </p:nvSpPr>
        <p:spPr>
          <a:xfrm>
            <a:off x="1075043" y="67257"/>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stStyle>
          <a:p>
            <a:pPr>
              <a:lnSpc>
                <a:spcPct val="100000"/>
              </a:lnSpc>
              <a:spcBef>
                <a:spcPts val="0"/>
              </a:spcBef>
            </a:pPr>
            <a:r>
              <a:rPr lang="zh-CN" altLang="en-US" sz="2000" b="1" kern="0" dirty="0">
                <a:solidFill>
                  <a:schemeClr val="accent1">
                    <a:lumMod val="75000"/>
                  </a:schemeClr>
                </a:solidFill>
              </a:rPr>
              <a:t>教学过程</a:t>
            </a: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r="23478"/>
          <a:stretch>
            <a:fill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cxnSp>
        <p:nvCxnSpPr>
          <p:cNvPr id="26" name="直接连接符 25"/>
          <p:cNvCxnSpPr/>
          <p:nvPr userDrawn="1"/>
        </p:nvCxnSpPr>
        <p:spPr>
          <a:xfrm flipV="1">
            <a:off x="953128" y="654064"/>
            <a:ext cx="7147876" cy="1"/>
          </a:xfrm>
          <a:prstGeom prst="line">
            <a:avLst/>
          </a:prstGeom>
          <a:noFill/>
          <a:ln w="15875" cap="flat" cmpd="sng" algn="ctr">
            <a:solidFill>
              <a:srgbClr val="118C3B"/>
            </a:solidFill>
            <a:prstDash val="solid"/>
          </a:ln>
          <a:effectLst/>
        </p:spPr>
      </p:cxnSp>
      <p:sp>
        <p:nvSpPr>
          <p:cNvPr id="41" name="KSO_Shape"/>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4" name="椭圆 43"/>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5"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矩形 3"/>
          <p:cNvSpPr>
            <a:spLocks noChangeArrowheads="1"/>
          </p:cNvSpPr>
          <p:nvPr userDrawn="1"/>
        </p:nvSpPr>
        <p:spPr bwMode="auto">
          <a:xfrm>
            <a:off x="1083298" y="386794"/>
            <a:ext cx="1717655"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lvl="1" algn="ctr"/>
            <a:r>
              <a:rPr lang="en-US" altLang="zh-CN" sz="1400" dirty="0">
                <a:solidFill>
                  <a:schemeClr val="tx1">
                    <a:lumMod val="50000"/>
                    <a:lumOff val="50000"/>
                  </a:schemeClr>
                </a:solidFill>
                <a:latin typeface="微软雅黑" panose="020B0503020204020204" charset="-122"/>
                <a:ea typeface="微软雅黑" panose="020B0503020204020204" charset="-122"/>
              </a:rPr>
              <a:t>Teaching Refletion</a:t>
            </a:r>
          </a:p>
        </p:txBody>
      </p:sp>
      <p:sp>
        <p:nvSpPr>
          <p:cNvPr id="65" name="标题 1"/>
          <p:cNvSpPr txBox="1"/>
          <p:nvPr userDrawn="1"/>
        </p:nvSpPr>
        <p:spPr>
          <a:xfrm>
            <a:off x="1075043" y="67257"/>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stStyle>
          <a:p>
            <a:pPr>
              <a:lnSpc>
                <a:spcPct val="100000"/>
              </a:lnSpc>
              <a:spcBef>
                <a:spcPts val="0"/>
              </a:spcBef>
            </a:pPr>
            <a:r>
              <a:rPr lang="zh-CN" altLang="en-US" sz="2000" b="1" kern="0" dirty="0">
                <a:solidFill>
                  <a:schemeClr val="accent1">
                    <a:lumMod val="75000"/>
                  </a:schemeClr>
                </a:solidFill>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a:blip r:embed="rId4"/>
          <a:stretch>
            <a:fillRect/>
          </a:stretch>
        </p:blipFill>
        <p:spPr>
          <a:xfrm>
            <a:off x="0" y="4603432"/>
            <a:ext cx="540068" cy="540068"/>
          </a:xfrm>
          <a:prstGeom prst="rect">
            <a:avLst/>
          </a:prstGeom>
        </p:spPr>
      </p:pic>
      <p:pic>
        <p:nvPicPr>
          <p:cNvPr id="38" name="图片 37"/>
          <p:cNvPicPr>
            <a:picLocks noChangeAspect="1"/>
          </p:cNvPicPr>
          <p:nvPr>
            <p:custDataLst>
              <p:tags r:id="rId2"/>
            </p:custDataLst>
          </p:nvPr>
        </p:nvPicPr>
        <p:blipFill>
          <a:blip r:embed="rId5"/>
          <a:stretch>
            <a:fillRect/>
          </a:stretch>
        </p:blipFill>
        <p:spPr>
          <a:xfrm>
            <a:off x="8603932" y="0"/>
            <a:ext cx="540068" cy="540068"/>
          </a:xfrm>
          <a:prstGeom prst="rect">
            <a:avLst/>
          </a:prstGeom>
        </p:spPr>
      </p:pic>
      <p:sp>
        <p:nvSpPr>
          <p:cNvPr id="2" name="标题 1"/>
          <p:cNvSpPr>
            <a:spLocks noGrp="1"/>
          </p:cNvSpPr>
          <p:nvPr>
            <p:ph type="title"/>
          </p:nvPr>
        </p:nvSpPr>
        <p:spPr>
          <a:xfrm>
            <a:off x="502412" y="332426"/>
            <a:ext cx="8139178" cy="331473"/>
          </a:xfrm>
        </p:spPr>
        <p:txBody>
          <a:bodyPr vert="horz" lIns="90170" tIns="46990" rIns="90170" bIns="46990" rtlCol="0" anchor="ctr" anchorCtr="0">
            <a:noAutofit/>
          </a:bodyPr>
          <a:lstStyle>
            <a:lvl1pPr marL="0" marR="0" algn="l" defTabSz="685800" rtl="0" eaLnBrk="1" fontAlgn="auto" latinLnBrk="0" hangingPunct="1">
              <a:lnSpc>
                <a:spcPct val="100000"/>
              </a:lnSpc>
              <a:buNone/>
              <a:defRPr kumimoji="0" lang="zh-CN" altLang="en-US" sz="1800" b="1"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502412" y="714382"/>
            <a:ext cx="8139178" cy="4041680"/>
          </a:xfrm>
        </p:spPr>
        <p:txBody>
          <a:bodyPr vert="horz" lIns="90170" tIns="46990" rIns="90170" bIns="4699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2022/4/29</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51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68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49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30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11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6605" algn="l" defTabSz="1022985" rtl="0" eaLnBrk="1" latinLnBrk="0" hangingPunct="1">
        <a:defRPr sz="2000" kern="1200">
          <a:solidFill>
            <a:schemeClr val="tx1"/>
          </a:solidFill>
          <a:latin typeface="+mn-lt"/>
          <a:ea typeface="+mn-ea"/>
          <a:cs typeface="+mn-cs"/>
        </a:defRPr>
      </a:lvl5pPr>
      <a:lvl6pPr marL="2558415" algn="l" defTabSz="1022985" rtl="0" eaLnBrk="1" latinLnBrk="0" hangingPunct="1">
        <a:defRPr sz="2000" kern="1200">
          <a:solidFill>
            <a:schemeClr val="tx1"/>
          </a:solidFill>
          <a:latin typeface="+mn-lt"/>
          <a:ea typeface="+mn-ea"/>
          <a:cs typeface="+mn-cs"/>
        </a:defRPr>
      </a:lvl6pPr>
      <a:lvl7pPr marL="3069590" algn="l" defTabSz="1022985" rtl="0" eaLnBrk="1" latinLnBrk="0" hangingPunct="1">
        <a:defRPr sz="2000" kern="1200">
          <a:solidFill>
            <a:schemeClr val="tx1"/>
          </a:solidFill>
          <a:latin typeface="+mn-lt"/>
          <a:ea typeface="+mn-ea"/>
          <a:cs typeface="+mn-cs"/>
        </a:defRPr>
      </a:lvl7pPr>
      <a:lvl8pPr marL="3581400" algn="l" defTabSz="1022985" rtl="0" eaLnBrk="1" latinLnBrk="0" hangingPunct="1">
        <a:defRPr sz="2000" kern="1200">
          <a:solidFill>
            <a:schemeClr val="tx1"/>
          </a:solidFill>
          <a:latin typeface="+mn-lt"/>
          <a:ea typeface="+mn-ea"/>
          <a:cs typeface="+mn-cs"/>
        </a:defRPr>
      </a:lvl8pPr>
      <a:lvl9pPr marL="4093210" algn="l" defTabSz="10229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5.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notesSlide" Target="../notesSlides/notesSlide2.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slideLayout" Target="../slideLayouts/slideLayout3.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image" Target="../media/image28.png"/><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tags" Target="../tags/tag101.xml"/><Relationship Id="rId10" Type="http://schemas.openxmlformats.org/officeDocument/2006/relationships/tags" Target="../tags/tag96.xml"/><Relationship Id="rId19" Type="http://schemas.openxmlformats.org/officeDocument/2006/relationships/image" Target="../media/image27.png"/><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s>
</file>

<file path=ppt/slides/_rels/slide3.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image" Target="../media/image9.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10" Type="http://schemas.openxmlformats.org/officeDocument/2006/relationships/tags" Target="../tags/tag24.xml"/><Relationship Id="rId19" Type="http://schemas.openxmlformats.org/officeDocument/2006/relationships/slideLayout" Target="../slideLayouts/slideLayout7.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4.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slideLayout" Target="../slideLayouts/slideLayout7.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ags" Target="../tags/tag47.xml"/><Relationship Id="rId21" Type="http://schemas.openxmlformats.org/officeDocument/2006/relationships/image" Target="../media/image9.png"/><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tags" Target="../tags/tag6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3" Type="http://schemas.openxmlformats.org/officeDocument/2006/relationships/tags" Target="../tags/tag67.xml"/><Relationship Id="rId21" Type="http://schemas.openxmlformats.org/officeDocument/2006/relationships/slideLayout" Target="../slideLayouts/slideLayout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19" Type="http://schemas.openxmlformats.org/officeDocument/2006/relationships/tags" Target="../tags/tag83.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图片 67"/>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30909" r="25025"/>
          <a:stretch>
            <a:fillRect/>
          </a:stretch>
        </p:blipFill>
        <p:spPr>
          <a:xfrm>
            <a:off x="6431369" y="1"/>
            <a:ext cx="2701505" cy="1707654"/>
          </a:xfrm>
          <a:prstGeom prst="rect">
            <a:avLst/>
          </a:prstGeom>
        </p:spPr>
      </p:pic>
      <p:sp>
        <p:nvSpPr>
          <p:cNvPr id="58" name="椭圆 57"/>
          <p:cNvSpPr/>
          <p:nvPr/>
        </p:nvSpPr>
        <p:spPr>
          <a:xfrm rot="2700000">
            <a:off x="7916041" y="2213423"/>
            <a:ext cx="199892" cy="19989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7" name="图片 66"/>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2601" r="1"/>
          <a:stretch>
            <a:fillRect/>
          </a:stretch>
        </p:blipFill>
        <p:spPr>
          <a:xfrm>
            <a:off x="0" y="3579862"/>
            <a:ext cx="1865987" cy="1757148"/>
          </a:xfrm>
          <a:prstGeom prst="rect">
            <a:avLst/>
          </a:prstGeom>
        </p:spPr>
      </p:pic>
      <p:sp>
        <p:nvSpPr>
          <p:cNvPr id="47" name="文本框 46"/>
          <p:cNvSpPr txBox="1"/>
          <p:nvPr/>
        </p:nvSpPr>
        <p:spPr>
          <a:xfrm>
            <a:off x="755576" y="1232922"/>
            <a:ext cx="8136663" cy="1938992"/>
          </a:xfrm>
          <a:prstGeom prst="rect">
            <a:avLst/>
          </a:prstGeom>
          <a:noFill/>
        </p:spPr>
        <p:txBody>
          <a:bodyPr wrap="square" rtlCol="0">
            <a:spAutoFit/>
          </a:bodyPr>
          <a:lstStyle/>
          <a:p>
            <a:r>
              <a:rPr lang="zh-CN" altLang="en-US" sz="8000" dirty="0">
                <a:solidFill>
                  <a:srgbClr val="002060"/>
                </a:solidFill>
                <a:latin typeface="微软雅黑" panose="020B0503020204020204" charset="-122"/>
                <a:ea typeface="微软雅黑" panose="020B0503020204020204" charset="-122"/>
              </a:rPr>
              <a:t>  </a:t>
            </a:r>
            <a:r>
              <a:rPr lang="zh-CN" altLang="zh-CN" sz="4800" dirty="0">
                <a:solidFill>
                  <a:srgbClr val="002060"/>
                </a:solidFill>
                <a:latin typeface="微软雅黑" panose="020B0503020204020204" charset="-122"/>
                <a:ea typeface="微软雅黑" panose="020B0503020204020204" charset="-122"/>
              </a:rPr>
              <a:t>中考化学信息</a:t>
            </a:r>
            <a:r>
              <a:rPr lang="zh-CN" altLang="en-US" sz="4800" dirty="0">
                <a:solidFill>
                  <a:srgbClr val="002060"/>
                </a:solidFill>
                <a:latin typeface="微软雅黑" panose="020B0503020204020204" charset="-122"/>
                <a:ea typeface="微软雅黑" panose="020B0503020204020204" charset="-122"/>
              </a:rPr>
              <a:t>题</a:t>
            </a:r>
            <a:r>
              <a:rPr lang="zh-CN" altLang="zh-CN" sz="4800" dirty="0">
                <a:solidFill>
                  <a:srgbClr val="002060"/>
                </a:solidFill>
                <a:latin typeface="微软雅黑" panose="020B0503020204020204" charset="-122"/>
                <a:ea typeface="微软雅黑" panose="020B0503020204020204" charset="-122"/>
              </a:rPr>
              <a:t>复习</a:t>
            </a:r>
          </a:p>
          <a:p>
            <a:endParaRPr lang="zh-CN" altLang="en-US" sz="4000" dirty="0">
              <a:solidFill>
                <a:srgbClr val="002060"/>
              </a:solidFill>
              <a:latin typeface="微软雅黑" panose="020B0503020204020204" charset="-122"/>
              <a:ea typeface="微软雅黑" panose="020B0503020204020204" charset="-122"/>
            </a:endParaRPr>
          </a:p>
        </p:txBody>
      </p:sp>
      <p:sp>
        <p:nvSpPr>
          <p:cNvPr id="7" name="文本框 6"/>
          <p:cNvSpPr txBox="1"/>
          <p:nvPr/>
        </p:nvSpPr>
        <p:spPr>
          <a:xfrm>
            <a:off x="5436096" y="2940576"/>
            <a:ext cx="4584032" cy="523220"/>
          </a:xfrm>
          <a:prstGeom prst="rect">
            <a:avLst/>
          </a:prstGeom>
          <a:noFill/>
        </p:spPr>
        <p:txBody>
          <a:bodyPr wrap="square">
            <a:spAutoFit/>
          </a:bodyPr>
          <a:lstStyle/>
          <a:p>
            <a:r>
              <a:rPr lang="zh-CN" altLang="zh-CN" sz="2800" dirty="0">
                <a:solidFill>
                  <a:srgbClr val="002060"/>
                </a:solidFill>
                <a:latin typeface="微软雅黑" panose="020B0503020204020204" charset="-122"/>
                <a:ea typeface="微软雅黑" panose="020B0503020204020204" charset="-122"/>
              </a:rPr>
              <a:t>初高中衔接专题</a:t>
            </a:r>
            <a:endParaRPr lang="zh-CN" altLang="en-US" sz="2800" dirty="0"/>
          </a:p>
        </p:txBody>
      </p:sp>
      <p:cxnSp>
        <p:nvCxnSpPr>
          <p:cNvPr id="4" name="直接连接符 3"/>
          <p:cNvCxnSpPr/>
          <p:nvPr/>
        </p:nvCxnSpPr>
        <p:spPr>
          <a:xfrm>
            <a:off x="3851920" y="3219822"/>
            <a:ext cx="144016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 name="文本框 1">
            <a:extLst>
              <a:ext uri="{FF2B5EF4-FFF2-40B4-BE49-F238E27FC236}">
                <a16:creationId xmlns:a16="http://schemas.microsoft.com/office/drawing/2014/main" id="{CCF02B02-A56E-426B-B3E0-A312201470D9}"/>
              </a:ext>
            </a:extLst>
          </p:cNvPr>
          <p:cNvSpPr txBox="1"/>
          <p:nvPr/>
        </p:nvSpPr>
        <p:spPr>
          <a:xfrm>
            <a:off x="5882735" y="3867894"/>
            <a:ext cx="1845377" cy="369332"/>
          </a:xfrm>
          <a:prstGeom prst="rect">
            <a:avLst/>
          </a:prstGeom>
          <a:noFill/>
        </p:spPr>
        <p:txBody>
          <a:bodyPr wrap="none" rtlCol="0">
            <a:spAutoFit/>
          </a:bodyPr>
          <a:lstStyle/>
          <a:p>
            <a:r>
              <a:rPr lang="zh-CN" altLang="en-US" dirty="0">
                <a:solidFill>
                  <a:srgbClr val="002060"/>
                </a:solidFill>
                <a:latin typeface="微软雅黑" panose="020B0503020204020204" charset="-122"/>
                <a:ea typeface="微软雅黑" panose="020B0503020204020204" charset="-122"/>
              </a:rPr>
              <a:t>滨江中学    徐懿</a:t>
            </a: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048179" y="0"/>
            <a:ext cx="469302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8" name="组合 7"/>
          <p:cNvGrpSpPr/>
          <p:nvPr/>
        </p:nvGrpSpPr>
        <p:grpSpPr>
          <a:xfrm>
            <a:off x="3131766" y="51142"/>
            <a:ext cx="1588059" cy="502391"/>
            <a:chOff x="1214518" y="1090863"/>
            <a:chExt cx="3528392" cy="502391"/>
          </a:xfrm>
        </p:grpSpPr>
        <p:sp>
          <p:nvSpPr>
            <p:cNvPr id="9" name="文本框 8"/>
            <p:cNvSpPr txBox="1"/>
            <p:nvPr/>
          </p:nvSpPr>
          <p:spPr>
            <a:xfrm>
              <a:off x="1307675" y="1090863"/>
              <a:ext cx="3342076" cy="461665"/>
            </a:xfrm>
            <a:prstGeom prst="rect">
              <a:avLst/>
            </a:prstGeom>
            <a:noFill/>
          </p:spPr>
          <p:txBody>
            <a:bodyPr wrap="square" rtlCol="0">
              <a:spAutoFit/>
            </a:bodyPr>
            <a:lstStyle/>
            <a:p>
              <a:r>
                <a:rPr lang="zh-CN" altLang="en-US" sz="2400" b="1" dirty="0">
                  <a:solidFill>
                    <a:srgbClr val="002060"/>
                  </a:solidFill>
                </a:rPr>
                <a:t>现状分析</a:t>
              </a:r>
            </a:p>
          </p:txBody>
        </p:sp>
        <p:sp>
          <p:nvSpPr>
            <p:cNvPr id="10" name="矩形 9"/>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185682" y="85622"/>
            <a:ext cx="1588059" cy="468016"/>
            <a:chOff x="1214518" y="1131590"/>
            <a:chExt cx="3528392" cy="468016"/>
          </a:xfrm>
        </p:grpSpPr>
        <p:sp>
          <p:nvSpPr>
            <p:cNvPr id="14" name="文本框 13"/>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15" name="矩形 14"/>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539552" y="2283609"/>
            <a:ext cx="2468880" cy="368300"/>
          </a:xfrm>
          <a:prstGeom prst="rect">
            <a:avLst/>
          </a:prstGeom>
          <a:noFill/>
        </p:spPr>
        <p:txBody>
          <a:bodyPr wrap="none" rtlCol="0">
            <a:spAutoFit/>
          </a:bodyPr>
          <a:lstStyle/>
          <a:p>
            <a:r>
              <a:rPr lang="zh-CN" altLang="en-US" b="1" dirty="0"/>
              <a:t>信息处理能力提升途径</a:t>
            </a:r>
          </a:p>
        </p:txBody>
      </p:sp>
      <p:sp>
        <p:nvSpPr>
          <p:cNvPr id="2" name="文本框 1"/>
          <p:cNvSpPr txBox="1"/>
          <p:nvPr/>
        </p:nvSpPr>
        <p:spPr>
          <a:xfrm>
            <a:off x="549275" y="869315"/>
            <a:ext cx="2011680" cy="368300"/>
          </a:xfrm>
          <a:prstGeom prst="rect">
            <a:avLst/>
          </a:prstGeom>
          <a:noFill/>
        </p:spPr>
        <p:txBody>
          <a:bodyPr wrap="none" rtlCol="0" anchor="t">
            <a:spAutoFit/>
          </a:bodyPr>
          <a:lstStyle/>
          <a:p>
            <a:r>
              <a:rPr lang="zh-CN" altLang="en-US" b="1" dirty="0">
                <a:sym typeface="+mn-ea"/>
              </a:rPr>
              <a:t>皮亚杰的认知理论</a:t>
            </a:r>
            <a:endParaRPr lang="zh-CN" altLang="en-US" dirty="0"/>
          </a:p>
        </p:txBody>
      </p:sp>
      <p:sp>
        <p:nvSpPr>
          <p:cNvPr id="40" name="矩形 39"/>
          <p:cNvSpPr/>
          <p:nvPr/>
        </p:nvSpPr>
        <p:spPr>
          <a:xfrm>
            <a:off x="1819195" y="1529450"/>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855935" y="1565181"/>
            <a:ext cx="640080" cy="368300"/>
          </a:xfrm>
          <a:prstGeom prst="rect">
            <a:avLst/>
          </a:prstGeom>
          <a:noFill/>
        </p:spPr>
        <p:txBody>
          <a:bodyPr wrap="none" rtlCol="0">
            <a:spAutoFit/>
          </a:bodyPr>
          <a:lstStyle/>
          <a:p>
            <a:r>
              <a:rPr lang="zh-CN" altLang="en-US" dirty="0"/>
              <a:t>图示</a:t>
            </a:r>
          </a:p>
        </p:txBody>
      </p:sp>
      <p:pic>
        <p:nvPicPr>
          <p:cNvPr id="5" name="图片 4"/>
          <p:cNvPicPr>
            <a:picLocks noChangeAspect="1"/>
          </p:cNvPicPr>
          <p:nvPr/>
        </p:nvPicPr>
        <p:blipFill>
          <a:blip r:embed="rId3"/>
          <a:stretch>
            <a:fillRect/>
          </a:stretch>
        </p:blipFill>
        <p:spPr>
          <a:xfrm>
            <a:off x="2560700" y="1575616"/>
            <a:ext cx="679485" cy="358898"/>
          </a:xfrm>
          <a:prstGeom prst="rect">
            <a:avLst/>
          </a:prstGeom>
        </p:spPr>
      </p:pic>
      <p:sp>
        <p:nvSpPr>
          <p:cNvPr id="41" name="矩形 40"/>
          <p:cNvSpPr/>
          <p:nvPr/>
        </p:nvSpPr>
        <p:spPr>
          <a:xfrm>
            <a:off x="3351144" y="1525841"/>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3387884" y="1561572"/>
            <a:ext cx="640080" cy="368300"/>
          </a:xfrm>
          <a:prstGeom prst="rect">
            <a:avLst/>
          </a:prstGeom>
          <a:noFill/>
        </p:spPr>
        <p:txBody>
          <a:bodyPr wrap="none" rtlCol="0">
            <a:spAutoFit/>
          </a:bodyPr>
          <a:lstStyle/>
          <a:p>
            <a:r>
              <a:rPr lang="zh-CN" altLang="en-US" dirty="0"/>
              <a:t>同化</a:t>
            </a:r>
          </a:p>
        </p:txBody>
      </p:sp>
      <p:pic>
        <p:nvPicPr>
          <p:cNvPr id="54" name="图片 53"/>
          <p:cNvPicPr>
            <a:picLocks noChangeAspect="1"/>
          </p:cNvPicPr>
          <p:nvPr/>
        </p:nvPicPr>
        <p:blipFill>
          <a:blip r:embed="rId3"/>
          <a:stretch>
            <a:fillRect/>
          </a:stretch>
        </p:blipFill>
        <p:spPr>
          <a:xfrm>
            <a:off x="4128370" y="1575616"/>
            <a:ext cx="679485" cy="358898"/>
          </a:xfrm>
          <a:prstGeom prst="rect">
            <a:avLst/>
          </a:prstGeom>
        </p:spPr>
      </p:pic>
      <p:sp>
        <p:nvSpPr>
          <p:cNvPr id="56" name="矩形 55"/>
          <p:cNvSpPr/>
          <p:nvPr/>
        </p:nvSpPr>
        <p:spPr>
          <a:xfrm>
            <a:off x="4866473" y="1505999"/>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883093" y="1558098"/>
            <a:ext cx="640080" cy="368300"/>
          </a:xfrm>
          <a:prstGeom prst="rect">
            <a:avLst/>
          </a:prstGeom>
          <a:noFill/>
        </p:spPr>
        <p:txBody>
          <a:bodyPr wrap="none" rtlCol="0">
            <a:spAutoFit/>
          </a:bodyPr>
          <a:lstStyle/>
          <a:p>
            <a:r>
              <a:rPr lang="zh-CN" altLang="en-US" dirty="0"/>
              <a:t>顺应</a:t>
            </a:r>
          </a:p>
        </p:txBody>
      </p:sp>
      <p:pic>
        <p:nvPicPr>
          <p:cNvPr id="58" name="图片 57"/>
          <p:cNvPicPr>
            <a:picLocks noChangeAspect="1"/>
          </p:cNvPicPr>
          <p:nvPr/>
        </p:nvPicPr>
        <p:blipFill>
          <a:blip r:embed="rId3"/>
          <a:stretch>
            <a:fillRect/>
          </a:stretch>
        </p:blipFill>
        <p:spPr>
          <a:xfrm>
            <a:off x="5640113" y="1557382"/>
            <a:ext cx="679485" cy="358898"/>
          </a:xfrm>
          <a:prstGeom prst="rect">
            <a:avLst/>
          </a:prstGeom>
        </p:spPr>
      </p:pic>
      <p:sp>
        <p:nvSpPr>
          <p:cNvPr id="60" name="文本框 59"/>
          <p:cNvSpPr txBox="1"/>
          <p:nvPr/>
        </p:nvSpPr>
        <p:spPr>
          <a:xfrm>
            <a:off x="6411959" y="1539596"/>
            <a:ext cx="640080" cy="368300"/>
          </a:xfrm>
          <a:prstGeom prst="rect">
            <a:avLst/>
          </a:prstGeom>
          <a:noFill/>
        </p:spPr>
        <p:txBody>
          <a:bodyPr wrap="none" rtlCol="0">
            <a:spAutoFit/>
          </a:bodyPr>
          <a:lstStyle/>
          <a:p>
            <a:r>
              <a:rPr lang="zh-CN" altLang="en-US" dirty="0"/>
              <a:t>平衡</a:t>
            </a:r>
          </a:p>
        </p:txBody>
      </p:sp>
      <p:sp>
        <p:nvSpPr>
          <p:cNvPr id="66" name="矩形 65"/>
          <p:cNvSpPr/>
          <p:nvPr/>
        </p:nvSpPr>
        <p:spPr>
          <a:xfrm>
            <a:off x="6403799" y="1511904"/>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73400" y="3179815"/>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210140" y="3215546"/>
            <a:ext cx="646331" cy="369332"/>
          </a:xfrm>
          <a:prstGeom prst="rect">
            <a:avLst/>
          </a:prstGeom>
          <a:noFill/>
        </p:spPr>
        <p:txBody>
          <a:bodyPr wrap="none" rtlCol="0">
            <a:spAutoFit/>
          </a:bodyPr>
          <a:lstStyle/>
          <a:p>
            <a:r>
              <a:rPr lang="zh-CN" altLang="en-US" dirty="0"/>
              <a:t>阅读</a:t>
            </a:r>
          </a:p>
        </p:txBody>
      </p:sp>
      <p:pic>
        <p:nvPicPr>
          <p:cNvPr id="11" name="图片 10"/>
          <p:cNvPicPr>
            <a:picLocks noChangeAspect="1"/>
          </p:cNvPicPr>
          <p:nvPr/>
        </p:nvPicPr>
        <p:blipFill>
          <a:blip r:embed="rId3"/>
          <a:stretch>
            <a:fillRect/>
          </a:stretch>
        </p:blipFill>
        <p:spPr>
          <a:xfrm>
            <a:off x="1914905" y="3225981"/>
            <a:ext cx="679485" cy="358898"/>
          </a:xfrm>
          <a:prstGeom prst="rect">
            <a:avLst/>
          </a:prstGeom>
        </p:spPr>
      </p:pic>
      <p:sp>
        <p:nvSpPr>
          <p:cNvPr id="12" name="矩形 11"/>
          <p:cNvSpPr/>
          <p:nvPr/>
        </p:nvSpPr>
        <p:spPr>
          <a:xfrm>
            <a:off x="2705349" y="3176206"/>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42089" y="3211937"/>
            <a:ext cx="646331" cy="369332"/>
          </a:xfrm>
          <a:prstGeom prst="rect">
            <a:avLst/>
          </a:prstGeom>
          <a:noFill/>
        </p:spPr>
        <p:txBody>
          <a:bodyPr wrap="none" rtlCol="0">
            <a:spAutoFit/>
          </a:bodyPr>
          <a:lstStyle/>
          <a:p>
            <a:r>
              <a:rPr lang="zh-CN" altLang="en-US" dirty="0"/>
              <a:t>筛选</a:t>
            </a:r>
          </a:p>
        </p:txBody>
      </p:sp>
      <p:pic>
        <p:nvPicPr>
          <p:cNvPr id="17" name="图片 16"/>
          <p:cNvPicPr>
            <a:picLocks noChangeAspect="1"/>
          </p:cNvPicPr>
          <p:nvPr/>
        </p:nvPicPr>
        <p:blipFill>
          <a:blip r:embed="rId3"/>
          <a:stretch>
            <a:fillRect/>
          </a:stretch>
        </p:blipFill>
        <p:spPr>
          <a:xfrm>
            <a:off x="3482575" y="3225981"/>
            <a:ext cx="679485" cy="358898"/>
          </a:xfrm>
          <a:prstGeom prst="rect">
            <a:avLst/>
          </a:prstGeom>
        </p:spPr>
      </p:pic>
      <p:sp>
        <p:nvSpPr>
          <p:cNvPr id="19" name="矩形 18"/>
          <p:cNvSpPr/>
          <p:nvPr/>
        </p:nvSpPr>
        <p:spPr>
          <a:xfrm>
            <a:off x="4220678" y="3156364"/>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237298" y="3208463"/>
            <a:ext cx="646331" cy="369332"/>
          </a:xfrm>
          <a:prstGeom prst="rect">
            <a:avLst/>
          </a:prstGeom>
          <a:noFill/>
        </p:spPr>
        <p:txBody>
          <a:bodyPr wrap="none" rtlCol="0">
            <a:spAutoFit/>
          </a:bodyPr>
          <a:lstStyle/>
          <a:p>
            <a:r>
              <a:rPr lang="zh-CN" altLang="en-US" dirty="0"/>
              <a:t>模型</a:t>
            </a:r>
          </a:p>
        </p:txBody>
      </p:sp>
      <p:pic>
        <p:nvPicPr>
          <p:cNvPr id="22" name="图片 21"/>
          <p:cNvPicPr>
            <a:picLocks noChangeAspect="1"/>
          </p:cNvPicPr>
          <p:nvPr/>
        </p:nvPicPr>
        <p:blipFill>
          <a:blip r:embed="rId3"/>
          <a:stretch>
            <a:fillRect/>
          </a:stretch>
        </p:blipFill>
        <p:spPr>
          <a:xfrm>
            <a:off x="4994318" y="3207747"/>
            <a:ext cx="679485" cy="358898"/>
          </a:xfrm>
          <a:prstGeom prst="rect">
            <a:avLst/>
          </a:prstGeom>
        </p:spPr>
      </p:pic>
      <p:sp>
        <p:nvSpPr>
          <p:cNvPr id="23" name="矩形 22"/>
          <p:cNvSpPr/>
          <p:nvPr/>
        </p:nvSpPr>
        <p:spPr>
          <a:xfrm>
            <a:off x="7231398" y="3162607"/>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766164" y="3189961"/>
            <a:ext cx="646331" cy="369332"/>
          </a:xfrm>
          <a:prstGeom prst="rect">
            <a:avLst/>
          </a:prstGeom>
          <a:noFill/>
        </p:spPr>
        <p:txBody>
          <a:bodyPr wrap="none" rtlCol="0">
            <a:spAutoFit/>
          </a:bodyPr>
          <a:lstStyle/>
          <a:p>
            <a:r>
              <a:rPr lang="zh-CN" altLang="en-US" dirty="0"/>
              <a:t>迁移</a:t>
            </a:r>
          </a:p>
        </p:txBody>
      </p:sp>
      <p:pic>
        <p:nvPicPr>
          <p:cNvPr id="25" name="图片 24"/>
          <p:cNvPicPr>
            <a:picLocks noChangeAspect="1"/>
          </p:cNvPicPr>
          <p:nvPr/>
        </p:nvPicPr>
        <p:blipFill>
          <a:blip r:embed="rId3"/>
          <a:stretch>
            <a:fillRect/>
          </a:stretch>
        </p:blipFill>
        <p:spPr>
          <a:xfrm>
            <a:off x="6510382" y="3227161"/>
            <a:ext cx="679485" cy="358898"/>
          </a:xfrm>
          <a:prstGeom prst="rect">
            <a:avLst/>
          </a:prstGeom>
        </p:spPr>
      </p:pic>
      <p:sp>
        <p:nvSpPr>
          <p:cNvPr id="26" name="矩形 25"/>
          <p:cNvSpPr/>
          <p:nvPr/>
        </p:nvSpPr>
        <p:spPr>
          <a:xfrm>
            <a:off x="5758004" y="3162269"/>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231398" y="3191054"/>
            <a:ext cx="661174" cy="369332"/>
          </a:xfrm>
          <a:prstGeom prst="rect">
            <a:avLst/>
          </a:prstGeom>
          <a:noFill/>
        </p:spPr>
        <p:txBody>
          <a:bodyPr wrap="square">
            <a:spAutoFit/>
          </a:bodyPr>
          <a:lstStyle/>
          <a:p>
            <a:r>
              <a:rPr lang="zh-CN" altLang="en-US" dirty="0"/>
              <a:t>质疑</a:t>
            </a: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40" grpId="0" animBg="1"/>
      <p:bldP spid="3" grpId="0"/>
      <p:bldP spid="41" grpId="0" animBg="1"/>
      <p:bldP spid="53" grpId="0"/>
      <p:bldP spid="56" grpId="0" animBg="1"/>
      <p:bldP spid="57" grpId="0"/>
      <p:bldP spid="60" grpId="0"/>
      <p:bldP spid="66" grpId="0" animBg="1"/>
      <p:bldP spid="4" grpId="0" animBg="1"/>
      <p:bldP spid="6" grpId="0"/>
      <p:bldP spid="12" grpId="0" animBg="1"/>
      <p:bldP spid="16" grpId="0"/>
      <p:bldP spid="19" grpId="0" animBg="1"/>
      <p:bldP spid="21" grpId="0"/>
      <p:bldP spid="23" grpId="0" animBg="1"/>
      <p:bldP spid="24" grpId="0"/>
      <p:bldP spid="26"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048180" y="0"/>
            <a:ext cx="1553408"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8" name="组合 7"/>
          <p:cNvGrpSpPr/>
          <p:nvPr/>
        </p:nvGrpSpPr>
        <p:grpSpPr>
          <a:xfrm>
            <a:off x="2691539" y="79539"/>
            <a:ext cx="1588059" cy="472270"/>
            <a:chOff x="1121359" y="1045968"/>
            <a:chExt cx="3528392" cy="472270"/>
          </a:xfrm>
        </p:grpSpPr>
        <p:sp>
          <p:nvSpPr>
            <p:cNvPr id="9" name="文本框 8"/>
            <p:cNvSpPr txBox="1"/>
            <p:nvPr/>
          </p:nvSpPr>
          <p:spPr>
            <a:xfrm>
              <a:off x="1307675" y="1056573"/>
              <a:ext cx="3342076" cy="461665"/>
            </a:xfrm>
            <a:prstGeom prst="rect">
              <a:avLst/>
            </a:prstGeom>
            <a:noFill/>
          </p:spPr>
          <p:txBody>
            <a:bodyPr wrap="square" rtlCol="0">
              <a:spAutoFit/>
            </a:bodyPr>
            <a:lstStyle/>
            <a:p>
              <a:r>
                <a:rPr lang="zh-CN" altLang="en-US" sz="2400" b="1" dirty="0">
                  <a:solidFill>
                    <a:srgbClr val="002060"/>
                  </a:solidFill>
                </a:rPr>
                <a:t>现状分析</a:t>
              </a:r>
            </a:p>
          </p:txBody>
        </p:sp>
        <p:sp>
          <p:nvSpPr>
            <p:cNvPr id="10" name="矩形 9"/>
            <p:cNvSpPr/>
            <p:nvPr/>
          </p:nvSpPr>
          <p:spPr>
            <a:xfrm>
              <a:off x="1121359" y="1045968"/>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971600" y="90145"/>
            <a:ext cx="1588059" cy="468016"/>
            <a:chOff x="1214518" y="1131590"/>
            <a:chExt cx="3528392" cy="468016"/>
          </a:xfrm>
        </p:grpSpPr>
        <p:sp>
          <p:nvSpPr>
            <p:cNvPr id="14" name="文本框 13"/>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15" name="矩形 14"/>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475" y="67135"/>
            <a:ext cx="8921107" cy="1443855"/>
            <a:chOff x="-8566690" y="235401"/>
            <a:chExt cx="14323063" cy="1443855"/>
          </a:xfrm>
        </p:grpSpPr>
        <p:sp>
          <p:nvSpPr>
            <p:cNvPr id="19" name="文本框 18"/>
            <p:cNvSpPr txBox="1"/>
            <p:nvPr/>
          </p:nvSpPr>
          <p:spPr>
            <a:xfrm>
              <a:off x="-8566690" y="849311"/>
              <a:ext cx="14323063" cy="829945"/>
            </a:xfrm>
            <a:prstGeom prst="rect">
              <a:avLst/>
            </a:prstGeom>
            <a:noFill/>
          </p:spPr>
          <p:txBody>
            <a:bodyPr wrap="square" rtlCol="0">
              <a:spAutoFit/>
            </a:bodyPr>
            <a:lstStyle/>
            <a:p>
              <a:r>
                <a:rPr lang="zh-CN" altLang="en-US" sz="1600" b="1" dirty="0">
                  <a:solidFill>
                    <a:srgbClr val="002060"/>
                  </a:solidFill>
                </a:rPr>
                <a:t>（</a:t>
              </a:r>
              <a:r>
                <a:rPr lang="en-US" altLang="zh-CN" sz="1600" b="1" dirty="0">
                  <a:solidFill>
                    <a:srgbClr val="002060"/>
                  </a:solidFill>
                </a:rPr>
                <a:t>2021</a:t>
              </a:r>
              <a:r>
                <a:rPr lang="zh-CN" altLang="en-US" sz="1600" b="1" dirty="0">
                  <a:solidFill>
                    <a:srgbClr val="002060"/>
                  </a:solidFill>
                </a:rPr>
                <a:t>年中考</a:t>
              </a:r>
              <a:r>
                <a:rPr lang="en-US" altLang="zh-CN" sz="1600" b="1" dirty="0">
                  <a:solidFill>
                    <a:srgbClr val="002060"/>
                  </a:solidFill>
                </a:rPr>
                <a:t>29</a:t>
              </a:r>
              <a:r>
                <a:rPr lang="zh-CN" altLang="en-US" sz="1600" b="1" dirty="0">
                  <a:solidFill>
                    <a:srgbClr val="002060"/>
                  </a:solidFill>
                </a:rPr>
                <a:t>题）</a:t>
              </a:r>
              <a:r>
                <a:rPr lang="zh-CN" altLang="en-US" sz="1600" dirty="0">
                  <a:latin typeface="+mn-ea"/>
                </a:rPr>
                <a:t>呼吸自救器是人在缺氧环境或出现高浓度有毒有害气体环境中使用的一种安全防护装置。图</a:t>
              </a:r>
              <a:r>
                <a:rPr lang="en-US" altLang="zh-CN" sz="1600" dirty="0">
                  <a:latin typeface="+mn-ea"/>
                </a:rPr>
                <a:t>1</a:t>
              </a:r>
              <a:r>
                <a:rPr lang="zh-CN" altLang="en-US" sz="1600" dirty="0">
                  <a:latin typeface="+mn-ea"/>
                </a:rPr>
                <a:t>是某化学氧自救器的示意图</a:t>
              </a:r>
              <a:r>
                <a:rPr lang="en-US" altLang="zh-CN" sz="1600" dirty="0">
                  <a:latin typeface="+mn-ea"/>
                </a:rPr>
                <a:t>,</a:t>
              </a:r>
              <a:r>
                <a:rPr lang="zh-CN" altLang="en-US" sz="1600" dirty="0">
                  <a:latin typeface="+mn-ea"/>
                </a:rPr>
                <a:t>其供氧装置由“初期生氧器”和“生氧罐”组成</a:t>
              </a:r>
              <a:r>
                <a:rPr lang="en-US" altLang="zh-CN" sz="1600" dirty="0">
                  <a:latin typeface="+mn-ea"/>
                </a:rPr>
                <a:t>.</a:t>
              </a:r>
              <a:r>
                <a:rPr lang="zh-CN" altLang="en-US" sz="1600" dirty="0">
                  <a:latin typeface="+mn-ea"/>
                </a:rPr>
                <a:t>同学们对其工作原理进行了如下探究</a:t>
              </a:r>
              <a:r>
                <a:rPr lang="en-US" altLang="zh-CN" sz="1600" dirty="0">
                  <a:latin typeface="+mn-ea"/>
                </a:rPr>
                <a:t>:</a:t>
              </a:r>
            </a:p>
          </p:txBody>
        </p:sp>
        <p:sp>
          <p:nvSpPr>
            <p:cNvPr id="21" name="矩形 20"/>
            <p:cNvSpPr/>
            <p:nvPr/>
          </p:nvSpPr>
          <p:spPr>
            <a:xfrm>
              <a:off x="-1489262" y="235401"/>
              <a:ext cx="2386670"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3"/>
          <a:stretch>
            <a:fillRect/>
          </a:stretch>
        </p:blipFill>
        <p:spPr>
          <a:xfrm>
            <a:off x="6790893" y="1707654"/>
            <a:ext cx="2237718" cy="1991816"/>
          </a:xfrm>
          <a:prstGeom prst="rect">
            <a:avLst/>
          </a:prstGeom>
        </p:spPr>
      </p:pic>
      <p:sp>
        <p:nvSpPr>
          <p:cNvPr id="23" name="文本框 22"/>
          <p:cNvSpPr txBox="1"/>
          <p:nvPr/>
        </p:nvSpPr>
        <p:spPr>
          <a:xfrm>
            <a:off x="201098" y="1473870"/>
            <a:ext cx="6341033" cy="368300"/>
          </a:xfrm>
          <a:prstGeom prst="rect">
            <a:avLst/>
          </a:prstGeom>
          <a:noFill/>
        </p:spPr>
        <p:txBody>
          <a:bodyPr wrap="square">
            <a:spAutoFit/>
          </a:bodyPr>
          <a:lstStyle/>
          <a:p>
            <a:r>
              <a:rPr lang="zh-CN" altLang="en-US" b="1" dirty="0">
                <a:latin typeface="+mn-ea"/>
              </a:rPr>
              <a:t>I.探究“初期生氧器”</a:t>
            </a:r>
          </a:p>
        </p:txBody>
      </p:sp>
      <p:sp>
        <p:nvSpPr>
          <p:cNvPr id="28" name="文本框 27"/>
          <p:cNvSpPr txBox="1"/>
          <p:nvPr/>
        </p:nvSpPr>
        <p:spPr>
          <a:xfrm>
            <a:off x="684908" y="1828159"/>
            <a:ext cx="5976662" cy="829945"/>
          </a:xfrm>
          <a:prstGeom prst="rect">
            <a:avLst/>
          </a:prstGeom>
          <a:noFill/>
        </p:spPr>
        <p:txBody>
          <a:bodyPr wrap="square">
            <a:spAutoFit/>
          </a:bodyPr>
          <a:lstStyle/>
          <a:p>
            <a:r>
              <a:rPr lang="zh-CN" altLang="en-US" sz="1600" dirty="0">
                <a:latin typeface="+mn-ea"/>
              </a:rPr>
              <a:t>【资料1】①该化学氧自救器在工作初期,内部独立的“初期生氧器”首先启动,以解决初期供氧不足的问题。“初期生氧器”内有氯酸钾、二氧化锰、铁粉等成分。 </a:t>
            </a:r>
          </a:p>
        </p:txBody>
      </p:sp>
      <p:sp>
        <p:nvSpPr>
          <p:cNvPr id="29" name="矩形 28"/>
          <p:cNvSpPr/>
          <p:nvPr/>
        </p:nvSpPr>
        <p:spPr>
          <a:xfrm>
            <a:off x="611505" y="1842135"/>
            <a:ext cx="6050915" cy="8578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文本框 30"/>
          <p:cNvSpPr txBox="1"/>
          <p:nvPr/>
        </p:nvSpPr>
        <p:spPr>
          <a:xfrm>
            <a:off x="135062" y="2719299"/>
            <a:ext cx="6784458" cy="337185"/>
          </a:xfrm>
          <a:prstGeom prst="rect">
            <a:avLst/>
          </a:prstGeom>
          <a:noFill/>
        </p:spPr>
        <p:txBody>
          <a:bodyPr wrap="square">
            <a:spAutoFit/>
          </a:bodyPr>
          <a:lstStyle/>
          <a:p>
            <a:r>
              <a:rPr lang="en-US" altLang="zh-CN" sz="1600" dirty="0">
                <a:latin typeface="+mn-ea"/>
              </a:rPr>
              <a:t>(1)</a:t>
            </a:r>
            <a:r>
              <a:rPr lang="zh-CN" altLang="en-US" sz="1600" dirty="0">
                <a:latin typeface="+mn-ea"/>
              </a:rPr>
              <a:t>“初期生氧器”主要依靠氯酸钾和二氧化锰制氧,其化学反应方程式为</a:t>
            </a:r>
          </a:p>
        </p:txBody>
      </p:sp>
      <p:cxnSp>
        <p:nvCxnSpPr>
          <p:cNvPr id="12" name="直接连接符 11"/>
          <p:cNvCxnSpPr/>
          <p:nvPr/>
        </p:nvCxnSpPr>
        <p:spPr>
          <a:xfrm>
            <a:off x="436326" y="3291830"/>
            <a:ext cx="28803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直接连接符 39"/>
          <p:cNvCxnSpPr/>
          <p:nvPr/>
        </p:nvCxnSpPr>
        <p:spPr>
          <a:xfrm>
            <a:off x="685165" y="2643505"/>
            <a:ext cx="316674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椭圆 36"/>
          <p:cNvSpPr/>
          <p:nvPr/>
        </p:nvSpPr>
        <p:spPr>
          <a:xfrm>
            <a:off x="7812360" y="2427734"/>
            <a:ext cx="550868" cy="7112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5" name="直接连接符 44"/>
          <p:cNvCxnSpPr/>
          <p:nvPr/>
        </p:nvCxnSpPr>
        <p:spPr>
          <a:xfrm>
            <a:off x="6804228" y="3003798"/>
            <a:ext cx="9494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 name="文本框 52"/>
          <p:cNvSpPr txBox="1"/>
          <p:nvPr/>
        </p:nvSpPr>
        <p:spPr>
          <a:xfrm>
            <a:off x="6174931" y="3946068"/>
            <a:ext cx="1706880" cy="706755"/>
          </a:xfrm>
          <a:prstGeom prst="rect">
            <a:avLst/>
          </a:prstGeom>
          <a:noFill/>
        </p:spPr>
        <p:txBody>
          <a:bodyPr wrap="none" rtlCol="0">
            <a:spAutoFit/>
          </a:bodyPr>
          <a:lstStyle/>
          <a:p>
            <a:r>
              <a:rPr lang="zh-CN" altLang="en-US" sz="2000" b="1" dirty="0">
                <a:solidFill>
                  <a:srgbClr val="002060"/>
                </a:solidFill>
              </a:rPr>
              <a:t>加热装置</a:t>
            </a:r>
            <a:r>
              <a:rPr lang="en-US" altLang="zh-CN" sz="2000" b="1" dirty="0">
                <a:solidFill>
                  <a:srgbClr val="002060"/>
                </a:solidFill>
              </a:rPr>
              <a:t>?</a:t>
            </a:r>
          </a:p>
          <a:p>
            <a:r>
              <a:rPr lang="zh-CN" altLang="en-US" sz="2000" b="1" dirty="0">
                <a:solidFill>
                  <a:srgbClr val="002060"/>
                </a:solidFill>
              </a:rPr>
              <a:t>铁粉的作用？</a:t>
            </a:r>
          </a:p>
        </p:txBody>
      </p:sp>
      <p:sp>
        <p:nvSpPr>
          <p:cNvPr id="2" name="文本框 1"/>
          <p:cNvSpPr txBox="1"/>
          <p:nvPr/>
        </p:nvSpPr>
        <p:spPr>
          <a:xfrm>
            <a:off x="4411791" y="63474"/>
            <a:ext cx="1504202" cy="460375"/>
          </a:xfrm>
          <a:prstGeom prst="rect">
            <a:avLst/>
          </a:prstGeom>
          <a:noFill/>
        </p:spPr>
        <p:txBody>
          <a:bodyPr wrap="square" rtlCol="0">
            <a:spAutoFit/>
          </a:bodyPr>
          <a:lstStyle/>
          <a:p>
            <a:r>
              <a:rPr lang="zh-CN" altLang="en-US" sz="2400" b="1" dirty="0">
                <a:solidFill>
                  <a:srgbClr val="002060"/>
                </a:solidFill>
              </a:rPr>
              <a:t>真题再现</a:t>
            </a:r>
          </a:p>
        </p:txBody>
      </p:sp>
      <p:sp>
        <p:nvSpPr>
          <p:cNvPr id="34" name="矩形 33"/>
          <p:cNvSpPr/>
          <p:nvPr/>
        </p:nvSpPr>
        <p:spPr>
          <a:xfrm>
            <a:off x="384175" y="3395345"/>
            <a:ext cx="683260" cy="409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20835" y="3430811"/>
            <a:ext cx="646331" cy="369332"/>
          </a:xfrm>
          <a:prstGeom prst="rect">
            <a:avLst/>
          </a:prstGeom>
          <a:noFill/>
        </p:spPr>
        <p:txBody>
          <a:bodyPr wrap="none" rtlCol="0">
            <a:spAutoFit/>
          </a:bodyPr>
          <a:lstStyle/>
          <a:p>
            <a:r>
              <a:rPr lang="zh-CN" altLang="en-US" dirty="0"/>
              <a:t>阅读</a:t>
            </a:r>
          </a:p>
        </p:txBody>
      </p:sp>
      <p:pic>
        <p:nvPicPr>
          <p:cNvPr id="38" name="图片 37"/>
          <p:cNvPicPr>
            <a:picLocks noChangeAspect="1"/>
          </p:cNvPicPr>
          <p:nvPr/>
        </p:nvPicPr>
        <p:blipFill>
          <a:blip r:embed="rId4"/>
          <a:stretch>
            <a:fillRect/>
          </a:stretch>
        </p:blipFill>
        <p:spPr>
          <a:xfrm>
            <a:off x="1125600" y="3441246"/>
            <a:ext cx="679485" cy="358898"/>
          </a:xfrm>
          <a:prstGeom prst="rect">
            <a:avLst/>
          </a:prstGeom>
        </p:spPr>
      </p:pic>
      <p:sp>
        <p:nvSpPr>
          <p:cNvPr id="39" name="矩形 38"/>
          <p:cNvSpPr/>
          <p:nvPr/>
        </p:nvSpPr>
        <p:spPr>
          <a:xfrm>
            <a:off x="1915795" y="3391535"/>
            <a:ext cx="683260" cy="3848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952784" y="3427202"/>
            <a:ext cx="646331" cy="369332"/>
          </a:xfrm>
          <a:prstGeom prst="rect">
            <a:avLst/>
          </a:prstGeom>
          <a:noFill/>
        </p:spPr>
        <p:txBody>
          <a:bodyPr wrap="none" rtlCol="0">
            <a:spAutoFit/>
          </a:bodyPr>
          <a:lstStyle/>
          <a:p>
            <a:r>
              <a:rPr lang="zh-CN" altLang="en-US" dirty="0"/>
              <a:t>筛选</a:t>
            </a:r>
          </a:p>
        </p:txBody>
      </p:sp>
      <p:pic>
        <p:nvPicPr>
          <p:cNvPr id="43" name="图片 42"/>
          <p:cNvPicPr>
            <a:picLocks noChangeAspect="1"/>
          </p:cNvPicPr>
          <p:nvPr/>
        </p:nvPicPr>
        <p:blipFill>
          <a:blip r:embed="rId4"/>
          <a:stretch>
            <a:fillRect/>
          </a:stretch>
        </p:blipFill>
        <p:spPr>
          <a:xfrm>
            <a:off x="2693270" y="3441246"/>
            <a:ext cx="679485" cy="358898"/>
          </a:xfrm>
          <a:prstGeom prst="rect">
            <a:avLst/>
          </a:prstGeom>
        </p:spPr>
      </p:pic>
      <p:sp>
        <p:nvSpPr>
          <p:cNvPr id="44" name="矩形 43"/>
          <p:cNvSpPr/>
          <p:nvPr/>
        </p:nvSpPr>
        <p:spPr>
          <a:xfrm>
            <a:off x="3431373" y="3371629"/>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3447993" y="3423728"/>
            <a:ext cx="646331" cy="368300"/>
          </a:xfrm>
          <a:prstGeom prst="rect">
            <a:avLst/>
          </a:prstGeom>
          <a:noFill/>
        </p:spPr>
        <p:txBody>
          <a:bodyPr wrap="square" rtlCol="0">
            <a:spAutoFit/>
          </a:bodyPr>
          <a:lstStyle/>
          <a:p>
            <a:r>
              <a:rPr lang="zh-CN" altLang="en-US" dirty="0"/>
              <a:t>模型</a:t>
            </a:r>
          </a:p>
        </p:txBody>
      </p:sp>
      <p:pic>
        <p:nvPicPr>
          <p:cNvPr id="54" name="图片 53"/>
          <p:cNvPicPr>
            <a:picLocks noChangeAspect="1"/>
          </p:cNvPicPr>
          <p:nvPr/>
        </p:nvPicPr>
        <p:blipFill>
          <a:blip r:embed="rId4"/>
          <a:stretch>
            <a:fillRect/>
          </a:stretch>
        </p:blipFill>
        <p:spPr>
          <a:xfrm>
            <a:off x="4205013" y="3423012"/>
            <a:ext cx="679485" cy="358898"/>
          </a:xfrm>
          <a:prstGeom prst="rect">
            <a:avLst/>
          </a:prstGeom>
        </p:spPr>
      </p:pic>
      <p:sp>
        <p:nvSpPr>
          <p:cNvPr id="55" name="矩形 54"/>
          <p:cNvSpPr/>
          <p:nvPr/>
        </p:nvSpPr>
        <p:spPr>
          <a:xfrm>
            <a:off x="6442093" y="3377872"/>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4976859" y="3405226"/>
            <a:ext cx="646331" cy="369332"/>
          </a:xfrm>
          <a:prstGeom prst="rect">
            <a:avLst/>
          </a:prstGeom>
          <a:noFill/>
        </p:spPr>
        <p:txBody>
          <a:bodyPr wrap="none" rtlCol="0">
            <a:spAutoFit/>
          </a:bodyPr>
          <a:lstStyle/>
          <a:p>
            <a:r>
              <a:rPr lang="zh-CN" altLang="en-US" dirty="0"/>
              <a:t>迁移</a:t>
            </a:r>
          </a:p>
        </p:txBody>
      </p:sp>
      <p:pic>
        <p:nvPicPr>
          <p:cNvPr id="57" name="图片 56"/>
          <p:cNvPicPr>
            <a:picLocks noChangeAspect="1"/>
          </p:cNvPicPr>
          <p:nvPr/>
        </p:nvPicPr>
        <p:blipFill>
          <a:blip r:embed="rId4"/>
          <a:stretch>
            <a:fillRect/>
          </a:stretch>
        </p:blipFill>
        <p:spPr>
          <a:xfrm>
            <a:off x="5721077" y="3442426"/>
            <a:ext cx="679485" cy="358898"/>
          </a:xfrm>
          <a:prstGeom prst="rect">
            <a:avLst/>
          </a:prstGeom>
        </p:spPr>
      </p:pic>
      <p:sp>
        <p:nvSpPr>
          <p:cNvPr id="58" name="矩形 57"/>
          <p:cNvSpPr/>
          <p:nvPr/>
        </p:nvSpPr>
        <p:spPr>
          <a:xfrm>
            <a:off x="4968875" y="3377565"/>
            <a:ext cx="683260" cy="396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6442093" y="3406319"/>
            <a:ext cx="661174" cy="369332"/>
          </a:xfrm>
          <a:prstGeom prst="rect">
            <a:avLst/>
          </a:prstGeom>
          <a:noFill/>
        </p:spPr>
        <p:txBody>
          <a:bodyPr wrap="square">
            <a:spAutoFit/>
          </a:bodyPr>
          <a:lstStyle/>
          <a:p>
            <a:r>
              <a:rPr lang="zh-CN" altLang="en-US" dirty="0"/>
              <a:t>质疑</a:t>
            </a:r>
          </a:p>
        </p:txBody>
      </p:sp>
      <p:cxnSp>
        <p:nvCxnSpPr>
          <p:cNvPr id="60" name="直接连接符 59"/>
          <p:cNvCxnSpPr/>
          <p:nvPr/>
        </p:nvCxnSpPr>
        <p:spPr>
          <a:xfrm>
            <a:off x="4922723" y="2483098"/>
            <a:ext cx="9494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61" name="图片 60"/>
          <p:cNvPicPr>
            <a:picLocks noChangeAspect="1"/>
          </p:cNvPicPr>
          <p:nvPr/>
        </p:nvPicPr>
        <p:blipFill>
          <a:blip r:embed="rId5"/>
          <a:stretch>
            <a:fillRect/>
          </a:stretch>
        </p:blipFill>
        <p:spPr>
          <a:xfrm>
            <a:off x="3275965" y="3867785"/>
            <a:ext cx="1110615" cy="1245235"/>
          </a:xfrm>
          <a:prstGeom prst="rect">
            <a:avLst/>
          </a:prstGeom>
        </p:spPr>
      </p:pic>
      <p:pic>
        <p:nvPicPr>
          <p:cNvPr id="5" name="图片 4">
            <a:extLst>
              <a:ext uri="{FF2B5EF4-FFF2-40B4-BE49-F238E27FC236}">
                <a16:creationId xmlns:a16="http://schemas.microsoft.com/office/drawing/2014/main" id="{50146B5E-D703-478D-B19C-B520480262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519" y="2985396"/>
            <a:ext cx="1997131" cy="3056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3" grpId="0"/>
      <p:bldP spid="34" grpId="0" animBg="1"/>
      <p:bldP spid="36" grpId="0"/>
      <p:bldP spid="39" grpId="0" animBg="1"/>
      <p:bldP spid="41" grpId="0"/>
      <p:bldP spid="44" grpId="0" animBg="1"/>
      <p:bldP spid="46" grpId="0"/>
      <p:bldP spid="55" grpId="0" animBg="1"/>
      <p:bldP spid="56" grpId="0"/>
      <p:bldP spid="58" grpId="0" animBg="1"/>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043848" y="-635"/>
            <a:ext cx="6169133" cy="639260"/>
          </a:xfrm>
          <a:prstGeom prst="rect">
            <a:avLst/>
          </a:prstGeom>
        </p:spPr>
      </p:pic>
      <p:sp>
        <p:nvSpPr>
          <p:cNvPr id="48" name="椭圆 47"/>
          <p:cNvSpPr/>
          <p:nvPr/>
        </p:nvSpPr>
        <p:spPr bwMode="auto">
          <a:xfrm>
            <a:off x="7881455" y="384836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19" name="矩形 18"/>
          <p:cNvSpPr/>
          <p:nvPr/>
        </p:nvSpPr>
        <p:spPr>
          <a:xfrm>
            <a:off x="1725930" y="997585"/>
            <a:ext cx="5830570" cy="5861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1" name="组合 30"/>
          <p:cNvGrpSpPr/>
          <p:nvPr/>
        </p:nvGrpSpPr>
        <p:grpSpPr>
          <a:xfrm>
            <a:off x="2711267" y="127924"/>
            <a:ext cx="1588059" cy="472270"/>
            <a:chOff x="1121359" y="1045968"/>
            <a:chExt cx="3528392" cy="472270"/>
          </a:xfrm>
        </p:grpSpPr>
        <p:sp>
          <p:nvSpPr>
            <p:cNvPr id="32" name="文本框 31"/>
            <p:cNvSpPr txBox="1"/>
            <p:nvPr/>
          </p:nvSpPr>
          <p:spPr>
            <a:xfrm>
              <a:off x="1307675" y="1056573"/>
              <a:ext cx="3342076" cy="461665"/>
            </a:xfrm>
            <a:prstGeom prst="rect">
              <a:avLst/>
            </a:prstGeom>
            <a:noFill/>
          </p:spPr>
          <p:txBody>
            <a:bodyPr wrap="square" rtlCol="0">
              <a:spAutoFit/>
            </a:bodyPr>
            <a:lstStyle/>
            <a:p>
              <a:r>
                <a:rPr lang="zh-CN" altLang="en-US" sz="2400" b="1" dirty="0">
                  <a:solidFill>
                    <a:srgbClr val="002060"/>
                  </a:solidFill>
                </a:rPr>
                <a:t>现状分析</a:t>
              </a:r>
            </a:p>
          </p:txBody>
        </p:sp>
        <p:sp>
          <p:nvSpPr>
            <p:cNvPr id="33" name="矩形 32"/>
            <p:cNvSpPr/>
            <p:nvPr/>
          </p:nvSpPr>
          <p:spPr>
            <a:xfrm>
              <a:off x="1121359" y="1045968"/>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1011056" y="121572"/>
            <a:ext cx="1588059" cy="468016"/>
            <a:chOff x="1214518" y="1131590"/>
            <a:chExt cx="3528392" cy="468016"/>
          </a:xfrm>
        </p:grpSpPr>
        <p:sp>
          <p:nvSpPr>
            <p:cNvPr id="35" name="文本框 34"/>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36" name="矩形 35"/>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4411344" y="121920"/>
            <a:ext cx="1533019"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91588" y="648637"/>
            <a:ext cx="4690996" cy="337185"/>
          </a:xfrm>
          <a:prstGeom prst="rect">
            <a:avLst/>
          </a:prstGeom>
          <a:noFill/>
        </p:spPr>
        <p:txBody>
          <a:bodyPr wrap="square">
            <a:spAutoFit/>
          </a:bodyPr>
          <a:lstStyle/>
          <a:p>
            <a:r>
              <a:rPr lang="zh-CN" altLang="en-US" sz="1600" dirty="0"/>
              <a:t>（</a:t>
            </a:r>
            <a:r>
              <a:rPr lang="en-US" altLang="zh-CN" sz="1600" dirty="0"/>
              <a:t>2</a:t>
            </a:r>
            <a:r>
              <a:rPr lang="zh-CN" altLang="en-US" sz="1600" dirty="0"/>
              <a:t>）小组成员为了解铁粉的作用展开了研究。</a:t>
            </a:r>
          </a:p>
        </p:txBody>
      </p:sp>
      <p:pic>
        <p:nvPicPr>
          <p:cNvPr id="5" name="图片 4"/>
          <p:cNvPicPr>
            <a:picLocks noChangeAspect="1"/>
          </p:cNvPicPr>
          <p:nvPr/>
        </p:nvPicPr>
        <p:blipFill rotWithShape="1">
          <a:blip r:embed="rId3"/>
          <a:srcRect t="1825"/>
          <a:stretch>
            <a:fillRect/>
          </a:stretch>
        </p:blipFill>
        <p:spPr>
          <a:xfrm>
            <a:off x="836801" y="1645461"/>
            <a:ext cx="6800993" cy="1853100"/>
          </a:xfrm>
          <a:prstGeom prst="rect">
            <a:avLst/>
          </a:prstGeom>
        </p:spPr>
      </p:pic>
      <p:sp>
        <p:nvSpPr>
          <p:cNvPr id="41" name="文本框 40"/>
          <p:cNvSpPr txBox="1"/>
          <p:nvPr/>
        </p:nvSpPr>
        <p:spPr>
          <a:xfrm>
            <a:off x="113506" y="947768"/>
            <a:ext cx="4690996" cy="337185"/>
          </a:xfrm>
          <a:prstGeom prst="rect">
            <a:avLst/>
          </a:prstGeom>
          <a:noFill/>
        </p:spPr>
        <p:txBody>
          <a:bodyPr wrap="square">
            <a:spAutoFit/>
          </a:bodyPr>
          <a:lstStyle/>
          <a:p>
            <a:r>
              <a:rPr lang="zh-CN" altLang="en-US" sz="1600" dirty="0"/>
              <a:t>【实验探究1】</a:t>
            </a:r>
          </a:p>
        </p:txBody>
      </p:sp>
      <p:sp>
        <p:nvSpPr>
          <p:cNvPr id="43" name="文本框 42"/>
          <p:cNvSpPr txBox="1"/>
          <p:nvPr/>
        </p:nvSpPr>
        <p:spPr>
          <a:xfrm>
            <a:off x="1769110" y="1019810"/>
            <a:ext cx="5317490" cy="583565"/>
          </a:xfrm>
          <a:prstGeom prst="rect">
            <a:avLst/>
          </a:prstGeom>
          <a:noFill/>
        </p:spPr>
        <p:txBody>
          <a:bodyPr wrap="square">
            <a:spAutoFit/>
          </a:bodyPr>
          <a:lstStyle/>
          <a:p>
            <a:r>
              <a:rPr lang="zh-CN" altLang="en-US" sz="1600" dirty="0"/>
              <a:t>资料卡</a:t>
            </a:r>
            <a:r>
              <a:rPr lang="en-US" altLang="zh-CN" sz="1600" dirty="0"/>
              <a:t>2</a:t>
            </a:r>
            <a:r>
              <a:rPr lang="zh-CN" altLang="en-US" sz="1600" dirty="0"/>
              <a:t>：Fe</a:t>
            </a:r>
            <a:r>
              <a:rPr lang="en-US" altLang="zh-CN" sz="1000" dirty="0"/>
              <a:t>3</a:t>
            </a:r>
            <a:r>
              <a:rPr lang="zh-CN" altLang="en-US" sz="1600" dirty="0"/>
              <a:t>O</a:t>
            </a:r>
            <a:r>
              <a:rPr lang="en-US" altLang="zh-CN" sz="1200" dirty="0"/>
              <a:t>4</a:t>
            </a:r>
            <a:r>
              <a:rPr lang="zh-CN" altLang="en-US" sz="1600" dirty="0"/>
              <a:t>能与硫酸反应,其化学反应方程式为:</a:t>
            </a:r>
            <a:endParaRPr lang="en-US" altLang="zh-CN" sz="1600" dirty="0"/>
          </a:p>
          <a:p>
            <a:r>
              <a:rPr lang="zh-CN" altLang="en-US" sz="1600" dirty="0"/>
              <a:t>Fe</a:t>
            </a:r>
            <a:r>
              <a:rPr lang="en-US" altLang="zh-CN" sz="1200" dirty="0"/>
              <a:t>3</a:t>
            </a:r>
            <a:r>
              <a:rPr lang="zh-CN" altLang="en-US" sz="1600" dirty="0"/>
              <a:t>O</a:t>
            </a:r>
            <a:r>
              <a:rPr lang="en-US" altLang="zh-CN" sz="1200" dirty="0"/>
              <a:t>4</a:t>
            </a:r>
            <a:r>
              <a:rPr lang="zh-CN" altLang="en-US" sz="1600" dirty="0"/>
              <a:t>＋4H</a:t>
            </a:r>
            <a:r>
              <a:rPr lang="en-US" altLang="zh-CN" sz="1200" dirty="0"/>
              <a:t>2</a:t>
            </a:r>
            <a:r>
              <a:rPr lang="zh-CN" altLang="en-US" sz="1600" dirty="0"/>
              <a:t>SO</a:t>
            </a:r>
            <a:r>
              <a:rPr lang="en-US" altLang="zh-CN" sz="1200" dirty="0"/>
              <a:t>4</a:t>
            </a:r>
            <a:r>
              <a:rPr lang="zh-CN" altLang="en-US" sz="1600" dirty="0"/>
              <a:t>=Fe</a:t>
            </a:r>
            <a:r>
              <a:rPr lang="en-US" altLang="zh-CN" sz="1200" dirty="0"/>
              <a:t>2</a:t>
            </a:r>
            <a:r>
              <a:rPr lang="zh-CN" altLang="en-US" sz="1600" dirty="0"/>
              <a:t>(SO</a:t>
            </a:r>
            <a:r>
              <a:rPr lang="en-US" altLang="zh-CN" sz="1200" dirty="0"/>
              <a:t>4</a:t>
            </a:r>
            <a:r>
              <a:rPr lang="zh-CN" altLang="en-US" sz="1600" dirty="0"/>
              <a:t>)</a:t>
            </a:r>
            <a:r>
              <a:rPr lang="en-US" altLang="zh-CN" sz="1200" dirty="0"/>
              <a:t>3</a:t>
            </a:r>
            <a:r>
              <a:rPr lang="zh-CN" altLang="en-US" sz="1600" dirty="0"/>
              <a:t>+FeSO</a:t>
            </a:r>
            <a:r>
              <a:rPr lang="en-US" altLang="zh-CN" sz="1200" dirty="0"/>
              <a:t>4</a:t>
            </a:r>
            <a:r>
              <a:rPr lang="zh-CN" altLang="en-US" sz="1600" dirty="0"/>
              <a:t>+4H</a:t>
            </a:r>
            <a:r>
              <a:rPr lang="en-US" altLang="zh-CN" sz="1200" dirty="0"/>
              <a:t>2</a:t>
            </a:r>
            <a:r>
              <a:rPr lang="zh-CN" altLang="en-US" sz="1600" dirty="0"/>
              <a:t>O</a:t>
            </a:r>
          </a:p>
        </p:txBody>
      </p:sp>
      <p:sp>
        <p:nvSpPr>
          <p:cNvPr id="53" name="文本框 52"/>
          <p:cNvSpPr txBox="1"/>
          <p:nvPr/>
        </p:nvSpPr>
        <p:spPr>
          <a:xfrm>
            <a:off x="446717" y="3498561"/>
            <a:ext cx="8228111" cy="337185"/>
          </a:xfrm>
          <a:prstGeom prst="rect">
            <a:avLst/>
          </a:prstGeom>
          <a:noFill/>
        </p:spPr>
        <p:txBody>
          <a:bodyPr wrap="square">
            <a:spAutoFit/>
          </a:bodyPr>
          <a:lstStyle/>
          <a:p>
            <a:r>
              <a:rPr lang="zh-CN" altLang="en-US" sz="1600" dirty="0"/>
              <a:t>(3)“初期生氧器”中铁粉与氧气反应能              ﹐从而使氯酸钾的分解反应能持续进行。</a:t>
            </a:r>
          </a:p>
        </p:txBody>
      </p:sp>
      <p:cxnSp>
        <p:nvCxnSpPr>
          <p:cNvPr id="54" name="直接连接符 53"/>
          <p:cNvCxnSpPr/>
          <p:nvPr/>
        </p:nvCxnSpPr>
        <p:spPr>
          <a:xfrm>
            <a:off x="4067943" y="3795812"/>
            <a:ext cx="64666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1173400" y="3897365"/>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210140" y="3933096"/>
            <a:ext cx="646331" cy="369332"/>
          </a:xfrm>
          <a:prstGeom prst="rect">
            <a:avLst/>
          </a:prstGeom>
          <a:noFill/>
        </p:spPr>
        <p:txBody>
          <a:bodyPr wrap="none" rtlCol="0">
            <a:spAutoFit/>
          </a:bodyPr>
          <a:lstStyle/>
          <a:p>
            <a:r>
              <a:rPr lang="zh-CN" altLang="en-US" dirty="0"/>
              <a:t>阅读</a:t>
            </a:r>
          </a:p>
        </p:txBody>
      </p:sp>
      <p:pic>
        <p:nvPicPr>
          <p:cNvPr id="13" name="图片 12"/>
          <p:cNvPicPr>
            <a:picLocks noChangeAspect="1"/>
          </p:cNvPicPr>
          <p:nvPr/>
        </p:nvPicPr>
        <p:blipFill>
          <a:blip r:embed="rId4"/>
          <a:stretch>
            <a:fillRect/>
          </a:stretch>
        </p:blipFill>
        <p:spPr>
          <a:xfrm>
            <a:off x="1914905" y="3943531"/>
            <a:ext cx="679485" cy="358898"/>
          </a:xfrm>
          <a:prstGeom prst="rect">
            <a:avLst/>
          </a:prstGeom>
        </p:spPr>
      </p:pic>
      <p:sp>
        <p:nvSpPr>
          <p:cNvPr id="14" name="矩形 13"/>
          <p:cNvSpPr/>
          <p:nvPr/>
        </p:nvSpPr>
        <p:spPr>
          <a:xfrm>
            <a:off x="2705349" y="3893756"/>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42089" y="3929487"/>
            <a:ext cx="646331" cy="369332"/>
          </a:xfrm>
          <a:prstGeom prst="rect">
            <a:avLst/>
          </a:prstGeom>
          <a:noFill/>
        </p:spPr>
        <p:txBody>
          <a:bodyPr wrap="none" rtlCol="0">
            <a:spAutoFit/>
          </a:bodyPr>
          <a:lstStyle/>
          <a:p>
            <a:r>
              <a:rPr lang="zh-CN" altLang="en-US" dirty="0"/>
              <a:t>筛选</a:t>
            </a:r>
          </a:p>
        </p:txBody>
      </p:sp>
      <p:pic>
        <p:nvPicPr>
          <p:cNvPr id="17" name="图片 16"/>
          <p:cNvPicPr>
            <a:picLocks noChangeAspect="1"/>
          </p:cNvPicPr>
          <p:nvPr/>
        </p:nvPicPr>
        <p:blipFill>
          <a:blip r:embed="rId4"/>
          <a:stretch>
            <a:fillRect/>
          </a:stretch>
        </p:blipFill>
        <p:spPr>
          <a:xfrm>
            <a:off x="3482575" y="3943531"/>
            <a:ext cx="679485" cy="358898"/>
          </a:xfrm>
          <a:prstGeom prst="rect">
            <a:avLst/>
          </a:prstGeom>
        </p:spPr>
      </p:pic>
      <p:sp>
        <p:nvSpPr>
          <p:cNvPr id="15" name="矩形 14"/>
          <p:cNvSpPr/>
          <p:nvPr/>
        </p:nvSpPr>
        <p:spPr>
          <a:xfrm>
            <a:off x="4220678" y="3873914"/>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237298" y="3926013"/>
            <a:ext cx="646331" cy="369332"/>
          </a:xfrm>
          <a:prstGeom prst="rect">
            <a:avLst/>
          </a:prstGeom>
          <a:noFill/>
        </p:spPr>
        <p:txBody>
          <a:bodyPr wrap="none" rtlCol="0">
            <a:spAutoFit/>
          </a:bodyPr>
          <a:lstStyle/>
          <a:p>
            <a:r>
              <a:rPr lang="zh-CN" altLang="en-US" dirty="0"/>
              <a:t>模型</a:t>
            </a:r>
          </a:p>
        </p:txBody>
      </p:sp>
      <p:pic>
        <p:nvPicPr>
          <p:cNvPr id="22" name="图片 21"/>
          <p:cNvPicPr>
            <a:picLocks noChangeAspect="1"/>
          </p:cNvPicPr>
          <p:nvPr/>
        </p:nvPicPr>
        <p:blipFill>
          <a:blip r:embed="rId4"/>
          <a:stretch>
            <a:fillRect/>
          </a:stretch>
        </p:blipFill>
        <p:spPr>
          <a:xfrm>
            <a:off x="4994318" y="3925297"/>
            <a:ext cx="679485" cy="358898"/>
          </a:xfrm>
          <a:prstGeom prst="rect">
            <a:avLst/>
          </a:prstGeom>
        </p:spPr>
      </p:pic>
      <p:sp>
        <p:nvSpPr>
          <p:cNvPr id="23" name="矩形 22"/>
          <p:cNvSpPr/>
          <p:nvPr/>
        </p:nvSpPr>
        <p:spPr>
          <a:xfrm>
            <a:off x="7231398" y="3880157"/>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766164" y="3907511"/>
            <a:ext cx="646331" cy="369332"/>
          </a:xfrm>
          <a:prstGeom prst="rect">
            <a:avLst/>
          </a:prstGeom>
          <a:noFill/>
        </p:spPr>
        <p:txBody>
          <a:bodyPr wrap="none" rtlCol="0">
            <a:spAutoFit/>
          </a:bodyPr>
          <a:lstStyle/>
          <a:p>
            <a:r>
              <a:rPr lang="zh-CN" altLang="en-US" dirty="0"/>
              <a:t>迁移</a:t>
            </a:r>
          </a:p>
        </p:txBody>
      </p:sp>
      <p:pic>
        <p:nvPicPr>
          <p:cNvPr id="25" name="图片 24"/>
          <p:cNvPicPr>
            <a:picLocks noChangeAspect="1"/>
          </p:cNvPicPr>
          <p:nvPr/>
        </p:nvPicPr>
        <p:blipFill>
          <a:blip r:embed="rId4"/>
          <a:stretch>
            <a:fillRect/>
          </a:stretch>
        </p:blipFill>
        <p:spPr>
          <a:xfrm>
            <a:off x="6510382" y="3944711"/>
            <a:ext cx="679485" cy="358898"/>
          </a:xfrm>
          <a:prstGeom prst="rect">
            <a:avLst/>
          </a:prstGeom>
        </p:spPr>
      </p:pic>
      <p:sp>
        <p:nvSpPr>
          <p:cNvPr id="26" name="矩形 25"/>
          <p:cNvSpPr/>
          <p:nvPr/>
        </p:nvSpPr>
        <p:spPr>
          <a:xfrm>
            <a:off x="5758004" y="3879819"/>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231398" y="3908604"/>
            <a:ext cx="661174" cy="369332"/>
          </a:xfrm>
          <a:prstGeom prst="rect">
            <a:avLst/>
          </a:prstGeom>
          <a:noFill/>
        </p:spPr>
        <p:txBody>
          <a:bodyPr wrap="square">
            <a:spAutoFit/>
          </a:bodyPr>
          <a:lstStyle/>
          <a:p>
            <a:r>
              <a:rPr lang="zh-CN" altLang="en-US" dirty="0"/>
              <a:t>质疑</a:t>
            </a:r>
          </a:p>
        </p:txBody>
      </p:sp>
      <p:sp>
        <p:nvSpPr>
          <p:cNvPr id="37" name="椭圆 36"/>
          <p:cNvSpPr/>
          <p:nvPr/>
        </p:nvSpPr>
        <p:spPr>
          <a:xfrm>
            <a:off x="3203848" y="1252220"/>
            <a:ext cx="938530" cy="351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4427855" y="3003550"/>
            <a:ext cx="938530" cy="351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0" name="直接连接符 19"/>
          <p:cNvCxnSpPr/>
          <p:nvPr/>
        </p:nvCxnSpPr>
        <p:spPr>
          <a:xfrm>
            <a:off x="2795473" y="2435473"/>
            <a:ext cx="9494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直接连接符 27"/>
          <p:cNvCxnSpPr/>
          <p:nvPr/>
        </p:nvCxnSpPr>
        <p:spPr>
          <a:xfrm>
            <a:off x="1475740" y="3364230"/>
            <a:ext cx="57594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直接连接符 28"/>
          <p:cNvCxnSpPr/>
          <p:nvPr/>
        </p:nvCxnSpPr>
        <p:spPr>
          <a:xfrm>
            <a:off x="4042410" y="2343150"/>
            <a:ext cx="57594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42" name="图片 41"/>
          <p:cNvPicPr>
            <a:picLocks noChangeAspect="1"/>
          </p:cNvPicPr>
          <p:nvPr/>
        </p:nvPicPr>
        <p:blipFill>
          <a:blip r:embed="rId5"/>
          <a:stretch>
            <a:fillRect/>
          </a:stretch>
        </p:blipFill>
        <p:spPr>
          <a:xfrm>
            <a:off x="5076190" y="681990"/>
            <a:ext cx="3792855" cy="1209675"/>
          </a:xfrm>
          <a:prstGeom prst="rect">
            <a:avLst/>
          </a:prstGeom>
        </p:spPr>
      </p:pic>
      <p:pic>
        <p:nvPicPr>
          <p:cNvPr id="30" name="图片 29"/>
          <p:cNvPicPr>
            <a:picLocks noChangeAspect="1"/>
          </p:cNvPicPr>
          <p:nvPr/>
        </p:nvPicPr>
        <p:blipFill>
          <a:blip r:embed="rId6"/>
          <a:stretch>
            <a:fillRect/>
          </a:stretch>
        </p:blipFill>
        <p:spPr>
          <a:xfrm>
            <a:off x="7740650" y="2099310"/>
            <a:ext cx="904875" cy="1400175"/>
          </a:xfrm>
          <a:prstGeom prst="rect">
            <a:avLst/>
          </a:prstGeom>
        </p:spPr>
      </p:pic>
      <p:sp>
        <p:nvSpPr>
          <p:cNvPr id="47" name="文本框 46"/>
          <p:cNvSpPr txBox="1"/>
          <p:nvPr/>
        </p:nvSpPr>
        <p:spPr>
          <a:xfrm>
            <a:off x="4495800" y="147955"/>
            <a:ext cx="1415772" cy="461665"/>
          </a:xfrm>
          <a:prstGeom prst="rect">
            <a:avLst/>
          </a:prstGeom>
          <a:noFill/>
        </p:spPr>
        <p:txBody>
          <a:bodyPr wrap="none" rtlCol="0" anchor="t">
            <a:spAutoFit/>
          </a:bodyPr>
          <a:lstStyle/>
          <a:p>
            <a:r>
              <a:rPr lang="zh-CN" altLang="en-US" sz="2400" b="1" dirty="0">
                <a:solidFill>
                  <a:srgbClr val="002060"/>
                </a:solidFill>
                <a:sym typeface="+mn-ea"/>
              </a:rPr>
              <a:t>真题再现</a:t>
            </a:r>
            <a:endParaRPr lang="zh-CN" altLang="en-US" sz="2400" dirty="0"/>
          </a:p>
        </p:txBody>
      </p:sp>
      <p:sp>
        <p:nvSpPr>
          <p:cNvPr id="55" name="文本框 54"/>
          <p:cNvSpPr txBox="1"/>
          <p:nvPr/>
        </p:nvSpPr>
        <p:spPr>
          <a:xfrm>
            <a:off x="6336665" y="4443730"/>
            <a:ext cx="2214880" cy="398780"/>
          </a:xfrm>
          <a:prstGeom prst="rect">
            <a:avLst/>
          </a:prstGeom>
          <a:noFill/>
        </p:spPr>
        <p:txBody>
          <a:bodyPr wrap="none" rtlCol="0" anchor="t">
            <a:spAutoFit/>
          </a:bodyPr>
          <a:lstStyle/>
          <a:p>
            <a:pPr lvl="0" algn="l">
              <a:buClrTx/>
              <a:buSzTx/>
              <a:buFontTx/>
            </a:pPr>
            <a:r>
              <a:rPr lang="zh-CN" altLang="en-US" sz="2000" b="1" dirty="0">
                <a:solidFill>
                  <a:srgbClr val="002060"/>
                </a:solidFill>
                <a:sym typeface="+mn-ea"/>
              </a:rPr>
              <a:t>生氧罐如何制氧？</a:t>
            </a:r>
          </a:p>
        </p:txBody>
      </p:sp>
      <p:grpSp>
        <p:nvGrpSpPr>
          <p:cNvPr id="6" name="组合 5">
            <a:extLst>
              <a:ext uri="{FF2B5EF4-FFF2-40B4-BE49-F238E27FC236}">
                <a16:creationId xmlns:a16="http://schemas.microsoft.com/office/drawing/2014/main" id="{6A1F3882-8994-40E9-BE21-B8562F4688C1}"/>
              </a:ext>
            </a:extLst>
          </p:cNvPr>
          <p:cNvGrpSpPr/>
          <p:nvPr/>
        </p:nvGrpSpPr>
        <p:grpSpPr>
          <a:xfrm>
            <a:off x="5911572" y="3015193"/>
            <a:ext cx="754171" cy="338554"/>
            <a:chOff x="1504296" y="7384196"/>
            <a:chExt cx="1068496" cy="605717"/>
          </a:xfrm>
        </p:grpSpPr>
        <p:sp>
          <p:nvSpPr>
            <p:cNvPr id="3" name="矩形 2">
              <a:extLst>
                <a:ext uri="{FF2B5EF4-FFF2-40B4-BE49-F238E27FC236}">
                  <a16:creationId xmlns:a16="http://schemas.microsoft.com/office/drawing/2014/main" id="{A92D8181-8835-4CB2-BA58-A969EA0562B9}"/>
                </a:ext>
              </a:extLst>
            </p:cNvPr>
            <p:cNvSpPr/>
            <p:nvPr/>
          </p:nvSpPr>
          <p:spPr>
            <a:xfrm>
              <a:off x="1624527" y="7478614"/>
              <a:ext cx="841199" cy="41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2FFEA401-7278-4F7D-9247-4EF9BC4067F2}"/>
                </a:ext>
              </a:extLst>
            </p:cNvPr>
            <p:cNvSpPr txBox="1"/>
            <p:nvPr/>
          </p:nvSpPr>
          <p:spPr>
            <a:xfrm>
              <a:off x="1504296" y="7384196"/>
              <a:ext cx="1068496" cy="605717"/>
            </a:xfrm>
            <a:prstGeom prst="rect">
              <a:avLst/>
            </a:prstGeom>
            <a:noFill/>
          </p:spPr>
          <p:txBody>
            <a:bodyPr wrap="square" rtlCol="0">
              <a:spAutoFit/>
            </a:bodyPr>
            <a:lstStyle/>
            <a:p>
              <a:r>
                <a:rPr lang="zh-CN" altLang="en-US" sz="1600" dirty="0">
                  <a:solidFill>
                    <a:srgbClr val="FF0000"/>
                  </a:solidFill>
                </a:rPr>
                <a:t>Fe</a:t>
              </a:r>
              <a:r>
                <a:rPr lang="en-US" altLang="zh-CN" sz="1200" dirty="0">
                  <a:solidFill>
                    <a:srgbClr val="FF0000"/>
                  </a:solidFill>
                </a:rPr>
                <a:t>3</a:t>
              </a:r>
              <a:r>
                <a:rPr lang="zh-CN" altLang="en-US" sz="1600" dirty="0">
                  <a:solidFill>
                    <a:srgbClr val="FF0000"/>
                  </a:solidFill>
                </a:rPr>
                <a:t>O</a:t>
              </a:r>
              <a:r>
                <a:rPr lang="en-US" altLang="zh-CN" sz="1200" dirty="0">
                  <a:solidFill>
                    <a:srgbClr val="FF0000"/>
                  </a:solidFill>
                </a:rPr>
                <a:t>4</a:t>
              </a:r>
              <a:endParaRPr lang="zh-CN" altLang="en-US" sz="1600" dirty="0">
                <a:solidFill>
                  <a:srgbClr val="FF0000"/>
                </a:solidFill>
              </a:endParaRPr>
            </a:p>
          </p:txBody>
        </p:sp>
      </p:grpSp>
      <p:sp>
        <p:nvSpPr>
          <p:cNvPr id="8" name="文本框 7">
            <a:extLst>
              <a:ext uri="{FF2B5EF4-FFF2-40B4-BE49-F238E27FC236}">
                <a16:creationId xmlns:a16="http://schemas.microsoft.com/office/drawing/2014/main" id="{DC65D0A4-6022-4E68-8BB3-0A412FF50B19}"/>
              </a:ext>
            </a:extLst>
          </p:cNvPr>
          <p:cNvSpPr txBox="1"/>
          <p:nvPr/>
        </p:nvSpPr>
        <p:spPr>
          <a:xfrm>
            <a:off x="4082925" y="3462490"/>
            <a:ext cx="646331" cy="369332"/>
          </a:xfrm>
          <a:prstGeom prst="rect">
            <a:avLst/>
          </a:prstGeom>
          <a:noFill/>
        </p:spPr>
        <p:txBody>
          <a:bodyPr wrap="none" rtlCol="0">
            <a:spAutoFit/>
          </a:bodyPr>
          <a:lstStyle/>
          <a:p>
            <a:r>
              <a:rPr lang="zh-CN" altLang="en-US" dirty="0">
                <a:solidFill>
                  <a:srgbClr val="FF0000"/>
                </a:solidFill>
              </a:rPr>
              <a:t>放热</a:t>
            </a:r>
          </a:p>
        </p:txBody>
      </p:sp>
      <p:sp>
        <p:nvSpPr>
          <p:cNvPr id="9" name="文本框 8">
            <a:extLst>
              <a:ext uri="{FF2B5EF4-FFF2-40B4-BE49-F238E27FC236}">
                <a16:creationId xmlns:a16="http://schemas.microsoft.com/office/drawing/2014/main" id="{B6BE2145-922D-4063-B44E-47425043A89A}"/>
              </a:ext>
            </a:extLst>
          </p:cNvPr>
          <p:cNvSpPr txBox="1"/>
          <p:nvPr/>
        </p:nvSpPr>
        <p:spPr>
          <a:xfrm>
            <a:off x="3480169" y="4389880"/>
            <a:ext cx="2262158" cy="646331"/>
          </a:xfrm>
          <a:prstGeom prst="rect">
            <a:avLst/>
          </a:prstGeom>
          <a:noFill/>
        </p:spPr>
        <p:txBody>
          <a:bodyPr wrap="none" rtlCol="0">
            <a:spAutoFit/>
          </a:bodyPr>
          <a:lstStyle/>
          <a:p>
            <a:r>
              <a:rPr lang="zh-CN" altLang="en-US" b="1" dirty="0">
                <a:latin typeface="+mj-ea"/>
                <a:ea typeface="+mj-ea"/>
              </a:rPr>
              <a:t>物质</a:t>
            </a:r>
            <a:r>
              <a:rPr lang="zh-CN" altLang="en-US" b="1" dirty="0">
                <a:solidFill>
                  <a:srgbClr val="FF0000"/>
                </a:solidFill>
                <a:latin typeface="+mj-ea"/>
                <a:ea typeface="+mj-ea"/>
              </a:rPr>
              <a:t>鉴别</a:t>
            </a:r>
            <a:r>
              <a:rPr lang="zh-CN" altLang="en-US" b="1" dirty="0">
                <a:latin typeface="+mj-ea"/>
                <a:ea typeface="+mj-ea"/>
              </a:rPr>
              <a:t>的一般</a:t>
            </a:r>
            <a:r>
              <a:rPr lang="zh-CN" altLang="en-US" b="1" dirty="0">
                <a:solidFill>
                  <a:srgbClr val="FF0000"/>
                </a:solidFill>
                <a:latin typeface="+mj-ea"/>
                <a:ea typeface="+mj-ea"/>
              </a:rPr>
              <a:t>模型</a:t>
            </a:r>
            <a:endParaRPr lang="en-US" altLang="zh-CN" b="1" dirty="0">
              <a:solidFill>
                <a:srgbClr val="FF0000"/>
              </a:solidFill>
              <a:latin typeface="+mj-ea"/>
              <a:ea typeface="+mj-ea"/>
            </a:endParaRPr>
          </a:p>
          <a:p>
            <a:r>
              <a:rPr lang="zh-CN" altLang="en-US" b="1" dirty="0">
                <a:solidFill>
                  <a:srgbClr val="FF0000"/>
                </a:solidFill>
                <a:latin typeface="+mj-ea"/>
                <a:ea typeface="+mj-ea"/>
              </a:rPr>
              <a:t>基本实验</a:t>
            </a:r>
            <a:r>
              <a:rPr lang="zh-CN" altLang="en-US" b="1" dirty="0">
                <a:latin typeface="+mj-ea"/>
                <a:ea typeface="+mj-ea"/>
              </a:rPr>
              <a:t>模型</a:t>
            </a: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6" grpId="0"/>
      <p:bldP spid="15" grpId="0" animBg="1"/>
      <p:bldP spid="21" grpId="0"/>
      <p:bldP spid="23" grpId="0" animBg="1"/>
      <p:bldP spid="24" grpId="0"/>
      <p:bldP spid="26" grpId="0" animBg="1"/>
      <p:bldP spid="27" grpId="0"/>
      <p:bldP spid="37" grpId="0" animBg="1"/>
      <p:bldP spid="18" grpId="0" animBg="1"/>
      <p:bldP spid="5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029878" y="0"/>
            <a:ext cx="616913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19" name="矩形 18"/>
          <p:cNvSpPr/>
          <p:nvPr/>
        </p:nvSpPr>
        <p:spPr>
          <a:xfrm>
            <a:off x="367401" y="998201"/>
            <a:ext cx="8568952" cy="9942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1" name="组合 30"/>
          <p:cNvGrpSpPr/>
          <p:nvPr/>
        </p:nvGrpSpPr>
        <p:grpSpPr>
          <a:xfrm>
            <a:off x="2711267" y="127924"/>
            <a:ext cx="1588059" cy="472270"/>
            <a:chOff x="1121359" y="1045968"/>
            <a:chExt cx="3528392" cy="472270"/>
          </a:xfrm>
        </p:grpSpPr>
        <p:sp>
          <p:nvSpPr>
            <p:cNvPr id="32" name="文本框 31"/>
            <p:cNvSpPr txBox="1"/>
            <p:nvPr/>
          </p:nvSpPr>
          <p:spPr>
            <a:xfrm>
              <a:off x="1307675" y="1056573"/>
              <a:ext cx="3342076" cy="461665"/>
            </a:xfrm>
            <a:prstGeom prst="rect">
              <a:avLst/>
            </a:prstGeom>
            <a:noFill/>
          </p:spPr>
          <p:txBody>
            <a:bodyPr wrap="square" rtlCol="0">
              <a:spAutoFit/>
            </a:bodyPr>
            <a:lstStyle/>
            <a:p>
              <a:r>
                <a:rPr lang="zh-CN" altLang="en-US" sz="2400" b="1" dirty="0">
                  <a:solidFill>
                    <a:srgbClr val="002060"/>
                  </a:solidFill>
                </a:rPr>
                <a:t>现状分析</a:t>
              </a:r>
            </a:p>
          </p:txBody>
        </p:sp>
        <p:sp>
          <p:nvSpPr>
            <p:cNvPr id="33" name="矩形 32"/>
            <p:cNvSpPr/>
            <p:nvPr/>
          </p:nvSpPr>
          <p:spPr>
            <a:xfrm>
              <a:off x="1121359" y="1045968"/>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1011056" y="121572"/>
            <a:ext cx="1588059" cy="468016"/>
            <a:chOff x="1214518" y="1131590"/>
            <a:chExt cx="3528392" cy="468016"/>
          </a:xfrm>
        </p:grpSpPr>
        <p:sp>
          <p:nvSpPr>
            <p:cNvPr id="35" name="文本框 34"/>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36" name="矩形 35"/>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4411478" y="121645"/>
            <a:ext cx="1500094"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39458" y="1044908"/>
            <a:ext cx="8797315" cy="583565"/>
          </a:xfrm>
          <a:prstGeom prst="rect">
            <a:avLst/>
          </a:prstGeom>
          <a:noFill/>
        </p:spPr>
        <p:txBody>
          <a:bodyPr wrap="square">
            <a:spAutoFit/>
          </a:bodyPr>
          <a:lstStyle/>
          <a:p>
            <a:r>
              <a:rPr lang="zh-CN" altLang="en-US" sz="1600" dirty="0"/>
              <a:t>【资料2】①该化学氧自救器主体是由“生氧罐”供氧,内部装有颗粒状超氧化钾作为“制氧剂”,其反应原理为:4KO</a:t>
            </a:r>
            <a:r>
              <a:rPr lang="en-US" altLang="zh-CN" sz="1600" baseline="-25000" dirty="0"/>
              <a:t>2</a:t>
            </a:r>
            <a:r>
              <a:rPr lang="zh-CN" altLang="en-US" sz="1600" dirty="0"/>
              <a:t>＋2H</a:t>
            </a:r>
            <a:r>
              <a:rPr lang="en-US" altLang="zh-CN" sz="1600" baseline="-25000" dirty="0"/>
              <a:t>2</a:t>
            </a:r>
            <a:r>
              <a:rPr lang="zh-CN" altLang="en-US" sz="1600" dirty="0"/>
              <a:t>O=4KOH+3O</a:t>
            </a:r>
            <a:r>
              <a:rPr lang="en-US" altLang="zh-CN" sz="1600" baseline="-25000" dirty="0"/>
              <a:t>2</a:t>
            </a:r>
            <a:r>
              <a:rPr lang="zh-CN" altLang="en-US" sz="1600" dirty="0"/>
              <a:t> ﹔4KO</a:t>
            </a:r>
            <a:r>
              <a:rPr lang="en-US" altLang="zh-CN" sz="1600" baseline="-25000" dirty="0"/>
              <a:t>2</a:t>
            </a:r>
            <a:r>
              <a:rPr lang="zh-CN" altLang="en-US" sz="1600" dirty="0"/>
              <a:t>＋2CO</a:t>
            </a:r>
            <a:r>
              <a:rPr lang="zh-CN" altLang="en-US" sz="1600" baseline="-25000" dirty="0"/>
              <a:t>2</a:t>
            </a:r>
            <a:r>
              <a:rPr lang="zh-CN" altLang="en-US" sz="1600" dirty="0"/>
              <a:t>=2K</a:t>
            </a:r>
            <a:r>
              <a:rPr lang="en-US" altLang="zh-CN" sz="1600" baseline="-25000" dirty="0"/>
              <a:t>2</a:t>
            </a:r>
            <a:r>
              <a:rPr lang="zh-CN" altLang="en-US" sz="1600" dirty="0"/>
              <a:t>CO</a:t>
            </a:r>
            <a:r>
              <a:rPr lang="en-US" altLang="zh-CN" sz="1600" baseline="-25000" dirty="0"/>
              <a:t>3</a:t>
            </a:r>
            <a:r>
              <a:rPr lang="zh-CN" altLang="en-US" sz="1600" dirty="0"/>
              <a:t>+3O</a:t>
            </a:r>
            <a:r>
              <a:rPr lang="zh-CN" altLang="en-US" sz="1600" baseline="-25000" dirty="0"/>
              <a:t>2</a:t>
            </a:r>
            <a:endParaRPr lang="en-US" altLang="zh-CN" sz="1600" baseline="-25000" dirty="0"/>
          </a:p>
        </p:txBody>
      </p:sp>
      <p:sp>
        <p:nvSpPr>
          <p:cNvPr id="45" name="文本框 44"/>
          <p:cNvSpPr txBox="1"/>
          <p:nvPr/>
        </p:nvSpPr>
        <p:spPr>
          <a:xfrm>
            <a:off x="230689" y="3939451"/>
            <a:ext cx="1605280" cy="337185"/>
          </a:xfrm>
          <a:prstGeom prst="rect">
            <a:avLst/>
          </a:prstGeom>
          <a:noFill/>
        </p:spPr>
        <p:txBody>
          <a:bodyPr wrap="none" rtlCol="0">
            <a:spAutoFit/>
          </a:bodyPr>
          <a:lstStyle/>
          <a:p>
            <a:r>
              <a:rPr lang="zh-CN" altLang="en-US" sz="1600" dirty="0">
                <a:solidFill>
                  <a:srgbClr val="002060"/>
                </a:solidFill>
              </a:rPr>
              <a:t>利用什么模型？</a:t>
            </a:r>
          </a:p>
        </p:txBody>
      </p:sp>
      <p:sp>
        <p:nvSpPr>
          <p:cNvPr id="46" name="文本框 45"/>
          <p:cNvSpPr txBox="1"/>
          <p:nvPr/>
        </p:nvSpPr>
        <p:spPr>
          <a:xfrm>
            <a:off x="224182" y="4547024"/>
            <a:ext cx="1198880" cy="337185"/>
          </a:xfrm>
          <a:prstGeom prst="rect">
            <a:avLst/>
          </a:prstGeom>
          <a:noFill/>
        </p:spPr>
        <p:txBody>
          <a:bodyPr wrap="none" rtlCol="0">
            <a:spAutoFit/>
          </a:bodyPr>
          <a:lstStyle/>
          <a:p>
            <a:r>
              <a:rPr lang="zh-CN" altLang="en-US" sz="1600" dirty="0">
                <a:solidFill>
                  <a:srgbClr val="002060"/>
                </a:solidFill>
              </a:rPr>
              <a:t>你的疑惑？</a:t>
            </a:r>
          </a:p>
        </p:txBody>
      </p:sp>
      <p:sp>
        <p:nvSpPr>
          <p:cNvPr id="26" name="文本框 25"/>
          <p:cNvSpPr txBox="1"/>
          <p:nvPr/>
        </p:nvSpPr>
        <p:spPr>
          <a:xfrm>
            <a:off x="179512" y="629406"/>
            <a:ext cx="7646783" cy="337185"/>
          </a:xfrm>
          <a:prstGeom prst="rect">
            <a:avLst/>
          </a:prstGeom>
          <a:noFill/>
        </p:spPr>
        <p:txBody>
          <a:bodyPr wrap="square">
            <a:spAutoFit/>
          </a:bodyPr>
          <a:lstStyle/>
          <a:p>
            <a:r>
              <a:rPr lang="zh-CN" altLang="en-US" sz="1600" dirty="0"/>
              <a:t>Ⅱ.探究“生氧罐”</a:t>
            </a:r>
          </a:p>
        </p:txBody>
      </p:sp>
      <p:sp>
        <p:nvSpPr>
          <p:cNvPr id="30" name="文本框 29"/>
          <p:cNvSpPr txBox="1"/>
          <p:nvPr/>
        </p:nvSpPr>
        <p:spPr>
          <a:xfrm>
            <a:off x="75052" y="2075296"/>
            <a:ext cx="8672615" cy="337185"/>
          </a:xfrm>
          <a:prstGeom prst="rect">
            <a:avLst/>
          </a:prstGeom>
          <a:noFill/>
        </p:spPr>
        <p:txBody>
          <a:bodyPr wrap="square">
            <a:spAutoFit/>
          </a:bodyPr>
          <a:lstStyle/>
          <a:p>
            <a:r>
              <a:rPr lang="zh-CN" altLang="en-US" sz="1600" dirty="0"/>
              <a:t>【实验探究2】同学们对超氧化钾是否变质展开了研究。</a:t>
            </a:r>
          </a:p>
        </p:txBody>
      </p:sp>
      <p:sp>
        <p:nvSpPr>
          <p:cNvPr id="37" name="文本框 36"/>
          <p:cNvSpPr txBox="1"/>
          <p:nvPr/>
        </p:nvSpPr>
        <p:spPr>
          <a:xfrm>
            <a:off x="373890" y="1630476"/>
            <a:ext cx="8589278" cy="337185"/>
          </a:xfrm>
          <a:prstGeom prst="rect">
            <a:avLst/>
          </a:prstGeom>
          <a:noFill/>
        </p:spPr>
        <p:txBody>
          <a:bodyPr wrap="square">
            <a:spAutoFit/>
          </a:bodyPr>
          <a:lstStyle/>
          <a:p>
            <a:r>
              <a:rPr lang="zh-CN" altLang="en-US" sz="1600" dirty="0"/>
              <a:t>②超氧化钾能与硫酸反应,其化学反应方程式为:4KO</a:t>
            </a:r>
            <a:r>
              <a:rPr lang="en-US" altLang="zh-CN" sz="1600" baseline="-25000" dirty="0"/>
              <a:t>2</a:t>
            </a:r>
            <a:r>
              <a:rPr lang="zh-CN" altLang="en-US" sz="1600" dirty="0"/>
              <a:t>＋2H</a:t>
            </a:r>
            <a:r>
              <a:rPr lang="en-US" altLang="zh-CN" sz="1600" baseline="-25000" dirty="0"/>
              <a:t>2</a:t>
            </a:r>
            <a:r>
              <a:rPr lang="zh-CN" altLang="en-US" sz="1600" dirty="0"/>
              <a:t>SO</a:t>
            </a:r>
            <a:r>
              <a:rPr lang="en-US" altLang="zh-CN" sz="1600" baseline="-25000" dirty="0"/>
              <a:t>4</a:t>
            </a:r>
            <a:r>
              <a:rPr lang="zh-CN" altLang="en-US" sz="1600" dirty="0"/>
              <a:t>=2K</a:t>
            </a:r>
            <a:r>
              <a:rPr lang="en-US" altLang="zh-CN" sz="1600" baseline="-25000" dirty="0"/>
              <a:t>2</a:t>
            </a:r>
            <a:r>
              <a:rPr lang="zh-CN" altLang="en-US" sz="1600" dirty="0"/>
              <a:t>SO</a:t>
            </a:r>
            <a:r>
              <a:rPr lang="en-US" altLang="zh-CN" sz="1600" baseline="-25000" dirty="0"/>
              <a:t>4</a:t>
            </a:r>
            <a:r>
              <a:rPr lang="zh-CN" altLang="en-US" sz="1600" dirty="0"/>
              <a:t>+3O</a:t>
            </a:r>
            <a:r>
              <a:rPr lang="en-US" altLang="zh-CN" sz="1600" baseline="-25000" dirty="0"/>
              <a:t>2</a:t>
            </a:r>
            <a:r>
              <a:rPr lang="zh-CN" altLang="en-US" sz="1600" dirty="0"/>
              <a:t>＋2H</a:t>
            </a:r>
            <a:r>
              <a:rPr lang="en-US" altLang="zh-CN" sz="1600" baseline="-25000" dirty="0"/>
              <a:t>2</a:t>
            </a:r>
            <a:r>
              <a:rPr lang="zh-CN" altLang="en-US" sz="1600" dirty="0"/>
              <a:t>O</a:t>
            </a:r>
          </a:p>
        </p:txBody>
      </p:sp>
      <p:sp>
        <p:nvSpPr>
          <p:cNvPr id="38" name="文本框 37"/>
          <p:cNvSpPr txBox="1"/>
          <p:nvPr/>
        </p:nvSpPr>
        <p:spPr>
          <a:xfrm>
            <a:off x="248122" y="3006026"/>
            <a:ext cx="2824480" cy="337185"/>
          </a:xfrm>
          <a:prstGeom prst="rect">
            <a:avLst/>
          </a:prstGeom>
          <a:noFill/>
        </p:spPr>
        <p:txBody>
          <a:bodyPr wrap="none" rtlCol="0">
            <a:spAutoFit/>
          </a:bodyPr>
          <a:lstStyle/>
          <a:p>
            <a:r>
              <a:rPr lang="zh-CN" altLang="en-US" sz="1600" dirty="0">
                <a:solidFill>
                  <a:srgbClr val="002060"/>
                </a:solidFill>
              </a:rPr>
              <a:t>若变质，生氧罐内样品成分？</a:t>
            </a:r>
          </a:p>
        </p:txBody>
      </p:sp>
      <p:sp>
        <p:nvSpPr>
          <p:cNvPr id="42" name="文本框 41"/>
          <p:cNvSpPr txBox="1"/>
          <p:nvPr/>
        </p:nvSpPr>
        <p:spPr>
          <a:xfrm>
            <a:off x="3775512" y="3796934"/>
            <a:ext cx="5160387" cy="338554"/>
          </a:xfrm>
          <a:prstGeom prst="rect">
            <a:avLst/>
          </a:prstGeom>
          <a:noFill/>
        </p:spPr>
        <p:txBody>
          <a:bodyPr wrap="none" rtlCol="0">
            <a:spAutoFit/>
          </a:bodyPr>
          <a:lstStyle/>
          <a:p>
            <a:r>
              <a:rPr lang="zh-CN" altLang="en-US" sz="1600" b="1" dirty="0">
                <a:solidFill>
                  <a:srgbClr val="FF0000"/>
                </a:solidFill>
              </a:rPr>
              <a:t>成分分析</a:t>
            </a:r>
            <a:r>
              <a:rPr lang="zh-CN" altLang="en-US" sz="1600" dirty="0">
                <a:solidFill>
                  <a:schemeClr val="tx1"/>
                </a:solidFill>
              </a:rPr>
              <a:t>模型</a:t>
            </a:r>
            <a:r>
              <a:rPr lang="zh-CN" altLang="en-US" sz="1200" dirty="0">
                <a:solidFill>
                  <a:schemeClr val="tx1"/>
                </a:solidFill>
              </a:rPr>
              <a:t>（化学变化的生成物一定有，可能含有过量的反应物）</a:t>
            </a:r>
            <a:endParaRPr lang="zh-CN" altLang="en-US" sz="1600" dirty="0">
              <a:solidFill>
                <a:schemeClr val="tx1"/>
              </a:solidFill>
            </a:endParaRPr>
          </a:p>
        </p:txBody>
      </p:sp>
      <p:sp>
        <p:nvSpPr>
          <p:cNvPr id="47" name="文本框 46"/>
          <p:cNvSpPr txBox="1"/>
          <p:nvPr/>
        </p:nvSpPr>
        <p:spPr>
          <a:xfrm>
            <a:off x="3647732" y="2998160"/>
            <a:ext cx="3866764" cy="338554"/>
          </a:xfrm>
          <a:prstGeom prst="rect">
            <a:avLst/>
          </a:prstGeom>
          <a:noFill/>
        </p:spPr>
        <p:txBody>
          <a:bodyPr wrap="none" rtlCol="0">
            <a:spAutoFit/>
          </a:bodyPr>
          <a:lstStyle/>
          <a:p>
            <a:r>
              <a:rPr lang="zh-CN" altLang="en-US" sz="1600" dirty="0">
                <a:solidFill>
                  <a:schemeClr val="tx1"/>
                </a:solidFill>
              </a:rPr>
              <a:t>一定含有</a:t>
            </a:r>
            <a:r>
              <a:rPr lang="zh-CN" altLang="en-US" sz="1600" b="1" dirty="0">
                <a:solidFill>
                  <a:srgbClr val="FF0000"/>
                </a:solidFill>
              </a:rPr>
              <a:t>K</a:t>
            </a:r>
            <a:r>
              <a:rPr lang="en-US" altLang="zh-CN" sz="1600" b="1" baseline="-25000" dirty="0">
                <a:solidFill>
                  <a:srgbClr val="FF0000"/>
                </a:solidFill>
              </a:rPr>
              <a:t>2</a:t>
            </a:r>
            <a:r>
              <a:rPr lang="zh-CN" altLang="en-US" sz="1600" b="1" dirty="0">
                <a:solidFill>
                  <a:srgbClr val="FF0000"/>
                </a:solidFill>
              </a:rPr>
              <a:t>CO</a:t>
            </a:r>
            <a:r>
              <a:rPr lang="en-US" altLang="zh-CN" sz="1600" b="1" baseline="-25000" dirty="0">
                <a:solidFill>
                  <a:srgbClr val="FF0000"/>
                </a:solidFill>
              </a:rPr>
              <a:t>3</a:t>
            </a:r>
            <a:r>
              <a:rPr lang="en-US" altLang="zh-CN" sz="1600" b="1" dirty="0">
                <a:solidFill>
                  <a:srgbClr val="FF0000"/>
                </a:solidFill>
              </a:rPr>
              <a:t> </a:t>
            </a:r>
            <a:r>
              <a:rPr lang="zh-CN" altLang="en-US" sz="1600" b="1" dirty="0">
                <a:solidFill>
                  <a:srgbClr val="FF0000"/>
                </a:solidFill>
              </a:rPr>
              <a:t>、 KOH</a:t>
            </a:r>
            <a:r>
              <a:rPr lang="zh-CN" altLang="en-US" sz="1600" dirty="0">
                <a:solidFill>
                  <a:schemeClr val="tx1"/>
                </a:solidFill>
              </a:rPr>
              <a:t> ，可能含有</a:t>
            </a:r>
            <a:r>
              <a:rPr lang="zh-CN" altLang="en-US" sz="1600" b="1" dirty="0">
                <a:solidFill>
                  <a:srgbClr val="FF0000"/>
                </a:solidFill>
              </a:rPr>
              <a:t>KO</a:t>
            </a:r>
            <a:r>
              <a:rPr lang="en-US" altLang="zh-CN" sz="1600" b="1" baseline="-25000" dirty="0">
                <a:solidFill>
                  <a:srgbClr val="FF0000"/>
                </a:solidFill>
              </a:rPr>
              <a:t>2</a:t>
            </a:r>
          </a:p>
        </p:txBody>
      </p:sp>
      <p:sp>
        <p:nvSpPr>
          <p:cNvPr id="55" name="文本框 54"/>
          <p:cNvSpPr txBox="1"/>
          <p:nvPr/>
        </p:nvSpPr>
        <p:spPr>
          <a:xfrm>
            <a:off x="251596" y="3436117"/>
            <a:ext cx="1198880" cy="337185"/>
          </a:xfrm>
          <a:prstGeom prst="rect">
            <a:avLst/>
          </a:prstGeom>
          <a:noFill/>
        </p:spPr>
        <p:txBody>
          <a:bodyPr wrap="none" rtlCol="0">
            <a:spAutoFit/>
          </a:bodyPr>
          <a:lstStyle/>
          <a:p>
            <a:r>
              <a:rPr lang="zh-CN" altLang="en-US" sz="1600" dirty="0">
                <a:solidFill>
                  <a:srgbClr val="002060"/>
                </a:solidFill>
              </a:rPr>
              <a:t>如何验证？</a:t>
            </a:r>
          </a:p>
        </p:txBody>
      </p:sp>
      <p:sp>
        <p:nvSpPr>
          <p:cNvPr id="2" name="文本框 1"/>
          <p:cNvSpPr txBox="1"/>
          <p:nvPr/>
        </p:nvSpPr>
        <p:spPr>
          <a:xfrm>
            <a:off x="4452372" y="123478"/>
            <a:ext cx="1415772" cy="461665"/>
          </a:xfrm>
          <a:prstGeom prst="rect">
            <a:avLst/>
          </a:prstGeom>
          <a:noFill/>
        </p:spPr>
        <p:txBody>
          <a:bodyPr wrap="none" rtlCol="0" anchor="t">
            <a:spAutoFit/>
          </a:bodyPr>
          <a:lstStyle/>
          <a:p>
            <a:r>
              <a:rPr lang="zh-CN" altLang="en-US" sz="2400" b="1" dirty="0">
                <a:solidFill>
                  <a:srgbClr val="002060"/>
                </a:solidFill>
                <a:sym typeface="+mn-ea"/>
              </a:rPr>
              <a:t>真题再现</a:t>
            </a:r>
            <a:endParaRPr lang="zh-CN" altLang="en-US" sz="2400" b="1" dirty="0">
              <a:solidFill>
                <a:srgbClr val="002060"/>
              </a:solidFill>
            </a:endParaRPr>
          </a:p>
        </p:txBody>
      </p:sp>
      <p:sp>
        <p:nvSpPr>
          <p:cNvPr id="4" name="矩形 3"/>
          <p:cNvSpPr/>
          <p:nvPr/>
        </p:nvSpPr>
        <p:spPr>
          <a:xfrm>
            <a:off x="1173400" y="2462265"/>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210140" y="2497996"/>
            <a:ext cx="646331" cy="369332"/>
          </a:xfrm>
          <a:prstGeom prst="rect">
            <a:avLst/>
          </a:prstGeom>
          <a:noFill/>
        </p:spPr>
        <p:txBody>
          <a:bodyPr wrap="none" rtlCol="0">
            <a:spAutoFit/>
          </a:bodyPr>
          <a:lstStyle/>
          <a:p>
            <a:r>
              <a:rPr lang="zh-CN" altLang="en-US" dirty="0"/>
              <a:t>阅读</a:t>
            </a:r>
          </a:p>
        </p:txBody>
      </p:sp>
      <p:pic>
        <p:nvPicPr>
          <p:cNvPr id="11" name="图片 10"/>
          <p:cNvPicPr>
            <a:picLocks noChangeAspect="1"/>
          </p:cNvPicPr>
          <p:nvPr/>
        </p:nvPicPr>
        <p:blipFill>
          <a:blip r:embed="rId3"/>
          <a:stretch>
            <a:fillRect/>
          </a:stretch>
        </p:blipFill>
        <p:spPr>
          <a:xfrm>
            <a:off x="1914905" y="2508431"/>
            <a:ext cx="679485" cy="358898"/>
          </a:xfrm>
          <a:prstGeom prst="rect">
            <a:avLst/>
          </a:prstGeom>
        </p:spPr>
      </p:pic>
      <p:sp>
        <p:nvSpPr>
          <p:cNvPr id="12" name="矩形 11"/>
          <p:cNvSpPr/>
          <p:nvPr/>
        </p:nvSpPr>
        <p:spPr>
          <a:xfrm>
            <a:off x="2705349" y="2458656"/>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42089" y="2494387"/>
            <a:ext cx="646331" cy="369332"/>
          </a:xfrm>
          <a:prstGeom prst="rect">
            <a:avLst/>
          </a:prstGeom>
          <a:noFill/>
        </p:spPr>
        <p:txBody>
          <a:bodyPr wrap="none" rtlCol="0">
            <a:spAutoFit/>
          </a:bodyPr>
          <a:lstStyle/>
          <a:p>
            <a:r>
              <a:rPr lang="zh-CN" altLang="en-US" dirty="0"/>
              <a:t>筛选</a:t>
            </a:r>
          </a:p>
        </p:txBody>
      </p:sp>
      <p:pic>
        <p:nvPicPr>
          <p:cNvPr id="17" name="图片 16"/>
          <p:cNvPicPr>
            <a:picLocks noChangeAspect="1"/>
          </p:cNvPicPr>
          <p:nvPr/>
        </p:nvPicPr>
        <p:blipFill>
          <a:blip r:embed="rId3"/>
          <a:stretch>
            <a:fillRect/>
          </a:stretch>
        </p:blipFill>
        <p:spPr>
          <a:xfrm>
            <a:off x="3482575" y="2508431"/>
            <a:ext cx="679485" cy="358898"/>
          </a:xfrm>
          <a:prstGeom prst="rect">
            <a:avLst/>
          </a:prstGeom>
        </p:spPr>
      </p:pic>
      <p:sp>
        <p:nvSpPr>
          <p:cNvPr id="3" name="矩形 2"/>
          <p:cNvSpPr/>
          <p:nvPr/>
        </p:nvSpPr>
        <p:spPr>
          <a:xfrm>
            <a:off x="4220678" y="2438814"/>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237298" y="2490913"/>
            <a:ext cx="646331" cy="369332"/>
          </a:xfrm>
          <a:prstGeom prst="rect">
            <a:avLst/>
          </a:prstGeom>
          <a:noFill/>
        </p:spPr>
        <p:txBody>
          <a:bodyPr wrap="none" rtlCol="0">
            <a:spAutoFit/>
          </a:bodyPr>
          <a:lstStyle/>
          <a:p>
            <a:r>
              <a:rPr lang="zh-CN" altLang="en-US" dirty="0"/>
              <a:t>模型</a:t>
            </a:r>
          </a:p>
        </p:txBody>
      </p:sp>
      <p:pic>
        <p:nvPicPr>
          <p:cNvPr id="22" name="图片 21"/>
          <p:cNvPicPr>
            <a:picLocks noChangeAspect="1"/>
          </p:cNvPicPr>
          <p:nvPr/>
        </p:nvPicPr>
        <p:blipFill>
          <a:blip r:embed="rId3"/>
          <a:stretch>
            <a:fillRect/>
          </a:stretch>
        </p:blipFill>
        <p:spPr>
          <a:xfrm>
            <a:off x="4994318" y="2490197"/>
            <a:ext cx="679485" cy="358898"/>
          </a:xfrm>
          <a:prstGeom prst="rect">
            <a:avLst/>
          </a:prstGeom>
        </p:spPr>
      </p:pic>
      <p:sp>
        <p:nvSpPr>
          <p:cNvPr id="23" name="矩形 22"/>
          <p:cNvSpPr/>
          <p:nvPr/>
        </p:nvSpPr>
        <p:spPr>
          <a:xfrm>
            <a:off x="7231398" y="2445057"/>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766164" y="2472411"/>
            <a:ext cx="646331" cy="369332"/>
          </a:xfrm>
          <a:prstGeom prst="rect">
            <a:avLst/>
          </a:prstGeom>
          <a:noFill/>
        </p:spPr>
        <p:txBody>
          <a:bodyPr wrap="none" rtlCol="0">
            <a:spAutoFit/>
          </a:bodyPr>
          <a:lstStyle/>
          <a:p>
            <a:r>
              <a:rPr lang="zh-CN" altLang="en-US" dirty="0"/>
              <a:t>迁移</a:t>
            </a:r>
          </a:p>
        </p:txBody>
      </p:sp>
      <p:pic>
        <p:nvPicPr>
          <p:cNvPr id="25" name="图片 24"/>
          <p:cNvPicPr>
            <a:picLocks noChangeAspect="1"/>
          </p:cNvPicPr>
          <p:nvPr/>
        </p:nvPicPr>
        <p:blipFill>
          <a:blip r:embed="rId3"/>
          <a:stretch>
            <a:fillRect/>
          </a:stretch>
        </p:blipFill>
        <p:spPr>
          <a:xfrm>
            <a:off x="6510382" y="2509611"/>
            <a:ext cx="679485" cy="358898"/>
          </a:xfrm>
          <a:prstGeom prst="rect">
            <a:avLst/>
          </a:prstGeom>
        </p:spPr>
      </p:pic>
      <p:sp>
        <p:nvSpPr>
          <p:cNvPr id="5" name="矩形 4"/>
          <p:cNvSpPr/>
          <p:nvPr/>
        </p:nvSpPr>
        <p:spPr>
          <a:xfrm>
            <a:off x="5758004" y="2444719"/>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231398" y="2473504"/>
            <a:ext cx="661174" cy="369332"/>
          </a:xfrm>
          <a:prstGeom prst="rect">
            <a:avLst/>
          </a:prstGeom>
          <a:noFill/>
        </p:spPr>
        <p:txBody>
          <a:bodyPr wrap="square">
            <a:spAutoFit/>
          </a:bodyPr>
          <a:lstStyle/>
          <a:p>
            <a:r>
              <a:rPr lang="zh-CN" altLang="en-US" dirty="0"/>
              <a:t>质疑</a:t>
            </a:r>
          </a:p>
        </p:txBody>
      </p:sp>
      <p:cxnSp>
        <p:nvCxnSpPr>
          <p:cNvPr id="20" name="直接连接符 19"/>
          <p:cNvCxnSpPr/>
          <p:nvPr/>
        </p:nvCxnSpPr>
        <p:spPr>
          <a:xfrm>
            <a:off x="1649730" y="1628775"/>
            <a:ext cx="5010785" cy="69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椭圆 7"/>
          <p:cNvSpPr/>
          <p:nvPr/>
        </p:nvSpPr>
        <p:spPr>
          <a:xfrm>
            <a:off x="6660515" y="966470"/>
            <a:ext cx="866140" cy="505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3072765" y="2050415"/>
            <a:ext cx="866140" cy="393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3783132" y="4155709"/>
            <a:ext cx="2214880" cy="337185"/>
          </a:xfrm>
          <a:prstGeom prst="rect">
            <a:avLst/>
          </a:prstGeom>
          <a:noFill/>
        </p:spPr>
        <p:txBody>
          <a:bodyPr wrap="none" rtlCol="0">
            <a:spAutoFit/>
          </a:bodyPr>
          <a:lstStyle/>
          <a:p>
            <a:r>
              <a:rPr lang="zh-CN" altLang="en-US" sz="1600" b="1" dirty="0">
                <a:solidFill>
                  <a:srgbClr val="FF0000"/>
                </a:solidFill>
              </a:rPr>
              <a:t>碳酸盐</a:t>
            </a:r>
            <a:r>
              <a:rPr lang="zh-CN" altLang="en-US" sz="1600" dirty="0">
                <a:solidFill>
                  <a:schemeClr val="tx1"/>
                </a:solidFill>
              </a:rPr>
              <a:t>检验的一般模型</a:t>
            </a:r>
          </a:p>
        </p:txBody>
      </p:sp>
      <p:sp>
        <p:nvSpPr>
          <p:cNvPr id="14" name="文本框 13"/>
          <p:cNvSpPr txBox="1"/>
          <p:nvPr/>
        </p:nvSpPr>
        <p:spPr>
          <a:xfrm>
            <a:off x="3736777" y="3343544"/>
            <a:ext cx="3027680" cy="337185"/>
          </a:xfrm>
          <a:prstGeom prst="rect">
            <a:avLst/>
          </a:prstGeom>
          <a:noFill/>
        </p:spPr>
        <p:txBody>
          <a:bodyPr wrap="none" rtlCol="0">
            <a:spAutoFit/>
          </a:bodyPr>
          <a:lstStyle/>
          <a:p>
            <a:r>
              <a:rPr lang="zh-CN" altLang="en-US" sz="1600" dirty="0">
                <a:solidFill>
                  <a:schemeClr val="tx1"/>
                </a:solidFill>
              </a:rPr>
              <a:t>加足量的</a:t>
            </a:r>
            <a:r>
              <a:rPr lang="zh-CN" altLang="en-US" sz="1600" b="1" dirty="0">
                <a:solidFill>
                  <a:srgbClr val="FF0000"/>
                </a:solidFill>
              </a:rPr>
              <a:t>酸</a:t>
            </a:r>
            <a:r>
              <a:rPr lang="zh-CN" altLang="en-US" sz="1600" dirty="0">
                <a:solidFill>
                  <a:schemeClr val="tx1"/>
                </a:solidFill>
              </a:rPr>
              <a:t>检验碳酸钾是否存在</a:t>
            </a:r>
          </a:p>
        </p:txBody>
      </p:sp>
      <p:sp>
        <p:nvSpPr>
          <p:cNvPr id="15" name="文本框 14"/>
          <p:cNvSpPr txBox="1"/>
          <p:nvPr/>
        </p:nvSpPr>
        <p:spPr>
          <a:xfrm>
            <a:off x="3783132" y="4547024"/>
            <a:ext cx="2327881" cy="338554"/>
          </a:xfrm>
          <a:prstGeom prst="rect">
            <a:avLst/>
          </a:prstGeom>
          <a:noFill/>
        </p:spPr>
        <p:txBody>
          <a:bodyPr wrap="none" rtlCol="0">
            <a:spAutoFit/>
          </a:bodyPr>
          <a:lstStyle/>
          <a:p>
            <a:r>
              <a:rPr lang="zh-CN" altLang="en-US" sz="1600" dirty="0">
                <a:solidFill>
                  <a:schemeClr val="tx1"/>
                </a:solidFill>
              </a:rPr>
              <a:t>超氧化钾能否和酸反应</a:t>
            </a:r>
            <a:r>
              <a:rPr lang="en-US" altLang="zh-CN" sz="1600" dirty="0">
                <a:solidFill>
                  <a:schemeClr val="tx1"/>
                </a:solidFill>
              </a:rPr>
              <a:t>?</a:t>
            </a:r>
            <a:endParaRPr lang="zh-CN" altLang="en-US" sz="1600" dirty="0">
              <a:solidFill>
                <a:schemeClr val="tx1"/>
              </a:solidFill>
            </a:endParaRPr>
          </a:p>
        </p:txBody>
      </p:sp>
      <p:cxnSp>
        <p:nvCxnSpPr>
          <p:cNvPr id="18" name="直接连接符 17"/>
          <p:cNvCxnSpPr/>
          <p:nvPr/>
        </p:nvCxnSpPr>
        <p:spPr>
          <a:xfrm>
            <a:off x="4716145" y="1923415"/>
            <a:ext cx="3531235" cy="69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38" grpId="0"/>
      <p:bldP spid="42" grpId="0"/>
      <p:bldP spid="47" grpId="0"/>
      <p:bldP spid="55" grpId="0"/>
      <p:bldP spid="4" grpId="0" animBg="1"/>
      <p:bldP spid="6" grpId="0"/>
      <p:bldP spid="12" grpId="0" animBg="1"/>
      <p:bldP spid="16" grpId="0"/>
      <p:bldP spid="3" grpId="0" animBg="1"/>
      <p:bldP spid="21" grpId="0"/>
      <p:bldP spid="23" grpId="0" animBg="1"/>
      <p:bldP spid="24" grpId="0"/>
      <p:bldP spid="5" grpId="0" animBg="1"/>
      <p:bldP spid="27" grpId="0"/>
      <p:bldP spid="8" grpId="0" animBg="1"/>
      <p:bldP spid="9" grpId="0" animBg="1"/>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043848" y="0"/>
            <a:ext cx="616913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31" name="组合 30"/>
          <p:cNvGrpSpPr/>
          <p:nvPr/>
        </p:nvGrpSpPr>
        <p:grpSpPr>
          <a:xfrm>
            <a:off x="2711267" y="127924"/>
            <a:ext cx="1588059" cy="472270"/>
            <a:chOff x="1121359" y="1045968"/>
            <a:chExt cx="3528392" cy="472270"/>
          </a:xfrm>
        </p:grpSpPr>
        <p:sp>
          <p:nvSpPr>
            <p:cNvPr id="32" name="文本框 31"/>
            <p:cNvSpPr txBox="1"/>
            <p:nvPr/>
          </p:nvSpPr>
          <p:spPr>
            <a:xfrm>
              <a:off x="1307675" y="1056573"/>
              <a:ext cx="3342076" cy="461665"/>
            </a:xfrm>
            <a:prstGeom prst="rect">
              <a:avLst/>
            </a:prstGeom>
            <a:noFill/>
          </p:spPr>
          <p:txBody>
            <a:bodyPr wrap="square" rtlCol="0">
              <a:spAutoFit/>
            </a:bodyPr>
            <a:lstStyle/>
            <a:p>
              <a:r>
                <a:rPr lang="zh-CN" altLang="en-US" sz="2400" b="1" dirty="0">
                  <a:solidFill>
                    <a:srgbClr val="002060"/>
                  </a:solidFill>
                </a:rPr>
                <a:t>现状分析</a:t>
              </a:r>
            </a:p>
          </p:txBody>
        </p:sp>
        <p:sp>
          <p:nvSpPr>
            <p:cNvPr id="33" name="矩形 32"/>
            <p:cNvSpPr/>
            <p:nvPr/>
          </p:nvSpPr>
          <p:spPr>
            <a:xfrm>
              <a:off x="1121359" y="1045968"/>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1011056" y="121572"/>
            <a:ext cx="1588059" cy="468016"/>
            <a:chOff x="1214518" y="1131590"/>
            <a:chExt cx="3528392" cy="468016"/>
          </a:xfrm>
        </p:grpSpPr>
        <p:sp>
          <p:nvSpPr>
            <p:cNvPr id="35" name="文本框 34"/>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36" name="矩形 35"/>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4411344" y="121920"/>
            <a:ext cx="1477367"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79512" y="730093"/>
            <a:ext cx="8372127" cy="1200329"/>
          </a:xfrm>
          <a:prstGeom prst="rect">
            <a:avLst/>
          </a:prstGeom>
          <a:noFill/>
        </p:spPr>
        <p:txBody>
          <a:bodyPr wrap="square">
            <a:spAutoFit/>
          </a:bodyPr>
          <a:lstStyle/>
          <a:p>
            <a:r>
              <a:rPr lang="en-US" altLang="zh-CN" dirty="0"/>
              <a:t>【</a:t>
            </a:r>
            <a:r>
              <a:rPr lang="zh-CN" altLang="en-US" dirty="0"/>
              <a:t>实验探究</a:t>
            </a:r>
            <a:r>
              <a:rPr lang="en-US" altLang="zh-CN" dirty="0"/>
              <a:t>2】</a:t>
            </a:r>
            <a:r>
              <a:rPr lang="zh-CN" altLang="en-US" dirty="0"/>
              <a:t>同学们对超氧化钾是否变质展开了研究。取出久置的“生氧罐”内颗粒状固体</a:t>
            </a:r>
            <a:r>
              <a:rPr lang="en-US" altLang="zh-CN" dirty="0"/>
              <a:t>,</a:t>
            </a:r>
            <a:r>
              <a:rPr lang="zh-CN" altLang="en-US" dirty="0"/>
              <a:t>称得样品质量为</a:t>
            </a:r>
            <a:r>
              <a:rPr lang="en-US" altLang="zh-CN" dirty="0"/>
              <a:t>69.3g,</a:t>
            </a:r>
            <a:r>
              <a:rPr lang="zh-CN" altLang="en-US" dirty="0"/>
              <a:t>进行如图所示实验</a:t>
            </a:r>
            <a:r>
              <a:rPr lang="en-US" altLang="zh-CN" dirty="0"/>
              <a:t>,</a:t>
            </a:r>
            <a:r>
              <a:rPr lang="zh-CN" altLang="en-US" dirty="0"/>
              <a:t>待实验结束测得</a:t>
            </a:r>
            <a:r>
              <a:rPr lang="en-US" altLang="zh-CN" dirty="0"/>
              <a:t>C</a:t>
            </a:r>
            <a:r>
              <a:rPr lang="zh-CN" altLang="en-US" dirty="0"/>
              <a:t>装置增重</a:t>
            </a:r>
            <a:r>
              <a:rPr lang="en-US" altLang="zh-CN" dirty="0"/>
              <a:t>2.2g,E</a:t>
            </a:r>
            <a:r>
              <a:rPr lang="zh-CN" altLang="en-US" dirty="0"/>
              <a:t>装置内固体变黑色且增重</a:t>
            </a:r>
            <a:r>
              <a:rPr lang="en-US" altLang="zh-CN" dirty="0"/>
              <a:t>19.2g</a:t>
            </a:r>
            <a:r>
              <a:rPr lang="zh-CN" altLang="en-US" dirty="0"/>
              <a:t>。</a:t>
            </a:r>
            <a:r>
              <a:rPr lang="en-US" altLang="zh-CN" dirty="0"/>
              <a:t>(</a:t>
            </a:r>
            <a:r>
              <a:rPr lang="zh-CN" altLang="en-US" dirty="0"/>
              <a:t>实验前已排尽装置内空气</a:t>
            </a:r>
            <a:r>
              <a:rPr lang="en-US" altLang="zh-CN" dirty="0"/>
              <a:t>,</a:t>
            </a:r>
            <a:r>
              <a:rPr lang="zh-CN" altLang="en-US" dirty="0"/>
              <a:t>使用的药品均足量</a:t>
            </a:r>
            <a:r>
              <a:rPr lang="en-US" altLang="zh-CN" dirty="0"/>
              <a:t>)</a:t>
            </a:r>
            <a:endParaRPr lang="zh-CN" altLang="en-US" dirty="0"/>
          </a:p>
        </p:txBody>
      </p:sp>
      <p:pic>
        <p:nvPicPr>
          <p:cNvPr id="9" name="图片 8"/>
          <p:cNvPicPr>
            <a:picLocks noChangeAspect="1"/>
          </p:cNvPicPr>
          <p:nvPr/>
        </p:nvPicPr>
        <p:blipFill>
          <a:blip r:embed="rId3"/>
          <a:stretch>
            <a:fillRect/>
          </a:stretch>
        </p:blipFill>
        <p:spPr>
          <a:xfrm>
            <a:off x="780467" y="1662306"/>
            <a:ext cx="5184576" cy="1542401"/>
          </a:xfrm>
          <a:prstGeom prst="rect">
            <a:avLst/>
          </a:prstGeom>
        </p:spPr>
      </p:pic>
      <p:sp>
        <p:nvSpPr>
          <p:cNvPr id="40" name="矩形 39"/>
          <p:cNvSpPr/>
          <p:nvPr/>
        </p:nvSpPr>
        <p:spPr>
          <a:xfrm>
            <a:off x="384095" y="3243273"/>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20835" y="3279004"/>
            <a:ext cx="646331" cy="369332"/>
          </a:xfrm>
          <a:prstGeom prst="rect">
            <a:avLst/>
          </a:prstGeom>
          <a:noFill/>
        </p:spPr>
        <p:txBody>
          <a:bodyPr wrap="none" rtlCol="0">
            <a:spAutoFit/>
          </a:bodyPr>
          <a:lstStyle/>
          <a:p>
            <a:r>
              <a:rPr lang="zh-CN" altLang="en-US" dirty="0"/>
              <a:t>阅读</a:t>
            </a:r>
          </a:p>
        </p:txBody>
      </p:sp>
      <p:pic>
        <p:nvPicPr>
          <p:cNvPr id="5" name="图片 4"/>
          <p:cNvPicPr>
            <a:picLocks noChangeAspect="1"/>
          </p:cNvPicPr>
          <p:nvPr/>
        </p:nvPicPr>
        <p:blipFill>
          <a:blip r:embed="rId4"/>
          <a:stretch>
            <a:fillRect/>
          </a:stretch>
        </p:blipFill>
        <p:spPr>
          <a:xfrm>
            <a:off x="1125600" y="3289439"/>
            <a:ext cx="679485" cy="358898"/>
          </a:xfrm>
          <a:prstGeom prst="rect">
            <a:avLst/>
          </a:prstGeom>
        </p:spPr>
      </p:pic>
      <p:sp>
        <p:nvSpPr>
          <p:cNvPr id="41" name="矩形 40"/>
          <p:cNvSpPr/>
          <p:nvPr/>
        </p:nvSpPr>
        <p:spPr>
          <a:xfrm>
            <a:off x="1916044" y="3239664"/>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1952784" y="3275395"/>
            <a:ext cx="646331" cy="369332"/>
          </a:xfrm>
          <a:prstGeom prst="rect">
            <a:avLst/>
          </a:prstGeom>
          <a:noFill/>
        </p:spPr>
        <p:txBody>
          <a:bodyPr wrap="none" rtlCol="0">
            <a:spAutoFit/>
          </a:bodyPr>
          <a:lstStyle/>
          <a:p>
            <a:r>
              <a:rPr lang="zh-CN" altLang="en-US" dirty="0"/>
              <a:t>筛选</a:t>
            </a:r>
          </a:p>
        </p:txBody>
      </p:sp>
      <p:pic>
        <p:nvPicPr>
          <p:cNvPr id="54" name="图片 53"/>
          <p:cNvPicPr>
            <a:picLocks noChangeAspect="1"/>
          </p:cNvPicPr>
          <p:nvPr/>
        </p:nvPicPr>
        <p:blipFill>
          <a:blip r:embed="rId4"/>
          <a:stretch>
            <a:fillRect/>
          </a:stretch>
        </p:blipFill>
        <p:spPr>
          <a:xfrm>
            <a:off x="2693270" y="3289439"/>
            <a:ext cx="679485" cy="358898"/>
          </a:xfrm>
          <a:prstGeom prst="rect">
            <a:avLst/>
          </a:prstGeom>
        </p:spPr>
      </p:pic>
      <p:sp>
        <p:nvSpPr>
          <p:cNvPr id="56" name="矩形 55"/>
          <p:cNvSpPr/>
          <p:nvPr/>
        </p:nvSpPr>
        <p:spPr>
          <a:xfrm>
            <a:off x="3431373" y="3219822"/>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3447993" y="3271921"/>
            <a:ext cx="646331" cy="369332"/>
          </a:xfrm>
          <a:prstGeom prst="rect">
            <a:avLst/>
          </a:prstGeom>
          <a:noFill/>
        </p:spPr>
        <p:txBody>
          <a:bodyPr wrap="none" rtlCol="0">
            <a:spAutoFit/>
          </a:bodyPr>
          <a:lstStyle/>
          <a:p>
            <a:r>
              <a:rPr lang="zh-CN" altLang="en-US" dirty="0"/>
              <a:t>模型</a:t>
            </a:r>
          </a:p>
        </p:txBody>
      </p:sp>
      <p:pic>
        <p:nvPicPr>
          <p:cNvPr id="58" name="图片 57"/>
          <p:cNvPicPr>
            <a:picLocks noChangeAspect="1"/>
          </p:cNvPicPr>
          <p:nvPr/>
        </p:nvPicPr>
        <p:blipFill>
          <a:blip r:embed="rId4"/>
          <a:stretch>
            <a:fillRect/>
          </a:stretch>
        </p:blipFill>
        <p:spPr>
          <a:xfrm>
            <a:off x="4205013" y="3271205"/>
            <a:ext cx="679485" cy="358898"/>
          </a:xfrm>
          <a:prstGeom prst="rect">
            <a:avLst/>
          </a:prstGeom>
        </p:spPr>
      </p:pic>
      <p:sp>
        <p:nvSpPr>
          <p:cNvPr id="59" name="矩形 58"/>
          <p:cNvSpPr/>
          <p:nvPr/>
        </p:nvSpPr>
        <p:spPr>
          <a:xfrm>
            <a:off x="6442093" y="3226065"/>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4976859" y="3253419"/>
            <a:ext cx="646331" cy="369332"/>
          </a:xfrm>
          <a:prstGeom prst="rect">
            <a:avLst/>
          </a:prstGeom>
          <a:noFill/>
        </p:spPr>
        <p:txBody>
          <a:bodyPr wrap="none" rtlCol="0">
            <a:spAutoFit/>
          </a:bodyPr>
          <a:lstStyle/>
          <a:p>
            <a:r>
              <a:rPr lang="zh-CN" altLang="en-US" dirty="0"/>
              <a:t>迁移</a:t>
            </a:r>
          </a:p>
        </p:txBody>
      </p:sp>
      <p:cxnSp>
        <p:nvCxnSpPr>
          <p:cNvPr id="61" name="直接连接符 60"/>
          <p:cNvCxnSpPr/>
          <p:nvPr/>
        </p:nvCxnSpPr>
        <p:spPr>
          <a:xfrm>
            <a:off x="5580112" y="1347614"/>
            <a:ext cx="290083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2" name="直接连接符 61"/>
          <p:cNvCxnSpPr>
            <a:cxnSpLocks/>
          </p:cNvCxnSpPr>
          <p:nvPr/>
        </p:nvCxnSpPr>
        <p:spPr>
          <a:xfrm>
            <a:off x="251520" y="1635646"/>
            <a:ext cx="36724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椭圆 9"/>
          <p:cNvSpPr/>
          <p:nvPr/>
        </p:nvSpPr>
        <p:spPr>
          <a:xfrm>
            <a:off x="2669139" y="1916470"/>
            <a:ext cx="646331" cy="1341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椭圆 62"/>
          <p:cNvSpPr/>
          <p:nvPr/>
        </p:nvSpPr>
        <p:spPr>
          <a:xfrm>
            <a:off x="3829962" y="1655716"/>
            <a:ext cx="1304898" cy="1538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2756191" y="3795886"/>
            <a:ext cx="1842171" cy="369332"/>
          </a:xfrm>
          <a:prstGeom prst="rect">
            <a:avLst/>
          </a:prstGeom>
          <a:noFill/>
        </p:spPr>
        <p:txBody>
          <a:bodyPr wrap="none" rtlCol="0">
            <a:spAutoFit/>
          </a:bodyPr>
          <a:lstStyle/>
          <a:p>
            <a:r>
              <a:rPr lang="zh-CN" altLang="en-US" b="1" dirty="0">
                <a:solidFill>
                  <a:srgbClr val="FF0000"/>
                </a:solidFill>
              </a:rPr>
              <a:t>物质的吸收鉴别</a:t>
            </a:r>
          </a:p>
        </p:txBody>
      </p:sp>
      <p:sp>
        <p:nvSpPr>
          <p:cNvPr id="64" name="文本框 63"/>
          <p:cNvSpPr txBox="1"/>
          <p:nvPr/>
        </p:nvSpPr>
        <p:spPr>
          <a:xfrm>
            <a:off x="4619280" y="3740838"/>
            <a:ext cx="2845651" cy="646331"/>
          </a:xfrm>
          <a:prstGeom prst="rect">
            <a:avLst/>
          </a:prstGeom>
          <a:noFill/>
        </p:spPr>
        <p:txBody>
          <a:bodyPr wrap="none" rtlCol="0">
            <a:spAutoFit/>
          </a:bodyPr>
          <a:lstStyle/>
          <a:p>
            <a:r>
              <a:rPr lang="en-US" altLang="zh-CN" dirty="0"/>
              <a:t>C</a:t>
            </a:r>
            <a:r>
              <a:rPr lang="zh-CN" altLang="en-US" dirty="0"/>
              <a:t>增重：</a:t>
            </a:r>
            <a:r>
              <a:rPr lang="en-US" altLang="zh-CN" dirty="0"/>
              <a:t>CO</a:t>
            </a:r>
            <a:r>
              <a:rPr lang="en-US" altLang="zh-CN" sz="1200" dirty="0"/>
              <a:t>2</a:t>
            </a:r>
            <a:r>
              <a:rPr lang="zh-CN" altLang="en-US" dirty="0"/>
              <a:t>        </a:t>
            </a:r>
            <a:r>
              <a:rPr lang="en-US" altLang="zh-CN" dirty="0"/>
              <a:t>K</a:t>
            </a:r>
            <a:r>
              <a:rPr lang="en-US" altLang="zh-CN" sz="1400" dirty="0"/>
              <a:t>2</a:t>
            </a:r>
            <a:r>
              <a:rPr lang="en-US" altLang="zh-CN" dirty="0"/>
              <a:t>CO</a:t>
            </a:r>
            <a:r>
              <a:rPr lang="en-US" altLang="zh-CN" sz="1400" dirty="0"/>
              <a:t>3</a:t>
            </a:r>
            <a:r>
              <a:rPr lang="en-US" altLang="zh-CN" dirty="0"/>
              <a:t>     </a:t>
            </a:r>
          </a:p>
          <a:p>
            <a:r>
              <a:rPr lang="en-US" altLang="zh-CN" dirty="0"/>
              <a:t>E</a:t>
            </a:r>
            <a:r>
              <a:rPr lang="zh-CN" altLang="en-US" dirty="0"/>
              <a:t>增重：</a:t>
            </a:r>
            <a:r>
              <a:rPr lang="en-US" altLang="zh-CN" dirty="0"/>
              <a:t>O</a:t>
            </a:r>
            <a:r>
              <a:rPr lang="en-US" altLang="zh-CN" sz="1200" dirty="0"/>
              <a:t>2</a:t>
            </a:r>
            <a:r>
              <a:rPr lang="en-US" altLang="zh-CN" dirty="0"/>
              <a:t>           KO</a:t>
            </a:r>
            <a:r>
              <a:rPr lang="en-US" altLang="zh-CN" sz="1400" dirty="0"/>
              <a:t>2</a:t>
            </a:r>
            <a:endParaRPr lang="zh-CN" altLang="en-US" dirty="0"/>
          </a:p>
        </p:txBody>
      </p:sp>
      <p:pic>
        <p:nvPicPr>
          <p:cNvPr id="13" name="图片 12"/>
          <p:cNvPicPr>
            <a:picLocks noChangeAspect="1"/>
          </p:cNvPicPr>
          <p:nvPr/>
        </p:nvPicPr>
        <p:blipFill>
          <a:blip r:embed="rId5"/>
          <a:stretch>
            <a:fillRect/>
          </a:stretch>
        </p:blipFill>
        <p:spPr>
          <a:xfrm>
            <a:off x="5241054" y="1720665"/>
            <a:ext cx="3175435" cy="356611"/>
          </a:xfrm>
          <a:prstGeom prst="rect">
            <a:avLst/>
          </a:prstGeom>
        </p:spPr>
      </p:pic>
      <p:pic>
        <p:nvPicPr>
          <p:cNvPr id="65" name="图片 64"/>
          <p:cNvPicPr>
            <a:picLocks noChangeAspect="1"/>
          </p:cNvPicPr>
          <p:nvPr/>
        </p:nvPicPr>
        <p:blipFill>
          <a:blip r:embed="rId4"/>
          <a:stretch>
            <a:fillRect/>
          </a:stretch>
        </p:blipFill>
        <p:spPr>
          <a:xfrm>
            <a:off x="5721077" y="3290619"/>
            <a:ext cx="679485" cy="358898"/>
          </a:xfrm>
          <a:prstGeom prst="rect">
            <a:avLst/>
          </a:prstGeom>
        </p:spPr>
      </p:pic>
      <p:sp>
        <p:nvSpPr>
          <p:cNvPr id="66" name="矩形 65"/>
          <p:cNvSpPr/>
          <p:nvPr/>
        </p:nvSpPr>
        <p:spPr>
          <a:xfrm>
            <a:off x="4968699" y="3225727"/>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6442093" y="3254512"/>
            <a:ext cx="661174" cy="369332"/>
          </a:xfrm>
          <a:prstGeom prst="rect">
            <a:avLst/>
          </a:prstGeom>
          <a:noFill/>
        </p:spPr>
        <p:txBody>
          <a:bodyPr wrap="square">
            <a:spAutoFit/>
          </a:bodyPr>
          <a:lstStyle/>
          <a:p>
            <a:r>
              <a:rPr lang="zh-CN" altLang="en-US" dirty="0"/>
              <a:t>质疑</a:t>
            </a:r>
          </a:p>
        </p:txBody>
      </p:sp>
      <p:sp>
        <p:nvSpPr>
          <p:cNvPr id="68" name="文本框 67"/>
          <p:cNvSpPr txBox="1"/>
          <p:nvPr/>
        </p:nvSpPr>
        <p:spPr>
          <a:xfrm>
            <a:off x="273563" y="4339434"/>
            <a:ext cx="7142562" cy="646331"/>
          </a:xfrm>
          <a:prstGeom prst="rect">
            <a:avLst/>
          </a:prstGeom>
          <a:noFill/>
        </p:spPr>
        <p:txBody>
          <a:bodyPr wrap="square">
            <a:spAutoFit/>
          </a:bodyPr>
          <a:lstStyle/>
          <a:p>
            <a:r>
              <a:rPr lang="zh-CN" altLang="en-US" dirty="0"/>
              <a:t>(2)E装置中发生反应的化学反应方程式为</a:t>
            </a:r>
            <a:endParaRPr lang="en-US" altLang="zh-CN" dirty="0"/>
          </a:p>
          <a:p>
            <a:r>
              <a:rPr lang="zh-CN" altLang="en-US" dirty="0"/>
              <a:t>(3)超氧化钾</a:t>
            </a:r>
            <a:r>
              <a:rPr lang="zh-CN" altLang="en-US" u="sng" dirty="0"/>
              <a:t>           </a:t>
            </a:r>
            <a:r>
              <a:rPr lang="zh-CN" altLang="en-US" dirty="0"/>
              <a:t>(选填“未”、“部分”或“全部”)变质。</a:t>
            </a:r>
            <a:endParaRPr lang="en-US" altLang="zh-CN" dirty="0"/>
          </a:p>
        </p:txBody>
      </p:sp>
      <p:sp>
        <p:nvSpPr>
          <p:cNvPr id="69" name="文本框 68"/>
          <p:cNvSpPr txBox="1"/>
          <p:nvPr/>
        </p:nvSpPr>
        <p:spPr>
          <a:xfrm>
            <a:off x="7253725" y="3194512"/>
            <a:ext cx="1601554" cy="369332"/>
          </a:xfrm>
          <a:prstGeom prst="rect">
            <a:avLst/>
          </a:prstGeom>
          <a:noFill/>
        </p:spPr>
        <p:txBody>
          <a:bodyPr wrap="square">
            <a:spAutoFit/>
          </a:bodyPr>
          <a:lstStyle/>
          <a:p>
            <a:r>
              <a:rPr lang="en-US" altLang="zh-CN" dirty="0"/>
              <a:t>KOH</a:t>
            </a:r>
            <a:endParaRPr lang="zh-CN" altLang="en-US" dirty="0"/>
          </a:p>
        </p:txBody>
      </p:sp>
      <p:sp>
        <p:nvSpPr>
          <p:cNvPr id="17" name="文本框 16"/>
          <p:cNvSpPr txBox="1"/>
          <p:nvPr/>
        </p:nvSpPr>
        <p:spPr>
          <a:xfrm>
            <a:off x="7913096" y="3148345"/>
            <a:ext cx="492443" cy="461665"/>
          </a:xfrm>
          <a:prstGeom prst="rect">
            <a:avLst/>
          </a:prstGeom>
          <a:noFill/>
        </p:spPr>
        <p:txBody>
          <a:bodyPr wrap="none" rtlCol="0">
            <a:spAutoFit/>
          </a:bodyPr>
          <a:lstStyle/>
          <a:p>
            <a:r>
              <a:rPr lang="zh-CN" altLang="en-US" sz="2400" b="1" dirty="0">
                <a:solidFill>
                  <a:srgbClr val="FF0000"/>
                </a:solidFill>
              </a:rPr>
              <a:t>？</a:t>
            </a:r>
          </a:p>
        </p:txBody>
      </p:sp>
      <p:sp>
        <p:nvSpPr>
          <p:cNvPr id="2" name="文本框 1"/>
          <p:cNvSpPr txBox="1"/>
          <p:nvPr/>
        </p:nvSpPr>
        <p:spPr>
          <a:xfrm>
            <a:off x="4387021" y="134618"/>
            <a:ext cx="1415772" cy="461665"/>
          </a:xfrm>
          <a:prstGeom prst="rect">
            <a:avLst/>
          </a:prstGeom>
          <a:noFill/>
        </p:spPr>
        <p:txBody>
          <a:bodyPr wrap="none" rtlCol="0" anchor="t">
            <a:spAutoFit/>
          </a:bodyPr>
          <a:lstStyle/>
          <a:p>
            <a:r>
              <a:rPr lang="zh-CN" altLang="en-US" sz="2400" b="1" dirty="0">
                <a:solidFill>
                  <a:srgbClr val="002060"/>
                </a:solidFill>
                <a:sym typeface="+mn-ea"/>
              </a:rPr>
              <a:t>真题再现</a:t>
            </a:r>
            <a:endParaRPr lang="zh-CN" altLang="en-US" sz="2400" b="1" dirty="0">
              <a:solidFill>
                <a:srgbClr val="002060"/>
              </a:solidFill>
            </a:endParaRPr>
          </a:p>
        </p:txBody>
      </p:sp>
      <p:cxnSp>
        <p:nvCxnSpPr>
          <p:cNvPr id="8" name="直接箭头连接符 7">
            <a:extLst>
              <a:ext uri="{FF2B5EF4-FFF2-40B4-BE49-F238E27FC236}">
                <a16:creationId xmlns:a16="http://schemas.microsoft.com/office/drawing/2014/main" id="{8A736684-9AB2-41BD-A14E-958AD090000A}"/>
              </a:ext>
            </a:extLst>
          </p:cNvPr>
          <p:cNvCxnSpPr/>
          <p:nvPr/>
        </p:nvCxnSpPr>
        <p:spPr>
          <a:xfrm>
            <a:off x="5840440" y="4208385"/>
            <a:ext cx="440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1A4CD4F2-9AEB-444A-90DD-BF99190AE40E}"/>
              </a:ext>
            </a:extLst>
          </p:cNvPr>
          <p:cNvCxnSpPr/>
          <p:nvPr/>
        </p:nvCxnSpPr>
        <p:spPr>
          <a:xfrm>
            <a:off x="5950738" y="3955681"/>
            <a:ext cx="440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AF7D4AD8-F588-4CB8-B77B-AF3569A07704}"/>
              </a:ext>
            </a:extLst>
          </p:cNvPr>
          <p:cNvCxnSpPr/>
          <p:nvPr/>
        </p:nvCxnSpPr>
        <p:spPr>
          <a:xfrm>
            <a:off x="5409456" y="2080430"/>
            <a:ext cx="290083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4" name="图片 13">
            <a:extLst>
              <a:ext uri="{FF2B5EF4-FFF2-40B4-BE49-F238E27FC236}">
                <a16:creationId xmlns:a16="http://schemas.microsoft.com/office/drawing/2014/main" id="{8CFF2A51-CEC1-49F1-9090-BE7D2F7BFF9C}"/>
              </a:ext>
            </a:extLst>
          </p:cNvPr>
          <p:cNvPicPr>
            <a:picLocks noChangeAspect="1"/>
          </p:cNvPicPr>
          <p:nvPr/>
        </p:nvPicPr>
        <p:blipFill>
          <a:blip r:embed="rId6"/>
          <a:stretch>
            <a:fillRect/>
          </a:stretch>
        </p:blipFill>
        <p:spPr>
          <a:xfrm>
            <a:off x="4482411" y="4336769"/>
            <a:ext cx="2254366" cy="279108"/>
          </a:xfrm>
          <a:prstGeom prst="rect">
            <a:avLst/>
          </a:prstGeom>
        </p:spPr>
      </p:pic>
      <p:sp>
        <p:nvSpPr>
          <p:cNvPr id="55" name="文本框 54">
            <a:extLst>
              <a:ext uri="{FF2B5EF4-FFF2-40B4-BE49-F238E27FC236}">
                <a16:creationId xmlns:a16="http://schemas.microsoft.com/office/drawing/2014/main" id="{C7AE8CC2-2088-4F4A-B543-F939443893EB}"/>
              </a:ext>
            </a:extLst>
          </p:cNvPr>
          <p:cNvSpPr txBox="1"/>
          <p:nvPr/>
        </p:nvSpPr>
        <p:spPr>
          <a:xfrm>
            <a:off x="1549476" y="4594788"/>
            <a:ext cx="708103" cy="369332"/>
          </a:xfrm>
          <a:prstGeom prst="rect">
            <a:avLst/>
          </a:prstGeom>
          <a:noFill/>
        </p:spPr>
        <p:txBody>
          <a:bodyPr wrap="square">
            <a:spAutoFit/>
          </a:bodyPr>
          <a:lstStyle/>
          <a:p>
            <a:r>
              <a:rPr lang="zh-CN" altLang="en-US" b="1" dirty="0">
                <a:solidFill>
                  <a:srgbClr val="FF0000"/>
                </a:solidFill>
              </a:rPr>
              <a:t>部分</a:t>
            </a: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p:bldP spid="41" grpId="0" animBg="1"/>
      <p:bldP spid="53" grpId="0"/>
      <p:bldP spid="56" grpId="0" animBg="1"/>
      <p:bldP spid="57" grpId="0"/>
      <p:bldP spid="59" grpId="0" animBg="1"/>
      <p:bldP spid="60" grpId="0"/>
      <p:bldP spid="10" grpId="0" animBg="1"/>
      <p:bldP spid="63" grpId="0" animBg="1"/>
      <p:bldP spid="11" grpId="0"/>
      <p:bldP spid="64" grpId="0"/>
      <p:bldP spid="66" grpId="0" animBg="1"/>
      <p:bldP spid="67" grpId="0"/>
      <p:bldP spid="69" grpId="0"/>
      <p:bldP spid="17"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029878" y="0"/>
            <a:ext cx="6169133" cy="639260"/>
          </a:xfrm>
          <a:prstGeom prst="rect">
            <a:avLst/>
          </a:prstGeom>
        </p:spPr>
      </p:pic>
      <p:grpSp>
        <p:nvGrpSpPr>
          <p:cNvPr id="31" name="组合 30"/>
          <p:cNvGrpSpPr/>
          <p:nvPr/>
        </p:nvGrpSpPr>
        <p:grpSpPr>
          <a:xfrm>
            <a:off x="2711267" y="127924"/>
            <a:ext cx="1588059" cy="472270"/>
            <a:chOff x="1121359" y="1045968"/>
            <a:chExt cx="3528392" cy="472270"/>
          </a:xfrm>
        </p:grpSpPr>
        <p:sp>
          <p:nvSpPr>
            <p:cNvPr id="32" name="文本框 31"/>
            <p:cNvSpPr txBox="1"/>
            <p:nvPr/>
          </p:nvSpPr>
          <p:spPr>
            <a:xfrm>
              <a:off x="1307675" y="1056573"/>
              <a:ext cx="3342076" cy="461665"/>
            </a:xfrm>
            <a:prstGeom prst="rect">
              <a:avLst/>
            </a:prstGeom>
            <a:noFill/>
          </p:spPr>
          <p:txBody>
            <a:bodyPr wrap="square" rtlCol="0">
              <a:spAutoFit/>
            </a:bodyPr>
            <a:lstStyle/>
            <a:p>
              <a:r>
                <a:rPr lang="zh-CN" altLang="en-US" sz="2400" b="1" dirty="0">
                  <a:solidFill>
                    <a:srgbClr val="002060"/>
                  </a:solidFill>
                </a:rPr>
                <a:t>现状分析</a:t>
              </a:r>
            </a:p>
          </p:txBody>
        </p:sp>
        <p:sp>
          <p:nvSpPr>
            <p:cNvPr id="33" name="矩形 32"/>
            <p:cNvSpPr/>
            <p:nvPr/>
          </p:nvSpPr>
          <p:spPr>
            <a:xfrm>
              <a:off x="1121359" y="1045968"/>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1011056" y="121572"/>
            <a:ext cx="1588059" cy="468016"/>
            <a:chOff x="1214518" y="1131590"/>
            <a:chExt cx="3528392" cy="468016"/>
          </a:xfrm>
        </p:grpSpPr>
        <p:sp>
          <p:nvSpPr>
            <p:cNvPr id="35" name="文本框 34"/>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36" name="矩形 35"/>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4411344" y="121920"/>
            <a:ext cx="1465829"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201370" y="647648"/>
            <a:ext cx="8372127" cy="830997"/>
          </a:xfrm>
          <a:prstGeom prst="rect">
            <a:avLst/>
          </a:prstGeom>
          <a:noFill/>
        </p:spPr>
        <p:txBody>
          <a:bodyPr wrap="square">
            <a:spAutoFit/>
          </a:bodyPr>
          <a:lstStyle/>
          <a:p>
            <a:r>
              <a:rPr lang="en-US" altLang="zh-CN" sz="1600" dirty="0"/>
              <a:t>【</a:t>
            </a:r>
            <a:r>
              <a:rPr lang="zh-CN" altLang="en-US" sz="1600" b="1" dirty="0">
                <a:solidFill>
                  <a:srgbClr val="FF0000"/>
                </a:solidFill>
              </a:rPr>
              <a:t>定量探究</a:t>
            </a:r>
            <a:r>
              <a:rPr lang="en-US" altLang="zh-CN" sz="1600" dirty="0"/>
              <a:t>】</a:t>
            </a:r>
            <a:r>
              <a:rPr lang="zh-CN" altLang="en-US" sz="1600" dirty="0"/>
              <a:t>同学们对超氧化钾是否变质展开了研究。取出久置的“生氧罐”内颗粒状固体</a:t>
            </a:r>
            <a:r>
              <a:rPr lang="en-US" altLang="zh-CN" sz="1600" dirty="0"/>
              <a:t>,</a:t>
            </a:r>
            <a:r>
              <a:rPr lang="zh-CN" altLang="en-US" sz="1600" dirty="0"/>
              <a:t>称得样品质量为</a:t>
            </a:r>
            <a:r>
              <a:rPr lang="en-US" altLang="zh-CN" sz="1600" dirty="0"/>
              <a:t>69.3g,</a:t>
            </a:r>
            <a:r>
              <a:rPr lang="zh-CN" altLang="en-US" sz="1600" dirty="0"/>
              <a:t>进行如图所示实验</a:t>
            </a:r>
            <a:r>
              <a:rPr lang="en-US" altLang="zh-CN" sz="1600" dirty="0"/>
              <a:t>,</a:t>
            </a:r>
            <a:r>
              <a:rPr lang="zh-CN" altLang="en-US" sz="1600" dirty="0"/>
              <a:t>待实验结束测得</a:t>
            </a:r>
            <a:r>
              <a:rPr lang="en-US" altLang="zh-CN" sz="1600" dirty="0"/>
              <a:t>C</a:t>
            </a:r>
            <a:r>
              <a:rPr lang="zh-CN" altLang="en-US" sz="1600" dirty="0"/>
              <a:t>装置增重</a:t>
            </a:r>
            <a:r>
              <a:rPr lang="en-US" altLang="zh-CN" sz="1600" dirty="0"/>
              <a:t>2.2g,E</a:t>
            </a:r>
            <a:r>
              <a:rPr lang="zh-CN" altLang="en-US" sz="1600" dirty="0"/>
              <a:t>装置内固体变黑色且增重</a:t>
            </a:r>
            <a:r>
              <a:rPr lang="en-US" altLang="zh-CN" sz="1600" dirty="0"/>
              <a:t>19.2g</a:t>
            </a:r>
            <a:r>
              <a:rPr lang="zh-CN" altLang="en-US" sz="1600" dirty="0"/>
              <a:t>。</a:t>
            </a:r>
            <a:r>
              <a:rPr lang="en-US" altLang="zh-CN" sz="1600" dirty="0"/>
              <a:t>(</a:t>
            </a:r>
            <a:r>
              <a:rPr lang="zh-CN" altLang="en-US" sz="1600" dirty="0"/>
              <a:t>实验前已排尽装置内空气</a:t>
            </a:r>
            <a:r>
              <a:rPr lang="en-US" altLang="zh-CN" sz="1600" dirty="0"/>
              <a:t>,</a:t>
            </a:r>
            <a:r>
              <a:rPr lang="zh-CN" altLang="en-US" sz="1600" dirty="0"/>
              <a:t>使用的药品均足量</a:t>
            </a:r>
            <a:r>
              <a:rPr lang="en-US" altLang="zh-CN" sz="1600" dirty="0"/>
              <a:t>)</a:t>
            </a:r>
            <a:endParaRPr lang="zh-CN" altLang="en-US" sz="1600" dirty="0"/>
          </a:p>
        </p:txBody>
      </p:sp>
      <p:pic>
        <p:nvPicPr>
          <p:cNvPr id="9" name="图片 8"/>
          <p:cNvPicPr>
            <a:picLocks noChangeAspect="1"/>
          </p:cNvPicPr>
          <p:nvPr/>
        </p:nvPicPr>
        <p:blipFill>
          <a:blip r:embed="rId3"/>
          <a:stretch>
            <a:fillRect/>
          </a:stretch>
        </p:blipFill>
        <p:spPr>
          <a:xfrm>
            <a:off x="94719" y="2441054"/>
            <a:ext cx="4838750" cy="1439518"/>
          </a:xfrm>
          <a:prstGeom prst="rect">
            <a:avLst/>
          </a:prstGeom>
        </p:spPr>
      </p:pic>
      <p:cxnSp>
        <p:nvCxnSpPr>
          <p:cNvPr id="61" name="直接连接符 60"/>
          <p:cNvCxnSpPr>
            <a:cxnSpLocks/>
          </p:cNvCxnSpPr>
          <p:nvPr/>
        </p:nvCxnSpPr>
        <p:spPr>
          <a:xfrm>
            <a:off x="676799" y="1131590"/>
            <a:ext cx="146731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2" name="直接连接符 61"/>
          <p:cNvCxnSpPr>
            <a:cxnSpLocks/>
          </p:cNvCxnSpPr>
          <p:nvPr/>
        </p:nvCxnSpPr>
        <p:spPr>
          <a:xfrm>
            <a:off x="334759" y="1478645"/>
            <a:ext cx="107569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4" name="文本框 43"/>
          <p:cNvSpPr txBox="1"/>
          <p:nvPr/>
        </p:nvSpPr>
        <p:spPr>
          <a:xfrm>
            <a:off x="107504" y="3378092"/>
            <a:ext cx="701448" cy="369332"/>
          </a:xfrm>
          <a:prstGeom prst="rect">
            <a:avLst/>
          </a:prstGeom>
          <a:noFill/>
        </p:spPr>
        <p:txBody>
          <a:bodyPr wrap="square">
            <a:spAutoFit/>
          </a:bodyPr>
          <a:lstStyle/>
          <a:p>
            <a:r>
              <a:rPr lang="en-US" altLang="zh-CN" dirty="0">
                <a:solidFill>
                  <a:srgbClr val="FF0000"/>
                </a:solidFill>
              </a:rPr>
              <a:t>69.3g</a:t>
            </a:r>
            <a:endParaRPr lang="zh-CN" altLang="en-US" dirty="0">
              <a:solidFill>
                <a:srgbClr val="FF0000"/>
              </a:solidFill>
            </a:endParaRPr>
          </a:p>
        </p:txBody>
      </p:sp>
      <p:sp>
        <p:nvSpPr>
          <p:cNvPr id="46" name="文本框 45"/>
          <p:cNvSpPr txBox="1"/>
          <p:nvPr/>
        </p:nvSpPr>
        <p:spPr>
          <a:xfrm>
            <a:off x="1902716" y="2542440"/>
            <a:ext cx="654470" cy="369332"/>
          </a:xfrm>
          <a:prstGeom prst="rect">
            <a:avLst/>
          </a:prstGeom>
          <a:noFill/>
        </p:spPr>
        <p:txBody>
          <a:bodyPr wrap="square">
            <a:spAutoFit/>
          </a:bodyPr>
          <a:lstStyle/>
          <a:p>
            <a:r>
              <a:rPr lang="en-US" altLang="zh-CN" dirty="0">
                <a:solidFill>
                  <a:srgbClr val="FF0000"/>
                </a:solidFill>
              </a:rPr>
              <a:t>2.2g</a:t>
            </a:r>
            <a:endParaRPr lang="zh-CN" altLang="en-US" dirty="0">
              <a:solidFill>
                <a:srgbClr val="FF0000"/>
              </a:solidFill>
            </a:endParaRPr>
          </a:p>
        </p:txBody>
      </p:sp>
      <p:sp>
        <p:nvSpPr>
          <p:cNvPr id="55" name="文本框 54"/>
          <p:cNvSpPr txBox="1"/>
          <p:nvPr/>
        </p:nvSpPr>
        <p:spPr>
          <a:xfrm>
            <a:off x="3152138" y="2410344"/>
            <a:ext cx="790174" cy="369332"/>
          </a:xfrm>
          <a:prstGeom prst="rect">
            <a:avLst/>
          </a:prstGeom>
          <a:noFill/>
        </p:spPr>
        <p:txBody>
          <a:bodyPr wrap="square">
            <a:spAutoFit/>
          </a:bodyPr>
          <a:lstStyle/>
          <a:p>
            <a:r>
              <a:rPr lang="en-US" altLang="zh-CN" dirty="0">
                <a:solidFill>
                  <a:srgbClr val="FF0000"/>
                </a:solidFill>
              </a:rPr>
              <a:t>19.2g</a:t>
            </a:r>
            <a:endParaRPr lang="zh-CN" altLang="en-US" dirty="0">
              <a:solidFill>
                <a:srgbClr val="FF0000"/>
              </a:solidFill>
            </a:endParaRPr>
          </a:p>
        </p:txBody>
      </p:sp>
      <p:sp>
        <p:nvSpPr>
          <p:cNvPr id="6" name="文本框 5"/>
          <p:cNvSpPr txBox="1"/>
          <p:nvPr/>
        </p:nvSpPr>
        <p:spPr>
          <a:xfrm>
            <a:off x="4452372" y="123478"/>
            <a:ext cx="1415772" cy="461665"/>
          </a:xfrm>
          <a:prstGeom prst="rect">
            <a:avLst/>
          </a:prstGeom>
          <a:noFill/>
        </p:spPr>
        <p:txBody>
          <a:bodyPr wrap="none" rtlCol="0" anchor="t">
            <a:spAutoFit/>
          </a:bodyPr>
          <a:lstStyle/>
          <a:p>
            <a:r>
              <a:rPr lang="zh-CN" altLang="en-US" sz="2400" b="1" dirty="0">
                <a:solidFill>
                  <a:srgbClr val="002060"/>
                </a:solidFill>
                <a:sym typeface="+mn-ea"/>
              </a:rPr>
              <a:t>真题再现</a:t>
            </a:r>
            <a:endParaRPr lang="zh-CN" altLang="en-US" sz="2400" b="1" dirty="0">
              <a:solidFill>
                <a:srgbClr val="002060"/>
              </a:solidFill>
            </a:endParaRPr>
          </a:p>
        </p:txBody>
      </p:sp>
      <p:sp>
        <p:nvSpPr>
          <p:cNvPr id="63" name="文本框 62">
            <a:extLst>
              <a:ext uri="{FF2B5EF4-FFF2-40B4-BE49-F238E27FC236}">
                <a16:creationId xmlns:a16="http://schemas.microsoft.com/office/drawing/2014/main" id="{AB4E17A2-AEA5-47E6-8468-F2AE4A123EA5}"/>
              </a:ext>
            </a:extLst>
          </p:cNvPr>
          <p:cNvSpPr txBox="1"/>
          <p:nvPr/>
        </p:nvSpPr>
        <p:spPr>
          <a:xfrm>
            <a:off x="95337" y="3962252"/>
            <a:ext cx="7027169" cy="584775"/>
          </a:xfrm>
          <a:prstGeom prst="rect">
            <a:avLst/>
          </a:prstGeom>
          <a:noFill/>
        </p:spPr>
        <p:txBody>
          <a:bodyPr wrap="square">
            <a:spAutoFit/>
          </a:bodyPr>
          <a:lstStyle/>
          <a:p>
            <a:r>
              <a:rPr lang="zh-CN" altLang="en-US" sz="1600" dirty="0"/>
              <a:t>(1)反应开始后A装置中通入N</a:t>
            </a:r>
            <a:r>
              <a:rPr lang="en-US" altLang="zh-CN" sz="1100" dirty="0"/>
              <a:t>2</a:t>
            </a:r>
            <a:r>
              <a:rPr lang="zh-CN" altLang="en-US" sz="1600" dirty="0"/>
              <a:t>的目的是？</a:t>
            </a:r>
            <a:endParaRPr lang="en-US" altLang="zh-CN" sz="1600" dirty="0"/>
          </a:p>
          <a:p>
            <a:r>
              <a:rPr lang="zh-CN" altLang="en-US" sz="1600" dirty="0"/>
              <a:t>(4)生产该“生氧罐”时加入的超氧化钾的质量为</a:t>
            </a:r>
            <a:r>
              <a:rPr lang="zh-CN" altLang="en-US" sz="1600" u="sng" dirty="0"/>
              <a:t>      </a:t>
            </a:r>
            <a:r>
              <a:rPr lang="zh-CN" altLang="en-US" sz="1600" dirty="0"/>
              <a:t>克。</a:t>
            </a:r>
          </a:p>
        </p:txBody>
      </p:sp>
      <p:pic>
        <p:nvPicPr>
          <p:cNvPr id="15" name="图片 14">
            <a:extLst>
              <a:ext uri="{FF2B5EF4-FFF2-40B4-BE49-F238E27FC236}">
                <a16:creationId xmlns:a16="http://schemas.microsoft.com/office/drawing/2014/main" id="{FFBA6D7B-F770-46B3-9B63-39251C5701B4}"/>
              </a:ext>
            </a:extLst>
          </p:cNvPr>
          <p:cNvPicPr>
            <a:picLocks noChangeAspect="1"/>
          </p:cNvPicPr>
          <p:nvPr/>
        </p:nvPicPr>
        <p:blipFill>
          <a:blip r:embed="rId4"/>
          <a:stretch>
            <a:fillRect/>
          </a:stretch>
        </p:blipFill>
        <p:spPr>
          <a:xfrm>
            <a:off x="78465" y="1487033"/>
            <a:ext cx="5265604" cy="954021"/>
          </a:xfrm>
          <a:prstGeom prst="rect">
            <a:avLst/>
          </a:prstGeom>
        </p:spPr>
      </p:pic>
      <p:cxnSp>
        <p:nvCxnSpPr>
          <p:cNvPr id="68" name="直接连接符 67">
            <a:extLst>
              <a:ext uri="{FF2B5EF4-FFF2-40B4-BE49-F238E27FC236}">
                <a16:creationId xmlns:a16="http://schemas.microsoft.com/office/drawing/2014/main" id="{F73FA32D-9F68-4E0F-92AB-4DD8AA7EFC48}"/>
              </a:ext>
            </a:extLst>
          </p:cNvPr>
          <p:cNvCxnSpPr>
            <a:cxnSpLocks/>
          </p:cNvCxnSpPr>
          <p:nvPr/>
        </p:nvCxnSpPr>
        <p:spPr>
          <a:xfrm>
            <a:off x="5127720" y="1203598"/>
            <a:ext cx="146731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文本框 20">
            <a:extLst>
              <a:ext uri="{FF2B5EF4-FFF2-40B4-BE49-F238E27FC236}">
                <a16:creationId xmlns:a16="http://schemas.microsoft.com/office/drawing/2014/main" id="{5F5A5DB9-0DB5-48DC-A128-C60A869C9FF5}"/>
              </a:ext>
            </a:extLst>
          </p:cNvPr>
          <p:cNvSpPr txBox="1"/>
          <p:nvPr/>
        </p:nvSpPr>
        <p:spPr>
          <a:xfrm>
            <a:off x="5393853" y="1458704"/>
            <a:ext cx="3671681" cy="646331"/>
          </a:xfrm>
          <a:prstGeom prst="rect">
            <a:avLst/>
          </a:prstGeom>
          <a:noFill/>
        </p:spPr>
        <p:txBody>
          <a:bodyPr wrap="square" rtlCol="0">
            <a:spAutoFit/>
          </a:bodyPr>
          <a:lstStyle/>
          <a:p>
            <a:r>
              <a:rPr lang="en-US" altLang="zh-CN" b="1" dirty="0">
                <a:solidFill>
                  <a:srgbClr val="002060"/>
                </a:solidFill>
              </a:rPr>
              <a:t>1</a:t>
            </a:r>
            <a:r>
              <a:rPr lang="zh-CN" altLang="en-US" b="1" dirty="0">
                <a:solidFill>
                  <a:srgbClr val="002060"/>
                </a:solidFill>
              </a:rPr>
              <a:t>、再次阅读信息，将筛选的信息</a:t>
            </a:r>
            <a:endParaRPr lang="en-US" altLang="zh-CN" b="1" dirty="0">
              <a:solidFill>
                <a:srgbClr val="002060"/>
              </a:solidFill>
            </a:endParaRPr>
          </a:p>
          <a:p>
            <a:r>
              <a:rPr lang="zh-CN" altLang="en-US" b="1" dirty="0">
                <a:solidFill>
                  <a:srgbClr val="FF0000"/>
                </a:solidFill>
              </a:rPr>
              <a:t>集中标注</a:t>
            </a:r>
            <a:r>
              <a:rPr lang="zh-CN" altLang="en-US" b="1" dirty="0">
                <a:solidFill>
                  <a:srgbClr val="002060"/>
                </a:solidFill>
              </a:rPr>
              <a:t>在图片上</a:t>
            </a:r>
          </a:p>
        </p:txBody>
      </p:sp>
      <p:sp>
        <p:nvSpPr>
          <p:cNvPr id="70" name="文本框 69">
            <a:extLst>
              <a:ext uri="{FF2B5EF4-FFF2-40B4-BE49-F238E27FC236}">
                <a16:creationId xmlns:a16="http://schemas.microsoft.com/office/drawing/2014/main" id="{1E1C1F1D-EA55-4B60-BEBA-483BEAD0A82F}"/>
              </a:ext>
            </a:extLst>
          </p:cNvPr>
          <p:cNvSpPr txBox="1"/>
          <p:nvPr/>
        </p:nvSpPr>
        <p:spPr>
          <a:xfrm>
            <a:off x="5395263" y="2102483"/>
            <a:ext cx="3300904" cy="646331"/>
          </a:xfrm>
          <a:prstGeom prst="rect">
            <a:avLst/>
          </a:prstGeom>
          <a:noFill/>
        </p:spPr>
        <p:txBody>
          <a:bodyPr wrap="none" rtlCol="0">
            <a:spAutoFit/>
          </a:bodyPr>
          <a:lstStyle/>
          <a:p>
            <a:r>
              <a:rPr lang="en-US" altLang="zh-CN" b="1" dirty="0">
                <a:solidFill>
                  <a:srgbClr val="002060"/>
                </a:solidFill>
              </a:rPr>
              <a:t>2</a:t>
            </a:r>
            <a:r>
              <a:rPr lang="zh-CN" altLang="en-US" b="1" dirty="0">
                <a:solidFill>
                  <a:srgbClr val="002060"/>
                </a:solidFill>
              </a:rPr>
              <a:t>、用关系图理清</a:t>
            </a:r>
            <a:r>
              <a:rPr lang="zh-CN" altLang="en-US" b="1" dirty="0">
                <a:solidFill>
                  <a:srgbClr val="FF0000"/>
                </a:solidFill>
              </a:rPr>
              <a:t>物质转化</a:t>
            </a:r>
            <a:r>
              <a:rPr lang="zh-CN" altLang="en-US" b="1" dirty="0">
                <a:solidFill>
                  <a:srgbClr val="002060"/>
                </a:solidFill>
              </a:rPr>
              <a:t>关系</a:t>
            </a:r>
            <a:endParaRPr lang="en-US" altLang="zh-CN" b="1" dirty="0">
              <a:solidFill>
                <a:srgbClr val="002060"/>
              </a:solidFill>
            </a:endParaRPr>
          </a:p>
          <a:p>
            <a:r>
              <a:rPr lang="zh-CN" altLang="en-US" b="1" dirty="0">
                <a:solidFill>
                  <a:srgbClr val="002060"/>
                </a:solidFill>
              </a:rPr>
              <a:t>和</a:t>
            </a:r>
            <a:r>
              <a:rPr lang="zh-CN" altLang="en-US" b="1" dirty="0">
                <a:solidFill>
                  <a:srgbClr val="FF0000"/>
                </a:solidFill>
              </a:rPr>
              <a:t>质量变化</a:t>
            </a:r>
            <a:r>
              <a:rPr lang="zh-CN" altLang="en-US" b="1" dirty="0">
                <a:solidFill>
                  <a:srgbClr val="002060"/>
                </a:solidFill>
              </a:rPr>
              <a:t>关系</a:t>
            </a:r>
          </a:p>
        </p:txBody>
      </p:sp>
      <p:sp>
        <p:nvSpPr>
          <p:cNvPr id="85" name="椭圆 84">
            <a:extLst>
              <a:ext uri="{FF2B5EF4-FFF2-40B4-BE49-F238E27FC236}">
                <a16:creationId xmlns:a16="http://schemas.microsoft.com/office/drawing/2014/main" id="{B0E55D64-4C86-4821-84FA-F3E6C80967CD}"/>
              </a:ext>
            </a:extLst>
          </p:cNvPr>
          <p:cNvSpPr/>
          <p:nvPr/>
        </p:nvSpPr>
        <p:spPr bwMode="auto">
          <a:xfrm>
            <a:off x="8033855" y="48618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86" name="椭圆 85">
            <a:extLst>
              <a:ext uri="{FF2B5EF4-FFF2-40B4-BE49-F238E27FC236}">
                <a16:creationId xmlns:a16="http://schemas.microsoft.com/office/drawing/2014/main" id="{6B46B3AD-1123-41AA-B6C3-3851245CDDB6}"/>
              </a:ext>
            </a:extLst>
          </p:cNvPr>
          <p:cNvSpPr/>
          <p:nvPr/>
        </p:nvSpPr>
        <p:spPr bwMode="auto">
          <a:xfrm>
            <a:off x="8248912" y="48808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87" name="椭圆 86">
            <a:extLst>
              <a:ext uri="{FF2B5EF4-FFF2-40B4-BE49-F238E27FC236}">
                <a16:creationId xmlns:a16="http://schemas.microsoft.com/office/drawing/2014/main" id="{B151A86E-996B-4643-B828-92669A2510FB}"/>
              </a:ext>
            </a:extLst>
          </p:cNvPr>
          <p:cNvSpPr/>
          <p:nvPr/>
        </p:nvSpPr>
        <p:spPr bwMode="auto">
          <a:xfrm>
            <a:off x="8562663" y="47911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88" name="椭圆 87">
            <a:extLst>
              <a:ext uri="{FF2B5EF4-FFF2-40B4-BE49-F238E27FC236}">
                <a16:creationId xmlns:a16="http://schemas.microsoft.com/office/drawing/2014/main" id="{386DD5C2-2AFF-4419-8381-9DD44B3E6DBC}"/>
              </a:ext>
            </a:extLst>
          </p:cNvPr>
          <p:cNvSpPr/>
          <p:nvPr/>
        </p:nvSpPr>
        <p:spPr bwMode="auto">
          <a:xfrm>
            <a:off x="8633351" y="44326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89" name="椭圆 88">
            <a:extLst>
              <a:ext uri="{FF2B5EF4-FFF2-40B4-BE49-F238E27FC236}">
                <a16:creationId xmlns:a16="http://schemas.microsoft.com/office/drawing/2014/main" id="{865101FD-34A6-4C52-98A5-D6A5AF193873}"/>
              </a:ext>
            </a:extLst>
          </p:cNvPr>
          <p:cNvSpPr/>
          <p:nvPr/>
        </p:nvSpPr>
        <p:spPr bwMode="auto">
          <a:xfrm>
            <a:off x="8964488" y="45580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55" grpId="0"/>
      <p:bldP spid="21"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029878" y="0"/>
            <a:ext cx="616913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31" name="组合 30"/>
          <p:cNvGrpSpPr/>
          <p:nvPr/>
        </p:nvGrpSpPr>
        <p:grpSpPr>
          <a:xfrm>
            <a:off x="2711267" y="127924"/>
            <a:ext cx="1588059" cy="472270"/>
            <a:chOff x="1121359" y="1045968"/>
            <a:chExt cx="3528392" cy="472270"/>
          </a:xfrm>
        </p:grpSpPr>
        <p:sp>
          <p:nvSpPr>
            <p:cNvPr id="32" name="文本框 31"/>
            <p:cNvSpPr txBox="1"/>
            <p:nvPr/>
          </p:nvSpPr>
          <p:spPr>
            <a:xfrm>
              <a:off x="1307675" y="1056573"/>
              <a:ext cx="3342076" cy="461665"/>
            </a:xfrm>
            <a:prstGeom prst="rect">
              <a:avLst/>
            </a:prstGeom>
            <a:noFill/>
          </p:spPr>
          <p:txBody>
            <a:bodyPr wrap="square" rtlCol="0">
              <a:spAutoFit/>
            </a:bodyPr>
            <a:lstStyle/>
            <a:p>
              <a:r>
                <a:rPr lang="zh-CN" altLang="en-US" sz="2400" b="1" dirty="0">
                  <a:solidFill>
                    <a:srgbClr val="002060"/>
                  </a:solidFill>
                </a:rPr>
                <a:t>现状分析</a:t>
              </a:r>
            </a:p>
          </p:txBody>
        </p:sp>
        <p:sp>
          <p:nvSpPr>
            <p:cNvPr id="33" name="矩形 32"/>
            <p:cNvSpPr/>
            <p:nvPr/>
          </p:nvSpPr>
          <p:spPr>
            <a:xfrm>
              <a:off x="1121359" y="1045968"/>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1011056" y="121572"/>
            <a:ext cx="1588059" cy="468016"/>
            <a:chOff x="1214518" y="1131590"/>
            <a:chExt cx="3528392" cy="468016"/>
          </a:xfrm>
        </p:grpSpPr>
        <p:sp>
          <p:nvSpPr>
            <p:cNvPr id="35" name="文本框 34"/>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36" name="矩形 35"/>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4411344" y="121920"/>
            <a:ext cx="1465829"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stretch>
            <a:fillRect/>
          </a:stretch>
        </p:blipFill>
        <p:spPr>
          <a:xfrm>
            <a:off x="154663" y="2469495"/>
            <a:ext cx="5184576" cy="1542401"/>
          </a:xfrm>
          <a:prstGeom prst="rect">
            <a:avLst/>
          </a:prstGeom>
        </p:spPr>
      </p:pic>
      <p:sp>
        <p:nvSpPr>
          <p:cNvPr id="44" name="文本框 43"/>
          <p:cNvSpPr txBox="1"/>
          <p:nvPr/>
        </p:nvSpPr>
        <p:spPr>
          <a:xfrm>
            <a:off x="154663" y="3407329"/>
            <a:ext cx="722976" cy="369332"/>
          </a:xfrm>
          <a:prstGeom prst="rect">
            <a:avLst/>
          </a:prstGeom>
          <a:noFill/>
        </p:spPr>
        <p:txBody>
          <a:bodyPr wrap="square">
            <a:spAutoFit/>
          </a:bodyPr>
          <a:lstStyle/>
          <a:p>
            <a:r>
              <a:rPr lang="en-US" altLang="zh-CN" dirty="0">
                <a:solidFill>
                  <a:srgbClr val="FF0000"/>
                </a:solidFill>
              </a:rPr>
              <a:t>69.3g</a:t>
            </a:r>
            <a:endParaRPr lang="zh-CN" altLang="en-US" dirty="0">
              <a:solidFill>
                <a:srgbClr val="FF0000"/>
              </a:solidFill>
            </a:endParaRPr>
          </a:p>
        </p:txBody>
      </p:sp>
      <p:sp>
        <p:nvSpPr>
          <p:cNvPr id="46" name="文本框 45"/>
          <p:cNvSpPr txBox="1"/>
          <p:nvPr/>
        </p:nvSpPr>
        <p:spPr>
          <a:xfrm>
            <a:off x="2025599" y="2599749"/>
            <a:ext cx="841167" cy="369332"/>
          </a:xfrm>
          <a:prstGeom prst="rect">
            <a:avLst/>
          </a:prstGeom>
          <a:noFill/>
        </p:spPr>
        <p:txBody>
          <a:bodyPr wrap="square">
            <a:spAutoFit/>
          </a:bodyPr>
          <a:lstStyle/>
          <a:p>
            <a:r>
              <a:rPr lang="en-US" altLang="zh-CN" dirty="0">
                <a:solidFill>
                  <a:srgbClr val="FF0000"/>
                </a:solidFill>
              </a:rPr>
              <a:t>2.2g</a:t>
            </a:r>
            <a:endParaRPr lang="zh-CN" altLang="en-US" dirty="0">
              <a:solidFill>
                <a:srgbClr val="FF0000"/>
              </a:solidFill>
            </a:endParaRPr>
          </a:p>
        </p:txBody>
      </p:sp>
      <p:sp>
        <p:nvSpPr>
          <p:cNvPr id="55" name="文本框 54"/>
          <p:cNvSpPr txBox="1"/>
          <p:nvPr/>
        </p:nvSpPr>
        <p:spPr>
          <a:xfrm>
            <a:off x="3355851" y="2456073"/>
            <a:ext cx="790174" cy="369332"/>
          </a:xfrm>
          <a:prstGeom prst="rect">
            <a:avLst/>
          </a:prstGeom>
          <a:noFill/>
        </p:spPr>
        <p:txBody>
          <a:bodyPr wrap="square">
            <a:spAutoFit/>
          </a:bodyPr>
          <a:lstStyle/>
          <a:p>
            <a:r>
              <a:rPr lang="en-US" altLang="zh-CN" dirty="0">
                <a:solidFill>
                  <a:srgbClr val="FF0000"/>
                </a:solidFill>
              </a:rPr>
              <a:t>19.2g</a:t>
            </a:r>
            <a:endParaRPr lang="zh-CN" altLang="en-US" dirty="0">
              <a:solidFill>
                <a:srgbClr val="FF0000"/>
              </a:solidFill>
            </a:endParaRPr>
          </a:p>
        </p:txBody>
      </p:sp>
      <p:sp>
        <p:nvSpPr>
          <p:cNvPr id="6" name="文本框 5"/>
          <p:cNvSpPr txBox="1"/>
          <p:nvPr/>
        </p:nvSpPr>
        <p:spPr>
          <a:xfrm>
            <a:off x="4452372" y="123478"/>
            <a:ext cx="1415772" cy="461665"/>
          </a:xfrm>
          <a:prstGeom prst="rect">
            <a:avLst/>
          </a:prstGeom>
          <a:noFill/>
        </p:spPr>
        <p:txBody>
          <a:bodyPr wrap="none" rtlCol="0" anchor="t">
            <a:spAutoFit/>
          </a:bodyPr>
          <a:lstStyle/>
          <a:p>
            <a:r>
              <a:rPr lang="zh-CN" altLang="en-US" sz="2400" b="1" dirty="0">
                <a:solidFill>
                  <a:srgbClr val="002060"/>
                </a:solidFill>
                <a:sym typeface="+mn-ea"/>
              </a:rPr>
              <a:t>真题再现</a:t>
            </a:r>
            <a:endParaRPr lang="zh-CN" altLang="en-US" sz="2400" b="1" dirty="0">
              <a:solidFill>
                <a:srgbClr val="002060"/>
              </a:solidFill>
            </a:endParaRPr>
          </a:p>
        </p:txBody>
      </p:sp>
      <p:sp>
        <p:nvSpPr>
          <p:cNvPr id="63" name="文本框 62">
            <a:extLst>
              <a:ext uri="{FF2B5EF4-FFF2-40B4-BE49-F238E27FC236}">
                <a16:creationId xmlns:a16="http://schemas.microsoft.com/office/drawing/2014/main" id="{AB4E17A2-AEA5-47E6-8468-F2AE4A123EA5}"/>
              </a:ext>
            </a:extLst>
          </p:cNvPr>
          <p:cNvSpPr txBox="1"/>
          <p:nvPr/>
        </p:nvSpPr>
        <p:spPr>
          <a:xfrm>
            <a:off x="0" y="4739467"/>
            <a:ext cx="6077711" cy="369332"/>
          </a:xfrm>
          <a:prstGeom prst="rect">
            <a:avLst/>
          </a:prstGeom>
          <a:noFill/>
        </p:spPr>
        <p:txBody>
          <a:bodyPr wrap="square">
            <a:spAutoFit/>
          </a:bodyPr>
          <a:lstStyle/>
          <a:p>
            <a:r>
              <a:rPr lang="zh-CN" altLang="en-US" dirty="0"/>
              <a:t>(4)生产该“生氧罐”时加入的超氧化钾的质量为</a:t>
            </a:r>
            <a:r>
              <a:rPr lang="zh-CN" altLang="en-US" u="sng" dirty="0"/>
              <a:t>         </a:t>
            </a:r>
            <a:r>
              <a:rPr lang="zh-CN" altLang="en-US" dirty="0"/>
              <a:t>克。</a:t>
            </a:r>
          </a:p>
        </p:txBody>
      </p:sp>
      <p:sp>
        <p:nvSpPr>
          <p:cNvPr id="37" name="文本框 36">
            <a:extLst>
              <a:ext uri="{FF2B5EF4-FFF2-40B4-BE49-F238E27FC236}">
                <a16:creationId xmlns:a16="http://schemas.microsoft.com/office/drawing/2014/main" id="{51581063-024D-4E36-9CD6-198B1CDE627B}"/>
              </a:ext>
            </a:extLst>
          </p:cNvPr>
          <p:cNvSpPr txBox="1"/>
          <p:nvPr/>
        </p:nvSpPr>
        <p:spPr>
          <a:xfrm>
            <a:off x="256441" y="717512"/>
            <a:ext cx="5140203" cy="369332"/>
          </a:xfrm>
          <a:prstGeom prst="rect">
            <a:avLst/>
          </a:prstGeom>
          <a:noFill/>
        </p:spPr>
        <p:txBody>
          <a:bodyPr wrap="square" rtlCol="0">
            <a:spAutoFit/>
          </a:bodyPr>
          <a:lstStyle/>
          <a:p>
            <a:r>
              <a:rPr lang="en-US" altLang="zh-CN" b="1" dirty="0">
                <a:solidFill>
                  <a:srgbClr val="002060"/>
                </a:solidFill>
              </a:rPr>
              <a:t>2</a:t>
            </a:r>
            <a:r>
              <a:rPr lang="zh-CN" altLang="en-US" b="1" dirty="0">
                <a:solidFill>
                  <a:srgbClr val="002060"/>
                </a:solidFill>
              </a:rPr>
              <a:t>、用关系图理清</a:t>
            </a:r>
            <a:r>
              <a:rPr lang="zh-CN" altLang="en-US" b="1" dirty="0">
                <a:solidFill>
                  <a:srgbClr val="FF0000"/>
                </a:solidFill>
              </a:rPr>
              <a:t>物质转化</a:t>
            </a:r>
            <a:r>
              <a:rPr lang="zh-CN" altLang="en-US" b="1" dirty="0">
                <a:solidFill>
                  <a:srgbClr val="002060"/>
                </a:solidFill>
              </a:rPr>
              <a:t>关系和</a:t>
            </a:r>
            <a:r>
              <a:rPr lang="zh-CN" altLang="en-US" b="1" dirty="0">
                <a:solidFill>
                  <a:srgbClr val="FF0000"/>
                </a:solidFill>
              </a:rPr>
              <a:t>质量变化</a:t>
            </a:r>
            <a:r>
              <a:rPr lang="zh-CN" altLang="en-US" b="1" dirty="0">
                <a:solidFill>
                  <a:srgbClr val="002060"/>
                </a:solidFill>
              </a:rPr>
              <a:t>关系</a:t>
            </a:r>
          </a:p>
        </p:txBody>
      </p:sp>
      <p:pic>
        <p:nvPicPr>
          <p:cNvPr id="38" name="图片 37">
            <a:extLst>
              <a:ext uri="{FF2B5EF4-FFF2-40B4-BE49-F238E27FC236}">
                <a16:creationId xmlns:a16="http://schemas.microsoft.com/office/drawing/2014/main" id="{5D4D7BFF-3FFB-4245-B670-B4FD7ABECD28}"/>
              </a:ext>
            </a:extLst>
          </p:cNvPr>
          <p:cNvPicPr>
            <a:picLocks noChangeAspect="1"/>
          </p:cNvPicPr>
          <p:nvPr/>
        </p:nvPicPr>
        <p:blipFill>
          <a:blip r:embed="rId4"/>
          <a:stretch>
            <a:fillRect/>
          </a:stretch>
        </p:blipFill>
        <p:spPr>
          <a:xfrm>
            <a:off x="107787" y="1512708"/>
            <a:ext cx="5265604" cy="954021"/>
          </a:xfrm>
          <a:prstGeom prst="rect">
            <a:avLst/>
          </a:prstGeom>
        </p:spPr>
      </p:pic>
      <p:sp>
        <p:nvSpPr>
          <p:cNvPr id="45" name="文本框 44">
            <a:extLst>
              <a:ext uri="{FF2B5EF4-FFF2-40B4-BE49-F238E27FC236}">
                <a16:creationId xmlns:a16="http://schemas.microsoft.com/office/drawing/2014/main" id="{CDC86E82-2A9C-41F8-B3A0-819B702ADA67}"/>
              </a:ext>
            </a:extLst>
          </p:cNvPr>
          <p:cNvSpPr txBox="1"/>
          <p:nvPr/>
        </p:nvSpPr>
        <p:spPr>
          <a:xfrm>
            <a:off x="5344742" y="1578405"/>
            <a:ext cx="548548" cy="338554"/>
          </a:xfrm>
          <a:prstGeom prst="rect">
            <a:avLst/>
          </a:prstGeom>
          <a:noFill/>
        </p:spPr>
        <p:txBody>
          <a:bodyPr wrap="none" rtlCol="0">
            <a:spAutoFit/>
          </a:bodyPr>
          <a:lstStyle/>
          <a:p>
            <a:r>
              <a:rPr lang="en-US" altLang="zh-CN" sz="1600" dirty="0"/>
              <a:t>KO</a:t>
            </a:r>
            <a:r>
              <a:rPr lang="en-US" altLang="zh-CN" sz="1600" baseline="-25000" dirty="0"/>
              <a:t>2</a:t>
            </a:r>
            <a:endParaRPr lang="zh-CN" altLang="en-US" sz="1600" baseline="-25000" dirty="0"/>
          </a:p>
        </p:txBody>
      </p:sp>
      <p:cxnSp>
        <p:nvCxnSpPr>
          <p:cNvPr id="47" name="直接箭头连接符 46">
            <a:extLst>
              <a:ext uri="{FF2B5EF4-FFF2-40B4-BE49-F238E27FC236}">
                <a16:creationId xmlns:a16="http://schemas.microsoft.com/office/drawing/2014/main" id="{3D02F7D5-07CA-4061-87D7-B90067E464A1}"/>
              </a:ext>
            </a:extLst>
          </p:cNvPr>
          <p:cNvCxnSpPr>
            <a:cxnSpLocks/>
          </p:cNvCxnSpPr>
          <p:nvPr/>
        </p:nvCxnSpPr>
        <p:spPr>
          <a:xfrm flipV="1">
            <a:off x="5920806" y="1788954"/>
            <a:ext cx="556334" cy="5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8811CE4D-1074-4F3C-84D5-5E890058CC36}"/>
              </a:ext>
            </a:extLst>
          </p:cNvPr>
          <p:cNvSpPr txBox="1"/>
          <p:nvPr/>
        </p:nvSpPr>
        <p:spPr>
          <a:xfrm>
            <a:off x="5888252" y="1419622"/>
            <a:ext cx="595035" cy="338554"/>
          </a:xfrm>
          <a:prstGeom prst="rect">
            <a:avLst/>
          </a:prstGeom>
          <a:noFill/>
        </p:spPr>
        <p:txBody>
          <a:bodyPr wrap="none" rtlCol="0">
            <a:spAutoFit/>
          </a:bodyPr>
          <a:lstStyle/>
          <a:p>
            <a:r>
              <a:rPr lang="zh-CN" altLang="en-US" sz="1600" dirty="0"/>
              <a:t>变质</a:t>
            </a:r>
          </a:p>
        </p:txBody>
      </p:sp>
      <p:sp>
        <p:nvSpPr>
          <p:cNvPr id="54" name="文本框 53">
            <a:extLst>
              <a:ext uri="{FF2B5EF4-FFF2-40B4-BE49-F238E27FC236}">
                <a16:creationId xmlns:a16="http://schemas.microsoft.com/office/drawing/2014/main" id="{0E451E93-BEC3-4329-8F04-C79E346BE3B3}"/>
              </a:ext>
            </a:extLst>
          </p:cNvPr>
          <p:cNvSpPr txBox="1"/>
          <p:nvPr/>
        </p:nvSpPr>
        <p:spPr>
          <a:xfrm>
            <a:off x="6467462" y="1572441"/>
            <a:ext cx="1627369" cy="369332"/>
          </a:xfrm>
          <a:prstGeom prst="rect">
            <a:avLst/>
          </a:prstGeom>
          <a:noFill/>
        </p:spPr>
        <p:txBody>
          <a:bodyPr wrap="none" rtlCol="0">
            <a:spAutoFit/>
          </a:bodyPr>
          <a:lstStyle/>
          <a:p>
            <a:r>
              <a:rPr lang="zh-CN" altLang="en-US" dirty="0"/>
              <a:t>样品（</a:t>
            </a:r>
            <a:r>
              <a:rPr lang="en-US" altLang="zh-CN" dirty="0">
                <a:solidFill>
                  <a:srgbClr val="FF0000"/>
                </a:solidFill>
              </a:rPr>
              <a:t>69.3g</a:t>
            </a:r>
            <a:r>
              <a:rPr lang="zh-CN" altLang="en-US" dirty="0"/>
              <a:t>）</a:t>
            </a:r>
          </a:p>
        </p:txBody>
      </p:sp>
      <p:cxnSp>
        <p:nvCxnSpPr>
          <p:cNvPr id="56" name="直接箭头连接符 55">
            <a:extLst>
              <a:ext uri="{FF2B5EF4-FFF2-40B4-BE49-F238E27FC236}">
                <a16:creationId xmlns:a16="http://schemas.microsoft.com/office/drawing/2014/main" id="{1475FFB5-8985-42EF-9445-371F6394B55F}"/>
              </a:ext>
            </a:extLst>
          </p:cNvPr>
          <p:cNvCxnSpPr>
            <a:cxnSpLocks/>
          </p:cNvCxnSpPr>
          <p:nvPr/>
        </p:nvCxnSpPr>
        <p:spPr>
          <a:xfrm flipV="1">
            <a:off x="7897576" y="1788954"/>
            <a:ext cx="556334" cy="5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F415F6E4-E747-4974-AFB8-146FBB72E728}"/>
              </a:ext>
            </a:extLst>
          </p:cNvPr>
          <p:cNvSpPr txBox="1"/>
          <p:nvPr/>
        </p:nvSpPr>
        <p:spPr>
          <a:xfrm>
            <a:off x="7865022" y="1419622"/>
            <a:ext cx="595035" cy="338554"/>
          </a:xfrm>
          <a:prstGeom prst="rect">
            <a:avLst/>
          </a:prstGeom>
          <a:noFill/>
        </p:spPr>
        <p:txBody>
          <a:bodyPr wrap="none" rtlCol="0">
            <a:spAutoFit/>
          </a:bodyPr>
          <a:lstStyle/>
          <a:p>
            <a:r>
              <a:rPr lang="zh-CN" altLang="en-US" sz="1600" dirty="0"/>
              <a:t>硫酸</a:t>
            </a:r>
          </a:p>
        </p:txBody>
      </p:sp>
      <p:sp>
        <p:nvSpPr>
          <p:cNvPr id="58" name="文本框 57">
            <a:extLst>
              <a:ext uri="{FF2B5EF4-FFF2-40B4-BE49-F238E27FC236}">
                <a16:creationId xmlns:a16="http://schemas.microsoft.com/office/drawing/2014/main" id="{8D2AB76A-2EAD-4D89-9643-02BDBB17AA3A}"/>
              </a:ext>
            </a:extLst>
          </p:cNvPr>
          <p:cNvSpPr txBox="1"/>
          <p:nvPr/>
        </p:nvSpPr>
        <p:spPr>
          <a:xfrm>
            <a:off x="8441461" y="1566143"/>
            <a:ext cx="595035" cy="338554"/>
          </a:xfrm>
          <a:prstGeom prst="rect">
            <a:avLst/>
          </a:prstGeom>
          <a:noFill/>
        </p:spPr>
        <p:txBody>
          <a:bodyPr wrap="none" rtlCol="0">
            <a:spAutoFit/>
          </a:bodyPr>
          <a:lstStyle/>
          <a:p>
            <a:r>
              <a:rPr lang="zh-CN" altLang="en-US" sz="1600" dirty="0"/>
              <a:t>气体</a:t>
            </a:r>
          </a:p>
        </p:txBody>
      </p:sp>
      <p:sp>
        <p:nvSpPr>
          <p:cNvPr id="59" name="文本框 58">
            <a:extLst>
              <a:ext uri="{FF2B5EF4-FFF2-40B4-BE49-F238E27FC236}">
                <a16:creationId xmlns:a16="http://schemas.microsoft.com/office/drawing/2014/main" id="{0B25204D-F267-4488-8982-083E90D79076}"/>
              </a:ext>
            </a:extLst>
          </p:cNvPr>
          <p:cNvSpPr txBox="1"/>
          <p:nvPr/>
        </p:nvSpPr>
        <p:spPr>
          <a:xfrm>
            <a:off x="6413586" y="1935508"/>
            <a:ext cx="753732" cy="338554"/>
          </a:xfrm>
          <a:prstGeom prst="rect">
            <a:avLst/>
          </a:prstGeom>
          <a:noFill/>
        </p:spPr>
        <p:txBody>
          <a:bodyPr wrap="none" rtlCol="0">
            <a:spAutoFit/>
          </a:bodyPr>
          <a:lstStyle/>
          <a:p>
            <a:r>
              <a:rPr lang="en-US" altLang="zh-CN" sz="1600" dirty="0"/>
              <a:t>K</a:t>
            </a:r>
            <a:r>
              <a:rPr lang="en-US" altLang="zh-CN" sz="1600" baseline="-25000" dirty="0"/>
              <a:t>2</a:t>
            </a:r>
            <a:r>
              <a:rPr lang="en-US" altLang="zh-CN" sz="1600" dirty="0"/>
              <a:t>CO</a:t>
            </a:r>
            <a:r>
              <a:rPr lang="en-US" altLang="zh-CN" sz="1600" baseline="-25000" dirty="0"/>
              <a:t>3</a:t>
            </a:r>
            <a:endParaRPr lang="zh-CN" altLang="en-US" sz="1600" baseline="-25000" dirty="0"/>
          </a:p>
        </p:txBody>
      </p:sp>
      <p:sp>
        <p:nvSpPr>
          <p:cNvPr id="60" name="文本框 59">
            <a:extLst>
              <a:ext uri="{FF2B5EF4-FFF2-40B4-BE49-F238E27FC236}">
                <a16:creationId xmlns:a16="http://schemas.microsoft.com/office/drawing/2014/main" id="{38A50F69-093D-43FD-999F-CDB03E097E44}"/>
              </a:ext>
            </a:extLst>
          </p:cNvPr>
          <p:cNvSpPr txBox="1"/>
          <p:nvPr/>
        </p:nvSpPr>
        <p:spPr>
          <a:xfrm>
            <a:off x="6670066" y="2849157"/>
            <a:ext cx="548548" cy="338554"/>
          </a:xfrm>
          <a:prstGeom prst="rect">
            <a:avLst/>
          </a:prstGeom>
          <a:noFill/>
        </p:spPr>
        <p:txBody>
          <a:bodyPr wrap="none" rtlCol="0">
            <a:spAutoFit/>
          </a:bodyPr>
          <a:lstStyle/>
          <a:p>
            <a:r>
              <a:rPr lang="en-US" altLang="zh-CN" sz="1600" dirty="0"/>
              <a:t>KO</a:t>
            </a:r>
            <a:r>
              <a:rPr lang="en-US" altLang="zh-CN" sz="1600" baseline="-25000" dirty="0"/>
              <a:t>2</a:t>
            </a:r>
            <a:endParaRPr lang="zh-CN" altLang="en-US" sz="1600" baseline="-25000" dirty="0"/>
          </a:p>
        </p:txBody>
      </p:sp>
      <p:sp>
        <p:nvSpPr>
          <p:cNvPr id="65" name="文本框 64">
            <a:extLst>
              <a:ext uri="{FF2B5EF4-FFF2-40B4-BE49-F238E27FC236}">
                <a16:creationId xmlns:a16="http://schemas.microsoft.com/office/drawing/2014/main" id="{B35FB54C-14C2-4AE0-9941-FF4CFCC054D6}"/>
              </a:ext>
            </a:extLst>
          </p:cNvPr>
          <p:cNvSpPr txBox="1"/>
          <p:nvPr/>
        </p:nvSpPr>
        <p:spPr>
          <a:xfrm>
            <a:off x="8517336" y="2859782"/>
            <a:ext cx="515852" cy="338554"/>
          </a:xfrm>
          <a:prstGeom prst="rect">
            <a:avLst/>
          </a:prstGeom>
          <a:noFill/>
        </p:spPr>
        <p:txBody>
          <a:bodyPr wrap="square">
            <a:spAutoFit/>
          </a:bodyPr>
          <a:lstStyle/>
          <a:p>
            <a:r>
              <a:rPr lang="en-US" altLang="zh-CN" sz="1600" dirty="0"/>
              <a:t>O</a:t>
            </a:r>
            <a:r>
              <a:rPr lang="en-US" altLang="zh-CN" sz="1600" baseline="-25000" dirty="0"/>
              <a:t>2</a:t>
            </a:r>
            <a:endParaRPr lang="zh-CN" altLang="en-US" sz="1600" baseline="-25000" dirty="0"/>
          </a:p>
        </p:txBody>
      </p:sp>
      <p:sp>
        <p:nvSpPr>
          <p:cNvPr id="66" name="文本框 65">
            <a:extLst>
              <a:ext uri="{FF2B5EF4-FFF2-40B4-BE49-F238E27FC236}">
                <a16:creationId xmlns:a16="http://schemas.microsoft.com/office/drawing/2014/main" id="{5178ED4F-4956-4136-AB6B-3E4A218C26FF}"/>
              </a:ext>
            </a:extLst>
          </p:cNvPr>
          <p:cNvSpPr txBox="1"/>
          <p:nvPr/>
        </p:nvSpPr>
        <p:spPr>
          <a:xfrm>
            <a:off x="6596038" y="3723869"/>
            <a:ext cx="782466" cy="369332"/>
          </a:xfrm>
          <a:prstGeom prst="rect">
            <a:avLst/>
          </a:prstGeom>
          <a:noFill/>
        </p:spPr>
        <p:txBody>
          <a:bodyPr wrap="square">
            <a:spAutoFit/>
          </a:bodyPr>
          <a:lstStyle/>
          <a:p>
            <a:r>
              <a:rPr lang="en-US" altLang="zh-CN" dirty="0"/>
              <a:t>KOH </a:t>
            </a:r>
            <a:r>
              <a:rPr lang="en-US" altLang="zh-CN" dirty="0">
                <a:solidFill>
                  <a:srgbClr val="FF0000"/>
                </a:solidFill>
              </a:rPr>
              <a:t>?</a:t>
            </a:r>
            <a:endParaRPr lang="zh-CN" altLang="en-US" dirty="0">
              <a:solidFill>
                <a:srgbClr val="FF0000"/>
              </a:solidFill>
            </a:endParaRPr>
          </a:p>
        </p:txBody>
      </p:sp>
      <p:cxnSp>
        <p:nvCxnSpPr>
          <p:cNvPr id="67" name="直接箭头连接符 66">
            <a:extLst>
              <a:ext uri="{FF2B5EF4-FFF2-40B4-BE49-F238E27FC236}">
                <a16:creationId xmlns:a16="http://schemas.microsoft.com/office/drawing/2014/main" id="{96FAA9A4-EFC1-4D46-8215-EFAA81497FB2}"/>
              </a:ext>
            </a:extLst>
          </p:cNvPr>
          <p:cNvCxnSpPr>
            <a:cxnSpLocks/>
          </p:cNvCxnSpPr>
          <p:nvPr/>
        </p:nvCxnSpPr>
        <p:spPr>
          <a:xfrm flipV="1">
            <a:off x="7356838" y="2120141"/>
            <a:ext cx="1068800" cy="9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a:extLst>
              <a:ext uri="{FF2B5EF4-FFF2-40B4-BE49-F238E27FC236}">
                <a16:creationId xmlns:a16="http://schemas.microsoft.com/office/drawing/2014/main" id="{DE511320-EF5C-40A1-988B-F7BF22918FF3}"/>
              </a:ext>
            </a:extLst>
          </p:cNvPr>
          <p:cNvCxnSpPr>
            <a:cxnSpLocks/>
          </p:cNvCxnSpPr>
          <p:nvPr/>
        </p:nvCxnSpPr>
        <p:spPr>
          <a:xfrm flipV="1">
            <a:off x="7307484" y="3052995"/>
            <a:ext cx="1068800" cy="9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文本框 69">
            <a:extLst>
              <a:ext uri="{FF2B5EF4-FFF2-40B4-BE49-F238E27FC236}">
                <a16:creationId xmlns:a16="http://schemas.microsoft.com/office/drawing/2014/main" id="{064207EB-BAFD-4803-A93C-3999B4C19475}"/>
              </a:ext>
            </a:extLst>
          </p:cNvPr>
          <p:cNvSpPr txBox="1"/>
          <p:nvPr/>
        </p:nvSpPr>
        <p:spPr>
          <a:xfrm>
            <a:off x="8511993" y="2552005"/>
            <a:ext cx="498855" cy="307777"/>
          </a:xfrm>
          <a:prstGeom prst="rect">
            <a:avLst/>
          </a:prstGeom>
          <a:noFill/>
        </p:spPr>
        <p:txBody>
          <a:bodyPr wrap="none" rtlCol="0">
            <a:spAutoFit/>
          </a:bodyPr>
          <a:lstStyle/>
          <a:p>
            <a:r>
              <a:rPr lang="en-US" altLang="zh-CN" sz="1400" dirty="0">
                <a:solidFill>
                  <a:srgbClr val="FF0000"/>
                </a:solidFill>
              </a:rPr>
              <a:t>2.2g</a:t>
            </a:r>
            <a:endParaRPr lang="zh-CN" altLang="en-US" sz="2000" dirty="0">
              <a:solidFill>
                <a:srgbClr val="FF0000"/>
              </a:solidFill>
            </a:endParaRPr>
          </a:p>
        </p:txBody>
      </p:sp>
      <p:sp>
        <p:nvSpPr>
          <p:cNvPr id="71" name="文本框 70">
            <a:extLst>
              <a:ext uri="{FF2B5EF4-FFF2-40B4-BE49-F238E27FC236}">
                <a16:creationId xmlns:a16="http://schemas.microsoft.com/office/drawing/2014/main" id="{2F84F0F5-B06C-4AD4-A6B9-0A7F6D231C69}"/>
              </a:ext>
            </a:extLst>
          </p:cNvPr>
          <p:cNvSpPr txBox="1"/>
          <p:nvPr/>
        </p:nvSpPr>
        <p:spPr>
          <a:xfrm>
            <a:off x="8405162" y="1931690"/>
            <a:ext cx="732888" cy="338554"/>
          </a:xfrm>
          <a:prstGeom prst="rect">
            <a:avLst/>
          </a:prstGeom>
          <a:noFill/>
        </p:spPr>
        <p:txBody>
          <a:bodyPr wrap="square">
            <a:spAutoFit/>
          </a:bodyPr>
          <a:lstStyle/>
          <a:p>
            <a:r>
              <a:rPr lang="en-US" altLang="zh-CN" sz="1600" dirty="0"/>
              <a:t>CO</a:t>
            </a:r>
            <a:r>
              <a:rPr lang="en-US" altLang="zh-CN" sz="1600" baseline="-25000" dirty="0"/>
              <a:t>2</a:t>
            </a:r>
            <a:endParaRPr lang="zh-CN" altLang="en-US" sz="1600" baseline="-25000" dirty="0"/>
          </a:p>
        </p:txBody>
      </p:sp>
      <p:sp>
        <p:nvSpPr>
          <p:cNvPr id="72" name="文本框 71">
            <a:extLst>
              <a:ext uri="{FF2B5EF4-FFF2-40B4-BE49-F238E27FC236}">
                <a16:creationId xmlns:a16="http://schemas.microsoft.com/office/drawing/2014/main" id="{C6EAF298-B4D7-4DF2-B90E-09209032F359}"/>
              </a:ext>
            </a:extLst>
          </p:cNvPr>
          <p:cNvSpPr txBox="1"/>
          <p:nvPr/>
        </p:nvSpPr>
        <p:spPr>
          <a:xfrm>
            <a:off x="8422225" y="3474170"/>
            <a:ext cx="588623" cy="307777"/>
          </a:xfrm>
          <a:prstGeom prst="rect">
            <a:avLst/>
          </a:prstGeom>
          <a:noFill/>
        </p:spPr>
        <p:txBody>
          <a:bodyPr wrap="none" rtlCol="0">
            <a:spAutoFit/>
          </a:bodyPr>
          <a:lstStyle/>
          <a:p>
            <a:r>
              <a:rPr lang="en-US" altLang="zh-CN" sz="1400" dirty="0">
                <a:solidFill>
                  <a:srgbClr val="FF0000"/>
                </a:solidFill>
              </a:rPr>
              <a:t>19.2g</a:t>
            </a:r>
            <a:endParaRPr lang="zh-CN" altLang="en-US" sz="2000" dirty="0">
              <a:solidFill>
                <a:srgbClr val="FF0000"/>
              </a:solidFill>
            </a:endParaRPr>
          </a:p>
        </p:txBody>
      </p:sp>
      <p:sp>
        <p:nvSpPr>
          <p:cNvPr id="73" name="文本框 72">
            <a:extLst>
              <a:ext uri="{FF2B5EF4-FFF2-40B4-BE49-F238E27FC236}">
                <a16:creationId xmlns:a16="http://schemas.microsoft.com/office/drawing/2014/main" id="{4CDA02BF-38BF-4178-8967-951ED7BC83DD}"/>
              </a:ext>
            </a:extLst>
          </p:cNvPr>
          <p:cNvSpPr txBox="1"/>
          <p:nvPr/>
        </p:nvSpPr>
        <p:spPr>
          <a:xfrm>
            <a:off x="256441" y="1107163"/>
            <a:ext cx="5140203" cy="369332"/>
          </a:xfrm>
          <a:prstGeom prst="rect">
            <a:avLst/>
          </a:prstGeom>
          <a:noFill/>
        </p:spPr>
        <p:txBody>
          <a:bodyPr wrap="square" rtlCol="0">
            <a:spAutoFit/>
          </a:bodyPr>
          <a:lstStyle/>
          <a:p>
            <a:r>
              <a:rPr lang="en-US" altLang="zh-CN" b="1" dirty="0">
                <a:solidFill>
                  <a:srgbClr val="002060"/>
                </a:solidFill>
              </a:rPr>
              <a:t>3</a:t>
            </a:r>
            <a:r>
              <a:rPr lang="zh-CN" altLang="en-US" b="1" dirty="0">
                <a:solidFill>
                  <a:srgbClr val="002060"/>
                </a:solidFill>
              </a:rPr>
              <a:t>、标注物质的</a:t>
            </a:r>
            <a:r>
              <a:rPr lang="zh-CN" altLang="en-US" b="1" dirty="0">
                <a:solidFill>
                  <a:srgbClr val="FF0000"/>
                </a:solidFill>
              </a:rPr>
              <a:t>微粒个数比</a:t>
            </a:r>
            <a:r>
              <a:rPr lang="zh-CN" altLang="en-US" b="1" dirty="0">
                <a:solidFill>
                  <a:srgbClr val="002060"/>
                </a:solidFill>
              </a:rPr>
              <a:t>，并</a:t>
            </a:r>
            <a:r>
              <a:rPr lang="zh-CN" altLang="en-US" b="1" dirty="0">
                <a:solidFill>
                  <a:srgbClr val="FF0000"/>
                </a:solidFill>
              </a:rPr>
              <a:t>计算</a:t>
            </a:r>
            <a:r>
              <a:rPr lang="zh-CN" altLang="en-US" b="1" dirty="0">
                <a:solidFill>
                  <a:srgbClr val="002060"/>
                </a:solidFill>
              </a:rPr>
              <a:t>未知物的质量</a:t>
            </a:r>
          </a:p>
        </p:txBody>
      </p:sp>
      <p:cxnSp>
        <p:nvCxnSpPr>
          <p:cNvPr id="5" name="直接连接符 4">
            <a:extLst>
              <a:ext uri="{FF2B5EF4-FFF2-40B4-BE49-F238E27FC236}">
                <a16:creationId xmlns:a16="http://schemas.microsoft.com/office/drawing/2014/main" id="{181D1A11-7540-47A2-B408-A749D55A2B88}"/>
              </a:ext>
            </a:extLst>
          </p:cNvPr>
          <p:cNvCxnSpPr/>
          <p:nvPr/>
        </p:nvCxnSpPr>
        <p:spPr>
          <a:xfrm>
            <a:off x="256441" y="2466729"/>
            <a:ext cx="36041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5" name="直接连接符 74">
            <a:extLst>
              <a:ext uri="{FF2B5EF4-FFF2-40B4-BE49-F238E27FC236}">
                <a16:creationId xmlns:a16="http://schemas.microsoft.com/office/drawing/2014/main" id="{BD9BDA4C-DD7C-4412-BAE2-A18713844CC2}"/>
              </a:ext>
            </a:extLst>
          </p:cNvPr>
          <p:cNvCxnSpPr/>
          <p:nvPr/>
        </p:nvCxnSpPr>
        <p:spPr>
          <a:xfrm>
            <a:off x="1979712" y="2466729"/>
            <a:ext cx="360415" cy="0"/>
          </a:xfrm>
          <a:prstGeom prst="line">
            <a:avLst/>
          </a:prstGeom>
        </p:spPr>
        <p:style>
          <a:lnRef idx="2">
            <a:schemeClr val="accent6"/>
          </a:lnRef>
          <a:fillRef idx="0">
            <a:schemeClr val="accent6"/>
          </a:fillRef>
          <a:effectRef idx="1">
            <a:schemeClr val="accent6"/>
          </a:effectRef>
          <a:fontRef idx="minor">
            <a:schemeClr val="tx1"/>
          </a:fontRef>
        </p:style>
      </p:cxnSp>
      <p:sp>
        <p:nvSpPr>
          <p:cNvPr id="8" name="文本框 7">
            <a:extLst>
              <a:ext uri="{FF2B5EF4-FFF2-40B4-BE49-F238E27FC236}">
                <a16:creationId xmlns:a16="http://schemas.microsoft.com/office/drawing/2014/main" id="{300ECBB4-4911-44C7-9D15-6F6C6F968056}"/>
              </a:ext>
            </a:extLst>
          </p:cNvPr>
          <p:cNvSpPr txBox="1"/>
          <p:nvPr/>
        </p:nvSpPr>
        <p:spPr>
          <a:xfrm>
            <a:off x="6482191" y="2860243"/>
            <a:ext cx="300082" cy="369332"/>
          </a:xfrm>
          <a:prstGeom prst="rect">
            <a:avLst/>
          </a:prstGeom>
          <a:noFill/>
        </p:spPr>
        <p:txBody>
          <a:bodyPr wrap="none" rtlCol="0">
            <a:spAutoFit/>
          </a:bodyPr>
          <a:lstStyle/>
          <a:p>
            <a:r>
              <a:rPr lang="en-US" altLang="zh-CN" b="1" dirty="0">
                <a:solidFill>
                  <a:srgbClr val="FF0000"/>
                </a:solidFill>
              </a:rPr>
              <a:t>4</a:t>
            </a:r>
            <a:endParaRPr lang="zh-CN" altLang="en-US" b="1" dirty="0">
              <a:solidFill>
                <a:srgbClr val="FF0000"/>
              </a:solidFill>
            </a:endParaRPr>
          </a:p>
        </p:txBody>
      </p:sp>
      <p:sp>
        <p:nvSpPr>
          <p:cNvPr id="76" name="文本框 75">
            <a:extLst>
              <a:ext uri="{FF2B5EF4-FFF2-40B4-BE49-F238E27FC236}">
                <a16:creationId xmlns:a16="http://schemas.microsoft.com/office/drawing/2014/main" id="{86DEAF6F-A1ED-40A8-8DB9-511110FD9128}"/>
              </a:ext>
            </a:extLst>
          </p:cNvPr>
          <p:cNvSpPr txBox="1"/>
          <p:nvPr/>
        </p:nvSpPr>
        <p:spPr>
          <a:xfrm>
            <a:off x="8332857" y="2859782"/>
            <a:ext cx="300082" cy="369332"/>
          </a:xfrm>
          <a:prstGeom prst="rect">
            <a:avLst/>
          </a:prstGeom>
          <a:noFill/>
        </p:spPr>
        <p:txBody>
          <a:bodyPr wrap="none" rtlCol="0">
            <a:spAutoFit/>
          </a:bodyPr>
          <a:lstStyle/>
          <a:p>
            <a:r>
              <a:rPr lang="en-US" altLang="zh-CN" b="1" dirty="0">
                <a:solidFill>
                  <a:srgbClr val="FF0000"/>
                </a:solidFill>
              </a:rPr>
              <a:t>3</a:t>
            </a:r>
            <a:endParaRPr lang="zh-CN" altLang="en-US" b="1" dirty="0">
              <a:solidFill>
                <a:srgbClr val="FF0000"/>
              </a:solidFill>
            </a:endParaRPr>
          </a:p>
        </p:txBody>
      </p:sp>
      <p:sp>
        <p:nvSpPr>
          <p:cNvPr id="77" name="文本框 76">
            <a:extLst>
              <a:ext uri="{FF2B5EF4-FFF2-40B4-BE49-F238E27FC236}">
                <a16:creationId xmlns:a16="http://schemas.microsoft.com/office/drawing/2014/main" id="{D2C25A17-6260-4FEF-BBE6-F8836C246DF6}"/>
              </a:ext>
            </a:extLst>
          </p:cNvPr>
          <p:cNvSpPr txBox="1"/>
          <p:nvPr/>
        </p:nvSpPr>
        <p:spPr>
          <a:xfrm>
            <a:off x="8506215" y="2236109"/>
            <a:ext cx="364202" cy="307777"/>
          </a:xfrm>
          <a:prstGeom prst="rect">
            <a:avLst/>
          </a:prstGeom>
          <a:noFill/>
        </p:spPr>
        <p:txBody>
          <a:bodyPr wrap="none" rtlCol="0">
            <a:spAutoFit/>
          </a:bodyPr>
          <a:lstStyle/>
          <a:p>
            <a:r>
              <a:rPr lang="en-US" altLang="zh-CN" sz="1400" dirty="0"/>
              <a:t>44</a:t>
            </a:r>
            <a:endParaRPr lang="zh-CN" altLang="en-US" sz="2000" dirty="0"/>
          </a:p>
        </p:txBody>
      </p:sp>
      <p:sp>
        <p:nvSpPr>
          <p:cNvPr id="78" name="文本框 77">
            <a:extLst>
              <a:ext uri="{FF2B5EF4-FFF2-40B4-BE49-F238E27FC236}">
                <a16:creationId xmlns:a16="http://schemas.microsoft.com/office/drawing/2014/main" id="{BE407165-B69C-4288-96AA-869CD91EF6EB}"/>
              </a:ext>
            </a:extLst>
          </p:cNvPr>
          <p:cNvSpPr txBox="1"/>
          <p:nvPr/>
        </p:nvSpPr>
        <p:spPr>
          <a:xfrm>
            <a:off x="6656649" y="2159162"/>
            <a:ext cx="453970" cy="307777"/>
          </a:xfrm>
          <a:prstGeom prst="rect">
            <a:avLst/>
          </a:prstGeom>
          <a:noFill/>
        </p:spPr>
        <p:txBody>
          <a:bodyPr wrap="none" rtlCol="0">
            <a:spAutoFit/>
          </a:bodyPr>
          <a:lstStyle/>
          <a:p>
            <a:r>
              <a:rPr lang="en-US" altLang="zh-CN" sz="1400" dirty="0"/>
              <a:t>138</a:t>
            </a:r>
            <a:endParaRPr lang="zh-CN" altLang="en-US" sz="2000" dirty="0"/>
          </a:p>
        </p:txBody>
      </p:sp>
      <p:sp>
        <p:nvSpPr>
          <p:cNvPr id="79" name="文本框 78">
            <a:extLst>
              <a:ext uri="{FF2B5EF4-FFF2-40B4-BE49-F238E27FC236}">
                <a16:creationId xmlns:a16="http://schemas.microsoft.com/office/drawing/2014/main" id="{81305C77-8C4B-4C85-8D57-EAB47DF65A83}"/>
              </a:ext>
            </a:extLst>
          </p:cNvPr>
          <p:cNvSpPr txBox="1"/>
          <p:nvPr/>
        </p:nvSpPr>
        <p:spPr>
          <a:xfrm>
            <a:off x="8480951" y="3147765"/>
            <a:ext cx="364202" cy="307777"/>
          </a:xfrm>
          <a:prstGeom prst="rect">
            <a:avLst/>
          </a:prstGeom>
          <a:noFill/>
        </p:spPr>
        <p:txBody>
          <a:bodyPr wrap="none" rtlCol="0">
            <a:spAutoFit/>
          </a:bodyPr>
          <a:lstStyle/>
          <a:p>
            <a:r>
              <a:rPr lang="en-US" altLang="zh-CN" sz="1400" dirty="0"/>
              <a:t>96</a:t>
            </a:r>
            <a:endParaRPr lang="zh-CN" altLang="en-US" sz="2000" dirty="0"/>
          </a:p>
        </p:txBody>
      </p:sp>
      <p:sp>
        <p:nvSpPr>
          <p:cNvPr id="80" name="文本框 79">
            <a:extLst>
              <a:ext uri="{FF2B5EF4-FFF2-40B4-BE49-F238E27FC236}">
                <a16:creationId xmlns:a16="http://schemas.microsoft.com/office/drawing/2014/main" id="{1BA4A847-905F-42E2-85A1-215E1650CAF3}"/>
              </a:ext>
            </a:extLst>
          </p:cNvPr>
          <p:cNvSpPr txBox="1"/>
          <p:nvPr/>
        </p:nvSpPr>
        <p:spPr>
          <a:xfrm>
            <a:off x="6700156" y="3166212"/>
            <a:ext cx="453970" cy="307777"/>
          </a:xfrm>
          <a:prstGeom prst="rect">
            <a:avLst/>
          </a:prstGeom>
          <a:noFill/>
        </p:spPr>
        <p:txBody>
          <a:bodyPr wrap="none" rtlCol="0">
            <a:spAutoFit/>
          </a:bodyPr>
          <a:lstStyle/>
          <a:p>
            <a:r>
              <a:rPr lang="en-US" altLang="zh-CN" sz="1400" dirty="0"/>
              <a:t>284</a:t>
            </a:r>
            <a:endParaRPr lang="zh-CN" altLang="en-US" sz="2000" dirty="0"/>
          </a:p>
        </p:txBody>
      </p:sp>
      <p:sp>
        <p:nvSpPr>
          <p:cNvPr id="81" name="文本框 80">
            <a:extLst>
              <a:ext uri="{FF2B5EF4-FFF2-40B4-BE49-F238E27FC236}">
                <a16:creationId xmlns:a16="http://schemas.microsoft.com/office/drawing/2014/main" id="{03D77026-E29A-4E6F-8D78-27B82B685407}"/>
              </a:ext>
            </a:extLst>
          </p:cNvPr>
          <p:cNvSpPr txBox="1"/>
          <p:nvPr/>
        </p:nvSpPr>
        <p:spPr>
          <a:xfrm>
            <a:off x="6700156" y="2497831"/>
            <a:ext cx="498855" cy="307777"/>
          </a:xfrm>
          <a:prstGeom prst="rect">
            <a:avLst/>
          </a:prstGeom>
          <a:noFill/>
        </p:spPr>
        <p:txBody>
          <a:bodyPr wrap="none" rtlCol="0">
            <a:spAutoFit/>
          </a:bodyPr>
          <a:lstStyle/>
          <a:p>
            <a:r>
              <a:rPr lang="en-US" altLang="zh-CN" sz="1400" dirty="0">
                <a:solidFill>
                  <a:srgbClr val="FF0000"/>
                </a:solidFill>
              </a:rPr>
              <a:t>6.9g</a:t>
            </a:r>
            <a:endParaRPr lang="zh-CN" altLang="en-US" sz="2000" dirty="0">
              <a:solidFill>
                <a:srgbClr val="FF0000"/>
              </a:solidFill>
            </a:endParaRPr>
          </a:p>
        </p:txBody>
      </p:sp>
      <p:sp>
        <p:nvSpPr>
          <p:cNvPr id="82" name="文本框 81">
            <a:extLst>
              <a:ext uri="{FF2B5EF4-FFF2-40B4-BE49-F238E27FC236}">
                <a16:creationId xmlns:a16="http://schemas.microsoft.com/office/drawing/2014/main" id="{93463954-21CE-4BE5-95D8-5BC4A8DEA920}"/>
              </a:ext>
            </a:extLst>
          </p:cNvPr>
          <p:cNvSpPr txBox="1"/>
          <p:nvPr/>
        </p:nvSpPr>
        <p:spPr>
          <a:xfrm>
            <a:off x="6642032" y="3442476"/>
            <a:ext cx="588623" cy="307777"/>
          </a:xfrm>
          <a:prstGeom prst="rect">
            <a:avLst/>
          </a:prstGeom>
          <a:noFill/>
        </p:spPr>
        <p:txBody>
          <a:bodyPr wrap="none" rtlCol="0">
            <a:spAutoFit/>
          </a:bodyPr>
          <a:lstStyle/>
          <a:p>
            <a:r>
              <a:rPr lang="en-US" altLang="zh-CN" sz="1400" dirty="0">
                <a:solidFill>
                  <a:srgbClr val="FF0000"/>
                </a:solidFill>
              </a:rPr>
              <a:t>56.8g</a:t>
            </a:r>
            <a:endParaRPr lang="zh-CN" altLang="en-US" sz="2000" dirty="0">
              <a:solidFill>
                <a:srgbClr val="FF0000"/>
              </a:solidFill>
            </a:endParaRPr>
          </a:p>
        </p:txBody>
      </p:sp>
      <p:sp>
        <p:nvSpPr>
          <p:cNvPr id="83" name="文本框 82">
            <a:extLst>
              <a:ext uri="{FF2B5EF4-FFF2-40B4-BE49-F238E27FC236}">
                <a16:creationId xmlns:a16="http://schemas.microsoft.com/office/drawing/2014/main" id="{857D13E6-F074-40CB-8306-A5F28C529AEA}"/>
              </a:ext>
            </a:extLst>
          </p:cNvPr>
          <p:cNvSpPr txBox="1"/>
          <p:nvPr/>
        </p:nvSpPr>
        <p:spPr>
          <a:xfrm>
            <a:off x="6769388" y="4316930"/>
            <a:ext cx="498855" cy="307777"/>
          </a:xfrm>
          <a:prstGeom prst="rect">
            <a:avLst/>
          </a:prstGeom>
          <a:noFill/>
        </p:spPr>
        <p:txBody>
          <a:bodyPr wrap="none" rtlCol="0">
            <a:spAutoFit/>
          </a:bodyPr>
          <a:lstStyle/>
          <a:p>
            <a:r>
              <a:rPr lang="en-US" altLang="zh-CN" sz="1400" dirty="0">
                <a:solidFill>
                  <a:srgbClr val="FF0000"/>
                </a:solidFill>
              </a:rPr>
              <a:t>5.6g</a:t>
            </a:r>
            <a:endParaRPr lang="zh-CN" altLang="en-US" sz="2000" dirty="0">
              <a:solidFill>
                <a:srgbClr val="FF0000"/>
              </a:solidFill>
            </a:endParaRPr>
          </a:p>
        </p:txBody>
      </p:sp>
      <p:sp>
        <p:nvSpPr>
          <p:cNvPr id="85" name="文本框 84">
            <a:extLst>
              <a:ext uri="{FF2B5EF4-FFF2-40B4-BE49-F238E27FC236}">
                <a16:creationId xmlns:a16="http://schemas.microsoft.com/office/drawing/2014/main" id="{68ECB170-DDDB-46FD-A7A3-86CBF178C69F}"/>
              </a:ext>
            </a:extLst>
          </p:cNvPr>
          <p:cNvSpPr txBox="1"/>
          <p:nvPr/>
        </p:nvSpPr>
        <p:spPr>
          <a:xfrm>
            <a:off x="5292080" y="1923678"/>
            <a:ext cx="807336" cy="338554"/>
          </a:xfrm>
          <a:prstGeom prst="rect">
            <a:avLst/>
          </a:prstGeom>
          <a:noFill/>
        </p:spPr>
        <p:txBody>
          <a:bodyPr wrap="square">
            <a:spAutoFit/>
          </a:bodyPr>
          <a:lstStyle/>
          <a:p>
            <a:r>
              <a:rPr lang="en-US" altLang="zh-CN" sz="1600" dirty="0">
                <a:solidFill>
                  <a:srgbClr val="FF0000"/>
                </a:solidFill>
              </a:rPr>
              <a:t>2</a:t>
            </a:r>
            <a:r>
              <a:rPr lang="en-US" altLang="zh-CN" sz="1600" dirty="0"/>
              <a:t>KO</a:t>
            </a:r>
            <a:r>
              <a:rPr lang="en-US" altLang="zh-CN" sz="1600" baseline="-20000" dirty="0"/>
              <a:t>2</a:t>
            </a:r>
            <a:endParaRPr lang="zh-CN" altLang="en-US" sz="1600" baseline="-20000" dirty="0"/>
          </a:p>
        </p:txBody>
      </p:sp>
      <p:sp>
        <p:nvSpPr>
          <p:cNvPr id="86" name="文本框 85">
            <a:extLst>
              <a:ext uri="{FF2B5EF4-FFF2-40B4-BE49-F238E27FC236}">
                <a16:creationId xmlns:a16="http://schemas.microsoft.com/office/drawing/2014/main" id="{32E59712-6B56-47A6-A3F8-5BCEC69D211B}"/>
              </a:ext>
            </a:extLst>
          </p:cNvPr>
          <p:cNvSpPr txBox="1"/>
          <p:nvPr/>
        </p:nvSpPr>
        <p:spPr>
          <a:xfrm>
            <a:off x="5398386" y="3723869"/>
            <a:ext cx="807336" cy="338554"/>
          </a:xfrm>
          <a:prstGeom prst="rect">
            <a:avLst/>
          </a:prstGeom>
          <a:noFill/>
        </p:spPr>
        <p:txBody>
          <a:bodyPr wrap="square">
            <a:spAutoFit/>
          </a:bodyPr>
          <a:lstStyle/>
          <a:p>
            <a:r>
              <a:rPr lang="en-US" altLang="zh-CN" sz="1600" dirty="0"/>
              <a:t>KO</a:t>
            </a:r>
            <a:r>
              <a:rPr lang="en-US" altLang="zh-CN" sz="1600" baseline="-25000" dirty="0"/>
              <a:t>2</a:t>
            </a:r>
            <a:endParaRPr lang="zh-CN" altLang="en-US" sz="1600" baseline="-25000" dirty="0"/>
          </a:p>
        </p:txBody>
      </p:sp>
      <p:cxnSp>
        <p:nvCxnSpPr>
          <p:cNvPr id="88" name="直接箭头连接符 87">
            <a:extLst>
              <a:ext uri="{FF2B5EF4-FFF2-40B4-BE49-F238E27FC236}">
                <a16:creationId xmlns:a16="http://schemas.microsoft.com/office/drawing/2014/main" id="{61C59493-0D65-4871-ADF9-3A8BFBBE59CC}"/>
              </a:ext>
            </a:extLst>
          </p:cNvPr>
          <p:cNvCxnSpPr>
            <a:cxnSpLocks/>
          </p:cNvCxnSpPr>
          <p:nvPr/>
        </p:nvCxnSpPr>
        <p:spPr>
          <a:xfrm flipV="1">
            <a:off x="6033704" y="2107404"/>
            <a:ext cx="301957" cy="17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a:extLst>
              <a:ext uri="{FF2B5EF4-FFF2-40B4-BE49-F238E27FC236}">
                <a16:creationId xmlns:a16="http://schemas.microsoft.com/office/drawing/2014/main" id="{0D5BF538-0FD2-4BF9-A16E-CA66BF660EDF}"/>
              </a:ext>
            </a:extLst>
          </p:cNvPr>
          <p:cNvCxnSpPr>
            <a:cxnSpLocks/>
          </p:cNvCxnSpPr>
          <p:nvPr/>
        </p:nvCxnSpPr>
        <p:spPr>
          <a:xfrm flipV="1">
            <a:off x="6144749" y="3914940"/>
            <a:ext cx="227988" cy="8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035BC799-74A7-4303-B829-008D8B22141A}"/>
              </a:ext>
            </a:extLst>
          </p:cNvPr>
          <p:cNvSpPr txBox="1"/>
          <p:nvPr/>
        </p:nvSpPr>
        <p:spPr>
          <a:xfrm>
            <a:off x="5436096" y="2164189"/>
            <a:ext cx="453970" cy="307777"/>
          </a:xfrm>
          <a:prstGeom prst="rect">
            <a:avLst/>
          </a:prstGeom>
          <a:noFill/>
        </p:spPr>
        <p:txBody>
          <a:bodyPr wrap="none" rtlCol="0">
            <a:spAutoFit/>
          </a:bodyPr>
          <a:lstStyle/>
          <a:p>
            <a:r>
              <a:rPr lang="en-US" altLang="zh-CN" sz="1400" dirty="0"/>
              <a:t>142</a:t>
            </a:r>
            <a:endParaRPr lang="zh-CN" altLang="en-US" sz="2000" dirty="0"/>
          </a:p>
        </p:txBody>
      </p:sp>
      <p:sp>
        <p:nvSpPr>
          <p:cNvPr id="92" name="文本框 91">
            <a:extLst>
              <a:ext uri="{FF2B5EF4-FFF2-40B4-BE49-F238E27FC236}">
                <a16:creationId xmlns:a16="http://schemas.microsoft.com/office/drawing/2014/main" id="{0143413C-E0CF-48E7-8D70-C6115AA6CF09}"/>
              </a:ext>
            </a:extLst>
          </p:cNvPr>
          <p:cNvSpPr txBox="1"/>
          <p:nvPr/>
        </p:nvSpPr>
        <p:spPr>
          <a:xfrm>
            <a:off x="5466836" y="3967608"/>
            <a:ext cx="364202" cy="307777"/>
          </a:xfrm>
          <a:prstGeom prst="rect">
            <a:avLst/>
          </a:prstGeom>
          <a:noFill/>
        </p:spPr>
        <p:txBody>
          <a:bodyPr wrap="none" rtlCol="0">
            <a:spAutoFit/>
          </a:bodyPr>
          <a:lstStyle/>
          <a:p>
            <a:r>
              <a:rPr lang="en-US" altLang="zh-CN" sz="1400" dirty="0"/>
              <a:t>71</a:t>
            </a:r>
            <a:endParaRPr lang="zh-CN" altLang="en-US" sz="2000" dirty="0"/>
          </a:p>
        </p:txBody>
      </p:sp>
      <p:sp>
        <p:nvSpPr>
          <p:cNvPr id="93" name="文本框 92">
            <a:extLst>
              <a:ext uri="{FF2B5EF4-FFF2-40B4-BE49-F238E27FC236}">
                <a16:creationId xmlns:a16="http://schemas.microsoft.com/office/drawing/2014/main" id="{949A45B4-7672-4E4D-90AA-66B0D0EFA03C}"/>
              </a:ext>
            </a:extLst>
          </p:cNvPr>
          <p:cNvSpPr txBox="1"/>
          <p:nvPr/>
        </p:nvSpPr>
        <p:spPr>
          <a:xfrm>
            <a:off x="6801512" y="3963154"/>
            <a:ext cx="364202" cy="307777"/>
          </a:xfrm>
          <a:prstGeom prst="rect">
            <a:avLst/>
          </a:prstGeom>
          <a:noFill/>
        </p:spPr>
        <p:txBody>
          <a:bodyPr wrap="none" rtlCol="0">
            <a:spAutoFit/>
          </a:bodyPr>
          <a:lstStyle/>
          <a:p>
            <a:r>
              <a:rPr lang="en-US" altLang="zh-CN" sz="1400" dirty="0"/>
              <a:t>56</a:t>
            </a:r>
            <a:endParaRPr lang="zh-CN" altLang="en-US" sz="2000" dirty="0"/>
          </a:p>
        </p:txBody>
      </p:sp>
      <p:sp>
        <p:nvSpPr>
          <p:cNvPr id="94" name="文本框 93">
            <a:extLst>
              <a:ext uri="{FF2B5EF4-FFF2-40B4-BE49-F238E27FC236}">
                <a16:creationId xmlns:a16="http://schemas.microsoft.com/office/drawing/2014/main" id="{F3022E78-1323-4F0D-895E-3376ADFDB44F}"/>
              </a:ext>
            </a:extLst>
          </p:cNvPr>
          <p:cNvSpPr txBox="1"/>
          <p:nvPr/>
        </p:nvSpPr>
        <p:spPr>
          <a:xfrm>
            <a:off x="5474799" y="2500822"/>
            <a:ext cx="498855" cy="307777"/>
          </a:xfrm>
          <a:prstGeom prst="rect">
            <a:avLst/>
          </a:prstGeom>
          <a:noFill/>
        </p:spPr>
        <p:txBody>
          <a:bodyPr wrap="none" rtlCol="0">
            <a:spAutoFit/>
          </a:bodyPr>
          <a:lstStyle/>
          <a:p>
            <a:r>
              <a:rPr lang="en-US" altLang="zh-CN" sz="1400" dirty="0">
                <a:solidFill>
                  <a:srgbClr val="FF0000"/>
                </a:solidFill>
              </a:rPr>
              <a:t>7.1g</a:t>
            </a:r>
            <a:endParaRPr lang="zh-CN" altLang="en-US" sz="2000" dirty="0">
              <a:solidFill>
                <a:srgbClr val="FF0000"/>
              </a:solidFill>
            </a:endParaRPr>
          </a:p>
        </p:txBody>
      </p:sp>
      <p:sp>
        <p:nvSpPr>
          <p:cNvPr id="95" name="文本框 94">
            <a:extLst>
              <a:ext uri="{FF2B5EF4-FFF2-40B4-BE49-F238E27FC236}">
                <a16:creationId xmlns:a16="http://schemas.microsoft.com/office/drawing/2014/main" id="{A78207EC-AB1A-4EBF-9A00-5376B2AEB00A}"/>
              </a:ext>
            </a:extLst>
          </p:cNvPr>
          <p:cNvSpPr txBox="1"/>
          <p:nvPr/>
        </p:nvSpPr>
        <p:spPr>
          <a:xfrm>
            <a:off x="5481853" y="4295894"/>
            <a:ext cx="498855" cy="307777"/>
          </a:xfrm>
          <a:prstGeom prst="rect">
            <a:avLst/>
          </a:prstGeom>
          <a:noFill/>
        </p:spPr>
        <p:txBody>
          <a:bodyPr wrap="none" rtlCol="0">
            <a:spAutoFit/>
          </a:bodyPr>
          <a:lstStyle/>
          <a:p>
            <a:r>
              <a:rPr lang="en-US" altLang="zh-CN" sz="1400" dirty="0">
                <a:solidFill>
                  <a:srgbClr val="FF0000"/>
                </a:solidFill>
              </a:rPr>
              <a:t>7.1g</a:t>
            </a:r>
            <a:endParaRPr lang="zh-CN" altLang="en-US" sz="2000" dirty="0">
              <a:solidFill>
                <a:srgbClr val="FF0000"/>
              </a:solidFill>
            </a:endParaRPr>
          </a:p>
        </p:txBody>
      </p:sp>
      <p:sp>
        <p:nvSpPr>
          <p:cNvPr id="96" name="文本框 95">
            <a:extLst>
              <a:ext uri="{FF2B5EF4-FFF2-40B4-BE49-F238E27FC236}">
                <a16:creationId xmlns:a16="http://schemas.microsoft.com/office/drawing/2014/main" id="{978C1BCE-E05E-4DB4-937B-86B04DEFDAAC}"/>
              </a:ext>
            </a:extLst>
          </p:cNvPr>
          <p:cNvSpPr txBox="1"/>
          <p:nvPr/>
        </p:nvSpPr>
        <p:spPr>
          <a:xfrm>
            <a:off x="4994675" y="4708689"/>
            <a:ext cx="441146" cy="400110"/>
          </a:xfrm>
          <a:prstGeom prst="rect">
            <a:avLst/>
          </a:prstGeom>
          <a:noFill/>
        </p:spPr>
        <p:txBody>
          <a:bodyPr wrap="none" rtlCol="0">
            <a:spAutoFit/>
          </a:bodyPr>
          <a:lstStyle/>
          <a:p>
            <a:r>
              <a:rPr lang="en-US" altLang="zh-CN" sz="2000" b="1" dirty="0">
                <a:solidFill>
                  <a:srgbClr val="FF0000"/>
                </a:solidFill>
              </a:rPr>
              <a:t>71</a:t>
            </a:r>
            <a:endParaRPr lang="zh-CN" altLang="en-US" sz="3200" b="1" dirty="0">
              <a:solidFill>
                <a:srgbClr val="FF0000"/>
              </a:solidFill>
            </a:endParaRPr>
          </a:p>
        </p:txBody>
      </p:sp>
      <p:sp>
        <p:nvSpPr>
          <p:cNvPr id="97" name="文本框 96">
            <a:extLst>
              <a:ext uri="{FF2B5EF4-FFF2-40B4-BE49-F238E27FC236}">
                <a16:creationId xmlns:a16="http://schemas.microsoft.com/office/drawing/2014/main" id="{E8517746-009B-4B4F-B463-00997DB2705A}"/>
              </a:ext>
            </a:extLst>
          </p:cNvPr>
          <p:cNvSpPr txBox="1"/>
          <p:nvPr/>
        </p:nvSpPr>
        <p:spPr>
          <a:xfrm>
            <a:off x="5436096" y="722404"/>
            <a:ext cx="5140203" cy="369332"/>
          </a:xfrm>
          <a:prstGeom prst="rect">
            <a:avLst/>
          </a:prstGeom>
          <a:noFill/>
        </p:spPr>
        <p:txBody>
          <a:bodyPr wrap="square" rtlCol="0">
            <a:spAutoFit/>
          </a:bodyPr>
          <a:lstStyle/>
          <a:p>
            <a:r>
              <a:rPr lang="en-US" altLang="zh-CN" b="1" dirty="0">
                <a:solidFill>
                  <a:srgbClr val="002060"/>
                </a:solidFill>
              </a:rPr>
              <a:t>4</a:t>
            </a:r>
            <a:r>
              <a:rPr lang="zh-CN" altLang="en-US" b="1" dirty="0">
                <a:solidFill>
                  <a:srgbClr val="002060"/>
                </a:solidFill>
              </a:rPr>
              <a:t>、如何保证数据测量的</a:t>
            </a:r>
            <a:r>
              <a:rPr lang="zh-CN" altLang="en-US" b="1" dirty="0">
                <a:solidFill>
                  <a:srgbClr val="FF0000"/>
                </a:solidFill>
              </a:rPr>
              <a:t>准确性</a:t>
            </a:r>
          </a:p>
        </p:txBody>
      </p:sp>
      <p:sp>
        <p:nvSpPr>
          <p:cNvPr id="98" name="文本框 97">
            <a:extLst>
              <a:ext uri="{FF2B5EF4-FFF2-40B4-BE49-F238E27FC236}">
                <a16:creationId xmlns:a16="http://schemas.microsoft.com/office/drawing/2014/main" id="{DD8E6D41-11BB-4000-A201-F58389535B49}"/>
              </a:ext>
            </a:extLst>
          </p:cNvPr>
          <p:cNvSpPr txBox="1"/>
          <p:nvPr/>
        </p:nvSpPr>
        <p:spPr>
          <a:xfrm>
            <a:off x="39380" y="3996840"/>
            <a:ext cx="5358008" cy="369332"/>
          </a:xfrm>
          <a:prstGeom prst="rect">
            <a:avLst/>
          </a:prstGeom>
          <a:noFill/>
        </p:spPr>
        <p:txBody>
          <a:bodyPr wrap="square">
            <a:spAutoFit/>
          </a:bodyPr>
          <a:lstStyle/>
          <a:p>
            <a:r>
              <a:rPr lang="zh-CN" altLang="en-US" dirty="0"/>
              <a:t>(1)反应开始后A装置中通入N</a:t>
            </a:r>
            <a:r>
              <a:rPr lang="en-US" altLang="zh-CN" sz="1200" dirty="0"/>
              <a:t>2</a:t>
            </a:r>
            <a:r>
              <a:rPr lang="zh-CN" altLang="en-US" dirty="0"/>
              <a:t>的目的是？</a:t>
            </a:r>
            <a:endParaRPr lang="en-US" altLang="zh-CN" dirty="0"/>
          </a:p>
        </p:txBody>
      </p:sp>
      <p:sp>
        <p:nvSpPr>
          <p:cNvPr id="19" name="文本框 18">
            <a:extLst>
              <a:ext uri="{FF2B5EF4-FFF2-40B4-BE49-F238E27FC236}">
                <a16:creationId xmlns:a16="http://schemas.microsoft.com/office/drawing/2014/main" id="{397D9C72-471C-4BD8-9E94-E88C86687F09}"/>
              </a:ext>
            </a:extLst>
          </p:cNvPr>
          <p:cNvSpPr txBox="1"/>
          <p:nvPr/>
        </p:nvSpPr>
        <p:spPr>
          <a:xfrm>
            <a:off x="5481853" y="1079890"/>
            <a:ext cx="3595856" cy="307777"/>
          </a:xfrm>
          <a:prstGeom prst="rect">
            <a:avLst/>
          </a:prstGeom>
          <a:noFill/>
        </p:spPr>
        <p:txBody>
          <a:bodyPr wrap="none" rtlCol="0">
            <a:spAutoFit/>
          </a:bodyPr>
          <a:lstStyle/>
          <a:p>
            <a:r>
              <a:rPr lang="zh-CN" altLang="en-US" sz="1400" b="1" dirty="0"/>
              <a:t>实验</a:t>
            </a:r>
            <a:r>
              <a:rPr lang="zh-CN" altLang="en-US" sz="1400" b="1" dirty="0">
                <a:solidFill>
                  <a:srgbClr val="FF0000"/>
                </a:solidFill>
              </a:rPr>
              <a:t>前</a:t>
            </a:r>
            <a:r>
              <a:rPr lang="zh-CN" altLang="en-US" sz="1400" b="1" dirty="0"/>
              <a:t>通氮气</a:t>
            </a:r>
            <a:r>
              <a:rPr lang="zh-CN" altLang="en-US" sz="1400" b="1" dirty="0">
                <a:solidFill>
                  <a:srgbClr val="FF0000"/>
                </a:solidFill>
              </a:rPr>
              <a:t>防干扰</a:t>
            </a:r>
            <a:r>
              <a:rPr lang="zh-CN" altLang="en-US" sz="1400" b="1" dirty="0"/>
              <a:t>，实验</a:t>
            </a:r>
            <a:r>
              <a:rPr lang="zh-CN" altLang="en-US" sz="1400" b="1" dirty="0">
                <a:solidFill>
                  <a:srgbClr val="FF0000"/>
                </a:solidFill>
              </a:rPr>
              <a:t>后</a:t>
            </a:r>
            <a:r>
              <a:rPr lang="zh-CN" altLang="en-US" sz="1400" b="1" dirty="0"/>
              <a:t>通氮气</a:t>
            </a:r>
            <a:r>
              <a:rPr lang="zh-CN" altLang="en-US" sz="1400" b="1" dirty="0">
                <a:solidFill>
                  <a:srgbClr val="FF0000"/>
                </a:solidFill>
              </a:rPr>
              <a:t>吸收全</a:t>
            </a:r>
          </a:p>
        </p:txBody>
      </p:sp>
      <p:sp>
        <p:nvSpPr>
          <p:cNvPr id="99" name="文本框 98">
            <a:extLst>
              <a:ext uri="{FF2B5EF4-FFF2-40B4-BE49-F238E27FC236}">
                <a16:creationId xmlns:a16="http://schemas.microsoft.com/office/drawing/2014/main" id="{3A001DED-90B9-45CE-B073-950BBFB76F81}"/>
              </a:ext>
            </a:extLst>
          </p:cNvPr>
          <p:cNvSpPr txBox="1"/>
          <p:nvPr/>
        </p:nvSpPr>
        <p:spPr>
          <a:xfrm>
            <a:off x="300845" y="4343152"/>
            <a:ext cx="5358008" cy="338554"/>
          </a:xfrm>
          <a:prstGeom prst="rect">
            <a:avLst/>
          </a:prstGeom>
          <a:noFill/>
        </p:spPr>
        <p:txBody>
          <a:bodyPr wrap="square">
            <a:spAutoFit/>
          </a:bodyPr>
          <a:lstStyle/>
          <a:p>
            <a:r>
              <a:rPr lang="zh-CN" altLang="en-US" sz="1600" b="1" dirty="0">
                <a:solidFill>
                  <a:srgbClr val="FF0000"/>
                </a:solidFill>
              </a:rPr>
              <a:t>将产生的 </a:t>
            </a:r>
            <a:r>
              <a:rPr lang="en-US" altLang="zh-CN" sz="1600" b="1" dirty="0">
                <a:solidFill>
                  <a:srgbClr val="FF0000"/>
                </a:solidFill>
              </a:rPr>
              <a:t>CO</a:t>
            </a:r>
            <a:r>
              <a:rPr lang="en-US" altLang="zh-CN" sz="1600" b="1" baseline="-25000" dirty="0">
                <a:solidFill>
                  <a:srgbClr val="FF0000"/>
                </a:solidFill>
              </a:rPr>
              <a:t>2</a:t>
            </a:r>
            <a:r>
              <a:rPr lang="zh-CN" altLang="en-US" sz="1600" b="1" dirty="0">
                <a:solidFill>
                  <a:srgbClr val="FF0000"/>
                </a:solidFill>
              </a:rPr>
              <a:t>和 </a:t>
            </a:r>
            <a:r>
              <a:rPr lang="en-US" altLang="zh-CN" sz="1600" b="1" dirty="0">
                <a:solidFill>
                  <a:srgbClr val="FF0000"/>
                </a:solidFill>
              </a:rPr>
              <a:t>O</a:t>
            </a:r>
            <a:r>
              <a:rPr lang="en-US" altLang="zh-CN" sz="1600" b="1" baseline="-25000" dirty="0">
                <a:solidFill>
                  <a:srgbClr val="FF0000"/>
                </a:solidFill>
              </a:rPr>
              <a:t>2</a:t>
            </a:r>
            <a:r>
              <a:rPr lang="zh-CN" altLang="en-US" sz="1600" b="1" dirty="0">
                <a:solidFill>
                  <a:srgbClr val="FF0000"/>
                </a:solidFill>
              </a:rPr>
              <a:t>排入后续的反应装置中参与反应</a:t>
            </a:r>
          </a:p>
        </p:txBody>
      </p:sp>
    </p:spTree>
    <p:extLst>
      <p:ext uri="{BB962C8B-B14F-4D97-AF65-F5344CB8AC3E}">
        <p14:creationId xmlns:p14="http://schemas.microsoft.com/office/powerpoint/2010/main" val="759560336"/>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54" grpId="0"/>
      <p:bldP spid="57" grpId="0"/>
      <p:bldP spid="58" grpId="0"/>
      <p:bldP spid="59" grpId="0"/>
      <p:bldP spid="60" grpId="0"/>
      <p:bldP spid="65" grpId="0"/>
      <p:bldP spid="66" grpId="0"/>
      <p:bldP spid="70" grpId="0"/>
      <p:bldP spid="71" grpId="0"/>
      <p:bldP spid="72" grpId="0"/>
      <p:bldP spid="73" grpId="0"/>
      <p:bldP spid="8" grpId="0"/>
      <p:bldP spid="76" grpId="0"/>
      <p:bldP spid="77" grpId="0"/>
      <p:bldP spid="78" grpId="0"/>
      <p:bldP spid="79" grpId="0"/>
      <p:bldP spid="80" grpId="0"/>
      <p:bldP spid="81" grpId="0"/>
      <p:bldP spid="82" grpId="0"/>
      <p:bldP spid="83" grpId="0"/>
      <p:bldP spid="85" grpId="0"/>
      <p:bldP spid="86" grpId="0"/>
      <p:bldP spid="91" grpId="0"/>
      <p:bldP spid="92" grpId="0"/>
      <p:bldP spid="93" grpId="0"/>
      <p:bldP spid="94" grpId="0"/>
      <p:bldP spid="95" grpId="0"/>
      <p:bldP spid="96" grpId="0"/>
      <p:bldP spid="97" grpId="0"/>
      <p:bldP spid="19" grpId="0"/>
      <p:bldP spid="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图片 83"/>
          <p:cNvPicPr>
            <a:picLocks noChangeAspect="1"/>
          </p:cNvPicPr>
          <p:nvPr/>
        </p:nvPicPr>
        <p:blipFill>
          <a:blip r:embed="rId2"/>
          <a:stretch>
            <a:fillRect/>
          </a:stretch>
        </p:blipFill>
        <p:spPr>
          <a:xfrm>
            <a:off x="1089223" y="17117"/>
            <a:ext cx="6101696" cy="623934"/>
          </a:xfrm>
          <a:prstGeom prst="rect">
            <a:avLst/>
          </a:prstGeom>
        </p:spPr>
      </p:pic>
      <p:sp>
        <p:nvSpPr>
          <p:cNvPr id="85" name="文本框 84"/>
          <p:cNvSpPr txBox="1"/>
          <p:nvPr/>
        </p:nvSpPr>
        <p:spPr>
          <a:xfrm>
            <a:off x="827584" y="114801"/>
            <a:ext cx="3078823" cy="461665"/>
          </a:xfrm>
          <a:prstGeom prst="rect">
            <a:avLst/>
          </a:prstGeom>
          <a:solidFill>
            <a:srgbClr val="F8F8F8"/>
          </a:solidFill>
        </p:spPr>
        <p:txBody>
          <a:bodyPr wrap="square" rtlCol="0">
            <a:spAutoFit/>
          </a:bodyPr>
          <a:lstStyle/>
          <a:p>
            <a:r>
              <a:rPr lang="zh-CN" altLang="en-US" sz="2400" dirty="0">
                <a:solidFill>
                  <a:srgbClr val="002060"/>
                </a:solidFill>
                <a:latin typeface="微软雅黑" panose="020B0503020204020204" charset="-122"/>
                <a:ea typeface="微软雅黑" panose="020B0503020204020204" charset="-122"/>
              </a:rPr>
              <a:t>【归纳总结】</a:t>
            </a:r>
          </a:p>
        </p:txBody>
      </p:sp>
      <p:sp>
        <p:nvSpPr>
          <p:cNvPr id="40" name="矩形 39"/>
          <p:cNvSpPr/>
          <p:nvPr/>
        </p:nvSpPr>
        <p:spPr>
          <a:xfrm>
            <a:off x="1035063" y="1666293"/>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066630" y="1691878"/>
            <a:ext cx="646331" cy="369332"/>
          </a:xfrm>
          <a:prstGeom prst="rect">
            <a:avLst/>
          </a:prstGeom>
          <a:noFill/>
        </p:spPr>
        <p:txBody>
          <a:bodyPr wrap="none" rtlCol="0">
            <a:spAutoFit/>
          </a:bodyPr>
          <a:lstStyle/>
          <a:p>
            <a:r>
              <a:rPr lang="zh-CN" altLang="en-US" dirty="0"/>
              <a:t>阅读</a:t>
            </a:r>
          </a:p>
        </p:txBody>
      </p:sp>
      <p:pic>
        <p:nvPicPr>
          <p:cNvPr id="5" name="图片 4"/>
          <p:cNvPicPr>
            <a:picLocks noChangeAspect="1"/>
          </p:cNvPicPr>
          <p:nvPr/>
        </p:nvPicPr>
        <p:blipFill>
          <a:blip r:embed="rId3"/>
          <a:stretch>
            <a:fillRect/>
          </a:stretch>
        </p:blipFill>
        <p:spPr>
          <a:xfrm>
            <a:off x="1771395" y="1702313"/>
            <a:ext cx="679485" cy="358898"/>
          </a:xfrm>
          <a:prstGeom prst="rect">
            <a:avLst/>
          </a:prstGeom>
        </p:spPr>
      </p:pic>
      <p:sp>
        <p:nvSpPr>
          <p:cNvPr id="41" name="矩形 40"/>
          <p:cNvSpPr/>
          <p:nvPr/>
        </p:nvSpPr>
        <p:spPr>
          <a:xfrm>
            <a:off x="2561839" y="1652538"/>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2598579" y="1688269"/>
            <a:ext cx="646331" cy="369332"/>
          </a:xfrm>
          <a:prstGeom prst="rect">
            <a:avLst/>
          </a:prstGeom>
          <a:noFill/>
        </p:spPr>
        <p:txBody>
          <a:bodyPr wrap="none" rtlCol="0">
            <a:spAutoFit/>
          </a:bodyPr>
          <a:lstStyle/>
          <a:p>
            <a:r>
              <a:rPr lang="zh-CN" altLang="en-US" dirty="0"/>
              <a:t>筛选</a:t>
            </a:r>
          </a:p>
        </p:txBody>
      </p:sp>
      <p:pic>
        <p:nvPicPr>
          <p:cNvPr id="54" name="图片 53"/>
          <p:cNvPicPr>
            <a:picLocks noChangeAspect="1"/>
          </p:cNvPicPr>
          <p:nvPr/>
        </p:nvPicPr>
        <p:blipFill>
          <a:blip r:embed="rId3"/>
          <a:stretch>
            <a:fillRect/>
          </a:stretch>
        </p:blipFill>
        <p:spPr>
          <a:xfrm>
            <a:off x="3339065" y="1702313"/>
            <a:ext cx="679485" cy="358898"/>
          </a:xfrm>
          <a:prstGeom prst="rect">
            <a:avLst/>
          </a:prstGeom>
        </p:spPr>
      </p:pic>
      <p:sp>
        <p:nvSpPr>
          <p:cNvPr id="56" name="矩形 55"/>
          <p:cNvSpPr/>
          <p:nvPr/>
        </p:nvSpPr>
        <p:spPr>
          <a:xfrm>
            <a:off x="4077168" y="1632696"/>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093788" y="1684795"/>
            <a:ext cx="646331" cy="369332"/>
          </a:xfrm>
          <a:prstGeom prst="rect">
            <a:avLst/>
          </a:prstGeom>
          <a:noFill/>
        </p:spPr>
        <p:txBody>
          <a:bodyPr wrap="none" rtlCol="0">
            <a:spAutoFit/>
          </a:bodyPr>
          <a:lstStyle/>
          <a:p>
            <a:r>
              <a:rPr lang="zh-CN" altLang="en-US" b="1" dirty="0">
                <a:solidFill>
                  <a:srgbClr val="FF0000"/>
                </a:solidFill>
              </a:rPr>
              <a:t>模型</a:t>
            </a:r>
          </a:p>
        </p:txBody>
      </p:sp>
      <p:pic>
        <p:nvPicPr>
          <p:cNvPr id="58" name="图片 57"/>
          <p:cNvPicPr>
            <a:picLocks noChangeAspect="1"/>
          </p:cNvPicPr>
          <p:nvPr/>
        </p:nvPicPr>
        <p:blipFill>
          <a:blip r:embed="rId3"/>
          <a:stretch>
            <a:fillRect/>
          </a:stretch>
        </p:blipFill>
        <p:spPr>
          <a:xfrm>
            <a:off x="4850808" y="1684079"/>
            <a:ext cx="679485" cy="358898"/>
          </a:xfrm>
          <a:prstGeom prst="rect">
            <a:avLst/>
          </a:prstGeom>
        </p:spPr>
      </p:pic>
      <p:sp>
        <p:nvSpPr>
          <p:cNvPr id="59" name="矩形 58"/>
          <p:cNvSpPr/>
          <p:nvPr/>
        </p:nvSpPr>
        <p:spPr>
          <a:xfrm>
            <a:off x="7087888" y="1638939"/>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5622654" y="1666293"/>
            <a:ext cx="646331" cy="369332"/>
          </a:xfrm>
          <a:prstGeom prst="rect">
            <a:avLst/>
          </a:prstGeom>
          <a:noFill/>
        </p:spPr>
        <p:txBody>
          <a:bodyPr wrap="none" rtlCol="0">
            <a:spAutoFit/>
          </a:bodyPr>
          <a:lstStyle/>
          <a:p>
            <a:r>
              <a:rPr lang="zh-CN" altLang="en-US" b="1" dirty="0">
                <a:solidFill>
                  <a:srgbClr val="FF0000"/>
                </a:solidFill>
              </a:rPr>
              <a:t>迁移</a:t>
            </a:r>
          </a:p>
        </p:txBody>
      </p:sp>
      <p:pic>
        <p:nvPicPr>
          <p:cNvPr id="65" name="图片 64"/>
          <p:cNvPicPr>
            <a:picLocks noChangeAspect="1"/>
          </p:cNvPicPr>
          <p:nvPr/>
        </p:nvPicPr>
        <p:blipFill>
          <a:blip r:embed="rId3"/>
          <a:stretch>
            <a:fillRect/>
          </a:stretch>
        </p:blipFill>
        <p:spPr>
          <a:xfrm>
            <a:off x="6366872" y="1703493"/>
            <a:ext cx="679485" cy="358898"/>
          </a:xfrm>
          <a:prstGeom prst="rect">
            <a:avLst/>
          </a:prstGeom>
        </p:spPr>
      </p:pic>
      <p:sp>
        <p:nvSpPr>
          <p:cNvPr id="66" name="矩形 65"/>
          <p:cNvSpPr/>
          <p:nvPr/>
        </p:nvSpPr>
        <p:spPr>
          <a:xfrm>
            <a:off x="5614494" y="1638601"/>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7087888" y="1667386"/>
            <a:ext cx="661174" cy="369332"/>
          </a:xfrm>
          <a:prstGeom prst="rect">
            <a:avLst/>
          </a:prstGeom>
          <a:noFill/>
        </p:spPr>
        <p:txBody>
          <a:bodyPr wrap="square">
            <a:spAutoFit/>
          </a:bodyPr>
          <a:lstStyle/>
          <a:p>
            <a:r>
              <a:rPr lang="zh-CN" altLang="en-US" dirty="0"/>
              <a:t>质疑</a:t>
            </a:r>
          </a:p>
        </p:txBody>
      </p:sp>
      <p:pic>
        <p:nvPicPr>
          <p:cNvPr id="4" name="图片 3"/>
          <p:cNvPicPr>
            <a:picLocks noChangeAspect="1"/>
          </p:cNvPicPr>
          <p:nvPr/>
        </p:nvPicPr>
        <p:blipFill>
          <a:blip r:embed="rId4"/>
          <a:stretch>
            <a:fillRect/>
          </a:stretch>
        </p:blipFill>
        <p:spPr>
          <a:xfrm flipV="1">
            <a:off x="1187450" y="996012"/>
            <a:ext cx="6376670" cy="623570"/>
          </a:xfrm>
          <a:prstGeom prst="rect">
            <a:avLst/>
          </a:prstGeom>
        </p:spPr>
      </p:pic>
      <p:pic>
        <p:nvPicPr>
          <p:cNvPr id="6" name="图片 5"/>
          <p:cNvPicPr>
            <a:picLocks noChangeAspect="1"/>
          </p:cNvPicPr>
          <p:nvPr/>
        </p:nvPicPr>
        <p:blipFill>
          <a:blip r:embed="rId5"/>
          <a:stretch>
            <a:fillRect/>
          </a:stretch>
        </p:blipFill>
        <p:spPr>
          <a:xfrm>
            <a:off x="7380605" y="990932"/>
            <a:ext cx="184150" cy="628650"/>
          </a:xfrm>
          <a:prstGeom prst="rect">
            <a:avLst/>
          </a:prstGeom>
        </p:spPr>
      </p:pic>
      <p:sp>
        <p:nvSpPr>
          <p:cNvPr id="7" name="文本框 6"/>
          <p:cNvSpPr txBox="1"/>
          <p:nvPr/>
        </p:nvSpPr>
        <p:spPr>
          <a:xfrm>
            <a:off x="1979930" y="2296492"/>
            <a:ext cx="1605280" cy="583565"/>
          </a:xfrm>
          <a:prstGeom prst="rect">
            <a:avLst/>
          </a:prstGeom>
          <a:noFill/>
        </p:spPr>
        <p:txBody>
          <a:bodyPr wrap="none" rtlCol="0" anchor="t">
            <a:spAutoFit/>
          </a:bodyPr>
          <a:lstStyle/>
          <a:p>
            <a:r>
              <a:rPr lang="zh-CN" altLang="en-US" sz="1600"/>
              <a:t>圈点关键信息</a:t>
            </a:r>
          </a:p>
          <a:p>
            <a:r>
              <a:rPr lang="zh-CN" altLang="en-US" sz="1600"/>
              <a:t>分散信息集中化</a:t>
            </a:r>
          </a:p>
        </p:txBody>
      </p:sp>
      <p:sp>
        <p:nvSpPr>
          <p:cNvPr id="8" name="文本框 7"/>
          <p:cNvSpPr txBox="1"/>
          <p:nvPr/>
        </p:nvSpPr>
        <p:spPr>
          <a:xfrm>
            <a:off x="3604871" y="2296492"/>
            <a:ext cx="1624163" cy="1754326"/>
          </a:xfrm>
          <a:prstGeom prst="rect">
            <a:avLst/>
          </a:prstGeom>
          <a:noFill/>
        </p:spPr>
        <p:txBody>
          <a:bodyPr wrap="none" rtlCol="0" anchor="t">
            <a:spAutoFit/>
          </a:bodyPr>
          <a:lstStyle/>
          <a:p>
            <a:r>
              <a:rPr lang="zh-CN" altLang="en-US" dirty="0"/>
              <a:t>基本实验模型</a:t>
            </a:r>
          </a:p>
          <a:p>
            <a:r>
              <a:rPr lang="zh-CN" altLang="en-US" dirty="0"/>
              <a:t>成分分析模型</a:t>
            </a:r>
          </a:p>
          <a:p>
            <a:r>
              <a:rPr lang="zh-CN" altLang="en-US" dirty="0"/>
              <a:t>物质检验模型</a:t>
            </a:r>
          </a:p>
          <a:p>
            <a:r>
              <a:rPr lang="zh-CN" altLang="en-US" dirty="0"/>
              <a:t>分离提纯模型</a:t>
            </a:r>
          </a:p>
          <a:p>
            <a:r>
              <a:rPr lang="zh-CN" altLang="en-US" dirty="0"/>
              <a:t>元素守恒模型</a:t>
            </a:r>
          </a:p>
          <a:p>
            <a:endParaRPr lang="zh-CN" altLang="en-US" dirty="0"/>
          </a:p>
        </p:txBody>
      </p:sp>
      <p:sp>
        <p:nvSpPr>
          <p:cNvPr id="9" name="文本框 8"/>
          <p:cNvSpPr txBox="1"/>
          <p:nvPr/>
        </p:nvSpPr>
        <p:spPr>
          <a:xfrm>
            <a:off x="5364480" y="2296492"/>
            <a:ext cx="1338828" cy="923330"/>
          </a:xfrm>
          <a:prstGeom prst="rect">
            <a:avLst/>
          </a:prstGeom>
          <a:noFill/>
        </p:spPr>
        <p:txBody>
          <a:bodyPr wrap="none" rtlCol="0" anchor="t">
            <a:spAutoFit/>
          </a:bodyPr>
          <a:lstStyle/>
          <a:p>
            <a:r>
              <a:rPr lang="zh-CN" altLang="en-US" dirty="0"/>
              <a:t>演绎与推理</a:t>
            </a:r>
            <a:endParaRPr lang="en-US" altLang="zh-CN" dirty="0"/>
          </a:p>
          <a:p>
            <a:r>
              <a:rPr lang="zh-CN" altLang="en-US" dirty="0"/>
              <a:t>分析与比较</a:t>
            </a:r>
          </a:p>
          <a:p>
            <a:r>
              <a:rPr lang="zh-CN" altLang="en-US" dirty="0"/>
              <a:t>概括与综合</a:t>
            </a:r>
            <a:endParaRPr lang="en-US" altLang="zh-CN" dirty="0"/>
          </a:p>
        </p:txBody>
      </p:sp>
      <p:sp>
        <p:nvSpPr>
          <p:cNvPr id="10" name="文本框 9"/>
          <p:cNvSpPr txBox="1"/>
          <p:nvPr/>
        </p:nvSpPr>
        <p:spPr>
          <a:xfrm>
            <a:off x="6964362" y="2297802"/>
            <a:ext cx="1199515" cy="922020"/>
          </a:xfrm>
          <a:prstGeom prst="rect">
            <a:avLst/>
          </a:prstGeom>
          <a:noFill/>
          <a:ln w="9525">
            <a:noFill/>
          </a:ln>
        </p:spPr>
        <p:txBody>
          <a:bodyPr wrap="square">
            <a:spAutoFit/>
          </a:bodyPr>
          <a:lstStyle/>
          <a:p>
            <a:pPr indent="0"/>
            <a:r>
              <a:rPr lang="zh-CN" b="0" dirty="0">
                <a:solidFill>
                  <a:schemeClr val="tx1"/>
                </a:solidFill>
                <a:latin typeface="微软雅黑" panose="020B0503020204020204" charset="-122"/>
                <a:ea typeface="微软雅黑" panose="020B0503020204020204" charset="-122"/>
              </a:rPr>
              <a:t>质疑能力</a:t>
            </a:r>
          </a:p>
          <a:p>
            <a:pPr indent="0"/>
            <a:r>
              <a:rPr lang="zh-CN" b="0" dirty="0">
                <a:solidFill>
                  <a:schemeClr val="tx1"/>
                </a:solidFill>
                <a:latin typeface="微软雅黑" panose="020B0503020204020204" charset="-122"/>
                <a:ea typeface="微软雅黑" panose="020B0503020204020204" charset="-122"/>
              </a:rPr>
              <a:t>批判能力</a:t>
            </a:r>
          </a:p>
          <a:p>
            <a:pPr indent="0"/>
            <a:r>
              <a:rPr lang="zh-CN" b="0" dirty="0">
                <a:solidFill>
                  <a:schemeClr val="tx1"/>
                </a:solidFill>
                <a:latin typeface="微软雅黑" panose="020B0503020204020204" charset="-122"/>
                <a:ea typeface="微软雅黑" panose="020B0503020204020204" charset="-122"/>
              </a:rPr>
              <a:t>创新意识</a:t>
            </a:r>
            <a:endParaRPr lang="zh-CN" altLang="en-US" b="0" dirty="0">
              <a:solidFill>
                <a:schemeClr val="tx1"/>
              </a:solidFill>
              <a:latin typeface="微软雅黑" panose="020B0503020204020204" charset="-122"/>
              <a:ea typeface="微软雅黑" panose="020B0503020204020204" charset="-122"/>
            </a:endParaRPr>
          </a:p>
        </p:txBody>
      </p:sp>
      <p:sp>
        <p:nvSpPr>
          <p:cNvPr id="24" name="椭圆 23">
            <a:extLst>
              <a:ext uri="{FF2B5EF4-FFF2-40B4-BE49-F238E27FC236}">
                <a16:creationId xmlns:a16="http://schemas.microsoft.com/office/drawing/2014/main" id="{09B59036-BFD6-4B71-933F-88461120F521}"/>
              </a:ext>
            </a:extLst>
          </p:cNvPr>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25" name="椭圆 24">
            <a:extLst>
              <a:ext uri="{FF2B5EF4-FFF2-40B4-BE49-F238E27FC236}">
                <a16:creationId xmlns:a16="http://schemas.microsoft.com/office/drawing/2014/main" id="{BB80D1AD-948D-493B-80B9-89E7898EE1EE}"/>
              </a:ext>
            </a:extLst>
          </p:cNvPr>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26" name="椭圆 25">
            <a:extLst>
              <a:ext uri="{FF2B5EF4-FFF2-40B4-BE49-F238E27FC236}">
                <a16:creationId xmlns:a16="http://schemas.microsoft.com/office/drawing/2014/main" id="{E3F3E181-44C1-446F-B109-32F302AF218B}"/>
              </a:ext>
            </a:extLst>
          </p:cNvPr>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27" name="椭圆 26">
            <a:extLst>
              <a:ext uri="{FF2B5EF4-FFF2-40B4-BE49-F238E27FC236}">
                <a16:creationId xmlns:a16="http://schemas.microsoft.com/office/drawing/2014/main" id="{65A90C05-9CBC-4218-8090-BF90F6B5B958}"/>
              </a:ext>
            </a:extLst>
          </p:cNvPr>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28" name="椭圆 27">
            <a:extLst>
              <a:ext uri="{FF2B5EF4-FFF2-40B4-BE49-F238E27FC236}">
                <a16:creationId xmlns:a16="http://schemas.microsoft.com/office/drawing/2014/main" id="{476F0AEF-0B02-4634-85B2-650DEF61C670}"/>
              </a:ext>
            </a:extLst>
          </p:cNvPr>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971600" y="-2970"/>
            <a:ext cx="616913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31" name="组合 30"/>
          <p:cNvGrpSpPr/>
          <p:nvPr/>
        </p:nvGrpSpPr>
        <p:grpSpPr>
          <a:xfrm>
            <a:off x="2711267" y="127924"/>
            <a:ext cx="1588059" cy="472270"/>
            <a:chOff x="1121359" y="1045968"/>
            <a:chExt cx="3528392" cy="472270"/>
          </a:xfrm>
        </p:grpSpPr>
        <p:sp>
          <p:nvSpPr>
            <p:cNvPr id="32" name="文本框 31"/>
            <p:cNvSpPr txBox="1"/>
            <p:nvPr/>
          </p:nvSpPr>
          <p:spPr>
            <a:xfrm>
              <a:off x="1307675" y="1056573"/>
              <a:ext cx="3342076" cy="461665"/>
            </a:xfrm>
            <a:prstGeom prst="rect">
              <a:avLst/>
            </a:prstGeom>
            <a:noFill/>
          </p:spPr>
          <p:txBody>
            <a:bodyPr wrap="square" rtlCol="0">
              <a:spAutoFit/>
            </a:bodyPr>
            <a:lstStyle/>
            <a:p>
              <a:r>
                <a:rPr lang="zh-CN" altLang="en-US" sz="2400" b="1" dirty="0">
                  <a:solidFill>
                    <a:srgbClr val="002060"/>
                  </a:solidFill>
                </a:rPr>
                <a:t>现状分析</a:t>
              </a:r>
            </a:p>
          </p:txBody>
        </p:sp>
        <p:sp>
          <p:nvSpPr>
            <p:cNvPr id="33" name="矩形 32"/>
            <p:cNvSpPr/>
            <p:nvPr/>
          </p:nvSpPr>
          <p:spPr>
            <a:xfrm>
              <a:off x="1121359" y="1045968"/>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1011056" y="121572"/>
            <a:ext cx="1588059" cy="468016"/>
            <a:chOff x="1214518" y="1131590"/>
            <a:chExt cx="3528392" cy="468016"/>
          </a:xfrm>
        </p:grpSpPr>
        <p:sp>
          <p:nvSpPr>
            <p:cNvPr id="35" name="文本框 34"/>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36" name="矩形 35"/>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4433296" y="125692"/>
            <a:ext cx="1410742"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408830" y="130676"/>
            <a:ext cx="1415772" cy="461665"/>
          </a:xfrm>
          <a:prstGeom prst="rect">
            <a:avLst/>
          </a:prstGeom>
          <a:noFill/>
        </p:spPr>
        <p:txBody>
          <a:bodyPr wrap="none" rtlCol="0" anchor="t">
            <a:spAutoFit/>
          </a:bodyPr>
          <a:lstStyle/>
          <a:p>
            <a:r>
              <a:rPr lang="zh-CN" altLang="en-US" sz="2400" b="1" dirty="0">
                <a:solidFill>
                  <a:srgbClr val="002060"/>
                </a:solidFill>
                <a:sym typeface="+mn-ea"/>
              </a:rPr>
              <a:t>真题再现</a:t>
            </a:r>
            <a:endParaRPr lang="zh-CN" altLang="en-US" sz="2400" b="1" dirty="0">
              <a:solidFill>
                <a:srgbClr val="002060"/>
              </a:solidFill>
            </a:endParaRPr>
          </a:p>
        </p:txBody>
      </p:sp>
      <p:sp>
        <p:nvSpPr>
          <p:cNvPr id="8" name="矩形 7"/>
          <p:cNvSpPr/>
          <p:nvPr/>
        </p:nvSpPr>
        <p:spPr>
          <a:xfrm>
            <a:off x="5982335" y="115722"/>
            <a:ext cx="1333222"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962899" y="122994"/>
            <a:ext cx="1415772" cy="461665"/>
          </a:xfrm>
          <a:prstGeom prst="rect">
            <a:avLst/>
          </a:prstGeom>
          <a:noFill/>
        </p:spPr>
        <p:txBody>
          <a:bodyPr wrap="none" rtlCol="0" anchor="t">
            <a:spAutoFit/>
          </a:bodyPr>
          <a:lstStyle/>
          <a:p>
            <a:r>
              <a:rPr lang="zh-CN" altLang="en-US" sz="2400" b="1" dirty="0">
                <a:solidFill>
                  <a:srgbClr val="002060"/>
                </a:solidFill>
              </a:rPr>
              <a:t>迁移应用</a:t>
            </a:r>
          </a:p>
        </p:txBody>
      </p:sp>
      <p:sp>
        <p:nvSpPr>
          <p:cNvPr id="100" name="文本框 99"/>
          <p:cNvSpPr txBox="1"/>
          <p:nvPr/>
        </p:nvSpPr>
        <p:spPr>
          <a:xfrm>
            <a:off x="0" y="721383"/>
            <a:ext cx="9004300" cy="645160"/>
          </a:xfrm>
          <a:prstGeom prst="rect">
            <a:avLst/>
          </a:prstGeom>
          <a:noFill/>
          <a:ln w="9525">
            <a:noFill/>
          </a:ln>
        </p:spPr>
        <p:txBody>
          <a:bodyPr wrap="square">
            <a:spAutoFit/>
          </a:bodyPr>
          <a:lstStyle/>
          <a:p>
            <a:pPr marL="266700" indent="-266700"/>
            <a:r>
              <a:rPr lang="en-US" altLang="zh-CN" sz="1200" b="0" dirty="0">
                <a:latin typeface="Times New Roman" panose="02020603050405020304" pitchFamily="18" charset="0"/>
                <a:cs typeface="Calibri" panose="020F0502020204030204" charset="0"/>
              </a:rPr>
              <a:t>             </a:t>
            </a:r>
            <a:r>
              <a:rPr lang="zh-CN" sz="1200" b="0" dirty="0">
                <a:latin typeface="Times New Roman" panose="02020603050405020304" pitchFamily="18" charset="0"/>
                <a:cs typeface="Calibri" panose="020F0502020204030204" charset="0"/>
              </a:rPr>
              <a:t>莫凡同学完成镁与稀盐酸反应的实验时，观察到有灰白色沉淀生成的“异常”现象，引起了他的兴趣，并进行了以下探究。</a:t>
            </a:r>
          </a:p>
          <a:p>
            <a:pPr marL="266700" indent="-266700"/>
            <a:r>
              <a:rPr lang="zh-CN" sz="1200" b="0" dirty="0">
                <a:latin typeface="Times New Roman" panose="02020603050405020304" pitchFamily="18" charset="0"/>
                <a:cs typeface="Calibri" panose="020F0502020204030204" charset="0"/>
              </a:rPr>
              <a:t>【初步探究</a:t>
            </a:r>
            <a:r>
              <a:rPr lang="zh-CN" sz="1200" b="0" dirty="0">
                <a:latin typeface="宋体" panose="02010600030101010101" pitchFamily="2" charset="-122"/>
                <a:cs typeface="Calibri" panose="020F0502020204030204" charset="0"/>
              </a:rPr>
              <a:t>】出现</a:t>
            </a:r>
            <a:r>
              <a:rPr lang="zh-CN" sz="1200" b="0" dirty="0">
                <a:latin typeface="Times New Roman" panose="02020603050405020304" pitchFamily="18" charset="0"/>
                <a:cs typeface="Calibri" panose="020F0502020204030204" charset="0"/>
              </a:rPr>
              <a:t>灰白色沉淀是否为偶然现象。</a:t>
            </a:r>
          </a:p>
          <a:p>
            <a:pPr marL="266700" indent="-266700"/>
            <a:r>
              <a:rPr lang="zh-CN" sz="1200" b="0" dirty="0">
                <a:latin typeface="Times New Roman" panose="02020603050405020304" pitchFamily="18" charset="0"/>
                <a:cs typeface="Calibri" panose="020F0502020204030204" charset="0"/>
              </a:rPr>
              <a:t>【实验</a:t>
            </a:r>
            <a:r>
              <a:rPr lang="en-US" sz="1200" b="0" dirty="0">
                <a:latin typeface="宋体" panose="02010600030101010101" pitchFamily="2" charset="-122"/>
              </a:rPr>
              <a:t>Ⅰ</a:t>
            </a:r>
            <a:r>
              <a:rPr lang="zh-CN" sz="1200" b="0" dirty="0">
                <a:latin typeface="Times New Roman" panose="02020603050405020304" pitchFamily="18" charset="0"/>
                <a:cs typeface="Calibri" panose="020F0502020204030204" charset="0"/>
              </a:rPr>
              <a:t>】向</a:t>
            </a:r>
            <a:r>
              <a:rPr lang="en-US" sz="1200" b="0" dirty="0">
                <a:latin typeface="Times New Roman" panose="02020603050405020304" pitchFamily="18" charset="0"/>
              </a:rPr>
              <a:t>4</a:t>
            </a:r>
            <a:r>
              <a:rPr lang="zh-CN" sz="1200" b="0" dirty="0">
                <a:latin typeface="Times New Roman" panose="02020603050405020304" pitchFamily="18" charset="0"/>
                <a:cs typeface="Calibri" panose="020F0502020204030204" charset="0"/>
              </a:rPr>
              <a:t>份相同体积与浓度的稀盐酸中分别加入一定长度的某种镁带，现象如下：</a:t>
            </a:r>
            <a:endParaRPr lang="zh-CN" altLang="en-US" sz="1200" b="0" dirty="0">
              <a:latin typeface="Times New Roman" panose="02020603050405020304" pitchFamily="18" charset="0"/>
              <a:cs typeface="Calibri" panose="020F0502020204030204" charset="0"/>
            </a:endParaRPr>
          </a:p>
        </p:txBody>
      </p:sp>
      <p:graphicFrame>
        <p:nvGraphicFramePr>
          <p:cNvPr id="14" name="表格 13"/>
          <p:cNvGraphicFramePr/>
          <p:nvPr>
            <p:custDataLst>
              <p:tags r:id="rId1"/>
            </p:custDataLst>
            <p:extLst>
              <p:ext uri="{D42A27DB-BD31-4B8C-83A1-F6EECF244321}">
                <p14:modId xmlns:p14="http://schemas.microsoft.com/office/powerpoint/2010/main" val="2248249271"/>
              </p:ext>
            </p:extLst>
          </p:nvPr>
        </p:nvGraphicFramePr>
        <p:xfrm>
          <a:off x="2045963" y="1398904"/>
          <a:ext cx="3848100" cy="516255"/>
        </p:xfrm>
        <a:graphic>
          <a:graphicData uri="http://schemas.openxmlformats.org/drawingml/2006/table">
            <a:tbl>
              <a:tblPr firstRow="1" bandRow="1">
                <a:tableStyleId>{5940675A-B579-460E-94D1-54222C63F5DA}</a:tableStyleId>
              </a:tblPr>
              <a:tblGrid>
                <a:gridCol w="751205">
                  <a:extLst>
                    <a:ext uri="{9D8B030D-6E8A-4147-A177-3AD203B41FA5}">
                      <a16:colId xmlns:a16="http://schemas.microsoft.com/office/drawing/2014/main" val="20000"/>
                    </a:ext>
                  </a:extLst>
                </a:gridCol>
                <a:gridCol w="870585">
                  <a:extLst>
                    <a:ext uri="{9D8B030D-6E8A-4147-A177-3AD203B41FA5}">
                      <a16:colId xmlns:a16="http://schemas.microsoft.com/office/drawing/2014/main" val="20001"/>
                    </a:ext>
                  </a:extLst>
                </a:gridCol>
                <a:gridCol w="725170">
                  <a:extLst>
                    <a:ext uri="{9D8B030D-6E8A-4147-A177-3AD203B41FA5}">
                      <a16:colId xmlns:a16="http://schemas.microsoft.com/office/drawing/2014/main" val="20002"/>
                    </a:ext>
                  </a:extLst>
                </a:gridCol>
                <a:gridCol w="749935">
                  <a:extLst>
                    <a:ext uri="{9D8B030D-6E8A-4147-A177-3AD203B41FA5}">
                      <a16:colId xmlns:a16="http://schemas.microsoft.com/office/drawing/2014/main" val="20003"/>
                    </a:ext>
                  </a:extLst>
                </a:gridCol>
                <a:gridCol w="751205">
                  <a:extLst>
                    <a:ext uri="{9D8B030D-6E8A-4147-A177-3AD203B41FA5}">
                      <a16:colId xmlns:a16="http://schemas.microsoft.com/office/drawing/2014/main" val="20004"/>
                    </a:ext>
                  </a:extLst>
                </a:gridCol>
              </a:tblGrid>
              <a:tr h="172085">
                <a:tc>
                  <a:txBody>
                    <a:bodyPr/>
                    <a:lstStyle/>
                    <a:p>
                      <a:pPr indent="0" algn="ctr">
                        <a:buNone/>
                      </a:pPr>
                      <a:r>
                        <a:rPr lang="en-US" sz="1000" b="0">
                          <a:latin typeface="Calibri" panose="020F0502020204030204" charset="0"/>
                          <a:cs typeface="Calibri" panose="020F0502020204030204" charset="0"/>
                        </a:rPr>
                        <a:t>实验组别</a:t>
                      </a:r>
                      <a:endParaRPr lang="en-US" altLang="en-US" sz="10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Times New Roman" panose="02020603050405020304" pitchFamily="18" charset="0"/>
                          <a:cs typeface="Times New Roman" panose="02020603050405020304" pitchFamily="18" charset="0"/>
                        </a:rPr>
                        <a:t>A</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Times New Roman" panose="02020603050405020304" pitchFamily="18" charset="0"/>
                          <a:cs typeface="Times New Roman" panose="02020603050405020304" pitchFamily="18" charset="0"/>
                        </a:rPr>
                        <a:t>B</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Times New Roman" panose="02020603050405020304" pitchFamily="18" charset="0"/>
                          <a:cs typeface="Times New Roman" panose="02020603050405020304" pitchFamily="18" charset="0"/>
                        </a:rPr>
                        <a:t>C</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Times New Roman" panose="02020603050405020304" pitchFamily="18" charset="0"/>
                          <a:cs typeface="Times New Roman" panose="02020603050405020304" pitchFamily="18" charset="0"/>
                        </a:rPr>
                        <a:t>D</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2085">
                <a:tc>
                  <a:txBody>
                    <a:bodyPr/>
                    <a:lstStyle/>
                    <a:p>
                      <a:pPr indent="0" algn="ctr">
                        <a:buNone/>
                      </a:pPr>
                      <a:r>
                        <a:rPr lang="en-US" sz="1000" b="0">
                          <a:latin typeface="Calibri" panose="020F0502020204030204" charset="0"/>
                          <a:cs typeface="Calibri" panose="020F0502020204030204" charset="0"/>
                        </a:rPr>
                        <a:t>镁带长度</a:t>
                      </a:r>
                      <a:endParaRPr lang="en-US" altLang="en-US" sz="10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Times New Roman" panose="02020603050405020304" pitchFamily="18" charset="0"/>
                          <a:cs typeface="Times New Roman" panose="02020603050405020304" pitchFamily="18" charset="0"/>
                        </a:rPr>
                        <a:t>1cm</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Times New Roman" panose="02020603050405020304" pitchFamily="18" charset="0"/>
                          <a:cs typeface="Times New Roman" panose="02020603050405020304" pitchFamily="18" charset="0"/>
                        </a:rPr>
                        <a:t>2cm</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Times New Roman" panose="02020603050405020304" pitchFamily="18" charset="0"/>
                          <a:cs typeface="Times New Roman" panose="02020603050405020304" pitchFamily="18" charset="0"/>
                        </a:rPr>
                        <a:t>3cm</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Times New Roman" panose="02020603050405020304" pitchFamily="18" charset="0"/>
                          <a:cs typeface="Times New Roman" panose="02020603050405020304" pitchFamily="18" charset="0"/>
                        </a:rPr>
                        <a:t>4cm</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2085">
                <a:tc>
                  <a:txBody>
                    <a:bodyPr/>
                    <a:lstStyle/>
                    <a:p>
                      <a:pPr indent="0" algn="ctr">
                        <a:buNone/>
                      </a:pPr>
                      <a:r>
                        <a:rPr lang="en-US" sz="1000" b="0">
                          <a:latin typeface="Calibri" panose="020F0502020204030204" charset="0"/>
                          <a:cs typeface="Calibri" panose="020F0502020204030204" charset="0"/>
                        </a:rPr>
                        <a:t>沉淀量</a:t>
                      </a:r>
                      <a:endParaRPr lang="en-US" altLang="en-US" sz="10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Calibri" panose="020F0502020204030204" charset="0"/>
                          <a:cs typeface="Calibri" panose="020F0502020204030204" charset="0"/>
                        </a:rPr>
                        <a:t>无沉淀生成</a:t>
                      </a:r>
                      <a:endParaRPr lang="en-US" altLang="en-US" sz="10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Calibri" panose="020F0502020204030204" charset="0"/>
                          <a:cs typeface="Calibri" panose="020F0502020204030204" charset="0"/>
                        </a:rPr>
                        <a:t>少量沉淀</a:t>
                      </a:r>
                      <a:endParaRPr lang="en-US" altLang="en-US" sz="10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Calibri" panose="020F0502020204030204" charset="0"/>
                          <a:cs typeface="Calibri" panose="020F0502020204030204" charset="0"/>
                        </a:rPr>
                        <a:t>沉淀较多</a:t>
                      </a:r>
                      <a:endParaRPr lang="en-US" altLang="en-US" sz="10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dirty="0" err="1">
                          <a:latin typeface="Calibri" panose="020F0502020204030204" charset="0"/>
                          <a:cs typeface="Calibri" panose="020F0502020204030204" charset="0"/>
                        </a:rPr>
                        <a:t>沉淀很多</a:t>
                      </a:r>
                      <a:endParaRPr lang="en-US" altLang="en-US" sz="1000" b="0" dirty="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 name="文本框 14"/>
          <p:cNvSpPr txBox="1"/>
          <p:nvPr/>
        </p:nvSpPr>
        <p:spPr>
          <a:xfrm>
            <a:off x="35560" y="1985645"/>
            <a:ext cx="5946775" cy="829945"/>
          </a:xfrm>
          <a:prstGeom prst="rect">
            <a:avLst/>
          </a:prstGeom>
          <a:noFill/>
          <a:ln w="9525">
            <a:noFill/>
          </a:ln>
        </p:spPr>
        <p:txBody>
          <a:bodyPr wrap="square">
            <a:spAutoFit/>
          </a:bodyPr>
          <a:lstStyle/>
          <a:p>
            <a:pPr indent="276225"/>
            <a:r>
              <a:rPr lang="zh-CN" sz="1200" b="0" dirty="0">
                <a:latin typeface="Times New Roman" panose="02020603050405020304" pitchFamily="18" charset="0"/>
                <a:cs typeface="Calibri" panose="020F0502020204030204" charset="0"/>
              </a:rPr>
              <a:t>【实验结论】并非偶然。据表分析，</a:t>
            </a:r>
            <a:r>
              <a:rPr lang="en-US" sz="1200" b="0" u="sng" dirty="0">
                <a:solidFill>
                  <a:srgbClr val="000000"/>
                </a:solidFill>
                <a:latin typeface="Times New Roman" panose="02020603050405020304" pitchFamily="18" charset="0"/>
              </a:rPr>
              <a:t>                   </a:t>
            </a:r>
            <a:r>
              <a:rPr lang="zh-CN" sz="1200" b="0" dirty="0">
                <a:latin typeface="Times New Roman" panose="02020603050405020304" pitchFamily="18" charset="0"/>
                <a:cs typeface="Calibri" panose="020F0502020204030204" charset="0"/>
              </a:rPr>
              <a:t>是实验出现“异常”的主要因素。</a:t>
            </a:r>
          </a:p>
          <a:p>
            <a:pPr indent="276225"/>
            <a:r>
              <a:rPr lang="en-US" altLang="zh-CN" sz="1200" b="0" dirty="0">
                <a:latin typeface="Times New Roman" panose="02020603050405020304" pitchFamily="18" charset="0"/>
                <a:cs typeface="Calibri" panose="020F0502020204030204" charset="0"/>
              </a:rPr>
              <a:t>       </a:t>
            </a:r>
            <a:r>
              <a:rPr lang="zh-CN" sz="1200" b="0" dirty="0">
                <a:latin typeface="Times New Roman" panose="02020603050405020304" pitchFamily="18" charset="0"/>
                <a:cs typeface="Calibri" panose="020F0502020204030204" charset="0"/>
              </a:rPr>
              <a:t>【再次探究</a:t>
            </a:r>
            <a:r>
              <a:rPr lang="zh-CN" sz="1200" b="0" dirty="0">
                <a:latin typeface="宋体" panose="02010600030101010101" pitchFamily="2" charset="-122"/>
                <a:cs typeface="Calibri" panose="020F0502020204030204" charset="0"/>
              </a:rPr>
              <a:t>】</a:t>
            </a:r>
            <a:r>
              <a:rPr lang="zh-CN" sz="1200" b="0" dirty="0">
                <a:latin typeface="Times New Roman" panose="02020603050405020304" pitchFamily="18" charset="0"/>
                <a:cs typeface="Calibri" panose="020F0502020204030204" charset="0"/>
              </a:rPr>
              <a:t>该沉淀的成分。</a:t>
            </a:r>
          </a:p>
          <a:p>
            <a:pPr indent="276225"/>
            <a:r>
              <a:rPr lang="en-US" altLang="zh-CN" sz="1200" b="0" dirty="0">
                <a:latin typeface="Times New Roman" panose="02020603050405020304" pitchFamily="18" charset="0"/>
                <a:cs typeface="Calibri" panose="020F0502020204030204" charset="0"/>
              </a:rPr>
              <a:t>       </a:t>
            </a:r>
            <a:r>
              <a:rPr lang="zh-CN" sz="1200" b="0" dirty="0">
                <a:latin typeface="Times New Roman" panose="02020603050405020304" pitchFamily="18" charset="0"/>
                <a:cs typeface="Calibri" panose="020F0502020204030204" charset="0"/>
              </a:rPr>
              <a:t>【猜想假设】猜想</a:t>
            </a:r>
            <a:r>
              <a:rPr lang="en-US" sz="1200" b="0" dirty="0">
                <a:latin typeface="Times New Roman" panose="02020603050405020304" pitchFamily="18" charset="0"/>
              </a:rPr>
              <a:t>1</a:t>
            </a:r>
            <a:r>
              <a:rPr lang="zh-CN" sz="1200" b="0" dirty="0">
                <a:latin typeface="Times New Roman" panose="02020603050405020304" pitchFamily="18" charset="0"/>
                <a:cs typeface="Calibri" panose="020F0502020204030204" charset="0"/>
              </a:rPr>
              <a:t>：</a:t>
            </a:r>
            <a:r>
              <a:rPr lang="en-US" sz="1200" b="0" dirty="0">
                <a:latin typeface="Times New Roman" panose="02020603050405020304" pitchFamily="18" charset="0"/>
              </a:rPr>
              <a:t>Mg</a:t>
            </a:r>
            <a:r>
              <a:rPr lang="zh-CN" sz="1200" b="0" dirty="0">
                <a:latin typeface="Times New Roman" panose="02020603050405020304" pitchFamily="18" charset="0"/>
                <a:cs typeface="Calibri" panose="020F0502020204030204" charset="0"/>
              </a:rPr>
              <a:t>；</a:t>
            </a:r>
            <a:r>
              <a:rPr lang="en-US" sz="1200" b="0" dirty="0">
                <a:latin typeface="Times New Roman" panose="02020603050405020304" pitchFamily="18" charset="0"/>
              </a:rPr>
              <a:t>     </a:t>
            </a:r>
            <a:r>
              <a:rPr lang="zh-CN" sz="1200" b="0" dirty="0">
                <a:latin typeface="Times New Roman" panose="02020603050405020304" pitchFamily="18" charset="0"/>
                <a:cs typeface="Calibri" panose="020F0502020204030204" charset="0"/>
              </a:rPr>
              <a:t>猜想</a:t>
            </a:r>
            <a:r>
              <a:rPr lang="en-US" sz="1200" b="0" dirty="0">
                <a:latin typeface="Times New Roman" panose="02020603050405020304" pitchFamily="18" charset="0"/>
              </a:rPr>
              <a:t>2</a:t>
            </a:r>
            <a:r>
              <a:rPr lang="zh-CN" sz="1200" b="0" dirty="0">
                <a:latin typeface="Times New Roman" panose="02020603050405020304" pitchFamily="18" charset="0"/>
                <a:cs typeface="Calibri" panose="020F0502020204030204" charset="0"/>
              </a:rPr>
              <a:t>：</a:t>
            </a:r>
            <a:r>
              <a:rPr lang="en-US" sz="1200" b="0" dirty="0">
                <a:latin typeface="Times New Roman" panose="02020603050405020304" pitchFamily="18" charset="0"/>
              </a:rPr>
              <a:t>MgCl</a:t>
            </a:r>
            <a:r>
              <a:rPr lang="en-US" sz="1200" b="0" baseline="-25000" dirty="0">
                <a:latin typeface="Times New Roman" panose="02020603050405020304" pitchFamily="18" charset="0"/>
              </a:rPr>
              <a:t>2</a:t>
            </a:r>
            <a:r>
              <a:rPr lang="zh-CN" sz="1200" b="0" dirty="0">
                <a:latin typeface="Times New Roman" panose="02020603050405020304" pitchFamily="18" charset="0"/>
                <a:cs typeface="Calibri" panose="020F0502020204030204" charset="0"/>
              </a:rPr>
              <a:t>；</a:t>
            </a:r>
            <a:r>
              <a:rPr lang="en-US" sz="1200" b="0" dirty="0">
                <a:latin typeface="Times New Roman" panose="02020603050405020304" pitchFamily="18" charset="0"/>
              </a:rPr>
              <a:t>    </a:t>
            </a:r>
            <a:endParaRPr lang="zh-CN" sz="1200" b="0" dirty="0">
              <a:latin typeface="Times New Roman" panose="02020603050405020304" pitchFamily="18" charset="0"/>
              <a:cs typeface="Calibri" panose="020F0502020204030204" charset="0"/>
            </a:endParaRPr>
          </a:p>
          <a:p>
            <a:pPr indent="276225"/>
            <a:r>
              <a:rPr lang="en-US" altLang="zh-CN" sz="1200" b="0" dirty="0">
                <a:latin typeface="Times New Roman" panose="02020603050405020304" pitchFamily="18" charset="0"/>
                <a:cs typeface="Calibri" panose="020F0502020204030204" charset="0"/>
              </a:rPr>
              <a:t>       </a:t>
            </a:r>
            <a:r>
              <a:rPr lang="zh-CN" sz="1200" b="0" dirty="0">
                <a:latin typeface="Times New Roman" panose="02020603050405020304" pitchFamily="18" charset="0"/>
                <a:cs typeface="Calibri" panose="020F0502020204030204" charset="0"/>
              </a:rPr>
              <a:t>【实验</a:t>
            </a:r>
            <a:r>
              <a:rPr lang="en-US" sz="1200" b="0" dirty="0">
                <a:latin typeface="宋体" panose="02010600030101010101" pitchFamily="2" charset="-122"/>
              </a:rPr>
              <a:t>Ⅱ</a:t>
            </a:r>
            <a:r>
              <a:rPr lang="zh-CN" sz="1200" b="0" dirty="0">
                <a:latin typeface="Times New Roman" panose="02020603050405020304" pitchFamily="18" charset="0"/>
                <a:cs typeface="Calibri" panose="020F0502020204030204" charset="0"/>
              </a:rPr>
              <a:t>】</a:t>
            </a:r>
            <a:endParaRPr lang="zh-CN" altLang="en-US" sz="1200" b="0" dirty="0">
              <a:latin typeface="Times New Roman" panose="02020603050405020304" pitchFamily="18" charset="0"/>
              <a:cs typeface="Calibri" panose="020F0502020204030204" charset="0"/>
            </a:endParaRPr>
          </a:p>
        </p:txBody>
      </p:sp>
      <p:graphicFrame>
        <p:nvGraphicFramePr>
          <p:cNvPr id="16" name="表格 15"/>
          <p:cNvGraphicFramePr/>
          <p:nvPr>
            <p:custDataLst>
              <p:tags r:id="rId2"/>
            </p:custDataLst>
            <p:extLst>
              <p:ext uri="{D42A27DB-BD31-4B8C-83A1-F6EECF244321}">
                <p14:modId xmlns:p14="http://schemas.microsoft.com/office/powerpoint/2010/main" val="940760822"/>
              </p:ext>
            </p:extLst>
          </p:nvPr>
        </p:nvGraphicFramePr>
        <p:xfrm>
          <a:off x="1835784" y="2715895"/>
          <a:ext cx="6260727" cy="853440"/>
        </p:xfrm>
        <a:graphic>
          <a:graphicData uri="http://schemas.openxmlformats.org/drawingml/2006/table">
            <a:tbl>
              <a:tblPr firstRow="1" bandRow="1">
                <a:tableStyleId>{5940675A-B579-460E-94D1-54222C63F5DA}</a:tableStyleId>
              </a:tblPr>
              <a:tblGrid>
                <a:gridCol w="568428">
                  <a:extLst>
                    <a:ext uri="{9D8B030D-6E8A-4147-A177-3AD203B41FA5}">
                      <a16:colId xmlns:a16="http://schemas.microsoft.com/office/drawing/2014/main" val="20000"/>
                    </a:ext>
                  </a:extLst>
                </a:gridCol>
                <a:gridCol w="3416584">
                  <a:extLst>
                    <a:ext uri="{9D8B030D-6E8A-4147-A177-3AD203B41FA5}">
                      <a16:colId xmlns:a16="http://schemas.microsoft.com/office/drawing/2014/main" val="20001"/>
                    </a:ext>
                  </a:extLst>
                </a:gridCol>
                <a:gridCol w="1251342">
                  <a:extLst>
                    <a:ext uri="{9D8B030D-6E8A-4147-A177-3AD203B41FA5}">
                      <a16:colId xmlns:a16="http://schemas.microsoft.com/office/drawing/2014/main" val="20002"/>
                    </a:ext>
                  </a:extLst>
                </a:gridCol>
                <a:gridCol w="1024373">
                  <a:extLst>
                    <a:ext uri="{9D8B030D-6E8A-4147-A177-3AD203B41FA5}">
                      <a16:colId xmlns:a16="http://schemas.microsoft.com/office/drawing/2014/main" val="20003"/>
                    </a:ext>
                  </a:extLst>
                </a:gridCol>
              </a:tblGrid>
              <a:tr h="152400">
                <a:tc>
                  <a:txBody>
                    <a:bodyPr/>
                    <a:lstStyle/>
                    <a:p>
                      <a:pPr indent="0" algn="ctr">
                        <a:buNone/>
                      </a:pPr>
                      <a:r>
                        <a:rPr lang="en-US" sz="1400" b="0">
                          <a:latin typeface="Calibri" panose="020F0502020204030204" charset="0"/>
                          <a:cs typeface="Calibri" panose="020F0502020204030204" charset="0"/>
                        </a:rPr>
                        <a:t>序号</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实验操作</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实验现象</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实验结论</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indent="0" algn="ctr">
                        <a:buNone/>
                      </a:pPr>
                      <a:r>
                        <a:rPr lang="en-US" sz="1400" b="0">
                          <a:latin typeface="Calibri" panose="020F0502020204030204" charset="0"/>
                          <a:cs typeface="Calibri" panose="020F0502020204030204" charset="0"/>
                        </a:rPr>
                        <a:t>①</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dirty="0">
                          <a:latin typeface="Calibri" panose="020F0502020204030204" charset="0"/>
                          <a:cs typeface="Calibri" panose="020F0502020204030204" charset="0"/>
                        </a:rPr>
                        <a:t>取</a:t>
                      </a:r>
                      <a:r>
                        <a:rPr lang="en-US" sz="1400" b="0" dirty="0">
                          <a:latin typeface="Times New Roman" panose="02020603050405020304" pitchFamily="18" charset="0"/>
                          <a:cs typeface="Times New Roman" panose="02020603050405020304" pitchFamily="18" charset="0"/>
                        </a:rPr>
                        <a:t>1g</a:t>
                      </a:r>
                      <a:r>
                        <a:rPr lang="en-US" sz="1400" b="0" dirty="0">
                          <a:latin typeface="Calibri" panose="020F0502020204030204" charset="0"/>
                          <a:cs typeface="Calibri" panose="020F0502020204030204" charset="0"/>
                        </a:rPr>
                        <a:t>样品，加入足量                     </a:t>
                      </a:r>
                      <a:r>
                        <a:rPr lang="en-US" sz="1400" b="0" dirty="0" err="1">
                          <a:latin typeface="Calibri" panose="020F0502020204030204" charset="0"/>
                          <a:cs typeface="Calibri" panose="020F0502020204030204" charset="0"/>
                        </a:rPr>
                        <a:t>振荡</a:t>
                      </a:r>
                      <a:endParaRPr lang="en-US" altLang="en-US" sz="1400" b="0" dirty="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未见气泡</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latin typeface="Calibri" panose="020F0502020204030204" charset="0"/>
                          <a:cs typeface="Calibri" panose="020F0502020204030204" charset="0"/>
                        </a:rPr>
                        <a:t>猜想</a:t>
                      </a:r>
                      <a:r>
                        <a:rPr lang="en-US" sz="1400" b="0" dirty="0">
                          <a:latin typeface="Times New Roman" panose="02020603050405020304" pitchFamily="18" charset="0"/>
                          <a:cs typeface="Times New Roman" panose="02020603050405020304" pitchFamily="18" charset="0"/>
                        </a:rPr>
                        <a:t>1</a:t>
                      </a:r>
                      <a:r>
                        <a:rPr lang="en-US" sz="1400" b="0" dirty="0">
                          <a:latin typeface="Calibri" panose="020F0502020204030204" charset="0"/>
                          <a:cs typeface="Calibri" panose="020F0502020204030204" charset="0"/>
                        </a:rPr>
                        <a:t>错误</a:t>
                      </a:r>
                      <a:endParaRPr lang="en-US" altLang="en-US" sz="1400" b="0" dirty="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indent="0" algn="ctr">
                        <a:buNone/>
                      </a:pPr>
                      <a:r>
                        <a:rPr lang="en-US" sz="1400" b="0">
                          <a:latin typeface="Calibri" panose="020F0502020204030204" charset="0"/>
                          <a:cs typeface="Calibri" panose="020F0502020204030204" charset="0"/>
                        </a:rPr>
                        <a:t>②</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取</a:t>
                      </a:r>
                      <a:r>
                        <a:rPr lang="en-US" sz="1400" b="0">
                          <a:latin typeface="Times New Roman" panose="02020603050405020304" pitchFamily="18" charset="0"/>
                          <a:cs typeface="Times New Roman" panose="02020603050405020304" pitchFamily="18" charset="0"/>
                        </a:rPr>
                        <a:t>1g</a:t>
                      </a:r>
                      <a:r>
                        <a:rPr lang="en-US" sz="1400" b="0">
                          <a:latin typeface="Calibri" panose="020F0502020204030204" charset="0"/>
                          <a:cs typeface="Calibri" panose="020F0502020204030204" charset="0"/>
                        </a:rPr>
                        <a:t>样品，加入</a:t>
                      </a:r>
                      <a:r>
                        <a:rPr lang="en-US" sz="1400" b="0">
                          <a:latin typeface="Times New Roman" panose="02020603050405020304" pitchFamily="18" charset="0"/>
                          <a:cs typeface="Times New Roman" panose="02020603050405020304" pitchFamily="18" charset="0"/>
                        </a:rPr>
                        <a:t>5mL</a:t>
                      </a:r>
                      <a:r>
                        <a:rPr lang="en-US" sz="1400" b="0">
                          <a:latin typeface="Calibri" panose="020F0502020204030204" charset="0"/>
                          <a:cs typeface="Calibri" panose="020F0502020204030204" charset="0"/>
                        </a:rPr>
                        <a:t>蒸馏水，振荡</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沉淀未溶解</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400" b="0">
                          <a:latin typeface="Calibri" panose="020F0502020204030204" charset="0"/>
                          <a:cs typeface="Calibri" panose="020F0502020204030204" charset="0"/>
                        </a:rPr>
                        <a:t>猜想</a:t>
                      </a:r>
                      <a:r>
                        <a:rPr lang="en-US" sz="1400" b="0">
                          <a:latin typeface="Times New Roman" panose="02020603050405020304" pitchFamily="18" charset="0"/>
                          <a:cs typeface="Times New Roman" panose="02020603050405020304" pitchFamily="18" charset="0"/>
                        </a:rPr>
                        <a:t>2</a:t>
                      </a:r>
                      <a:r>
                        <a:rPr lang="en-US" sz="1400" b="0">
                          <a:latin typeface="Calibri" panose="020F0502020204030204" charset="0"/>
                          <a:cs typeface="Calibri" panose="020F0502020204030204" charset="0"/>
                        </a:rPr>
                        <a:t>错误</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400">
                <a:tc>
                  <a:txBody>
                    <a:bodyPr/>
                    <a:lstStyle/>
                    <a:p>
                      <a:pPr indent="0" algn="ctr">
                        <a:buNone/>
                      </a:pPr>
                      <a:r>
                        <a:rPr lang="en-US" sz="1400" b="0">
                          <a:latin typeface="Calibri" panose="020F0502020204030204" charset="0"/>
                          <a:cs typeface="Calibri" panose="020F0502020204030204" charset="0"/>
                        </a:rPr>
                        <a:t>③</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取</a:t>
                      </a:r>
                      <a:r>
                        <a:rPr lang="en-US" sz="1400" b="0">
                          <a:latin typeface="Times New Roman" panose="02020603050405020304" pitchFamily="18" charset="0"/>
                          <a:cs typeface="Times New Roman" panose="02020603050405020304" pitchFamily="18" charset="0"/>
                        </a:rPr>
                        <a:t>1g MgCl</a:t>
                      </a:r>
                      <a:r>
                        <a:rPr lang="en-US" sz="1400" b="0" baseline="-25000">
                          <a:latin typeface="Times New Roman" panose="02020603050405020304" pitchFamily="18" charset="0"/>
                          <a:cs typeface="Times New Roman" panose="02020603050405020304" pitchFamily="18" charset="0"/>
                        </a:rPr>
                        <a:t>2</a:t>
                      </a:r>
                      <a:r>
                        <a:rPr lang="en-US" sz="1400" b="0">
                          <a:latin typeface="Calibri" panose="020F0502020204030204" charset="0"/>
                          <a:cs typeface="Calibri" panose="020F0502020204030204" charset="0"/>
                        </a:rPr>
                        <a:t>固体，加</a:t>
                      </a:r>
                      <a:r>
                        <a:rPr lang="en-US" sz="1400" b="0">
                          <a:latin typeface="Times New Roman" panose="02020603050405020304" pitchFamily="18" charset="0"/>
                          <a:cs typeface="Times New Roman" panose="02020603050405020304" pitchFamily="18" charset="0"/>
                        </a:rPr>
                        <a:t>5mL</a:t>
                      </a:r>
                      <a:r>
                        <a:rPr lang="en-US" sz="1400" b="0">
                          <a:latin typeface="Calibri" panose="020F0502020204030204" charset="0"/>
                          <a:cs typeface="Calibri" panose="020F0502020204030204" charset="0"/>
                        </a:rPr>
                        <a:t>蒸馏水，振荡</a:t>
                      </a:r>
                      <a:endParaRPr lang="en-US" altLang="en-US" sz="1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err="1">
                          <a:latin typeface="Calibri" panose="020F0502020204030204" charset="0"/>
                          <a:cs typeface="Calibri" panose="020F0502020204030204" charset="0"/>
                        </a:rPr>
                        <a:t>固体全部溶解</a:t>
                      </a:r>
                      <a:endParaRPr lang="en-US" altLang="en-US" sz="1400" b="0" dirty="0">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文本框 17"/>
          <p:cNvSpPr txBox="1"/>
          <p:nvPr/>
        </p:nvSpPr>
        <p:spPr>
          <a:xfrm>
            <a:off x="336624" y="3311403"/>
            <a:ext cx="7557605" cy="830997"/>
          </a:xfrm>
          <a:prstGeom prst="rect">
            <a:avLst/>
          </a:prstGeom>
          <a:noFill/>
          <a:ln w="9525">
            <a:noFill/>
          </a:ln>
        </p:spPr>
        <p:txBody>
          <a:bodyPr wrap="square">
            <a:spAutoFit/>
          </a:bodyPr>
          <a:lstStyle/>
          <a:p>
            <a:pPr indent="266700"/>
            <a:endParaRPr lang="zh-CN" sz="1200" b="0" dirty="0">
              <a:latin typeface="Times New Roman" panose="02020603050405020304" pitchFamily="18" charset="0"/>
              <a:cs typeface="Calibri" panose="020F0502020204030204" charset="0"/>
            </a:endParaRPr>
          </a:p>
          <a:p>
            <a:pPr indent="266700"/>
            <a:r>
              <a:rPr lang="zh-CN" sz="1200" b="0" dirty="0">
                <a:latin typeface="Times New Roman" panose="02020603050405020304" pitchFamily="18" charset="0"/>
                <a:cs typeface="Calibri" panose="020F0502020204030204" charset="0"/>
              </a:rPr>
              <a:t>【交流讨论】</a:t>
            </a:r>
          </a:p>
          <a:p>
            <a:pPr indent="266700"/>
            <a:r>
              <a:rPr lang="zh-CN" sz="1200" b="0" dirty="0">
                <a:latin typeface="Times New Roman" panose="02020603050405020304" pitchFamily="18" charset="0"/>
                <a:cs typeface="Calibri" panose="020F0502020204030204" charset="0"/>
              </a:rPr>
              <a:t>（</a:t>
            </a:r>
            <a:r>
              <a:rPr lang="en-US" sz="1200" b="0" dirty="0">
                <a:latin typeface="Times New Roman" panose="02020603050405020304" pitchFamily="18" charset="0"/>
              </a:rPr>
              <a:t>1</a:t>
            </a:r>
            <a:r>
              <a:rPr lang="zh-CN" sz="1200" b="0" dirty="0">
                <a:latin typeface="Times New Roman" panose="02020603050405020304" pitchFamily="18" charset="0"/>
                <a:cs typeface="Calibri" panose="020F0502020204030204" charset="0"/>
              </a:rPr>
              <a:t>）莫凡同学作出猜想</a:t>
            </a:r>
            <a:r>
              <a:rPr lang="en-US" sz="1200" b="0" dirty="0">
                <a:latin typeface="Times New Roman" panose="02020603050405020304" pitchFamily="18" charset="0"/>
              </a:rPr>
              <a:t>1</a:t>
            </a:r>
            <a:r>
              <a:rPr lang="zh-CN" sz="1200" b="0" dirty="0">
                <a:latin typeface="Times New Roman" panose="02020603050405020304" pitchFamily="18" charset="0"/>
                <a:cs typeface="Calibri" panose="020F0502020204030204" charset="0"/>
              </a:rPr>
              <a:t>的依据是他认为反应物</a:t>
            </a:r>
            <a:r>
              <a:rPr lang="en-US" sz="1200" b="0" dirty="0">
                <a:latin typeface="Times New Roman" panose="02020603050405020304" pitchFamily="18" charset="0"/>
              </a:rPr>
              <a:t>Mg</a:t>
            </a:r>
            <a:r>
              <a:rPr lang="zh-CN" sz="1200" b="0" dirty="0">
                <a:latin typeface="Times New Roman" panose="02020603050405020304" pitchFamily="18" charset="0"/>
                <a:cs typeface="Calibri" panose="020F0502020204030204" charset="0"/>
              </a:rPr>
              <a:t>过量，作出猜想</a:t>
            </a:r>
            <a:r>
              <a:rPr lang="en-US" sz="1200" b="0" dirty="0">
                <a:latin typeface="Times New Roman" panose="02020603050405020304" pitchFamily="18" charset="0"/>
              </a:rPr>
              <a:t>2</a:t>
            </a:r>
            <a:r>
              <a:rPr lang="zh-CN" sz="1200" b="0" dirty="0">
                <a:latin typeface="Times New Roman" panose="02020603050405020304" pitchFamily="18" charset="0"/>
                <a:cs typeface="Calibri" panose="020F0502020204030204" charset="0"/>
              </a:rPr>
              <a:t>的依据是他认为生成物</a:t>
            </a:r>
            <a:r>
              <a:rPr lang="en-US" sz="1200" b="0" dirty="0">
                <a:latin typeface="Times New Roman" panose="02020603050405020304" pitchFamily="18" charset="0"/>
              </a:rPr>
              <a:t>MgCl</a:t>
            </a:r>
            <a:r>
              <a:rPr lang="en-US" sz="1200" b="0" baseline="-25000" dirty="0">
                <a:latin typeface="Times New Roman" panose="02020603050405020304" pitchFamily="18" charset="0"/>
              </a:rPr>
              <a:t>2</a:t>
            </a:r>
            <a:r>
              <a:rPr lang="en-US" sz="1200" b="0" u="sng" dirty="0">
                <a:solidFill>
                  <a:srgbClr val="000000"/>
                </a:solidFill>
                <a:latin typeface="Times New Roman" panose="02020603050405020304" pitchFamily="18" charset="0"/>
              </a:rPr>
              <a:t>          </a:t>
            </a:r>
            <a:r>
              <a:rPr lang="zh-CN" sz="1200" b="0" dirty="0">
                <a:latin typeface="Times New Roman" panose="02020603050405020304" pitchFamily="18" charset="0"/>
                <a:cs typeface="Calibri" panose="020F0502020204030204" charset="0"/>
              </a:rPr>
              <a:t>；</a:t>
            </a:r>
          </a:p>
          <a:p>
            <a:pPr indent="266700"/>
            <a:r>
              <a:rPr lang="zh-CN" sz="1200" b="0" dirty="0">
                <a:latin typeface="Times New Roman" panose="02020603050405020304" pitchFamily="18" charset="0"/>
                <a:cs typeface="Calibri" panose="020F0502020204030204" charset="0"/>
              </a:rPr>
              <a:t>（</a:t>
            </a:r>
            <a:r>
              <a:rPr lang="en-US" sz="1200" b="0" dirty="0">
                <a:latin typeface="Times New Roman" panose="02020603050405020304" pitchFamily="18" charset="0"/>
              </a:rPr>
              <a:t>2</a:t>
            </a:r>
            <a:r>
              <a:rPr lang="zh-CN" sz="1200" b="0" dirty="0">
                <a:latin typeface="Times New Roman" panose="02020603050405020304" pitchFamily="18" charset="0"/>
                <a:cs typeface="Calibri" panose="020F0502020204030204" charset="0"/>
              </a:rPr>
              <a:t>）从实验设计的角度讲，实验</a:t>
            </a:r>
            <a:r>
              <a:rPr lang="en-US" sz="1200" b="0" dirty="0">
                <a:latin typeface="宋体" panose="02010600030101010101" pitchFamily="2" charset="-122"/>
              </a:rPr>
              <a:t>③</a:t>
            </a:r>
            <a:r>
              <a:rPr lang="zh-CN" sz="1200" b="0" dirty="0">
                <a:latin typeface="Times New Roman" panose="02020603050405020304" pitchFamily="18" charset="0"/>
                <a:cs typeface="Calibri" panose="020F0502020204030204" charset="0"/>
              </a:rPr>
              <a:t>的作用是</a:t>
            </a:r>
            <a:r>
              <a:rPr lang="en-US" sz="1200" b="0" u="sng" dirty="0">
                <a:latin typeface="Times New Roman" panose="02020603050405020304" pitchFamily="18" charset="0"/>
              </a:rPr>
              <a:t>                           </a:t>
            </a:r>
            <a:r>
              <a:rPr lang="zh-CN" sz="1200" b="0" dirty="0">
                <a:latin typeface="Times New Roman" panose="02020603050405020304" pitchFamily="18" charset="0"/>
                <a:cs typeface="Calibri" panose="020F0502020204030204" charset="0"/>
              </a:rPr>
              <a:t>。</a:t>
            </a:r>
            <a:endParaRPr lang="zh-CN" altLang="en-US" sz="1200" b="0" dirty="0">
              <a:latin typeface="Times New Roman" panose="02020603050405020304" pitchFamily="18" charset="0"/>
              <a:cs typeface="Calibri" panose="020F0502020204030204" charset="0"/>
            </a:endParaRPr>
          </a:p>
        </p:txBody>
      </p:sp>
      <p:sp>
        <p:nvSpPr>
          <p:cNvPr id="2" name="矩形 1">
            <a:extLst>
              <a:ext uri="{FF2B5EF4-FFF2-40B4-BE49-F238E27FC236}">
                <a16:creationId xmlns:a16="http://schemas.microsoft.com/office/drawing/2014/main" id="{DDAC7AB9-4222-4478-B9B0-CD553D104513}"/>
              </a:ext>
            </a:extLst>
          </p:cNvPr>
          <p:cNvSpPr/>
          <p:nvPr/>
        </p:nvSpPr>
        <p:spPr>
          <a:xfrm>
            <a:off x="2024669" y="1549019"/>
            <a:ext cx="8154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B8052AF7-148B-4317-A379-B961F34E4F47}"/>
              </a:ext>
            </a:extLst>
          </p:cNvPr>
          <p:cNvSpPr txBox="1"/>
          <p:nvPr/>
        </p:nvSpPr>
        <p:spPr>
          <a:xfrm>
            <a:off x="4120518" y="2893192"/>
            <a:ext cx="723275" cy="307777"/>
          </a:xfrm>
          <a:prstGeom prst="rect">
            <a:avLst/>
          </a:prstGeom>
          <a:noFill/>
        </p:spPr>
        <p:txBody>
          <a:bodyPr wrap="none" rtlCol="0">
            <a:spAutoFit/>
          </a:bodyPr>
          <a:lstStyle/>
          <a:p>
            <a:r>
              <a:rPr lang="zh-CN" altLang="en-US" sz="1400" b="1" dirty="0">
                <a:solidFill>
                  <a:srgbClr val="FF0000"/>
                </a:solidFill>
              </a:rPr>
              <a:t>稀盐酸</a:t>
            </a:r>
          </a:p>
        </p:txBody>
      </p:sp>
      <p:sp>
        <p:nvSpPr>
          <p:cNvPr id="25" name="文本框 24">
            <a:extLst>
              <a:ext uri="{FF2B5EF4-FFF2-40B4-BE49-F238E27FC236}">
                <a16:creationId xmlns:a16="http://schemas.microsoft.com/office/drawing/2014/main" id="{A059511F-6592-4A2A-AB61-1BB4D20C1C47}"/>
              </a:ext>
            </a:extLst>
          </p:cNvPr>
          <p:cNvSpPr txBox="1"/>
          <p:nvPr/>
        </p:nvSpPr>
        <p:spPr>
          <a:xfrm>
            <a:off x="2748414" y="1945293"/>
            <a:ext cx="902811" cy="307777"/>
          </a:xfrm>
          <a:prstGeom prst="rect">
            <a:avLst/>
          </a:prstGeom>
          <a:noFill/>
        </p:spPr>
        <p:txBody>
          <a:bodyPr wrap="none" rtlCol="0">
            <a:spAutoFit/>
          </a:bodyPr>
          <a:lstStyle/>
          <a:p>
            <a:r>
              <a:rPr lang="zh-CN" altLang="en-US" sz="1400" b="1" dirty="0">
                <a:solidFill>
                  <a:srgbClr val="FF0000"/>
                </a:solidFill>
              </a:rPr>
              <a:t>镁带长短</a:t>
            </a:r>
          </a:p>
        </p:txBody>
      </p:sp>
      <p:sp>
        <p:nvSpPr>
          <p:cNvPr id="26" name="矩形 25">
            <a:extLst>
              <a:ext uri="{FF2B5EF4-FFF2-40B4-BE49-F238E27FC236}">
                <a16:creationId xmlns:a16="http://schemas.microsoft.com/office/drawing/2014/main" id="{84D2E433-3103-435A-BDF8-D46EBC536880}"/>
              </a:ext>
            </a:extLst>
          </p:cNvPr>
          <p:cNvSpPr/>
          <p:nvPr/>
        </p:nvSpPr>
        <p:spPr>
          <a:xfrm>
            <a:off x="639243" y="4179377"/>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FC22A902-7515-4733-830B-2606C055F86C}"/>
              </a:ext>
            </a:extLst>
          </p:cNvPr>
          <p:cNvSpPr txBox="1"/>
          <p:nvPr/>
        </p:nvSpPr>
        <p:spPr>
          <a:xfrm>
            <a:off x="675983" y="4215108"/>
            <a:ext cx="646331" cy="369332"/>
          </a:xfrm>
          <a:prstGeom prst="rect">
            <a:avLst/>
          </a:prstGeom>
          <a:noFill/>
        </p:spPr>
        <p:txBody>
          <a:bodyPr wrap="none" rtlCol="0">
            <a:spAutoFit/>
          </a:bodyPr>
          <a:lstStyle/>
          <a:p>
            <a:r>
              <a:rPr lang="zh-CN" altLang="en-US" dirty="0"/>
              <a:t>阅读</a:t>
            </a:r>
          </a:p>
        </p:txBody>
      </p:sp>
      <p:pic>
        <p:nvPicPr>
          <p:cNvPr id="28" name="图片 27">
            <a:extLst>
              <a:ext uri="{FF2B5EF4-FFF2-40B4-BE49-F238E27FC236}">
                <a16:creationId xmlns:a16="http://schemas.microsoft.com/office/drawing/2014/main" id="{2F547BD8-2510-488E-BD23-9C972607C2DB}"/>
              </a:ext>
            </a:extLst>
          </p:cNvPr>
          <p:cNvPicPr>
            <a:picLocks noChangeAspect="1"/>
          </p:cNvPicPr>
          <p:nvPr/>
        </p:nvPicPr>
        <p:blipFill>
          <a:blip r:embed="rId5"/>
          <a:stretch>
            <a:fillRect/>
          </a:stretch>
        </p:blipFill>
        <p:spPr>
          <a:xfrm>
            <a:off x="1380748" y="4225543"/>
            <a:ext cx="679485" cy="358898"/>
          </a:xfrm>
          <a:prstGeom prst="rect">
            <a:avLst/>
          </a:prstGeom>
        </p:spPr>
      </p:pic>
      <p:sp>
        <p:nvSpPr>
          <p:cNvPr id="29" name="矩形 28">
            <a:extLst>
              <a:ext uri="{FF2B5EF4-FFF2-40B4-BE49-F238E27FC236}">
                <a16:creationId xmlns:a16="http://schemas.microsoft.com/office/drawing/2014/main" id="{2B424D2B-827F-4255-B733-2D6D1670403D}"/>
              </a:ext>
            </a:extLst>
          </p:cNvPr>
          <p:cNvSpPr/>
          <p:nvPr/>
        </p:nvSpPr>
        <p:spPr>
          <a:xfrm>
            <a:off x="2171192" y="4175768"/>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68D23D2D-2214-4A01-A0D1-122F97B94901}"/>
              </a:ext>
            </a:extLst>
          </p:cNvPr>
          <p:cNvSpPr txBox="1"/>
          <p:nvPr/>
        </p:nvSpPr>
        <p:spPr>
          <a:xfrm>
            <a:off x="2207932" y="4211499"/>
            <a:ext cx="646331" cy="369332"/>
          </a:xfrm>
          <a:prstGeom prst="rect">
            <a:avLst/>
          </a:prstGeom>
          <a:noFill/>
        </p:spPr>
        <p:txBody>
          <a:bodyPr wrap="none" rtlCol="0">
            <a:spAutoFit/>
          </a:bodyPr>
          <a:lstStyle/>
          <a:p>
            <a:r>
              <a:rPr lang="zh-CN" altLang="en-US" dirty="0"/>
              <a:t>筛选</a:t>
            </a:r>
          </a:p>
        </p:txBody>
      </p:sp>
      <p:pic>
        <p:nvPicPr>
          <p:cNvPr id="37" name="图片 36">
            <a:extLst>
              <a:ext uri="{FF2B5EF4-FFF2-40B4-BE49-F238E27FC236}">
                <a16:creationId xmlns:a16="http://schemas.microsoft.com/office/drawing/2014/main" id="{AFB83919-4D44-44E1-9D29-BCB53F24A205}"/>
              </a:ext>
            </a:extLst>
          </p:cNvPr>
          <p:cNvPicPr>
            <a:picLocks noChangeAspect="1"/>
          </p:cNvPicPr>
          <p:nvPr/>
        </p:nvPicPr>
        <p:blipFill>
          <a:blip r:embed="rId5"/>
          <a:stretch>
            <a:fillRect/>
          </a:stretch>
        </p:blipFill>
        <p:spPr>
          <a:xfrm>
            <a:off x="2948418" y="4225543"/>
            <a:ext cx="679485" cy="358898"/>
          </a:xfrm>
          <a:prstGeom prst="rect">
            <a:avLst/>
          </a:prstGeom>
        </p:spPr>
      </p:pic>
      <p:sp>
        <p:nvSpPr>
          <p:cNvPr id="38" name="矩形 37">
            <a:extLst>
              <a:ext uri="{FF2B5EF4-FFF2-40B4-BE49-F238E27FC236}">
                <a16:creationId xmlns:a16="http://schemas.microsoft.com/office/drawing/2014/main" id="{3B1959D0-C8F7-4215-BB64-D887267A1607}"/>
              </a:ext>
            </a:extLst>
          </p:cNvPr>
          <p:cNvSpPr/>
          <p:nvPr/>
        </p:nvSpPr>
        <p:spPr>
          <a:xfrm>
            <a:off x="3686521" y="4155926"/>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4724CFBF-AFA6-4119-B154-D3588D166E86}"/>
              </a:ext>
            </a:extLst>
          </p:cNvPr>
          <p:cNvSpPr txBox="1"/>
          <p:nvPr/>
        </p:nvSpPr>
        <p:spPr>
          <a:xfrm>
            <a:off x="3703141" y="4208025"/>
            <a:ext cx="646331" cy="369332"/>
          </a:xfrm>
          <a:prstGeom prst="rect">
            <a:avLst/>
          </a:prstGeom>
          <a:noFill/>
        </p:spPr>
        <p:txBody>
          <a:bodyPr wrap="none" rtlCol="0">
            <a:spAutoFit/>
          </a:bodyPr>
          <a:lstStyle/>
          <a:p>
            <a:r>
              <a:rPr lang="zh-CN" altLang="en-US" dirty="0"/>
              <a:t>模型</a:t>
            </a:r>
          </a:p>
        </p:txBody>
      </p:sp>
      <p:pic>
        <p:nvPicPr>
          <p:cNvPr id="41" name="图片 40">
            <a:extLst>
              <a:ext uri="{FF2B5EF4-FFF2-40B4-BE49-F238E27FC236}">
                <a16:creationId xmlns:a16="http://schemas.microsoft.com/office/drawing/2014/main" id="{2E1BB47E-7995-42F8-8347-AC3B72013B22}"/>
              </a:ext>
            </a:extLst>
          </p:cNvPr>
          <p:cNvPicPr>
            <a:picLocks noChangeAspect="1"/>
          </p:cNvPicPr>
          <p:nvPr/>
        </p:nvPicPr>
        <p:blipFill>
          <a:blip r:embed="rId5"/>
          <a:stretch>
            <a:fillRect/>
          </a:stretch>
        </p:blipFill>
        <p:spPr>
          <a:xfrm>
            <a:off x="4460161" y="4207309"/>
            <a:ext cx="679485" cy="358898"/>
          </a:xfrm>
          <a:prstGeom prst="rect">
            <a:avLst/>
          </a:prstGeom>
        </p:spPr>
      </p:pic>
      <p:sp>
        <p:nvSpPr>
          <p:cNvPr id="42" name="矩形 41">
            <a:extLst>
              <a:ext uri="{FF2B5EF4-FFF2-40B4-BE49-F238E27FC236}">
                <a16:creationId xmlns:a16="http://schemas.microsoft.com/office/drawing/2014/main" id="{086E9C36-731D-4D46-A8B9-64DB6F5EDE49}"/>
              </a:ext>
            </a:extLst>
          </p:cNvPr>
          <p:cNvSpPr/>
          <p:nvPr/>
        </p:nvSpPr>
        <p:spPr>
          <a:xfrm>
            <a:off x="6697241" y="4162169"/>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A43B5BD8-59C8-4D46-8A66-B2E13DF70211}"/>
              </a:ext>
            </a:extLst>
          </p:cNvPr>
          <p:cNvSpPr txBox="1"/>
          <p:nvPr/>
        </p:nvSpPr>
        <p:spPr>
          <a:xfrm>
            <a:off x="5232007" y="4189523"/>
            <a:ext cx="646331" cy="369332"/>
          </a:xfrm>
          <a:prstGeom prst="rect">
            <a:avLst/>
          </a:prstGeom>
          <a:noFill/>
        </p:spPr>
        <p:txBody>
          <a:bodyPr wrap="none" rtlCol="0">
            <a:spAutoFit/>
          </a:bodyPr>
          <a:lstStyle/>
          <a:p>
            <a:r>
              <a:rPr lang="zh-CN" altLang="en-US" dirty="0"/>
              <a:t>迁移</a:t>
            </a:r>
          </a:p>
        </p:txBody>
      </p:sp>
      <p:pic>
        <p:nvPicPr>
          <p:cNvPr id="44" name="图片 43">
            <a:extLst>
              <a:ext uri="{FF2B5EF4-FFF2-40B4-BE49-F238E27FC236}">
                <a16:creationId xmlns:a16="http://schemas.microsoft.com/office/drawing/2014/main" id="{0F6E47D3-A7D6-49D7-9CF5-843016B55CEE}"/>
              </a:ext>
            </a:extLst>
          </p:cNvPr>
          <p:cNvPicPr>
            <a:picLocks noChangeAspect="1"/>
          </p:cNvPicPr>
          <p:nvPr/>
        </p:nvPicPr>
        <p:blipFill>
          <a:blip r:embed="rId5"/>
          <a:stretch>
            <a:fillRect/>
          </a:stretch>
        </p:blipFill>
        <p:spPr>
          <a:xfrm>
            <a:off x="5976225" y="4226723"/>
            <a:ext cx="679485" cy="358898"/>
          </a:xfrm>
          <a:prstGeom prst="rect">
            <a:avLst/>
          </a:prstGeom>
        </p:spPr>
      </p:pic>
      <p:sp>
        <p:nvSpPr>
          <p:cNvPr id="45" name="矩形 44">
            <a:extLst>
              <a:ext uri="{FF2B5EF4-FFF2-40B4-BE49-F238E27FC236}">
                <a16:creationId xmlns:a16="http://schemas.microsoft.com/office/drawing/2014/main" id="{A4558577-ADBA-4398-B4B5-6F735D61C195}"/>
              </a:ext>
            </a:extLst>
          </p:cNvPr>
          <p:cNvSpPr/>
          <p:nvPr/>
        </p:nvSpPr>
        <p:spPr>
          <a:xfrm>
            <a:off x="5223847" y="4161831"/>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id="{4036C331-C9AC-41F7-B532-DF8B28F83A0B}"/>
              </a:ext>
            </a:extLst>
          </p:cNvPr>
          <p:cNvSpPr txBox="1"/>
          <p:nvPr/>
        </p:nvSpPr>
        <p:spPr>
          <a:xfrm>
            <a:off x="6697241" y="4190616"/>
            <a:ext cx="661174" cy="369332"/>
          </a:xfrm>
          <a:prstGeom prst="rect">
            <a:avLst/>
          </a:prstGeom>
          <a:noFill/>
        </p:spPr>
        <p:txBody>
          <a:bodyPr wrap="square">
            <a:spAutoFit/>
          </a:bodyPr>
          <a:lstStyle/>
          <a:p>
            <a:r>
              <a:rPr lang="zh-CN" altLang="en-US" dirty="0"/>
              <a:t>质疑</a:t>
            </a:r>
          </a:p>
        </p:txBody>
      </p:sp>
      <p:sp>
        <p:nvSpPr>
          <p:cNvPr id="4" name="文本框 3">
            <a:extLst>
              <a:ext uri="{FF2B5EF4-FFF2-40B4-BE49-F238E27FC236}">
                <a16:creationId xmlns:a16="http://schemas.microsoft.com/office/drawing/2014/main" id="{7278A275-21A0-4499-BA2C-A1C2DBE708AD}"/>
              </a:ext>
            </a:extLst>
          </p:cNvPr>
          <p:cNvSpPr txBox="1"/>
          <p:nvPr/>
        </p:nvSpPr>
        <p:spPr>
          <a:xfrm>
            <a:off x="2475750" y="4673163"/>
            <a:ext cx="3647152" cy="369332"/>
          </a:xfrm>
          <a:prstGeom prst="rect">
            <a:avLst/>
          </a:prstGeom>
          <a:noFill/>
        </p:spPr>
        <p:txBody>
          <a:bodyPr wrap="none" rtlCol="0">
            <a:spAutoFit/>
          </a:bodyPr>
          <a:lstStyle/>
          <a:p>
            <a:r>
              <a:rPr lang="zh-CN" altLang="en-US" b="1" dirty="0">
                <a:solidFill>
                  <a:srgbClr val="FF0000"/>
                </a:solidFill>
              </a:rPr>
              <a:t>金属的性质、对比实验，控制变量</a:t>
            </a:r>
          </a:p>
        </p:txBody>
      </p:sp>
      <p:sp>
        <p:nvSpPr>
          <p:cNvPr id="47" name="矩形 46">
            <a:extLst>
              <a:ext uri="{FF2B5EF4-FFF2-40B4-BE49-F238E27FC236}">
                <a16:creationId xmlns:a16="http://schemas.microsoft.com/office/drawing/2014/main" id="{6EB00A4C-6072-4906-8DA8-082799BAEE95}"/>
              </a:ext>
            </a:extLst>
          </p:cNvPr>
          <p:cNvSpPr/>
          <p:nvPr/>
        </p:nvSpPr>
        <p:spPr>
          <a:xfrm>
            <a:off x="2406252" y="3144955"/>
            <a:ext cx="3418350" cy="4314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0BAE7596-E3DB-4460-BF07-B8FC796B7940}"/>
              </a:ext>
            </a:extLst>
          </p:cNvPr>
          <p:cNvSpPr txBox="1"/>
          <p:nvPr/>
        </p:nvSpPr>
        <p:spPr>
          <a:xfrm>
            <a:off x="639243" y="1490210"/>
            <a:ext cx="1223412" cy="369332"/>
          </a:xfrm>
          <a:prstGeom prst="rect">
            <a:avLst/>
          </a:prstGeom>
          <a:noFill/>
        </p:spPr>
        <p:txBody>
          <a:bodyPr wrap="none" rtlCol="0">
            <a:spAutoFit/>
          </a:bodyPr>
          <a:lstStyle/>
          <a:p>
            <a:r>
              <a:rPr lang="zh-CN" altLang="en-US" b="1" dirty="0">
                <a:solidFill>
                  <a:srgbClr val="FF0000"/>
                </a:solidFill>
              </a:rPr>
              <a:t>对比实验</a:t>
            </a:r>
            <a:r>
              <a:rPr lang="en-US" altLang="zh-CN" b="1" dirty="0">
                <a:solidFill>
                  <a:srgbClr val="FF0000"/>
                </a:solidFill>
              </a:rPr>
              <a:t>1</a:t>
            </a:r>
            <a:endParaRPr lang="zh-CN" altLang="en-US" b="1" dirty="0">
              <a:solidFill>
                <a:srgbClr val="FF0000"/>
              </a:solidFill>
            </a:endParaRPr>
          </a:p>
        </p:txBody>
      </p:sp>
      <p:sp>
        <p:nvSpPr>
          <p:cNvPr id="53" name="文本框 52">
            <a:extLst>
              <a:ext uri="{FF2B5EF4-FFF2-40B4-BE49-F238E27FC236}">
                <a16:creationId xmlns:a16="http://schemas.microsoft.com/office/drawing/2014/main" id="{659CA38B-B310-4BB0-802B-59B57C782FD6}"/>
              </a:ext>
            </a:extLst>
          </p:cNvPr>
          <p:cNvSpPr txBox="1"/>
          <p:nvPr/>
        </p:nvSpPr>
        <p:spPr>
          <a:xfrm>
            <a:off x="581673" y="3176006"/>
            <a:ext cx="1223412" cy="369332"/>
          </a:xfrm>
          <a:prstGeom prst="rect">
            <a:avLst/>
          </a:prstGeom>
          <a:noFill/>
        </p:spPr>
        <p:txBody>
          <a:bodyPr wrap="none" rtlCol="0">
            <a:spAutoFit/>
          </a:bodyPr>
          <a:lstStyle/>
          <a:p>
            <a:r>
              <a:rPr lang="zh-CN" altLang="en-US" b="1" dirty="0">
                <a:solidFill>
                  <a:srgbClr val="FF0000"/>
                </a:solidFill>
              </a:rPr>
              <a:t>对比实验</a:t>
            </a:r>
            <a:r>
              <a:rPr lang="en-US" altLang="zh-CN" b="1" dirty="0">
                <a:solidFill>
                  <a:srgbClr val="FF0000"/>
                </a:solidFill>
              </a:rPr>
              <a:t>2</a:t>
            </a:r>
            <a:endParaRPr lang="zh-CN" altLang="en-US" b="1" dirty="0">
              <a:solidFill>
                <a:srgbClr val="FF0000"/>
              </a:solidFill>
            </a:endParaRPr>
          </a:p>
        </p:txBody>
      </p:sp>
      <p:sp>
        <p:nvSpPr>
          <p:cNvPr id="54" name="文本框 53">
            <a:extLst>
              <a:ext uri="{FF2B5EF4-FFF2-40B4-BE49-F238E27FC236}">
                <a16:creationId xmlns:a16="http://schemas.microsoft.com/office/drawing/2014/main" id="{806946D3-BADE-4099-A3F3-8F0D488DE91A}"/>
              </a:ext>
            </a:extLst>
          </p:cNvPr>
          <p:cNvSpPr txBox="1"/>
          <p:nvPr/>
        </p:nvSpPr>
        <p:spPr>
          <a:xfrm>
            <a:off x="71353" y="2814533"/>
            <a:ext cx="1800493" cy="369332"/>
          </a:xfrm>
          <a:prstGeom prst="rect">
            <a:avLst/>
          </a:prstGeom>
          <a:noFill/>
        </p:spPr>
        <p:txBody>
          <a:bodyPr wrap="none" rtlCol="0">
            <a:spAutoFit/>
          </a:bodyPr>
          <a:lstStyle/>
          <a:p>
            <a:r>
              <a:rPr lang="zh-CN" altLang="en-US" b="1" dirty="0">
                <a:solidFill>
                  <a:srgbClr val="FF0000"/>
                </a:solidFill>
              </a:rPr>
              <a:t>活泼金属的鉴别</a:t>
            </a:r>
          </a:p>
        </p:txBody>
      </p:sp>
      <p:sp>
        <p:nvSpPr>
          <p:cNvPr id="55" name="文本框 54">
            <a:extLst>
              <a:ext uri="{FF2B5EF4-FFF2-40B4-BE49-F238E27FC236}">
                <a16:creationId xmlns:a16="http://schemas.microsoft.com/office/drawing/2014/main" id="{83D263E4-FCEE-41D0-8831-1DDF0DF1B790}"/>
              </a:ext>
            </a:extLst>
          </p:cNvPr>
          <p:cNvSpPr txBox="1"/>
          <p:nvPr/>
        </p:nvSpPr>
        <p:spPr>
          <a:xfrm>
            <a:off x="7056126" y="3597782"/>
            <a:ext cx="902811" cy="307777"/>
          </a:xfrm>
          <a:prstGeom prst="rect">
            <a:avLst/>
          </a:prstGeom>
          <a:noFill/>
        </p:spPr>
        <p:txBody>
          <a:bodyPr wrap="none" rtlCol="0">
            <a:spAutoFit/>
          </a:bodyPr>
          <a:lstStyle/>
          <a:p>
            <a:r>
              <a:rPr lang="zh-CN" altLang="en-US" sz="1400" b="1" dirty="0">
                <a:solidFill>
                  <a:srgbClr val="FF0000"/>
                </a:solidFill>
              </a:rPr>
              <a:t>不溶于水</a:t>
            </a:r>
          </a:p>
        </p:txBody>
      </p:sp>
      <p:sp>
        <p:nvSpPr>
          <p:cNvPr id="56" name="文本框 55">
            <a:extLst>
              <a:ext uri="{FF2B5EF4-FFF2-40B4-BE49-F238E27FC236}">
                <a16:creationId xmlns:a16="http://schemas.microsoft.com/office/drawing/2014/main" id="{6272D781-2F1A-4A94-8795-34B8F84FD7C2}"/>
              </a:ext>
            </a:extLst>
          </p:cNvPr>
          <p:cNvSpPr txBox="1"/>
          <p:nvPr/>
        </p:nvSpPr>
        <p:spPr>
          <a:xfrm>
            <a:off x="3703141" y="3821098"/>
            <a:ext cx="902811" cy="307777"/>
          </a:xfrm>
          <a:prstGeom prst="rect">
            <a:avLst/>
          </a:prstGeom>
          <a:noFill/>
        </p:spPr>
        <p:txBody>
          <a:bodyPr wrap="none" rtlCol="0">
            <a:spAutoFit/>
          </a:bodyPr>
          <a:lstStyle/>
          <a:p>
            <a:r>
              <a:rPr lang="zh-CN" altLang="en-US" sz="1400" b="1" dirty="0">
                <a:solidFill>
                  <a:srgbClr val="FF0000"/>
                </a:solidFill>
              </a:rPr>
              <a:t>进行对比</a:t>
            </a:r>
          </a:p>
        </p:txBody>
      </p:sp>
      <p:sp>
        <p:nvSpPr>
          <p:cNvPr id="57" name="文本框 56">
            <a:extLst>
              <a:ext uri="{FF2B5EF4-FFF2-40B4-BE49-F238E27FC236}">
                <a16:creationId xmlns:a16="http://schemas.microsoft.com/office/drawing/2014/main" id="{0243B965-D55A-4B72-B49D-A4B53F571FD9}"/>
              </a:ext>
            </a:extLst>
          </p:cNvPr>
          <p:cNvSpPr txBox="1"/>
          <p:nvPr/>
        </p:nvSpPr>
        <p:spPr>
          <a:xfrm>
            <a:off x="6169937" y="4678437"/>
            <a:ext cx="2031325" cy="369332"/>
          </a:xfrm>
          <a:prstGeom prst="rect">
            <a:avLst/>
          </a:prstGeom>
          <a:noFill/>
        </p:spPr>
        <p:txBody>
          <a:bodyPr wrap="none" rtlCol="0">
            <a:spAutoFit/>
          </a:bodyPr>
          <a:lstStyle/>
          <a:p>
            <a:r>
              <a:rPr lang="zh-CN" altLang="en-US" b="1" dirty="0">
                <a:solidFill>
                  <a:srgbClr val="002060"/>
                </a:solidFill>
              </a:rPr>
              <a:t>沉淀是什么物质？</a:t>
            </a: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5" grpId="0"/>
      <p:bldP spid="26" grpId="0" animBg="1"/>
      <p:bldP spid="27" grpId="0"/>
      <p:bldP spid="29" grpId="0" animBg="1"/>
      <p:bldP spid="30" grpId="0"/>
      <p:bldP spid="38" grpId="0" animBg="1"/>
      <p:bldP spid="40" grpId="0"/>
      <p:bldP spid="42" grpId="0" animBg="1"/>
      <p:bldP spid="43" grpId="0"/>
      <p:bldP spid="45" grpId="0" animBg="1"/>
      <p:bldP spid="46" grpId="0"/>
      <p:bldP spid="4" grpId="0"/>
      <p:bldP spid="47" grpId="0" animBg="1"/>
      <p:bldP spid="5" grpId="0"/>
      <p:bldP spid="53" grpId="0"/>
      <p:bldP spid="54"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035464" y="-20538"/>
            <a:ext cx="6488864"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31" name="组合 30"/>
          <p:cNvGrpSpPr/>
          <p:nvPr/>
        </p:nvGrpSpPr>
        <p:grpSpPr>
          <a:xfrm>
            <a:off x="2711267" y="127924"/>
            <a:ext cx="1588059" cy="472270"/>
            <a:chOff x="1121359" y="1045968"/>
            <a:chExt cx="3528392" cy="472270"/>
          </a:xfrm>
        </p:grpSpPr>
        <p:sp>
          <p:nvSpPr>
            <p:cNvPr id="32" name="文本框 31"/>
            <p:cNvSpPr txBox="1"/>
            <p:nvPr/>
          </p:nvSpPr>
          <p:spPr>
            <a:xfrm>
              <a:off x="1307675" y="1056573"/>
              <a:ext cx="3342076" cy="461665"/>
            </a:xfrm>
            <a:prstGeom prst="rect">
              <a:avLst/>
            </a:prstGeom>
            <a:noFill/>
          </p:spPr>
          <p:txBody>
            <a:bodyPr wrap="square" rtlCol="0">
              <a:spAutoFit/>
            </a:bodyPr>
            <a:lstStyle/>
            <a:p>
              <a:r>
                <a:rPr lang="zh-CN" altLang="en-US" sz="2400" b="1" dirty="0">
                  <a:solidFill>
                    <a:srgbClr val="002060"/>
                  </a:solidFill>
                </a:rPr>
                <a:t>现状分析</a:t>
              </a:r>
            </a:p>
          </p:txBody>
        </p:sp>
        <p:sp>
          <p:nvSpPr>
            <p:cNvPr id="33" name="矩形 32"/>
            <p:cNvSpPr/>
            <p:nvPr/>
          </p:nvSpPr>
          <p:spPr>
            <a:xfrm>
              <a:off x="1121359" y="1045968"/>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1011056" y="121572"/>
            <a:ext cx="1588059" cy="468016"/>
            <a:chOff x="1214518" y="1131590"/>
            <a:chExt cx="3528392" cy="468016"/>
          </a:xfrm>
        </p:grpSpPr>
        <p:sp>
          <p:nvSpPr>
            <p:cNvPr id="35" name="文本框 34"/>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36" name="矩形 35"/>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4453407" y="127932"/>
            <a:ext cx="1518517"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04779" y="136444"/>
            <a:ext cx="1415771" cy="461665"/>
          </a:xfrm>
          <a:prstGeom prst="rect">
            <a:avLst/>
          </a:prstGeom>
          <a:noFill/>
        </p:spPr>
        <p:txBody>
          <a:bodyPr wrap="square" rtlCol="0" anchor="t">
            <a:spAutoFit/>
          </a:bodyPr>
          <a:lstStyle/>
          <a:p>
            <a:r>
              <a:rPr lang="zh-CN" altLang="en-US" sz="2400" b="1" dirty="0">
                <a:solidFill>
                  <a:srgbClr val="002060"/>
                </a:solidFill>
                <a:sym typeface="+mn-ea"/>
              </a:rPr>
              <a:t>真题再现</a:t>
            </a:r>
            <a:endParaRPr lang="zh-CN" altLang="en-US" sz="2400" b="1" dirty="0">
              <a:solidFill>
                <a:srgbClr val="002060"/>
              </a:solidFill>
            </a:endParaRPr>
          </a:p>
        </p:txBody>
      </p:sp>
      <p:sp>
        <p:nvSpPr>
          <p:cNvPr id="8" name="矩形 7"/>
          <p:cNvSpPr/>
          <p:nvPr/>
        </p:nvSpPr>
        <p:spPr>
          <a:xfrm>
            <a:off x="6156176" y="136444"/>
            <a:ext cx="1489717"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156176" y="121571"/>
            <a:ext cx="1415772" cy="461665"/>
          </a:xfrm>
          <a:prstGeom prst="rect">
            <a:avLst/>
          </a:prstGeom>
          <a:noFill/>
        </p:spPr>
        <p:txBody>
          <a:bodyPr wrap="none" rtlCol="0" anchor="t">
            <a:spAutoFit/>
          </a:bodyPr>
          <a:lstStyle/>
          <a:p>
            <a:r>
              <a:rPr lang="zh-CN" altLang="en-US" sz="2400" b="1" dirty="0">
                <a:solidFill>
                  <a:srgbClr val="002060"/>
                </a:solidFill>
              </a:rPr>
              <a:t>迁移应用</a:t>
            </a:r>
            <a:endParaRPr lang="zh-CN" altLang="en-US" sz="2400" b="1" dirty="0"/>
          </a:p>
        </p:txBody>
      </p:sp>
      <p:sp>
        <p:nvSpPr>
          <p:cNvPr id="2" name="文本框 1"/>
          <p:cNvSpPr txBox="1"/>
          <p:nvPr/>
        </p:nvSpPr>
        <p:spPr>
          <a:xfrm>
            <a:off x="130074" y="1677060"/>
            <a:ext cx="8484235" cy="707886"/>
          </a:xfrm>
          <a:prstGeom prst="rect">
            <a:avLst/>
          </a:prstGeom>
          <a:noFill/>
          <a:ln w="9525">
            <a:noFill/>
          </a:ln>
        </p:spPr>
        <p:txBody>
          <a:bodyPr wrap="square">
            <a:spAutoFit/>
          </a:bodyPr>
          <a:lstStyle/>
          <a:p>
            <a:pPr indent="266700"/>
            <a:r>
              <a:rPr lang="zh-CN" sz="1400" b="0" dirty="0">
                <a:latin typeface="Times New Roman" panose="02020603050405020304" pitchFamily="18" charset="0"/>
                <a:cs typeface="Calibri" panose="020F0502020204030204" charset="0"/>
              </a:rPr>
              <a:t>【实验</a:t>
            </a:r>
            <a:r>
              <a:rPr lang="en-US" sz="1400" b="0" dirty="0">
                <a:latin typeface="宋体" panose="02010600030101010101" pitchFamily="2" charset="-122"/>
              </a:rPr>
              <a:t>Ⅲ</a:t>
            </a:r>
            <a:r>
              <a:rPr lang="zh-CN" sz="1400" b="0" dirty="0">
                <a:latin typeface="Times New Roman" panose="02020603050405020304" pitchFamily="18" charset="0"/>
                <a:cs typeface="Calibri" panose="020F0502020204030204" charset="0"/>
              </a:rPr>
              <a:t>】洗去沉淀表面杂质并室温晾干。取其</a:t>
            </a:r>
            <a:r>
              <a:rPr lang="en-US" sz="1400" b="0" dirty="0">
                <a:latin typeface="Times New Roman" panose="02020603050405020304" pitchFamily="18" charset="0"/>
              </a:rPr>
              <a:t>7.07 g</a:t>
            </a:r>
            <a:r>
              <a:rPr lang="zh-CN" sz="1400" b="0" dirty="0">
                <a:latin typeface="Times New Roman" panose="02020603050405020304" pitchFamily="18" charset="0"/>
                <a:cs typeface="Calibri" panose="020F0502020204030204" charset="0"/>
              </a:rPr>
              <a:t>，用下图装置（夹持仪器未画出）按照正确的操作步骤进行实验。待反应停止后，测得硬质玻璃管中剩余固体质量为</a:t>
            </a:r>
            <a:r>
              <a:rPr lang="en-US" sz="1400" b="0" dirty="0">
                <a:latin typeface="Times New Roman" panose="02020603050405020304" pitchFamily="18" charset="0"/>
              </a:rPr>
              <a:t>4.00g</a:t>
            </a:r>
            <a:r>
              <a:rPr lang="zh-CN" sz="1400" b="0" dirty="0">
                <a:latin typeface="Times New Roman" panose="02020603050405020304" pitchFamily="18" charset="0"/>
                <a:cs typeface="Calibri" panose="020F0502020204030204" charset="0"/>
              </a:rPr>
              <a:t>，装置</a:t>
            </a:r>
            <a:r>
              <a:rPr lang="en-US" sz="1400" b="0" dirty="0">
                <a:latin typeface="Times New Roman" panose="02020603050405020304" pitchFamily="18" charset="0"/>
              </a:rPr>
              <a:t>B</a:t>
            </a:r>
            <a:r>
              <a:rPr lang="zh-CN" sz="1400" b="0" dirty="0">
                <a:latin typeface="Times New Roman" panose="02020603050405020304" pitchFamily="18" charset="0"/>
                <a:cs typeface="Calibri" panose="020F0502020204030204" charset="0"/>
              </a:rPr>
              <a:t>的质量增加了</a:t>
            </a:r>
            <a:r>
              <a:rPr lang="en-US" sz="1400" b="0" dirty="0">
                <a:latin typeface="Times New Roman" panose="02020603050405020304" pitchFamily="18" charset="0"/>
              </a:rPr>
              <a:t>2.34g</a:t>
            </a:r>
            <a:r>
              <a:rPr lang="zh-CN" sz="1400" b="0" dirty="0">
                <a:latin typeface="Times New Roman" panose="02020603050405020304" pitchFamily="18" charset="0"/>
                <a:cs typeface="Calibri" panose="020F0502020204030204" charset="0"/>
              </a:rPr>
              <a:t>。</a:t>
            </a:r>
            <a:endParaRPr lang="en-US" sz="1400" b="0" dirty="0">
              <a:latin typeface="Times New Roman" panose="02020603050405020304" pitchFamily="18" charset="0"/>
            </a:endParaRPr>
          </a:p>
          <a:p>
            <a:pPr indent="266700"/>
            <a:r>
              <a:rPr lang="en-US" sz="1100" b="0" dirty="0">
                <a:latin typeface="Times New Roman" panose="02020603050405020304" pitchFamily="18" charset="0"/>
              </a:rPr>
              <a:t> </a:t>
            </a:r>
            <a:endParaRPr lang="en-US" altLang="en-US" sz="1100" b="0" dirty="0">
              <a:latin typeface="Times New Roman" panose="02020603050405020304" pitchFamily="18" charset="0"/>
            </a:endParaRPr>
          </a:p>
        </p:txBody>
      </p:sp>
      <p:pic>
        <p:nvPicPr>
          <p:cNvPr id="3" name="图片 2"/>
          <p:cNvPicPr/>
          <p:nvPr/>
        </p:nvPicPr>
        <p:blipFill>
          <a:blip r:embed="rId3"/>
          <a:stretch>
            <a:fillRect/>
          </a:stretch>
        </p:blipFill>
        <p:spPr>
          <a:xfrm>
            <a:off x="508314" y="2222393"/>
            <a:ext cx="3838575" cy="1323975"/>
          </a:xfrm>
          <a:prstGeom prst="rect">
            <a:avLst/>
          </a:prstGeom>
          <a:noFill/>
          <a:ln w="9525">
            <a:noFill/>
          </a:ln>
        </p:spPr>
      </p:pic>
      <p:sp>
        <p:nvSpPr>
          <p:cNvPr id="101" name="文本框 100"/>
          <p:cNvSpPr txBox="1"/>
          <p:nvPr/>
        </p:nvSpPr>
        <p:spPr>
          <a:xfrm>
            <a:off x="319145" y="3408255"/>
            <a:ext cx="7098114" cy="830997"/>
          </a:xfrm>
          <a:prstGeom prst="rect">
            <a:avLst/>
          </a:prstGeom>
          <a:noFill/>
          <a:ln w="9525">
            <a:noFill/>
          </a:ln>
        </p:spPr>
        <p:txBody>
          <a:bodyPr wrap="square">
            <a:spAutoFit/>
          </a:bodyPr>
          <a:lstStyle/>
          <a:p>
            <a:pPr indent="266700"/>
            <a:r>
              <a:rPr lang="zh-CN" sz="1200" b="0" dirty="0">
                <a:latin typeface="Times New Roman" panose="02020603050405020304" pitchFamily="18" charset="0"/>
                <a:cs typeface="Calibri" panose="020F0502020204030204" charset="0"/>
              </a:rPr>
              <a:t>【问题讨论】</a:t>
            </a:r>
            <a:r>
              <a:rPr lang="en-US" sz="1200" b="0" dirty="0">
                <a:latin typeface="Times New Roman" panose="02020603050405020304" pitchFamily="18" charset="0"/>
              </a:rPr>
              <a:t>                                         </a:t>
            </a:r>
            <a:endParaRPr lang="zh-CN" sz="1200" b="0" dirty="0">
              <a:latin typeface="Times New Roman" panose="02020603050405020304" pitchFamily="18" charset="0"/>
              <a:cs typeface="Calibri" panose="020F0502020204030204" charset="0"/>
            </a:endParaRPr>
          </a:p>
          <a:p>
            <a:pPr indent="266700"/>
            <a:r>
              <a:rPr lang="zh-CN" sz="1200" b="0" dirty="0">
                <a:latin typeface="Times New Roman" panose="02020603050405020304" pitchFamily="18" charset="0"/>
                <a:cs typeface="Calibri" panose="020F0502020204030204" charset="0"/>
              </a:rPr>
              <a:t>（</a:t>
            </a:r>
            <a:r>
              <a:rPr lang="en-US" sz="1200" b="0" dirty="0">
                <a:latin typeface="Times New Roman" panose="02020603050405020304" pitchFamily="18" charset="0"/>
              </a:rPr>
              <a:t>1</a:t>
            </a:r>
            <a:r>
              <a:rPr lang="zh-CN" sz="1200" b="0" dirty="0">
                <a:latin typeface="Times New Roman" panose="02020603050405020304" pitchFamily="18" charset="0"/>
                <a:cs typeface="Calibri" panose="020F0502020204030204" charset="0"/>
              </a:rPr>
              <a:t>）反应停止后，应继续通入</a:t>
            </a:r>
            <a:r>
              <a:rPr lang="en-US" sz="1200" b="0" dirty="0">
                <a:latin typeface="Times New Roman" panose="02020603050405020304" pitchFamily="18" charset="0"/>
              </a:rPr>
              <a:t>N</a:t>
            </a:r>
            <a:r>
              <a:rPr lang="en-US" sz="1200" b="0" baseline="-25000" dirty="0">
                <a:latin typeface="Times New Roman" panose="02020603050405020304" pitchFamily="18" charset="0"/>
              </a:rPr>
              <a:t>2</a:t>
            </a:r>
            <a:r>
              <a:rPr lang="zh-CN" sz="1200" b="0" dirty="0">
                <a:latin typeface="Times New Roman" panose="02020603050405020304" pitchFamily="18" charset="0"/>
                <a:cs typeface="Calibri" panose="020F0502020204030204" charset="0"/>
              </a:rPr>
              <a:t>一段时间，目的是</a:t>
            </a:r>
            <a:r>
              <a:rPr lang="en-US" sz="1200" b="0" u="sng" dirty="0">
                <a:solidFill>
                  <a:srgbClr val="000000"/>
                </a:solidFill>
                <a:latin typeface="Times New Roman" panose="02020603050405020304" pitchFamily="18" charset="0"/>
              </a:rPr>
              <a:t>                       </a:t>
            </a:r>
            <a:r>
              <a:rPr lang="zh-CN" sz="1200" b="0" dirty="0">
                <a:latin typeface="Times New Roman" panose="02020603050405020304" pitchFamily="18" charset="0"/>
                <a:cs typeface="Calibri" panose="020F0502020204030204" charset="0"/>
              </a:rPr>
              <a:t>；</a:t>
            </a:r>
          </a:p>
          <a:p>
            <a:pPr indent="266700"/>
            <a:r>
              <a:rPr lang="zh-CN" sz="1200" b="0" dirty="0">
                <a:latin typeface="Times New Roman" panose="02020603050405020304" pitchFamily="18" charset="0"/>
                <a:cs typeface="Calibri" panose="020F0502020204030204" charset="0"/>
              </a:rPr>
              <a:t>（</a:t>
            </a:r>
            <a:r>
              <a:rPr lang="en-US" sz="1200" b="0" dirty="0">
                <a:latin typeface="Times New Roman" panose="02020603050405020304" pitchFamily="18" charset="0"/>
              </a:rPr>
              <a:t>2</a:t>
            </a:r>
            <a:r>
              <a:rPr lang="zh-CN" sz="1200" b="0" dirty="0">
                <a:latin typeface="Times New Roman" panose="02020603050405020304" pitchFamily="18" charset="0"/>
                <a:cs typeface="Calibri" panose="020F0502020204030204" charset="0"/>
              </a:rPr>
              <a:t>）该沉淀中，镁、氯的离子个数比</a:t>
            </a:r>
            <a:r>
              <a:rPr lang="en-US" sz="1200" b="0" dirty="0">
                <a:latin typeface="Times New Roman" panose="02020603050405020304" pitchFamily="18" charset="0"/>
              </a:rPr>
              <a:t>n(Mg</a:t>
            </a:r>
            <a:r>
              <a:rPr lang="en-US" sz="1200" b="0" baseline="30000" dirty="0">
                <a:latin typeface="Times New Roman" panose="02020603050405020304" pitchFamily="18" charset="0"/>
              </a:rPr>
              <a:t>2+</a:t>
            </a:r>
            <a:r>
              <a:rPr lang="en-US" sz="1200" b="0" dirty="0">
                <a:latin typeface="Times New Roman" panose="02020603050405020304" pitchFamily="18" charset="0"/>
              </a:rPr>
              <a:t>)</a:t>
            </a:r>
            <a:r>
              <a:rPr lang="zh-CN" sz="1200" b="0" dirty="0">
                <a:latin typeface="宋体" panose="02010600030101010101" pitchFamily="2" charset="-122"/>
                <a:cs typeface="Calibri" panose="020F0502020204030204" charset="0"/>
              </a:rPr>
              <a:t>︰</a:t>
            </a:r>
            <a:r>
              <a:rPr lang="en-US" sz="1200" b="0" dirty="0">
                <a:latin typeface="Times New Roman" panose="02020603050405020304" pitchFamily="18" charset="0"/>
              </a:rPr>
              <a:t>n(Cl</a:t>
            </a:r>
            <a:r>
              <a:rPr lang="en-US" sz="1200" b="0" baseline="30000" dirty="0">
                <a:latin typeface="Times New Roman" panose="02020603050405020304" pitchFamily="18" charset="0"/>
              </a:rPr>
              <a:t>-</a:t>
            </a:r>
            <a:r>
              <a:rPr lang="en-US" sz="1200" b="0" dirty="0">
                <a:latin typeface="Times New Roman" panose="02020603050405020304" pitchFamily="18" charset="0"/>
              </a:rPr>
              <a:t>)=</a:t>
            </a:r>
            <a:r>
              <a:rPr lang="en-US" sz="1200" b="0" u="sng" dirty="0">
                <a:solidFill>
                  <a:srgbClr val="000000"/>
                </a:solidFill>
                <a:latin typeface="Times New Roman" panose="02020603050405020304" pitchFamily="18" charset="0"/>
              </a:rPr>
              <a:t>         </a:t>
            </a:r>
            <a:r>
              <a:rPr lang="zh-CN" sz="1200" b="0" dirty="0">
                <a:latin typeface="Times New Roman" panose="02020603050405020304" pitchFamily="18" charset="0"/>
                <a:cs typeface="Calibri" panose="020F0502020204030204" charset="0"/>
              </a:rPr>
              <a:t>；</a:t>
            </a:r>
          </a:p>
          <a:p>
            <a:pPr indent="266700"/>
            <a:r>
              <a:rPr lang="zh-CN" sz="1200" b="0" dirty="0">
                <a:latin typeface="Times New Roman" panose="02020603050405020304" pitchFamily="18" charset="0"/>
                <a:cs typeface="Calibri" panose="020F0502020204030204" charset="0"/>
              </a:rPr>
              <a:t>（</a:t>
            </a:r>
            <a:r>
              <a:rPr lang="en-US" sz="1200" b="0" dirty="0">
                <a:latin typeface="Times New Roman" panose="02020603050405020304" pitchFamily="18" charset="0"/>
              </a:rPr>
              <a:t>3</a:t>
            </a:r>
            <a:r>
              <a:rPr lang="zh-CN" sz="1200" b="0" dirty="0">
                <a:latin typeface="Times New Roman" panose="02020603050405020304" pitchFamily="18" charset="0"/>
                <a:cs typeface="Calibri" panose="020F0502020204030204" charset="0"/>
              </a:rPr>
              <a:t>）若该沉淀</a:t>
            </a:r>
            <a:r>
              <a:rPr lang="en-US" sz="1200" b="0" dirty="0" err="1">
                <a:latin typeface="Times New Roman" panose="02020603050405020304" pitchFamily="18" charset="0"/>
              </a:rPr>
              <a:t>Mg</a:t>
            </a:r>
            <a:r>
              <a:rPr lang="en-US" sz="1200" b="0" baseline="-25000" dirty="0" err="1">
                <a:latin typeface="Times New Roman" panose="02020603050405020304" pitchFamily="18" charset="0"/>
              </a:rPr>
              <a:t>x</a:t>
            </a:r>
            <a:r>
              <a:rPr lang="en-US" sz="1200" b="0" dirty="0">
                <a:latin typeface="Times New Roman" panose="02020603050405020304" pitchFamily="18" charset="0"/>
              </a:rPr>
              <a:t>(OH)</a:t>
            </a:r>
            <a:r>
              <a:rPr lang="en-US" sz="1200" b="0" baseline="-25000" dirty="0">
                <a:latin typeface="Times New Roman" panose="02020603050405020304" pitchFamily="18" charset="0"/>
              </a:rPr>
              <a:t>y</a:t>
            </a:r>
            <a:r>
              <a:rPr lang="en-US" sz="1200" b="0" dirty="0">
                <a:latin typeface="Times New Roman" panose="02020603050405020304" pitchFamily="18" charset="0"/>
              </a:rPr>
              <a:t>Cl</a:t>
            </a:r>
            <a:r>
              <a:rPr lang="en-US" sz="1200" b="0" baseline="-25000" dirty="0">
                <a:latin typeface="Times New Roman" panose="02020603050405020304" pitchFamily="18" charset="0"/>
              </a:rPr>
              <a:t>z</a:t>
            </a:r>
            <a:r>
              <a:rPr lang="en-US" sz="1200" b="0" dirty="0">
                <a:latin typeface="宋体" panose="02010600030101010101" pitchFamily="2" charset="-122"/>
              </a:rPr>
              <a:t>·</a:t>
            </a:r>
            <a:r>
              <a:rPr lang="en-US" sz="1200" b="0" dirty="0">
                <a:latin typeface="Times New Roman" panose="02020603050405020304" pitchFamily="18" charset="0"/>
              </a:rPr>
              <a:t>nH</a:t>
            </a:r>
            <a:r>
              <a:rPr lang="en-US" sz="1200" b="0" baseline="-25000" dirty="0">
                <a:latin typeface="Times New Roman" panose="02020603050405020304" pitchFamily="18" charset="0"/>
              </a:rPr>
              <a:t>2</a:t>
            </a:r>
            <a:r>
              <a:rPr lang="en-US" sz="1200" b="0" dirty="0">
                <a:latin typeface="Times New Roman" panose="02020603050405020304" pitchFamily="18" charset="0"/>
              </a:rPr>
              <a:t>O</a:t>
            </a:r>
            <a:r>
              <a:rPr lang="zh-CN" sz="1200" b="0" dirty="0">
                <a:latin typeface="Times New Roman" panose="02020603050405020304" pitchFamily="18" charset="0"/>
                <a:cs typeface="Calibri" panose="020F0502020204030204" charset="0"/>
              </a:rPr>
              <a:t>中，</a:t>
            </a:r>
            <a:r>
              <a:rPr lang="en-US" sz="1200" b="0" dirty="0">
                <a:latin typeface="Times New Roman" panose="02020603050405020304" pitchFamily="18" charset="0"/>
              </a:rPr>
              <a:t>n=5</a:t>
            </a:r>
            <a:r>
              <a:rPr lang="zh-CN" sz="1200" b="0" dirty="0">
                <a:latin typeface="Times New Roman" panose="02020603050405020304" pitchFamily="18" charset="0"/>
                <a:cs typeface="Calibri" panose="020F0502020204030204" charset="0"/>
              </a:rPr>
              <a:t>，则</a:t>
            </a:r>
            <a:r>
              <a:rPr lang="en-US" sz="1200" b="0" dirty="0">
                <a:latin typeface="Times New Roman" panose="02020603050405020304" pitchFamily="18" charset="0"/>
              </a:rPr>
              <a:t>X</a:t>
            </a:r>
            <a:r>
              <a:rPr lang="zh-CN" sz="1200" b="0" dirty="0">
                <a:latin typeface="Times New Roman" panose="02020603050405020304" pitchFamily="18" charset="0"/>
                <a:cs typeface="Calibri" panose="020F0502020204030204" charset="0"/>
              </a:rPr>
              <a:t>、</a:t>
            </a:r>
            <a:r>
              <a:rPr lang="en-US" sz="1200" b="0" dirty="0">
                <a:latin typeface="Times New Roman" panose="02020603050405020304" pitchFamily="18" charset="0"/>
              </a:rPr>
              <a:t>Y</a:t>
            </a:r>
            <a:r>
              <a:rPr lang="zh-CN" sz="1200" b="0" dirty="0">
                <a:latin typeface="Times New Roman" panose="02020603050405020304" pitchFamily="18" charset="0"/>
                <a:cs typeface="Calibri" panose="020F0502020204030204" charset="0"/>
              </a:rPr>
              <a:t>、</a:t>
            </a:r>
            <a:r>
              <a:rPr lang="en-US" sz="1200" b="0" dirty="0">
                <a:latin typeface="Times New Roman" panose="02020603050405020304" pitchFamily="18" charset="0"/>
              </a:rPr>
              <a:t>Z</a:t>
            </a:r>
            <a:r>
              <a:rPr lang="zh-CN" sz="1200" b="0" dirty="0">
                <a:latin typeface="Times New Roman" panose="02020603050405020304" pitchFamily="18" charset="0"/>
                <a:cs typeface="Calibri" panose="020F0502020204030204" charset="0"/>
              </a:rPr>
              <a:t>的数值依次为</a:t>
            </a:r>
            <a:r>
              <a:rPr lang="en-US" sz="1200" b="0" u="sng" dirty="0">
                <a:solidFill>
                  <a:srgbClr val="000000"/>
                </a:solidFill>
                <a:latin typeface="Times New Roman" panose="02020603050405020304" pitchFamily="18" charset="0"/>
              </a:rPr>
              <a:t>        </a:t>
            </a:r>
            <a:r>
              <a:rPr lang="zh-CN" sz="1200" b="0" dirty="0">
                <a:latin typeface="Times New Roman" panose="02020603050405020304" pitchFamily="18" charset="0"/>
                <a:cs typeface="Calibri" panose="020F0502020204030204" charset="0"/>
              </a:rPr>
              <a:t>。</a:t>
            </a:r>
            <a:endParaRPr lang="zh-CN" altLang="en-US" sz="2400" dirty="0"/>
          </a:p>
        </p:txBody>
      </p:sp>
      <p:sp>
        <p:nvSpPr>
          <p:cNvPr id="21" name="矩形 20">
            <a:extLst>
              <a:ext uri="{FF2B5EF4-FFF2-40B4-BE49-F238E27FC236}">
                <a16:creationId xmlns:a16="http://schemas.microsoft.com/office/drawing/2014/main" id="{99C0DF60-676E-4701-885C-FD9E7D09C88D}"/>
              </a:ext>
            </a:extLst>
          </p:cNvPr>
          <p:cNvSpPr/>
          <p:nvPr/>
        </p:nvSpPr>
        <p:spPr>
          <a:xfrm>
            <a:off x="380789" y="1060381"/>
            <a:ext cx="7863620" cy="53892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a:extLst>
              <a:ext uri="{FF2B5EF4-FFF2-40B4-BE49-F238E27FC236}">
                <a16:creationId xmlns:a16="http://schemas.microsoft.com/office/drawing/2014/main" id="{FA3DE689-9AF2-4432-BFC1-6CD575DB837B}"/>
              </a:ext>
            </a:extLst>
          </p:cNvPr>
          <p:cNvSpPr txBox="1"/>
          <p:nvPr/>
        </p:nvSpPr>
        <p:spPr>
          <a:xfrm>
            <a:off x="211029" y="718458"/>
            <a:ext cx="4692314" cy="307777"/>
          </a:xfrm>
          <a:prstGeom prst="rect">
            <a:avLst/>
          </a:prstGeom>
          <a:noFill/>
        </p:spPr>
        <p:txBody>
          <a:bodyPr wrap="square">
            <a:spAutoFit/>
          </a:bodyPr>
          <a:lstStyle/>
          <a:p>
            <a:r>
              <a:rPr lang="zh-CN" altLang="zh-CN" sz="1400" b="0" dirty="0">
                <a:latin typeface="Times New Roman" panose="02020603050405020304" pitchFamily="18" charset="0"/>
                <a:cs typeface="Calibri" panose="020F0502020204030204" charset="0"/>
              </a:rPr>
              <a:t>【深入探究</a:t>
            </a:r>
            <a:r>
              <a:rPr lang="zh-CN" altLang="zh-CN" sz="1400" b="0" dirty="0">
                <a:latin typeface="宋体" panose="02010600030101010101" pitchFamily="2" charset="-122"/>
                <a:cs typeface="Calibri" panose="020F0502020204030204" charset="0"/>
              </a:rPr>
              <a:t>】</a:t>
            </a:r>
            <a:r>
              <a:rPr lang="zh-CN" altLang="zh-CN" sz="1400" b="0" dirty="0">
                <a:latin typeface="Times New Roman" panose="02020603050405020304" pitchFamily="18" charset="0"/>
                <a:cs typeface="Calibri" panose="020F0502020204030204" charset="0"/>
              </a:rPr>
              <a:t>该沉淀的物质组成</a:t>
            </a:r>
            <a:endParaRPr lang="zh-CN" altLang="en-US" sz="1400" dirty="0"/>
          </a:p>
        </p:txBody>
      </p:sp>
      <p:sp>
        <p:nvSpPr>
          <p:cNvPr id="25" name="文本框 24">
            <a:extLst>
              <a:ext uri="{FF2B5EF4-FFF2-40B4-BE49-F238E27FC236}">
                <a16:creationId xmlns:a16="http://schemas.microsoft.com/office/drawing/2014/main" id="{4C96B008-E903-4A2F-AAE9-013127807150}"/>
              </a:ext>
            </a:extLst>
          </p:cNvPr>
          <p:cNvSpPr txBox="1"/>
          <p:nvPr/>
        </p:nvSpPr>
        <p:spPr>
          <a:xfrm>
            <a:off x="356159" y="1076088"/>
            <a:ext cx="7740353" cy="523220"/>
          </a:xfrm>
          <a:prstGeom prst="rect">
            <a:avLst/>
          </a:prstGeom>
          <a:noFill/>
        </p:spPr>
        <p:txBody>
          <a:bodyPr wrap="square">
            <a:spAutoFit/>
          </a:bodyPr>
          <a:lstStyle/>
          <a:p>
            <a:pPr indent="266700"/>
            <a:r>
              <a:rPr lang="zh-CN" altLang="zh-CN" sz="1400" b="0" dirty="0">
                <a:latin typeface="Times New Roman" panose="02020603050405020304" pitchFamily="18" charset="0"/>
                <a:cs typeface="Calibri" panose="020F0502020204030204" charset="0"/>
              </a:rPr>
              <a:t>【查阅资料】灰白色沉淀的成分为碱式氯化镁。它存在多种组成，化学式可表示为</a:t>
            </a:r>
            <a:r>
              <a:rPr lang="en-US" altLang="zh-CN" sz="1400" b="0" dirty="0" err="1">
                <a:latin typeface="Times New Roman" panose="02020603050405020304" pitchFamily="18" charset="0"/>
              </a:rPr>
              <a:t>Mg</a:t>
            </a:r>
            <a:r>
              <a:rPr lang="en-US" altLang="zh-CN" sz="1400" b="0" baseline="-25000" dirty="0" err="1">
                <a:latin typeface="Times New Roman" panose="02020603050405020304" pitchFamily="18" charset="0"/>
              </a:rPr>
              <a:t>x</a:t>
            </a:r>
            <a:r>
              <a:rPr lang="en-US" altLang="zh-CN" sz="1400" b="0" dirty="0">
                <a:latin typeface="Times New Roman" panose="02020603050405020304" pitchFamily="18" charset="0"/>
              </a:rPr>
              <a:t>(OH)</a:t>
            </a:r>
            <a:r>
              <a:rPr lang="en-US" altLang="zh-CN" sz="1400" b="0" baseline="-25000" dirty="0">
                <a:latin typeface="Times New Roman" panose="02020603050405020304" pitchFamily="18" charset="0"/>
              </a:rPr>
              <a:t>y</a:t>
            </a:r>
            <a:r>
              <a:rPr lang="en-US" altLang="zh-CN" sz="1400" b="0" dirty="0">
                <a:latin typeface="Times New Roman" panose="02020603050405020304" pitchFamily="18" charset="0"/>
              </a:rPr>
              <a:t>Cl</a:t>
            </a:r>
            <a:r>
              <a:rPr lang="en-US" altLang="zh-CN" sz="1400" b="0" baseline="-25000" dirty="0">
                <a:latin typeface="Times New Roman" panose="02020603050405020304" pitchFamily="18" charset="0"/>
              </a:rPr>
              <a:t>z</a:t>
            </a:r>
            <a:r>
              <a:rPr lang="en-US" altLang="zh-CN" sz="1400" b="0" dirty="0">
                <a:latin typeface="宋体" panose="02010600030101010101" pitchFamily="2" charset="-122"/>
              </a:rPr>
              <a:t>·</a:t>
            </a:r>
            <a:r>
              <a:rPr lang="en-US" altLang="zh-CN" sz="1400" b="0" dirty="0">
                <a:latin typeface="Times New Roman" panose="02020603050405020304" pitchFamily="18" charset="0"/>
              </a:rPr>
              <a:t>nH</a:t>
            </a:r>
            <a:r>
              <a:rPr lang="en-US" altLang="zh-CN" sz="1400" b="0" baseline="-25000" dirty="0">
                <a:latin typeface="Times New Roman" panose="02020603050405020304" pitchFamily="18" charset="0"/>
              </a:rPr>
              <a:t>2</a:t>
            </a:r>
            <a:r>
              <a:rPr lang="en-US" altLang="zh-CN" sz="1400" b="0" dirty="0">
                <a:latin typeface="Times New Roman" panose="02020603050405020304" pitchFamily="18" charset="0"/>
              </a:rPr>
              <a:t>O[</a:t>
            </a:r>
            <a:r>
              <a:rPr lang="zh-CN" altLang="zh-CN" sz="1400" b="0" dirty="0">
                <a:latin typeface="Times New Roman" panose="02020603050405020304" pitchFamily="18" charset="0"/>
                <a:cs typeface="Calibri" panose="020F0502020204030204" charset="0"/>
              </a:rPr>
              <a:t>即每份</a:t>
            </a:r>
            <a:r>
              <a:rPr lang="en-US" altLang="zh-CN" sz="1400" b="0" dirty="0" err="1">
                <a:latin typeface="Times New Roman" panose="02020603050405020304" pitchFamily="18" charset="0"/>
              </a:rPr>
              <a:t>Mg</a:t>
            </a:r>
            <a:r>
              <a:rPr lang="en-US" altLang="zh-CN" sz="1400" b="0" baseline="-25000" dirty="0" err="1">
                <a:latin typeface="Times New Roman" panose="02020603050405020304" pitchFamily="18" charset="0"/>
              </a:rPr>
              <a:t>x</a:t>
            </a:r>
            <a:r>
              <a:rPr lang="en-US" altLang="zh-CN" sz="1400" b="0" dirty="0">
                <a:latin typeface="Times New Roman" panose="02020603050405020304" pitchFamily="18" charset="0"/>
              </a:rPr>
              <a:t>(OH)</a:t>
            </a:r>
            <a:r>
              <a:rPr lang="en-US" altLang="zh-CN" sz="1400" b="0" baseline="-25000" dirty="0" err="1">
                <a:latin typeface="Times New Roman" panose="02020603050405020304" pitchFamily="18" charset="0"/>
              </a:rPr>
              <a:t>y</a:t>
            </a:r>
            <a:r>
              <a:rPr lang="en-US" altLang="zh-CN" sz="1400" b="0" dirty="0" err="1">
                <a:latin typeface="Times New Roman" panose="02020603050405020304" pitchFamily="18" charset="0"/>
              </a:rPr>
              <a:t>Cl</a:t>
            </a:r>
            <a:r>
              <a:rPr lang="en-US" altLang="zh-CN" sz="1400" b="0" baseline="-25000" dirty="0" err="1">
                <a:latin typeface="Times New Roman" panose="02020603050405020304" pitchFamily="18" charset="0"/>
              </a:rPr>
              <a:t>z</a:t>
            </a:r>
            <a:r>
              <a:rPr lang="zh-CN" altLang="zh-CN" sz="1400" b="0" dirty="0">
                <a:latin typeface="Times New Roman" panose="02020603050405020304" pitchFamily="18" charset="0"/>
                <a:cs typeface="Calibri" panose="020F0502020204030204" charset="0"/>
              </a:rPr>
              <a:t>结合了</a:t>
            </a:r>
            <a:r>
              <a:rPr lang="en-US" altLang="zh-CN" sz="1400" b="0" dirty="0">
                <a:latin typeface="Times New Roman" panose="02020603050405020304" pitchFamily="18" charset="0"/>
              </a:rPr>
              <a:t>n</a:t>
            </a:r>
            <a:r>
              <a:rPr lang="zh-CN" altLang="zh-CN" sz="1400" b="0" dirty="0">
                <a:latin typeface="Times New Roman" panose="02020603050405020304" pitchFamily="18" charset="0"/>
                <a:cs typeface="Calibri" panose="020F0502020204030204" charset="0"/>
              </a:rPr>
              <a:t>份</a:t>
            </a:r>
            <a:r>
              <a:rPr lang="en-US" altLang="zh-CN" sz="1400" b="0" dirty="0">
                <a:latin typeface="Times New Roman" panose="02020603050405020304" pitchFamily="18" charset="0"/>
              </a:rPr>
              <a:t>H</a:t>
            </a:r>
            <a:r>
              <a:rPr lang="en-US" altLang="zh-CN" sz="1400" b="0" baseline="-25000" dirty="0">
                <a:latin typeface="Times New Roman" panose="02020603050405020304" pitchFamily="18" charset="0"/>
              </a:rPr>
              <a:t>2</a:t>
            </a:r>
            <a:r>
              <a:rPr lang="en-US" altLang="zh-CN" sz="1400" b="0" dirty="0">
                <a:latin typeface="Times New Roman" panose="02020603050405020304" pitchFamily="18" charset="0"/>
              </a:rPr>
              <a:t>O]</a:t>
            </a:r>
            <a:r>
              <a:rPr lang="zh-CN" altLang="zh-CN" sz="1400" b="0" dirty="0">
                <a:latin typeface="Times New Roman" panose="02020603050405020304" pitchFamily="18" charset="0"/>
                <a:cs typeface="Calibri" panose="020F0502020204030204" charset="0"/>
              </a:rPr>
              <a:t>；它受热分解可产生氧化镁、氯化氢和水。</a:t>
            </a:r>
          </a:p>
        </p:txBody>
      </p:sp>
      <p:sp>
        <p:nvSpPr>
          <p:cNvPr id="42" name="矩形 41">
            <a:extLst>
              <a:ext uri="{FF2B5EF4-FFF2-40B4-BE49-F238E27FC236}">
                <a16:creationId xmlns:a16="http://schemas.microsoft.com/office/drawing/2014/main" id="{BD8192B1-3922-41A9-9513-BC2E6D25D987}"/>
              </a:ext>
            </a:extLst>
          </p:cNvPr>
          <p:cNvSpPr/>
          <p:nvPr/>
        </p:nvSpPr>
        <p:spPr>
          <a:xfrm>
            <a:off x="791643" y="4331777"/>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0CE39A52-7807-4AFE-B444-7EF04BA0C6D2}"/>
              </a:ext>
            </a:extLst>
          </p:cNvPr>
          <p:cNvSpPr txBox="1"/>
          <p:nvPr/>
        </p:nvSpPr>
        <p:spPr>
          <a:xfrm>
            <a:off x="828383" y="4367508"/>
            <a:ext cx="646331" cy="369332"/>
          </a:xfrm>
          <a:prstGeom prst="rect">
            <a:avLst/>
          </a:prstGeom>
          <a:noFill/>
        </p:spPr>
        <p:txBody>
          <a:bodyPr wrap="none" rtlCol="0">
            <a:spAutoFit/>
          </a:bodyPr>
          <a:lstStyle/>
          <a:p>
            <a:r>
              <a:rPr lang="zh-CN" altLang="en-US" dirty="0"/>
              <a:t>阅读</a:t>
            </a:r>
          </a:p>
        </p:txBody>
      </p:sp>
      <p:pic>
        <p:nvPicPr>
          <p:cNvPr id="44" name="图片 43">
            <a:extLst>
              <a:ext uri="{FF2B5EF4-FFF2-40B4-BE49-F238E27FC236}">
                <a16:creationId xmlns:a16="http://schemas.microsoft.com/office/drawing/2014/main" id="{B4D71523-D27C-4B0B-A10D-5B6DB2094D0F}"/>
              </a:ext>
            </a:extLst>
          </p:cNvPr>
          <p:cNvPicPr>
            <a:picLocks noChangeAspect="1"/>
          </p:cNvPicPr>
          <p:nvPr/>
        </p:nvPicPr>
        <p:blipFill>
          <a:blip r:embed="rId4"/>
          <a:stretch>
            <a:fillRect/>
          </a:stretch>
        </p:blipFill>
        <p:spPr>
          <a:xfrm>
            <a:off x="1533148" y="4377943"/>
            <a:ext cx="679485" cy="358898"/>
          </a:xfrm>
          <a:prstGeom prst="rect">
            <a:avLst/>
          </a:prstGeom>
        </p:spPr>
      </p:pic>
      <p:sp>
        <p:nvSpPr>
          <p:cNvPr id="45" name="矩形 44">
            <a:extLst>
              <a:ext uri="{FF2B5EF4-FFF2-40B4-BE49-F238E27FC236}">
                <a16:creationId xmlns:a16="http://schemas.microsoft.com/office/drawing/2014/main" id="{FD610F46-F1B3-4379-8E18-BFAD7D1654E3}"/>
              </a:ext>
            </a:extLst>
          </p:cNvPr>
          <p:cNvSpPr/>
          <p:nvPr/>
        </p:nvSpPr>
        <p:spPr>
          <a:xfrm>
            <a:off x="2323592" y="4328168"/>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id="{D0644D2A-440D-445F-A844-895AEA179070}"/>
              </a:ext>
            </a:extLst>
          </p:cNvPr>
          <p:cNvSpPr txBox="1"/>
          <p:nvPr/>
        </p:nvSpPr>
        <p:spPr>
          <a:xfrm>
            <a:off x="2360332" y="4363899"/>
            <a:ext cx="646331" cy="369332"/>
          </a:xfrm>
          <a:prstGeom prst="rect">
            <a:avLst/>
          </a:prstGeom>
          <a:noFill/>
        </p:spPr>
        <p:txBody>
          <a:bodyPr wrap="none" rtlCol="0">
            <a:spAutoFit/>
          </a:bodyPr>
          <a:lstStyle/>
          <a:p>
            <a:r>
              <a:rPr lang="zh-CN" altLang="en-US" dirty="0"/>
              <a:t>筛选</a:t>
            </a:r>
          </a:p>
        </p:txBody>
      </p:sp>
      <p:pic>
        <p:nvPicPr>
          <p:cNvPr id="47" name="图片 46">
            <a:extLst>
              <a:ext uri="{FF2B5EF4-FFF2-40B4-BE49-F238E27FC236}">
                <a16:creationId xmlns:a16="http://schemas.microsoft.com/office/drawing/2014/main" id="{2CEA09C9-0775-494A-94D6-89FBFE327D11}"/>
              </a:ext>
            </a:extLst>
          </p:cNvPr>
          <p:cNvPicPr>
            <a:picLocks noChangeAspect="1"/>
          </p:cNvPicPr>
          <p:nvPr/>
        </p:nvPicPr>
        <p:blipFill>
          <a:blip r:embed="rId4"/>
          <a:stretch>
            <a:fillRect/>
          </a:stretch>
        </p:blipFill>
        <p:spPr>
          <a:xfrm>
            <a:off x="3100818" y="4377943"/>
            <a:ext cx="679485" cy="358898"/>
          </a:xfrm>
          <a:prstGeom prst="rect">
            <a:avLst/>
          </a:prstGeom>
        </p:spPr>
      </p:pic>
      <p:sp>
        <p:nvSpPr>
          <p:cNvPr id="53" name="矩形 52">
            <a:extLst>
              <a:ext uri="{FF2B5EF4-FFF2-40B4-BE49-F238E27FC236}">
                <a16:creationId xmlns:a16="http://schemas.microsoft.com/office/drawing/2014/main" id="{DA88AD45-4037-4197-BD56-C4ABA7EA9E65}"/>
              </a:ext>
            </a:extLst>
          </p:cNvPr>
          <p:cNvSpPr/>
          <p:nvPr/>
        </p:nvSpPr>
        <p:spPr>
          <a:xfrm>
            <a:off x="3838921" y="4308326"/>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a:extLst>
              <a:ext uri="{FF2B5EF4-FFF2-40B4-BE49-F238E27FC236}">
                <a16:creationId xmlns:a16="http://schemas.microsoft.com/office/drawing/2014/main" id="{4E154B66-8B0B-4D74-98D3-90766F7A7361}"/>
              </a:ext>
            </a:extLst>
          </p:cNvPr>
          <p:cNvSpPr txBox="1"/>
          <p:nvPr/>
        </p:nvSpPr>
        <p:spPr>
          <a:xfrm>
            <a:off x="3855541" y="4360425"/>
            <a:ext cx="646331" cy="369332"/>
          </a:xfrm>
          <a:prstGeom prst="rect">
            <a:avLst/>
          </a:prstGeom>
          <a:noFill/>
        </p:spPr>
        <p:txBody>
          <a:bodyPr wrap="none" rtlCol="0">
            <a:spAutoFit/>
          </a:bodyPr>
          <a:lstStyle/>
          <a:p>
            <a:r>
              <a:rPr lang="zh-CN" altLang="en-US" dirty="0"/>
              <a:t>模型</a:t>
            </a:r>
          </a:p>
        </p:txBody>
      </p:sp>
      <p:pic>
        <p:nvPicPr>
          <p:cNvPr id="55" name="图片 54">
            <a:extLst>
              <a:ext uri="{FF2B5EF4-FFF2-40B4-BE49-F238E27FC236}">
                <a16:creationId xmlns:a16="http://schemas.microsoft.com/office/drawing/2014/main" id="{A194EF8E-4234-421C-9507-9A7BC4EA8642}"/>
              </a:ext>
            </a:extLst>
          </p:cNvPr>
          <p:cNvPicPr>
            <a:picLocks noChangeAspect="1"/>
          </p:cNvPicPr>
          <p:nvPr/>
        </p:nvPicPr>
        <p:blipFill>
          <a:blip r:embed="rId4"/>
          <a:stretch>
            <a:fillRect/>
          </a:stretch>
        </p:blipFill>
        <p:spPr>
          <a:xfrm>
            <a:off x="4612561" y="4359709"/>
            <a:ext cx="679485" cy="358898"/>
          </a:xfrm>
          <a:prstGeom prst="rect">
            <a:avLst/>
          </a:prstGeom>
        </p:spPr>
      </p:pic>
      <p:sp>
        <p:nvSpPr>
          <p:cNvPr id="56" name="矩形 55">
            <a:extLst>
              <a:ext uri="{FF2B5EF4-FFF2-40B4-BE49-F238E27FC236}">
                <a16:creationId xmlns:a16="http://schemas.microsoft.com/office/drawing/2014/main" id="{F6C8E267-EC4C-4853-821D-8D523604869B}"/>
              </a:ext>
            </a:extLst>
          </p:cNvPr>
          <p:cNvSpPr/>
          <p:nvPr/>
        </p:nvSpPr>
        <p:spPr>
          <a:xfrm>
            <a:off x="6849641" y="4314569"/>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a:extLst>
              <a:ext uri="{FF2B5EF4-FFF2-40B4-BE49-F238E27FC236}">
                <a16:creationId xmlns:a16="http://schemas.microsoft.com/office/drawing/2014/main" id="{FC83289B-A13C-41A7-8FB2-D7012FC5EFDA}"/>
              </a:ext>
            </a:extLst>
          </p:cNvPr>
          <p:cNvSpPr txBox="1"/>
          <p:nvPr/>
        </p:nvSpPr>
        <p:spPr>
          <a:xfrm>
            <a:off x="5384407" y="4341923"/>
            <a:ext cx="646331" cy="369332"/>
          </a:xfrm>
          <a:prstGeom prst="rect">
            <a:avLst/>
          </a:prstGeom>
          <a:noFill/>
        </p:spPr>
        <p:txBody>
          <a:bodyPr wrap="none" rtlCol="0">
            <a:spAutoFit/>
          </a:bodyPr>
          <a:lstStyle/>
          <a:p>
            <a:r>
              <a:rPr lang="zh-CN" altLang="en-US" dirty="0"/>
              <a:t>迁移</a:t>
            </a:r>
          </a:p>
        </p:txBody>
      </p:sp>
      <p:pic>
        <p:nvPicPr>
          <p:cNvPr id="58" name="图片 57">
            <a:extLst>
              <a:ext uri="{FF2B5EF4-FFF2-40B4-BE49-F238E27FC236}">
                <a16:creationId xmlns:a16="http://schemas.microsoft.com/office/drawing/2014/main" id="{C7FB16ED-E2C9-4C8C-A7F6-70B8877D8392}"/>
              </a:ext>
            </a:extLst>
          </p:cNvPr>
          <p:cNvPicPr>
            <a:picLocks noChangeAspect="1"/>
          </p:cNvPicPr>
          <p:nvPr/>
        </p:nvPicPr>
        <p:blipFill>
          <a:blip r:embed="rId4"/>
          <a:stretch>
            <a:fillRect/>
          </a:stretch>
        </p:blipFill>
        <p:spPr>
          <a:xfrm>
            <a:off x="6128625" y="4379123"/>
            <a:ext cx="679485" cy="358898"/>
          </a:xfrm>
          <a:prstGeom prst="rect">
            <a:avLst/>
          </a:prstGeom>
        </p:spPr>
      </p:pic>
      <p:sp>
        <p:nvSpPr>
          <p:cNvPr id="59" name="矩形 58">
            <a:extLst>
              <a:ext uri="{FF2B5EF4-FFF2-40B4-BE49-F238E27FC236}">
                <a16:creationId xmlns:a16="http://schemas.microsoft.com/office/drawing/2014/main" id="{784BE6E1-70BB-43CB-AD82-5AFB4BCA2408}"/>
              </a:ext>
            </a:extLst>
          </p:cNvPr>
          <p:cNvSpPr/>
          <p:nvPr/>
        </p:nvSpPr>
        <p:spPr>
          <a:xfrm>
            <a:off x="5376247" y="4314231"/>
            <a:ext cx="683071"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a:extLst>
              <a:ext uri="{FF2B5EF4-FFF2-40B4-BE49-F238E27FC236}">
                <a16:creationId xmlns:a16="http://schemas.microsoft.com/office/drawing/2014/main" id="{5AB84C7F-E40B-46D1-965F-BB5A912822CE}"/>
              </a:ext>
            </a:extLst>
          </p:cNvPr>
          <p:cNvSpPr txBox="1"/>
          <p:nvPr/>
        </p:nvSpPr>
        <p:spPr>
          <a:xfrm>
            <a:off x="6849641" y="4343016"/>
            <a:ext cx="661174" cy="369332"/>
          </a:xfrm>
          <a:prstGeom prst="rect">
            <a:avLst/>
          </a:prstGeom>
          <a:noFill/>
        </p:spPr>
        <p:txBody>
          <a:bodyPr wrap="square">
            <a:spAutoFit/>
          </a:bodyPr>
          <a:lstStyle/>
          <a:p>
            <a:r>
              <a:rPr lang="zh-CN" altLang="en-US" dirty="0"/>
              <a:t>质疑</a:t>
            </a:r>
          </a:p>
        </p:txBody>
      </p:sp>
      <p:sp>
        <p:nvSpPr>
          <p:cNvPr id="61" name="矩形 60">
            <a:extLst>
              <a:ext uri="{FF2B5EF4-FFF2-40B4-BE49-F238E27FC236}">
                <a16:creationId xmlns:a16="http://schemas.microsoft.com/office/drawing/2014/main" id="{8724429C-5503-4496-AACF-EED2B7E711D8}"/>
              </a:ext>
            </a:extLst>
          </p:cNvPr>
          <p:cNvSpPr/>
          <p:nvPr/>
        </p:nvSpPr>
        <p:spPr>
          <a:xfrm>
            <a:off x="405328" y="1338374"/>
            <a:ext cx="1574384" cy="2349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C1071C8B-0CD8-4633-8E8B-69B5C7010FC2}"/>
              </a:ext>
            </a:extLst>
          </p:cNvPr>
          <p:cNvSpPr/>
          <p:nvPr/>
        </p:nvSpPr>
        <p:spPr>
          <a:xfrm>
            <a:off x="5076056" y="1316272"/>
            <a:ext cx="2880320" cy="2349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a:extLst>
              <a:ext uri="{FF2B5EF4-FFF2-40B4-BE49-F238E27FC236}">
                <a16:creationId xmlns:a16="http://schemas.microsoft.com/office/drawing/2014/main" id="{AB8E96FC-E506-4FFB-A10D-20CB570235CD}"/>
              </a:ext>
            </a:extLst>
          </p:cNvPr>
          <p:cNvSpPr txBox="1"/>
          <p:nvPr/>
        </p:nvSpPr>
        <p:spPr>
          <a:xfrm>
            <a:off x="4503484" y="2338142"/>
            <a:ext cx="4692314" cy="276999"/>
          </a:xfrm>
          <a:prstGeom prst="rect">
            <a:avLst/>
          </a:prstGeom>
          <a:noFill/>
        </p:spPr>
        <p:txBody>
          <a:bodyPr wrap="square">
            <a:spAutoFit/>
          </a:bodyPr>
          <a:lstStyle/>
          <a:p>
            <a:r>
              <a:rPr lang="en-US" altLang="zh-CN" sz="1200" b="0" dirty="0" err="1">
                <a:latin typeface="Times New Roman" panose="02020603050405020304" pitchFamily="18" charset="0"/>
              </a:rPr>
              <a:t>Mg</a:t>
            </a:r>
            <a:r>
              <a:rPr lang="en-US" altLang="zh-CN" sz="1200" b="0" baseline="-25000" dirty="0" err="1">
                <a:latin typeface="Times New Roman" panose="02020603050405020304" pitchFamily="18" charset="0"/>
              </a:rPr>
              <a:t>x</a:t>
            </a:r>
            <a:r>
              <a:rPr lang="en-US" altLang="zh-CN" sz="1200" b="0" dirty="0">
                <a:latin typeface="Times New Roman" panose="02020603050405020304" pitchFamily="18" charset="0"/>
              </a:rPr>
              <a:t>(OH)</a:t>
            </a:r>
            <a:r>
              <a:rPr lang="en-US" altLang="zh-CN" sz="1200" b="0" baseline="-25000" dirty="0">
                <a:latin typeface="Times New Roman" panose="02020603050405020304" pitchFamily="18" charset="0"/>
              </a:rPr>
              <a:t>y</a:t>
            </a:r>
            <a:r>
              <a:rPr lang="en-US" altLang="zh-CN" sz="1200" b="0" dirty="0">
                <a:latin typeface="Times New Roman" panose="02020603050405020304" pitchFamily="18" charset="0"/>
              </a:rPr>
              <a:t>Cl</a:t>
            </a:r>
            <a:r>
              <a:rPr lang="en-US" altLang="zh-CN" sz="1200" b="0" baseline="-25000" dirty="0">
                <a:latin typeface="Times New Roman" panose="02020603050405020304" pitchFamily="18" charset="0"/>
              </a:rPr>
              <a:t>z</a:t>
            </a:r>
            <a:r>
              <a:rPr lang="en-US" altLang="zh-CN" sz="1200" b="0" dirty="0">
                <a:latin typeface="宋体" panose="02010600030101010101" pitchFamily="2" charset="-122"/>
              </a:rPr>
              <a:t>·</a:t>
            </a:r>
            <a:r>
              <a:rPr lang="en-US" altLang="zh-CN" sz="1200" b="0" dirty="0">
                <a:latin typeface="Times New Roman" panose="02020603050405020304" pitchFamily="18" charset="0"/>
              </a:rPr>
              <a:t>nH</a:t>
            </a:r>
            <a:r>
              <a:rPr lang="en-US" altLang="zh-CN" sz="1200" b="0" baseline="-25000" dirty="0">
                <a:latin typeface="Times New Roman" panose="02020603050405020304" pitchFamily="18" charset="0"/>
              </a:rPr>
              <a:t>2</a:t>
            </a:r>
            <a:r>
              <a:rPr lang="en-US" altLang="zh-CN" sz="1200" b="0" dirty="0">
                <a:latin typeface="Times New Roman" panose="02020603050405020304" pitchFamily="18" charset="0"/>
              </a:rPr>
              <a:t>O    ===   x MgO    +  </a:t>
            </a:r>
            <a:r>
              <a:rPr lang="en-US" altLang="zh-CN" sz="1200" b="0" dirty="0" err="1">
                <a:latin typeface="Times New Roman" panose="02020603050405020304" pitchFamily="18" charset="0"/>
              </a:rPr>
              <a:t>zHCl</a:t>
            </a:r>
            <a:r>
              <a:rPr lang="en-US" altLang="zh-CN" sz="1200" b="0" dirty="0">
                <a:latin typeface="Times New Roman" panose="02020603050405020304" pitchFamily="18" charset="0"/>
              </a:rPr>
              <a:t>   +    (</a:t>
            </a:r>
            <a:r>
              <a:rPr lang="en-US" altLang="zh-CN" sz="1200" b="0" dirty="0" err="1">
                <a:latin typeface="Times New Roman" panose="02020603050405020304" pitchFamily="18" charset="0"/>
              </a:rPr>
              <a:t>n+y</a:t>
            </a:r>
            <a:r>
              <a:rPr lang="en-US" altLang="zh-CN" sz="1200" dirty="0">
                <a:latin typeface="Times New Roman" panose="02020603050405020304" pitchFamily="18" charset="0"/>
              </a:rPr>
              <a:t>/2</a:t>
            </a:r>
            <a:r>
              <a:rPr lang="en-US" altLang="zh-CN" sz="1200" b="0" dirty="0">
                <a:latin typeface="Times New Roman" panose="02020603050405020304" pitchFamily="18" charset="0"/>
              </a:rPr>
              <a:t>) H</a:t>
            </a:r>
            <a:r>
              <a:rPr lang="en-US" altLang="zh-CN" sz="1200" b="0" baseline="-25000" dirty="0">
                <a:latin typeface="Times New Roman" panose="02020603050405020304" pitchFamily="18" charset="0"/>
              </a:rPr>
              <a:t>2</a:t>
            </a:r>
            <a:r>
              <a:rPr lang="en-US" altLang="zh-CN" sz="1200" b="0" dirty="0">
                <a:latin typeface="Times New Roman" panose="02020603050405020304" pitchFamily="18" charset="0"/>
              </a:rPr>
              <a:t>O</a:t>
            </a:r>
            <a:endParaRPr lang="zh-CN" altLang="en-US" sz="1200" dirty="0"/>
          </a:p>
        </p:txBody>
      </p:sp>
      <p:sp>
        <p:nvSpPr>
          <p:cNvPr id="12" name="文本框 11">
            <a:extLst>
              <a:ext uri="{FF2B5EF4-FFF2-40B4-BE49-F238E27FC236}">
                <a16:creationId xmlns:a16="http://schemas.microsoft.com/office/drawing/2014/main" id="{ED7440C2-22BC-4ABC-A013-A2D67D6F4B2E}"/>
              </a:ext>
            </a:extLst>
          </p:cNvPr>
          <p:cNvSpPr txBox="1"/>
          <p:nvPr/>
        </p:nvSpPr>
        <p:spPr>
          <a:xfrm>
            <a:off x="5971924" y="2222743"/>
            <a:ext cx="696436" cy="276999"/>
          </a:xfrm>
          <a:prstGeom prst="rect">
            <a:avLst/>
          </a:prstGeom>
          <a:noFill/>
        </p:spPr>
        <p:txBody>
          <a:bodyPr wrap="square" rtlCol="0">
            <a:spAutoFit/>
          </a:bodyPr>
          <a:lstStyle/>
          <a:p>
            <a:r>
              <a:rPr lang="zh-CN" altLang="en-US" sz="1200" dirty="0"/>
              <a:t>加热</a:t>
            </a:r>
          </a:p>
        </p:txBody>
      </p:sp>
      <p:sp>
        <p:nvSpPr>
          <p:cNvPr id="65" name="文本框 64">
            <a:extLst>
              <a:ext uri="{FF2B5EF4-FFF2-40B4-BE49-F238E27FC236}">
                <a16:creationId xmlns:a16="http://schemas.microsoft.com/office/drawing/2014/main" id="{B4A5DB3D-F2DB-4F3A-8A55-2CA13988BC83}"/>
              </a:ext>
            </a:extLst>
          </p:cNvPr>
          <p:cNvSpPr txBox="1"/>
          <p:nvPr/>
        </p:nvSpPr>
        <p:spPr>
          <a:xfrm>
            <a:off x="4952303" y="3001434"/>
            <a:ext cx="776469" cy="307777"/>
          </a:xfrm>
          <a:prstGeom prst="rect">
            <a:avLst/>
          </a:prstGeom>
          <a:noFill/>
        </p:spPr>
        <p:txBody>
          <a:bodyPr wrap="square">
            <a:spAutoFit/>
          </a:bodyPr>
          <a:lstStyle/>
          <a:p>
            <a:r>
              <a:rPr lang="en-US" altLang="zh-CN" sz="1400" b="0" dirty="0">
                <a:latin typeface="Times New Roman" panose="02020603050405020304" pitchFamily="18" charset="0"/>
              </a:rPr>
              <a:t>7.07 g</a:t>
            </a:r>
            <a:endParaRPr lang="zh-CN" altLang="en-US" sz="1400" dirty="0"/>
          </a:p>
        </p:txBody>
      </p:sp>
      <p:sp>
        <p:nvSpPr>
          <p:cNvPr id="66" name="文本框 65">
            <a:extLst>
              <a:ext uri="{FF2B5EF4-FFF2-40B4-BE49-F238E27FC236}">
                <a16:creationId xmlns:a16="http://schemas.microsoft.com/office/drawing/2014/main" id="{4878CF38-6D4A-4524-8CE6-3BAB60A6ACF2}"/>
              </a:ext>
            </a:extLst>
          </p:cNvPr>
          <p:cNvSpPr txBox="1"/>
          <p:nvPr/>
        </p:nvSpPr>
        <p:spPr>
          <a:xfrm>
            <a:off x="6184835" y="3003189"/>
            <a:ext cx="897506" cy="307777"/>
          </a:xfrm>
          <a:prstGeom prst="rect">
            <a:avLst/>
          </a:prstGeom>
          <a:noFill/>
        </p:spPr>
        <p:txBody>
          <a:bodyPr wrap="square">
            <a:spAutoFit/>
          </a:bodyPr>
          <a:lstStyle/>
          <a:p>
            <a:r>
              <a:rPr lang="en-US" altLang="zh-CN" sz="1400" dirty="0">
                <a:latin typeface="Times New Roman" panose="02020603050405020304" pitchFamily="18" charset="0"/>
              </a:rPr>
              <a:t>    </a:t>
            </a:r>
            <a:r>
              <a:rPr lang="en-US" altLang="zh-CN" sz="1400" b="0" dirty="0">
                <a:latin typeface="Times New Roman" panose="02020603050405020304" pitchFamily="18" charset="0"/>
              </a:rPr>
              <a:t>4</a:t>
            </a:r>
            <a:r>
              <a:rPr lang="en-US" altLang="zh-CN" sz="1400" dirty="0">
                <a:latin typeface="Times New Roman" panose="02020603050405020304" pitchFamily="18" charset="0"/>
              </a:rPr>
              <a:t>.</a:t>
            </a:r>
            <a:r>
              <a:rPr lang="en-US" altLang="zh-CN" sz="1400" b="0" dirty="0">
                <a:latin typeface="Times New Roman" panose="02020603050405020304" pitchFamily="18" charset="0"/>
              </a:rPr>
              <a:t>00 g</a:t>
            </a:r>
            <a:endParaRPr lang="zh-CN" altLang="en-US" sz="1400" dirty="0"/>
          </a:p>
        </p:txBody>
      </p:sp>
      <p:sp>
        <p:nvSpPr>
          <p:cNvPr id="67" name="文本框 66">
            <a:extLst>
              <a:ext uri="{FF2B5EF4-FFF2-40B4-BE49-F238E27FC236}">
                <a16:creationId xmlns:a16="http://schemas.microsoft.com/office/drawing/2014/main" id="{812E7338-6B5B-4D8C-B93E-4A23F5888FC5}"/>
              </a:ext>
            </a:extLst>
          </p:cNvPr>
          <p:cNvSpPr txBox="1"/>
          <p:nvPr/>
        </p:nvSpPr>
        <p:spPr>
          <a:xfrm>
            <a:off x="7994974" y="3001434"/>
            <a:ext cx="897506" cy="307777"/>
          </a:xfrm>
          <a:prstGeom prst="rect">
            <a:avLst/>
          </a:prstGeom>
          <a:noFill/>
        </p:spPr>
        <p:txBody>
          <a:bodyPr wrap="square">
            <a:spAutoFit/>
          </a:bodyPr>
          <a:lstStyle/>
          <a:p>
            <a:r>
              <a:rPr lang="en-US" altLang="zh-CN" sz="1400" b="0" dirty="0">
                <a:latin typeface="Times New Roman" panose="02020603050405020304" pitchFamily="18" charset="0"/>
              </a:rPr>
              <a:t>2.34g</a:t>
            </a:r>
            <a:endParaRPr lang="zh-CN" altLang="en-US" sz="1400" dirty="0"/>
          </a:p>
        </p:txBody>
      </p:sp>
      <p:sp>
        <p:nvSpPr>
          <p:cNvPr id="14" name="文本框 13">
            <a:extLst>
              <a:ext uri="{FF2B5EF4-FFF2-40B4-BE49-F238E27FC236}">
                <a16:creationId xmlns:a16="http://schemas.microsoft.com/office/drawing/2014/main" id="{DF0A48D4-D4B0-4592-B147-5F961161ECE0}"/>
              </a:ext>
            </a:extLst>
          </p:cNvPr>
          <p:cNvSpPr txBox="1"/>
          <p:nvPr/>
        </p:nvSpPr>
        <p:spPr>
          <a:xfrm>
            <a:off x="6370119" y="2545874"/>
            <a:ext cx="453970" cy="307777"/>
          </a:xfrm>
          <a:prstGeom prst="rect">
            <a:avLst/>
          </a:prstGeom>
          <a:noFill/>
        </p:spPr>
        <p:txBody>
          <a:bodyPr wrap="none" rtlCol="0">
            <a:spAutoFit/>
          </a:bodyPr>
          <a:lstStyle/>
          <a:p>
            <a:r>
              <a:rPr lang="en-US" altLang="zh-CN" sz="1400" dirty="0"/>
              <a:t>40x</a:t>
            </a:r>
            <a:endParaRPr lang="zh-CN" altLang="en-US" sz="1400" dirty="0"/>
          </a:p>
        </p:txBody>
      </p:sp>
      <p:sp>
        <p:nvSpPr>
          <p:cNvPr id="68" name="文本框 67">
            <a:extLst>
              <a:ext uri="{FF2B5EF4-FFF2-40B4-BE49-F238E27FC236}">
                <a16:creationId xmlns:a16="http://schemas.microsoft.com/office/drawing/2014/main" id="{F287FC64-3CAB-45D0-9A8F-475CCA7231E1}"/>
              </a:ext>
            </a:extLst>
          </p:cNvPr>
          <p:cNvSpPr txBox="1"/>
          <p:nvPr/>
        </p:nvSpPr>
        <p:spPr>
          <a:xfrm>
            <a:off x="7054637" y="2999523"/>
            <a:ext cx="897506" cy="523220"/>
          </a:xfrm>
          <a:prstGeom prst="rect">
            <a:avLst/>
          </a:prstGeom>
          <a:noFill/>
        </p:spPr>
        <p:txBody>
          <a:bodyPr wrap="square">
            <a:spAutoFit/>
          </a:bodyPr>
          <a:lstStyle/>
          <a:p>
            <a:r>
              <a:rPr lang="en-US" altLang="zh-CN" sz="1400" dirty="0">
                <a:latin typeface="Times New Roman" panose="02020603050405020304" pitchFamily="18" charset="0"/>
              </a:rPr>
              <a:t>7.07-4g-</a:t>
            </a:r>
            <a:r>
              <a:rPr lang="en-US" altLang="zh-CN" sz="1400" b="0" dirty="0">
                <a:latin typeface="Times New Roman" panose="02020603050405020304" pitchFamily="18" charset="0"/>
              </a:rPr>
              <a:t>2.34g</a:t>
            </a:r>
            <a:endParaRPr lang="zh-CN" altLang="en-US" sz="1400" dirty="0"/>
          </a:p>
        </p:txBody>
      </p:sp>
      <p:sp>
        <p:nvSpPr>
          <p:cNvPr id="69" name="文本框 68">
            <a:extLst>
              <a:ext uri="{FF2B5EF4-FFF2-40B4-BE49-F238E27FC236}">
                <a16:creationId xmlns:a16="http://schemas.microsoft.com/office/drawing/2014/main" id="{26F3551D-A41B-4DFF-85EF-509FCCF582F5}"/>
              </a:ext>
            </a:extLst>
          </p:cNvPr>
          <p:cNvSpPr txBox="1"/>
          <p:nvPr/>
        </p:nvSpPr>
        <p:spPr>
          <a:xfrm>
            <a:off x="7114978" y="2558076"/>
            <a:ext cx="579005" cy="307777"/>
          </a:xfrm>
          <a:prstGeom prst="rect">
            <a:avLst/>
          </a:prstGeom>
          <a:noFill/>
        </p:spPr>
        <p:txBody>
          <a:bodyPr wrap="none" rtlCol="0">
            <a:spAutoFit/>
          </a:bodyPr>
          <a:lstStyle/>
          <a:p>
            <a:r>
              <a:rPr lang="en-US" altLang="zh-CN" sz="1400" dirty="0"/>
              <a:t>36.5z</a:t>
            </a:r>
            <a:endParaRPr lang="zh-CN" altLang="en-US" sz="1400" dirty="0"/>
          </a:p>
        </p:txBody>
      </p:sp>
      <p:pic>
        <p:nvPicPr>
          <p:cNvPr id="5" name="图片 4">
            <a:extLst>
              <a:ext uri="{FF2B5EF4-FFF2-40B4-BE49-F238E27FC236}">
                <a16:creationId xmlns:a16="http://schemas.microsoft.com/office/drawing/2014/main" id="{7142D0D6-5404-499F-82CE-FE50D311A482}"/>
              </a:ext>
            </a:extLst>
          </p:cNvPr>
          <p:cNvPicPr>
            <a:picLocks noChangeAspect="1"/>
          </p:cNvPicPr>
          <p:nvPr/>
        </p:nvPicPr>
        <p:blipFill>
          <a:blip r:embed="rId5"/>
          <a:stretch>
            <a:fillRect/>
          </a:stretch>
        </p:blipFill>
        <p:spPr>
          <a:xfrm>
            <a:off x="4652957" y="2165035"/>
            <a:ext cx="4239523" cy="1951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12" grpId="0"/>
      <p:bldP spid="65" grpId="0"/>
      <p:bldP spid="66" grpId="0"/>
      <p:bldP spid="67" grpId="0"/>
      <p:bldP spid="14"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048179" y="0"/>
            <a:ext cx="469302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8" name="组合 7"/>
          <p:cNvGrpSpPr/>
          <p:nvPr/>
        </p:nvGrpSpPr>
        <p:grpSpPr>
          <a:xfrm>
            <a:off x="1039725" y="88798"/>
            <a:ext cx="1588059" cy="468016"/>
            <a:chOff x="1214518" y="1131590"/>
            <a:chExt cx="3528392" cy="468016"/>
          </a:xfrm>
        </p:grpSpPr>
        <p:sp>
          <p:nvSpPr>
            <p:cNvPr id="9" name="文本框 8"/>
            <p:cNvSpPr txBox="1"/>
            <p:nvPr/>
          </p:nvSpPr>
          <p:spPr>
            <a:xfrm>
              <a:off x="1307675" y="1137941"/>
              <a:ext cx="3342077"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10" name="矩形 9"/>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4" name="文本框 23"/>
          <p:cNvSpPr txBox="1"/>
          <p:nvPr/>
        </p:nvSpPr>
        <p:spPr>
          <a:xfrm>
            <a:off x="251412" y="720410"/>
            <a:ext cx="4693022" cy="461665"/>
          </a:xfrm>
          <a:prstGeom prst="rect">
            <a:avLst/>
          </a:prstGeom>
          <a:noFill/>
        </p:spPr>
        <p:txBody>
          <a:bodyPr wrap="square">
            <a:spAutoFit/>
          </a:bodyPr>
          <a:lstStyle/>
          <a:p>
            <a:r>
              <a:rPr lang="zh-CN" altLang="en-US" sz="2400" dirty="0">
                <a:solidFill>
                  <a:srgbClr val="002060"/>
                </a:solidFill>
                <a:latin typeface="微软雅黑" panose="020B0503020204020204" charset="-122"/>
                <a:ea typeface="微软雅黑" panose="020B0503020204020204" charset="-122"/>
              </a:rPr>
              <a:t>【课标要求】</a:t>
            </a:r>
          </a:p>
        </p:txBody>
      </p:sp>
      <p:sp>
        <p:nvSpPr>
          <p:cNvPr id="23" name="文本框 22"/>
          <p:cNvSpPr txBox="1"/>
          <p:nvPr/>
        </p:nvSpPr>
        <p:spPr>
          <a:xfrm>
            <a:off x="2267883" y="2203336"/>
            <a:ext cx="4695566" cy="368300"/>
          </a:xfrm>
          <a:prstGeom prst="rect">
            <a:avLst/>
          </a:prstGeom>
          <a:noFill/>
        </p:spPr>
        <p:txBody>
          <a:bodyPr wrap="square">
            <a:spAutoFit/>
          </a:bodyPr>
          <a:lstStyle/>
          <a:p>
            <a:r>
              <a:rPr lang="zh-CN" altLang="zh-CN" sz="1800" b="1" dirty="0">
                <a:solidFill>
                  <a:srgbClr val="000000"/>
                </a:solidFill>
                <a:effectLst/>
                <a:latin typeface="微软雅黑" panose="020B0503020204020204" charset="-122"/>
                <a:ea typeface="微软雅黑" panose="020B0503020204020204" charset="-122"/>
                <a:cs typeface="Times New Roman" panose="02020603050405020304" pitchFamily="18" charset="0"/>
              </a:rPr>
              <a:t>增强了指导性</a:t>
            </a:r>
            <a:endParaRPr lang="zh-CN" altLang="en-US" b="1" dirty="0">
              <a:latin typeface="微软雅黑" panose="020B0503020204020204" charset="-122"/>
              <a:ea typeface="微软雅黑" panose="020B0503020204020204" charset="-122"/>
            </a:endParaRPr>
          </a:p>
        </p:txBody>
      </p:sp>
      <p:sp>
        <p:nvSpPr>
          <p:cNvPr id="37" name="文本框 36"/>
          <p:cNvSpPr txBox="1"/>
          <p:nvPr/>
        </p:nvSpPr>
        <p:spPr>
          <a:xfrm>
            <a:off x="5507990" y="3234690"/>
            <a:ext cx="2691765" cy="922020"/>
          </a:xfrm>
          <a:prstGeom prst="rect">
            <a:avLst/>
          </a:prstGeom>
          <a:noFill/>
        </p:spPr>
        <p:txBody>
          <a:bodyPr wrap="square">
            <a:spAutoFit/>
          </a:bodyPr>
          <a:lstStyle/>
          <a:p>
            <a:pPr indent="266700" algn="just"/>
            <a:r>
              <a:rPr lang="zh-CN" altLang="zh-CN" sz="1800" b="1" kern="100" dirty="0">
                <a:solidFill>
                  <a:schemeClr val="tx1"/>
                </a:solidFill>
                <a:effectLst/>
                <a:latin typeface="+mn-ea"/>
                <a:cs typeface="Times New Roman" panose="02020603050405020304" pitchFamily="18" charset="0"/>
              </a:rPr>
              <a:t>了解高中阶段学生特点和学科特点，为学生进一步学习做好准备。</a:t>
            </a:r>
          </a:p>
        </p:txBody>
      </p:sp>
      <p:grpSp>
        <p:nvGrpSpPr>
          <p:cNvPr id="20" name="组合 19"/>
          <p:cNvGrpSpPr/>
          <p:nvPr/>
        </p:nvGrpSpPr>
        <p:grpSpPr>
          <a:xfrm>
            <a:off x="1259840" y="1436370"/>
            <a:ext cx="2820303" cy="1945579"/>
            <a:chOff x="5654" y="2862"/>
            <a:chExt cx="4640" cy="3080"/>
          </a:xfrm>
        </p:grpSpPr>
        <p:grpSp>
          <p:nvGrpSpPr>
            <p:cNvPr id="16" name="组合 15"/>
            <p:cNvGrpSpPr/>
            <p:nvPr/>
          </p:nvGrpSpPr>
          <p:grpSpPr>
            <a:xfrm>
              <a:off x="5654" y="2862"/>
              <a:ext cx="1079" cy="884"/>
              <a:chOff x="5654" y="2862"/>
              <a:chExt cx="1079" cy="884"/>
            </a:xfrm>
          </p:grpSpPr>
          <p:sp>
            <p:nvSpPr>
              <p:cNvPr id="14" name="文本框 13"/>
              <p:cNvSpPr txBox="1"/>
              <p:nvPr/>
            </p:nvSpPr>
            <p:spPr>
              <a:xfrm>
                <a:off x="5724" y="2967"/>
                <a:ext cx="1009" cy="696"/>
              </a:xfrm>
              <a:prstGeom prst="rect">
                <a:avLst/>
              </a:prstGeom>
              <a:noFill/>
            </p:spPr>
            <p:txBody>
              <a:bodyPr vert="eaVert" wrap="square" rtlCol="0">
                <a:spAutoFit/>
              </a:bodyPr>
              <a:lstStyle/>
              <a:p>
                <a:r>
                  <a:rPr lang="zh-CN" altLang="en-US" sz="2800" dirty="0">
                    <a:latin typeface="方正姚体" panose="02010601030101010101" charset="-122"/>
                    <a:ea typeface="方正姚体" panose="02010601030101010101" charset="-122"/>
                  </a:rPr>
                  <a:t>壹</a:t>
                </a:r>
              </a:p>
            </p:txBody>
          </p:sp>
          <p:sp>
            <p:nvSpPr>
              <p:cNvPr id="15" name="椭圆 14"/>
              <p:cNvSpPr/>
              <p:nvPr/>
            </p:nvSpPr>
            <p:spPr>
              <a:xfrm>
                <a:off x="5654" y="2862"/>
                <a:ext cx="1015" cy="88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p:nvPr/>
          </p:nvCxnSpPr>
          <p:spPr>
            <a:xfrm flipH="1">
              <a:off x="5816" y="3176"/>
              <a:ext cx="1482" cy="1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671" y="3793"/>
              <a:ext cx="3623" cy="2149"/>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4860290" y="1923415"/>
            <a:ext cx="3549911" cy="2356485"/>
            <a:chOff x="6189" y="2496"/>
            <a:chExt cx="5614" cy="3711"/>
          </a:xfrm>
        </p:grpSpPr>
        <p:grpSp>
          <p:nvGrpSpPr>
            <p:cNvPr id="22" name="组合 21"/>
            <p:cNvGrpSpPr/>
            <p:nvPr/>
          </p:nvGrpSpPr>
          <p:grpSpPr>
            <a:xfrm>
              <a:off x="6189" y="2496"/>
              <a:ext cx="1015" cy="884"/>
              <a:chOff x="6189" y="2496"/>
              <a:chExt cx="1015" cy="884"/>
            </a:xfrm>
          </p:grpSpPr>
          <p:sp>
            <p:nvSpPr>
              <p:cNvPr id="2" name="文本框 1"/>
              <p:cNvSpPr txBox="1"/>
              <p:nvPr/>
            </p:nvSpPr>
            <p:spPr>
              <a:xfrm>
                <a:off x="6234" y="2590"/>
                <a:ext cx="970" cy="696"/>
              </a:xfrm>
              <a:prstGeom prst="rect">
                <a:avLst/>
              </a:prstGeom>
              <a:noFill/>
            </p:spPr>
            <p:txBody>
              <a:bodyPr vert="eaVert" wrap="square" rtlCol="0">
                <a:spAutoFit/>
              </a:bodyPr>
              <a:lstStyle/>
              <a:p>
                <a:r>
                  <a:rPr lang="zh-CN" altLang="en-US" sz="2800">
                    <a:latin typeface="方正姚体" panose="02010601030101010101" charset="-122"/>
                    <a:ea typeface="方正姚体" panose="02010601030101010101" charset="-122"/>
                  </a:rPr>
                  <a:t>贰</a:t>
                </a:r>
              </a:p>
            </p:txBody>
          </p:sp>
          <p:sp>
            <p:nvSpPr>
              <p:cNvPr id="3" name="椭圆 2"/>
              <p:cNvSpPr/>
              <p:nvPr/>
            </p:nvSpPr>
            <p:spPr>
              <a:xfrm>
                <a:off x="6189" y="2496"/>
                <a:ext cx="1015" cy="88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6" name="直接连接符 25"/>
            <p:cNvCxnSpPr/>
            <p:nvPr/>
          </p:nvCxnSpPr>
          <p:spPr>
            <a:xfrm flipH="1">
              <a:off x="6447" y="2920"/>
              <a:ext cx="1482" cy="1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204" y="3793"/>
              <a:ext cx="4599" cy="2414"/>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a:extLst>
              <a:ext uri="{FF2B5EF4-FFF2-40B4-BE49-F238E27FC236}">
                <a16:creationId xmlns:a16="http://schemas.microsoft.com/office/drawing/2014/main" id="{64F915B9-9995-47BF-8002-049AF9AA89DF}"/>
              </a:ext>
            </a:extLst>
          </p:cNvPr>
          <p:cNvSpPr txBox="1"/>
          <p:nvPr/>
        </p:nvSpPr>
        <p:spPr>
          <a:xfrm>
            <a:off x="6027070" y="2920041"/>
            <a:ext cx="1753534" cy="369332"/>
          </a:xfrm>
          <a:prstGeom prst="rect">
            <a:avLst/>
          </a:prstGeom>
          <a:noFill/>
        </p:spPr>
        <p:txBody>
          <a:bodyPr wrap="square">
            <a:spAutoFit/>
          </a:bodyPr>
          <a:lstStyle/>
          <a:p>
            <a:pPr algn="l"/>
            <a:r>
              <a:rPr lang="zh-CN" altLang="zh-CN" b="1" dirty="0">
                <a:solidFill>
                  <a:srgbClr val="000000"/>
                </a:solidFill>
                <a:effectLst/>
                <a:latin typeface="微软雅黑" panose="020B0503020204020204" charset="-122"/>
                <a:ea typeface="微软雅黑" panose="020B0503020204020204" charset="-122"/>
                <a:cs typeface="Times New Roman" panose="02020603050405020304" pitchFamily="18" charset="0"/>
                <a:sym typeface="+mn-ea"/>
              </a:rPr>
              <a:t>加强</a:t>
            </a:r>
            <a:r>
              <a:rPr lang="zh-CN" altLang="zh-CN" b="1" dirty="0">
                <a:solidFill>
                  <a:srgbClr val="FF0000"/>
                </a:solidFill>
                <a:effectLst/>
                <a:latin typeface="微软雅黑" panose="020B0503020204020204" charset="-122"/>
                <a:ea typeface="微软雅黑" panose="020B0503020204020204" charset="-122"/>
                <a:cs typeface="Times New Roman" panose="02020603050405020304" pitchFamily="18" charset="0"/>
                <a:sym typeface="+mn-ea"/>
              </a:rPr>
              <a:t>学段衔接</a:t>
            </a:r>
            <a:endParaRPr lang="zh-CN" altLang="en-US" b="1" dirty="0">
              <a:latin typeface="微软雅黑" panose="020B0503020204020204" charset="-122"/>
              <a:ea typeface="微软雅黑" panose="020B0503020204020204" charset="-122"/>
            </a:endParaRPr>
          </a:p>
        </p:txBody>
      </p:sp>
      <p:sp>
        <p:nvSpPr>
          <p:cNvPr id="31" name="文本框 30">
            <a:extLst>
              <a:ext uri="{FF2B5EF4-FFF2-40B4-BE49-F238E27FC236}">
                <a16:creationId xmlns:a16="http://schemas.microsoft.com/office/drawing/2014/main" id="{2C23E107-50A0-45B5-A7B5-0D21AFA5DA58}"/>
              </a:ext>
            </a:extLst>
          </p:cNvPr>
          <p:cNvSpPr txBox="1"/>
          <p:nvPr/>
        </p:nvSpPr>
        <p:spPr>
          <a:xfrm>
            <a:off x="1816888" y="2694192"/>
            <a:ext cx="2324363" cy="369332"/>
          </a:xfrm>
          <a:prstGeom prst="rect">
            <a:avLst/>
          </a:prstGeom>
          <a:noFill/>
        </p:spPr>
        <p:txBody>
          <a:bodyPr wrap="square">
            <a:spAutoFit/>
          </a:bodyPr>
          <a:lstStyle/>
          <a:p>
            <a:r>
              <a:rPr lang="zh-CN" altLang="zh-CN" sz="1800" b="1" dirty="0">
                <a:solidFill>
                  <a:srgbClr val="FF0000"/>
                </a:solidFill>
                <a:effectLst/>
                <a:latin typeface="微软雅黑" panose="020B0503020204020204" charset="-122"/>
                <a:ea typeface="微软雅黑" panose="020B0503020204020204" charset="-122"/>
                <a:cs typeface="微软雅黑" panose="020B0503020204020204" charset="-122"/>
              </a:rPr>
              <a:t>教—学—评”一致性</a:t>
            </a:r>
            <a:endParaRPr lang="zh-CN" altLang="en-US"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P spid="37" grpId="0"/>
      <p:bldP spid="29"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19" cstate="print">
            <a:extLst>
              <a:ext uri="{28A0092B-C50C-407E-A947-70E740481C1C}">
                <a14:useLocalDpi xmlns:a14="http://schemas.microsoft.com/office/drawing/2010/main" val="0"/>
              </a:ext>
            </a:extLst>
          </a:blip>
          <a:srcRect t="30909" r="25025"/>
          <a:stretch>
            <a:fillRect/>
          </a:stretch>
        </p:blipFill>
        <p:spPr>
          <a:xfrm>
            <a:off x="3840251" y="0"/>
            <a:ext cx="5292624" cy="3345532"/>
          </a:xfrm>
          <a:prstGeom prst="rect">
            <a:avLst/>
          </a:prstGeom>
        </p:spPr>
      </p:pic>
      <p:pic>
        <p:nvPicPr>
          <p:cNvPr id="40" name="图片 39"/>
          <p:cNvPicPr>
            <a:picLocks noChangeAspect="1"/>
          </p:cNvPicPr>
          <p:nvPr/>
        </p:nvPicPr>
        <p:blipFill rotWithShape="1">
          <a:blip r:embed="rId20" cstate="print">
            <a:extLst>
              <a:ext uri="{28A0092B-C50C-407E-A947-70E740481C1C}">
                <a14:useLocalDpi xmlns:a14="http://schemas.microsoft.com/office/drawing/2010/main" val="0"/>
              </a:ext>
            </a:extLst>
          </a:blip>
          <a:srcRect l="-2601" r="1"/>
          <a:stretch>
            <a:fillRect/>
          </a:stretch>
        </p:blipFill>
        <p:spPr>
          <a:xfrm>
            <a:off x="-1001604" y="2299647"/>
            <a:ext cx="4213525" cy="3967760"/>
          </a:xfrm>
          <a:prstGeom prst="rect">
            <a:avLst/>
          </a:prstGeom>
        </p:spPr>
      </p:pic>
      <p:grpSp>
        <p:nvGrpSpPr>
          <p:cNvPr id="2" name="组合 1"/>
          <p:cNvGrpSpPr/>
          <p:nvPr/>
        </p:nvGrpSpPr>
        <p:grpSpPr>
          <a:xfrm>
            <a:off x="702475" y="1059618"/>
            <a:ext cx="7488768" cy="2923869"/>
            <a:chOff x="702475" y="1059618"/>
            <a:chExt cx="7488768" cy="2923869"/>
          </a:xfrm>
        </p:grpSpPr>
        <p:sp>
          <p:nvSpPr>
            <p:cNvPr id="18" name="对角圆角矩形 17"/>
            <p:cNvSpPr/>
            <p:nvPr/>
          </p:nvSpPr>
          <p:spPr bwMode="auto">
            <a:xfrm>
              <a:off x="4230803" y="1419622"/>
              <a:ext cx="1440000" cy="1440000"/>
            </a:xfrm>
            <a:prstGeom prst="round2DiagRect">
              <a:avLst/>
            </a:prstGeom>
            <a:gradFill flip="none" rotWithShape="1">
              <a:gsLst>
                <a:gs pos="50000">
                  <a:schemeClr val="bg1">
                    <a:lumMod val="95000"/>
                  </a:schemeClr>
                </a:gs>
                <a:gs pos="100000">
                  <a:schemeClr val="bg1">
                    <a:lumMod val="75000"/>
                  </a:schemeClr>
                </a:gs>
                <a:gs pos="0">
                  <a:schemeClr val="bg1"/>
                </a:gs>
              </a:gsLst>
              <a:lin ang="18900000" scaled="0"/>
              <a:tileRect/>
            </a:gradFill>
            <a:ln w="3810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 name="TextBox 18"/>
            <p:cNvSpPr txBox="1"/>
            <p:nvPr/>
          </p:nvSpPr>
          <p:spPr>
            <a:xfrm>
              <a:off x="4503450" y="1712705"/>
              <a:ext cx="894813" cy="946150"/>
            </a:xfrm>
            <a:prstGeom prst="rect">
              <a:avLst/>
            </a:prstGeom>
            <a:noFill/>
          </p:spPr>
          <p:txBody>
            <a:bodyPr wrap="square" lIns="101522" tIns="50759" rIns="101522" bIns="50759"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5500" dirty="0"/>
                <a:t>指</a:t>
              </a:r>
            </a:p>
          </p:txBody>
        </p:sp>
        <p:sp>
          <p:nvSpPr>
            <p:cNvPr id="21" name="对角圆角矩形 20"/>
            <p:cNvSpPr/>
            <p:nvPr/>
          </p:nvSpPr>
          <p:spPr bwMode="auto">
            <a:xfrm>
              <a:off x="5557153" y="1958493"/>
              <a:ext cx="1440000" cy="1440000"/>
            </a:xfrm>
            <a:prstGeom prst="round2DiagRect">
              <a:avLst/>
            </a:prstGeom>
            <a:gradFill flip="none" rotWithShape="1">
              <a:gsLst>
                <a:gs pos="50000">
                  <a:schemeClr val="bg1">
                    <a:lumMod val="95000"/>
                  </a:schemeClr>
                </a:gs>
                <a:gs pos="100000">
                  <a:schemeClr val="bg1">
                    <a:lumMod val="75000"/>
                  </a:schemeClr>
                </a:gs>
                <a:gs pos="0">
                  <a:schemeClr val="bg1"/>
                </a:gs>
              </a:gsLst>
              <a:lin ang="18900000" scaled="0"/>
              <a:tileRect/>
            </a:gradFill>
            <a:ln w="3810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TextBox 21"/>
            <p:cNvSpPr txBox="1"/>
            <p:nvPr/>
          </p:nvSpPr>
          <p:spPr>
            <a:xfrm>
              <a:off x="5829805" y="2251582"/>
              <a:ext cx="894813" cy="946150"/>
            </a:xfrm>
            <a:prstGeom prst="rect">
              <a:avLst/>
            </a:prstGeom>
            <a:noFill/>
          </p:spPr>
          <p:txBody>
            <a:bodyPr wrap="square" lIns="101522" tIns="50759" rIns="101522" bIns="50759"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5500" dirty="0"/>
                <a:t>导</a:t>
              </a:r>
            </a:p>
          </p:txBody>
        </p:sp>
        <p:sp>
          <p:nvSpPr>
            <p:cNvPr id="15" name="对角圆角矩形 14"/>
            <p:cNvSpPr/>
            <p:nvPr/>
          </p:nvSpPr>
          <p:spPr bwMode="auto">
            <a:xfrm>
              <a:off x="3335465" y="2351453"/>
              <a:ext cx="1440000" cy="1440000"/>
            </a:xfrm>
            <a:prstGeom prst="round2DiagRect">
              <a:avLst/>
            </a:prstGeom>
            <a:gradFill flip="none" rotWithShape="1">
              <a:gsLst>
                <a:gs pos="50000">
                  <a:schemeClr val="bg1">
                    <a:lumMod val="95000"/>
                  </a:schemeClr>
                </a:gs>
                <a:gs pos="100000">
                  <a:schemeClr val="bg1">
                    <a:lumMod val="75000"/>
                  </a:schemeClr>
                </a:gs>
                <a:gs pos="0">
                  <a:schemeClr val="bg1"/>
                </a:gs>
              </a:gsLst>
              <a:lin ang="18900000" scaled="0"/>
              <a:tileRect/>
            </a:gradFill>
            <a:ln w="3810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6" name="TextBox 15"/>
            <p:cNvSpPr txBox="1"/>
            <p:nvPr/>
          </p:nvSpPr>
          <p:spPr>
            <a:xfrm>
              <a:off x="3608117" y="2644505"/>
              <a:ext cx="894813" cy="948895"/>
            </a:xfrm>
            <a:prstGeom prst="rect">
              <a:avLst/>
            </a:prstGeom>
            <a:noFill/>
          </p:spPr>
          <p:txBody>
            <a:bodyPr wrap="square" lIns="101522" tIns="50759" rIns="101522" bIns="50759"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5500" dirty="0"/>
                <a:t>谢</a:t>
              </a:r>
            </a:p>
          </p:txBody>
        </p:sp>
        <p:sp>
          <p:nvSpPr>
            <p:cNvPr id="3" name="对角圆角矩形 2"/>
            <p:cNvSpPr/>
            <p:nvPr/>
          </p:nvSpPr>
          <p:spPr bwMode="auto">
            <a:xfrm>
              <a:off x="2219894" y="1635842"/>
              <a:ext cx="1440000" cy="1440000"/>
            </a:xfrm>
            <a:prstGeom prst="round2DiagRect">
              <a:avLst/>
            </a:prstGeom>
            <a:gradFill flip="none" rotWithShape="1">
              <a:gsLst>
                <a:gs pos="50000">
                  <a:schemeClr val="bg1">
                    <a:lumMod val="95000"/>
                  </a:schemeClr>
                </a:gs>
                <a:gs pos="100000">
                  <a:schemeClr val="bg1">
                    <a:lumMod val="75000"/>
                  </a:schemeClr>
                </a:gs>
                <a:gs pos="0">
                  <a:schemeClr val="bg1"/>
                </a:gs>
              </a:gsLst>
              <a:lin ang="18900000" scaled="0"/>
              <a:tileRect/>
            </a:gradFill>
            <a:ln w="3810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 name="TextBox 3"/>
            <p:cNvSpPr txBox="1"/>
            <p:nvPr/>
          </p:nvSpPr>
          <p:spPr>
            <a:xfrm>
              <a:off x="2501511" y="1928887"/>
              <a:ext cx="894813" cy="948895"/>
            </a:xfrm>
            <a:prstGeom prst="rect">
              <a:avLst/>
            </a:prstGeom>
            <a:noFill/>
            <a:ln w="22225">
              <a:noFill/>
            </a:ln>
          </p:spPr>
          <p:txBody>
            <a:bodyPr wrap="square" lIns="101522" tIns="50759" rIns="101522" bIns="50759" rtlCol="0">
              <a:spAutoFit/>
            </a:bodyPr>
            <a:lstStyle/>
            <a:p>
              <a:pPr algn="ctr"/>
              <a:r>
                <a:rPr lang="zh-CN" altLang="en-US" sz="5500" b="1" dirty="0">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rPr>
                <a:t>谢</a:t>
              </a:r>
              <a:endParaRPr lang="zh-CN" altLang="en-US" sz="5000" b="1" dirty="0">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endParaRPr>
            </a:p>
          </p:txBody>
        </p:sp>
        <p:sp>
          <p:nvSpPr>
            <p:cNvPr id="23" name="MH_Other_4"/>
            <p:cNvSpPr/>
            <p:nvPr>
              <p:custDataLst>
                <p:tags r:id="rId1"/>
              </p:custDataLst>
            </p:nvPr>
          </p:nvSpPr>
          <p:spPr>
            <a:xfrm>
              <a:off x="6517528" y="3551487"/>
              <a:ext cx="432000" cy="432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24" name="MH_Other_4"/>
            <p:cNvSpPr/>
            <p:nvPr>
              <p:custDataLst>
                <p:tags r:id="rId2"/>
              </p:custDataLst>
            </p:nvPr>
          </p:nvSpPr>
          <p:spPr>
            <a:xfrm>
              <a:off x="2394255" y="3418413"/>
              <a:ext cx="269512" cy="2663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25" name="MH_Other_4"/>
            <p:cNvSpPr/>
            <p:nvPr>
              <p:custDataLst>
                <p:tags r:id="rId3"/>
              </p:custDataLst>
            </p:nvPr>
          </p:nvSpPr>
          <p:spPr>
            <a:xfrm>
              <a:off x="7615243" y="1571064"/>
              <a:ext cx="576000" cy="576000"/>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26" name="MH_Other_4"/>
            <p:cNvSpPr/>
            <p:nvPr>
              <p:custDataLst>
                <p:tags r:id="rId4"/>
              </p:custDataLst>
            </p:nvPr>
          </p:nvSpPr>
          <p:spPr>
            <a:xfrm>
              <a:off x="702475" y="2495417"/>
              <a:ext cx="576000" cy="576000"/>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27" name="MH_Other_4"/>
            <p:cNvSpPr/>
            <p:nvPr>
              <p:custDataLst>
                <p:tags r:id="rId5"/>
              </p:custDataLst>
            </p:nvPr>
          </p:nvSpPr>
          <p:spPr>
            <a:xfrm>
              <a:off x="1422555" y="3172249"/>
              <a:ext cx="355390" cy="35128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28" name="MH_Other_4"/>
            <p:cNvSpPr/>
            <p:nvPr>
              <p:custDataLst>
                <p:tags r:id="rId6"/>
              </p:custDataLst>
            </p:nvPr>
          </p:nvSpPr>
          <p:spPr>
            <a:xfrm>
              <a:off x="6131800" y="1290930"/>
              <a:ext cx="288000" cy="288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29" name="MH_Other_4"/>
            <p:cNvSpPr/>
            <p:nvPr>
              <p:custDataLst>
                <p:tags r:id="rId7"/>
              </p:custDataLst>
            </p:nvPr>
          </p:nvSpPr>
          <p:spPr>
            <a:xfrm>
              <a:off x="2412202" y="1117008"/>
              <a:ext cx="351847" cy="347783"/>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0" name="MH_Other_4"/>
            <p:cNvSpPr/>
            <p:nvPr>
              <p:custDataLst>
                <p:tags r:id="rId8"/>
              </p:custDataLst>
            </p:nvPr>
          </p:nvSpPr>
          <p:spPr>
            <a:xfrm>
              <a:off x="5099198" y="3250451"/>
              <a:ext cx="234000" cy="231297"/>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1" name="MH_Other_4"/>
            <p:cNvSpPr/>
            <p:nvPr>
              <p:custDataLst>
                <p:tags r:id="rId9"/>
              </p:custDataLst>
            </p:nvPr>
          </p:nvSpPr>
          <p:spPr>
            <a:xfrm>
              <a:off x="7255043" y="3324842"/>
              <a:ext cx="360000" cy="360000"/>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2" name="MH_Other_4"/>
            <p:cNvSpPr/>
            <p:nvPr>
              <p:custDataLst>
                <p:tags r:id="rId10"/>
              </p:custDataLst>
            </p:nvPr>
          </p:nvSpPr>
          <p:spPr>
            <a:xfrm>
              <a:off x="1467159" y="1927496"/>
              <a:ext cx="324000" cy="324000"/>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3" name="MH_Other_4"/>
            <p:cNvSpPr/>
            <p:nvPr>
              <p:custDataLst>
                <p:tags r:id="rId11"/>
              </p:custDataLst>
            </p:nvPr>
          </p:nvSpPr>
          <p:spPr>
            <a:xfrm>
              <a:off x="3493764" y="1571064"/>
              <a:ext cx="288000" cy="288000"/>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4" name="MH_Other_4"/>
            <p:cNvSpPr/>
            <p:nvPr>
              <p:custDataLst>
                <p:tags r:id="rId12"/>
              </p:custDataLst>
            </p:nvPr>
          </p:nvSpPr>
          <p:spPr>
            <a:xfrm>
              <a:off x="5673938" y="3524459"/>
              <a:ext cx="200773" cy="200773"/>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5" name="MH_Other_4"/>
            <p:cNvSpPr/>
            <p:nvPr>
              <p:custDataLst>
                <p:tags r:id="rId13"/>
              </p:custDataLst>
            </p:nvPr>
          </p:nvSpPr>
          <p:spPr>
            <a:xfrm>
              <a:off x="5129909" y="1059618"/>
              <a:ext cx="216000" cy="216000"/>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6" name="MH_Other_4"/>
            <p:cNvSpPr/>
            <p:nvPr>
              <p:custDataLst>
                <p:tags r:id="rId14"/>
              </p:custDataLst>
            </p:nvPr>
          </p:nvSpPr>
          <p:spPr>
            <a:xfrm>
              <a:off x="3062934" y="3366062"/>
              <a:ext cx="180000" cy="180000"/>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7" name="MH_Other_4"/>
            <p:cNvSpPr/>
            <p:nvPr>
              <p:custDataLst>
                <p:tags r:id="rId15"/>
              </p:custDataLst>
            </p:nvPr>
          </p:nvSpPr>
          <p:spPr>
            <a:xfrm>
              <a:off x="7363044" y="2495417"/>
              <a:ext cx="144000" cy="144000"/>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8" name="MH_Other_4"/>
            <p:cNvSpPr/>
            <p:nvPr>
              <p:custDataLst>
                <p:tags r:id="rId16"/>
              </p:custDataLst>
            </p:nvPr>
          </p:nvSpPr>
          <p:spPr>
            <a:xfrm>
              <a:off x="4521560" y="3713898"/>
              <a:ext cx="252000" cy="252000"/>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0"/>
          <a:stretch>
            <a:fillRect/>
          </a:stretch>
        </p:blipFill>
        <p:spPr>
          <a:xfrm>
            <a:off x="1048179" y="0"/>
            <a:ext cx="469302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8" name="组合 7"/>
          <p:cNvGrpSpPr/>
          <p:nvPr/>
        </p:nvGrpSpPr>
        <p:grpSpPr>
          <a:xfrm>
            <a:off x="1039725" y="88798"/>
            <a:ext cx="1588059" cy="468016"/>
            <a:chOff x="1214518" y="1131590"/>
            <a:chExt cx="3528392" cy="468016"/>
          </a:xfrm>
        </p:grpSpPr>
        <p:sp>
          <p:nvSpPr>
            <p:cNvPr id="9" name="文本框 8"/>
            <p:cNvSpPr txBox="1"/>
            <p:nvPr/>
          </p:nvSpPr>
          <p:spPr>
            <a:xfrm>
              <a:off x="1307675" y="1137941"/>
              <a:ext cx="3342077"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10" name="矩形 9"/>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388572" y="776925"/>
            <a:ext cx="4693022" cy="461665"/>
          </a:xfrm>
          <a:prstGeom prst="rect">
            <a:avLst/>
          </a:prstGeom>
          <a:noFill/>
        </p:spPr>
        <p:txBody>
          <a:bodyPr wrap="square">
            <a:spAutoFit/>
          </a:bodyPr>
          <a:lstStyle/>
          <a:p>
            <a:r>
              <a:rPr lang="zh-CN" altLang="en-US" sz="2400" dirty="0">
                <a:solidFill>
                  <a:srgbClr val="002060"/>
                </a:solidFill>
                <a:latin typeface="微软雅黑" panose="020B0503020204020204" charset="-122"/>
                <a:ea typeface="微软雅黑" panose="020B0503020204020204" charset="-122"/>
              </a:rPr>
              <a:t>【课程理念】</a:t>
            </a:r>
          </a:p>
        </p:txBody>
      </p:sp>
      <p:sp>
        <p:nvSpPr>
          <p:cNvPr id="61" name="任意形状 60"/>
          <p:cNvSpPr/>
          <p:nvPr>
            <p:custDataLst>
              <p:tags r:id="rId1"/>
            </p:custDataLst>
          </p:nvPr>
        </p:nvSpPr>
        <p:spPr>
          <a:xfrm>
            <a:off x="5081160" y="3765397"/>
            <a:ext cx="1237864" cy="70025"/>
          </a:xfrm>
          <a:custGeom>
            <a:avLst/>
            <a:gdLst>
              <a:gd name="connsiteX0" fmla="*/ 1313606 w 1352510"/>
              <a:gd name="connsiteY0" fmla="*/ 0 h 76510"/>
              <a:gd name="connsiteX1" fmla="*/ 1352510 w 1352510"/>
              <a:gd name="connsiteY1" fmla="*/ 38255 h 76510"/>
              <a:gd name="connsiteX2" fmla="*/ 1313606 w 1352510"/>
              <a:gd name="connsiteY2" fmla="*/ 76510 h 76510"/>
              <a:gd name="connsiteX3" fmla="*/ 1274702 w 1352510"/>
              <a:gd name="connsiteY3" fmla="*/ 38255 h 76510"/>
              <a:gd name="connsiteX4" fmla="*/ 1313606 w 1352510"/>
              <a:gd name="connsiteY4" fmla="*/ 0 h 76510"/>
              <a:gd name="connsiteX5" fmla="*/ 1059443 w 1352510"/>
              <a:gd name="connsiteY5" fmla="*/ 0 h 76510"/>
              <a:gd name="connsiteX6" fmla="*/ 1098347 w 1352510"/>
              <a:gd name="connsiteY6" fmla="*/ 38255 h 76510"/>
              <a:gd name="connsiteX7" fmla="*/ 1059443 w 1352510"/>
              <a:gd name="connsiteY7" fmla="*/ 76510 h 76510"/>
              <a:gd name="connsiteX8" fmla="*/ 1020539 w 1352510"/>
              <a:gd name="connsiteY8" fmla="*/ 38255 h 76510"/>
              <a:gd name="connsiteX9" fmla="*/ 1059443 w 1352510"/>
              <a:gd name="connsiteY9" fmla="*/ 0 h 76510"/>
              <a:gd name="connsiteX10" fmla="*/ 803984 w 1352510"/>
              <a:gd name="connsiteY10" fmla="*/ 0 h 76510"/>
              <a:gd name="connsiteX11" fmla="*/ 841591 w 1352510"/>
              <a:gd name="connsiteY11" fmla="*/ 38255 h 76510"/>
              <a:gd name="connsiteX12" fmla="*/ 803984 w 1352510"/>
              <a:gd name="connsiteY12" fmla="*/ 76510 h 76510"/>
              <a:gd name="connsiteX13" fmla="*/ 766377 w 1352510"/>
              <a:gd name="connsiteY13" fmla="*/ 38255 h 76510"/>
              <a:gd name="connsiteX14" fmla="*/ 803984 w 1352510"/>
              <a:gd name="connsiteY14" fmla="*/ 0 h 76510"/>
              <a:gd name="connsiteX15" fmla="*/ 548525 w 1352510"/>
              <a:gd name="connsiteY15" fmla="*/ 0 h 76510"/>
              <a:gd name="connsiteX16" fmla="*/ 587429 w 1352510"/>
              <a:gd name="connsiteY16" fmla="*/ 38255 h 76510"/>
              <a:gd name="connsiteX17" fmla="*/ 548525 w 1352510"/>
              <a:gd name="connsiteY17" fmla="*/ 76510 h 76510"/>
              <a:gd name="connsiteX18" fmla="*/ 509621 w 1352510"/>
              <a:gd name="connsiteY18" fmla="*/ 38255 h 76510"/>
              <a:gd name="connsiteX19" fmla="*/ 548525 w 1352510"/>
              <a:gd name="connsiteY19" fmla="*/ 0 h 76510"/>
              <a:gd name="connsiteX20" fmla="*/ 294362 w 1352510"/>
              <a:gd name="connsiteY20" fmla="*/ 0 h 76510"/>
              <a:gd name="connsiteX21" fmla="*/ 333266 w 1352510"/>
              <a:gd name="connsiteY21" fmla="*/ 38255 h 76510"/>
              <a:gd name="connsiteX22" fmla="*/ 294362 w 1352510"/>
              <a:gd name="connsiteY22" fmla="*/ 76510 h 76510"/>
              <a:gd name="connsiteX23" fmla="*/ 255458 w 1352510"/>
              <a:gd name="connsiteY23" fmla="*/ 38255 h 76510"/>
              <a:gd name="connsiteX24" fmla="*/ 294362 w 1352510"/>
              <a:gd name="connsiteY24" fmla="*/ 0 h 76510"/>
              <a:gd name="connsiteX25" fmla="*/ 37607 w 1352510"/>
              <a:gd name="connsiteY25" fmla="*/ 0 h 76510"/>
              <a:gd name="connsiteX26" fmla="*/ 75214 w 1352510"/>
              <a:gd name="connsiteY26" fmla="*/ 38255 h 76510"/>
              <a:gd name="connsiteX27" fmla="*/ 37607 w 1352510"/>
              <a:gd name="connsiteY27" fmla="*/ 76510 h 76510"/>
              <a:gd name="connsiteX28" fmla="*/ 0 w 1352510"/>
              <a:gd name="connsiteY28" fmla="*/ 38255 h 76510"/>
              <a:gd name="connsiteX29" fmla="*/ 37607 w 1352510"/>
              <a:gd name="connsiteY29" fmla="*/ 0 h 7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2510" h="76510">
                <a:moveTo>
                  <a:pt x="1313606" y="0"/>
                </a:moveTo>
                <a:cubicBezTo>
                  <a:pt x="1335092" y="0"/>
                  <a:pt x="1352510" y="17127"/>
                  <a:pt x="1352510" y="38255"/>
                </a:cubicBezTo>
                <a:cubicBezTo>
                  <a:pt x="1352510" y="59383"/>
                  <a:pt x="1335092" y="76510"/>
                  <a:pt x="1313606" y="76510"/>
                </a:cubicBezTo>
                <a:cubicBezTo>
                  <a:pt x="1292120" y="76510"/>
                  <a:pt x="1274702" y="59383"/>
                  <a:pt x="1274702" y="38255"/>
                </a:cubicBezTo>
                <a:cubicBezTo>
                  <a:pt x="1274702" y="17127"/>
                  <a:pt x="1292120" y="0"/>
                  <a:pt x="1313606" y="0"/>
                </a:cubicBezTo>
                <a:close/>
                <a:moveTo>
                  <a:pt x="1059443" y="0"/>
                </a:moveTo>
                <a:cubicBezTo>
                  <a:pt x="1080929" y="0"/>
                  <a:pt x="1098347" y="17127"/>
                  <a:pt x="1098347" y="38255"/>
                </a:cubicBezTo>
                <a:cubicBezTo>
                  <a:pt x="1098347" y="59383"/>
                  <a:pt x="1080929" y="76510"/>
                  <a:pt x="1059443" y="76510"/>
                </a:cubicBezTo>
                <a:cubicBezTo>
                  <a:pt x="1037957" y="76510"/>
                  <a:pt x="1020539" y="59383"/>
                  <a:pt x="1020539" y="38255"/>
                </a:cubicBezTo>
                <a:cubicBezTo>
                  <a:pt x="1020539" y="17127"/>
                  <a:pt x="1037957" y="0"/>
                  <a:pt x="1059443" y="0"/>
                </a:cubicBezTo>
                <a:close/>
                <a:moveTo>
                  <a:pt x="803984" y="0"/>
                </a:moveTo>
                <a:cubicBezTo>
                  <a:pt x="824754" y="0"/>
                  <a:pt x="841591" y="17127"/>
                  <a:pt x="841591" y="38255"/>
                </a:cubicBezTo>
                <a:cubicBezTo>
                  <a:pt x="841591" y="59383"/>
                  <a:pt x="824754" y="76510"/>
                  <a:pt x="803984" y="76510"/>
                </a:cubicBezTo>
                <a:cubicBezTo>
                  <a:pt x="783214" y="76510"/>
                  <a:pt x="766377" y="59383"/>
                  <a:pt x="766377" y="38255"/>
                </a:cubicBezTo>
                <a:cubicBezTo>
                  <a:pt x="766377" y="17127"/>
                  <a:pt x="783214" y="0"/>
                  <a:pt x="803984" y="0"/>
                </a:cubicBezTo>
                <a:close/>
                <a:moveTo>
                  <a:pt x="548525" y="0"/>
                </a:moveTo>
                <a:cubicBezTo>
                  <a:pt x="570011" y="0"/>
                  <a:pt x="587429" y="17127"/>
                  <a:pt x="587429" y="38255"/>
                </a:cubicBezTo>
                <a:cubicBezTo>
                  <a:pt x="587429" y="59383"/>
                  <a:pt x="570011" y="76510"/>
                  <a:pt x="548525" y="76510"/>
                </a:cubicBezTo>
                <a:cubicBezTo>
                  <a:pt x="527039" y="76510"/>
                  <a:pt x="509621" y="59383"/>
                  <a:pt x="509621" y="38255"/>
                </a:cubicBezTo>
                <a:cubicBezTo>
                  <a:pt x="509621" y="17127"/>
                  <a:pt x="527039" y="0"/>
                  <a:pt x="548525" y="0"/>
                </a:cubicBezTo>
                <a:close/>
                <a:moveTo>
                  <a:pt x="294362" y="0"/>
                </a:moveTo>
                <a:cubicBezTo>
                  <a:pt x="315848" y="0"/>
                  <a:pt x="333266" y="17127"/>
                  <a:pt x="333266" y="38255"/>
                </a:cubicBezTo>
                <a:cubicBezTo>
                  <a:pt x="333266" y="59383"/>
                  <a:pt x="315848" y="76510"/>
                  <a:pt x="294362" y="76510"/>
                </a:cubicBezTo>
                <a:cubicBezTo>
                  <a:pt x="272876" y="76510"/>
                  <a:pt x="255458" y="59383"/>
                  <a:pt x="255458" y="38255"/>
                </a:cubicBezTo>
                <a:cubicBezTo>
                  <a:pt x="255458" y="17127"/>
                  <a:pt x="272876" y="0"/>
                  <a:pt x="294362" y="0"/>
                </a:cubicBezTo>
                <a:close/>
                <a:moveTo>
                  <a:pt x="37607" y="0"/>
                </a:moveTo>
                <a:cubicBezTo>
                  <a:pt x="58377" y="0"/>
                  <a:pt x="75214" y="17127"/>
                  <a:pt x="75214" y="38255"/>
                </a:cubicBezTo>
                <a:cubicBezTo>
                  <a:pt x="75214" y="59383"/>
                  <a:pt x="58377" y="76510"/>
                  <a:pt x="37607" y="76510"/>
                </a:cubicBezTo>
                <a:cubicBezTo>
                  <a:pt x="16837" y="76510"/>
                  <a:pt x="0" y="59383"/>
                  <a:pt x="0" y="38255"/>
                </a:cubicBezTo>
                <a:cubicBezTo>
                  <a:pt x="0" y="17127"/>
                  <a:pt x="16837" y="0"/>
                  <a:pt x="37607" y="0"/>
                </a:cubicBezTo>
                <a:close/>
              </a:path>
            </a:pathLst>
          </a:custGeom>
          <a:solidFill>
            <a:srgbClr val="FFFFFF">
              <a:lumMod val="85000"/>
            </a:srgbClr>
          </a:solidFill>
          <a:ln w="12700">
            <a:miter lim="400000"/>
          </a:ln>
        </p:spPr>
        <p:txBody>
          <a:bodyPr wrap="square" tIns="34290" bIns="3429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1" name="形状"/>
          <p:cNvSpPr/>
          <p:nvPr>
            <p:custDataLst>
              <p:tags r:id="rId2"/>
            </p:custDataLst>
          </p:nvPr>
        </p:nvSpPr>
        <p:spPr>
          <a:xfrm>
            <a:off x="5546398" y="1657692"/>
            <a:ext cx="978115" cy="249842"/>
          </a:xfrm>
          <a:custGeom>
            <a:avLst/>
            <a:gdLst/>
            <a:ahLst/>
            <a:cxnLst>
              <a:cxn ang="0">
                <a:pos x="wd2" y="hd2"/>
              </a:cxn>
              <a:cxn ang="5400000">
                <a:pos x="wd2" y="hd2"/>
              </a:cxn>
              <a:cxn ang="10800000">
                <a:pos x="wd2" y="hd2"/>
              </a:cxn>
              <a:cxn ang="16200000">
                <a:pos x="wd2" y="hd2"/>
              </a:cxn>
            </a:cxnLst>
            <a:rect l="0" t="0" r="r" b="b"/>
            <a:pathLst>
              <a:path w="21600" h="21600" extrusionOk="0">
                <a:moveTo>
                  <a:pt x="16811" y="21600"/>
                </a:moveTo>
                <a:lnTo>
                  <a:pt x="19205" y="16152"/>
                </a:lnTo>
                <a:lnTo>
                  <a:pt x="21600" y="10768"/>
                </a:lnTo>
                <a:lnTo>
                  <a:pt x="19205" y="5321"/>
                </a:lnTo>
                <a:lnTo>
                  <a:pt x="16811" y="0"/>
                </a:lnTo>
                <a:lnTo>
                  <a:pt x="16811" y="6081"/>
                </a:lnTo>
                <a:lnTo>
                  <a:pt x="0" y="6081"/>
                </a:lnTo>
                <a:lnTo>
                  <a:pt x="0" y="15519"/>
                </a:lnTo>
                <a:lnTo>
                  <a:pt x="16811" y="15519"/>
                </a:lnTo>
                <a:lnTo>
                  <a:pt x="16811" y="21600"/>
                </a:lnTo>
                <a:close/>
              </a:path>
            </a:pathLst>
          </a:custGeom>
          <a:solidFill>
            <a:srgbClr val="FFFFFF">
              <a:lumMod val="85000"/>
            </a:srgbClr>
          </a:solidFill>
          <a:ln w="12700" cap="flat">
            <a:noFill/>
            <a:miter lim="400000"/>
          </a:ln>
          <a:effectLst/>
        </p:spPr>
        <p:txBody>
          <a:bodyPr wrap="square" lIns="34290" tIns="34290" rIns="34290" bIns="3429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2" name="圆形"/>
          <p:cNvSpPr/>
          <p:nvPr>
            <p:custDataLst>
              <p:tags r:id="rId3"/>
            </p:custDataLst>
          </p:nvPr>
        </p:nvSpPr>
        <p:spPr>
          <a:xfrm>
            <a:off x="3682214" y="1746414"/>
            <a:ext cx="71211" cy="72398"/>
          </a:xfrm>
          <a:prstGeom prst="ellipse">
            <a:avLst/>
          </a:prstGeom>
          <a:solidFill>
            <a:srgbClr val="FFFFFF">
              <a:lumMod val="85000"/>
            </a:srgbClr>
          </a:solidFill>
          <a:ln w="12700" cap="flat">
            <a:noFill/>
            <a:miter lim="400000"/>
          </a:ln>
          <a:effectLst/>
        </p:spPr>
        <p:txBody>
          <a:bodyPr wrap="square" lIns="34290" tIns="34290" rIns="34290" bIns="3429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3" name="圆形"/>
          <p:cNvSpPr/>
          <p:nvPr>
            <p:custDataLst>
              <p:tags r:id="rId4"/>
            </p:custDataLst>
          </p:nvPr>
        </p:nvSpPr>
        <p:spPr>
          <a:xfrm>
            <a:off x="3914832" y="1746414"/>
            <a:ext cx="71211" cy="72398"/>
          </a:xfrm>
          <a:prstGeom prst="ellipse">
            <a:avLst/>
          </a:prstGeom>
          <a:solidFill>
            <a:srgbClr val="FFFFFF">
              <a:lumMod val="85000"/>
            </a:srgbClr>
          </a:solidFill>
          <a:ln w="12700" cap="flat">
            <a:noFill/>
            <a:miter lim="400000"/>
          </a:ln>
          <a:effectLst/>
        </p:spPr>
        <p:txBody>
          <a:bodyPr wrap="square" lIns="34290" tIns="34290" rIns="34290" bIns="3429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4" name="圆形"/>
          <p:cNvSpPr/>
          <p:nvPr>
            <p:custDataLst>
              <p:tags r:id="rId5"/>
            </p:custDataLst>
          </p:nvPr>
        </p:nvSpPr>
        <p:spPr>
          <a:xfrm>
            <a:off x="4149824" y="1746414"/>
            <a:ext cx="68837" cy="72398"/>
          </a:xfrm>
          <a:prstGeom prst="ellipse">
            <a:avLst/>
          </a:prstGeom>
          <a:solidFill>
            <a:srgbClr val="FFFFFF">
              <a:lumMod val="85000"/>
            </a:srgbClr>
          </a:solidFill>
          <a:ln w="12700" cap="flat">
            <a:noFill/>
            <a:miter lim="400000"/>
          </a:ln>
          <a:effectLst/>
        </p:spPr>
        <p:txBody>
          <a:bodyPr wrap="square" lIns="34290" tIns="34290" rIns="34290" bIns="3429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5" name="圆形"/>
          <p:cNvSpPr/>
          <p:nvPr>
            <p:custDataLst>
              <p:tags r:id="rId6"/>
            </p:custDataLst>
          </p:nvPr>
        </p:nvSpPr>
        <p:spPr>
          <a:xfrm>
            <a:off x="4382443" y="1746414"/>
            <a:ext cx="68837" cy="72398"/>
          </a:xfrm>
          <a:prstGeom prst="ellipse">
            <a:avLst/>
          </a:prstGeom>
          <a:solidFill>
            <a:srgbClr val="FFFFFF">
              <a:lumMod val="85000"/>
            </a:srgbClr>
          </a:solidFill>
          <a:ln w="12700" cap="flat">
            <a:noFill/>
            <a:miter lim="400000"/>
          </a:ln>
          <a:effectLst/>
        </p:spPr>
        <p:txBody>
          <a:bodyPr wrap="square" lIns="34290" tIns="34290" rIns="34290" bIns="3429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6" name="圆形"/>
          <p:cNvSpPr/>
          <p:nvPr>
            <p:custDataLst>
              <p:tags r:id="rId7"/>
            </p:custDataLst>
          </p:nvPr>
        </p:nvSpPr>
        <p:spPr>
          <a:xfrm>
            <a:off x="4612364" y="1746414"/>
            <a:ext cx="71211" cy="72398"/>
          </a:xfrm>
          <a:prstGeom prst="ellipse">
            <a:avLst/>
          </a:prstGeom>
          <a:solidFill>
            <a:srgbClr val="FFFFFF">
              <a:lumMod val="85000"/>
            </a:srgbClr>
          </a:solidFill>
          <a:ln w="12700" cap="flat">
            <a:noFill/>
            <a:miter lim="400000"/>
          </a:ln>
          <a:effectLst/>
        </p:spPr>
        <p:txBody>
          <a:bodyPr wrap="square" lIns="34290" tIns="34290" rIns="34290" bIns="3429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7" name="圆形"/>
          <p:cNvSpPr/>
          <p:nvPr>
            <p:custDataLst>
              <p:tags r:id="rId8"/>
            </p:custDataLst>
          </p:nvPr>
        </p:nvSpPr>
        <p:spPr>
          <a:xfrm>
            <a:off x="4847356" y="1746414"/>
            <a:ext cx="68837" cy="72398"/>
          </a:xfrm>
          <a:prstGeom prst="ellipse">
            <a:avLst/>
          </a:prstGeom>
          <a:solidFill>
            <a:srgbClr val="FFFFFF">
              <a:lumMod val="85000"/>
            </a:srgbClr>
          </a:solidFill>
          <a:ln w="12700" cap="flat">
            <a:noFill/>
            <a:miter lim="400000"/>
          </a:ln>
          <a:effectLst/>
        </p:spPr>
        <p:txBody>
          <a:bodyPr wrap="square" lIns="34290" tIns="34290" rIns="34290" bIns="3429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8" name="圆形"/>
          <p:cNvSpPr/>
          <p:nvPr>
            <p:custDataLst>
              <p:tags r:id="rId9"/>
            </p:custDataLst>
          </p:nvPr>
        </p:nvSpPr>
        <p:spPr>
          <a:xfrm>
            <a:off x="5081160" y="1746414"/>
            <a:ext cx="71211" cy="72398"/>
          </a:xfrm>
          <a:prstGeom prst="ellipse">
            <a:avLst/>
          </a:prstGeom>
          <a:solidFill>
            <a:srgbClr val="FFFFFF">
              <a:lumMod val="85000"/>
            </a:srgbClr>
          </a:solidFill>
          <a:ln w="12700" cap="flat">
            <a:noFill/>
            <a:miter lim="400000"/>
          </a:ln>
          <a:effectLst/>
        </p:spPr>
        <p:txBody>
          <a:bodyPr wrap="square" lIns="34290" tIns="34290" rIns="34290" bIns="3429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69" name="圆形"/>
          <p:cNvSpPr/>
          <p:nvPr>
            <p:custDataLst>
              <p:tags r:id="rId10"/>
            </p:custDataLst>
          </p:nvPr>
        </p:nvSpPr>
        <p:spPr>
          <a:xfrm>
            <a:off x="5313779" y="1746414"/>
            <a:ext cx="71211" cy="72398"/>
          </a:xfrm>
          <a:prstGeom prst="ellipse">
            <a:avLst/>
          </a:prstGeom>
          <a:solidFill>
            <a:srgbClr val="FFFFFF">
              <a:lumMod val="85000"/>
            </a:srgbClr>
          </a:solidFill>
          <a:ln w="12700" cap="flat">
            <a:noFill/>
            <a:miter lim="400000"/>
          </a:ln>
          <a:effectLst/>
        </p:spPr>
        <p:txBody>
          <a:bodyPr wrap="square" lIns="34290" tIns="34290" rIns="34290" bIns="3429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77" name="形状"/>
          <p:cNvSpPr/>
          <p:nvPr>
            <p:custDataLst>
              <p:tags r:id="rId11"/>
            </p:custDataLst>
          </p:nvPr>
        </p:nvSpPr>
        <p:spPr>
          <a:xfrm rot="540000">
            <a:off x="1828165" y="2146935"/>
            <a:ext cx="1813560" cy="1842770"/>
          </a:xfrm>
          <a:custGeom>
            <a:avLst/>
            <a:gdLst/>
            <a:ahLst/>
            <a:cxnLst>
              <a:cxn ang="0">
                <a:pos x="wd2" y="hd2"/>
              </a:cxn>
              <a:cxn ang="5400000">
                <a:pos x="wd2" y="hd2"/>
              </a:cxn>
              <a:cxn ang="10800000">
                <a:pos x="wd2" y="hd2"/>
              </a:cxn>
              <a:cxn ang="16200000">
                <a:pos x="wd2" y="hd2"/>
              </a:cxn>
            </a:cxnLst>
            <a:rect l="0" t="0" r="r" b="b"/>
            <a:pathLst>
              <a:path w="21522" h="21540" extrusionOk="0">
                <a:moveTo>
                  <a:pt x="9524" y="21532"/>
                </a:moveTo>
                <a:cubicBezTo>
                  <a:pt x="9760" y="21579"/>
                  <a:pt x="10019" y="21414"/>
                  <a:pt x="10090" y="21179"/>
                </a:cubicBezTo>
                <a:cubicBezTo>
                  <a:pt x="10207" y="20707"/>
                  <a:pt x="10207" y="20707"/>
                  <a:pt x="10207" y="20707"/>
                </a:cubicBezTo>
                <a:cubicBezTo>
                  <a:pt x="10278" y="20472"/>
                  <a:pt x="10537" y="20283"/>
                  <a:pt x="10773" y="20283"/>
                </a:cubicBezTo>
                <a:cubicBezTo>
                  <a:pt x="11338" y="20283"/>
                  <a:pt x="11880" y="20236"/>
                  <a:pt x="12422" y="20142"/>
                </a:cubicBezTo>
                <a:cubicBezTo>
                  <a:pt x="12657" y="20095"/>
                  <a:pt x="12940" y="20236"/>
                  <a:pt x="13058" y="20448"/>
                </a:cubicBezTo>
                <a:cubicBezTo>
                  <a:pt x="13270" y="20896"/>
                  <a:pt x="13270" y="20896"/>
                  <a:pt x="13270" y="20896"/>
                </a:cubicBezTo>
                <a:cubicBezTo>
                  <a:pt x="13364" y="21131"/>
                  <a:pt x="13646" y="21249"/>
                  <a:pt x="13882" y="21155"/>
                </a:cubicBezTo>
                <a:cubicBezTo>
                  <a:pt x="15083" y="20707"/>
                  <a:pt x="15083" y="20707"/>
                  <a:pt x="15083" y="20707"/>
                </a:cubicBezTo>
                <a:cubicBezTo>
                  <a:pt x="15295" y="20637"/>
                  <a:pt x="15437" y="20378"/>
                  <a:pt x="15390" y="20119"/>
                </a:cubicBezTo>
                <a:cubicBezTo>
                  <a:pt x="15248" y="19647"/>
                  <a:pt x="15248" y="19647"/>
                  <a:pt x="15248" y="19647"/>
                </a:cubicBezTo>
                <a:cubicBezTo>
                  <a:pt x="15178" y="19412"/>
                  <a:pt x="15319" y="19129"/>
                  <a:pt x="15531" y="18988"/>
                </a:cubicBezTo>
                <a:cubicBezTo>
                  <a:pt x="16002" y="18729"/>
                  <a:pt x="16450" y="18399"/>
                  <a:pt x="16874" y="18046"/>
                </a:cubicBezTo>
                <a:cubicBezTo>
                  <a:pt x="17062" y="17881"/>
                  <a:pt x="17392" y="17857"/>
                  <a:pt x="17580" y="18022"/>
                </a:cubicBezTo>
                <a:cubicBezTo>
                  <a:pt x="17981" y="18281"/>
                  <a:pt x="17981" y="18281"/>
                  <a:pt x="17981" y="18281"/>
                </a:cubicBezTo>
                <a:cubicBezTo>
                  <a:pt x="18193" y="18446"/>
                  <a:pt x="18499" y="18399"/>
                  <a:pt x="18640" y="18211"/>
                </a:cubicBezTo>
                <a:cubicBezTo>
                  <a:pt x="19465" y="17221"/>
                  <a:pt x="19465" y="17221"/>
                  <a:pt x="19465" y="17221"/>
                </a:cubicBezTo>
                <a:cubicBezTo>
                  <a:pt x="19629" y="17033"/>
                  <a:pt x="19606" y="16750"/>
                  <a:pt x="19441" y="16562"/>
                </a:cubicBezTo>
                <a:cubicBezTo>
                  <a:pt x="19088" y="16232"/>
                  <a:pt x="19088" y="16232"/>
                  <a:pt x="19088" y="16232"/>
                </a:cubicBezTo>
                <a:cubicBezTo>
                  <a:pt x="18899" y="16044"/>
                  <a:pt x="18876" y="15737"/>
                  <a:pt x="18993" y="15525"/>
                </a:cubicBezTo>
                <a:cubicBezTo>
                  <a:pt x="19276" y="15054"/>
                  <a:pt x="19512" y="14536"/>
                  <a:pt x="19700" y="14018"/>
                </a:cubicBezTo>
                <a:cubicBezTo>
                  <a:pt x="19771" y="13782"/>
                  <a:pt x="20030" y="13617"/>
                  <a:pt x="20289" y="13641"/>
                </a:cubicBezTo>
                <a:cubicBezTo>
                  <a:pt x="20784" y="13664"/>
                  <a:pt x="20784" y="13664"/>
                  <a:pt x="20784" y="13664"/>
                </a:cubicBezTo>
                <a:cubicBezTo>
                  <a:pt x="21019" y="13688"/>
                  <a:pt x="21255" y="13523"/>
                  <a:pt x="21302" y="13264"/>
                </a:cubicBezTo>
                <a:cubicBezTo>
                  <a:pt x="21514" y="12016"/>
                  <a:pt x="21514" y="12016"/>
                  <a:pt x="21514" y="12016"/>
                </a:cubicBezTo>
                <a:cubicBezTo>
                  <a:pt x="21561" y="11757"/>
                  <a:pt x="21396" y="11521"/>
                  <a:pt x="21161" y="11450"/>
                </a:cubicBezTo>
                <a:cubicBezTo>
                  <a:pt x="20689" y="11333"/>
                  <a:pt x="20689" y="11333"/>
                  <a:pt x="20689" y="11333"/>
                </a:cubicBezTo>
                <a:cubicBezTo>
                  <a:pt x="20454" y="11262"/>
                  <a:pt x="20265" y="11003"/>
                  <a:pt x="20265" y="10767"/>
                </a:cubicBezTo>
                <a:cubicBezTo>
                  <a:pt x="20265" y="10202"/>
                  <a:pt x="20218" y="9660"/>
                  <a:pt x="20124" y="9118"/>
                </a:cubicBezTo>
                <a:cubicBezTo>
                  <a:pt x="20077" y="8859"/>
                  <a:pt x="20218" y="8577"/>
                  <a:pt x="20430" y="8482"/>
                </a:cubicBezTo>
                <a:cubicBezTo>
                  <a:pt x="20878" y="8270"/>
                  <a:pt x="20878" y="8270"/>
                  <a:pt x="20878" y="8270"/>
                </a:cubicBezTo>
                <a:cubicBezTo>
                  <a:pt x="21113" y="8176"/>
                  <a:pt x="21231" y="7894"/>
                  <a:pt x="21137" y="7658"/>
                </a:cubicBezTo>
                <a:cubicBezTo>
                  <a:pt x="20689" y="6457"/>
                  <a:pt x="20689" y="6457"/>
                  <a:pt x="20689" y="6457"/>
                </a:cubicBezTo>
                <a:cubicBezTo>
                  <a:pt x="20619" y="6221"/>
                  <a:pt x="20360" y="6103"/>
                  <a:pt x="20101" y="6150"/>
                </a:cubicBezTo>
                <a:cubicBezTo>
                  <a:pt x="19629" y="6292"/>
                  <a:pt x="19629" y="6292"/>
                  <a:pt x="19629" y="6292"/>
                </a:cubicBezTo>
                <a:cubicBezTo>
                  <a:pt x="19394" y="6362"/>
                  <a:pt x="19111" y="6221"/>
                  <a:pt x="18993" y="6009"/>
                </a:cubicBezTo>
                <a:cubicBezTo>
                  <a:pt x="18711" y="5538"/>
                  <a:pt x="18381" y="5090"/>
                  <a:pt x="18028" y="4666"/>
                </a:cubicBezTo>
                <a:cubicBezTo>
                  <a:pt x="17863" y="4478"/>
                  <a:pt x="17863" y="4148"/>
                  <a:pt x="18004" y="3960"/>
                </a:cubicBezTo>
                <a:cubicBezTo>
                  <a:pt x="18287" y="3559"/>
                  <a:pt x="18287" y="3559"/>
                  <a:pt x="18287" y="3559"/>
                </a:cubicBezTo>
                <a:cubicBezTo>
                  <a:pt x="18428" y="3347"/>
                  <a:pt x="18381" y="3041"/>
                  <a:pt x="18193" y="2900"/>
                </a:cubicBezTo>
                <a:cubicBezTo>
                  <a:pt x="17203" y="2075"/>
                  <a:pt x="17203" y="2075"/>
                  <a:pt x="17203" y="2075"/>
                </a:cubicBezTo>
                <a:cubicBezTo>
                  <a:pt x="17015" y="1911"/>
                  <a:pt x="16732" y="1934"/>
                  <a:pt x="16544" y="2099"/>
                </a:cubicBezTo>
                <a:cubicBezTo>
                  <a:pt x="16214" y="2452"/>
                  <a:pt x="16214" y="2452"/>
                  <a:pt x="16214" y="2452"/>
                </a:cubicBezTo>
                <a:cubicBezTo>
                  <a:pt x="16026" y="2617"/>
                  <a:pt x="15719" y="2664"/>
                  <a:pt x="15507" y="2547"/>
                </a:cubicBezTo>
                <a:cubicBezTo>
                  <a:pt x="15036" y="2264"/>
                  <a:pt x="14518" y="2028"/>
                  <a:pt x="14000" y="1840"/>
                </a:cubicBezTo>
                <a:cubicBezTo>
                  <a:pt x="13764" y="1746"/>
                  <a:pt x="13599" y="1487"/>
                  <a:pt x="13623" y="1251"/>
                </a:cubicBezTo>
                <a:cubicBezTo>
                  <a:pt x="13646" y="756"/>
                  <a:pt x="13646" y="756"/>
                  <a:pt x="13646" y="756"/>
                </a:cubicBezTo>
                <a:cubicBezTo>
                  <a:pt x="13670" y="521"/>
                  <a:pt x="13505" y="285"/>
                  <a:pt x="13246" y="238"/>
                </a:cubicBezTo>
                <a:cubicBezTo>
                  <a:pt x="11998" y="3"/>
                  <a:pt x="11998" y="3"/>
                  <a:pt x="11998" y="3"/>
                </a:cubicBezTo>
                <a:cubicBezTo>
                  <a:pt x="11762" y="-21"/>
                  <a:pt x="11503" y="120"/>
                  <a:pt x="11432" y="379"/>
                </a:cubicBezTo>
                <a:cubicBezTo>
                  <a:pt x="11315" y="851"/>
                  <a:pt x="11315" y="851"/>
                  <a:pt x="11315" y="851"/>
                </a:cubicBezTo>
                <a:cubicBezTo>
                  <a:pt x="11244" y="1086"/>
                  <a:pt x="10985" y="1275"/>
                  <a:pt x="10749" y="1275"/>
                </a:cubicBezTo>
                <a:cubicBezTo>
                  <a:pt x="10184" y="1275"/>
                  <a:pt x="9642" y="1322"/>
                  <a:pt x="9100" y="1416"/>
                </a:cubicBezTo>
                <a:cubicBezTo>
                  <a:pt x="8865" y="1463"/>
                  <a:pt x="8582" y="1322"/>
                  <a:pt x="8464" y="1086"/>
                </a:cubicBezTo>
                <a:cubicBezTo>
                  <a:pt x="8252" y="662"/>
                  <a:pt x="8252" y="662"/>
                  <a:pt x="8252" y="662"/>
                </a:cubicBezTo>
                <a:cubicBezTo>
                  <a:pt x="8158" y="427"/>
                  <a:pt x="7876" y="309"/>
                  <a:pt x="7640" y="403"/>
                </a:cubicBezTo>
                <a:cubicBezTo>
                  <a:pt x="6462" y="827"/>
                  <a:pt x="6462" y="827"/>
                  <a:pt x="6462" y="827"/>
                </a:cubicBezTo>
                <a:cubicBezTo>
                  <a:pt x="6227" y="921"/>
                  <a:pt x="6085" y="1180"/>
                  <a:pt x="6156" y="1439"/>
                </a:cubicBezTo>
                <a:cubicBezTo>
                  <a:pt x="6274" y="1911"/>
                  <a:pt x="6274" y="1911"/>
                  <a:pt x="6274" y="1911"/>
                </a:cubicBezTo>
                <a:cubicBezTo>
                  <a:pt x="6344" y="2146"/>
                  <a:pt x="6203" y="2429"/>
                  <a:pt x="5991" y="2547"/>
                </a:cubicBezTo>
                <a:cubicBezTo>
                  <a:pt x="5520" y="2829"/>
                  <a:pt x="5072" y="3159"/>
                  <a:pt x="4648" y="3512"/>
                </a:cubicBezTo>
                <a:cubicBezTo>
                  <a:pt x="4460" y="3654"/>
                  <a:pt x="4130" y="3677"/>
                  <a:pt x="3942" y="3536"/>
                </a:cubicBezTo>
                <a:cubicBezTo>
                  <a:pt x="3541" y="3253"/>
                  <a:pt x="3541" y="3253"/>
                  <a:pt x="3541" y="3253"/>
                </a:cubicBezTo>
                <a:cubicBezTo>
                  <a:pt x="3329" y="3112"/>
                  <a:pt x="3023" y="3159"/>
                  <a:pt x="2882" y="3347"/>
                </a:cubicBezTo>
                <a:cubicBezTo>
                  <a:pt x="2057" y="4313"/>
                  <a:pt x="2057" y="4313"/>
                  <a:pt x="2057" y="4313"/>
                </a:cubicBezTo>
                <a:cubicBezTo>
                  <a:pt x="1893" y="4525"/>
                  <a:pt x="1916" y="4808"/>
                  <a:pt x="2081" y="4996"/>
                </a:cubicBezTo>
                <a:cubicBezTo>
                  <a:pt x="2434" y="5326"/>
                  <a:pt x="2434" y="5326"/>
                  <a:pt x="2434" y="5326"/>
                </a:cubicBezTo>
                <a:cubicBezTo>
                  <a:pt x="2623" y="5514"/>
                  <a:pt x="2646" y="5821"/>
                  <a:pt x="2529" y="6033"/>
                </a:cubicBezTo>
                <a:cubicBezTo>
                  <a:pt x="2246" y="6504"/>
                  <a:pt x="2010" y="7022"/>
                  <a:pt x="1822" y="7540"/>
                </a:cubicBezTo>
                <a:cubicBezTo>
                  <a:pt x="1728" y="7776"/>
                  <a:pt x="1469" y="7941"/>
                  <a:pt x="1233" y="7917"/>
                </a:cubicBezTo>
                <a:cubicBezTo>
                  <a:pt x="738" y="7870"/>
                  <a:pt x="738" y="7870"/>
                  <a:pt x="738" y="7870"/>
                </a:cubicBezTo>
                <a:cubicBezTo>
                  <a:pt x="503" y="7870"/>
                  <a:pt x="267" y="8035"/>
                  <a:pt x="220" y="8294"/>
                </a:cubicBezTo>
                <a:cubicBezTo>
                  <a:pt x="8" y="9542"/>
                  <a:pt x="8" y="9542"/>
                  <a:pt x="8" y="9542"/>
                </a:cubicBezTo>
                <a:cubicBezTo>
                  <a:pt x="-39" y="9778"/>
                  <a:pt x="126" y="10037"/>
                  <a:pt x="361" y="10108"/>
                </a:cubicBezTo>
                <a:cubicBezTo>
                  <a:pt x="833" y="10225"/>
                  <a:pt x="833" y="10225"/>
                  <a:pt x="833" y="10225"/>
                </a:cubicBezTo>
                <a:cubicBezTo>
                  <a:pt x="1068" y="10296"/>
                  <a:pt x="1257" y="10555"/>
                  <a:pt x="1257" y="10791"/>
                </a:cubicBezTo>
                <a:cubicBezTo>
                  <a:pt x="1257" y="11356"/>
                  <a:pt x="1304" y="11898"/>
                  <a:pt x="1398" y="12440"/>
                </a:cubicBezTo>
                <a:cubicBezTo>
                  <a:pt x="1445" y="12675"/>
                  <a:pt x="1304" y="12958"/>
                  <a:pt x="1068" y="13076"/>
                </a:cubicBezTo>
                <a:cubicBezTo>
                  <a:pt x="644" y="13288"/>
                  <a:pt x="644" y="13288"/>
                  <a:pt x="644" y="13288"/>
                </a:cubicBezTo>
                <a:cubicBezTo>
                  <a:pt x="409" y="13382"/>
                  <a:pt x="291" y="13664"/>
                  <a:pt x="385" y="13900"/>
                </a:cubicBezTo>
                <a:cubicBezTo>
                  <a:pt x="833" y="15078"/>
                  <a:pt x="833" y="15078"/>
                  <a:pt x="833" y="15078"/>
                </a:cubicBezTo>
                <a:cubicBezTo>
                  <a:pt x="903" y="15313"/>
                  <a:pt x="1162" y="15455"/>
                  <a:pt x="1421" y="15384"/>
                </a:cubicBezTo>
                <a:cubicBezTo>
                  <a:pt x="1893" y="15266"/>
                  <a:pt x="1893" y="15266"/>
                  <a:pt x="1893" y="15266"/>
                </a:cubicBezTo>
                <a:cubicBezTo>
                  <a:pt x="2128" y="15196"/>
                  <a:pt x="2411" y="15337"/>
                  <a:pt x="2529" y="15549"/>
                </a:cubicBezTo>
                <a:cubicBezTo>
                  <a:pt x="2811" y="16020"/>
                  <a:pt x="3141" y="16468"/>
                  <a:pt x="3494" y="16892"/>
                </a:cubicBezTo>
                <a:cubicBezTo>
                  <a:pt x="3636" y="17080"/>
                  <a:pt x="3659" y="17410"/>
                  <a:pt x="3518" y="17598"/>
                </a:cubicBezTo>
                <a:cubicBezTo>
                  <a:pt x="3235" y="17999"/>
                  <a:pt x="3235" y="17999"/>
                  <a:pt x="3235" y="17999"/>
                </a:cubicBezTo>
                <a:cubicBezTo>
                  <a:pt x="3094" y="18211"/>
                  <a:pt x="3141" y="18493"/>
                  <a:pt x="3329" y="18658"/>
                </a:cubicBezTo>
                <a:cubicBezTo>
                  <a:pt x="4319" y="19483"/>
                  <a:pt x="4319" y="19483"/>
                  <a:pt x="4319" y="19483"/>
                </a:cubicBezTo>
                <a:cubicBezTo>
                  <a:pt x="4507" y="19647"/>
                  <a:pt x="4790" y="19624"/>
                  <a:pt x="4978" y="19459"/>
                </a:cubicBezTo>
                <a:cubicBezTo>
                  <a:pt x="5308" y="19106"/>
                  <a:pt x="5308" y="19106"/>
                  <a:pt x="5308" y="19106"/>
                </a:cubicBezTo>
                <a:cubicBezTo>
                  <a:pt x="5496" y="18917"/>
                  <a:pt x="5803" y="18894"/>
                  <a:pt x="6015" y="19011"/>
                </a:cubicBezTo>
                <a:cubicBezTo>
                  <a:pt x="6486" y="19294"/>
                  <a:pt x="7004" y="19530"/>
                  <a:pt x="7522" y="19718"/>
                </a:cubicBezTo>
                <a:cubicBezTo>
                  <a:pt x="7758" y="19789"/>
                  <a:pt x="7923" y="20048"/>
                  <a:pt x="7899" y="20307"/>
                </a:cubicBezTo>
                <a:cubicBezTo>
                  <a:pt x="7876" y="20802"/>
                  <a:pt x="7876" y="20802"/>
                  <a:pt x="7876" y="20802"/>
                </a:cubicBezTo>
                <a:cubicBezTo>
                  <a:pt x="7852" y="21037"/>
                  <a:pt x="8017" y="21273"/>
                  <a:pt x="8276" y="21320"/>
                </a:cubicBezTo>
                <a:lnTo>
                  <a:pt x="9524" y="21532"/>
                </a:lnTo>
                <a:close/>
                <a:moveTo>
                  <a:pt x="4554" y="9660"/>
                </a:moveTo>
                <a:cubicBezTo>
                  <a:pt x="5167" y="6245"/>
                  <a:pt x="8417" y="3960"/>
                  <a:pt x="11856" y="4549"/>
                </a:cubicBezTo>
                <a:cubicBezTo>
                  <a:pt x="15272" y="5138"/>
                  <a:pt x="17580" y="8412"/>
                  <a:pt x="16968" y="11851"/>
                </a:cubicBezTo>
                <a:cubicBezTo>
                  <a:pt x="16379" y="15266"/>
                  <a:pt x="13105" y="17575"/>
                  <a:pt x="9689" y="16962"/>
                </a:cubicBezTo>
                <a:cubicBezTo>
                  <a:pt x="6250" y="16373"/>
                  <a:pt x="3965" y="13099"/>
                  <a:pt x="4554" y="9660"/>
                </a:cubicBezTo>
                <a:close/>
              </a:path>
            </a:pathLst>
          </a:custGeom>
          <a:solidFill>
            <a:srgbClr val="2196F3"/>
          </a:solidFill>
          <a:ln w="12700">
            <a:miter lim="400000"/>
          </a:ln>
        </p:spPr>
        <p:txBody>
          <a:bodyPr tIns="34290" bIns="3429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79" name="圆形"/>
          <p:cNvSpPr/>
          <p:nvPr>
            <p:custDataLst>
              <p:tags r:id="rId12"/>
            </p:custDataLst>
          </p:nvPr>
        </p:nvSpPr>
        <p:spPr>
          <a:xfrm rot="540000">
            <a:off x="2396490" y="2753360"/>
            <a:ext cx="678180" cy="629285"/>
          </a:xfrm>
          <a:prstGeom prst="ellipse">
            <a:avLst/>
          </a:prstGeom>
          <a:solidFill>
            <a:srgbClr val="2196F3"/>
          </a:solidFill>
          <a:ln w="12700">
            <a:miter lim="400000"/>
          </a:ln>
        </p:spPr>
        <p:txBody>
          <a:bodyPr tIns="34290" bIns="3429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custDataLst>
              <p:tags r:id="rId13"/>
            </p:custDataLst>
          </p:nvPr>
        </p:nvSpPr>
        <p:spPr>
          <a:xfrm>
            <a:off x="2416175" y="2787650"/>
            <a:ext cx="637540" cy="566420"/>
          </a:xfrm>
          <a:prstGeom prst="rect">
            <a:avLst/>
          </a:prstGeom>
          <a:noFill/>
        </p:spPr>
        <p:txBody>
          <a:bodyPr wrap="square" lIns="67500" tIns="35100" rIns="67500" bIns="35100" rtlCol="0" anchor="ctr" anchorCtr="0">
            <a:normAutofit/>
          </a:bodyPr>
          <a:lstStyle/>
          <a:p>
            <a:pPr lvl="0" algn="ctr" defTabSz="457200">
              <a:lnSpc>
                <a:spcPct val="120000"/>
              </a:lnSpc>
              <a:defRPr/>
            </a:pPr>
            <a:r>
              <a:rPr kumimoji="1" lang="zh-CN" altLang="en-US" sz="1400" b="1" spc="150">
                <a:solidFill>
                  <a:srgbClr val="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小学科学</a:t>
            </a:r>
          </a:p>
        </p:txBody>
      </p:sp>
      <p:sp>
        <p:nvSpPr>
          <p:cNvPr id="875" name="形状"/>
          <p:cNvSpPr/>
          <p:nvPr>
            <p:custDataLst>
              <p:tags r:id="rId14"/>
            </p:custDataLst>
          </p:nvPr>
        </p:nvSpPr>
        <p:spPr>
          <a:xfrm>
            <a:off x="5480115" y="1948784"/>
            <a:ext cx="2079575" cy="2085117"/>
          </a:xfrm>
          <a:custGeom>
            <a:avLst/>
            <a:gdLst/>
            <a:ahLst/>
            <a:cxnLst>
              <a:cxn ang="0">
                <a:pos x="wd2" y="hd2"/>
              </a:cxn>
              <a:cxn ang="5400000">
                <a:pos x="wd2" y="hd2"/>
              </a:cxn>
              <a:cxn ang="10800000">
                <a:pos x="wd2" y="hd2"/>
              </a:cxn>
              <a:cxn ang="16200000">
                <a:pos x="wd2" y="hd2"/>
              </a:cxn>
            </a:cxnLst>
            <a:rect l="0" t="0" r="r" b="b"/>
            <a:pathLst>
              <a:path w="21600" h="21600" extrusionOk="0">
                <a:moveTo>
                  <a:pt x="11434" y="21600"/>
                </a:moveTo>
                <a:cubicBezTo>
                  <a:pt x="11693" y="21600"/>
                  <a:pt x="11923" y="21398"/>
                  <a:pt x="11923" y="21139"/>
                </a:cubicBezTo>
                <a:cubicBezTo>
                  <a:pt x="11981" y="20650"/>
                  <a:pt x="11981" y="20650"/>
                  <a:pt x="11981" y="20650"/>
                </a:cubicBezTo>
                <a:cubicBezTo>
                  <a:pt x="12010" y="20419"/>
                  <a:pt x="12211" y="20189"/>
                  <a:pt x="12470" y="20131"/>
                </a:cubicBezTo>
                <a:cubicBezTo>
                  <a:pt x="13018" y="20045"/>
                  <a:pt x="13536" y="19901"/>
                  <a:pt x="14054" y="19699"/>
                </a:cubicBezTo>
                <a:cubicBezTo>
                  <a:pt x="14285" y="19613"/>
                  <a:pt x="14602" y="19699"/>
                  <a:pt x="14717" y="19930"/>
                </a:cubicBezTo>
                <a:cubicBezTo>
                  <a:pt x="15005" y="20304"/>
                  <a:pt x="15005" y="20304"/>
                  <a:pt x="15005" y="20304"/>
                </a:cubicBezTo>
                <a:cubicBezTo>
                  <a:pt x="15149" y="20506"/>
                  <a:pt x="15437" y="20592"/>
                  <a:pt x="15667" y="20448"/>
                </a:cubicBezTo>
                <a:cubicBezTo>
                  <a:pt x="16762" y="19814"/>
                  <a:pt x="16762" y="19814"/>
                  <a:pt x="16762" y="19814"/>
                </a:cubicBezTo>
                <a:cubicBezTo>
                  <a:pt x="16963" y="19699"/>
                  <a:pt x="17050" y="19411"/>
                  <a:pt x="16963" y="19181"/>
                </a:cubicBezTo>
                <a:cubicBezTo>
                  <a:pt x="16762" y="18749"/>
                  <a:pt x="16762" y="18749"/>
                  <a:pt x="16762" y="18749"/>
                </a:cubicBezTo>
                <a:cubicBezTo>
                  <a:pt x="16646" y="18518"/>
                  <a:pt x="16733" y="18230"/>
                  <a:pt x="16906" y="18058"/>
                </a:cubicBezTo>
                <a:cubicBezTo>
                  <a:pt x="17338" y="17712"/>
                  <a:pt x="17712" y="17309"/>
                  <a:pt x="18086" y="16906"/>
                </a:cubicBezTo>
                <a:cubicBezTo>
                  <a:pt x="18230" y="16704"/>
                  <a:pt x="18547" y="16618"/>
                  <a:pt x="18778" y="16733"/>
                </a:cubicBezTo>
                <a:cubicBezTo>
                  <a:pt x="19210" y="16934"/>
                  <a:pt x="19210" y="16934"/>
                  <a:pt x="19210" y="16934"/>
                </a:cubicBezTo>
                <a:cubicBezTo>
                  <a:pt x="19440" y="17050"/>
                  <a:pt x="19728" y="16963"/>
                  <a:pt x="19843" y="16733"/>
                </a:cubicBezTo>
                <a:cubicBezTo>
                  <a:pt x="20477" y="15638"/>
                  <a:pt x="20477" y="15638"/>
                  <a:pt x="20477" y="15638"/>
                </a:cubicBezTo>
                <a:cubicBezTo>
                  <a:pt x="20592" y="15437"/>
                  <a:pt x="20534" y="15120"/>
                  <a:pt x="20333" y="15005"/>
                </a:cubicBezTo>
                <a:cubicBezTo>
                  <a:pt x="19930" y="14717"/>
                  <a:pt x="19930" y="14717"/>
                  <a:pt x="19930" y="14717"/>
                </a:cubicBezTo>
                <a:cubicBezTo>
                  <a:pt x="19728" y="14573"/>
                  <a:pt x="19642" y="14256"/>
                  <a:pt x="19728" y="14026"/>
                </a:cubicBezTo>
                <a:cubicBezTo>
                  <a:pt x="19901" y="13536"/>
                  <a:pt x="20045" y="12989"/>
                  <a:pt x="20160" y="12442"/>
                </a:cubicBezTo>
                <a:cubicBezTo>
                  <a:pt x="20189" y="12211"/>
                  <a:pt x="20419" y="11981"/>
                  <a:pt x="20678" y="11952"/>
                </a:cubicBezTo>
                <a:cubicBezTo>
                  <a:pt x="21168" y="11923"/>
                  <a:pt x="21168" y="11923"/>
                  <a:pt x="21168" y="11923"/>
                </a:cubicBezTo>
                <a:cubicBezTo>
                  <a:pt x="21398" y="11894"/>
                  <a:pt x="21600" y="11664"/>
                  <a:pt x="21600" y="11434"/>
                </a:cubicBezTo>
                <a:cubicBezTo>
                  <a:pt x="21600" y="10166"/>
                  <a:pt x="21600" y="10166"/>
                  <a:pt x="21600" y="10166"/>
                </a:cubicBezTo>
                <a:cubicBezTo>
                  <a:pt x="21600" y="9907"/>
                  <a:pt x="21398" y="9677"/>
                  <a:pt x="21168" y="9677"/>
                </a:cubicBezTo>
                <a:cubicBezTo>
                  <a:pt x="20678" y="9619"/>
                  <a:pt x="20678" y="9619"/>
                  <a:pt x="20678" y="9619"/>
                </a:cubicBezTo>
                <a:cubicBezTo>
                  <a:pt x="20419" y="9590"/>
                  <a:pt x="20189" y="9389"/>
                  <a:pt x="20160" y="9130"/>
                </a:cubicBezTo>
                <a:cubicBezTo>
                  <a:pt x="20045" y="8582"/>
                  <a:pt x="19901" y="8064"/>
                  <a:pt x="19728" y="7546"/>
                </a:cubicBezTo>
                <a:cubicBezTo>
                  <a:pt x="19642" y="7315"/>
                  <a:pt x="19728" y="6998"/>
                  <a:pt x="19930" y="6883"/>
                </a:cubicBezTo>
                <a:cubicBezTo>
                  <a:pt x="20333" y="6595"/>
                  <a:pt x="20333" y="6595"/>
                  <a:pt x="20333" y="6595"/>
                </a:cubicBezTo>
                <a:cubicBezTo>
                  <a:pt x="20534" y="6451"/>
                  <a:pt x="20592" y="6163"/>
                  <a:pt x="20477" y="5933"/>
                </a:cubicBezTo>
                <a:cubicBezTo>
                  <a:pt x="19843" y="4838"/>
                  <a:pt x="19843" y="4838"/>
                  <a:pt x="19843" y="4838"/>
                </a:cubicBezTo>
                <a:cubicBezTo>
                  <a:pt x="19728" y="4637"/>
                  <a:pt x="19440" y="4550"/>
                  <a:pt x="19210" y="4637"/>
                </a:cubicBezTo>
                <a:cubicBezTo>
                  <a:pt x="18778" y="4838"/>
                  <a:pt x="18778" y="4838"/>
                  <a:pt x="18778" y="4838"/>
                </a:cubicBezTo>
                <a:cubicBezTo>
                  <a:pt x="18547" y="4954"/>
                  <a:pt x="18230" y="4867"/>
                  <a:pt x="18086" y="4694"/>
                </a:cubicBezTo>
                <a:cubicBezTo>
                  <a:pt x="17712" y="4262"/>
                  <a:pt x="17338" y="3888"/>
                  <a:pt x="16906" y="3514"/>
                </a:cubicBezTo>
                <a:cubicBezTo>
                  <a:pt x="16733" y="3370"/>
                  <a:pt x="16646" y="3053"/>
                  <a:pt x="16762" y="2822"/>
                </a:cubicBezTo>
                <a:cubicBezTo>
                  <a:pt x="16963" y="2390"/>
                  <a:pt x="16963" y="2390"/>
                  <a:pt x="16963" y="2390"/>
                </a:cubicBezTo>
                <a:cubicBezTo>
                  <a:pt x="17050" y="2160"/>
                  <a:pt x="16963" y="1872"/>
                  <a:pt x="16762" y="1757"/>
                </a:cubicBezTo>
                <a:cubicBezTo>
                  <a:pt x="15667" y="1123"/>
                  <a:pt x="15667" y="1123"/>
                  <a:pt x="15667" y="1123"/>
                </a:cubicBezTo>
                <a:cubicBezTo>
                  <a:pt x="15437" y="1008"/>
                  <a:pt x="15149" y="1066"/>
                  <a:pt x="15005" y="1267"/>
                </a:cubicBezTo>
                <a:cubicBezTo>
                  <a:pt x="14717" y="1670"/>
                  <a:pt x="14717" y="1670"/>
                  <a:pt x="14717" y="1670"/>
                </a:cubicBezTo>
                <a:cubicBezTo>
                  <a:pt x="14602" y="1872"/>
                  <a:pt x="14285" y="1958"/>
                  <a:pt x="14054" y="1872"/>
                </a:cubicBezTo>
                <a:cubicBezTo>
                  <a:pt x="13536" y="1699"/>
                  <a:pt x="13018" y="1555"/>
                  <a:pt x="12470" y="1440"/>
                </a:cubicBezTo>
                <a:cubicBezTo>
                  <a:pt x="12211" y="1411"/>
                  <a:pt x="12010" y="1181"/>
                  <a:pt x="11981" y="922"/>
                </a:cubicBezTo>
                <a:cubicBezTo>
                  <a:pt x="11923" y="432"/>
                  <a:pt x="11923" y="432"/>
                  <a:pt x="11923" y="432"/>
                </a:cubicBezTo>
                <a:cubicBezTo>
                  <a:pt x="11923" y="202"/>
                  <a:pt x="11693" y="0"/>
                  <a:pt x="11434" y="0"/>
                </a:cubicBezTo>
                <a:cubicBezTo>
                  <a:pt x="10166" y="0"/>
                  <a:pt x="10166" y="0"/>
                  <a:pt x="10166" y="0"/>
                </a:cubicBezTo>
                <a:cubicBezTo>
                  <a:pt x="9936" y="0"/>
                  <a:pt x="9706" y="202"/>
                  <a:pt x="9677" y="432"/>
                </a:cubicBezTo>
                <a:cubicBezTo>
                  <a:pt x="9648" y="922"/>
                  <a:pt x="9648" y="922"/>
                  <a:pt x="9648" y="922"/>
                </a:cubicBezTo>
                <a:cubicBezTo>
                  <a:pt x="9619" y="1181"/>
                  <a:pt x="9389" y="1411"/>
                  <a:pt x="9158" y="1440"/>
                </a:cubicBezTo>
                <a:cubicBezTo>
                  <a:pt x="8611" y="1555"/>
                  <a:pt x="8064" y="1699"/>
                  <a:pt x="7574" y="1872"/>
                </a:cubicBezTo>
                <a:cubicBezTo>
                  <a:pt x="7344" y="1958"/>
                  <a:pt x="7027" y="1872"/>
                  <a:pt x="6883" y="1670"/>
                </a:cubicBezTo>
                <a:cubicBezTo>
                  <a:pt x="6595" y="1267"/>
                  <a:pt x="6595" y="1267"/>
                  <a:pt x="6595" y="1267"/>
                </a:cubicBezTo>
                <a:cubicBezTo>
                  <a:pt x="6480" y="1066"/>
                  <a:pt x="6163" y="1008"/>
                  <a:pt x="5962" y="1123"/>
                </a:cubicBezTo>
                <a:cubicBezTo>
                  <a:pt x="4867" y="1757"/>
                  <a:pt x="4867" y="1757"/>
                  <a:pt x="4867" y="1757"/>
                </a:cubicBezTo>
                <a:cubicBezTo>
                  <a:pt x="4637" y="1872"/>
                  <a:pt x="4550" y="2160"/>
                  <a:pt x="4666" y="2390"/>
                </a:cubicBezTo>
                <a:cubicBezTo>
                  <a:pt x="4867" y="2822"/>
                  <a:pt x="4867" y="2822"/>
                  <a:pt x="4867" y="2822"/>
                </a:cubicBezTo>
                <a:cubicBezTo>
                  <a:pt x="4982" y="3053"/>
                  <a:pt x="4896" y="3370"/>
                  <a:pt x="4694" y="3514"/>
                </a:cubicBezTo>
                <a:cubicBezTo>
                  <a:pt x="4291" y="3888"/>
                  <a:pt x="3888" y="4262"/>
                  <a:pt x="3542" y="4694"/>
                </a:cubicBezTo>
                <a:cubicBezTo>
                  <a:pt x="3370" y="4867"/>
                  <a:pt x="3082" y="4954"/>
                  <a:pt x="2851" y="4838"/>
                </a:cubicBezTo>
                <a:cubicBezTo>
                  <a:pt x="2419" y="4637"/>
                  <a:pt x="2419" y="4637"/>
                  <a:pt x="2419" y="4637"/>
                </a:cubicBezTo>
                <a:cubicBezTo>
                  <a:pt x="2189" y="4550"/>
                  <a:pt x="1901" y="4637"/>
                  <a:pt x="1786" y="4838"/>
                </a:cubicBezTo>
                <a:cubicBezTo>
                  <a:pt x="1152" y="5933"/>
                  <a:pt x="1152" y="5933"/>
                  <a:pt x="1152" y="5933"/>
                </a:cubicBezTo>
                <a:cubicBezTo>
                  <a:pt x="1008" y="6163"/>
                  <a:pt x="1094" y="6451"/>
                  <a:pt x="1296" y="6595"/>
                </a:cubicBezTo>
                <a:cubicBezTo>
                  <a:pt x="1670" y="6854"/>
                  <a:pt x="1670" y="6854"/>
                  <a:pt x="1670" y="6854"/>
                </a:cubicBezTo>
                <a:cubicBezTo>
                  <a:pt x="1901" y="6998"/>
                  <a:pt x="1987" y="7315"/>
                  <a:pt x="1901" y="7546"/>
                </a:cubicBezTo>
                <a:cubicBezTo>
                  <a:pt x="1699" y="8064"/>
                  <a:pt x="1555" y="8582"/>
                  <a:pt x="1469" y="9130"/>
                </a:cubicBezTo>
                <a:cubicBezTo>
                  <a:pt x="1411" y="9389"/>
                  <a:pt x="1181" y="9590"/>
                  <a:pt x="950" y="9619"/>
                </a:cubicBezTo>
                <a:cubicBezTo>
                  <a:pt x="461" y="9677"/>
                  <a:pt x="461" y="9677"/>
                  <a:pt x="461" y="9677"/>
                </a:cubicBezTo>
                <a:cubicBezTo>
                  <a:pt x="202" y="9677"/>
                  <a:pt x="0" y="9907"/>
                  <a:pt x="0" y="10166"/>
                </a:cubicBezTo>
                <a:cubicBezTo>
                  <a:pt x="0" y="11434"/>
                  <a:pt x="0" y="11434"/>
                  <a:pt x="0" y="11434"/>
                </a:cubicBezTo>
                <a:cubicBezTo>
                  <a:pt x="0" y="11664"/>
                  <a:pt x="202" y="11894"/>
                  <a:pt x="461" y="11923"/>
                </a:cubicBezTo>
                <a:cubicBezTo>
                  <a:pt x="950" y="11952"/>
                  <a:pt x="950" y="11952"/>
                  <a:pt x="950" y="11952"/>
                </a:cubicBezTo>
                <a:cubicBezTo>
                  <a:pt x="1181" y="11981"/>
                  <a:pt x="1411" y="12211"/>
                  <a:pt x="1469" y="12442"/>
                </a:cubicBezTo>
                <a:cubicBezTo>
                  <a:pt x="1555" y="12989"/>
                  <a:pt x="1699" y="13536"/>
                  <a:pt x="1901" y="14026"/>
                </a:cubicBezTo>
                <a:cubicBezTo>
                  <a:pt x="1987" y="14256"/>
                  <a:pt x="1901" y="14573"/>
                  <a:pt x="1670" y="14717"/>
                </a:cubicBezTo>
                <a:cubicBezTo>
                  <a:pt x="1296" y="14976"/>
                  <a:pt x="1296" y="14976"/>
                  <a:pt x="1296" y="14976"/>
                </a:cubicBezTo>
                <a:cubicBezTo>
                  <a:pt x="1094" y="15120"/>
                  <a:pt x="1008" y="15437"/>
                  <a:pt x="1152" y="15638"/>
                </a:cubicBezTo>
                <a:cubicBezTo>
                  <a:pt x="1786" y="16733"/>
                  <a:pt x="1786" y="16733"/>
                  <a:pt x="1786" y="16733"/>
                </a:cubicBezTo>
                <a:cubicBezTo>
                  <a:pt x="1901" y="16963"/>
                  <a:pt x="2189" y="17050"/>
                  <a:pt x="2419" y="16934"/>
                </a:cubicBezTo>
                <a:cubicBezTo>
                  <a:pt x="2851" y="16733"/>
                  <a:pt x="2851" y="16733"/>
                  <a:pt x="2851" y="16733"/>
                </a:cubicBezTo>
                <a:cubicBezTo>
                  <a:pt x="3082" y="16618"/>
                  <a:pt x="3370" y="16704"/>
                  <a:pt x="3542" y="16906"/>
                </a:cubicBezTo>
                <a:cubicBezTo>
                  <a:pt x="3888" y="17309"/>
                  <a:pt x="4291" y="17712"/>
                  <a:pt x="4694" y="18058"/>
                </a:cubicBezTo>
                <a:cubicBezTo>
                  <a:pt x="4896" y="18230"/>
                  <a:pt x="4982" y="18518"/>
                  <a:pt x="4867" y="18749"/>
                </a:cubicBezTo>
                <a:cubicBezTo>
                  <a:pt x="4666" y="19181"/>
                  <a:pt x="4666" y="19181"/>
                  <a:pt x="4666" y="19181"/>
                </a:cubicBezTo>
                <a:cubicBezTo>
                  <a:pt x="4550" y="19411"/>
                  <a:pt x="4637" y="19699"/>
                  <a:pt x="4867" y="19814"/>
                </a:cubicBezTo>
                <a:cubicBezTo>
                  <a:pt x="5962" y="20448"/>
                  <a:pt x="5962" y="20448"/>
                  <a:pt x="5962" y="20448"/>
                </a:cubicBezTo>
                <a:cubicBezTo>
                  <a:pt x="6163" y="20592"/>
                  <a:pt x="6480" y="20506"/>
                  <a:pt x="6595" y="20304"/>
                </a:cubicBezTo>
                <a:cubicBezTo>
                  <a:pt x="6883" y="19930"/>
                  <a:pt x="6883" y="19930"/>
                  <a:pt x="6883" y="19930"/>
                </a:cubicBezTo>
                <a:cubicBezTo>
                  <a:pt x="7027" y="19699"/>
                  <a:pt x="7344" y="19613"/>
                  <a:pt x="7574" y="19699"/>
                </a:cubicBezTo>
                <a:cubicBezTo>
                  <a:pt x="8064" y="19901"/>
                  <a:pt x="8611" y="20045"/>
                  <a:pt x="9158" y="20131"/>
                </a:cubicBezTo>
                <a:cubicBezTo>
                  <a:pt x="9389" y="20189"/>
                  <a:pt x="9619" y="20419"/>
                  <a:pt x="9648" y="20650"/>
                </a:cubicBezTo>
                <a:cubicBezTo>
                  <a:pt x="9677" y="21139"/>
                  <a:pt x="9677" y="21139"/>
                  <a:pt x="9677" y="21139"/>
                </a:cubicBezTo>
                <a:cubicBezTo>
                  <a:pt x="9706" y="21398"/>
                  <a:pt x="9936" y="21600"/>
                  <a:pt x="10166" y="21600"/>
                </a:cubicBezTo>
                <a:lnTo>
                  <a:pt x="11434" y="21600"/>
                </a:lnTo>
                <a:close/>
                <a:moveTo>
                  <a:pt x="10253" y="18979"/>
                </a:moveTo>
                <a:cubicBezTo>
                  <a:pt x="9994" y="18979"/>
                  <a:pt x="9590" y="18950"/>
                  <a:pt x="9360" y="18893"/>
                </a:cubicBezTo>
                <a:cubicBezTo>
                  <a:pt x="8899" y="18806"/>
                  <a:pt x="8438" y="18691"/>
                  <a:pt x="8006" y="18547"/>
                </a:cubicBezTo>
                <a:cubicBezTo>
                  <a:pt x="7776" y="18461"/>
                  <a:pt x="7402" y="18259"/>
                  <a:pt x="7200" y="18144"/>
                </a:cubicBezTo>
                <a:cubicBezTo>
                  <a:pt x="6250" y="17597"/>
                  <a:pt x="6250" y="17597"/>
                  <a:pt x="6250" y="17597"/>
                </a:cubicBezTo>
                <a:cubicBezTo>
                  <a:pt x="6048" y="17482"/>
                  <a:pt x="5702" y="17251"/>
                  <a:pt x="5530" y="17107"/>
                </a:cubicBezTo>
                <a:cubicBezTo>
                  <a:pt x="5155" y="16790"/>
                  <a:pt x="4810" y="16445"/>
                  <a:pt x="4493" y="16070"/>
                </a:cubicBezTo>
                <a:cubicBezTo>
                  <a:pt x="4349" y="15898"/>
                  <a:pt x="4118" y="15552"/>
                  <a:pt x="4003" y="15350"/>
                </a:cubicBezTo>
                <a:cubicBezTo>
                  <a:pt x="3456" y="14400"/>
                  <a:pt x="3456" y="14400"/>
                  <a:pt x="3456" y="14400"/>
                </a:cubicBezTo>
                <a:cubicBezTo>
                  <a:pt x="3312" y="14198"/>
                  <a:pt x="3139" y="13824"/>
                  <a:pt x="3053" y="13594"/>
                </a:cubicBezTo>
                <a:cubicBezTo>
                  <a:pt x="2909" y="13162"/>
                  <a:pt x="2794" y="12701"/>
                  <a:pt x="2707" y="12240"/>
                </a:cubicBezTo>
                <a:cubicBezTo>
                  <a:pt x="2650" y="12010"/>
                  <a:pt x="2621" y="11606"/>
                  <a:pt x="2621" y="11347"/>
                </a:cubicBezTo>
                <a:cubicBezTo>
                  <a:pt x="2621" y="10224"/>
                  <a:pt x="2621" y="10224"/>
                  <a:pt x="2621" y="10224"/>
                </a:cubicBezTo>
                <a:cubicBezTo>
                  <a:pt x="2621" y="9965"/>
                  <a:pt x="2650" y="9562"/>
                  <a:pt x="2707" y="9331"/>
                </a:cubicBezTo>
                <a:cubicBezTo>
                  <a:pt x="2765" y="8870"/>
                  <a:pt x="2909" y="8438"/>
                  <a:pt x="3053" y="8006"/>
                </a:cubicBezTo>
                <a:cubicBezTo>
                  <a:pt x="3139" y="7747"/>
                  <a:pt x="3312" y="7402"/>
                  <a:pt x="3456" y="7171"/>
                </a:cubicBezTo>
                <a:cubicBezTo>
                  <a:pt x="4003" y="6250"/>
                  <a:pt x="4003" y="6250"/>
                  <a:pt x="4003" y="6250"/>
                </a:cubicBezTo>
                <a:cubicBezTo>
                  <a:pt x="4118" y="6019"/>
                  <a:pt x="4349" y="5702"/>
                  <a:pt x="4493" y="5501"/>
                </a:cubicBezTo>
                <a:cubicBezTo>
                  <a:pt x="4810" y="5126"/>
                  <a:pt x="5155" y="4781"/>
                  <a:pt x="5501" y="4493"/>
                </a:cubicBezTo>
                <a:cubicBezTo>
                  <a:pt x="5702" y="4320"/>
                  <a:pt x="6048" y="4090"/>
                  <a:pt x="6250" y="3974"/>
                </a:cubicBezTo>
                <a:cubicBezTo>
                  <a:pt x="7200" y="3427"/>
                  <a:pt x="7200" y="3427"/>
                  <a:pt x="7200" y="3427"/>
                </a:cubicBezTo>
                <a:cubicBezTo>
                  <a:pt x="7402" y="3312"/>
                  <a:pt x="7776" y="3139"/>
                  <a:pt x="8006" y="3053"/>
                </a:cubicBezTo>
                <a:cubicBezTo>
                  <a:pt x="8438" y="2880"/>
                  <a:pt x="8899" y="2765"/>
                  <a:pt x="9360" y="2678"/>
                </a:cubicBezTo>
                <a:cubicBezTo>
                  <a:pt x="9590" y="2650"/>
                  <a:pt x="9994" y="2621"/>
                  <a:pt x="10253" y="2621"/>
                </a:cubicBezTo>
                <a:cubicBezTo>
                  <a:pt x="11376" y="2621"/>
                  <a:pt x="11376" y="2621"/>
                  <a:pt x="11376" y="2621"/>
                </a:cubicBezTo>
                <a:cubicBezTo>
                  <a:pt x="11606" y="2621"/>
                  <a:pt x="12010" y="2621"/>
                  <a:pt x="12269" y="2678"/>
                </a:cubicBezTo>
                <a:cubicBezTo>
                  <a:pt x="12730" y="2765"/>
                  <a:pt x="13162" y="2880"/>
                  <a:pt x="13594" y="3053"/>
                </a:cubicBezTo>
                <a:cubicBezTo>
                  <a:pt x="13853" y="3110"/>
                  <a:pt x="14198" y="3312"/>
                  <a:pt x="14429" y="3427"/>
                </a:cubicBezTo>
                <a:cubicBezTo>
                  <a:pt x="15350" y="3974"/>
                  <a:pt x="15350" y="3974"/>
                  <a:pt x="15350" y="3974"/>
                </a:cubicBezTo>
                <a:cubicBezTo>
                  <a:pt x="15581" y="4090"/>
                  <a:pt x="15898" y="4320"/>
                  <a:pt x="16099" y="4464"/>
                </a:cubicBezTo>
                <a:cubicBezTo>
                  <a:pt x="16474" y="4781"/>
                  <a:pt x="16819" y="5126"/>
                  <a:pt x="17107" y="5501"/>
                </a:cubicBezTo>
                <a:cubicBezTo>
                  <a:pt x="17280" y="5702"/>
                  <a:pt x="17510" y="6019"/>
                  <a:pt x="17626" y="6250"/>
                </a:cubicBezTo>
                <a:cubicBezTo>
                  <a:pt x="18173" y="7171"/>
                  <a:pt x="18173" y="7171"/>
                  <a:pt x="18173" y="7171"/>
                </a:cubicBezTo>
                <a:cubicBezTo>
                  <a:pt x="18288" y="7402"/>
                  <a:pt x="18490" y="7747"/>
                  <a:pt x="18576" y="8006"/>
                </a:cubicBezTo>
                <a:cubicBezTo>
                  <a:pt x="18720" y="8438"/>
                  <a:pt x="18835" y="8870"/>
                  <a:pt x="18922" y="9331"/>
                </a:cubicBezTo>
                <a:cubicBezTo>
                  <a:pt x="18979" y="9590"/>
                  <a:pt x="18979" y="9994"/>
                  <a:pt x="18979" y="10224"/>
                </a:cubicBezTo>
                <a:cubicBezTo>
                  <a:pt x="18979" y="11347"/>
                  <a:pt x="18979" y="11347"/>
                  <a:pt x="18979" y="11347"/>
                </a:cubicBezTo>
                <a:cubicBezTo>
                  <a:pt x="18979" y="11606"/>
                  <a:pt x="18979" y="12010"/>
                  <a:pt x="18922" y="12240"/>
                </a:cubicBezTo>
                <a:cubicBezTo>
                  <a:pt x="18835" y="12701"/>
                  <a:pt x="18720" y="13162"/>
                  <a:pt x="18547" y="13594"/>
                </a:cubicBezTo>
                <a:cubicBezTo>
                  <a:pt x="18490" y="13824"/>
                  <a:pt x="18288" y="14198"/>
                  <a:pt x="18173" y="14400"/>
                </a:cubicBezTo>
                <a:cubicBezTo>
                  <a:pt x="17626" y="15350"/>
                  <a:pt x="17626" y="15350"/>
                  <a:pt x="17626" y="15350"/>
                </a:cubicBezTo>
                <a:cubicBezTo>
                  <a:pt x="17510" y="15552"/>
                  <a:pt x="17280" y="15898"/>
                  <a:pt x="17107" y="16070"/>
                </a:cubicBezTo>
                <a:cubicBezTo>
                  <a:pt x="16819" y="16445"/>
                  <a:pt x="16474" y="16790"/>
                  <a:pt x="16099" y="17107"/>
                </a:cubicBezTo>
                <a:cubicBezTo>
                  <a:pt x="15898" y="17251"/>
                  <a:pt x="15581" y="17482"/>
                  <a:pt x="15350" y="17597"/>
                </a:cubicBezTo>
                <a:cubicBezTo>
                  <a:pt x="14429" y="18144"/>
                  <a:pt x="14429" y="18144"/>
                  <a:pt x="14429" y="18144"/>
                </a:cubicBezTo>
                <a:cubicBezTo>
                  <a:pt x="14198" y="18288"/>
                  <a:pt x="13853" y="18461"/>
                  <a:pt x="13622" y="18547"/>
                </a:cubicBezTo>
                <a:cubicBezTo>
                  <a:pt x="13190" y="18691"/>
                  <a:pt x="12730" y="18806"/>
                  <a:pt x="12269" y="18893"/>
                </a:cubicBezTo>
                <a:cubicBezTo>
                  <a:pt x="12010" y="18950"/>
                  <a:pt x="11606" y="18979"/>
                  <a:pt x="11376" y="18979"/>
                </a:cubicBezTo>
                <a:lnTo>
                  <a:pt x="10253" y="18979"/>
                </a:lnTo>
                <a:close/>
              </a:path>
            </a:pathLst>
          </a:custGeom>
          <a:solidFill>
            <a:srgbClr val="8BC34A"/>
          </a:solidFill>
          <a:ln w="12700">
            <a:miter lim="400000"/>
          </a:ln>
        </p:spPr>
        <p:txBody>
          <a:bodyPr tIns="34290" bIns="3429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878" name="圆形"/>
          <p:cNvSpPr/>
          <p:nvPr>
            <p:custDataLst>
              <p:tags r:id="rId15"/>
            </p:custDataLst>
          </p:nvPr>
        </p:nvSpPr>
        <p:spPr>
          <a:xfrm>
            <a:off x="5854189" y="2324694"/>
            <a:ext cx="1331428" cy="1333296"/>
          </a:xfrm>
          <a:prstGeom prst="ellipse">
            <a:avLst/>
          </a:prstGeom>
          <a:solidFill>
            <a:srgbClr val="8BC34A"/>
          </a:solidFill>
          <a:ln w="12700">
            <a:miter lim="400000"/>
          </a:ln>
        </p:spPr>
        <p:txBody>
          <a:bodyPr tIns="34290" bIns="3429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30" name="文本框 29"/>
          <p:cNvSpPr txBox="1"/>
          <p:nvPr>
            <p:custDataLst>
              <p:tags r:id="rId16"/>
            </p:custDataLst>
          </p:nvPr>
        </p:nvSpPr>
        <p:spPr>
          <a:xfrm>
            <a:off x="6136640" y="2753360"/>
            <a:ext cx="766445" cy="484505"/>
          </a:xfrm>
          <a:prstGeom prst="rect">
            <a:avLst/>
          </a:prstGeom>
          <a:noFill/>
        </p:spPr>
        <p:txBody>
          <a:bodyPr wrap="square" lIns="67500" tIns="35100" rIns="67500" bIns="35100" rtlCol="0" anchor="ctr" anchorCtr="0">
            <a:noAutofit/>
          </a:bodyPr>
          <a:lstStyle/>
          <a:p>
            <a:pPr lvl="0" algn="ctr" defTabSz="457200">
              <a:lnSpc>
                <a:spcPct val="120000"/>
              </a:lnSpc>
              <a:defRPr/>
            </a:pPr>
            <a:r>
              <a:rPr kumimoji="1" lang="zh-CN" altLang="en-US" b="1" spc="150">
                <a:solidFill>
                  <a:srgbClr val="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高中化学</a:t>
            </a:r>
          </a:p>
        </p:txBody>
      </p:sp>
      <p:sp>
        <p:nvSpPr>
          <p:cNvPr id="876" name="形状"/>
          <p:cNvSpPr/>
          <p:nvPr>
            <p:custDataLst>
              <p:tags r:id="rId17"/>
            </p:custDataLst>
          </p:nvPr>
        </p:nvSpPr>
        <p:spPr>
          <a:xfrm>
            <a:off x="3610023" y="2002239"/>
            <a:ext cx="1923090" cy="1927889"/>
          </a:xfrm>
          <a:custGeom>
            <a:avLst/>
            <a:gdLst/>
            <a:ahLst/>
            <a:cxnLst>
              <a:cxn ang="0">
                <a:pos x="wd2" y="hd2"/>
              </a:cxn>
              <a:cxn ang="5400000">
                <a:pos x="wd2" y="hd2"/>
              </a:cxn>
              <a:cxn ang="10800000">
                <a:pos x="wd2" y="hd2"/>
              </a:cxn>
              <a:cxn ang="16200000">
                <a:pos x="wd2" y="hd2"/>
              </a:cxn>
            </a:cxnLst>
            <a:rect l="0" t="0" r="r" b="b"/>
            <a:pathLst>
              <a:path w="21494" h="21491" extrusionOk="0">
                <a:moveTo>
                  <a:pt x="12968" y="21467"/>
                </a:moveTo>
                <a:cubicBezTo>
                  <a:pt x="14998" y="20855"/>
                  <a:pt x="14998" y="20855"/>
                  <a:pt x="14998" y="20855"/>
                </a:cubicBezTo>
                <a:cubicBezTo>
                  <a:pt x="15228" y="20778"/>
                  <a:pt x="15381" y="20510"/>
                  <a:pt x="15343" y="20280"/>
                </a:cubicBezTo>
                <a:cubicBezTo>
                  <a:pt x="15075" y="19208"/>
                  <a:pt x="15075" y="19208"/>
                  <a:pt x="15075" y="19208"/>
                </a:cubicBezTo>
                <a:cubicBezTo>
                  <a:pt x="15036" y="18978"/>
                  <a:pt x="15151" y="18672"/>
                  <a:pt x="15381" y="18557"/>
                </a:cubicBezTo>
                <a:cubicBezTo>
                  <a:pt x="16224" y="18059"/>
                  <a:pt x="16951" y="17446"/>
                  <a:pt x="17602" y="16718"/>
                </a:cubicBezTo>
                <a:cubicBezTo>
                  <a:pt x="17756" y="16527"/>
                  <a:pt x="18024" y="16450"/>
                  <a:pt x="18253" y="16565"/>
                </a:cubicBezTo>
                <a:cubicBezTo>
                  <a:pt x="19287" y="16987"/>
                  <a:pt x="19287" y="16987"/>
                  <a:pt x="19287" y="16987"/>
                </a:cubicBezTo>
                <a:cubicBezTo>
                  <a:pt x="19517" y="17101"/>
                  <a:pt x="19785" y="16987"/>
                  <a:pt x="19900" y="16795"/>
                </a:cubicBezTo>
                <a:cubicBezTo>
                  <a:pt x="20896" y="14880"/>
                  <a:pt x="20896" y="14880"/>
                  <a:pt x="20896" y="14880"/>
                </a:cubicBezTo>
                <a:cubicBezTo>
                  <a:pt x="21011" y="14650"/>
                  <a:pt x="20934" y="14382"/>
                  <a:pt x="20743" y="14267"/>
                </a:cubicBezTo>
                <a:cubicBezTo>
                  <a:pt x="19785" y="13655"/>
                  <a:pt x="19785" y="13655"/>
                  <a:pt x="19785" y="13655"/>
                </a:cubicBezTo>
                <a:cubicBezTo>
                  <a:pt x="19594" y="13540"/>
                  <a:pt x="19479" y="13233"/>
                  <a:pt x="19556" y="13004"/>
                </a:cubicBezTo>
                <a:cubicBezTo>
                  <a:pt x="19785" y="12084"/>
                  <a:pt x="19862" y="11127"/>
                  <a:pt x="19785" y="10131"/>
                </a:cubicBezTo>
                <a:cubicBezTo>
                  <a:pt x="19785" y="9901"/>
                  <a:pt x="19938" y="9633"/>
                  <a:pt x="20168" y="9557"/>
                </a:cubicBezTo>
                <a:cubicBezTo>
                  <a:pt x="21202" y="9135"/>
                  <a:pt x="21202" y="9135"/>
                  <a:pt x="21202" y="9135"/>
                </a:cubicBezTo>
                <a:cubicBezTo>
                  <a:pt x="21432" y="9021"/>
                  <a:pt x="21547" y="8791"/>
                  <a:pt x="21470" y="8561"/>
                </a:cubicBezTo>
                <a:cubicBezTo>
                  <a:pt x="20819" y="6493"/>
                  <a:pt x="20819" y="6493"/>
                  <a:pt x="20819" y="6493"/>
                </a:cubicBezTo>
                <a:cubicBezTo>
                  <a:pt x="20743" y="6263"/>
                  <a:pt x="20513" y="6110"/>
                  <a:pt x="20283" y="6187"/>
                </a:cubicBezTo>
                <a:cubicBezTo>
                  <a:pt x="19173" y="6416"/>
                  <a:pt x="19173" y="6416"/>
                  <a:pt x="19173" y="6416"/>
                </a:cubicBezTo>
                <a:cubicBezTo>
                  <a:pt x="18943" y="6455"/>
                  <a:pt x="18675" y="6340"/>
                  <a:pt x="18560" y="6148"/>
                </a:cubicBezTo>
                <a:cubicBezTo>
                  <a:pt x="18062" y="5306"/>
                  <a:pt x="17449" y="4540"/>
                  <a:pt x="16721" y="3927"/>
                </a:cubicBezTo>
                <a:cubicBezTo>
                  <a:pt x="16530" y="3774"/>
                  <a:pt x="16453" y="3467"/>
                  <a:pt x="16530" y="3238"/>
                </a:cubicBezTo>
                <a:cubicBezTo>
                  <a:pt x="16990" y="2204"/>
                  <a:pt x="16990" y="2204"/>
                  <a:pt x="16990" y="2204"/>
                </a:cubicBezTo>
                <a:cubicBezTo>
                  <a:pt x="17066" y="2012"/>
                  <a:pt x="16990" y="1744"/>
                  <a:pt x="16760" y="1629"/>
                </a:cubicBezTo>
                <a:cubicBezTo>
                  <a:pt x="14845" y="595"/>
                  <a:pt x="14845" y="595"/>
                  <a:pt x="14845" y="595"/>
                </a:cubicBezTo>
                <a:cubicBezTo>
                  <a:pt x="14653" y="518"/>
                  <a:pt x="14385" y="557"/>
                  <a:pt x="14232" y="787"/>
                </a:cubicBezTo>
                <a:cubicBezTo>
                  <a:pt x="13658" y="1706"/>
                  <a:pt x="13658" y="1706"/>
                  <a:pt x="13658" y="1706"/>
                </a:cubicBezTo>
                <a:cubicBezTo>
                  <a:pt x="13504" y="1935"/>
                  <a:pt x="13236" y="2012"/>
                  <a:pt x="13007" y="1974"/>
                </a:cubicBezTo>
                <a:cubicBezTo>
                  <a:pt x="12087" y="1706"/>
                  <a:pt x="11092" y="1629"/>
                  <a:pt x="10134" y="1706"/>
                </a:cubicBezTo>
                <a:cubicBezTo>
                  <a:pt x="9904" y="1706"/>
                  <a:pt x="9636" y="1553"/>
                  <a:pt x="9521" y="1323"/>
                </a:cubicBezTo>
                <a:cubicBezTo>
                  <a:pt x="9100" y="289"/>
                  <a:pt x="9100" y="289"/>
                  <a:pt x="9100" y="289"/>
                </a:cubicBezTo>
                <a:cubicBezTo>
                  <a:pt x="9024" y="97"/>
                  <a:pt x="8756" y="-56"/>
                  <a:pt x="8526" y="21"/>
                </a:cubicBezTo>
                <a:cubicBezTo>
                  <a:pt x="6496" y="672"/>
                  <a:pt x="6496" y="672"/>
                  <a:pt x="6496" y="672"/>
                </a:cubicBezTo>
                <a:cubicBezTo>
                  <a:pt x="6266" y="748"/>
                  <a:pt x="6113" y="978"/>
                  <a:pt x="6151" y="1208"/>
                </a:cubicBezTo>
                <a:cubicBezTo>
                  <a:pt x="6419" y="2318"/>
                  <a:pt x="6419" y="2318"/>
                  <a:pt x="6419" y="2318"/>
                </a:cubicBezTo>
                <a:cubicBezTo>
                  <a:pt x="6458" y="2548"/>
                  <a:pt x="6343" y="2816"/>
                  <a:pt x="6113" y="2931"/>
                </a:cubicBezTo>
                <a:cubicBezTo>
                  <a:pt x="5270" y="3429"/>
                  <a:pt x="4543" y="4080"/>
                  <a:pt x="3892" y="4770"/>
                </a:cubicBezTo>
                <a:cubicBezTo>
                  <a:pt x="3738" y="4961"/>
                  <a:pt x="3432" y="5038"/>
                  <a:pt x="3241" y="4961"/>
                </a:cubicBezTo>
                <a:cubicBezTo>
                  <a:pt x="2207" y="4501"/>
                  <a:pt x="2207" y="4501"/>
                  <a:pt x="2207" y="4501"/>
                </a:cubicBezTo>
                <a:cubicBezTo>
                  <a:pt x="1977" y="4425"/>
                  <a:pt x="1709" y="4540"/>
                  <a:pt x="1594" y="4731"/>
                </a:cubicBezTo>
                <a:cubicBezTo>
                  <a:pt x="598" y="6646"/>
                  <a:pt x="598" y="6646"/>
                  <a:pt x="598" y="6646"/>
                </a:cubicBezTo>
                <a:cubicBezTo>
                  <a:pt x="483" y="6838"/>
                  <a:pt x="560" y="7144"/>
                  <a:pt x="751" y="7259"/>
                </a:cubicBezTo>
                <a:cubicBezTo>
                  <a:pt x="1709" y="7872"/>
                  <a:pt x="1709" y="7872"/>
                  <a:pt x="1709" y="7872"/>
                </a:cubicBezTo>
                <a:cubicBezTo>
                  <a:pt x="1900" y="7987"/>
                  <a:pt x="2015" y="8255"/>
                  <a:pt x="1938" y="8484"/>
                </a:cubicBezTo>
                <a:cubicBezTo>
                  <a:pt x="1709" y="9442"/>
                  <a:pt x="1632" y="10399"/>
                  <a:pt x="1670" y="11357"/>
                </a:cubicBezTo>
                <a:cubicBezTo>
                  <a:pt x="1709" y="11625"/>
                  <a:pt x="1556" y="11893"/>
                  <a:pt x="1326" y="11970"/>
                </a:cubicBezTo>
                <a:cubicBezTo>
                  <a:pt x="292" y="12391"/>
                  <a:pt x="292" y="12391"/>
                  <a:pt x="292" y="12391"/>
                </a:cubicBezTo>
                <a:cubicBezTo>
                  <a:pt x="62" y="12467"/>
                  <a:pt x="-53" y="12735"/>
                  <a:pt x="24" y="12965"/>
                </a:cubicBezTo>
                <a:cubicBezTo>
                  <a:pt x="675" y="15033"/>
                  <a:pt x="675" y="15033"/>
                  <a:pt x="675" y="15033"/>
                </a:cubicBezTo>
                <a:cubicBezTo>
                  <a:pt x="713" y="15263"/>
                  <a:pt x="981" y="15378"/>
                  <a:pt x="1211" y="15340"/>
                </a:cubicBezTo>
                <a:cubicBezTo>
                  <a:pt x="2283" y="15110"/>
                  <a:pt x="2283" y="15110"/>
                  <a:pt x="2283" y="15110"/>
                </a:cubicBezTo>
                <a:cubicBezTo>
                  <a:pt x="2551" y="15033"/>
                  <a:pt x="2819" y="15187"/>
                  <a:pt x="2934" y="15378"/>
                </a:cubicBezTo>
                <a:cubicBezTo>
                  <a:pt x="3432" y="16221"/>
                  <a:pt x="4045" y="16987"/>
                  <a:pt x="4773" y="17599"/>
                </a:cubicBezTo>
                <a:cubicBezTo>
                  <a:pt x="4964" y="17753"/>
                  <a:pt x="5041" y="18059"/>
                  <a:pt x="4926" y="18289"/>
                </a:cubicBezTo>
                <a:cubicBezTo>
                  <a:pt x="4504" y="19284"/>
                  <a:pt x="4504" y="19284"/>
                  <a:pt x="4504" y="19284"/>
                </a:cubicBezTo>
                <a:cubicBezTo>
                  <a:pt x="4428" y="19514"/>
                  <a:pt x="4504" y="19782"/>
                  <a:pt x="4734" y="19897"/>
                </a:cubicBezTo>
                <a:cubicBezTo>
                  <a:pt x="6611" y="20893"/>
                  <a:pt x="6611" y="20893"/>
                  <a:pt x="6611" y="20893"/>
                </a:cubicBezTo>
                <a:cubicBezTo>
                  <a:pt x="6841" y="21008"/>
                  <a:pt x="7109" y="20931"/>
                  <a:pt x="7262" y="20740"/>
                </a:cubicBezTo>
                <a:cubicBezTo>
                  <a:pt x="7836" y="19782"/>
                  <a:pt x="7836" y="19782"/>
                  <a:pt x="7836" y="19782"/>
                </a:cubicBezTo>
                <a:cubicBezTo>
                  <a:pt x="7990" y="19591"/>
                  <a:pt x="8258" y="19476"/>
                  <a:pt x="8487" y="19553"/>
                </a:cubicBezTo>
                <a:cubicBezTo>
                  <a:pt x="9407" y="19782"/>
                  <a:pt x="10364" y="19897"/>
                  <a:pt x="11360" y="19821"/>
                </a:cubicBezTo>
                <a:cubicBezTo>
                  <a:pt x="11590" y="19782"/>
                  <a:pt x="11858" y="19935"/>
                  <a:pt x="11973" y="20165"/>
                </a:cubicBezTo>
                <a:cubicBezTo>
                  <a:pt x="12356" y="21199"/>
                  <a:pt x="12356" y="21199"/>
                  <a:pt x="12356" y="21199"/>
                </a:cubicBezTo>
                <a:cubicBezTo>
                  <a:pt x="12470" y="21429"/>
                  <a:pt x="12738" y="21544"/>
                  <a:pt x="12968" y="21467"/>
                </a:cubicBezTo>
                <a:close/>
                <a:moveTo>
                  <a:pt x="8679" y="4118"/>
                </a:moveTo>
                <a:cubicBezTo>
                  <a:pt x="12356" y="3008"/>
                  <a:pt x="16224" y="5038"/>
                  <a:pt x="17373" y="8714"/>
                </a:cubicBezTo>
                <a:cubicBezTo>
                  <a:pt x="18521" y="12353"/>
                  <a:pt x="16453" y="16259"/>
                  <a:pt x="12815" y="17370"/>
                </a:cubicBezTo>
                <a:cubicBezTo>
                  <a:pt x="9138" y="18518"/>
                  <a:pt x="5232" y="16489"/>
                  <a:pt x="4121" y="12812"/>
                </a:cubicBezTo>
                <a:cubicBezTo>
                  <a:pt x="2973" y="9174"/>
                  <a:pt x="5041" y="5267"/>
                  <a:pt x="8679" y="4118"/>
                </a:cubicBezTo>
                <a:close/>
              </a:path>
            </a:pathLst>
          </a:custGeom>
          <a:solidFill>
            <a:srgbClr val="009587"/>
          </a:solidFill>
          <a:ln w="12700">
            <a:miter lim="400000"/>
          </a:ln>
        </p:spPr>
        <p:txBody>
          <a:bodyPr tIns="34290" bIns="3429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a:ln>
                <a:noFill/>
              </a:ln>
              <a:solidFill>
                <a:srgbClr val="222222"/>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32" name="文本框 31"/>
          <p:cNvSpPr txBox="1"/>
          <p:nvPr>
            <p:custDataLst>
              <p:tags r:id="rId18"/>
            </p:custDataLst>
          </p:nvPr>
        </p:nvSpPr>
        <p:spPr>
          <a:xfrm>
            <a:off x="4199446" y="2723809"/>
            <a:ext cx="744245" cy="484748"/>
          </a:xfrm>
          <a:prstGeom prst="rect">
            <a:avLst/>
          </a:prstGeom>
          <a:noFill/>
        </p:spPr>
        <p:txBody>
          <a:bodyPr wrap="square" lIns="67500" tIns="35100" rIns="67500" bIns="35100" rtlCol="0" anchor="ctr" anchorCtr="0"/>
          <a:lstStyle/>
          <a:p>
            <a:pPr lvl="0" algn="ctr" defTabSz="457200">
              <a:lnSpc>
                <a:spcPct val="120000"/>
              </a:lnSpc>
              <a:defRPr/>
            </a:pPr>
            <a:r>
              <a:rPr kumimoji="1" lang="zh-CN" altLang="en-US" sz="1600" b="1" spc="150">
                <a:solidFill>
                  <a:srgbClr val="009587"/>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初中化学</a:t>
            </a:r>
          </a:p>
        </p:txBody>
      </p:sp>
      <p:sp>
        <p:nvSpPr>
          <p:cNvPr id="3" name="文本框 2"/>
          <p:cNvSpPr txBox="1"/>
          <p:nvPr/>
        </p:nvSpPr>
        <p:spPr>
          <a:xfrm>
            <a:off x="3051608" y="1131570"/>
            <a:ext cx="3456074" cy="458908"/>
          </a:xfrm>
          <a:prstGeom prst="rect">
            <a:avLst/>
          </a:prstGeom>
          <a:noFill/>
        </p:spPr>
        <p:txBody>
          <a:bodyPr wrap="none" rtlCol="0" anchor="t">
            <a:spAutoFit/>
          </a:bodyPr>
          <a:lstStyle/>
          <a:p>
            <a:pPr indent="267970" algn="just">
              <a:lnSpc>
                <a:spcPct val="150000"/>
              </a:lnSpc>
            </a:pPr>
            <a:r>
              <a:rPr lang="zh-CN" altLang="zh-CN" b="1" kern="100" dirty="0">
                <a:solidFill>
                  <a:srgbClr val="000000"/>
                </a:solidFill>
                <a:effectLst/>
                <a:latin typeface="+mj-ea"/>
                <a:ea typeface="+mj-ea"/>
                <a:cs typeface="Times New Roman" panose="02020603050405020304" pitchFamily="18" charset="0"/>
                <a:sym typeface="+mn-ea"/>
              </a:rPr>
              <a:t>整体规划素养立意的课程目标</a:t>
            </a:r>
            <a:endParaRPr lang="zh-CN" altLang="en-US" dirty="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77" grpId="0" animBg="1"/>
      <p:bldP spid="879" grpId="0" animBg="1"/>
      <p:bldP spid="2" grpId="0"/>
      <p:bldP spid="875" grpId="0" animBg="1"/>
      <p:bldP spid="878" grpId="0" animBg="1"/>
      <p:bldP spid="30" grpId="0"/>
      <p:bldP spid="876" grpId="0" animBg="1"/>
      <p:bldP spid="3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4"/>
          <a:stretch>
            <a:fillRect/>
          </a:stretch>
        </p:blipFill>
        <p:spPr>
          <a:xfrm>
            <a:off x="1048179" y="0"/>
            <a:ext cx="469302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8" name="组合 7"/>
          <p:cNvGrpSpPr/>
          <p:nvPr/>
        </p:nvGrpSpPr>
        <p:grpSpPr>
          <a:xfrm>
            <a:off x="1039725" y="88798"/>
            <a:ext cx="1588059" cy="468016"/>
            <a:chOff x="1214518" y="1131590"/>
            <a:chExt cx="3528392" cy="468016"/>
          </a:xfrm>
        </p:grpSpPr>
        <p:sp>
          <p:nvSpPr>
            <p:cNvPr id="9" name="文本框 8"/>
            <p:cNvSpPr txBox="1"/>
            <p:nvPr/>
          </p:nvSpPr>
          <p:spPr>
            <a:xfrm>
              <a:off x="1307675" y="1137941"/>
              <a:ext cx="3342077"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10" name="矩形 9"/>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388572" y="776925"/>
            <a:ext cx="4693022" cy="461665"/>
          </a:xfrm>
          <a:prstGeom prst="rect">
            <a:avLst/>
          </a:prstGeom>
          <a:noFill/>
        </p:spPr>
        <p:txBody>
          <a:bodyPr wrap="square">
            <a:spAutoFit/>
          </a:bodyPr>
          <a:lstStyle/>
          <a:p>
            <a:r>
              <a:rPr lang="zh-CN" altLang="en-US" sz="2400" dirty="0">
                <a:solidFill>
                  <a:srgbClr val="002060"/>
                </a:solidFill>
                <a:latin typeface="微软雅黑" panose="020B0503020204020204" charset="-122"/>
                <a:ea typeface="微软雅黑" panose="020B0503020204020204" charset="-122"/>
              </a:rPr>
              <a:t>【课程理念】</a:t>
            </a:r>
          </a:p>
        </p:txBody>
      </p:sp>
      <p:sp>
        <p:nvSpPr>
          <p:cNvPr id="17" name="文本框 16"/>
          <p:cNvSpPr txBox="1"/>
          <p:nvPr/>
        </p:nvSpPr>
        <p:spPr>
          <a:xfrm>
            <a:off x="5686425" y="1668780"/>
            <a:ext cx="2794635" cy="2584450"/>
          </a:xfrm>
          <a:prstGeom prst="rect">
            <a:avLst/>
          </a:prstGeom>
          <a:noFill/>
        </p:spPr>
        <p:txBody>
          <a:bodyPr wrap="square">
            <a:spAutoFit/>
          </a:bodyPr>
          <a:lstStyle/>
          <a:p>
            <a:pPr indent="266700" algn="just">
              <a:lnSpc>
                <a:spcPct val="150000"/>
              </a:lnSpc>
            </a:pPr>
            <a:r>
              <a:rPr lang="zh-CN" altLang="zh-CN" sz="1800" b="1" kern="100" dirty="0">
                <a:solidFill>
                  <a:schemeClr val="bg2">
                    <a:lumMod val="10000"/>
                  </a:schemeClr>
                </a:solidFill>
                <a:effectLst/>
                <a:latin typeface="微软雅黑" panose="020B0503020204020204" charset="-122"/>
                <a:ea typeface="微软雅黑" panose="020B0503020204020204" charset="-122"/>
                <a:cs typeface="Times New Roman" panose="02020603050405020304" pitchFamily="18" charset="0"/>
              </a:rPr>
              <a:t>学会学习、合作沟通、创新实践，从</a:t>
            </a:r>
            <a:r>
              <a:rPr lang="zh-CN" altLang="zh-CN" sz="18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rPr>
              <a:t>化学观念、科学思维、科学探究与实践、科学态度与责任</a:t>
            </a:r>
            <a:r>
              <a:rPr lang="zh-CN" altLang="zh-CN" sz="1800" b="1" kern="100" dirty="0">
                <a:solidFill>
                  <a:schemeClr val="bg2">
                    <a:lumMod val="10000"/>
                  </a:schemeClr>
                </a:solidFill>
                <a:effectLst/>
                <a:latin typeface="微软雅黑" panose="020B0503020204020204" charset="-122"/>
                <a:ea typeface="微软雅黑" panose="020B0503020204020204" charset="-122"/>
                <a:cs typeface="Times New Roman" panose="02020603050405020304" pitchFamily="18" charset="0"/>
              </a:rPr>
              <a:t>等方面，全方位构建课程目标和学业质量体系</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2843530" y="977900"/>
            <a:ext cx="3422650" cy="506730"/>
          </a:xfrm>
          <a:prstGeom prst="rect">
            <a:avLst/>
          </a:prstGeom>
          <a:noFill/>
        </p:spPr>
        <p:txBody>
          <a:bodyPr wrap="none" rtlCol="0" anchor="t">
            <a:spAutoFit/>
          </a:bodyPr>
          <a:lstStyle/>
          <a:p>
            <a:pPr indent="267970" algn="just">
              <a:lnSpc>
                <a:spcPct val="150000"/>
              </a:lnSpc>
            </a:pPr>
            <a:r>
              <a:rPr lang="zh-CN" altLang="zh-CN" b="1" kern="100" dirty="0">
                <a:solidFill>
                  <a:srgbClr val="000000"/>
                </a:solidFill>
                <a:effectLst/>
                <a:latin typeface="微软雅黑" panose="020B0503020204020204" charset="-122"/>
                <a:ea typeface="微软雅黑" panose="020B0503020204020204" charset="-122"/>
                <a:cs typeface="Times New Roman" panose="02020603050405020304" pitchFamily="18" charset="0"/>
                <a:sym typeface="+mn-ea"/>
              </a:rPr>
              <a:t>整体规划素养立意的课程目标</a:t>
            </a:r>
            <a:endParaRPr lang="zh-CN" altLang="en-US" dirty="0">
              <a:latin typeface="微软雅黑" panose="020B0503020204020204" charset="-122"/>
              <a:ea typeface="微软雅黑" panose="020B0503020204020204" charset="-122"/>
            </a:endParaRPr>
          </a:p>
        </p:txBody>
      </p:sp>
      <p:sp>
        <p:nvSpPr>
          <p:cNvPr id="12" name="椭圆 11"/>
          <p:cNvSpPr/>
          <p:nvPr>
            <p:custDataLst>
              <p:tags r:id="rId1"/>
            </p:custDataLst>
          </p:nvPr>
        </p:nvSpPr>
        <p:spPr>
          <a:xfrm>
            <a:off x="2040866" y="2157921"/>
            <a:ext cx="1229930" cy="1229930"/>
          </a:xfrm>
          <a:prstGeom prst="ellipse">
            <a:avLst/>
          </a:prstGeom>
          <a:noFill/>
          <a:ln w="12700" cap="flat" cmpd="sng" algn="ctr">
            <a:solidFill>
              <a:srgbClr val="5F5F5F">
                <a:lumMod val="50000"/>
                <a:lumOff val="50000"/>
              </a:srgbClr>
            </a:solidFill>
            <a:prstDash val="solid"/>
            <a:miter lim="800000"/>
          </a:ln>
          <a:effectLst/>
        </p:spPr>
        <p:txBody>
          <a:bodyPr rtlCol="0" anchor="ctr">
            <a:normAutofit/>
          </a:bodyPr>
          <a:lstStyle/>
          <a:p>
            <a:pPr algn="ctr"/>
            <a:r>
              <a:rPr lang="zh-CN" altLang="en-US" sz="2400" dirty="0">
                <a:solidFill>
                  <a:schemeClr val="tx1"/>
                </a:solidFill>
                <a:sym typeface="Arial" panose="020B0604020202020204" pitchFamily="34" charset="0"/>
              </a:rPr>
              <a:t>素养提升</a:t>
            </a:r>
          </a:p>
        </p:txBody>
      </p:sp>
      <p:grpSp>
        <p:nvGrpSpPr>
          <p:cNvPr id="18" name="组合 17"/>
          <p:cNvGrpSpPr/>
          <p:nvPr>
            <p:custDataLst>
              <p:tags r:id="rId2"/>
            </p:custDataLst>
          </p:nvPr>
        </p:nvGrpSpPr>
        <p:grpSpPr>
          <a:xfrm>
            <a:off x="184606" y="1946819"/>
            <a:ext cx="1916356" cy="856615"/>
            <a:chOff x="132762" y="1604577"/>
            <a:chExt cx="3563926" cy="1593081"/>
          </a:xfrm>
        </p:grpSpPr>
        <p:cxnSp>
          <p:nvCxnSpPr>
            <p:cNvPr id="13" name="直接连接符 12"/>
            <p:cNvCxnSpPr>
              <a:stCxn id="14" idx="6"/>
            </p:cNvCxnSpPr>
            <p:nvPr>
              <p:custDataLst>
                <p:tags r:id="rId10"/>
              </p:custDataLst>
            </p:nvPr>
          </p:nvCxnSpPr>
          <p:spPr>
            <a:xfrm>
              <a:off x="2796688" y="2343190"/>
              <a:ext cx="900000" cy="308854"/>
            </a:xfrm>
            <a:prstGeom prst="line">
              <a:avLst/>
            </a:prstGeom>
            <a:noFill/>
            <a:ln w="12700" cap="flat" cmpd="sng" algn="ctr">
              <a:solidFill>
                <a:srgbClr val="5F5F5F">
                  <a:lumMod val="50000"/>
                  <a:lumOff val="50000"/>
                </a:srgbClr>
              </a:solidFill>
              <a:prstDash val="solid"/>
              <a:miter lim="800000"/>
            </a:ln>
            <a:effectLst/>
          </p:spPr>
        </p:cxnSp>
        <p:sp>
          <p:nvSpPr>
            <p:cNvPr id="14" name="椭圆 13"/>
            <p:cNvSpPr/>
            <p:nvPr>
              <p:custDataLst>
                <p:tags r:id="rId11"/>
              </p:custDataLst>
            </p:nvPr>
          </p:nvSpPr>
          <p:spPr>
            <a:xfrm>
              <a:off x="2163707" y="2026699"/>
              <a:ext cx="632981" cy="632981"/>
            </a:xfrm>
            <a:prstGeom prst="ellipse">
              <a:avLst/>
            </a:prstGeom>
            <a:noFill/>
            <a:ln w="6350" cap="flat" cmpd="sng" algn="ctr">
              <a:solidFill>
                <a:srgbClr val="B680DA"/>
              </a:solidFill>
              <a:prstDash val="solid"/>
              <a:miter lim="800000"/>
            </a:ln>
            <a:effectLst/>
          </p:spPr>
          <p:txBody>
            <a:bodyPr rtlCol="0" anchor="ctr"/>
            <a:lstStyle/>
            <a:p>
              <a:pPr algn="ctr"/>
              <a:r>
                <a:rPr lang="en-US" altLang="zh-CN" sz="1600" b="1" dirty="0">
                  <a:solidFill>
                    <a:schemeClr val="bg2">
                      <a:lumMod val="10000"/>
                    </a:schemeClr>
                  </a:solidFill>
                  <a:latin typeface="微软雅黑" panose="020B0503020204020204" charset="-122"/>
                  <a:ea typeface="微软雅黑" panose="020B0503020204020204" charset="-122"/>
                  <a:sym typeface="Arial" panose="020B0604020202020204" pitchFamily="34" charset="0"/>
                </a:rPr>
                <a:t>1</a:t>
              </a:r>
            </a:p>
          </p:txBody>
        </p:sp>
        <p:sp>
          <p:nvSpPr>
            <p:cNvPr id="19" name="矩形 18"/>
            <p:cNvSpPr/>
            <p:nvPr>
              <p:custDataLst>
                <p:tags r:id="rId12"/>
              </p:custDataLst>
            </p:nvPr>
          </p:nvSpPr>
          <p:spPr>
            <a:xfrm>
              <a:off x="132762" y="1604577"/>
              <a:ext cx="2058371" cy="1593081"/>
            </a:xfrm>
            <a:prstGeom prst="rect">
              <a:avLst/>
            </a:prstGeom>
          </p:spPr>
          <p:txBody>
            <a:bodyPr wrap="square"/>
            <a:lstStyle/>
            <a:p>
              <a:pPr algn="r">
                <a:lnSpc>
                  <a:spcPct val="150000"/>
                </a:lnSpc>
              </a:pPr>
              <a:r>
                <a:rPr lang="zh-CN" altLang="en-US" sz="1600" b="1" dirty="0">
                  <a:solidFill>
                    <a:srgbClr val="FF0000"/>
                  </a:solidFill>
                  <a:latin typeface="微软雅黑" panose="020B0503020204020204" charset="-122"/>
                  <a:ea typeface="微软雅黑" panose="020B0503020204020204" charset="-122"/>
                  <a:sym typeface="Arial" panose="020B0604020202020204" pitchFamily="34" charset="0"/>
                </a:rPr>
                <a:t>化学学科</a:t>
              </a:r>
              <a:r>
                <a:rPr lang="zh-CN" altLang="en-US" sz="1600" b="1" dirty="0">
                  <a:solidFill>
                    <a:schemeClr val="bg2">
                      <a:lumMod val="10000"/>
                    </a:schemeClr>
                  </a:solidFill>
                  <a:latin typeface="微软雅黑" panose="020B0503020204020204" charset="-122"/>
                  <a:ea typeface="微软雅黑" panose="020B0503020204020204" charset="-122"/>
                  <a:sym typeface="Arial" panose="020B0604020202020204" pitchFamily="34" charset="0"/>
                </a:rPr>
                <a:t>核心素养</a:t>
              </a:r>
            </a:p>
          </p:txBody>
        </p:sp>
      </p:grpSp>
      <p:sp>
        <p:nvSpPr>
          <p:cNvPr id="15" name="椭圆 14"/>
          <p:cNvSpPr/>
          <p:nvPr>
            <p:custDataLst>
              <p:tags r:id="rId3"/>
            </p:custDataLst>
          </p:nvPr>
        </p:nvSpPr>
        <p:spPr>
          <a:xfrm>
            <a:off x="2485653" y="3821609"/>
            <a:ext cx="340360" cy="340360"/>
          </a:xfrm>
          <a:prstGeom prst="ellipse">
            <a:avLst/>
          </a:prstGeom>
          <a:noFill/>
          <a:ln w="6350" cap="flat" cmpd="sng" algn="ctr">
            <a:solidFill>
              <a:srgbClr val="C1457D"/>
            </a:solidFill>
            <a:prstDash val="solid"/>
            <a:miter lim="800000"/>
          </a:ln>
          <a:effectLst/>
        </p:spPr>
        <p:txBody>
          <a:bodyPr rtlCol="0" anchor="ctr">
            <a:noAutofit/>
          </a:bodyPr>
          <a:lstStyle/>
          <a:p>
            <a:pPr algn="ctr"/>
            <a:r>
              <a:rPr lang="en-US" altLang="zh-CN" sz="1600" b="1" dirty="0">
                <a:solidFill>
                  <a:schemeClr val="bg2">
                    <a:lumMod val="10000"/>
                  </a:schemeClr>
                </a:solidFill>
                <a:latin typeface="微软雅黑" panose="020B0503020204020204" charset="-122"/>
                <a:ea typeface="微软雅黑" panose="020B0503020204020204" charset="-122"/>
                <a:sym typeface="Arial" panose="020B0604020202020204" pitchFamily="34" charset="0"/>
              </a:rPr>
              <a:t>3</a:t>
            </a:r>
            <a:endParaRPr lang="zh-CN" altLang="en-US" sz="1600" b="1" dirty="0">
              <a:solidFill>
                <a:schemeClr val="bg2">
                  <a:lumMod val="10000"/>
                </a:schemeClr>
              </a:solidFill>
              <a:latin typeface="微软雅黑" panose="020B0503020204020204" charset="-122"/>
              <a:ea typeface="微软雅黑" panose="020B0503020204020204" charset="-122"/>
              <a:sym typeface="Arial" panose="020B0604020202020204" pitchFamily="34" charset="0"/>
            </a:endParaRPr>
          </a:p>
        </p:txBody>
      </p:sp>
      <p:sp>
        <p:nvSpPr>
          <p:cNvPr id="20" name="矩形 19"/>
          <p:cNvSpPr/>
          <p:nvPr>
            <p:custDataLst>
              <p:tags r:id="rId4"/>
            </p:custDataLst>
          </p:nvPr>
        </p:nvSpPr>
        <p:spPr>
          <a:xfrm>
            <a:off x="2847975" y="3632200"/>
            <a:ext cx="953135" cy="469265"/>
          </a:xfrm>
          <a:prstGeom prst="rect">
            <a:avLst/>
          </a:prstGeom>
        </p:spPr>
        <p:txBody>
          <a:bodyPr wrap="square">
            <a:noAutofit/>
          </a:bodyPr>
          <a:lstStyle/>
          <a:p>
            <a:pPr algn="ctr">
              <a:lnSpc>
                <a:spcPct val="150000"/>
              </a:lnSpc>
            </a:pPr>
            <a:r>
              <a:rPr lang="zh-CN" altLang="en-US" sz="1600" b="1" dirty="0">
                <a:solidFill>
                  <a:srgbClr val="FF0000"/>
                </a:solidFill>
                <a:latin typeface="微软雅黑" panose="020B0503020204020204" charset="-122"/>
                <a:ea typeface="微软雅黑" panose="020B0503020204020204" charset="-122"/>
                <a:sym typeface="Arial" panose="020B0604020202020204" pitchFamily="34" charset="0"/>
              </a:rPr>
              <a:t>共通性</a:t>
            </a:r>
            <a:r>
              <a:rPr lang="zh-CN" altLang="en-US" sz="1600" b="1" dirty="0">
                <a:solidFill>
                  <a:schemeClr val="bg2">
                    <a:lumMod val="10000"/>
                  </a:schemeClr>
                </a:solidFill>
                <a:latin typeface="微软雅黑" panose="020B0503020204020204" charset="-122"/>
                <a:ea typeface="微软雅黑" panose="020B0503020204020204" charset="-122"/>
                <a:sym typeface="Arial" panose="020B0604020202020204" pitchFamily="34" charset="0"/>
              </a:rPr>
              <a:t>素养</a:t>
            </a:r>
          </a:p>
        </p:txBody>
      </p:sp>
      <p:grpSp>
        <p:nvGrpSpPr>
          <p:cNvPr id="16" name="组合 15"/>
          <p:cNvGrpSpPr/>
          <p:nvPr>
            <p:custDataLst>
              <p:tags r:id="rId5"/>
            </p:custDataLst>
          </p:nvPr>
        </p:nvGrpSpPr>
        <p:grpSpPr>
          <a:xfrm>
            <a:off x="3218389" y="1997816"/>
            <a:ext cx="1889760" cy="516472"/>
            <a:chOff x="5633009" y="1717423"/>
            <a:chExt cx="3514465" cy="960504"/>
          </a:xfrm>
        </p:grpSpPr>
        <p:cxnSp>
          <p:nvCxnSpPr>
            <p:cNvPr id="23" name="直接连接符 22"/>
            <p:cNvCxnSpPr/>
            <p:nvPr>
              <p:custDataLst>
                <p:tags r:id="rId7"/>
              </p:custDataLst>
            </p:nvPr>
          </p:nvCxnSpPr>
          <p:spPr>
            <a:xfrm flipV="1">
              <a:off x="5633009" y="2369073"/>
              <a:ext cx="900000" cy="308854"/>
            </a:xfrm>
            <a:prstGeom prst="line">
              <a:avLst/>
            </a:prstGeom>
            <a:noFill/>
            <a:ln w="12700" cap="flat" cmpd="sng" algn="ctr">
              <a:solidFill>
                <a:srgbClr val="5F5F5F">
                  <a:lumMod val="50000"/>
                  <a:lumOff val="50000"/>
                </a:srgbClr>
              </a:solidFill>
              <a:prstDash val="solid"/>
              <a:miter lim="800000"/>
            </a:ln>
            <a:effectLst/>
          </p:spPr>
        </p:cxnSp>
        <p:sp>
          <p:nvSpPr>
            <p:cNvPr id="25" name="椭圆 24"/>
            <p:cNvSpPr/>
            <p:nvPr>
              <p:custDataLst>
                <p:tags r:id="rId8"/>
              </p:custDataLst>
            </p:nvPr>
          </p:nvSpPr>
          <p:spPr>
            <a:xfrm>
              <a:off x="6533009" y="2034098"/>
              <a:ext cx="632981" cy="632981"/>
            </a:xfrm>
            <a:prstGeom prst="ellipse">
              <a:avLst/>
            </a:prstGeom>
            <a:noFill/>
            <a:ln w="6350" cap="flat" cmpd="sng" algn="ctr">
              <a:solidFill>
                <a:srgbClr val="AD59A1"/>
              </a:solidFill>
              <a:prstDash val="solid"/>
              <a:miter lim="800000"/>
            </a:ln>
            <a:effectLst/>
          </p:spPr>
          <p:txBody>
            <a:bodyPr rtlCol="0" anchor="ctr"/>
            <a:lstStyle/>
            <a:p>
              <a:pPr algn="ctr"/>
              <a:r>
                <a:rPr lang="en-US" altLang="zh-CN" sz="1600" b="1" dirty="0">
                  <a:solidFill>
                    <a:schemeClr val="bg2">
                      <a:lumMod val="10000"/>
                    </a:schemeClr>
                  </a:solidFill>
                  <a:latin typeface="微软雅黑" panose="020B0503020204020204" charset="-122"/>
                  <a:ea typeface="微软雅黑" panose="020B0503020204020204" charset="-122"/>
                  <a:sym typeface="Arial" panose="020B0604020202020204" pitchFamily="34" charset="0"/>
                </a:rPr>
                <a:t>2</a:t>
              </a:r>
            </a:p>
          </p:txBody>
        </p:sp>
        <p:sp>
          <p:nvSpPr>
            <p:cNvPr id="26" name="矩形 25"/>
            <p:cNvSpPr/>
            <p:nvPr>
              <p:custDataLst>
                <p:tags r:id="rId9"/>
              </p:custDataLst>
            </p:nvPr>
          </p:nvSpPr>
          <p:spPr>
            <a:xfrm>
              <a:off x="7198930" y="1717423"/>
              <a:ext cx="1948544" cy="871530"/>
            </a:xfrm>
            <a:prstGeom prst="rect">
              <a:avLst/>
            </a:prstGeom>
          </p:spPr>
          <p:txBody>
            <a:bodyPr wrap="square"/>
            <a:lstStyle/>
            <a:p>
              <a:pPr>
                <a:lnSpc>
                  <a:spcPct val="150000"/>
                </a:lnSpc>
              </a:pPr>
              <a:r>
                <a:rPr lang="zh-CN" altLang="en-US" sz="1600" b="1" dirty="0">
                  <a:solidFill>
                    <a:srgbClr val="FF0000"/>
                  </a:solidFill>
                  <a:latin typeface="微软雅黑" panose="020B0503020204020204" charset="-122"/>
                  <a:ea typeface="微软雅黑" panose="020B0503020204020204" charset="-122"/>
                  <a:sym typeface="Arial" panose="020B0604020202020204" pitchFamily="34" charset="0"/>
                </a:rPr>
                <a:t>科学领域</a:t>
              </a:r>
              <a:r>
                <a:rPr lang="zh-CN" altLang="en-US" sz="1600" b="1" dirty="0">
                  <a:solidFill>
                    <a:schemeClr val="bg2">
                      <a:lumMod val="10000"/>
                    </a:schemeClr>
                  </a:solidFill>
                  <a:latin typeface="微软雅黑" panose="020B0503020204020204" charset="-122"/>
                  <a:ea typeface="微软雅黑" panose="020B0503020204020204" charset="-122"/>
                  <a:sym typeface="Arial" panose="020B0604020202020204" pitchFamily="34" charset="0"/>
                </a:rPr>
                <a:t>核心素养</a:t>
              </a:r>
            </a:p>
          </p:txBody>
        </p:sp>
      </p:grpSp>
      <p:cxnSp>
        <p:nvCxnSpPr>
          <p:cNvPr id="28" name="直接连接符 27"/>
          <p:cNvCxnSpPr>
            <a:stCxn id="12" idx="4"/>
          </p:cNvCxnSpPr>
          <p:nvPr>
            <p:custDataLst>
              <p:tags r:id="rId6"/>
            </p:custDataLst>
          </p:nvPr>
        </p:nvCxnSpPr>
        <p:spPr>
          <a:xfrm>
            <a:off x="2656476" y="3387852"/>
            <a:ext cx="0" cy="425866"/>
          </a:xfrm>
          <a:prstGeom prst="line">
            <a:avLst/>
          </a:prstGeom>
          <a:noFill/>
          <a:ln w="6350" cap="flat" cmpd="sng" algn="ctr">
            <a:solidFill>
              <a:srgbClr val="5F5F5F">
                <a:lumMod val="50000"/>
                <a:lumOff val="50000"/>
              </a:srgbClr>
            </a:solidFill>
            <a:prstDash val="solid"/>
            <a:miter lim="800000"/>
          </a:ln>
          <a:effectLst/>
        </p:spPr>
      </p:cxn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12" grpId="0" animBg="1"/>
      <p:bldP spid="15"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048179" y="0"/>
            <a:ext cx="469302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8" name="组合 7"/>
          <p:cNvGrpSpPr/>
          <p:nvPr/>
        </p:nvGrpSpPr>
        <p:grpSpPr>
          <a:xfrm>
            <a:off x="1039725" y="88798"/>
            <a:ext cx="1588059" cy="468016"/>
            <a:chOff x="1214518" y="1131590"/>
            <a:chExt cx="3528392" cy="468016"/>
          </a:xfrm>
        </p:grpSpPr>
        <p:sp>
          <p:nvSpPr>
            <p:cNvPr id="9" name="文本框 8"/>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10" name="矩形 9"/>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294592" y="684850"/>
            <a:ext cx="4693022" cy="461665"/>
          </a:xfrm>
          <a:prstGeom prst="rect">
            <a:avLst/>
          </a:prstGeom>
          <a:noFill/>
        </p:spPr>
        <p:txBody>
          <a:bodyPr wrap="square">
            <a:spAutoFit/>
          </a:bodyPr>
          <a:lstStyle/>
          <a:p>
            <a:r>
              <a:rPr lang="zh-CN" altLang="en-US" sz="2400" dirty="0">
                <a:solidFill>
                  <a:srgbClr val="002060"/>
                </a:solidFill>
                <a:latin typeface="微软雅黑" panose="020B0503020204020204" charset="-122"/>
                <a:ea typeface="微软雅黑" panose="020B0503020204020204" charset="-122"/>
              </a:rPr>
              <a:t>【课程目标】</a:t>
            </a:r>
          </a:p>
        </p:txBody>
      </p:sp>
      <p:sp>
        <p:nvSpPr>
          <p:cNvPr id="14" name="文本框 13"/>
          <p:cNvSpPr txBox="1"/>
          <p:nvPr/>
        </p:nvSpPr>
        <p:spPr>
          <a:xfrm>
            <a:off x="47349" y="1059220"/>
            <a:ext cx="1584176" cy="553085"/>
          </a:xfrm>
          <a:prstGeom prst="rect">
            <a:avLst/>
          </a:prstGeom>
          <a:noFill/>
        </p:spPr>
        <p:txBody>
          <a:bodyPr wrap="square">
            <a:spAutoFit/>
          </a:bodyPr>
          <a:lstStyle/>
          <a:p>
            <a:pPr indent="306070" algn="just">
              <a:lnSpc>
                <a:spcPct val="150000"/>
              </a:lnSpc>
            </a:pPr>
            <a:r>
              <a:rPr lang="zh-CN" altLang="zh-CN" sz="2000" b="1" kern="100" dirty="0">
                <a:solidFill>
                  <a:srgbClr val="000000"/>
                </a:solidFill>
                <a:effectLst/>
                <a:latin typeface="微软雅黑" panose="020B0503020204020204" charset="-122"/>
                <a:ea typeface="微软雅黑" panose="020B0503020204020204" charset="-122"/>
                <a:cs typeface="Times New Roman" panose="02020603050405020304" pitchFamily="18" charset="0"/>
              </a:rPr>
              <a:t>科学思维</a:t>
            </a:r>
          </a:p>
        </p:txBody>
      </p:sp>
      <p:sp>
        <p:nvSpPr>
          <p:cNvPr id="18" name="文本框 17"/>
          <p:cNvSpPr txBox="1"/>
          <p:nvPr/>
        </p:nvSpPr>
        <p:spPr>
          <a:xfrm>
            <a:off x="139700" y="3473450"/>
            <a:ext cx="1474470" cy="922020"/>
          </a:xfrm>
          <a:prstGeom prst="rect">
            <a:avLst/>
          </a:prstGeom>
          <a:noFill/>
        </p:spPr>
        <p:txBody>
          <a:bodyPr wrap="square">
            <a:spAutoFit/>
          </a:bodyPr>
          <a:lstStyle/>
          <a:p>
            <a:pPr indent="306070" algn="ctr">
              <a:lnSpc>
                <a:spcPct val="150000"/>
              </a:lnSpc>
            </a:pPr>
            <a:r>
              <a:rPr lang="zh-CN" altLang="zh-CN" sz="1800" b="1" kern="100" dirty="0">
                <a:solidFill>
                  <a:srgbClr val="000000"/>
                </a:solidFill>
                <a:effectLst/>
                <a:latin typeface="微软雅黑" panose="020B0503020204020204" charset="-122"/>
                <a:ea typeface="微软雅黑" panose="020B0503020204020204" charset="-122"/>
                <a:cs typeface="Times New Roman" panose="02020603050405020304" pitchFamily="18" charset="0"/>
              </a:rPr>
              <a:t>科学探究</a:t>
            </a:r>
          </a:p>
          <a:p>
            <a:pPr indent="306070" algn="ctr">
              <a:lnSpc>
                <a:spcPct val="150000"/>
              </a:lnSpc>
            </a:pPr>
            <a:r>
              <a:rPr lang="zh-CN" altLang="zh-CN" sz="1800" b="1" kern="100" dirty="0">
                <a:solidFill>
                  <a:srgbClr val="000000"/>
                </a:solidFill>
                <a:effectLst/>
                <a:latin typeface="微软雅黑" panose="020B0503020204020204" charset="-122"/>
                <a:ea typeface="微软雅黑" panose="020B0503020204020204" charset="-122"/>
                <a:cs typeface="Times New Roman" panose="02020603050405020304" pitchFamily="18" charset="0"/>
              </a:rPr>
              <a:t>与实践</a:t>
            </a:r>
            <a:endParaRPr lang="zh-CN" altLang="zh-CN" sz="1400" kern="100" dirty="0">
              <a:effectLst/>
              <a:latin typeface="微软雅黑" panose="020B0503020204020204" charset="-122"/>
              <a:ea typeface="微软雅黑" panose="020B0503020204020204" charset="-122"/>
              <a:cs typeface="Times New Roman" panose="02020603050405020304" pitchFamily="18" charset="0"/>
            </a:endParaRPr>
          </a:p>
        </p:txBody>
      </p:sp>
      <p:sp>
        <p:nvSpPr>
          <p:cNvPr id="40" name="矩形 39"/>
          <p:cNvSpPr/>
          <p:nvPr/>
        </p:nvSpPr>
        <p:spPr>
          <a:xfrm>
            <a:off x="1631950" y="1529715"/>
            <a:ext cx="1085850"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599395" y="1548036"/>
            <a:ext cx="1097280" cy="368300"/>
          </a:xfrm>
          <a:prstGeom prst="rect">
            <a:avLst/>
          </a:prstGeom>
          <a:noFill/>
        </p:spPr>
        <p:txBody>
          <a:bodyPr wrap="none" rtlCol="0">
            <a:spAutoFit/>
          </a:bodyPr>
          <a:lstStyle/>
          <a:p>
            <a:r>
              <a:rPr lang="zh-CN" altLang="en-US" dirty="0"/>
              <a:t>实验事实</a:t>
            </a:r>
          </a:p>
        </p:txBody>
      </p:sp>
      <p:sp>
        <p:nvSpPr>
          <p:cNvPr id="41" name="矩形 40"/>
          <p:cNvSpPr/>
          <p:nvPr/>
        </p:nvSpPr>
        <p:spPr>
          <a:xfrm>
            <a:off x="3848100" y="1525270"/>
            <a:ext cx="1139825"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3866039" y="1590147"/>
            <a:ext cx="1097280" cy="368300"/>
          </a:xfrm>
          <a:prstGeom prst="rect">
            <a:avLst/>
          </a:prstGeom>
          <a:noFill/>
        </p:spPr>
        <p:txBody>
          <a:bodyPr wrap="none" rtlCol="0">
            <a:spAutoFit/>
          </a:bodyPr>
          <a:lstStyle/>
          <a:p>
            <a:r>
              <a:rPr lang="zh-CN" altLang="en-US" dirty="0"/>
              <a:t>证据推理</a:t>
            </a:r>
          </a:p>
        </p:txBody>
      </p:sp>
      <p:sp>
        <p:nvSpPr>
          <p:cNvPr id="56" name="矩形 55"/>
          <p:cNvSpPr/>
          <p:nvPr/>
        </p:nvSpPr>
        <p:spPr>
          <a:xfrm>
            <a:off x="6168390" y="1543050"/>
            <a:ext cx="1162050" cy="461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5029778" y="1349183"/>
            <a:ext cx="1097280" cy="368300"/>
          </a:xfrm>
          <a:prstGeom prst="rect">
            <a:avLst/>
          </a:prstGeom>
          <a:noFill/>
        </p:spPr>
        <p:txBody>
          <a:bodyPr wrap="none" rtlCol="0">
            <a:spAutoFit/>
          </a:bodyPr>
          <a:lstStyle/>
          <a:p>
            <a:r>
              <a:rPr lang="zh-CN" altLang="en-US" dirty="0"/>
              <a:t>建构模型</a:t>
            </a:r>
          </a:p>
        </p:txBody>
      </p:sp>
      <p:sp>
        <p:nvSpPr>
          <p:cNvPr id="67" name="文本框 66"/>
          <p:cNvSpPr txBox="1"/>
          <p:nvPr/>
        </p:nvSpPr>
        <p:spPr>
          <a:xfrm>
            <a:off x="2696845" y="2346960"/>
            <a:ext cx="4143375" cy="368300"/>
          </a:xfrm>
          <a:prstGeom prst="rect">
            <a:avLst/>
          </a:prstGeom>
          <a:noFill/>
        </p:spPr>
        <p:txBody>
          <a:bodyPr wrap="square">
            <a:spAutoFit/>
          </a:bodyPr>
          <a:lstStyle/>
          <a:p>
            <a:r>
              <a:rPr lang="zh-CN" altLang="en-US" dirty="0"/>
              <a:t>提升质疑能力、批判能力和创新意识</a:t>
            </a:r>
          </a:p>
        </p:txBody>
      </p:sp>
      <p:cxnSp>
        <p:nvCxnSpPr>
          <p:cNvPr id="2" name="直接箭头连接符 1"/>
          <p:cNvCxnSpPr>
            <a:stCxn id="40" idx="3"/>
            <a:endCxn id="41" idx="1"/>
          </p:cNvCxnSpPr>
          <p:nvPr/>
        </p:nvCxnSpPr>
        <p:spPr>
          <a:xfrm flipV="1">
            <a:off x="2717800" y="1756410"/>
            <a:ext cx="1130300" cy="4445"/>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
        <p:nvSpPr>
          <p:cNvPr id="4" name="文本框 3"/>
          <p:cNvSpPr txBox="1"/>
          <p:nvPr/>
        </p:nvSpPr>
        <p:spPr>
          <a:xfrm>
            <a:off x="2768543" y="1349183"/>
            <a:ext cx="1097280" cy="368300"/>
          </a:xfrm>
          <a:prstGeom prst="rect">
            <a:avLst/>
          </a:prstGeom>
          <a:noFill/>
        </p:spPr>
        <p:txBody>
          <a:bodyPr wrap="none" rtlCol="0">
            <a:spAutoFit/>
          </a:bodyPr>
          <a:lstStyle/>
          <a:p>
            <a:r>
              <a:rPr lang="zh-CN" altLang="en-US" dirty="0"/>
              <a:t>科学方法</a:t>
            </a:r>
          </a:p>
        </p:txBody>
      </p:sp>
      <p:cxnSp>
        <p:nvCxnSpPr>
          <p:cNvPr id="6" name="直接箭头连接符 5"/>
          <p:cNvCxnSpPr/>
          <p:nvPr/>
        </p:nvCxnSpPr>
        <p:spPr>
          <a:xfrm flipV="1">
            <a:off x="5000625" y="1781810"/>
            <a:ext cx="1130300" cy="4445"/>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
        <p:nvSpPr>
          <p:cNvPr id="11" name="文本框 10"/>
          <p:cNvSpPr txBox="1"/>
          <p:nvPr/>
        </p:nvSpPr>
        <p:spPr>
          <a:xfrm>
            <a:off x="6202839" y="1597132"/>
            <a:ext cx="1097280" cy="368300"/>
          </a:xfrm>
          <a:prstGeom prst="rect">
            <a:avLst/>
          </a:prstGeom>
          <a:noFill/>
        </p:spPr>
        <p:txBody>
          <a:bodyPr wrap="none" rtlCol="0">
            <a:spAutoFit/>
          </a:bodyPr>
          <a:lstStyle/>
          <a:p>
            <a:r>
              <a:rPr lang="zh-CN" altLang="en-US" dirty="0"/>
              <a:t>物质变化</a:t>
            </a:r>
          </a:p>
        </p:txBody>
      </p:sp>
      <p:sp>
        <p:nvSpPr>
          <p:cNvPr id="12" name="右箭头 11"/>
          <p:cNvSpPr/>
          <p:nvPr/>
        </p:nvSpPr>
        <p:spPr>
          <a:xfrm>
            <a:off x="1979295" y="2138045"/>
            <a:ext cx="5112385" cy="7556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051685" y="3075940"/>
            <a:ext cx="2941320" cy="368300"/>
          </a:xfrm>
          <a:prstGeom prst="rect">
            <a:avLst/>
          </a:prstGeom>
          <a:noFill/>
        </p:spPr>
        <p:txBody>
          <a:bodyPr wrap="none" rtlCol="0" anchor="t">
            <a:spAutoFit/>
          </a:bodyPr>
          <a:lstStyle/>
          <a:p>
            <a:r>
              <a:rPr lang="zh-CN" altLang="zh-CN" b="1" kern="100" dirty="0">
                <a:solidFill>
                  <a:srgbClr val="000000"/>
                </a:solidFill>
                <a:effectLst/>
                <a:latin typeface="微软雅黑" panose="020B0503020204020204" charset="-122"/>
                <a:ea typeface="微软雅黑" panose="020B0503020204020204" charset="-122"/>
                <a:cs typeface="Times New Roman" panose="02020603050405020304" pitchFamily="18" charset="0"/>
                <a:sym typeface="+mn-ea"/>
              </a:rPr>
              <a:t>以</a:t>
            </a:r>
            <a:r>
              <a:rPr lang="zh-CN" altLang="zh-CN" b="1" kern="100" dirty="0">
                <a:solidFill>
                  <a:srgbClr val="FF0000"/>
                </a:solidFill>
                <a:effectLst/>
                <a:latin typeface="微软雅黑" panose="020B0503020204020204" charset="-122"/>
                <a:ea typeface="微软雅黑" panose="020B0503020204020204" charset="-122"/>
                <a:cs typeface="Times New Roman" panose="02020603050405020304" pitchFamily="18" charset="0"/>
                <a:sym typeface="+mn-ea"/>
              </a:rPr>
              <a:t>实验</a:t>
            </a:r>
            <a:r>
              <a:rPr lang="zh-CN" altLang="zh-CN" b="1" kern="100" dirty="0">
                <a:solidFill>
                  <a:srgbClr val="000000"/>
                </a:solidFill>
                <a:effectLst/>
                <a:latin typeface="微软雅黑" panose="020B0503020204020204" charset="-122"/>
                <a:ea typeface="微软雅黑" panose="020B0503020204020204" charset="-122"/>
                <a:cs typeface="Times New Roman" panose="02020603050405020304" pitchFamily="18" charset="0"/>
                <a:sym typeface="+mn-ea"/>
              </a:rPr>
              <a:t>为主的科学探究能力</a:t>
            </a:r>
          </a:p>
        </p:txBody>
      </p:sp>
      <p:sp>
        <p:nvSpPr>
          <p:cNvPr id="15" name="文本框 14"/>
          <p:cNvSpPr txBox="1"/>
          <p:nvPr/>
        </p:nvSpPr>
        <p:spPr>
          <a:xfrm>
            <a:off x="2067560" y="3780155"/>
            <a:ext cx="3401060" cy="368300"/>
          </a:xfrm>
          <a:prstGeom prst="rect">
            <a:avLst/>
          </a:prstGeom>
          <a:noFill/>
        </p:spPr>
        <p:txBody>
          <a:bodyPr wrap="none" rtlCol="0" anchor="t">
            <a:spAutoFit/>
          </a:bodyPr>
          <a:lstStyle/>
          <a:p>
            <a:r>
              <a:rPr lang="zh-CN" altLang="zh-CN" b="1" kern="100" dirty="0">
                <a:solidFill>
                  <a:srgbClr val="FF0000"/>
                </a:solidFill>
                <a:effectLst/>
                <a:latin typeface="微软雅黑" panose="020B0503020204020204" charset="-122"/>
                <a:ea typeface="微软雅黑" panose="020B0503020204020204" charset="-122"/>
                <a:cs typeface="Times New Roman" panose="02020603050405020304" pitchFamily="18" charset="0"/>
                <a:sym typeface="+mn-ea"/>
              </a:rPr>
              <a:t>获取</a:t>
            </a:r>
            <a:r>
              <a:rPr lang="zh-CN" altLang="zh-CN" b="1" kern="100" dirty="0">
                <a:solidFill>
                  <a:srgbClr val="000000"/>
                </a:solidFill>
                <a:effectLst/>
                <a:latin typeface="微软雅黑" panose="020B0503020204020204" charset="-122"/>
                <a:ea typeface="微软雅黑" panose="020B0503020204020204" charset="-122"/>
                <a:cs typeface="Times New Roman" panose="02020603050405020304" pitchFamily="18" charset="0"/>
                <a:sym typeface="+mn-ea"/>
              </a:rPr>
              <a:t>和</a:t>
            </a:r>
            <a:r>
              <a:rPr lang="zh-CN" altLang="zh-CN" b="1" kern="100" dirty="0">
                <a:solidFill>
                  <a:srgbClr val="FF0000"/>
                </a:solidFill>
                <a:effectLst/>
                <a:latin typeface="微软雅黑" panose="020B0503020204020204" charset="-122"/>
                <a:ea typeface="微软雅黑" panose="020B0503020204020204" charset="-122"/>
                <a:cs typeface="Times New Roman" panose="02020603050405020304" pitchFamily="18" charset="0"/>
                <a:sym typeface="+mn-ea"/>
              </a:rPr>
              <a:t>加工信息</a:t>
            </a:r>
            <a:r>
              <a:rPr lang="zh-CN" altLang="zh-CN" b="1" kern="100" dirty="0">
                <a:solidFill>
                  <a:srgbClr val="000000"/>
                </a:solidFill>
                <a:effectLst/>
                <a:latin typeface="微软雅黑" panose="020B0503020204020204" charset="-122"/>
                <a:ea typeface="微软雅黑" panose="020B0503020204020204" charset="-122"/>
                <a:cs typeface="Times New Roman" panose="02020603050405020304" pitchFamily="18" charset="0"/>
                <a:sym typeface="+mn-ea"/>
              </a:rPr>
              <a:t>的</a:t>
            </a:r>
            <a:r>
              <a:rPr lang="zh-CN" altLang="zh-CN" b="1" kern="100" dirty="0">
                <a:solidFill>
                  <a:schemeClr val="tx1"/>
                </a:solidFill>
                <a:effectLst/>
                <a:latin typeface="微软雅黑" panose="020B0503020204020204" charset="-122"/>
                <a:ea typeface="微软雅黑" panose="020B0503020204020204" charset="-122"/>
                <a:cs typeface="Times New Roman" panose="02020603050405020304" pitchFamily="18" charset="0"/>
                <a:sym typeface="+mn-ea"/>
              </a:rPr>
              <a:t>自主学习能力</a:t>
            </a:r>
          </a:p>
        </p:txBody>
      </p:sp>
      <p:sp>
        <p:nvSpPr>
          <p:cNvPr id="19" name="文本框 18"/>
          <p:cNvSpPr txBox="1"/>
          <p:nvPr/>
        </p:nvSpPr>
        <p:spPr>
          <a:xfrm>
            <a:off x="2067560" y="4401820"/>
            <a:ext cx="3630930" cy="368300"/>
          </a:xfrm>
          <a:prstGeom prst="rect">
            <a:avLst/>
          </a:prstGeom>
          <a:noFill/>
        </p:spPr>
        <p:txBody>
          <a:bodyPr wrap="none" rtlCol="0" anchor="t">
            <a:spAutoFit/>
          </a:bodyPr>
          <a:lstStyle/>
          <a:p>
            <a:r>
              <a:rPr lang="zh-CN" altLang="zh-CN" b="1" kern="100" dirty="0">
                <a:solidFill>
                  <a:srgbClr val="000000"/>
                </a:solidFill>
                <a:effectLst/>
                <a:latin typeface="微软雅黑" panose="020B0503020204020204" charset="-122"/>
                <a:ea typeface="微软雅黑" panose="020B0503020204020204" charset="-122"/>
                <a:cs typeface="Times New Roman" panose="02020603050405020304" pitchFamily="18" charset="0"/>
                <a:sym typeface="+mn-ea"/>
              </a:rPr>
              <a:t>制作与使用相关</a:t>
            </a:r>
            <a:r>
              <a:rPr lang="zh-CN" altLang="zh-CN" b="1" kern="100" dirty="0">
                <a:solidFill>
                  <a:srgbClr val="FF0000"/>
                </a:solidFill>
                <a:effectLst/>
                <a:latin typeface="微软雅黑" panose="020B0503020204020204" charset="-122"/>
                <a:ea typeface="微软雅黑" panose="020B0503020204020204" charset="-122"/>
                <a:cs typeface="Times New Roman" panose="02020603050405020304" pitchFamily="18" charset="0"/>
                <a:sym typeface="+mn-ea"/>
              </a:rPr>
              <a:t>模型</a:t>
            </a:r>
            <a:r>
              <a:rPr lang="zh-CN" altLang="zh-CN" b="1" kern="100" dirty="0">
                <a:solidFill>
                  <a:srgbClr val="000000"/>
                </a:solidFill>
                <a:effectLst/>
                <a:latin typeface="微软雅黑" panose="020B0503020204020204" charset="-122"/>
                <a:ea typeface="微软雅黑" panose="020B0503020204020204" charset="-122"/>
                <a:cs typeface="Times New Roman" panose="02020603050405020304" pitchFamily="18" charset="0"/>
                <a:sym typeface="+mn-ea"/>
              </a:rPr>
              <a:t>和作品的能力</a:t>
            </a:r>
          </a:p>
        </p:txBody>
      </p:sp>
      <p:cxnSp>
        <p:nvCxnSpPr>
          <p:cNvPr id="39" name="直接连接符 38"/>
          <p:cNvCxnSpPr/>
          <p:nvPr/>
        </p:nvCxnSpPr>
        <p:spPr>
          <a:xfrm flipV="1">
            <a:off x="1614170" y="3939902"/>
            <a:ext cx="164465" cy="4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直接连接符 41"/>
          <p:cNvCxnSpPr/>
          <p:nvPr/>
        </p:nvCxnSpPr>
        <p:spPr>
          <a:xfrm>
            <a:off x="1745615" y="3340100"/>
            <a:ext cx="18415" cy="124841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直接连接符 42"/>
          <p:cNvCxnSpPr/>
          <p:nvPr/>
        </p:nvCxnSpPr>
        <p:spPr>
          <a:xfrm flipV="1">
            <a:off x="1745615" y="3335655"/>
            <a:ext cx="164465" cy="4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直接连接符 43"/>
          <p:cNvCxnSpPr/>
          <p:nvPr/>
        </p:nvCxnSpPr>
        <p:spPr>
          <a:xfrm flipV="1">
            <a:off x="1751330" y="3940175"/>
            <a:ext cx="164465" cy="4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直接连接符 44"/>
          <p:cNvCxnSpPr/>
          <p:nvPr/>
        </p:nvCxnSpPr>
        <p:spPr>
          <a:xfrm flipV="1">
            <a:off x="1751330" y="4584065"/>
            <a:ext cx="164465" cy="444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40" grpId="0" animBg="1"/>
      <p:bldP spid="3" grpId="0"/>
      <p:bldP spid="41" grpId="0" animBg="1"/>
      <p:bldP spid="53" grpId="0"/>
      <p:bldP spid="56" grpId="0" animBg="1"/>
      <p:bldP spid="57" grpId="0"/>
      <p:bldP spid="67" grpId="0"/>
      <p:bldP spid="4" grpId="0"/>
      <p:bldP spid="11" grpId="0"/>
      <p:bldP spid="12" grpId="0" animBg="1"/>
      <p:bldP spid="13" grpId="0"/>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1"/>
          <a:stretch>
            <a:fillRect/>
          </a:stretch>
        </p:blipFill>
        <p:spPr>
          <a:xfrm>
            <a:off x="1048179" y="0"/>
            <a:ext cx="469302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8" name="组合 7"/>
          <p:cNvGrpSpPr/>
          <p:nvPr/>
        </p:nvGrpSpPr>
        <p:grpSpPr>
          <a:xfrm>
            <a:off x="1039725" y="88798"/>
            <a:ext cx="1588059" cy="468016"/>
            <a:chOff x="1214518" y="1131590"/>
            <a:chExt cx="3528392" cy="468016"/>
          </a:xfrm>
        </p:grpSpPr>
        <p:sp>
          <p:nvSpPr>
            <p:cNvPr id="9" name="文本框 8"/>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10" name="矩形 9"/>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395536" y="855816"/>
            <a:ext cx="1800200" cy="369332"/>
          </a:xfrm>
          <a:prstGeom prst="rect">
            <a:avLst/>
          </a:prstGeom>
          <a:noFill/>
        </p:spPr>
        <p:txBody>
          <a:bodyPr wrap="square">
            <a:spAutoFit/>
          </a:bodyPr>
          <a:lstStyle/>
          <a:p>
            <a:r>
              <a:rPr lang="zh-CN" altLang="en-US" sz="1800" dirty="0">
                <a:solidFill>
                  <a:srgbClr val="002060"/>
                </a:solidFill>
                <a:latin typeface="微软雅黑" panose="020B0503020204020204" charset="-122"/>
                <a:ea typeface="微软雅黑" panose="020B0503020204020204" charset="-122"/>
              </a:rPr>
              <a:t>【</a:t>
            </a:r>
            <a:r>
              <a:rPr lang="zh-CN" altLang="en-US" sz="1800" b="1" dirty="0">
                <a:solidFill>
                  <a:srgbClr val="002060"/>
                </a:solidFill>
              </a:rPr>
              <a:t>考试要求</a:t>
            </a:r>
            <a:r>
              <a:rPr lang="zh-CN" altLang="en-US" sz="1800" dirty="0">
                <a:solidFill>
                  <a:srgbClr val="002060"/>
                </a:solidFill>
                <a:latin typeface="微软雅黑" panose="020B0503020204020204" charset="-122"/>
                <a:ea typeface="微软雅黑" panose="020B0503020204020204" charset="-122"/>
              </a:rPr>
              <a:t>】</a:t>
            </a:r>
          </a:p>
        </p:txBody>
      </p:sp>
      <p:cxnSp>
        <p:nvCxnSpPr>
          <p:cNvPr id="2" name="直接连接符 1"/>
          <p:cNvCxnSpPr/>
          <p:nvPr>
            <p:custDataLst>
              <p:tags r:id="rId1"/>
            </p:custDataLst>
          </p:nvPr>
        </p:nvCxnSpPr>
        <p:spPr>
          <a:xfrm flipH="1">
            <a:off x="2025333" y="2211390"/>
            <a:ext cx="5310188" cy="1929446"/>
          </a:xfrm>
          <a:prstGeom prst="line">
            <a:avLst/>
          </a:prstGeom>
          <a:noFill/>
          <a:ln w="19050" cap="flat" cmpd="sng" algn="ctr">
            <a:solidFill>
              <a:sysClr val="windowText" lastClr="000000">
                <a:lumMod val="50000"/>
                <a:lumOff val="50000"/>
              </a:sysClr>
            </a:solidFill>
            <a:prstDash val="solid"/>
            <a:miter lim="800000"/>
          </a:ln>
          <a:effectLst/>
        </p:spPr>
      </p:cxnSp>
      <p:grpSp>
        <p:nvGrpSpPr>
          <p:cNvPr id="31" name="组合 30"/>
          <p:cNvGrpSpPr/>
          <p:nvPr>
            <p:custDataLst>
              <p:tags r:id="rId2"/>
            </p:custDataLst>
          </p:nvPr>
        </p:nvGrpSpPr>
        <p:grpSpPr>
          <a:xfrm>
            <a:off x="2191227" y="2015502"/>
            <a:ext cx="1093754" cy="1925835"/>
            <a:chOff x="654686" y="3182636"/>
            <a:chExt cx="1458338" cy="2567780"/>
          </a:xfrm>
        </p:grpSpPr>
        <p:sp>
          <p:nvSpPr>
            <p:cNvPr id="3" name="圆角矩形 2"/>
            <p:cNvSpPr/>
            <p:nvPr>
              <p:custDataLst>
                <p:tags r:id="rId16"/>
              </p:custDataLst>
            </p:nvPr>
          </p:nvSpPr>
          <p:spPr>
            <a:xfrm>
              <a:off x="654686" y="3182636"/>
              <a:ext cx="1458338" cy="2059975"/>
            </a:xfrm>
            <a:prstGeom prst="roundRect">
              <a:avLst/>
            </a:prstGeom>
            <a:solidFill>
              <a:schemeClr val="accent2"/>
            </a:solidFill>
            <a:ln w="38100" cap="flat" cmpd="sng" algn="ctr">
              <a:noFill/>
              <a:prstDash val="solid"/>
              <a:miter lim="800000"/>
            </a:ln>
            <a:effectLst/>
          </p:spPr>
          <p:txBody>
            <a:bodyPr rtlCol="0" anchor="ctr"/>
            <a:lstStyle/>
            <a:p>
              <a:pPr algn="ctr"/>
              <a:r>
                <a:rPr lang="zh-CN" altLang="en-US" sz="1400" dirty="0">
                  <a:solidFill>
                    <a:srgbClr val="002060"/>
                  </a:solidFill>
                  <a:latin typeface="微软雅黑" panose="020B0503020204020204" charset="-122"/>
                  <a:ea typeface="微软雅黑" panose="020B0503020204020204" charset="-122"/>
                </a:rPr>
                <a:t>科学评估</a:t>
              </a:r>
            </a:p>
            <a:p>
              <a:pPr algn="ctr"/>
              <a:r>
                <a:rPr lang="zh-CN" altLang="en-US" sz="1400" dirty="0">
                  <a:solidFill>
                    <a:srgbClr val="002060"/>
                  </a:solidFill>
                  <a:latin typeface="微软雅黑" panose="020B0503020204020204" charset="-122"/>
                  <a:ea typeface="微软雅黑" panose="020B0503020204020204" charset="-122"/>
                </a:rPr>
                <a:t>学生科学探究的素养和水平</a:t>
              </a:r>
            </a:p>
          </p:txBody>
        </p:sp>
        <p:sp>
          <p:nvSpPr>
            <p:cNvPr id="4" name="泪滴形 3"/>
            <p:cNvSpPr/>
            <p:nvPr>
              <p:custDataLst>
                <p:tags r:id="rId17"/>
              </p:custDataLst>
            </p:nvPr>
          </p:nvSpPr>
          <p:spPr>
            <a:xfrm rot="8100000">
              <a:off x="1173972" y="5030124"/>
              <a:ext cx="426786" cy="426786"/>
            </a:xfrm>
            <a:prstGeom prst="teardrop">
              <a:avLst>
                <a:gd name="adj" fmla="val 125412"/>
              </a:avLst>
            </a:prstGeom>
            <a:solidFill>
              <a:schemeClr val="accent2"/>
            </a:solidFill>
            <a:ln w="38100" cap="flat" cmpd="sng" algn="ctr">
              <a:solidFill>
                <a:sysClr val="window" lastClr="FFFFFF">
                  <a:lumMod val="95000"/>
                </a:sysClr>
              </a:solidFill>
              <a:prstDash val="solid"/>
              <a:miter lim="800000"/>
            </a:ln>
            <a:effectLst/>
          </p:spPr>
          <p:txBody>
            <a:bodyPr rtlCol="0" anchor="ctr">
              <a:normAutofit fontScale="85000" lnSpcReduction="20000"/>
            </a:bodyPr>
            <a:lstStyle/>
            <a:p>
              <a:pPr algn="ctr"/>
              <a:endParaRPr lang="zh-CN" altLang="en-US" sz="1350"/>
            </a:p>
          </p:txBody>
        </p:sp>
        <p:sp>
          <p:nvSpPr>
            <p:cNvPr id="5" name="椭圆 4"/>
            <p:cNvSpPr/>
            <p:nvPr>
              <p:custDataLst>
                <p:tags r:id="rId18"/>
              </p:custDataLst>
            </p:nvPr>
          </p:nvSpPr>
          <p:spPr>
            <a:xfrm rot="8100000">
              <a:off x="1282336" y="5122403"/>
              <a:ext cx="221664" cy="221664"/>
            </a:xfrm>
            <a:prstGeom prst="ellipse">
              <a:avLst/>
            </a:prstGeom>
            <a:solidFill>
              <a:sysClr val="window" lastClr="FFFFFF">
                <a:lumMod val="95000"/>
              </a:sysClr>
            </a:solidFill>
            <a:ln w="12700" cap="flat" cmpd="sng" algn="ctr">
              <a:noFill/>
              <a:prstDash val="solid"/>
              <a:miter lim="800000"/>
            </a:ln>
            <a:effectLst/>
          </p:spPr>
          <p:txBody>
            <a:bodyPr rtlCol="0" anchor="ctr">
              <a:normAutofit fontScale="25000" lnSpcReduction="20000"/>
            </a:bodyPr>
            <a:lstStyle/>
            <a:p>
              <a:pPr algn="ctr"/>
              <a:endParaRPr lang="zh-CN" altLang="en-US" sz="1350"/>
            </a:p>
          </p:txBody>
        </p:sp>
        <p:sp>
          <p:nvSpPr>
            <p:cNvPr id="6" name="椭圆 5"/>
            <p:cNvSpPr/>
            <p:nvPr>
              <p:custDataLst>
                <p:tags r:id="rId19"/>
              </p:custDataLst>
            </p:nvPr>
          </p:nvSpPr>
          <p:spPr>
            <a:xfrm>
              <a:off x="1343925" y="5663536"/>
              <a:ext cx="86880" cy="86880"/>
            </a:xfrm>
            <a:prstGeom prst="ellipse">
              <a:avLst/>
            </a:prstGeom>
            <a:solidFill>
              <a:sysClr val="window" lastClr="FFFFFF">
                <a:lumMod val="95000"/>
              </a:sysClr>
            </a:solidFill>
            <a:ln w="38100" cap="flat" cmpd="sng" algn="ctr">
              <a:solidFill>
                <a:sysClr val="windowText" lastClr="000000">
                  <a:lumMod val="50000"/>
                  <a:lumOff val="50000"/>
                </a:sysClr>
              </a:solidFill>
              <a:prstDash val="solid"/>
              <a:miter lim="800000"/>
            </a:ln>
            <a:effectLst/>
          </p:spPr>
          <p:txBody>
            <a:bodyPr rtlCol="0" anchor="ctr">
              <a:normAutofit fontScale="25000" lnSpcReduction="20000"/>
            </a:bodyPr>
            <a:lstStyle/>
            <a:p>
              <a:pPr algn="ctr"/>
              <a:endParaRPr lang="zh-CN" altLang="en-US" sz="1350"/>
            </a:p>
          </p:txBody>
        </p:sp>
      </p:grpSp>
      <p:grpSp>
        <p:nvGrpSpPr>
          <p:cNvPr id="33" name="组合 32"/>
          <p:cNvGrpSpPr/>
          <p:nvPr>
            <p:custDataLst>
              <p:tags r:id="rId3"/>
            </p:custDataLst>
          </p:nvPr>
        </p:nvGrpSpPr>
        <p:grpSpPr>
          <a:xfrm>
            <a:off x="5437598" y="826556"/>
            <a:ext cx="1145540" cy="1925835"/>
            <a:chOff x="4983180" y="1597375"/>
            <a:chExt cx="1527386" cy="2567780"/>
          </a:xfrm>
          <a:solidFill>
            <a:srgbClr val="92D050"/>
          </a:solidFill>
        </p:grpSpPr>
        <p:sp>
          <p:nvSpPr>
            <p:cNvPr id="13" name="圆角矩形 12"/>
            <p:cNvSpPr/>
            <p:nvPr>
              <p:custDataLst>
                <p:tags r:id="rId12"/>
              </p:custDataLst>
            </p:nvPr>
          </p:nvSpPr>
          <p:spPr>
            <a:xfrm>
              <a:off x="4983180" y="1597375"/>
              <a:ext cx="1527386" cy="2059940"/>
            </a:xfrm>
            <a:prstGeom prst="roundRect">
              <a:avLst/>
            </a:prstGeom>
            <a:grpFill/>
            <a:ln w="38100" cap="flat" cmpd="sng" algn="ctr">
              <a:noFill/>
              <a:prstDash val="solid"/>
              <a:miter lim="800000"/>
            </a:ln>
            <a:effectLst/>
          </p:spPr>
          <p:txBody>
            <a:bodyPr rtlCol="0" anchor="ctr">
              <a:normAutofit/>
            </a:bodyPr>
            <a:lstStyle/>
            <a:p>
              <a:pPr algn="ctr"/>
              <a:r>
                <a:rPr lang="zh-CN" altLang="en-US" sz="1350" dirty="0">
                  <a:solidFill>
                    <a:srgbClr val="E74D51">
                      <a:lumMod val="50000"/>
                    </a:srgbClr>
                  </a:solidFill>
                </a:rPr>
                <a:t>考查阅读、分析、理解能力、思维能力</a:t>
              </a:r>
            </a:p>
          </p:txBody>
        </p:sp>
        <p:sp>
          <p:nvSpPr>
            <p:cNvPr id="14" name="泪滴形 13"/>
            <p:cNvSpPr/>
            <p:nvPr>
              <p:custDataLst>
                <p:tags r:id="rId13"/>
              </p:custDataLst>
            </p:nvPr>
          </p:nvSpPr>
          <p:spPr>
            <a:xfrm rot="8100000">
              <a:off x="5502466" y="3444863"/>
              <a:ext cx="426786" cy="426786"/>
            </a:xfrm>
            <a:prstGeom prst="teardrop">
              <a:avLst>
                <a:gd name="adj" fmla="val 125412"/>
              </a:avLst>
            </a:prstGeom>
            <a:grpFill/>
            <a:ln w="38100" cap="flat" cmpd="sng" algn="ctr">
              <a:solidFill>
                <a:sysClr val="window" lastClr="FFFFFF">
                  <a:lumMod val="95000"/>
                </a:sysClr>
              </a:solidFill>
              <a:prstDash val="solid"/>
              <a:miter lim="800000"/>
            </a:ln>
            <a:effectLst/>
          </p:spPr>
          <p:txBody>
            <a:bodyPr rtlCol="0" anchor="ctr">
              <a:normAutofit fontScale="90000" lnSpcReduction="10000"/>
            </a:bodyPr>
            <a:lstStyle/>
            <a:p>
              <a:pPr algn="ctr"/>
              <a:endParaRPr lang="zh-CN" altLang="en-US" sz="1050"/>
            </a:p>
          </p:txBody>
        </p:sp>
        <p:sp>
          <p:nvSpPr>
            <p:cNvPr id="15" name="椭圆 14"/>
            <p:cNvSpPr/>
            <p:nvPr>
              <p:custDataLst>
                <p:tags r:id="rId14"/>
              </p:custDataLst>
            </p:nvPr>
          </p:nvSpPr>
          <p:spPr>
            <a:xfrm rot="8100000">
              <a:off x="5601517" y="3543915"/>
              <a:ext cx="221664" cy="221664"/>
            </a:xfrm>
            <a:prstGeom prst="ellipse">
              <a:avLst/>
            </a:prstGeom>
            <a:grpFill/>
            <a:ln w="12700" cap="flat" cmpd="sng" algn="ctr">
              <a:noFill/>
              <a:prstDash val="solid"/>
              <a:miter lim="800000"/>
            </a:ln>
            <a:effectLst/>
          </p:spPr>
          <p:txBody>
            <a:bodyPr rtlCol="0" anchor="ctr">
              <a:normAutofit fontScale="25000" lnSpcReduction="20000"/>
            </a:bodyPr>
            <a:lstStyle/>
            <a:p>
              <a:pPr algn="ctr"/>
              <a:endParaRPr lang="zh-CN" altLang="en-US" sz="1050"/>
            </a:p>
          </p:txBody>
        </p:sp>
        <p:sp>
          <p:nvSpPr>
            <p:cNvPr id="16" name="椭圆 15"/>
            <p:cNvSpPr/>
            <p:nvPr>
              <p:custDataLst>
                <p:tags r:id="rId15"/>
              </p:custDataLst>
            </p:nvPr>
          </p:nvSpPr>
          <p:spPr>
            <a:xfrm>
              <a:off x="5672419" y="4078275"/>
              <a:ext cx="86880" cy="86880"/>
            </a:xfrm>
            <a:prstGeom prst="ellipse">
              <a:avLst/>
            </a:prstGeom>
            <a:grpFill/>
            <a:ln w="38100" cap="flat" cmpd="sng" algn="ctr">
              <a:solidFill>
                <a:sysClr val="windowText" lastClr="000000">
                  <a:lumMod val="50000"/>
                  <a:lumOff val="50000"/>
                </a:sysClr>
              </a:solidFill>
              <a:prstDash val="solid"/>
              <a:miter lim="800000"/>
            </a:ln>
            <a:effectLst/>
          </p:spPr>
          <p:txBody>
            <a:bodyPr rtlCol="0" anchor="ctr">
              <a:normAutofit fontScale="25000" lnSpcReduction="20000"/>
            </a:bodyPr>
            <a:lstStyle/>
            <a:p>
              <a:pPr algn="ctr"/>
              <a:endParaRPr lang="zh-CN" altLang="en-US" sz="1050"/>
            </a:p>
          </p:txBody>
        </p:sp>
      </p:grpSp>
      <p:grpSp>
        <p:nvGrpSpPr>
          <p:cNvPr id="32" name="组合 31"/>
          <p:cNvGrpSpPr/>
          <p:nvPr>
            <p:custDataLst>
              <p:tags r:id="rId4"/>
            </p:custDataLst>
          </p:nvPr>
        </p:nvGrpSpPr>
        <p:grpSpPr>
          <a:xfrm>
            <a:off x="3814412" y="1421029"/>
            <a:ext cx="1093754" cy="1925835"/>
            <a:chOff x="2818933" y="2390005"/>
            <a:chExt cx="1458338" cy="2567780"/>
          </a:xfrm>
        </p:grpSpPr>
        <p:sp>
          <p:nvSpPr>
            <p:cNvPr id="18" name="圆角矩形 17"/>
            <p:cNvSpPr/>
            <p:nvPr>
              <p:custDataLst>
                <p:tags r:id="rId8"/>
              </p:custDataLst>
            </p:nvPr>
          </p:nvSpPr>
          <p:spPr>
            <a:xfrm>
              <a:off x="2818933" y="2390005"/>
              <a:ext cx="1458338" cy="2059975"/>
            </a:xfrm>
            <a:prstGeom prst="roundRect">
              <a:avLst/>
            </a:prstGeom>
            <a:solidFill>
              <a:srgbClr val="CE8D3E">
                <a:lumMod val="20000"/>
                <a:lumOff val="80000"/>
              </a:srgbClr>
            </a:solidFill>
            <a:ln w="38100" cap="flat" cmpd="sng" algn="ctr">
              <a:noFill/>
              <a:prstDash val="solid"/>
              <a:miter lim="800000"/>
            </a:ln>
            <a:effectLst/>
          </p:spPr>
          <p:txBody>
            <a:bodyPr rtlCol="0" anchor="ctr">
              <a:normAutofit/>
            </a:bodyPr>
            <a:lstStyle/>
            <a:p>
              <a:pPr algn="ctr"/>
              <a:r>
                <a:rPr lang="zh-CN" altLang="en-US" sz="1350" dirty="0">
                  <a:solidFill>
                    <a:srgbClr val="CE8D3E">
                      <a:lumMod val="50000"/>
                    </a:srgbClr>
                  </a:solidFill>
                </a:rPr>
                <a:t>注重学生必做实验的考查</a:t>
              </a:r>
            </a:p>
          </p:txBody>
        </p:sp>
        <p:sp>
          <p:nvSpPr>
            <p:cNvPr id="19" name="泪滴形 18"/>
            <p:cNvSpPr/>
            <p:nvPr>
              <p:custDataLst>
                <p:tags r:id="rId9"/>
              </p:custDataLst>
            </p:nvPr>
          </p:nvSpPr>
          <p:spPr>
            <a:xfrm rot="8100000">
              <a:off x="3338219" y="4237493"/>
              <a:ext cx="426786" cy="426786"/>
            </a:xfrm>
            <a:prstGeom prst="teardrop">
              <a:avLst>
                <a:gd name="adj" fmla="val 125412"/>
              </a:avLst>
            </a:prstGeom>
            <a:solidFill>
              <a:srgbClr val="CE8D3E"/>
            </a:solidFill>
            <a:ln w="38100" cap="flat" cmpd="sng" algn="ctr">
              <a:solidFill>
                <a:sysClr val="window" lastClr="FFFFFF">
                  <a:lumMod val="95000"/>
                </a:sysClr>
              </a:solidFill>
              <a:prstDash val="solid"/>
              <a:miter lim="800000"/>
            </a:ln>
            <a:effectLst/>
          </p:spPr>
          <p:txBody>
            <a:bodyPr rtlCol="0" anchor="ctr">
              <a:normAutofit fontScale="90000" lnSpcReduction="10000"/>
            </a:bodyPr>
            <a:lstStyle/>
            <a:p>
              <a:pPr algn="ctr"/>
              <a:endParaRPr lang="zh-CN" altLang="en-US" sz="1050"/>
            </a:p>
          </p:txBody>
        </p:sp>
        <p:sp>
          <p:nvSpPr>
            <p:cNvPr id="20" name="椭圆 19"/>
            <p:cNvSpPr/>
            <p:nvPr>
              <p:custDataLst>
                <p:tags r:id="rId10"/>
              </p:custDataLst>
            </p:nvPr>
          </p:nvSpPr>
          <p:spPr>
            <a:xfrm rot="8100000">
              <a:off x="3437270" y="4336545"/>
              <a:ext cx="221664" cy="221664"/>
            </a:xfrm>
            <a:prstGeom prst="ellipse">
              <a:avLst/>
            </a:prstGeom>
            <a:solidFill>
              <a:sysClr val="window" lastClr="FFFFFF">
                <a:lumMod val="95000"/>
              </a:sysClr>
            </a:solidFill>
            <a:ln w="12700" cap="flat" cmpd="sng" algn="ctr">
              <a:noFill/>
              <a:prstDash val="solid"/>
              <a:miter lim="800000"/>
            </a:ln>
            <a:effectLst/>
          </p:spPr>
          <p:txBody>
            <a:bodyPr rtlCol="0" anchor="ctr">
              <a:normAutofit fontScale="25000" lnSpcReduction="20000"/>
            </a:bodyPr>
            <a:lstStyle/>
            <a:p>
              <a:pPr algn="ctr"/>
              <a:endParaRPr lang="zh-CN" altLang="en-US" sz="1050"/>
            </a:p>
          </p:txBody>
        </p:sp>
        <p:sp>
          <p:nvSpPr>
            <p:cNvPr id="21" name="椭圆 20"/>
            <p:cNvSpPr/>
            <p:nvPr>
              <p:custDataLst>
                <p:tags r:id="rId11"/>
              </p:custDataLst>
            </p:nvPr>
          </p:nvSpPr>
          <p:spPr>
            <a:xfrm>
              <a:off x="3508172" y="4870905"/>
              <a:ext cx="86880" cy="86880"/>
            </a:xfrm>
            <a:prstGeom prst="ellipse">
              <a:avLst/>
            </a:prstGeom>
            <a:solidFill>
              <a:sysClr val="window" lastClr="FFFFFF">
                <a:lumMod val="95000"/>
              </a:sysClr>
            </a:solidFill>
            <a:ln w="38100" cap="flat" cmpd="sng" algn="ctr">
              <a:solidFill>
                <a:sysClr val="windowText" lastClr="000000">
                  <a:lumMod val="50000"/>
                  <a:lumOff val="50000"/>
                </a:sysClr>
              </a:solidFill>
              <a:prstDash val="solid"/>
              <a:miter lim="800000"/>
            </a:ln>
            <a:effectLst/>
          </p:spPr>
          <p:txBody>
            <a:bodyPr rtlCol="0" anchor="ctr">
              <a:normAutofit fontScale="25000" lnSpcReduction="20000"/>
            </a:bodyPr>
            <a:lstStyle/>
            <a:p>
              <a:pPr algn="ctr"/>
              <a:endParaRPr lang="zh-CN" altLang="en-US" sz="1050"/>
            </a:p>
          </p:txBody>
        </p:sp>
      </p:grpSp>
      <p:sp>
        <p:nvSpPr>
          <p:cNvPr id="27" name="文本框 26"/>
          <p:cNvSpPr txBox="1"/>
          <p:nvPr>
            <p:custDataLst>
              <p:tags r:id="rId5"/>
            </p:custDataLst>
          </p:nvPr>
        </p:nvSpPr>
        <p:spPr>
          <a:xfrm>
            <a:off x="2385060" y="4040505"/>
            <a:ext cx="1299033" cy="276860"/>
          </a:xfrm>
          <a:prstGeom prst="rect">
            <a:avLst/>
          </a:prstGeom>
          <a:noFill/>
        </p:spPr>
        <p:txBody>
          <a:bodyPr wrap="square" rtlCol="0"/>
          <a:lstStyle/>
          <a:p>
            <a:r>
              <a:rPr lang="zh-CN" altLang="en-US" sz="1600" b="1" dirty="0">
                <a:latin typeface="微软雅黑" panose="020B0503020204020204" charset="-122"/>
                <a:ea typeface="微软雅黑" panose="020B0503020204020204" charset="-122"/>
                <a:cs typeface="+mn-ea"/>
              </a:rPr>
              <a:t>重视探究、体现过程</a:t>
            </a:r>
          </a:p>
        </p:txBody>
      </p:sp>
      <p:sp>
        <p:nvSpPr>
          <p:cNvPr id="28" name="文本框 27"/>
          <p:cNvSpPr txBox="1"/>
          <p:nvPr>
            <p:custDataLst>
              <p:tags r:id="rId6"/>
            </p:custDataLst>
          </p:nvPr>
        </p:nvSpPr>
        <p:spPr>
          <a:xfrm>
            <a:off x="3966251" y="3471536"/>
            <a:ext cx="1195509" cy="276999"/>
          </a:xfrm>
          <a:prstGeom prst="rect">
            <a:avLst/>
          </a:prstGeom>
          <a:noFill/>
        </p:spPr>
        <p:txBody>
          <a:bodyPr wrap="square" rtlCol="0">
            <a:noAutofit/>
          </a:bodyPr>
          <a:lstStyle/>
          <a:p>
            <a:r>
              <a:rPr lang="zh-CN" altLang="en-US" sz="1600" b="1" dirty="0">
                <a:latin typeface="微软雅黑" panose="020B0503020204020204" charset="-122"/>
                <a:ea typeface="微软雅黑" panose="020B0503020204020204" charset="-122"/>
                <a:cs typeface="+mn-ea"/>
                <a:sym typeface="+mn-ea"/>
              </a:rPr>
              <a:t>重视实验，强化应用</a:t>
            </a:r>
            <a:endParaRPr lang="zh-CN" altLang="en-US" sz="1600" b="1" dirty="0">
              <a:latin typeface="微软雅黑" panose="020B0503020204020204" charset="-122"/>
              <a:ea typeface="微软雅黑" panose="020B0503020204020204" charset="-122"/>
              <a:cs typeface="+mn-ea"/>
            </a:endParaRPr>
          </a:p>
          <a:p>
            <a:endParaRPr lang="zh-CN" altLang="en-US" dirty="0">
              <a:latin typeface="Arial" panose="020B0604020202020204" pitchFamily="34" charset="0"/>
              <a:ea typeface="黑体" panose="02010609060101010101" charset="-122"/>
              <a:cs typeface="+mn-ea"/>
            </a:endParaRPr>
          </a:p>
        </p:txBody>
      </p:sp>
      <p:sp>
        <p:nvSpPr>
          <p:cNvPr id="29" name="文本框 28"/>
          <p:cNvSpPr txBox="1"/>
          <p:nvPr>
            <p:custDataLst>
              <p:tags r:id="rId7"/>
            </p:custDataLst>
          </p:nvPr>
        </p:nvSpPr>
        <p:spPr>
          <a:xfrm>
            <a:off x="5547518" y="2902317"/>
            <a:ext cx="1145540" cy="276999"/>
          </a:xfrm>
          <a:prstGeom prst="rect">
            <a:avLst/>
          </a:prstGeom>
          <a:noFill/>
        </p:spPr>
        <p:txBody>
          <a:bodyPr wrap="square" rtlCol="0">
            <a:noAutofit/>
          </a:bodyPr>
          <a:lstStyle/>
          <a:p>
            <a:r>
              <a:rPr lang="zh-CN" altLang="en-US" sz="1600" b="1" dirty="0">
                <a:latin typeface="微软雅黑" panose="020B0503020204020204" charset="-122"/>
                <a:ea typeface="微软雅黑" panose="020B0503020204020204" charset="-122"/>
                <a:cs typeface="+mn-ea"/>
                <a:sym typeface="+mn-ea"/>
              </a:rPr>
              <a:t>重视素养，凸显能力</a:t>
            </a:r>
            <a:endParaRPr lang="zh-CN" altLang="en-US" sz="1600" b="1" dirty="0">
              <a:latin typeface="微软雅黑" panose="020B0503020204020204" charset="-122"/>
              <a:ea typeface="微软雅黑" panose="020B0503020204020204"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048179" y="0"/>
            <a:ext cx="469302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8" name="组合 7"/>
          <p:cNvGrpSpPr/>
          <p:nvPr/>
        </p:nvGrpSpPr>
        <p:grpSpPr>
          <a:xfrm>
            <a:off x="1039725" y="88798"/>
            <a:ext cx="1588059" cy="468016"/>
            <a:chOff x="1214518" y="1131590"/>
            <a:chExt cx="3528392" cy="468016"/>
          </a:xfrm>
        </p:grpSpPr>
        <p:sp>
          <p:nvSpPr>
            <p:cNvPr id="9" name="文本框 8"/>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10" name="矩形 9"/>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251391" y="813906"/>
            <a:ext cx="1800200" cy="369332"/>
          </a:xfrm>
          <a:prstGeom prst="rect">
            <a:avLst/>
          </a:prstGeom>
          <a:noFill/>
        </p:spPr>
        <p:txBody>
          <a:bodyPr wrap="square">
            <a:spAutoFit/>
          </a:bodyPr>
          <a:lstStyle/>
          <a:p>
            <a:r>
              <a:rPr lang="zh-CN" altLang="en-US" sz="1800" dirty="0">
                <a:solidFill>
                  <a:srgbClr val="002060"/>
                </a:solidFill>
                <a:latin typeface="微软雅黑" panose="020B0503020204020204" charset="-122"/>
                <a:ea typeface="微软雅黑" panose="020B0503020204020204" charset="-122"/>
              </a:rPr>
              <a:t>【</a:t>
            </a:r>
            <a:r>
              <a:rPr lang="zh-CN" altLang="en-US" sz="1800" b="1" dirty="0">
                <a:solidFill>
                  <a:srgbClr val="002060"/>
                </a:solidFill>
              </a:rPr>
              <a:t>考试内容</a:t>
            </a:r>
            <a:r>
              <a:rPr lang="zh-CN" altLang="en-US" sz="1800" dirty="0">
                <a:solidFill>
                  <a:srgbClr val="002060"/>
                </a:solidFill>
                <a:latin typeface="微软雅黑" panose="020B0503020204020204" charset="-122"/>
                <a:ea typeface="微软雅黑" panose="020B0503020204020204" charset="-122"/>
              </a:rPr>
              <a:t>】</a:t>
            </a:r>
          </a:p>
        </p:txBody>
      </p:sp>
      <p:graphicFrame>
        <p:nvGraphicFramePr>
          <p:cNvPr id="2" name="表格 1"/>
          <p:cNvGraphicFramePr>
            <a:graphicFrameLocks noGrp="1"/>
          </p:cNvGraphicFramePr>
          <p:nvPr>
            <p:custDataLst>
              <p:tags r:id="rId1"/>
            </p:custDataLst>
          </p:nvPr>
        </p:nvGraphicFramePr>
        <p:xfrm>
          <a:off x="1979712" y="1441704"/>
          <a:ext cx="5472607" cy="2963917"/>
        </p:xfrm>
        <a:graphic>
          <a:graphicData uri="http://schemas.openxmlformats.org/drawingml/2006/table">
            <a:tbl>
              <a:tblPr firstRow="1" firstCol="1" bandRow="1">
                <a:tableStyleId>{5C22544A-7EE6-4342-B048-85BDC9FD1C3A}</a:tableStyleId>
              </a:tblPr>
              <a:tblGrid>
                <a:gridCol w="1186180">
                  <a:extLst>
                    <a:ext uri="{9D8B030D-6E8A-4147-A177-3AD203B41FA5}">
                      <a16:colId xmlns:a16="http://schemas.microsoft.com/office/drawing/2014/main" val="20000"/>
                    </a:ext>
                  </a:extLst>
                </a:gridCol>
                <a:gridCol w="1731645">
                  <a:extLst>
                    <a:ext uri="{9D8B030D-6E8A-4147-A177-3AD203B41FA5}">
                      <a16:colId xmlns:a16="http://schemas.microsoft.com/office/drawing/2014/main" val="20001"/>
                    </a:ext>
                  </a:extLst>
                </a:gridCol>
                <a:gridCol w="1987889">
                  <a:extLst>
                    <a:ext uri="{9D8B030D-6E8A-4147-A177-3AD203B41FA5}">
                      <a16:colId xmlns:a16="http://schemas.microsoft.com/office/drawing/2014/main" val="20002"/>
                    </a:ext>
                  </a:extLst>
                </a:gridCol>
                <a:gridCol w="566893">
                  <a:extLst>
                    <a:ext uri="{9D8B030D-6E8A-4147-A177-3AD203B41FA5}">
                      <a16:colId xmlns:a16="http://schemas.microsoft.com/office/drawing/2014/main" val="20003"/>
                    </a:ext>
                  </a:extLst>
                </a:gridCol>
              </a:tblGrid>
              <a:tr h="538894">
                <a:tc gridSpan="3">
                  <a:txBody>
                    <a:bodyPr/>
                    <a:lstStyle/>
                    <a:p>
                      <a:pPr algn="ctr"/>
                      <a:r>
                        <a:rPr lang="zh-CN" sz="1600" kern="100">
                          <a:effectLst/>
                          <a:latin typeface="+mn-ea"/>
                        </a:rPr>
                        <a:t>课程内容标准</a:t>
                      </a:r>
                      <a:endParaRPr lang="zh-CN" sz="1600" kern="100">
                        <a:effectLst/>
                        <a:latin typeface="+mn-ea"/>
                        <a:cs typeface="Times New Roman" panose="02020603050405020304" pitchFamily="18" charset="0"/>
                      </a:endParaRPr>
                    </a:p>
                  </a:txBody>
                  <a:tcPr marL="68580" marR="68580" marT="0" marB="0">
                    <a:solidFill>
                      <a:schemeClr val="accent2"/>
                    </a:solidFill>
                  </a:tcPr>
                </a:tc>
                <a:tc hMerge="1">
                  <a:txBody>
                    <a:bodyPr/>
                    <a:lstStyle/>
                    <a:p>
                      <a:endParaRPr lang="zh-CN"/>
                    </a:p>
                  </a:txBody>
                  <a:tcPr/>
                </a:tc>
                <a:tc hMerge="1">
                  <a:txBody>
                    <a:bodyPr/>
                    <a:lstStyle/>
                    <a:p>
                      <a:endParaRPr lang="zh-CN"/>
                    </a:p>
                  </a:txBody>
                  <a:tcPr/>
                </a:tc>
                <a:tc>
                  <a:txBody>
                    <a:bodyPr/>
                    <a:lstStyle/>
                    <a:p>
                      <a:pPr algn="just"/>
                      <a:r>
                        <a:rPr lang="zh-CN" sz="1600" kern="100">
                          <a:effectLst/>
                          <a:latin typeface="+mn-ea"/>
                        </a:rPr>
                        <a:t>考试要求</a:t>
                      </a:r>
                      <a:endParaRPr lang="zh-CN" sz="1600" kern="100">
                        <a:effectLst/>
                        <a:latin typeface="+mn-ea"/>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0000"/>
                  </a:ext>
                </a:extLst>
              </a:tr>
              <a:tr h="269447">
                <a:tc rowSpan="3">
                  <a:txBody>
                    <a:bodyPr/>
                    <a:lstStyle/>
                    <a:p>
                      <a:pPr algn="just"/>
                      <a:r>
                        <a:rPr lang="zh-CN" sz="1600" kern="100">
                          <a:effectLst/>
                          <a:latin typeface="+mn-ea"/>
                        </a:rPr>
                        <a:t>科学探究</a:t>
                      </a:r>
                      <a:endParaRPr lang="zh-CN" sz="1600" kern="100">
                        <a:effectLst/>
                        <a:latin typeface="+mn-ea"/>
                        <a:cs typeface="Times New Roman" panose="02020603050405020304" pitchFamily="18" charset="0"/>
                      </a:endParaRPr>
                    </a:p>
                  </a:txBody>
                  <a:tcPr marL="68580" marR="68580" marT="0" marB="0">
                    <a:solidFill>
                      <a:schemeClr val="accent2"/>
                    </a:solidFill>
                  </a:tcPr>
                </a:tc>
                <a:tc rowSpan="3">
                  <a:txBody>
                    <a:bodyPr/>
                    <a:lstStyle/>
                    <a:p>
                      <a:pPr algn="just"/>
                      <a:r>
                        <a:rPr lang="zh-CN" sz="1600" kern="100">
                          <a:effectLst/>
                          <a:latin typeface="+mn-ea"/>
                        </a:rPr>
                        <a:t>发展科学探究能力</a:t>
                      </a:r>
                      <a:endParaRPr lang="zh-CN" sz="1600" kern="100">
                        <a:effectLst/>
                        <a:latin typeface="+mn-ea"/>
                        <a:cs typeface="Times New Roman" panose="02020603050405020304" pitchFamily="18" charset="0"/>
                      </a:endParaRPr>
                    </a:p>
                  </a:txBody>
                  <a:tcPr marL="68580" marR="68580" marT="0" marB="0"/>
                </a:tc>
                <a:tc>
                  <a:txBody>
                    <a:bodyPr/>
                    <a:lstStyle/>
                    <a:p>
                      <a:pPr algn="just"/>
                      <a:r>
                        <a:rPr lang="zh-CN" sz="1600" kern="100">
                          <a:effectLst/>
                          <a:latin typeface="+mn-ea"/>
                        </a:rPr>
                        <a:t>解释与结论</a:t>
                      </a:r>
                      <a:endParaRPr lang="zh-CN" sz="1600" kern="100">
                        <a:effectLst/>
                        <a:latin typeface="+mn-ea"/>
                        <a:cs typeface="Times New Roman" panose="02020603050405020304" pitchFamily="18" charset="0"/>
                      </a:endParaRPr>
                    </a:p>
                  </a:txBody>
                  <a:tcPr marL="68580" marR="68580" marT="0" marB="0"/>
                </a:tc>
                <a:tc>
                  <a:txBody>
                    <a:bodyPr/>
                    <a:lstStyle/>
                    <a:p>
                      <a:pPr algn="just"/>
                      <a:r>
                        <a:rPr lang="en-US" sz="1600" kern="100">
                          <a:effectLst/>
                          <a:latin typeface="+mn-ea"/>
                        </a:rPr>
                        <a:t>C</a:t>
                      </a:r>
                      <a:endParaRPr lang="en-US" sz="1600" kern="100">
                        <a:effectLst/>
                        <a:latin typeface="+mn-ea"/>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9447">
                <a:tc vMerge="1">
                  <a:txBody>
                    <a:bodyPr/>
                    <a:lstStyle/>
                    <a:p>
                      <a:endParaRPr lang="zh-CN"/>
                    </a:p>
                  </a:txBody>
                  <a:tcPr/>
                </a:tc>
                <a:tc vMerge="1">
                  <a:txBody>
                    <a:bodyPr/>
                    <a:lstStyle/>
                    <a:p>
                      <a:endParaRPr lang="zh-CN"/>
                    </a:p>
                  </a:txBody>
                  <a:tcPr/>
                </a:tc>
                <a:tc>
                  <a:txBody>
                    <a:bodyPr/>
                    <a:lstStyle/>
                    <a:p>
                      <a:pPr algn="just"/>
                      <a:r>
                        <a:rPr lang="zh-CN" sz="1600" kern="100">
                          <a:effectLst/>
                          <a:latin typeface="+mn-ea"/>
                        </a:rPr>
                        <a:t>反思与评价</a:t>
                      </a:r>
                      <a:endParaRPr lang="zh-CN" sz="1600" kern="100">
                        <a:effectLst/>
                        <a:latin typeface="+mn-ea"/>
                        <a:cs typeface="Times New Roman" panose="02020603050405020304" pitchFamily="18" charset="0"/>
                      </a:endParaRPr>
                    </a:p>
                  </a:txBody>
                  <a:tcPr marL="68580" marR="68580" marT="0" marB="0"/>
                </a:tc>
                <a:tc>
                  <a:txBody>
                    <a:bodyPr/>
                    <a:lstStyle/>
                    <a:p>
                      <a:pPr algn="just"/>
                      <a:r>
                        <a:rPr lang="en-US" sz="1600" kern="100">
                          <a:effectLst/>
                          <a:latin typeface="+mn-ea"/>
                        </a:rPr>
                        <a:t>C</a:t>
                      </a:r>
                      <a:endParaRPr lang="en-US" sz="1600" kern="100">
                        <a:effectLst/>
                        <a:latin typeface="+mn-ea"/>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69447">
                <a:tc vMerge="1">
                  <a:txBody>
                    <a:bodyPr/>
                    <a:lstStyle/>
                    <a:p>
                      <a:endParaRPr lang="zh-CN"/>
                    </a:p>
                  </a:txBody>
                  <a:tcPr/>
                </a:tc>
                <a:tc vMerge="1">
                  <a:txBody>
                    <a:bodyPr/>
                    <a:lstStyle/>
                    <a:p>
                      <a:endParaRPr lang="zh-CN"/>
                    </a:p>
                  </a:txBody>
                  <a:tcPr/>
                </a:tc>
                <a:tc>
                  <a:txBody>
                    <a:bodyPr/>
                    <a:lstStyle/>
                    <a:p>
                      <a:pPr algn="just"/>
                      <a:r>
                        <a:rPr lang="zh-CN" sz="1600" kern="100">
                          <a:effectLst/>
                          <a:latin typeface="+mn-ea"/>
                        </a:rPr>
                        <a:t>交流与表达</a:t>
                      </a:r>
                      <a:endParaRPr lang="zh-CN" sz="1600" kern="100">
                        <a:effectLst/>
                        <a:latin typeface="+mn-ea"/>
                        <a:cs typeface="Times New Roman" panose="02020603050405020304" pitchFamily="18" charset="0"/>
                      </a:endParaRPr>
                    </a:p>
                  </a:txBody>
                  <a:tcPr marL="68580" marR="68580" marT="0" marB="0"/>
                </a:tc>
                <a:tc>
                  <a:txBody>
                    <a:bodyPr/>
                    <a:lstStyle/>
                    <a:p>
                      <a:pPr algn="just"/>
                      <a:r>
                        <a:rPr lang="en-US" sz="1600" kern="100">
                          <a:effectLst/>
                          <a:latin typeface="+mn-ea"/>
                        </a:rPr>
                        <a:t>C</a:t>
                      </a:r>
                      <a:endParaRPr lang="en-US" sz="1600" kern="100">
                        <a:effectLst/>
                        <a:latin typeface="+mn-ea"/>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08341">
                <a:tc>
                  <a:txBody>
                    <a:bodyPr/>
                    <a:lstStyle/>
                    <a:p>
                      <a:pPr algn="just"/>
                      <a:r>
                        <a:rPr lang="zh-CN" sz="1600" kern="100">
                          <a:effectLst/>
                          <a:latin typeface="+mn-ea"/>
                        </a:rPr>
                        <a:t>物质的构成奥秘</a:t>
                      </a:r>
                      <a:endParaRPr lang="zh-CN" sz="1600" kern="100">
                        <a:effectLst/>
                        <a:latin typeface="+mn-ea"/>
                        <a:cs typeface="Times New Roman" panose="02020603050405020304" pitchFamily="18" charset="0"/>
                      </a:endParaRPr>
                    </a:p>
                  </a:txBody>
                  <a:tcPr marL="68580" marR="68580" marT="0" marB="0">
                    <a:solidFill>
                      <a:schemeClr val="accent2"/>
                    </a:solidFill>
                  </a:tcPr>
                </a:tc>
                <a:tc>
                  <a:txBody>
                    <a:bodyPr/>
                    <a:lstStyle/>
                    <a:p>
                      <a:pPr algn="just"/>
                      <a:r>
                        <a:rPr lang="zh-CN" sz="1600" kern="100" dirty="0">
                          <a:effectLst/>
                          <a:latin typeface="+mn-ea"/>
                        </a:rPr>
                        <a:t>认识化学元素</a:t>
                      </a:r>
                      <a:endParaRPr lang="zh-CN" sz="1600" kern="100" dirty="0">
                        <a:effectLst/>
                        <a:latin typeface="+mn-ea"/>
                        <a:cs typeface="Times New Roman" panose="02020603050405020304" pitchFamily="18" charset="0"/>
                      </a:endParaRPr>
                    </a:p>
                  </a:txBody>
                  <a:tcPr marL="68580" marR="68580" marT="0" marB="0"/>
                </a:tc>
                <a:tc>
                  <a:txBody>
                    <a:bodyPr/>
                    <a:lstStyle/>
                    <a:p>
                      <a:pPr algn="just"/>
                      <a:r>
                        <a:rPr lang="zh-CN" sz="1600" kern="100">
                          <a:effectLst/>
                          <a:latin typeface="+mn-ea"/>
                          <a:cs typeface="+mn-ea"/>
                        </a:rPr>
                        <a:t>形成“化学变化过程中元素不变”的概念</a:t>
                      </a:r>
                    </a:p>
                  </a:txBody>
                  <a:tcPr marL="68580" marR="68580" marT="0" marB="0"/>
                </a:tc>
                <a:tc>
                  <a:txBody>
                    <a:bodyPr/>
                    <a:lstStyle/>
                    <a:p>
                      <a:pPr algn="just"/>
                      <a:r>
                        <a:rPr lang="en-US" sz="1600" kern="100" dirty="0">
                          <a:effectLst/>
                          <a:latin typeface="+mn-ea"/>
                        </a:rPr>
                        <a:t>C</a:t>
                      </a:r>
                      <a:endParaRPr lang="en-US" sz="1600" kern="100" dirty="0">
                        <a:effectLst/>
                        <a:latin typeface="+mn-ea"/>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08341">
                <a:tc>
                  <a:txBody>
                    <a:bodyPr/>
                    <a:lstStyle/>
                    <a:p>
                      <a:pPr algn="just"/>
                      <a:r>
                        <a:rPr lang="zh-CN" sz="1600" kern="100">
                          <a:effectLst/>
                          <a:latin typeface="+mn-ea"/>
                        </a:rPr>
                        <a:t>物质的化学变化</a:t>
                      </a:r>
                      <a:endParaRPr lang="zh-CN" sz="1600" kern="100">
                        <a:effectLst/>
                        <a:latin typeface="+mn-ea"/>
                        <a:cs typeface="Times New Roman" panose="02020603050405020304" pitchFamily="18" charset="0"/>
                      </a:endParaRPr>
                    </a:p>
                  </a:txBody>
                  <a:tcPr marL="68580" marR="68580" marT="0" marB="0">
                    <a:solidFill>
                      <a:schemeClr val="accent2"/>
                    </a:solidFill>
                  </a:tcPr>
                </a:tc>
                <a:tc>
                  <a:txBody>
                    <a:bodyPr/>
                    <a:lstStyle/>
                    <a:p>
                      <a:pPr algn="just"/>
                      <a:r>
                        <a:rPr lang="zh-CN" sz="1600" kern="100" dirty="0">
                          <a:effectLst/>
                          <a:latin typeface="+mn-ea"/>
                        </a:rPr>
                        <a:t>质量守恒定律</a:t>
                      </a:r>
                      <a:endParaRPr lang="zh-CN" sz="1600" kern="100" dirty="0">
                        <a:effectLst/>
                        <a:latin typeface="+mn-ea"/>
                        <a:cs typeface="Times New Roman" panose="02020603050405020304" pitchFamily="18" charset="0"/>
                      </a:endParaRPr>
                    </a:p>
                  </a:txBody>
                  <a:tcPr marL="68580" marR="68580" marT="0" marB="0"/>
                </a:tc>
                <a:tc>
                  <a:txBody>
                    <a:bodyPr/>
                    <a:lstStyle/>
                    <a:p>
                      <a:pPr algn="just"/>
                      <a:r>
                        <a:rPr lang="zh-CN" sz="1600" kern="100">
                          <a:effectLst/>
                          <a:latin typeface="+mn-ea"/>
                        </a:rPr>
                        <a:t>认识质量守恒定律，能说明常见化学反应中的质量关系</a:t>
                      </a:r>
                      <a:endParaRPr lang="zh-CN" sz="1600" kern="100">
                        <a:effectLst/>
                        <a:latin typeface="+mn-ea"/>
                        <a:cs typeface="Times New Roman" panose="02020603050405020304" pitchFamily="18" charset="0"/>
                      </a:endParaRPr>
                    </a:p>
                  </a:txBody>
                  <a:tcPr marL="68580" marR="68580" marT="0" marB="0"/>
                </a:tc>
                <a:tc>
                  <a:txBody>
                    <a:bodyPr/>
                    <a:lstStyle/>
                    <a:p>
                      <a:pPr algn="just"/>
                      <a:r>
                        <a:rPr lang="en-US" sz="1600" kern="100" dirty="0">
                          <a:effectLst/>
                          <a:latin typeface="+mn-ea"/>
                        </a:rPr>
                        <a:t>C</a:t>
                      </a:r>
                      <a:endParaRPr lang="en-US" sz="1600" kern="100" dirty="0">
                        <a:effectLst/>
                        <a:latin typeface="+mn-ea"/>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048179" y="0"/>
            <a:ext cx="469302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8" name="组合 7"/>
          <p:cNvGrpSpPr/>
          <p:nvPr/>
        </p:nvGrpSpPr>
        <p:grpSpPr>
          <a:xfrm>
            <a:off x="3060011" y="88607"/>
            <a:ext cx="1588059" cy="464926"/>
            <a:chOff x="1214518" y="1128328"/>
            <a:chExt cx="3528392" cy="464926"/>
          </a:xfrm>
        </p:grpSpPr>
        <p:sp>
          <p:nvSpPr>
            <p:cNvPr id="9" name="文本框 8"/>
            <p:cNvSpPr txBox="1"/>
            <p:nvPr/>
          </p:nvSpPr>
          <p:spPr>
            <a:xfrm>
              <a:off x="1307675" y="1128328"/>
              <a:ext cx="3342076" cy="461665"/>
            </a:xfrm>
            <a:prstGeom prst="rect">
              <a:avLst/>
            </a:prstGeom>
            <a:noFill/>
          </p:spPr>
          <p:txBody>
            <a:bodyPr wrap="square" rtlCol="0">
              <a:spAutoFit/>
            </a:bodyPr>
            <a:lstStyle/>
            <a:p>
              <a:r>
                <a:rPr lang="zh-CN" altLang="en-US" sz="2400" b="1" dirty="0">
                  <a:solidFill>
                    <a:srgbClr val="002060"/>
                  </a:solidFill>
                </a:rPr>
                <a:t>现状分析</a:t>
              </a:r>
            </a:p>
          </p:txBody>
        </p:sp>
        <p:sp>
          <p:nvSpPr>
            <p:cNvPr id="10" name="矩形 9"/>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185682" y="85622"/>
            <a:ext cx="1588059" cy="468016"/>
            <a:chOff x="1214518" y="1131590"/>
            <a:chExt cx="3528392" cy="468016"/>
          </a:xfrm>
        </p:grpSpPr>
        <p:sp>
          <p:nvSpPr>
            <p:cNvPr id="14" name="文本框 13"/>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15" name="矩形 14"/>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79760" y="771292"/>
            <a:ext cx="1554480" cy="368300"/>
          </a:xfrm>
          <a:prstGeom prst="rect">
            <a:avLst/>
          </a:prstGeom>
          <a:noFill/>
        </p:spPr>
        <p:txBody>
          <a:bodyPr wrap="none" rtlCol="0">
            <a:spAutoFit/>
          </a:bodyPr>
          <a:lstStyle/>
          <a:p>
            <a:r>
              <a:rPr lang="zh-CN" altLang="en-US" b="1" dirty="0"/>
              <a:t>考试现状分析</a:t>
            </a:r>
          </a:p>
        </p:txBody>
      </p:sp>
      <p:pic>
        <p:nvPicPr>
          <p:cNvPr id="2" name="图片 1"/>
          <p:cNvPicPr>
            <a:picLocks noChangeAspect="1"/>
          </p:cNvPicPr>
          <p:nvPr/>
        </p:nvPicPr>
        <p:blipFill>
          <a:blip r:embed="rId3"/>
          <a:stretch>
            <a:fillRect/>
          </a:stretch>
        </p:blipFill>
        <p:spPr>
          <a:xfrm>
            <a:off x="1764030" y="857250"/>
            <a:ext cx="5372100" cy="4286250"/>
          </a:xfrm>
          <a:prstGeom prst="rect">
            <a:avLst/>
          </a:prstGeom>
        </p:spPr>
      </p:pic>
      <p:sp>
        <p:nvSpPr>
          <p:cNvPr id="4" name="矩形 3"/>
          <p:cNvSpPr/>
          <p:nvPr/>
        </p:nvSpPr>
        <p:spPr>
          <a:xfrm>
            <a:off x="1979930" y="1203325"/>
            <a:ext cx="5112385" cy="72009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5" name="图片 4"/>
          <p:cNvPicPr>
            <a:picLocks noChangeAspect="1"/>
          </p:cNvPicPr>
          <p:nvPr/>
        </p:nvPicPr>
        <p:blipFill>
          <a:blip r:embed="rId4"/>
          <a:srcRect t="32156"/>
          <a:stretch>
            <a:fillRect/>
          </a:stretch>
        </p:blipFill>
        <p:spPr>
          <a:xfrm>
            <a:off x="1751104" y="723097"/>
            <a:ext cx="5348605" cy="4379595"/>
          </a:xfrm>
          <a:prstGeom prst="rect">
            <a:avLst/>
          </a:prstGeom>
        </p:spPr>
      </p:pic>
      <p:sp>
        <p:nvSpPr>
          <p:cNvPr id="6" name="矩形 5"/>
          <p:cNvSpPr/>
          <p:nvPr/>
        </p:nvSpPr>
        <p:spPr>
          <a:xfrm>
            <a:off x="1838254" y="953827"/>
            <a:ext cx="5245735" cy="72009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矩形 10"/>
          <p:cNvSpPr/>
          <p:nvPr/>
        </p:nvSpPr>
        <p:spPr>
          <a:xfrm>
            <a:off x="1961923" y="4600924"/>
            <a:ext cx="4926965" cy="43688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2"/>
          <a:stretch>
            <a:fillRect/>
          </a:stretch>
        </p:blipFill>
        <p:spPr>
          <a:xfrm>
            <a:off x="1048179" y="0"/>
            <a:ext cx="4693023" cy="639260"/>
          </a:xfrm>
          <a:prstGeom prst="rect">
            <a:avLst/>
          </a:prstGeom>
        </p:spPr>
      </p:pic>
      <p:sp>
        <p:nvSpPr>
          <p:cNvPr id="48" name="椭圆 47"/>
          <p:cNvSpPr/>
          <p:nvPr/>
        </p:nvSpPr>
        <p:spPr bwMode="auto">
          <a:xfrm>
            <a:off x="7881455" y="4709426"/>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49" name="椭圆 48"/>
          <p:cNvSpPr/>
          <p:nvPr/>
        </p:nvSpPr>
        <p:spPr bwMode="auto">
          <a:xfrm>
            <a:off x="8096512" y="4728411"/>
            <a:ext cx="266716" cy="266774"/>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0" name="椭圆 49"/>
          <p:cNvSpPr/>
          <p:nvPr/>
        </p:nvSpPr>
        <p:spPr bwMode="auto">
          <a:xfrm>
            <a:off x="8410263" y="4638723"/>
            <a:ext cx="141376" cy="141407"/>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51" name="椭圆 50"/>
          <p:cNvSpPr/>
          <p:nvPr/>
        </p:nvSpPr>
        <p:spPr bwMode="auto">
          <a:xfrm>
            <a:off x="8480951" y="4280253"/>
            <a:ext cx="266716" cy="26677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52" name="椭圆 51"/>
          <p:cNvSpPr/>
          <p:nvPr/>
        </p:nvSpPr>
        <p:spPr bwMode="auto">
          <a:xfrm>
            <a:off x="8892480" y="4405620"/>
            <a:ext cx="141376" cy="141407"/>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grpSp>
        <p:nvGrpSpPr>
          <p:cNvPr id="8" name="组合 7"/>
          <p:cNvGrpSpPr/>
          <p:nvPr/>
        </p:nvGrpSpPr>
        <p:grpSpPr>
          <a:xfrm>
            <a:off x="3060011" y="88607"/>
            <a:ext cx="1588059" cy="464926"/>
            <a:chOff x="1214518" y="1128328"/>
            <a:chExt cx="3528392" cy="464926"/>
          </a:xfrm>
        </p:grpSpPr>
        <p:sp>
          <p:nvSpPr>
            <p:cNvPr id="9" name="文本框 8"/>
            <p:cNvSpPr txBox="1"/>
            <p:nvPr/>
          </p:nvSpPr>
          <p:spPr>
            <a:xfrm>
              <a:off x="1307675" y="1128328"/>
              <a:ext cx="3342076" cy="461665"/>
            </a:xfrm>
            <a:prstGeom prst="rect">
              <a:avLst/>
            </a:prstGeom>
            <a:noFill/>
          </p:spPr>
          <p:txBody>
            <a:bodyPr wrap="square" rtlCol="0">
              <a:spAutoFit/>
            </a:bodyPr>
            <a:lstStyle/>
            <a:p>
              <a:r>
                <a:rPr lang="zh-CN" altLang="en-US" sz="2400" b="1" dirty="0">
                  <a:solidFill>
                    <a:srgbClr val="002060"/>
                  </a:solidFill>
                </a:rPr>
                <a:t>现状分析</a:t>
              </a:r>
            </a:p>
          </p:txBody>
        </p:sp>
        <p:sp>
          <p:nvSpPr>
            <p:cNvPr id="10" name="矩形 9"/>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185682" y="85622"/>
            <a:ext cx="1588059" cy="468016"/>
            <a:chOff x="1214518" y="1131590"/>
            <a:chExt cx="3528392" cy="468016"/>
          </a:xfrm>
        </p:grpSpPr>
        <p:sp>
          <p:nvSpPr>
            <p:cNvPr id="14" name="文本框 13"/>
            <p:cNvSpPr txBox="1"/>
            <p:nvPr/>
          </p:nvSpPr>
          <p:spPr>
            <a:xfrm>
              <a:off x="1307675" y="1137941"/>
              <a:ext cx="3342076" cy="461665"/>
            </a:xfrm>
            <a:prstGeom prst="rect">
              <a:avLst/>
            </a:prstGeom>
            <a:noFill/>
          </p:spPr>
          <p:txBody>
            <a:bodyPr wrap="square" rtlCol="0">
              <a:spAutoFit/>
            </a:bodyPr>
            <a:lstStyle/>
            <a:p>
              <a:r>
                <a:rPr lang="zh-CN" altLang="en-US" sz="2400" b="1" dirty="0">
                  <a:solidFill>
                    <a:srgbClr val="002060"/>
                  </a:solidFill>
                </a:rPr>
                <a:t>课标分析</a:t>
              </a:r>
            </a:p>
          </p:txBody>
        </p:sp>
        <p:sp>
          <p:nvSpPr>
            <p:cNvPr id="15" name="矩形 14"/>
            <p:cNvSpPr/>
            <p:nvPr/>
          </p:nvSpPr>
          <p:spPr>
            <a:xfrm>
              <a:off x="1214518" y="1131590"/>
              <a:ext cx="3528392" cy="461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251514" y="771760"/>
            <a:ext cx="1554480" cy="368300"/>
          </a:xfrm>
          <a:prstGeom prst="rect">
            <a:avLst/>
          </a:prstGeom>
          <a:noFill/>
        </p:spPr>
        <p:txBody>
          <a:bodyPr wrap="none" rtlCol="0">
            <a:spAutoFit/>
          </a:bodyPr>
          <a:lstStyle/>
          <a:p>
            <a:r>
              <a:rPr lang="zh-CN" altLang="en-US" b="1" dirty="0"/>
              <a:t>学生现状分析</a:t>
            </a:r>
          </a:p>
        </p:txBody>
      </p:sp>
      <p:grpSp>
        <p:nvGrpSpPr>
          <p:cNvPr id="5" name="组合 4"/>
          <p:cNvGrpSpPr/>
          <p:nvPr>
            <p:custDataLst>
              <p:tags r:id="rId1"/>
            </p:custDataLst>
          </p:nvPr>
        </p:nvGrpSpPr>
        <p:grpSpPr>
          <a:xfrm>
            <a:off x="1897006" y="1688527"/>
            <a:ext cx="5293196" cy="1981772"/>
            <a:chOff x="3104734" y="2631882"/>
            <a:chExt cx="5769234" cy="2160000"/>
          </a:xfrm>
        </p:grpSpPr>
        <p:cxnSp>
          <p:nvCxnSpPr>
            <p:cNvPr id="11" name="直接连接符 62"/>
            <p:cNvCxnSpPr>
              <a:endCxn id="12" idx="0"/>
            </p:cNvCxnSpPr>
            <p:nvPr>
              <p:custDataLst>
                <p:tags r:id="rId16"/>
              </p:custDataLst>
            </p:nvPr>
          </p:nvCxnSpPr>
          <p:spPr>
            <a:xfrm>
              <a:off x="3104734" y="2631882"/>
              <a:ext cx="4492049" cy="0"/>
            </a:xfrm>
            <a:prstGeom prst="line">
              <a:avLst/>
            </a:prstGeom>
            <a:ln>
              <a:headEnd type="oval" w="lg" len="lg"/>
            </a:ln>
          </p:spPr>
          <p:style>
            <a:lnRef idx="3">
              <a:schemeClr val="accent1"/>
            </a:lnRef>
            <a:fillRef idx="0">
              <a:schemeClr val="accent1"/>
            </a:fillRef>
            <a:effectRef idx="2">
              <a:schemeClr val="accent1"/>
            </a:effectRef>
            <a:fontRef idx="minor">
              <a:schemeClr val="tx1"/>
            </a:fontRef>
          </p:style>
        </p:cxnSp>
        <p:sp>
          <p:nvSpPr>
            <p:cNvPr id="12" name="弧形 63"/>
            <p:cNvSpPr/>
            <p:nvPr>
              <p:custDataLst>
                <p:tags r:id="rId17"/>
              </p:custDataLst>
            </p:nvPr>
          </p:nvSpPr>
          <p:spPr>
            <a:xfrm>
              <a:off x="7056783" y="2631882"/>
              <a:ext cx="1080000" cy="1080000"/>
            </a:xfrm>
            <a:prstGeom prst="arc">
              <a:avLst>
                <a:gd name="adj1" fmla="val 16200000"/>
                <a:gd name="adj2" fmla="val 5395811"/>
              </a:avLst>
            </a:prstGeom>
          </p:spPr>
          <p:style>
            <a:lnRef idx="3">
              <a:schemeClr val="accent1"/>
            </a:lnRef>
            <a:fillRef idx="0">
              <a:schemeClr val="accent1"/>
            </a:fillRef>
            <a:effectRef idx="2">
              <a:schemeClr val="accent1"/>
            </a:effectRef>
            <a:fontRef idx="minor">
              <a:schemeClr val="tx1"/>
            </a:fontRef>
          </p:style>
          <p:txBody>
            <a:bodyPr rtlCol="0" anchor="ctr">
              <a:normAutofit/>
            </a:bodyPr>
            <a:lstStyle/>
            <a:p>
              <a:pPr algn="ctr">
                <a:lnSpc>
                  <a:spcPct val="120000"/>
                </a:lnSpc>
                <a:defRPr/>
              </a:pPr>
              <a:endParaRPr lang="zh-CN" altLang="en-US" sz="1350">
                <a:solidFill>
                  <a:prstClr val="black"/>
                </a:solidFill>
                <a:latin typeface="微软雅黑" panose="020B0503020204020204" charset="-122"/>
                <a:ea typeface="微软雅黑" panose="020B0503020204020204" charset="-122"/>
              </a:endParaRPr>
            </a:p>
          </p:txBody>
        </p:sp>
        <p:cxnSp>
          <p:nvCxnSpPr>
            <p:cNvPr id="16" name="直接连接符 64"/>
            <p:cNvCxnSpPr/>
            <p:nvPr>
              <p:custDataLst>
                <p:tags r:id="rId18"/>
              </p:custDataLst>
            </p:nvPr>
          </p:nvCxnSpPr>
          <p:spPr>
            <a:xfrm flipH="1">
              <a:off x="4381169" y="3711882"/>
              <a:ext cx="3215615"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弧形 65"/>
            <p:cNvSpPr/>
            <p:nvPr>
              <p:custDataLst>
                <p:tags r:id="rId19"/>
              </p:custDataLst>
            </p:nvPr>
          </p:nvSpPr>
          <p:spPr>
            <a:xfrm flipH="1">
              <a:off x="3841169" y="3711882"/>
              <a:ext cx="1080000" cy="1080000"/>
            </a:xfrm>
            <a:prstGeom prst="arc">
              <a:avLst>
                <a:gd name="adj1" fmla="val 16200000"/>
                <a:gd name="adj2" fmla="val 5395811"/>
              </a:avLst>
            </a:prstGeom>
          </p:spPr>
          <p:style>
            <a:lnRef idx="3">
              <a:schemeClr val="accent1"/>
            </a:lnRef>
            <a:fillRef idx="0">
              <a:schemeClr val="accent1"/>
            </a:fillRef>
            <a:effectRef idx="2">
              <a:schemeClr val="accent1"/>
            </a:effectRef>
            <a:fontRef idx="minor">
              <a:schemeClr val="tx1"/>
            </a:fontRef>
          </p:style>
          <p:txBody>
            <a:bodyPr rtlCol="0" anchor="ctr">
              <a:normAutofit/>
            </a:bodyPr>
            <a:lstStyle/>
            <a:p>
              <a:pPr algn="ctr">
                <a:lnSpc>
                  <a:spcPct val="120000"/>
                </a:lnSpc>
                <a:defRPr/>
              </a:pPr>
              <a:endParaRPr lang="zh-CN" altLang="en-US" sz="1350">
                <a:solidFill>
                  <a:prstClr val="black"/>
                </a:solidFill>
                <a:latin typeface="微软雅黑" panose="020B0503020204020204" charset="-122"/>
                <a:ea typeface="微软雅黑" panose="020B0503020204020204" charset="-122"/>
              </a:endParaRPr>
            </a:p>
          </p:txBody>
        </p:sp>
        <p:cxnSp>
          <p:nvCxnSpPr>
            <p:cNvPr id="20" name="直接连接符 66"/>
            <p:cNvCxnSpPr>
              <a:stCxn id="18" idx="2"/>
            </p:cNvCxnSpPr>
            <p:nvPr>
              <p:custDataLst>
                <p:tags r:id="rId20"/>
              </p:custDataLst>
            </p:nvPr>
          </p:nvCxnSpPr>
          <p:spPr>
            <a:xfrm>
              <a:off x="4380511" y="4791882"/>
              <a:ext cx="4493457" cy="0"/>
            </a:xfrm>
            <a:prstGeom prst="line">
              <a:avLst/>
            </a:prstGeom>
            <a:ln>
              <a:tailEnd type="triangle" w="lg" len="lg"/>
            </a:ln>
          </p:spPr>
          <p:style>
            <a:lnRef idx="3">
              <a:schemeClr val="accent1"/>
            </a:lnRef>
            <a:fillRef idx="0">
              <a:schemeClr val="accent1"/>
            </a:fillRef>
            <a:effectRef idx="2">
              <a:schemeClr val="accent1"/>
            </a:effectRef>
            <a:fontRef idx="minor">
              <a:schemeClr val="tx1"/>
            </a:fontRef>
          </p:style>
        </p:cxnSp>
      </p:grpSp>
      <p:sp>
        <p:nvSpPr>
          <p:cNvPr id="21" name="椭圆 20"/>
          <p:cNvSpPr/>
          <p:nvPr>
            <p:custDataLst>
              <p:tags r:id="rId2"/>
            </p:custDataLst>
          </p:nvPr>
        </p:nvSpPr>
        <p:spPr>
          <a:xfrm flipV="1">
            <a:off x="1853796" y="1646781"/>
            <a:ext cx="81000" cy="81000"/>
          </a:xfrm>
          <a:prstGeom prst="ellipse">
            <a:avLst/>
          </a:prstGeom>
          <a:solidFill>
            <a:srgbClr val="2196F3"/>
          </a:solidFill>
          <a:ln w="28575" cap="flat" cmpd="sng" algn="ctr">
            <a:solidFill>
              <a:srgbClr val="2196F3"/>
            </a:solidFill>
            <a:prstDash val="solid"/>
            <a:miter lim="800000"/>
          </a:ln>
          <a:effectLst/>
        </p:spPr>
        <p:txBody>
          <a:bodyPr rtlCol="0" anchor="ctr">
            <a:normAutofit fontScale="25000" lnSpcReduction="20000"/>
          </a:bodyPr>
          <a:lstStyle/>
          <a:p>
            <a:pPr algn="ctr">
              <a:lnSpc>
                <a:spcPct val="140000"/>
              </a:lnSpc>
              <a:defRPr/>
            </a:pPr>
            <a:endParaRPr lang="zh-CN" altLang="en-US" sz="1350">
              <a:solidFill>
                <a:prstClr val="white"/>
              </a:solidFill>
              <a:latin typeface="微软雅黑" panose="020B0503020204020204" charset="-122"/>
              <a:ea typeface="微软雅黑" panose="020B0503020204020204" charset="-122"/>
            </a:endParaRPr>
          </a:p>
        </p:txBody>
      </p:sp>
      <p:grpSp>
        <p:nvGrpSpPr>
          <p:cNvPr id="22" name="组合 21"/>
          <p:cNvGrpSpPr/>
          <p:nvPr>
            <p:custDataLst>
              <p:tags r:id="rId3"/>
            </p:custDataLst>
          </p:nvPr>
        </p:nvGrpSpPr>
        <p:grpSpPr>
          <a:xfrm>
            <a:off x="3737769" y="2402205"/>
            <a:ext cx="228600" cy="368141"/>
            <a:chOff x="8568465" y="2579708"/>
            <a:chExt cx="304892" cy="490707"/>
          </a:xfrm>
        </p:grpSpPr>
        <p:sp>
          <p:nvSpPr>
            <p:cNvPr id="23" name="泪滴形 74"/>
            <p:cNvSpPr/>
            <p:nvPr>
              <p:custDataLst>
                <p:tags r:id="rId13"/>
              </p:custDataLst>
            </p:nvPr>
          </p:nvSpPr>
          <p:spPr>
            <a:xfrm rot="8100000">
              <a:off x="8592046" y="2620120"/>
              <a:ext cx="249342" cy="249342"/>
            </a:xfrm>
            <a:prstGeom prst="teardrop">
              <a:avLst/>
            </a:prstGeom>
            <a:solidFill>
              <a:srgbClr val="2196F3"/>
            </a:solidFill>
            <a:ln w="12700" cap="flat" cmpd="sng" algn="ctr">
              <a:noFill/>
              <a:prstDash val="solid"/>
              <a:miter lim="800000"/>
            </a:ln>
            <a:effectLst/>
          </p:spPr>
          <p:txBody>
            <a:bodyPr rtlCol="0" anchor="ctr">
              <a:normAutofit fontScale="25000" lnSpcReduction="20000"/>
            </a:bodyPr>
            <a:lstStyle/>
            <a:p>
              <a:pPr algn="ctr">
                <a:lnSpc>
                  <a:spcPct val="140000"/>
                </a:lnSpc>
                <a:defRPr/>
              </a:pPr>
              <a:endParaRPr lang="zh-CN" altLang="en-US" sz="1350">
                <a:solidFill>
                  <a:prstClr val="white"/>
                </a:solidFill>
                <a:latin typeface="微软雅黑" panose="020B0503020204020204" charset="-122"/>
                <a:ea typeface="微软雅黑" panose="020B0503020204020204" charset="-122"/>
              </a:endParaRPr>
            </a:p>
          </p:txBody>
        </p:sp>
        <p:sp>
          <p:nvSpPr>
            <p:cNvPr id="24" name="文本框 23"/>
            <p:cNvSpPr txBox="1"/>
            <p:nvPr>
              <p:custDataLst>
                <p:tags r:id="rId14"/>
              </p:custDataLst>
            </p:nvPr>
          </p:nvSpPr>
          <p:spPr>
            <a:xfrm>
              <a:off x="8568465" y="2579708"/>
              <a:ext cx="304892" cy="338554"/>
            </a:xfrm>
            <a:prstGeom prst="rect">
              <a:avLst/>
            </a:prstGeom>
            <a:noFill/>
            <a:ln>
              <a:noFill/>
            </a:ln>
          </p:spPr>
          <p:txBody>
            <a:bodyPr wrap="none" rtlCol="0">
              <a:normAutofit fontScale="85000" lnSpcReduction="10000"/>
            </a:bodyPr>
            <a:lstStyle/>
            <a:p>
              <a:pPr algn="ctr">
                <a:lnSpc>
                  <a:spcPct val="120000"/>
                </a:lnSpc>
                <a:defRPr/>
              </a:pPr>
              <a:r>
                <a:rPr lang="en-US" altLang="zh-CN" sz="1200" dirty="0">
                  <a:solidFill>
                    <a:prstClr val="white"/>
                  </a:solidFill>
                  <a:latin typeface="微软雅黑" panose="020B0503020204020204" charset="-122"/>
                  <a:ea typeface="微软雅黑" panose="020B0503020204020204" charset="-122"/>
                </a:rPr>
                <a:t>2</a:t>
              </a:r>
            </a:p>
          </p:txBody>
        </p:sp>
        <p:sp useBgFill="1">
          <p:nvSpPr>
            <p:cNvPr id="25" name="椭圆 24"/>
            <p:cNvSpPr/>
            <p:nvPr>
              <p:custDataLst>
                <p:tags r:id="rId15"/>
              </p:custDataLst>
            </p:nvPr>
          </p:nvSpPr>
          <p:spPr>
            <a:xfrm flipV="1">
              <a:off x="8662717" y="2962415"/>
              <a:ext cx="108000" cy="108000"/>
            </a:xfrm>
            <a:prstGeom prst="ellipse">
              <a:avLst/>
            </a:prstGeom>
            <a:solidFill>
              <a:srgbClr val="2196F3"/>
            </a:solidFill>
            <a:ln w="28575" cap="flat" cmpd="sng" algn="ctr">
              <a:solidFill>
                <a:srgbClr val="2196F3"/>
              </a:solidFill>
              <a:prstDash val="solid"/>
              <a:miter lim="800000"/>
            </a:ln>
            <a:effectLst/>
          </p:spPr>
          <p:txBody>
            <a:bodyPr rtlCol="0" anchor="ctr">
              <a:normAutofit fontScale="25000" lnSpcReduction="20000"/>
            </a:bodyPr>
            <a:lstStyle/>
            <a:p>
              <a:pPr algn="ctr">
                <a:lnSpc>
                  <a:spcPct val="140000"/>
                </a:lnSpc>
                <a:defRPr/>
              </a:pPr>
              <a:endParaRPr lang="zh-CN" altLang="en-US" sz="1350">
                <a:solidFill>
                  <a:prstClr val="white"/>
                </a:solidFill>
                <a:latin typeface="微软雅黑" panose="020B0503020204020204" charset="-122"/>
                <a:ea typeface="微软雅黑" panose="020B0503020204020204" charset="-122"/>
              </a:endParaRPr>
            </a:p>
          </p:txBody>
        </p:sp>
      </p:grpSp>
      <p:sp>
        <p:nvSpPr>
          <p:cNvPr id="26" name="文本框 25"/>
          <p:cNvSpPr txBox="1"/>
          <p:nvPr>
            <p:custDataLst>
              <p:tags r:id="rId4"/>
            </p:custDataLst>
          </p:nvPr>
        </p:nvSpPr>
        <p:spPr>
          <a:xfrm>
            <a:off x="3948530" y="2285678"/>
            <a:ext cx="2296795" cy="277495"/>
          </a:xfrm>
          <a:prstGeom prst="rect">
            <a:avLst/>
          </a:prstGeom>
          <a:noFill/>
        </p:spPr>
        <p:txBody>
          <a:bodyPr wrap="square" bIns="0" rtlCol="0">
            <a:noAutofit/>
          </a:bodyPr>
          <a:lstStyle>
            <a:defPPr>
              <a:defRPr lang="en-US"/>
            </a:defPPr>
            <a:lvl1pPr>
              <a:defRPr kumimoji="1" b="1">
                <a:solidFill>
                  <a:srgbClr val="2196F3"/>
                </a:solidFill>
                <a:latin typeface="微软雅黑" panose="020B0503020204020204" charset="-122"/>
              </a:defRPr>
            </a:lvl1pPr>
          </a:lstStyle>
          <a:p>
            <a:pPr defTabSz="457200">
              <a:lnSpc>
                <a:spcPct val="120000"/>
              </a:lnSpc>
            </a:pPr>
            <a:r>
              <a:rPr lang="zh-CN" altLang="en-US" sz="1700" b="0" spc="300" dirty="0">
                <a:solidFill>
                  <a:schemeClr val="tx1"/>
                </a:solidFill>
                <a:latin typeface="微软雅黑" panose="020B0503020204020204" charset="-122"/>
                <a:ea typeface="微软雅黑" panose="020B0503020204020204" charset="-122"/>
              </a:rPr>
              <a:t>对信息的把握不</a:t>
            </a:r>
            <a:r>
              <a:rPr lang="zh-CN" altLang="en-US" sz="1700" b="0" spc="300" dirty="0">
                <a:solidFill>
                  <a:schemeClr val="tx1"/>
                </a:solidFill>
                <a:ea typeface="微软雅黑" panose="020B0503020204020204" charset="-122"/>
              </a:rPr>
              <a:t>够</a:t>
            </a:r>
            <a:endParaRPr lang="zh-CN" altLang="en-US" sz="1700" b="0" spc="300" dirty="0">
              <a:solidFill>
                <a:schemeClr val="tx1"/>
              </a:solidFill>
              <a:latin typeface="微软雅黑" panose="020B0503020204020204" charset="-122"/>
              <a:ea typeface="微软雅黑" panose="020B0503020204020204" charset="-122"/>
            </a:endParaRPr>
          </a:p>
        </p:txBody>
      </p:sp>
      <p:sp>
        <p:nvSpPr>
          <p:cNvPr id="27" name="泪滴形 82"/>
          <p:cNvSpPr/>
          <p:nvPr>
            <p:custDataLst>
              <p:tags r:id="rId5"/>
            </p:custDataLst>
          </p:nvPr>
        </p:nvSpPr>
        <p:spPr>
          <a:xfrm rot="8100000">
            <a:off x="3766820" y="3377089"/>
            <a:ext cx="187166" cy="187166"/>
          </a:xfrm>
          <a:prstGeom prst="teardrop">
            <a:avLst/>
          </a:prstGeom>
          <a:solidFill>
            <a:srgbClr val="2196F3"/>
          </a:solidFill>
          <a:ln w="12700" cap="flat" cmpd="sng" algn="ctr">
            <a:noFill/>
            <a:prstDash val="solid"/>
            <a:miter lim="800000"/>
          </a:ln>
          <a:effectLst/>
        </p:spPr>
        <p:txBody>
          <a:bodyPr rtlCol="0" anchor="ctr">
            <a:normAutofit fontScale="25000" lnSpcReduction="20000"/>
          </a:bodyPr>
          <a:lstStyle/>
          <a:p>
            <a:pPr algn="ctr">
              <a:lnSpc>
                <a:spcPct val="140000"/>
              </a:lnSpc>
              <a:defRPr/>
            </a:pPr>
            <a:endParaRPr lang="zh-CN" altLang="en-US" sz="1350">
              <a:solidFill>
                <a:prstClr val="white"/>
              </a:solidFill>
              <a:latin typeface="微软雅黑" panose="020B0503020204020204" charset="-122"/>
              <a:ea typeface="微软雅黑" panose="020B0503020204020204" charset="-122"/>
            </a:endParaRPr>
          </a:p>
        </p:txBody>
      </p:sp>
      <p:sp>
        <p:nvSpPr>
          <p:cNvPr id="28" name="文本框 27"/>
          <p:cNvSpPr txBox="1"/>
          <p:nvPr>
            <p:custDataLst>
              <p:tags r:id="rId6"/>
            </p:custDataLst>
          </p:nvPr>
        </p:nvSpPr>
        <p:spPr>
          <a:xfrm>
            <a:off x="3739674" y="3352800"/>
            <a:ext cx="228600" cy="253841"/>
          </a:xfrm>
          <a:prstGeom prst="rect">
            <a:avLst/>
          </a:prstGeom>
          <a:noFill/>
          <a:ln>
            <a:noFill/>
          </a:ln>
        </p:spPr>
        <p:txBody>
          <a:bodyPr wrap="none" rtlCol="0">
            <a:normAutofit fontScale="85000" lnSpcReduction="10000"/>
          </a:bodyPr>
          <a:lstStyle/>
          <a:p>
            <a:pPr algn="ctr">
              <a:lnSpc>
                <a:spcPct val="120000"/>
              </a:lnSpc>
              <a:defRPr/>
            </a:pPr>
            <a:r>
              <a:rPr lang="en-US" altLang="zh-CN" sz="1200" dirty="0">
                <a:solidFill>
                  <a:prstClr val="white"/>
                </a:solidFill>
                <a:latin typeface="微软雅黑" panose="020B0503020204020204" charset="-122"/>
                <a:ea typeface="微软雅黑" panose="020B0503020204020204" charset="-122"/>
              </a:rPr>
              <a:t>3</a:t>
            </a:r>
          </a:p>
        </p:txBody>
      </p:sp>
      <p:sp useBgFill="1">
        <p:nvSpPr>
          <p:cNvPr id="29" name="椭圆 28"/>
          <p:cNvSpPr/>
          <p:nvPr>
            <p:custDataLst>
              <p:tags r:id="rId7"/>
            </p:custDataLst>
          </p:nvPr>
        </p:nvSpPr>
        <p:spPr>
          <a:xfrm flipV="1">
            <a:off x="3819684" y="3633788"/>
            <a:ext cx="80963" cy="80963"/>
          </a:xfrm>
          <a:prstGeom prst="ellipse">
            <a:avLst/>
          </a:prstGeom>
          <a:solidFill>
            <a:srgbClr val="2196F3"/>
          </a:solidFill>
          <a:ln w="28575" cap="flat" cmpd="sng" algn="ctr">
            <a:solidFill>
              <a:srgbClr val="2196F3"/>
            </a:solidFill>
            <a:prstDash val="solid"/>
            <a:miter lim="800000"/>
          </a:ln>
          <a:effectLst/>
        </p:spPr>
        <p:txBody>
          <a:bodyPr rtlCol="0" anchor="ctr">
            <a:normAutofit fontScale="25000" lnSpcReduction="20000"/>
          </a:bodyPr>
          <a:lstStyle/>
          <a:p>
            <a:pPr algn="ctr">
              <a:lnSpc>
                <a:spcPct val="140000"/>
              </a:lnSpc>
              <a:defRPr/>
            </a:pPr>
            <a:endParaRPr lang="zh-CN" altLang="en-US" sz="1350">
              <a:solidFill>
                <a:prstClr val="white"/>
              </a:solidFill>
              <a:latin typeface="微软雅黑" panose="020B0503020204020204" charset="-122"/>
              <a:ea typeface="微软雅黑" panose="020B0503020204020204" charset="-122"/>
            </a:endParaRPr>
          </a:p>
        </p:txBody>
      </p:sp>
      <p:sp>
        <p:nvSpPr>
          <p:cNvPr id="30" name="文本框 29"/>
          <p:cNvSpPr txBox="1"/>
          <p:nvPr>
            <p:custDataLst>
              <p:tags r:id="rId8"/>
            </p:custDataLst>
          </p:nvPr>
        </p:nvSpPr>
        <p:spPr>
          <a:xfrm>
            <a:off x="3989416" y="3245957"/>
            <a:ext cx="2495550" cy="277495"/>
          </a:xfrm>
          <a:prstGeom prst="rect">
            <a:avLst/>
          </a:prstGeom>
          <a:noFill/>
        </p:spPr>
        <p:txBody>
          <a:bodyPr wrap="square" bIns="0" rtlCol="0"/>
          <a:lstStyle>
            <a:defPPr>
              <a:defRPr lang="en-US"/>
            </a:defPPr>
            <a:lvl1pPr>
              <a:defRPr kumimoji="1" b="1">
                <a:solidFill>
                  <a:srgbClr val="2196F3"/>
                </a:solidFill>
                <a:latin typeface="微软雅黑" panose="020B0503020204020204" charset="-122"/>
              </a:defRPr>
            </a:lvl1pPr>
          </a:lstStyle>
          <a:p>
            <a:pPr defTabSz="457200">
              <a:lnSpc>
                <a:spcPct val="120000"/>
              </a:lnSpc>
            </a:pPr>
            <a:r>
              <a:rPr lang="zh-CN" altLang="en-US" b="0" spc="300" dirty="0">
                <a:solidFill>
                  <a:schemeClr val="tx1"/>
                </a:solidFill>
                <a:latin typeface="微软雅黑" panose="020B0503020204020204" charset="-122"/>
                <a:ea typeface="微软雅黑" panose="020B0503020204020204" charset="-122"/>
              </a:rPr>
              <a:t>素养能力有待提升</a:t>
            </a:r>
          </a:p>
        </p:txBody>
      </p:sp>
      <p:sp>
        <p:nvSpPr>
          <p:cNvPr id="32" name="泪滴形 68"/>
          <p:cNvSpPr/>
          <p:nvPr>
            <p:custDataLst>
              <p:tags r:id="rId9"/>
            </p:custDataLst>
          </p:nvPr>
        </p:nvSpPr>
        <p:spPr>
          <a:xfrm rot="8100000">
            <a:off x="3763486" y="1396365"/>
            <a:ext cx="187166" cy="187166"/>
          </a:xfrm>
          <a:prstGeom prst="teardrop">
            <a:avLst/>
          </a:prstGeom>
          <a:solidFill>
            <a:srgbClr val="2196F3"/>
          </a:solidFill>
          <a:ln w="12700" cap="flat" cmpd="sng" algn="ctr">
            <a:noFill/>
            <a:prstDash val="solid"/>
            <a:miter lim="800000"/>
          </a:ln>
          <a:effectLst/>
        </p:spPr>
        <p:txBody>
          <a:bodyPr rtlCol="0" anchor="ctr">
            <a:normAutofit fontScale="25000" lnSpcReduction="20000"/>
          </a:bodyPr>
          <a:lstStyle/>
          <a:p>
            <a:pPr algn="ctr">
              <a:lnSpc>
                <a:spcPct val="140000"/>
              </a:lnSpc>
              <a:defRPr/>
            </a:pPr>
            <a:endParaRPr lang="zh-CN" altLang="en-US" sz="1350">
              <a:solidFill>
                <a:prstClr val="white"/>
              </a:solidFill>
              <a:latin typeface="微软雅黑" panose="020B0503020204020204" charset="-122"/>
              <a:ea typeface="微软雅黑" panose="020B0503020204020204" charset="-122"/>
            </a:endParaRPr>
          </a:p>
        </p:txBody>
      </p:sp>
      <p:sp>
        <p:nvSpPr>
          <p:cNvPr id="33" name="文本框 32"/>
          <p:cNvSpPr txBox="1"/>
          <p:nvPr>
            <p:custDataLst>
              <p:tags r:id="rId10"/>
            </p:custDataLst>
          </p:nvPr>
        </p:nvSpPr>
        <p:spPr>
          <a:xfrm>
            <a:off x="3742531" y="1347614"/>
            <a:ext cx="228600" cy="253841"/>
          </a:xfrm>
          <a:prstGeom prst="rect">
            <a:avLst/>
          </a:prstGeom>
          <a:noFill/>
          <a:ln>
            <a:noFill/>
          </a:ln>
        </p:spPr>
        <p:txBody>
          <a:bodyPr wrap="none" rtlCol="0">
            <a:normAutofit fontScale="85000" lnSpcReduction="10000"/>
          </a:bodyPr>
          <a:lstStyle/>
          <a:p>
            <a:pPr algn="ctr">
              <a:lnSpc>
                <a:spcPct val="120000"/>
              </a:lnSpc>
              <a:defRPr/>
            </a:pPr>
            <a:r>
              <a:rPr lang="en-US" altLang="zh-CN" sz="1200" dirty="0">
                <a:solidFill>
                  <a:prstClr val="white"/>
                </a:solidFill>
                <a:latin typeface="微软雅黑" panose="020B0503020204020204" charset="-122"/>
                <a:ea typeface="微软雅黑" panose="020B0503020204020204" charset="-122"/>
              </a:rPr>
              <a:t>1</a:t>
            </a:r>
          </a:p>
        </p:txBody>
      </p:sp>
      <p:sp useBgFill="1">
        <p:nvSpPr>
          <p:cNvPr id="34" name="椭圆 33"/>
          <p:cNvSpPr/>
          <p:nvPr>
            <p:custDataLst>
              <p:tags r:id="rId11"/>
            </p:custDataLst>
          </p:nvPr>
        </p:nvSpPr>
        <p:spPr>
          <a:xfrm flipV="1">
            <a:off x="3816350" y="1633364"/>
            <a:ext cx="80963" cy="80963"/>
          </a:xfrm>
          <a:prstGeom prst="ellipse">
            <a:avLst/>
          </a:prstGeom>
          <a:solidFill>
            <a:srgbClr val="2196F3"/>
          </a:solidFill>
          <a:ln w="28575" cap="flat" cmpd="sng" algn="ctr">
            <a:solidFill>
              <a:srgbClr val="2196F3"/>
            </a:solidFill>
            <a:prstDash val="solid"/>
            <a:miter lim="800000"/>
          </a:ln>
          <a:effectLst/>
        </p:spPr>
        <p:txBody>
          <a:bodyPr rtlCol="0" anchor="ctr">
            <a:normAutofit fontScale="25000" lnSpcReduction="20000"/>
          </a:bodyPr>
          <a:lstStyle/>
          <a:p>
            <a:pPr algn="ctr">
              <a:lnSpc>
                <a:spcPct val="140000"/>
              </a:lnSpc>
              <a:defRPr/>
            </a:pPr>
            <a:endParaRPr lang="zh-CN" altLang="en-US" sz="1350">
              <a:solidFill>
                <a:prstClr val="white"/>
              </a:solidFill>
              <a:latin typeface="微软雅黑" panose="020B0503020204020204" charset="-122"/>
              <a:ea typeface="微软雅黑" panose="020B0503020204020204" charset="-122"/>
            </a:endParaRPr>
          </a:p>
        </p:txBody>
      </p:sp>
      <p:sp>
        <p:nvSpPr>
          <p:cNvPr id="43" name="文本框 42"/>
          <p:cNvSpPr txBox="1"/>
          <p:nvPr>
            <p:custDataLst>
              <p:tags r:id="rId12"/>
            </p:custDataLst>
          </p:nvPr>
        </p:nvSpPr>
        <p:spPr>
          <a:xfrm>
            <a:off x="7190338" y="3437819"/>
            <a:ext cx="1389764" cy="276999"/>
          </a:xfrm>
          <a:prstGeom prst="rect">
            <a:avLst/>
          </a:prstGeom>
          <a:noFill/>
        </p:spPr>
        <p:txBody>
          <a:bodyPr wrap="square" bIns="0" rtlCol="0"/>
          <a:lstStyle>
            <a:defPPr>
              <a:defRPr lang="en-US"/>
            </a:defPPr>
            <a:lvl1pPr>
              <a:defRPr kumimoji="1" b="1">
                <a:solidFill>
                  <a:srgbClr val="2196F3"/>
                </a:solidFill>
                <a:latin typeface="微软雅黑" panose="020B0503020204020204" charset="-122"/>
              </a:defRPr>
            </a:lvl1pPr>
          </a:lstStyle>
          <a:p>
            <a:pPr defTabSz="457200">
              <a:lnSpc>
                <a:spcPct val="120000"/>
              </a:lnSpc>
            </a:pPr>
            <a:r>
              <a:rPr lang="zh-CN" altLang="en-US" spc="300" dirty="0">
                <a:solidFill>
                  <a:schemeClr val="tx1"/>
                </a:solidFill>
                <a:latin typeface="微软雅黑" panose="020B0503020204020204" charset="-122"/>
                <a:ea typeface="微软雅黑" panose="020B0503020204020204" charset="-122"/>
              </a:rPr>
              <a:t>学习困难</a:t>
            </a:r>
          </a:p>
        </p:txBody>
      </p:sp>
      <p:sp>
        <p:nvSpPr>
          <p:cNvPr id="37" name="文本框 36"/>
          <p:cNvSpPr txBox="1"/>
          <p:nvPr/>
        </p:nvSpPr>
        <p:spPr>
          <a:xfrm>
            <a:off x="7883525" y="1185545"/>
            <a:ext cx="309880" cy="368300"/>
          </a:xfrm>
          <a:prstGeom prst="rect">
            <a:avLst/>
          </a:prstGeom>
          <a:noFill/>
        </p:spPr>
        <p:txBody>
          <a:bodyPr wrap="none" rtlCol="0">
            <a:spAutoFit/>
          </a:bodyPr>
          <a:lstStyle/>
          <a:p>
            <a:endParaRPr lang="zh-CN" altLang="en-US"/>
          </a:p>
        </p:txBody>
      </p:sp>
      <p:sp>
        <p:nvSpPr>
          <p:cNvPr id="38" name="文本框 37"/>
          <p:cNvSpPr txBox="1"/>
          <p:nvPr/>
        </p:nvSpPr>
        <p:spPr>
          <a:xfrm>
            <a:off x="3981450" y="1252855"/>
            <a:ext cx="2364750" cy="353943"/>
          </a:xfrm>
          <a:prstGeom prst="rect">
            <a:avLst/>
          </a:prstGeom>
          <a:noFill/>
        </p:spPr>
        <p:txBody>
          <a:bodyPr wrap="none" rtlCol="0">
            <a:spAutoFit/>
          </a:bodyPr>
          <a:lstStyle/>
          <a:p>
            <a:r>
              <a:rPr lang="zh-CN" altLang="en-US" sz="1700" dirty="0"/>
              <a:t>化学知识的整体性不足</a:t>
            </a:r>
          </a:p>
        </p:txBody>
      </p:sp>
      <p:sp>
        <p:nvSpPr>
          <p:cNvPr id="40" name="文本框 39"/>
          <p:cNvSpPr txBox="1"/>
          <p:nvPr/>
        </p:nvSpPr>
        <p:spPr>
          <a:xfrm>
            <a:off x="2614295" y="1824990"/>
            <a:ext cx="309880" cy="368300"/>
          </a:xfrm>
          <a:prstGeom prst="rect">
            <a:avLst/>
          </a:prstGeom>
          <a:noFill/>
        </p:spPr>
        <p:txBody>
          <a:bodyPr wrap="none" rtlCol="0">
            <a:sp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p:bldP spid="29" grpId="0" animBg="1"/>
      <p:bldP spid="30" grpId="0"/>
      <p:bldP spid="32" grpId="0" animBg="1"/>
      <p:bldP spid="33" grpId="0"/>
      <p:bldP spid="34" grpId="0" animBg="1"/>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0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0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0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6_3*i*1"/>
  <p:tag name="KSO_WM_TEMPLATE_CATEGORY" val="chip"/>
  <p:tag name="KSO_WM_TEMPLATE_INDEX" val="20203236"/>
  <p:tag name="KSO_WM_UNIT_LAYERLEVEL" val="1"/>
  <p:tag name="KSO_WM_TAG_VERSION" val="1.0"/>
  <p:tag name="KSO_WM_BEAUTIFY_FLAG" val="#wm#"/>
  <p:tag name="KSO_WM_CHIP_GROUPID" val="5fb38a02bfe68cd3a0896f8e"/>
  <p:tag name="KSO_WM_CHIP_XID" val="5fb38a02bfe68cd3a0896f91"/>
  <p:tag name="KSO_WM_UNIT_DEC_AREA_ID" val="0cca63f1daa6421c83ff0cac682780e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fec71722154ddeac044d045cc11368"/>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6_4*i*1"/>
  <p:tag name="KSO_WM_TEMPLATE_CATEGORY" val="chip"/>
  <p:tag name="KSO_WM_TEMPLATE_INDEX" val="20203236"/>
  <p:tag name="KSO_WM_UNIT_LAYERLEVEL" val="1"/>
  <p:tag name="KSO_WM_TAG_VERSION" val="1.0"/>
  <p:tag name="KSO_WM_BEAUTIFY_FLAG" val="#wm#"/>
  <p:tag name="KSO_WM_CHIP_GROUPID" val="5fb38a02bfe68cd3a0896f8e"/>
  <p:tag name="KSO_WM_CHIP_XID" val="5fb38a02bfe68cd3a0896f92"/>
  <p:tag name="KSO_WM_UNIT_DEC_AREA_ID" val="7ab630e5aa504a4581f8da9402f620b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167936528746c9bb819b9d65f11a66"/>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11"/>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11"/>
  <p:tag name="KSO_WM_UNIT_FILL_FORE_SCHEMECOLOR_INDEX" val="14"/>
  <p:tag name="KSO_WM_UNI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1"/>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1"/>
  <p:tag name="KSO_WM_UNIT_FILL_FORE_SCHEMECOLOR_INDEX" val="14"/>
  <p:tag name="KSO_WM_UNI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2"/>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2"/>
  <p:tag name="KSO_WM_UNIT_FILL_FORE_SCHEMECOLOR_INDEX" val="14"/>
  <p:tag name="KSO_WM_UNI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3"/>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3"/>
  <p:tag name="KSO_WM_UNIT_FILL_FORE_SCHEMECOLOR_INDEX" val="14"/>
  <p:tag name="KSO_WM_UNI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4"/>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4"/>
  <p:tag name="KSO_WM_UNIT_FILL_FORE_SCHEMECOLOR_INDEX" val="14"/>
  <p:tag name="KSO_WM_UNIT_FILL_TYPE" val="1"/>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5"/>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5"/>
  <p:tag name="KSO_WM_UNIT_FILL_FORE_SCHEMECOLOR_INDEX" val="14"/>
  <p:tag name="KSO_WM_UNI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6"/>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6"/>
  <p:tag name="KSO_WM_UNIT_FILL_FORE_SCHEMECOLOR_INDEX" val="14"/>
  <p:tag name="KSO_WM_UNI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7"/>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7"/>
  <p:tag name="KSO_WM_UNIT_FILL_FORE_SCHEMECOLOR_INDEX" val="14"/>
  <p:tag name="KSO_WM_UNI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8"/>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8"/>
  <p:tag name="KSO_WM_UNIT_FILL_FORE_SCHEMECOLOR_INDEX" val="14"/>
  <p:tag name="KSO_WM_UNI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i*1_9"/>
  <p:tag name="KSO_WM_TEMPLATE_CATEGORY" val="diagram"/>
  <p:tag name="KSO_WM_TEMPLATE_INDEX" val="20201422"/>
  <p:tag name="KSO_WM_UNIT_LAYERLEVEL" val="1_1"/>
  <p:tag name="KSO_WM_TAG_VERSION" val="1.0"/>
  <p:tag name="KSO_WM_BEAUTIFY_FLAG" val="#wm#"/>
  <p:tag name="KSO_WM_DIAGRAM_GROUP_CODE" val="m1-1"/>
  <p:tag name="KSO_WM_UNIT_TYPE" val="m_i"/>
  <p:tag name="KSO_WM_UNIT_INDEX" val="1_9"/>
  <p:tag name="KSO_WM_UNIT_FILL_FORE_SCHEMECOLOR_INDEX" val="14"/>
  <p:tag name="KSO_WM_UNI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i*1_1_1"/>
  <p:tag name="KSO_WM_TEMPLATE_CATEGORY" val="diagram"/>
  <p:tag name="KSO_WM_TEMPLATE_INDEX" val="20201422"/>
  <p:tag name="KSO_WM_UNIT_LAYERLEVEL" val="1_1_1"/>
  <p:tag name="KSO_WM_TAG_VERSION" val="1.0"/>
  <p:tag name="KSO_WM_BEAUTIFY_FLAG" val="#wm#"/>
  <p:tag name="KSO_WM_DIAGRAM_GROUP_CODE" val="m1-1"/>
  <p:tag name="KSO_WM_UNIT_TYPE" val="m_h_i"/>
  <p:tag name="KSO_WM_UNIT_INDEX" val="1_1_1"/>
  <p:tag name="KSO_WM_UNIT_FILL_FORE_SCHEMECOLOR_INDEX" val="5"/>
  <p:tag name="KSO_WM_UNI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i*1_1_2"/>
  <p:tag name="KSO_WM_TEMPLATE_CATEGORY" val="diagram"/>
  <p:tag name="KSO_WM_TEMPLATE_INDEX" val="20201422"/>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f*1_1_1"/>
  <p:tag name="KSO_WM_TEMPLATE_CATEGORY" val="diagram"/>
  <p:tag name="KSO_WM_TEMPLATE_INDEX" val="20201422"/>
  <p:tag name="KSO_WM_UNIT_LAYERLEVEL" val="1_1_1"/>
  <p:tag name="KSO_WM_TAG_VERSION" val="1.0"/>
  <p:tag name="KSO_WM_BEAUTIFY_FLAG" val="#wm#"/>
  <p:tag name="KSO_WM_UNIT_PRESET_TEXT" val="添加标题"/>
  <p:tag name="KSO_WM_UNIT_NOCLEAR" val="0"/>
  <p:tag name="KSO_WM_UNIT_VALUE" val="10"/>
  <p:tag name="KSO_WM_DIAGRAM_GROUP_CODE" val="m1-1"/>
  <p:tag name="KSO_WM_UNIT_TYPE" val="m_h_f"/>
  <p:tag name="KSO_WM_UNIT_INDEX" val="1_1_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i*1_3_1"/>
  <p:tag name="KSO_WM_TEMPLATE_CATEGORY" val="diagram"/>
  <p:tag name="KSO_WM_TEMPLATE_INDEX" val="20201422"/>
  <p:tag name="KSO_WM_UNIT_LAYERLEVEL" val="1_1_1"/>
  <p:tag name="KSO_WM_TAG_VERSION" val="1.0"/>
  <p:tag name="KSO_WM_BEAUTIFY_FLAG" val="#wm#"/>
  <p:tag name="KSO_WM_DIAGRAM_GROUP_CODE" val="m1-1"/>
  <p:tag name="KSO_WM_UNIT_TYPE" val="m_h_i"/>
  <p:tag name="KSO_WM_UNIT_INDEX" val="1_3_1"/>
  <p:tag name="KSO_WM_UNIT_FILL_FORE_SCHEMECOLOR_INDEX" val="7"/>
  <p:tag name="KSO_WM_UNI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i*1_3_2"/>
  <p:tag name="KSO_WM_TEMPLATE_CATEGORY" val="diagram"/>
  <p:tag name="KSO_WM_TEMPLATE_INDEX" val="20201422"/>
  <p:tag name="KSO_WM_UNIT_LAYERLEVEL" val="1_1_1"/>
  <p:tag name="KSO_WM_TAG_VERSION" val="1.0"/>
  <p:tag name="KSO_WM_BEAUTIFY_FLAG" val="#wm#"/>
  <p:tag name="KSO_WM_DIAGRAM_GROUP_CODE" val="m1-1"/>
  <p:tag name="KSO_WM_UNIT_TYPE" val="m_h_i"/>
  <p:tag name="KSO_WM_UNIT_INDEX" val="1_3_2"/>
  <p:tag name="KSO_WM_UNIT_FILL_FORE_SCHEMECOLOR_INDEX" val="7"/>
  <p:tag name="KSO_WM_UNIT_FILL_TYPE" val="1"/>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f*1_3_1"/>
  <p:tag name="KSO_WM_TEMPLATE_CATEGORY" val="diagram"/>
  <p:tag name="KSO_WM_TEMPLATE_INDEX" val="20201422"/>
  <p:tag name="KSO_WM_UNIT_LAYERLEVEL" val="1_1_1"/>
  <p:tag name="KSO_WM_TAG_VERSION" val="1.0"/>
  <p:tag name="KSO_WM_BEAUTIFY_FLAG" val="#wm#"/>
  <p:tag name="KSO_WM_UNIT_PRESET_TEXT" val="添加标题"/>
  <p:tag name="KSO_WM_UNIT_NOCLEAR" val="0"/>
  <p:tag name="KSO_WM_UNIT_VALUE" val="12"/>
  <p:tag name="KSO_WM_DIAGRAM_GROUP_CODE" val="m1-1"/>
  <p:tag name="KSO_WM_UNIT_TYPE" val="m_h_f"/>
  <p:tag name="KSO_WM_UNIT_INDEX" val="1_3_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i*1_2_1"/>
  <p:tag name="KSO_WM_TEMPLATE_CATEGORY" val="diagram"/>
  <p:tag name="KSO_WM_TEMPLATE_INDEX" val="20201422"/>
  <p:tag name="KSO_WM_UNIT_LAYERLEVEL" val="1_1_1"/>
  <p:tag name="KSO_WM_TAG_VERSION" val="1.0"/>
  <p:tag name="KSO_WM_BEAUTIFY_FLAG" val="#wm#"/>
  <p:tag name="KSO_WM_DIAGRAM_GROUP_CODE" val="m1-1"/>
  <p:tag name="KSO_WM_UNIT_TYPE" val="m_h_i"/>
  <p:tag name="KSO_WM_UNIT_INDEX" val="1_2_1"/>
  <p:tag name="KSO_WM_UNIT_FILL_FORE_SCHEMECOLOR_INDEX" val="6"/>
  <p:tag name="KSO_WM_UNI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22_1*m_h_f*1_2_1"/>
  <p:tag name="KSO_WM_TEMPLATE_CATEGORY" val="diagram"/>
  <p:tag name="KSO_WM_TEMPLATE_INDEX" val="20201422"/>
  <p:tag name="KSO_WM_UNIT_LAYERLEVEL" val="1_1_1"/>
  <p:tag name="KSO_WM_TAG_VERSION" val="1.0"/>
  <p:tag name="KSO_WM_BEAUTIFY_FLAG" val="#wm#"/>
  <p:tag name="KSO_WM_UNIT_PRESET_TEXT" val="添加标题"/>
  <p:tag name="KSO_WM_UNIT_NOCLEAR" val="0"/>
  <p:tag name="KSO_WM_UNIT_VALUE" val="8"/>
  <p:tag name="KSO_WM_DIAGRAM_GROUP_CODE" val="m1-1"/>
  <p:tag name="KSO_WM_UNIT_TYPE" val="m_h_f"/>
  <p:tag name="KSO_WM_UNIT_INDEX" val="1_2_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6"/>
  <p:tag name="KSO_WM_UNIT_TYPE" val="n_h_f"/>
  <p:tag name="KSO_WM_UNIT_INDEX" val="1_1_1"/>
  <p:tag name="KSO_WM_UNIT_ID" val="diagram160356_4*n_h_f*1_1_1"/>
  <p:tag name="KSO_WM_UNIT_CLEAR" val="1"/>
  <p:tag name="KSO_WM_UNIT_LAYERLEVEL" val="1_1_1"/>
  <p:tag name="KSO_WM_UNIT_VALUE" val="56"/>
  <p:tag name="KSO_WM_UNIT_HIGHLIGHT" val="0"/>
  <p:tag name="KSO_WM_UNIT_COMPATIBLE" val="0"/>
  <p:tag name="KSO_WM_UNIT_PRESET_TEXT_INDEX" val="4"/>
  <p:tag name="KSO_WM_UNIT_PRESET_TEXT_LEN" val="26"/>
  <p:tag name="KSO_WM_DIAGRAM_GROUP_CODE" val="n1-1"/>
  <p:tag name="KSO_WM_UNIT_LINE_FORE_SCHEMECOLOR_INDEX" val="13"/>
  <p:tag name="KSO_WM_UNIT_LINE_FILL_TYPE" val="2"/>
  <p:tag name="KSO_WM_UNIT_TEXT_FILL_FORE_SCHEMECOLOR_INDEX" val="13"/>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56_4*i*1"/>
  <p:tag name="KSO_WM_TEMPLATE_CATEGORY" val="diagram"/>
  <p:tag name="KSO_WM_TEMPLATE_INDEX" val="160356"/>
  <p:tag name="KSO_WM_UNIT_INDEX"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6"/>
  <p:tag name="KSO_WM_UNIT_TYPE" val="n_i"/>
  <p:tag name="KSO_WM_UNIT_INDEX" val="1_3"/>
  <p:tag name="KSO_WM_UNIT_ID" val="diagram160356_4*n_i*1_3"/>
  <p:tag name="KSO_WM_UNIT_CLEAR" val="1"/>
  <p:tag name="KSO_WM_UNIT_LAYERLEVEL" val="1_1"/>
  <p:tag name="KSO_WM_DIAGRAM_GROUP_CODE" val="n1-1"/>
  <p:tag name="KSO_WM_UNIT_LINE_FORE_SCHEMECOLOR_INDEX" val="7"/>
  <p:tag name="KSO_WM_UNIT_LINE_FILL_TYPE" val="2"/>
  <p:tag name="KSO_WM_UNIT_TEXT_FILL_FORE_SCHEMECOLOR_INDEX" val="7"/>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6"/>
  <p:tag name="KSO_WM_UNIT_TYPE" val="n_h_f"/>
  <p:tag name="KSO_WM_UNIT_INDEX" val="1_2_3"/>
  <p:tag name="KSO_WM_UNIT_ID" val="diagram160356_4*n_h_f*1_2_3"/>
  <p:tag name="KSO_WM_UNIT_CLEAR" val="1"/>
  <p:tag name="KSO_WM_UNIT_LAYERLEVEL" val="1_1_1"/>
  <p:tag name="KSO_WM_UNIT_VALUE" val="14"/>
  <p:tag name="KSO_WM_UNIT_HIGHLIGHT" val="0"/>
  <p:tag name="KSO_WM_UNIT_COMPATIBLE" val="0"/>
  <p:tag name="KSO_WM_UNIT_PRESET_TEXT_INDEX" val="4"/>
  <p:tag name="KSO_WM_UNIT_PRESET_TEXT_LEN" val="26"/>
  <p:tag name="KSO_WM_DIAGRAM_GROUP_CODE" val="n1-1"/>
  <p:tag name="KSO_WM_UNIT_TEXT_FILL_FORE_SCHEMECOLOR_INDEX" val="14"/>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56_4*i*10"/>
  <p:tag name="KSO_WM_TEMPLATE_CATEGORY" val="diagram"/>
  <p:tag name="KSO_WM_TEMPLATE_INDEX" val="160356"/>
  <p:tag name="KSO_WM_UNIT_INDEX" val="10"/>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6"/>
  <p:tag name="KSO_WM_UNIT_TYPE" val="n_i"/>
  <p:tag name="KSO_WM_UNIT_INDEX" val="1_6"/>
  <p:tag name="KSO_WM_UNIT_ID" val="diagram160356_4*n_i*1_6"/>
  <p:tag name="KSO_WM_UNIT_CLEAR" val="1"/>
  <p:tag name="KSO_WM_UNIT_LAYERLEVEL" val="1_1"/>
  <p:tag name="KSO_WM_DIAGRAM_GROUP_CODE" val="n1-1"/>
  <p:tag name="KSO_WM_UNIT_LINE_FORE_SCHEMECOLOR_INDEX" val="13"/>
  <p:tag name="KSO_WM_UNIT_LINE_FILL_TYPE" val="2"/>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6"/>
  <p:tag name="KSO_WM_UNIT_TYPE" val="n_i"/>
  <p:tag name="KSO_WM_UNIT_INDEX" val="1_4"/>
  <p:tag name="KSO_WM_UNIT_ID" val="diagram160356_4*n_i*1_4"/>
  <p:tag name="KSO_WM_UNIT_CLEAR" val="1"/>
  <p:tag name="KSO_WM_UNIT_LAYERLEVEL" val="1_1"/>
  <p:tag name="KSO_WM_DIAGRAM_GROUP_CODE" val="n1-1"/>
  <p:tag name="KSO_WM_UNIT_LINE_FORE_SCHEMECOLOR_INDEX" val="13"/>
  <p:tag name="KSO_WM_UNIT_LINE_FILL_TYPE" val="2"/>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6"/>
  <p:tag name="KSO_WM_UNIT_TYPE" val="n_i"/>
  <p:tag name="KSO_WM_UNIT_INDEX" val="1_5"/>
  <p:tag name="KSO_WM_UNIT_ID" val="diagram160356_4*n_i*1_5"/>
  <p:tag name="KSO_WM_UNIT_CLEAR" val="1"/>
  <p:tag name="KSO_WM_UNIT_LAYERLEVEL" val="1_1"/>
  <p:tag name="KSO_WM_DIAGRAM_GROUP_CODE" val="n1-1"/>
  <p:tag name="KSO_WM_UNIT_LINE_FORE_SCHEMECOLOR_INDEX" val="6"/>
  <p:tag name="KSO_WM_UNIT_LINE_FILL_TYPE" val="2"/>
  <p:tag name="KSO_WM_UNIT_TEXT_FILL_FORE_SCHEMECOLOR_INDEX" val="6"/>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6"/>
  <p:tag name="KSO_WM_UNIT_TYPE" val="n_h_f"/>
  <p:tag name="KSO_WM_UNIT_INDEX" val="1_2_2"/>
  <p:tag name="KSO_WM_UNIT_ID" val="diagram160356_4*n_h_f*1_2_2"/>
  <p:tag name="KSO_WM_UNIT_CLEAR" val="1"/>
  <p:tag name="KSO_WM_UNIT_LAYERLEVEL" val="1_1_1"/>
  <p:tag name="KSO_WM_UNIT_VALUE" val="14"/>
  <p:tag name="KSO_WM_UNIT_HIGHLIGHT" val="0"/>
  <p:tag name="KSO_WM_UNIT_COMPATIBLE" val="0"/>
  <p:tag name="KSO_WM_UNIT_PRESET_TEXT_INDEX" val="4"/>
  <p:tag name="KSO_WM_UNIT_PRESET_TEXT_LEN" val="26"/>
  <p:tag name="KSO_WM_DIAGRAM_GROUP_CODE" val="n1-1"/>
  <p:tag name="KSO_WM_UNIT_TEXT_FILL_FORE_SCHEMECOLOR_INDEX" val="14"/>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6"/>
  <p:tag name="KSO_WM_UNIT_TYPE" val="n_i"/>
  <p:tag name="KSO_WM_UNIT_INDEX" val="1_1"/>
  <p:tag name="KSO_WM_UNIT_ID" val="diagram160356_4*n_i*1_1"/>
  <p:tag name="KSO_WM_UNIT_CLEAR" val="1"/>
  <p:tag name="KSO_WM_UNIT_LAYERLEVEL" val="1_1"/>
  <p:tag name="KSO_WM_DIAGRAM_GROUP_CODE" val="n1-1"/>
  <p:tag name="KSO_WM_UNIT_LINE_FORE_SCHEMECOLOR_INDEX" val="13"/>
  <p:tag name="KSO_WM_UNIT_LINE_FILL_TYPE" val="2"/>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6"/>
  <p:tag name="KSO_WM_UNIT_TYPE" val="n_i"/>
  <p:tag name="KSO_WM_UNIT_INDEX" val="1_2"/>
  <p:tag name="KSO_WM_UNIT_ID" val="diagram160356_4*n_i*1_2"/>
  <p:tag name="KSO_WM_UNIT_CLEAR" val="1"/>
  <p:tag name="KSO_WM_UNIT_LAYERLEVEL" val="1_1"/>
  <p:tag name="KSO_WM_DIAGRAM_GROUP_CODE" val="n1-1"/>
  <p:tag name="KSO_WM_UNIT_LINE_FORE_SCHEMECOLOR_INDEX" val="5"/>
  <p:tag name="KSO_WM_UNIT_LINE_FILL_TYPE" val="2"/>
  <p:tag name="KSO_WM_UNIT_TEXT_FILL_FORE_SCHEMECOLOR_INDEX" val="5"/>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56"/>
  <p:tag name="KSO_WM_UNIT_TYPE" val="n_h_f"/>
  <p:tag name="KSO_WM_UNIT_INDEX" val="1_2_1"/>
  <p:tag name="KSO_WM_UNIT_ID" val="diagram160356_4*n_h_f*1_2_1"/>
  <p:tag name="KSO_WM_UNIT_CLEAR" val="1"/>
  <p:tag name="KSO_WM_UNIT_LAYERLEVEL" val="1_1_1"/>
  <p:tag name="KSO_WM_UNIT_VALUE" val="14"/>
  <p:tag name="KSO_WM_UNIT_HIGHLIGHT" val="0"/>
  <p:tag name="KSO_WM_UNIT_COMPATIBLE" val="0"/>
  <p:tag name="KSO_WM_UNIT_PRESET_TEXT_INDEX" val="4"/>
  <p:tag name="KSO_WM_UNIT_PRESET_TEXT_LEN" val="26"/>
  <p:tag name="KSO_WM_DIAGRAM_GROUP_CODE" val="n1-1"/>
  <p:tag name="KSO_WM_UNIT_TEXT_FILL_FORE_SCHEMECOLOR_INDEX" val="14"/>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i*1_1"/>
  <p:tag name="KSO_WM_TEMPLATE_CATEGORY" val="diagram"/>
  <p:tag name="KSO_WM_TEMPLATE_INDEX" val="433"/>
  <p:tag name="KSO_WM_UNIT_TYPE" val="m_i"/>
  <p:tag name="KSO_WM_UNIT_INDEX" val="1_1"/>
  <p:tag name="KSO_WM_UNIT_CLEAR" val="1"/>
  <p:tag name="KSO_WM_UNIT_LAYERLEVEL" val="1_1"/>
  <p:tag name="KSO_WM_DIAGRAM_GROUP_CODE" val="m1-1"/>
  <p:tag name="KSO_WM_UNIT_LINE_FORE_SCHEMECOLOR_INDEX" val="13"/>
  <p:tag name="KSO_WM_UNIT_LINE_FILL_TYPE" val="2"/>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433_4*i*1"/>
  <p:tag name="KSO_WM_TEMPLATE_CATEGORY" val="diagram"/>
  <p:tag name="KSO_WM_TEMPLATE_INDEX" val="433"/>
  <p:tag name="KSO_WM_UNIT_INDEX" val="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433_4*i*10"/>
  <p:tag name="KSO_WM_TEMPLATE_CATEGORY" val="diagram"/>
  <p:tag name="KSO_WM_TEMPLATE_INDEX" val="433"/>
  <p:tag name="KSO_WM_UNIT_INDEX" val="10"/>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433_4*i*19"/>
  <p:tag name="KSO_WM_TEMPLATE_CATEGORY" val="diagram"/>
  <p:tag name="KSO_WM_TEMPLATE_INDEX" val="433"/>
  <p:tag name="KSO_WM_UNIT_INDEX" val="19"/>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h_a*1_1_1"/>
  <p:tag name="KSO_WM_TEMPLATE_CATEGORY" val="diagram"/>
  <p:tag name="KSO_WM_TEMPLATE_INDEX" val="433"/>
  <p:tag name="KSO_WM_UNIT_TYPE" val="m_h_a"/>
  <p:tag name="KSO_WM_UNIT_INDEX" val="1_1_1"/>
  <p:tag name="KSO_WM_UNIT_CLEAR" val="1"/>
  <p:tag name="KSO_WM_UNIT_LAYERLEVEL" val="1_1_1"/>
  <p:tag name="KSO_WM_UNIT_VALUE" val="7"/>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h_a*1_2_1"/>
  <p:tag name="KSO_WM_TEMPLATE_CATEGORY" val="diagram"/>
  <p:tag name="KSO_WM_TEMPLATE_INDEX" val="433"/>
  <p:tag name="KSO_WM_UNIT_TYPE" val="m_h_a"/>
  <p:tag name="KSO_WM_UNIT_INDEX" val="1_2_1"/>
  <p:tag name="KSO_WM_UNIT_CLEAR" val="1"/>
  <p:tag name="KSO_WM_UNIT_LAYERLEVEL" val="1_1_1"/>
  <p:tag name="KSO_WM_UNIT_VALUE" val="7"/>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h_a*1_3_1"/>
  <p:tag name="KSO_WM_TEMPLATE_CATEGORY" val="diagram"/>
  <p:tag name="KSO_WM_TEMPLATE_INDEX" val="433"/>
  <p:tag name="KSO_WM_UNIT_TYPE" val="m_h_a"/>
  <p:tag name="KSO_WM_UNIT_INDEX" val="1_3_1"/>
  <p:tag name="KSO_WM_UNIT_CLEAR" val="1"/>
  <p:tag name="KSO_WM_UNIT_LAYERLEVEL" val="1_1_1"/>
  <p:tag name="KSO_WM_UNIT_VALUE" val="7"/>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h_f*1_2_1"/>
  <p:tag name="KSO_WM_TEMPLATE_CATEGORY" val="diagram"/>
  <p:tag name="KSO_WM_TEMPLATE_INDEX" val="433"/>
  <p:tag name="KSO_WM_UNIT_TYPE" val="m_h_f"/>
  <p:tag name="KSO_WM_UNIT_INDEX" val="1_2_1"/>
  <p:tag name="KSO_WM_UNIT_CLEAR" val="1"/>
  <p:tag name="KSO_WM_UNIT_LAYERLEVEL" val="1_1_1"/>
  <p:tag name="KSO_WM_UNIT_VALUE" val="35"/>
  <p:tag name="KSO_WM_UNIT_HIGHLIGHT" val="0"/>
  <p:tag name="KSO_WM_UNIT_COMPATIBLE" val="0"/>
  <p:tag name="KSO_WM_UNIT_PRESET_TEXT_INDEX" val="4"/>
  <p:tag name="KSO_WM_UNIT_PRESET_TEXT_LEN" val="26"/>
  <p:tag name="KSO_WM_DIAGRAM_GROUP_CODE" val="m1-1"/>
  <p:tag name="KSO_WM_UNIT_FILL_FORE_SCHEMECOLOR_INDEX" val="6"/>
  <p:tag name="KSO_WM_UNIT_FILL_TYPE" val="1"/>
  <p:tag name="KSO_WM_UNIT_TEXT_FILL_FORE_SCHEMECOLOR_INDEX" val="6"/>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i*1_8"/>
  <p:tag name="KSO_WM_TEMPLATE_CATEGORY" val="diagram"/>
  <p:tag name="KSO_WM_TEMPLATE_INDEX" val="433"/>
  <p:tag name="KSO_WM_UNIT_TYPE" val="m_i"/>
  <p:tag name="KSO_WM_UNIT_INDEX" val="1_8"/>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i*1_9"/>
  <p:tag name="KSO_WM_TEMPLATE_CATEGORY" val="diagram"/>
  <p:tag name="KSO_WM_TEMPLATE_INDEX" val="433"/>
  <p:tag name="KSO_WM_UNIT_TYPE" val="m_i"/>
  <p:tag name="KSO_WM_UNIT_INDEX" val="1_9"/>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i*1_10"/>
  <p:tag name="KSO_WM_TEMPLATE_CATEGORY" val="diagram"/>
  <p:tag name="KSO_WM_TEMPLATE_INDEX" val="433"/>
  <p:tag name="KSO_WM_UNIT_TYPE" val="m_i"/>
  <p:tag name="KSO_WM_UNIT_INDEX" val="1_10"/>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h_f*1_3_1"/>
  <p:tag name="KSO_WM_TEMPLATE_CATEGORY" val="diagram"/>
  <p:tag name="KSO_WM_TEMPLATE_INDEX" val="433"/>
  <p:tag name="KSO_WM_UNIT_TYPE" val="m_h_f"/>
  <p:tag name="KSO_WM_UNIT_INDEX" val="1_3_1"/>
  <p:tag name="KSO_WM_UNIT_CLEAR" val="1"/>
  <p:tag name="KSO_WM_UNIT_LAYERLEVEL" val="1_1_1"/>
  <p:tag name="KSO_WM_UNIT_VALUE" val="35"/>
  <p:tag name="KSO_WM_UNIT_HIGHLIGHT" val="0"/>
  <p:tag name="KSO_WM_UNIT_COMPATIBLE" val="0"/>
  <p:tag name="KSO_WM_UNIT_PRESET_TEXT_INDEX" val="4"/>
  <p:tag name="KSO_WM_UNIT_PRESET_TEXT_LEN" val="26"/>
  <p:tag name="KSO_WM_DIAGRAM_GROUP_CODE" val="m1-1"/>
  <p:tag name="KSO_WM_UNIT_FILL_FORE_SCHEMECOLOR_INDEX" val="7"/>
  <p:tag name="KSO_WM_UNIT_FILL_TYPE" val="1"/>
  <p:tag name="KSO_WM_UNIT_TEXT_FILL_FORE_SCHEMECOLOR_INDEX" val="7"/>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i*1_5"/>
  <p:tag name="KSO_WM_TEMPLATE_CATEGORY" val="diagram"/>
  <p:tag name="KSO_WM_TEMPLATE_INDEX" val="433"/>
  <p:tag name="KSO_WM_UNIT_TYPE" val="m_i"/>
  <p:tag name="KSO_WM_UNIT_INDEX" val="1_5"/>
  <p:tag name="KSO_WM_UNIT_CLEAR" val="1"/>
  <p:tag name="KSO_WM_UNIT_LAYERLEVEL" val="1_1"/>
  <p:tag name="KSO_WM_DIAGRAM_GROUP_CODE" val="m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i*1_6"/>
  <p:tag name="KSO_WM_TEMPLATE_CATEGORY" val="diagram"/>
  <p:tag name="KSO_WM_TEMPLATE_INDEX" val="433"/>
  <p:tag name="KSO_WM_UNIT_TYPE" val="m_i"/>
  <p:tag name="KSO_WM_UNIT_INDEX" val="1_6"/>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i*1_7"/>
  <p:tag name="KSO_WM_TEMPLATE_CATEGORY" val="diagram"/>
  <p:tag name="KSO_WM_TEMPLATE_INDEX" val="433"/>
  <p:tag name="KSO_WM_UNIT_TYPE" val="m_i"/>
  <p:tag name="KSO_WM_UNIT_INDEX" val="1_7"/>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h_f*1_1_1"/>
  <p:tag name="KSO_WM_TEMPLATE_CATEGORY" val="diagram"/>
  <p:tag name="KSO_WM_TEMPLATE_INDEX" val="433"/>
  <p:tag name="KSO_WM_UNIT_TYPE" val="m_h_f"/>
  <p:tag name="KSO_WM_UNIT_INDEX" val="1_1_1"/>
  <p:tag name="KSO_WM_UNIT_CLEAR" val="1"/>
  <p:tag name="KSO_WM_UNIT_LAYERLEVEL" val="1_1_1"/>
  <p:tag name="KSO_WM_UNIT_VALUE" val="35"/>
  <p:tag name="KSO_WM_UNIT_HIGHLIGHT" val="0"/>
  <p:tag name="KSO_WM_UNIT_COMPATIBLE" val="0"/>
  <p:tag name="KSO_WM_UNIT_PRESET_TEXT_INDEX" val="4"/>
  <p:tag name="KSO_WM_UNIT_PRESET_TEXT_LEN" val="26"/>
  <p:tag name="KSO_WM_DIAGRAM_GROUP_CODE" val="m1-1"/>
  <p:tag name="KSO_WM_UNIT_FILL_FORE_SCHEMECOLOR_INDEX" val="5"/>
  <p:tag name="KSO_WM_UNIT_FILL_TYPE" val="1"/>
  <p:tag name="KSO_WM_UNIT_TEXT_FILL_FORE_SCHEMECOLOR_INDEX" val="5"/>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i*1_2"/>
  <p:tag name="KSO_WM_TEMPLATE_CATEGORY" val="diagram"/>
  <p:tag name="KSO_WM_TEMPLATE_INDEX" val="433"/>
  <p:tag name="KSO_WM_UNIT_TYPE" val="m_i"/>
  <p:tag name="KSO_WM_UNIT_INDEX" val="1_2"/>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i*1_3"/>
  <p:tag name="KSO_WM_TEMPLATE_CATEGORY" val="diagram"/>
  <p:tag name="KSO_WM_TEMPLATE_INDEX" val="433"/>
  <p:tag name="KSO_WM_UNIT_TYPE" val="m_i"/>
  <p:tag name="KSO_WM_UNIT_INDEX" val="1_3"/>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433_4*m_i*1_4"/>
  <p:tag name="KSO_WM_TEMPLATE_CATEGORY" val="diagram"/>
  <p:tag name="KSO_WM_TEMPLATE_INDEX" val="433"/>
  <p:tag name="KSO_WM_UNIT_TYPE" val="m_i"/>
  <p:tag name="KSO_WM_UNIT_INDEX" val="1_4"/>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TABLE_BEAUTIFY" val="smartTable{46ac813a-223d-4d2a-b691-9e076cbc6dbf}"/>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i*1_1"/>
  <p:tag name="KSO_WM_TEMPLATE_CATEGORY" val="diagram"/>
  <p:tag name="KSO_WM_TEMPLATE_INDEX" val="20201468"/>
  <p:tag name="KSO_WM_UNIT_LAYERLEVEL" val="1_1"/>
  <p:tag name="KSO_WM_TAG_VERSION" val="1.0"/>
  <p:tag name="KSO_WM_BEAUTIFY_FLAG" val="#wm#"/>
  <p:tag name="KSO_WM_UNIT_TYPE" val="m_i"/>
  <p:tag name="KSO_WM_UNIT_INDEX" val="1_1"/>
  <p:tag name="KSO_WM_UNIT_LINE_FORE_SCHEMECOLOR_INDEX" val="5"/>
  <p:tag name="KSO_WM_UNIT_LINE_FILL_TYPE" val="2"/>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i*1_7"/>
  <p:tag name="KSO_WM_TEMPLATE_CATEGORY" val="diagram"/>
  <p:tag name="KSO_WM_TEMPLATE_INDEX" val="20201468"/>
  <p:tag name="KSO_WM_UNIT_LAYERLEVEL" val="1_1"/>
  <p:tag name="KSO_WM_TAG_VERSION" val="1.0"/>
  <p:tag name="KSO_WM_BEAUTIFY_FLAG" val="#wm#"/>
  <p:tag name="KSO_WM_UNIT_TYPE" val="m_i"/>
  <p:tag name="KSO_WM_UNIT_INDEX" val="1_7"/>
  <p:tag name="KSO_WM_UNIT_FILL_FORE_SCHEMECOLOR_INDEX" val="5"/>
  <p:tag name="KSO_WM_UNIT_FILL_TYPE" val="1"/>
  <p:tag name="KSO_WM_UNIT_LINE_FORE_SCHEMECOLOR_INDEX" val="5"/>
  <p:tag name="KSO_WM_UNIT_LINE_FILL_TYPE" val="2"/>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h_i*1_2_1"/>
  <p:tag name="KSO_WM_TEMPLATE_CATEGORY" val="diagram"/>
  <p:tag name="KSO_WM_TEMPLATE_INDEX" val="20201468"/>
  <p:tag name="KSO_WM_UNIT_LAYERLEVEL" val="1_1_1"/>
  <p:tag name="KSO_WM_TAG_VERSION" val="1.0"/>
  <p:tag name="KSO_WM_BEAUTIFY_FLAG" val="#wm#"/>
  <p:tag name="KSO_WM_UNIT_TYPE" val="m_h_i"/>
  <p:tag name="KSO_WM_UNIT_INDEX" val="1_2_1"/>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68_1*m_h_a*1_2_1"/>
  <p:tag name="KSO_WM_TEMPLATE_CATEGORY" val="diagram"/>
  <p:tag name="KSO_WM_TEMPLATE_INDEX" val="20201468"/>
  <p:tag name="KSO_WM_UNIT_LAYERLEVEL" val="1_1_1"/>
  <p:tag name="KSO_WM_TAG_VERSION" val="1.0"/>
  <p:tag name="KSO_WM_BEAUTIFY_FLAG" val="#wm#"/>
  <p:tag name="KSO_WM_UNIT_PRESET_TEXT" val="添加标题"/>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h_i*1_3_1"/>
  <p:tag name="KSO_WM_TEMPLATE_CATEGORY" val="diagram"/>
  <p:tag name="KSO_WM_TEMPLATE_INDEX" val="20201468"/>
  <p:tag name="KSO_WM_UNIT_LAYERLEVEL" val="1_1_1"/>
  <p:tag name="KSO_WM_TAG_VERSION" val="1.0"/>
  <p:tag name="KSO_WM_BEAUTIFY_FLAG" val="#wm#"/>
  <p:tag name="KSO_WM_UNIT_TYPE" val="m_h_i"/>
  <p:tag name="KSO_WM_UNIT_INDEX" val="1_3_1"/>
  <p:tag name="KSO_WM_UNIT_FILL_FORE_SCHEMECOLOR_INDEX" val="5"/>
  <p:tag name="KSO_WM_UNIT_FILL_TYPE" val="1"/>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h_i*1_3_2"/>
  <p:tag name="KSO_WM_TEMPLATE_CATEGORY" val="diagram"/>
  <p:tag name="KSO_WM_TEMPLATE_INDEX" val="20201468"/>
  <p:tag name="KSO_WM_UNIT_LAYERLEVEL" val="1_1_1"/>
  <p:tag name="KSO_WM_TAG_VERSION" val="1.0"/>
  <p:tag name="KSO_WM_BEAUTIFY_FLAG" val="#wm#"/>
  <p:tag name="KSO_WM_UNIT_TYPE" val="m_h_i"/>
  <p:tag name="KSO_WM_UNIT_INDEX" val="1_3_2"/>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h_i*1_3_3"/>
  <p:tag name="KSO_WM_TEMPLATE_CATEGORY" val="diagram"/>
  <p:tag name="KSO_WM_TEMPLATE_INDEX" val="20201468"/>
  <p:tag name="KSO_WM_UNIT_LAYERLEVEL" val="1_1_1"/>
  <p:tag name="KSO_WM_TAG_VERSION" val="1.0"/>
  <p:tag name="KSO_WM_BEAUTIFY_FLAG" val="#wm#"/>
  <p:tag name="KSO_WM_UNIT_TYPE" val="m_h_i"/>
  <p:tag name="KSO_WM_UNIT_INDEX" val="1_3_3"/>
  <p:tag name="KSO_WM_UNIT_LINE_FORE_SCHEMECOLOR_INDEX" val="5"/>
  <p:tag name="KSO_WM_UNIT_LINE_FILL_TYPE" val="2"/>
</p:tagLst>
</file>

<file path=ppt/tags/tag7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68_1*m_h_a*1_3_1"/>
  <p:tag name="KSO_WM_TEMPLATE_CATEGORY" val="diagram"/>
  <p:tag name="KSO_WM_TEMPLATE_INDEX" val="20201468"/>
  <p:tag name="KSO_WM_UNIT_LAYERLEVEL" val="1_1_1"/>
  <p:tag name="KSO_WM_TAG_VERSION" val="1.0"/>
  <p:tag name="KSO_WM_BEAUTIFY_FLAG" val="#wm#"/>
  <p:tag name="KSO_WM_UNIT_PRESET_TEXT" val="添加标题"/>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h_i*1_1_1"/>
  <p:tag name="KSO_WM_TEMPLATE_CATEGORY" val="diagram"/>
  <p:tag name="KSO_WM_TEMPLATE_INDEX" val="20201468"/>
  <p:tag name="KSO_WM_UNIT_LAYERLEVEL" val="1_1_1"/>
  <p:tag name="KSO_WM_TAG_VERSION" val="1.0"/>
  <p:tag name="KSO_WM_BEAUTIFY_FLAG" val="#wm#"/>
  <p:tag name="KSO_WM_UNIT_TYPE" val="m_h_i"/>
  <p:tag name="KSO_WM_UNIT_INDEX" val="1_1_1"/>
  <p:tag name="KSO_WM_UNIT_FILL_FORE_SCHEMECOLOR_INDEX" val="5"/>
  <p:tag name="KSO_WM_UNI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h_i*1_1_2"/>
  <p:tag name="KSO_WM_TEMPLATE_CATEGORY" val="diagram"/>
  <p:tag name="KSO_WM_TEMPLATE_INDEX" val="20201468"/>
  <p:tag name="KSO_WM_UNIT_LAYERLEVEL" val="1_1_1"/>
  <p:tag name="KSO_WM_TAG_VERSION" val="1.0"/>
  <p:tag name="KSO_WM_BEAUTIFY_FLAG" val="#wm#"/>
  <p:tag name="KSO_WM_UNIT_TYPE" val="m_h_i"/>
  <p:tag name="KSO_WM_UNIT_INDEX" val="1_1_2"/>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h_i*1_1_3"/>
  <p:tag name="KSO_WM_TEMPLATE_CATEGORY" val="diagram"/>
  <p:tag name="KSO_WM_TEMPLATE_INDEX" val="20201468"/>
  <p:tag name="KSO_WM_UNIT_LAYERLEVEL" val="1_1_1"/>
  <p:tag name="KSO_WM_TAG_VERSION" val="1.0"/>
  <p:tag name="KSO_WM_BEAUTIFY_FLAG" val="#wm#"/>
  <p:tag name="KSO_WM_UNIT_TYPE" val="m_h_i"/>
  <p:tag name="KSO_WM_UNIT_INDEX" val="1_1_3"/>
  <p:tag name="KSO_WM_UNIT_LINE_FORE_SCHEMECOLOR_INDEX" val="5"/>
  <p:tag name="KSO_WM_UNIT_LINE_FILL_TYPE" val="2"/>
</p:tagLst>
</file>

<file path=ppt/tags/tag76.xml><?xml version="1.0" encoding="utf-8"?>
<p:tagLst xmlns:a="http://schemas.openxmlformats.org/drawingml/2006/main" xmlns:r="http://schemas.openxmlformats.org/officeDocument/2006/relationships" xmlns:p="http://schemas.openxmlformats.org/presentationml/2006/main">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f"/>
  <p:tag name="KSO_WM_UNIT_INDEX" val="1_1"/>
  <p:tag name="KSO_WM_UNIT_ID" val="diagram20201468_1*m_f*1_1"/>
  <p:tag name="KSO_WM_TEMPLATE_CATEGORY" val="diagram"/>
  <p:tag name="KSO_WM_TEMPLATE_INDEX" val="20201468"/>
  <p:tag name="KSO_WM_UNIT_LAYERLEVEL" val="1_1"/>
  <p:tag name="KSO_WM_TAG_VERSION" val="1.0"/>
  <p:tag name="KSO_WM_BEAUTIFY_FLAG" val="#wm#"/>
  <p:tag name="KSO_WM_UNIT_PRESET_TEXT" val="添加文本"/>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h_i*1_2_2"/>
  <p:tag name="KSO_WM_TEMPLATE_CATEGORY" val="diagram"/>
  <p:tag name="KSO_WM_TEMPLATE_INDEX" val="20201468"/>
  <p:tag name="KSO_WM_UNIT_LAYERLEVEL" val="1_1_1"/>
  <p:tag name="KSO_WM_TAG_VERSION" val="1.0"/>
  <p:tag name="KSO_WM_BEAUTIFY_FLAG" val="#wm#"/>
  <p:tag name="KSO_WM_UNIT_TYPE" val="m_h_i"/>
  <p:tag name="KSO_WM_UNIT_INDEX" val="1_2_2"/>
  <p:tag name="KSO_WM_UNIT_FILL_FORE_SCHEMECOLOR_INDEX" val="5"/>
  <p:tag name="KSO_WM_UNI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h_i*1_2_3"/>
  <p:tag name="KSO_WM_TEMPLATE_CATEGORY" val="diagram"/>
  <p:tag name="KSO_WM_TEMPLATE_INDEX" val="20201468"/>
  <p:tag name="KSO_WM_UNIT_LAYERLEVEL" val="1_1_1"/>
  <p:tag name="KSO_WM_TAG_VERSION" val="1.0"/>
  <p:tag name="KSO_WM_BEAUTIFY_FLAG" val="#wm#"/>
  <p:tag name="KSO_WM_UNIT_TYPE" val="m_h_i"/>
  <p:tag name="KSO_WM_UNIT_INDEX" val="1_2_3"/>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h_i*1_2_4"/>
  <p:tag name="KSO_WM_TEMPLATE_CATEGORY" val="diagram"/>
  <p:tag name="KSO_WM_TEMPLATE_INDEX" val="20201468"/>
  <p:tag name="KSO_WM_UNIT_LAYERLEVEL" val="1_1_1"/>
  <p:tag name="KSO_WM_TAG_VERSION" val="1.0"/>
  <p:tag name="KSO_WM_BEAUTIFY_FLAG" val="#wm#"/>
  <p:tag name="KSO_WM_UNIT_TYPE" val="m_h_i"/>
  <p:tag name="KSO_WM_UNIT_INDEX" val="1_2_4"/>
  <p:tag name="KSO_WM_UNIT_LINE_FORE_SCHEMECOLOR_INDEX" val="5"/>
  <p:tag name="KSO_WM_UNIT_LINE_FILL_TYPE" val="2"/>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i*1_2"/>
  <p:tag name="KSO_WM_TEMPLATE_CATEGORY" val="diagram"/>
  <p:tag name="KSO_WM_TEMPLATE_INDEX" val="20201468"/>
  <p:tag name="KSO_WM_UNIT_LAYERLEVEL" val="1_1"/>
  <p:tag name="KSO_WM_TAG_VERSION" val="1.0"/>
  <p:tag name="KSO_WM_BEAUTIFY_FLAG" val="#wm#"/>
  <p:tag name="KSO_WM_UNIT_TYPE" val="m_i"/>
  <p:tag name="KSO_WM_UNIT_INDEX" val="1_2"/>
  <p:tag name="KSO_WM_UNIT_LINE_FORE_SCHEMECOLOR_INDEX" val="5"/>
  <p:tag name="KSO_WM_UNIT_LINE_FILL_TYPE" val="2"/>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i*1_3"/>
  <p:tag name="KSO_WM_TEMPLATE_CATEGORY" val="diagram"/>
  <p:tag name="KSO_WM_TEMPLATE_INDEX" val="20201468"/>
  <p:tag name="KSO_WM_UNIT_LAYERLEVEL" val="1_1"/>
  <p:tag name="KSO_WM_TAG_VERSION" val="1.0"/>
  <p:tag name="KSO_WM_BEAUTIFY_FLAG" val="#wm#"/>
  <p:tag name="KSO_WM_UNIT_TYPE" val="m_i"/>
  <p:tag name="KSO_WM_UNIT_INDEX" val="1_3"/>
  <p:tag name="KSO_WM_UNIT_LINE_FORE_SCHEMECOLOR_INDEX" val="5"/>
  <p:tag name="KSO_WM_UNIT_LINE_FILL_TYPE" val="2"/>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i*1_4"/>
  <p:tag name="KSO_WM_TEMPLATE_CATEGORY" val="diagram"/>
  <p:tag name="KSO_WM_TEMPLATE_INDEX" val="20201468"/>
  <p:tag name="KSO_WM_UNIT_LAYERLEVEL" val="1_1"/>
  <p:tag name="KSO_WM_TAG_VERSION" val="1.0"/>
  <p:tag name="KSO_WM_BEAUTIFY_FLAG" val="#wm#"/>
  <p:tag name="KSO_WM_UNIT_TYPE" val="m_i"/>
  <p:tag name="KSO_WM_UNIT_INDEX" val="1_4"/>
  <p:tag name="KSO_WM_UNIT_LINE_FORE_SCHEMECOLOR_INDEX" val="5"/>
  <p:tag name="KSO_WM_UNIT_LINE_FILL_TYPE" val="2"/>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i*1_5"/>
  <p:tag name="KSO_WM_TEMPLATE_CATEGORY" val="diagram"/>
  <p:tag name="KSO_WM_TEMPLATE_INDEX" val="20201468"/>
  <p:tag name="KSO_WM_UNIT_LAYERLEVEL" val="1_1"/>
  <p:tag name="KSO_WM_TAG_VERSION" val="1.0"/>
  <p:tag name="KSO_WM_BEAUTIFY_FLAG" val="#wm#"/>
  <p:tag name="KSO_WM_UNIT_TYPE" val="m_i"/>
  <p:tag name="KSO_WM_UNIT_INDEX" val="1_5"/>
  <p:tag name="KSO_WM_UNIT_LINE_FORE_SCHEMECOLOR_INDEX" val="5"/>
  <p:tag name="KSO_WM_UNIT_LINE_FILL_TYPE"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1*m_i*1_6"/>
  <p:tag name="KSO_WM_TEMPLATE_CATEGORY" val="diagram"/>
  <p:tag name="KSO_WM_TEMPLATE_INDEX" val="20201468"/>
  <p:tag name="KSO_WM_UNIT_LAYERLEVEL" val="1_1"/>
  <p:tag name="KSO_WM_TAG_VERSION" val="1.0"/>
  <p:tag name="KSO_WM_BEAUTIFY_FLAG" val="#wm#"/>
  <p:tag name="KSO_WM_UNIT_TYPE" val="m_i"/>
  <p:tag name="KSO_WM_UNIT_INDEX" val="1_6"/>
  <p:tag name="KSO_WM_UNIT_LINE_FORE_SCHEMECOLOR_INDEX" val="5"/>
  <p:tag name="KSO_WM_UNIT_LINE_FILL_TYPE" val="2"/>
</p:tagLst>
</file>

<file path=ppt/tags/tag85.xml><?xml version="1.0" encoding="utf-8"?>
<p:tagLst xmlns:a="http://schemas.openxmlformats.org/drawingml/2006/main" xmlns:r="http://schemas.openxmlformats.org/officeDocument/2006/relationships" xmlns:p="http://schemas.openxmlformats.org/presentationml/2006/main">
  <p:tag name="KSO_WM_UNIT_TABLE_BEAUTIFY" val="smartTable{9da7c6e0-03d9-4c5d-a7f1-6307552f22d3}"/>
  <p:tag name="TABLE_ENDDRAG_ORIGIN_RECT" val="302*40"/>
  <p:tag name="TABLE_ENDDRAG_RECT" val="150*139*303*40"/>
</p:tagLst>
</file>

<file path=ppt/tags/tag86.xml><?xml version="1.0" encoding="utf-8"?>
<p:tagLst xmlns:a="http://schemas.openxmlformats.org/drawingml/2006/main" xmlns:r="http://schemas.openxmlformats.org/officeDocument/2006/relationships" xmlns:p="http://schemas.openxmlformats.org/presentationml/2006/main">
  <p:tag name="KSO_WM_UNIT_TABLE_BEAUTIFY" val="smartTable{cfd6bb56-fcc6-498e-bdf3-a079b92876a0}"/>
</p:tagLst>
</file>

<file path=ppt/tags/tag8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000000"/>
      </a:dk2>
      <a:lt2>
        <a:srgbClr val="EEECE1"/>
      </a:lt2>
      <a:accent1>
        <a:srgbClr val="118C3B"/>
      </a:accent1>
      <a:accent2>
        <a:srgbClr val="92D050"/>
      </a:accent2>
      <a:accent3>
        <a:srgbClr val="00A44A"/>
      </a:accent3>
      <a:accent4>
        <a:srgbClr val="FFC000"/>
      </a:accent4>
      <a:accent5>
        <a:srgbClr val="9CC815"/>
      </a:accent5>
      <a:accent6>
        <a:srgbClr val="FF0000"/>
      </a:accent6>
      <a:hlink>
        <a:srgbClr val="1D55C5"/>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TotalTime>
  <Words>1790</Words>
  <Application>Microsoft Office PowerPoint</Application>
  <PresentationFormat>全屏显示(16:9)</PresentationFormat>
  <Paragraphs>331</Paragraphs>
  <Slides>20</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Times New Roman</vt:lpstr>
      <vt:lpstr>方正姚体</vt:lpstr>
      <vt:lpstr>微软雅黑</vt:lpstr>
      <vt:lpstr>Arial</vt:lpstr>
      <vt:lpstr>Calibri</vt:lpstr>
      <vt:lpstr>宋体</vt:lpstr>
      <vt:lpstr>等线</vt:lpstr>
      <vt:lpstr>Impact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xuyi</cp:lastModifiedBy>
  <cp:revision>183</cp:revision>
  <dcterms:created xsi:type="dcterms:W3CDTF">2016-03-10T07:57:00Z</dcterms:created>
  <dcterms:modified xsi:type="dcterms:W3CDTF">2022-04-29T07:22:41Z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FD1C7657897B4365B68F0C557D6ABC5D</vt:lpwstr>
  </property>
</Properties>
</file>