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  <p:sldId id="263" r:id="rId4"/>
    <p:sldId id="264" r:id="rId5"/>
    <p:sldId id="260" r:id="rId6"/>
    <p:sldId id="261" r:id="rId7"/>
    <p:sldId id="259" r:id="rId8"/>
    <p:sldId id="267" r:id="rId9"/>
    <p:sldId id="258" r:id="rId10"/>
    <p:sldId id="262" r:id="rId11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A7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498" y="156"/>
      </p:cViewPr>
      <p:guideLst>
        <p:guide orient="horz" pos="219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E5458-6990-4739-B4CA-64150C6559ED}" type="datetimeFigureOut">
              <a:rPr lang="zh-CN" altLang="en-US" smtClean="0"/>
              <a:pPr/>
              <a:t>2022/5/26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4193-0F77-4599-9373-85126AD56E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文本框 16"/>
          <p:cNvSpPr txBox="1"/>
          <p:nvPr/>
        </p:nvSpPr>
        <p:spPr>
          <a:xfrm>
            <a:off x="1706245" y="1905635"/>
            <a:ext cx="8861425" cy="27997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800" spc="-300" dirty="0">
                <a:solidFill>
                  <a:schemeClr val="accent1"/>
                </a:solidFill>
                <a:latin typeface="柳公权柳体" panose="02000000000000000000" pitchFamily="2" charset="-122"/>
                <a:ea typeface="柳公权柳体" panose="02000000000000000000" pitchFamily="2" charset="-122"/>
              </a:rPr>
              <a:t>巧借绘本，为低段写话教学助力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628005" y="5001260"/>
            <a:ext cx="4179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/>
              <a:t>丽华三小</a:t>
            </a:r>
            <a:r>
              <a:rPr lang="en-US" altLang="zh-CN"/>
              <a:t> </a:t>
            </a:r>
            <a:r>
              <a:rPr lang="zh-CN" altLang="en-US"/>
              <a:t>蒋莉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文本框 16"/>
          <p:cNvSpPr txBox="1"/>
          <p:nvPr/>
        </p:nvSpPr>
        <p:spPr>
          <a:xfrm>
            <a:off x="1850390" y="2390775"/>
            <a:ext cx="8465185" cy="1569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9600" spc="-300" dirty="0">
                <a:solidFill>
                  <a:schemeClr val="accent1"/>
                </a:solidFill>
                <a:latin typeface="柳公权柳体" panose="02000000000000000000" pitchFamily="2" charset="-122"/>
                <a:ea typeface="柳公权柳体" panose="02000000000000000000" pitchFamily="2" charset="-122"/>
              </a:rPr>
              <a:t>感谢您的观看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842645" y="1576070"/>
            <a:ext cx="10871835" cy="3969385"/>
          </a:xfrm>
          <a:prstGeom prst="rect">
            <a:avLst/>
          </a:prstGeom>
          <a:noFill/>
          <a:ln>
            <a:solidFill>
              <a:srgbClr val="78A796"/>
            </a:solidFill>
          </a:ln>
        </p:spPr>
        <p:txBody>
          <a:bodyPr wrap="square" rtlCol="0">
            <a:spAutoFit/>
          </a:bodyPr>
          <a:lstStyle/>
          <a:p>
            <a:pPr indent="457200" algn="l"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78A796"/>
                </a:solidFill>
                <a:latin typeface="方正楷体_GBK" panose="02000000000000000000" charset="-122"/>
                <a:ea typeface="方正楷体_GBK" panose="02000000000000000000" charset="-122"/>
                <a:cs typeface="方正楷体_GBK" panose="02000000000000000000" charset="-122"/>
              </a:rPr>
              <a:t> </a:t>
            </a:r>
            <a:r>
              <a:rPr lang="en-US" altLang="zh-CN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  </a:t>
            </a:r>
            <a:r>
              <a:rPr lang="zh-CN" altLang="en-US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一本绘本故事书，就是一个神奇的世界。绘本故事图文并茂，彩图、文字中包含着优质写话资源。</a:t>
            </a:r>
          </a:p>
          <a:p>
            <a:pPr indent="457200"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 </a:t>
            </a:r>
            <a:r>
              <a:rPr lang="en-US" altLang="zh-CN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 </a:t>
            </a:r>
            <a:r>
              <a:rPr lang="zh-CN" altLang="en-US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写话教学是小学低年级的教学难点。在低年级写话教学中，关注教材中的语言训练点，巧借绘本，尝试从绘本“主题”“语言</a:t>
            </a:r>
            <a:r>
              <a:rPr lang="en-US" altLang="zh-CN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”</a:t>
            </a:r>
            <a:r>
              <a:rPr lang="zh-CN" altLang="en-US" sz="2800" dirty="0">
                <a:solidFill>
                  <a:srgbClr val="78A796"/>
                </a:solidFill>
                <a:latin typeface="楷体" pitchFamily="49" charset="-122"/>
                <a:ea typeface="楷体" pitchFamily="49" charset="-122"/>
                <a:cs typeface="方正楷体_GBK" panose="02000000000000000000" charset="-122"/>
              </a:rPr>
              <a:t>“画面”三方面入手，助力教学，突破难点，让学生爱上写话，提升其写话能力。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文本框 26"/>
          <p:cNvSpPr txBox="1"/>
          <p:nvPr/>
        </p:nvSpPr>
        <p:spPr>
          <a:xfrm>
            <a:off x="2157095" y="3082290"/>
            <a:ext cx="7947660" cy="64516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accent1"/>
                </a:solidFill>
                <a:latin typeface="柳公权柳体" panose="02000000000000000000" pitchFamily="2" charset="-122"/>
                <a:ea typeface="柳公权柳体" panose="02000000000000000000" pitchFamily="2" charset="-122"/>
              </a:rPr>
              <a:t>一、主题融合，拓宽资源，有话写</a:t>
            </a:r>
          </a:p>
        </p:txBody>
      </p:sp>
      <p:sp>
        <p:nvSpPr>
          <p:cNvPr id="2" name="矩形 1"/>
          <p:cNvSpPr/>
          <p:nvPr/>
        </p:nvSpPr>
        <p:spPr>
          <a:xfrm>
            <a:off x="2157730" y="2465705"/>
            <a:ext cx="7974965" cy="18865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1" y="1"/>
            <a:ext cx="2708476" cy="2159502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0098881" y="4490977"/>
            <a:ext cx="2222470" cy="2524818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317231" y="289023"/>
            <a:ext cx="11557538" cy="6255042"/>
            <a:chOff x="439233" y="306381"/>
            <a:chExt cx="11407844" cy="6174026"/>
          </a:xfrm>
        </p:grpSpPr>
        <p:grpSp>
          <p:nvGrpSpPr>
            <p:cNvPr id="19" name="组合 18"/>
            <p:cNvGrpSpPr/>
            <p:nvPr/>
          </p:nvGrpSpPr>
          <p:grpSpPr>
            <a:xfrm>
              <a:off x="439233" y="415561"/>
              <a:ext cx="11285924" cy="6064846"/>
              <a:chOff x="439233" y="415561"/>
              <a:chExt cx="11285924" cy="6064846"/>
            </a:xfrm>
          </p:grpSpPr>
          <p:cxnSp>
            <p:nvCxnSpPr>
              <p:cNvPr id="11" name="直接连接符 10"/>
              <p:cNvCxnSpPr/>
              <p:nvPr/>
            </p:nvCxnSpPr>
            <p:spPr>
              <a:xfrm>
                <a:off x="3275638" y="428261"/>
                <a:ext cx="8449519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439233" y="6470247"/>
                <a:ext cx="9256857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11713583" y="415561"/>
                <a:ext cx="0" cy="3669177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452568" y="2231136"/>
                <a:ext cx="0" cy="4249271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1153" y="306381"/>
              <a:ext cx="11285924" cy="6064846"/>
              <a:chOff x="439233" y="415561"/>
              <a:chExt cx="11285924" cy="6064846"/>
            </a:xfrm>
          </p:grpSpPr>
          <p:cxnSp>
            <p:nvCxnSpPr>
              <p:cNvPr id="21" name="直接连接符 20"/>
              <p:cNvCxnSpPr/>
              <p:nvPr/>
            </p:nvCxnSpPr>
            <p:spPr>
              <a:xfrm>
                <a:off x="3275638" y="428261"/>
                <a:ext cx="8449519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439233" y="6470247"/>
                <a:ext cx="9256857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>
                <a:off x="11713583" y="415561"/>
                <a:ext cx="0" cy="3669177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452568" y="2231136"/>
                <a:ext cx="0" cy="4249271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矩形 17"/>
          <p:cNvSpPr/>
          <p:nvPr/>
        </p:nvSpPr>
        <p:spPr>
          <a:xfrm>
            <a:off x="527685" y="814705"/>
            <a:ext cx="5000625" cy="526224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indent="457200" algn="l" fontAlgn="auto">
              <a:lnSpc>
                <a:spcPct val="150000"/>
              </a:lnSpc>
            </a:pP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Calibri Light" panose="020F0302020204030204" pitchFamily="34" charset="0"/>
              </a:rPr>
              <a:t>在使用部编教材进行写话训练时，我们找到教材中的</a:t>
            </a:r>
            <a:r>
              <a:rPr lang="en-US" altLang="zh-CN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Calibri Light" panose="020F0302020204030204" pitchFamily="34" charset="0"/>
              </a:rPr>
              <a:t>写话训练点与绘本语言契合点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Calibri Light" panose="020F0302020204030204" pitchFamily="34" charset="0"/>
              </a:rPr>
              <a:t>，利用绘本独特的优势，拓展延伸教材，做到课内外的训练相互融合，落实训练点，提升学生写话兴趣，让学生有话可说、有话可写。</a:t>
            </a:r>
          </a:p>
        </p:txBody>
      </p:sp>
      <p:sp>
        <p:nvSpPr>
          <p:cNvPr id="31" name="流程图: 可选过程 30"/>
          <p:cNvSpPr/>
          <p:nvPr/>
        </p:nvSpPr>
        <p:spPr>
          <a:xfrm>
            <a:off x="5459730" y="1723390"/>
            <a:ext cx="2923540" cy="4013200"/>
          </a:xfrm>
          <a:prstGeom prst="flowChartAlternateProcess">
            <a:avLst/>
          </a:prstGeom>
          <a:blipFill dpi="0" rotWithShape="1">
            <a:blip r:embed="rId5" cstate="print"/>
            <a:srcRect/>
            <a:stretch>
              <a:fillRect l="-25144" r="-2485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流程图: 过程 34"/>
          <p:cNvSpPr/>
          <p:nvPr/>
        </p:nvSpPr>
        <p:spPr>
          <a:xfrm>
            <a:off x="8669020" y="523875"/>
            <a:ext cx="2900045" cy="2882265"/>
          </a:xfrm>
          <a:prstGeom prst="flowChartProcess">
            <a:avLst/>
          </a:prstGeom>
          <a:blipFill dpi="0" rotWithShape="1">
            <a:blip r:embed="rId6" cstate="print"/>
            <a:srcRect/>
            <a:stretch>
              <a:fillRect l="-25263" r="-24973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一封奇怪的信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682355" y="3517265"/>
            <a:ext cx="2888615" cy="2795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2157095" y="3082290"/>
            <a:ext cx="7947660" cy="64516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accent1"/>
                </a:solidFill>
                <a:latin typeface="柳公权柳体" panose="02000000000000000000" pitchFamily="2" charset="-122"/>
                <a:ea typeface="柳公权柳体" panose="02000000000000000000" pitchFamily="2" charset="-122"/>
              </a:rPr>
              <a:t>二、句式提炼，模仿练说，写完整</a:t>
            </a:r>
          </a:p>
        </p:txBody>
      </p:sp>
      <p:sp>
        <p:nvSpPr>
          <p:cNvPr id="5" name="矩形 4"/>
          <p:cNvSpPr/>
          <p:nvPr/>
        </p:nvSpPr>
        <p:spPr>
          <a:xfrm>
            <a:off x="2157730" y="2465705"/>
            <a:ext cx="7974965" cy="18865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1" y="1"/>
            <a:ext cx="2708476" cy="2159502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0098881" y="4490977"/>
            <a:ext cx="2222470" cy="2524818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317231" y="289023"/>
            <a:ext cx="11557538" cy="6255042"/>
            <a:chOff x="439233" y="306381"/>
            <a:chExt cx="11407844" cy="6174026"/>
          </a:xfrm>
        </p:grpSpPr>
        <p:grpSp>
          <p:nvGrpSpPr>
            <p:cNvPr id="19" name="组合 18"/>
            <p:cNvGrpSpPr/>
            <p:nvPr/>
          </p:nvGrpSpPr>
          <p:grpSpPr>
            <a:xfrm>
              <a:off x="439233" y="415561"/>
              <a:ext cx="11285924" cy="6064846"/>
              <a:chOff x="439233" y="415561"/>
              <a:chExt cx="11285924" cy="6064846"/>
            </a:xfrm>
          </p:grpSpPr>
          <p:cxnSp>
            <p:nvCxnSpPr>
              <p:cNvPr id="11" name="直接连接符 10"/>
              <p:cNvCxnSpPr/>
              <p:nvPr/>
            </p:nvCxnSpPr>
            <p:spPr>
              <a:xfrm>
                <a:off x="3275638" y="428261"/>
                <a:ext cx="8449519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439233" y="6470247"/>
                <a:ext cx="9256857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11713583" y="415561"/>
                <a:ext cx="0" cy="3669177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452568" y="2231136"/>
                <a:ext cx="0" cy="4249271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1153" y="306381"/>
              <a:ext cx="11285924" cy="6064846"/>
              <a:chOff x="439233" y="415561"/>
              <a:chExt cx="11285924" cy="6064846"/>
            </a:xfrm>
          </p:grpSpPr>
          <p:cxnSp>
            <p:nvCxnSpPr>
              <p:cNvPr id="21" name="直接连接符 20"/>
              <p:cNvCxnSpPr/>
              <p:nvPr/>
            </p:nvCxnSpPr>
            <p:spPr>
              <a:xfrm>
                <a:off x="3275638" y="428261"/>
                <a:ext cx="8449519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439233" y="6470247"/>
                <a:ext cx="9256857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>
                <a:off x="11713583" y="415561"/>
                <a:ext cx="0" cy="3669177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452568" y="2231136"/>
                <a:ext cx="0" cy="4249271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矩形 30"/>
          <p:cNvSpPr/>
          <p:nvPr/>
        </p:nvSpPr>
        <p:spPr>
          <a:xfrm>
            <a:off x="5922645" y="1354455"/>
            <a:ext cx="5484495" cy="332295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有了</a:t>
            </a:r>
            <a:r>
              <a:rPr lang="en-US" altLang="zh-CN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绘本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这一</a:t>
            </a:r>
            <a:r>
              <a:rPr lang="en-US" altLang="zh-CN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语言桥梁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为载体，学生个个都是“模仿大师”，更重要的是有了绘本的补充，比喻句的训练得到了有效地拓展延伸，并落实到位。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78145" y="1519979"/>
            <a:ext cx="3343272" cy="4441002"/>
            <a:chOff x="1288974" y="1488094"/>
            <a:chExt cx="3527591" cy="4685841"/>
          </a:xfrm>
        </p:grpSpPr>
        <p:sp>
          <p:nvSpPr>
            <p:cNvPr id="41" name="椭圆 40"/>
            <p:cNvSpPr/>
            <p:nvPr/>
          </p:nvSpPr>
          <p:spPr>
            <a:xfrm>
              <a:off x="1288974" y="2646344"/>
              <a:ext cx="3527591" cy="3527591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1288974" y="1488094"/>
              <a:ext cx="3527591" cy="3527591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5" name="图片 4" descr="我妈妈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1520" y="2011045"/>
            <a:ext cx="3479800" cy="3502660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矩形 4"/>
          <p:cNvSpPr/>
          <p:nvPr/>
        </p:nvSpPr>
        <p:spPr>
          <a:xfrm>
            <a:off x="2157730" y="2465705"/>
            <a:ext cx="7974965" cy="18865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157095" y="3082290"/>
            <a:ext cx="7947660" cy="64516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accent1"/>
                </a:solidFill>
                <a:latin typeface="柳公权柳体" panose="02000000000000000000" pitchFamily="2" charset="-122"/>
                <a:ea typeface="柳公权柳体" panose="02000000000000000000" pitchFamily="2" charset="-122"/>
              </a:rPr>
              <a:t>三、图片观察，想象画面，写精彩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1" y="1"/>
            <a:ext cx="2708476" cy="2159502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0098881" y="4490977"/>
            <a:ext cx="2222470" cy="2524818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317231" y="289023"/>
            <a:ext cx="11557538" cy="6255042"/>
            <a:chOff x="439233" y="306381"/>
            <a:chExt cx="11407844" cy="6174026"/>
          </a:xfrm>
        </p:grpSpPr>
        <p:grpSp>
          <p:nvGrpSpPr>
            <p:cNvPr id="19" name="组合 18"/>
            <p:cNvGrpSpPr/>
            <p:nvPr/>
          </p:nvGrpSpPr>
          <p:grpSpPr>
            <a:xfrm>
              <a:off x="439233" y="415561"/>
              <a:ext cx="11285924" cy="6064846"/>
              <a:chOff x="439233" y="415561"/>
              <a:chExt cx="11285924" cy="6064846"/>
            </a:xfrm>
          </p:grpSpPr>
          <p:cxnSp>
            <p:nvCxnSpPr>
              <p:cNvPr id="11" name="直接连接符 10"/>
              <p:cNvCxnSpPr/>
              <p:nvPr/>
            </p:nvCxnSpPr>
            <p:spPr>
              <a:xfrm>
                <a:off x="3275638" y="428261"/>
                <a:ext cx="8449519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439233" y="6470247"/>
                <a:ext cx="9256857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11713583" y="415561"/>
                <a:ext cx="0" cy="3669177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452568" y="2231136"/>
                <a:ext cx="0" cy="4249271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1153" y="306381"/>
              <a:ext cx="11285924" cy="6064846"/>
              <a:chOff x="439233" y="415561"/>
              <a:chExt cx="11285924" cy="6064846"/>
            </a:xfrm>
          </p:grpSpPr>
          <p:cxnSp>
            <p:nvCxnSpPr>
              <p:cNvPr id="21" name="直接连接符 20"/>
              <p:cNvCxnSpPr/>
              <p:nvPr/>
            </p:nvCxnSpPr>
            <p:spPr>
              <a:xfrm>
                <a:off x="3275638" y="428261"/>
                <a:ext cx="8449519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439233" y="6470247"/>
                <a:ext cx="9256857" cy="0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>
                <a:off x="11713583" y="415561"/>
                <a:ext cx="0" cy="3669177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452568" y="2231136"/>
                <a:ext cx="0" cy="4249271"/>
              </a:xfrm>
              <a:prstGeom prst="line">
                <a:avLst/>
              </a:prstGeom>
              <a:ln w="22225">
                <a:solidFill>
                  <a:srgbClr val="78A796">
                    <a:alpha val="8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组合 17"/>
          <p:cNvGrpSpPr/>
          <p:nvPr/>
        </p:nvGrpSpPr>
        <p:grpSpPr>
          <a:xfrm>
            <a:off x="4531995" y="1408430"/>
            <a:ext cx="7030085" cy="4507230"/>
            <a:chOff x="4532505" y="2467792"/>
            <a:chExt cx="7268206" cy="4716126"/>
          </a:xfrm>
        </p:grpSpPr>
        <p:sp>
          <p:nvSpPr>
            <p:cNvPr id="34" name="Shape 2067"/>
            <p:cNvSpPr/>
            <p:nvPr/>
          </p:nvSpPr>
          <p:spPr>
            <a:xfrm>
              <a:off x="4532505" y="2467792"/>
              <a:ext cx="3322558" cy="471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21600" extrusionOk="0">
                  <a:moveTo>
                    <a:pt x="9838" y="0"/>
                  </a:moveTo>
                  <a:cubicBezTo>
                    <a:pt x="7320" y="0"/>
                    <a:pt x="4802" y="743"/>
                    <a:pt x="2881" y="2229"/>
                  </a:cubicBezTo>
                  <a:cubicBezTo>
                    <a:pt x="-961" y="5200"/>
                    <a:pt x="-961" y="10017"/>
                    <a:pt x="2882" y="12989"/>
                  </a:cubicBezTo>
                  <a:cubicBezTo>
                    <a:pt x="4670" y="14372"/>
                    <a:pt x="6979" y="15103"/>
                    <a:pt x="9320" y="15199"/>
                  </a:cubicBezTo>
                  <a:lnTo>
                    <a:pt x="9320" y="16760"/>
                  </a:lnTo>
                  <a:cubicBezTo>
                    <a:pt x="9118" y="16822"/>
                    <a:pt x="8976" y="16976"/>
                    <a:pt x="8976" y="17154"/>
                  </a:cubicBezTo>
                  <a:lnTo>
                    <a:pt x="8976" y="21175"/>
                  </a:lnTo>
                  <a:cubicBezTo>
                    <a:pt x="8976" y="21410"/>
                    <a:pt x="9222" y="21600"/>
                    <a:pt x="9525" y="21600"/>
                  </a:cubicBezTo>
                  <a:lnTo>
                    <a:pt x="9826" y="21600"/>
                  </a:lnTo>
                  <a:cubicBezTo>
                    <a:pt x="9834" y="21600"/>
                    <a:pt x="9843" y="21600"/>
                    <a:pt x="9851" y="21600"/>
                  </a:cubicBezTo>
                  <a:lnTo>
                    <a:pt x="10187" y="21600"/>
                  </a:lnTo>
                  <a:cubicBezTo>
                    <a:pt x="10491" y="21600"/>
                    <a:pt x="10736" y="21410"/>
                    <a:pt x="10736" y="21175"/>
                  </a:cubicBezTo>
                  <a:lnTo>
                    <a:pt x="10736" y="17154"/>
                  </a:lnTo>
                  <a:cubicBezTo>
                    <a:pt x="10736" y="16966"/>
                    <a:pt x="10577" y="16807"/>
                    <a:pt x="10357" y="16752"/>
                  </a:cubicBezTo>
                  <a:lnTo>
                    <a:pt x="10357" y="15198"/>
                  </a:lnTo>
                  <a:cubicBezTo>
                    <a:pt x="12698" y="15105"/>
                    <a:pt x="15005" y="14373"/>
                    <a:pt x="16794" y="12989"/>
                  </a:cubicBezTo>
                  <a:cubicBezTo>
                    <a:pt x="20637" y="10017"/>
                    <a:pt x="20639" y="5200"/>
                    <a:pt x="16796" y="2229"/>
                  </a:cubicBezTo>
                  <a:cubicBezTo>
                    <a:pt x="14875" y="743"/>
                    <a:pt x="12357" y="0"/>
                    <a:pt x="9838" y="0"/>
                  </a:cubicBezTo>
                  <a:close/>
                  <a:moveTo>
                    <a:pt x="9838" y="802"/>
                  </a:moveTo>
                  <a:cubicBezTo>
                    <a:pt x="12091" y="802"/>
                    <a:pt x="14344" y="1466"/>
                    <a:pt x="16063" y="2796"/>
                  </a:cubicBezTo>
                  <a:cubicBezTo>
                    <a:pt x="19501" y="5454"/>
                    <a:pt x="19503" y="9764"/>
                    <a:pt x="16063" y="12424"/>
                  </a:cubicBezTo>
                  <a:cubicBezTo>
                    <a:pt x="12627" y="15081"/>
                    <a:pt x="7052" y="15081"/>
                    <a:pt x="3614" y="12423"/>
                  </a:cubicBezTo>
                  <a:cubicBezTo>
                    <a:pt x="175" y="9764"/>
                    <a:pt x="177" y="5454"/>
                    <a:pt x="3613" y="2797"/>
                  </a:cubicBezTo>
                  <a:cubicBezTo>
                    <a:pt x="5333" y="1467"/>
                    <a:pt x="7586" y="802"/>
                    <a:pt x="9838" y="80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/>
              <a:endParaRPr sz="16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35" name="Text Placeholder 5"/>
            <p:cNvSpPr txBox="1"/>
            <p:nvPr/>
          </p:nvSpPr>
          <p:spPr>
            <a:xfrm>
              <a:off x="6509538" y="3175563"/>
              <a:ext cx="650790" cy="558818"/>
            </a:xfrm>
            <a:prstGeom prst="rect">
              <a:avLst/>
            </a:prstGeom>
          </p:spPr>
          <p:txBody>
            <a:bodyPr vert="horz" lIns="0" tIns="45720" rIns="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kern="1200" baseline="0">
                  <a:solidFill>
                    <a:schemeClr val="bg1">
                      <a:lumMod val="50000"/>
                    </a:schemeClr>
                  </a:solidFill>
                  <a:latin typeface="Source Sans Pro Light" panose="020B0403030403020204" pitchFamily="34" charset="0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d-ID" sz="4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1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8016596" y="2467792"/>
              <a:ext cx="3784115" cy="4153354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楷体" panose="02010609060101010101" charset="-122"/>
                  <a:ea typeface="楷体" panose="02010609060101010101" charset="-122"/>
                  <a:cs typeface="Calibri Light" panose="020F0302020204030204" pitchFamily="34" charset="0"/>
                </a:rPr>
                <a:t>    写话训练，关注细节，引导学生仔细观察画面，合理想象画面，并进行适当的写法指导，从而提升学生写话能力。</a:t>
              </a:r>
            </a:p>
          </p:txBody>
        </p:sp>
      </p:grpSp>
      <p:pic>
        <p:nvPicPr>
          <p:cNvPr id="2" name="图片 1" descr="彩虹色的花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16450" y="1613535"/>
            <a:ext cx="3041015" cy="2857500"/>
          </a:xfrm>
          <a:prstGeom prst="ellipse">
            <a:avLst/>
          </a:prstGeom>
        </p:spPr>
      </p:pic>
      <p:pic>
        <p:nvPicPr>
          <p:cNvPr id="5" name="图片 4" descr="框架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6925" y="1252855"/>
            <a:ext cx="3387725" cy="4446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61" t="29968"/>
          <a:stretch>
            <a:fillRect/>
          </a:stretch>
        </p:blipFill>
        <p:spPr>
          <a:xfrm>
            <a:off x="0" y="0"/>
            <a:ext cx="3063113" cy="244225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9813600" y="4166886"/>
            <a:ext cx="2507751" cy="2848909"/>
            <a:chOff x="9722733" y="4050506"/>
            <a:chExt cx="2610194" cy="296528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flipH="1" flipV="1">
              <a:off x="10817207" y="4050506"/>
              <a:ext cx="1515720" cy="251387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722733" y="5360216"/>
              <a:ext cx="2353519" cy="1655579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439233" y="415561"/>
            <a:ext cx="11285924" cy="6064846"/>
            <a:chOff x="439233" y="415561"/>
            <a:chExt cx="11285924" cy="6064846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561153" y="306381"/>
            <a:ext cx="11285924" cy="6064846"/>
            <a:chOff x="439233" y="415561"/>
            <a:chExt cx="11285924" cy="60648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75638" y="428261"/>
              <a:ext cx="8449519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439233" y="6470247"/>
              <a:ext cx="9256857" cy="0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1713583" y="415561"/>
              <a:ext cx="0" cy="3669177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52568" y="2231136"/>
              <a:ext cx="0" cy="4249271"/>
            </a:xfrm>
            <a:prstGeom prst="line">
              <a:avLst/>
            </a:prstGeom>
            <a:ln w="22225">
              <a:solidFill>
                <a:srgbClr val="78A796">
                  <a:alpha val="8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矩形 27"/>
          <p:cNvSpPr/>
          <p:nvPr/>
        </p:nvSpPr>
        <p:spPr>
          <a:xfrm>
            <a:off x="799465" y="452120"/>
            <a:ext cx="10524490" cy="5908040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solidFill>
                  <a:schemeClr val="accent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在绘本写话的课堂上，我们结合部编教材的单元主题，拓宽写话资源，让学生有话可说；挖掘绘本和教材中共同的语言训练点，引导学生在模仿的基础上把句子写规范、写完整；挖掘藏在图片中的资源，从图片中打开想象力，引导学生把情节写精彩。让绘本为低段写话教学助力，让学生真正体会到写话的乐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jb3VudCI6MSwiaGRpZCI6IjliODA1OTJmMWY5ZmE1OGU3Nzk3NzY2OWM2MDUyYjE4IiwidXNlckNvdW50IjoxfQ=="/>
</p:tagLst>
</file>

<file path=ppt/theme/theme1.xml><?xml version="1.0" encoding="utf-8"?>
<a:theme xmlns:a="http://schemas.openxmlformats.org/drawingml/2006/main" name="Office 主题​​">
  <a:themeElements>
    <a:clrScheme name="自定义 15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BA99D"/>
      </a:accent1>
      <a:accent2>
        <a:srgbClr val="A4C4B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276</Words>
  <Application>Microsoft Office PowerPoint</Application>
  <PresentationFormat>自定义</PresentationFormat>
  <Paragraphs>13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稻壳儿演示武汉组</dc:creator>
  <cp:lastModifiedBy>Administrator</cp:lastModifiedBy>
  <cp:revision>20</cp:revision>
  <dcterms:created xsi:type="dcterms:W3CDTF">2019-09-02T02:00:00Z</dcterms:created>
  <dcterms:modified xsi:type="dcterms:W3CDTF">2022-05-26T13:11:03Z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KSOTemplateUUID">
    <vt:lpwstr>v1.0_mb_I/YGsq82+DHT8hrTzYcgTA==</vt:lpwstr>
  </property>
  <property fmtid="{D5CDD505-2E9C-101B-9397-08002B2CF9AE}" pid="4" name="ICV">
    <vt:lpwstr>28208B7DAC4448BDAB5FFA9C3F6F7692</vt:lpwstr>
  </property>
</Properties>
</file>