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3"/>
    <p:sldId id="258" r:id="rId4"/>
    <p:sldId id="259" r:id="rId5"/>
    <p:sldId id="263" r:id="rId6"/>
    <p:sldId id="260" r:id="rId7"/>
    <p:sldId id="265" r:id="rId8"/>
    <p:sldId id="266" r:id="rId9"/>
    <p:sldId id="261" r:id="rId10"/>
    <p:sldId id="268" r:id="rId11"/>
    <p:sldId id="271" r:id="rId12"/>
  </p:sldIdLst>
  <p:sldSz cx="12192000" cy="6858000"/>
  <p:notesSz cx="6858000" cy="9144000"/>
  <p:embeddedFontLst>
    <p:embeddedFont>
      <p:font typeface="汉仪字酷堂义山楷W" panose="00020600040101010101" pitchFamily="18" charset="-122"/>
      <p:regular r:id="rId17"/>
    </p:embeddedFont>
    <p:embeddedFont>
      <p:font typeface="等线" panose="02010600030101010101" pitchFamily="2" charset="-122"/>
      <p:regular r:id="rId18"/>
    </p:embeddedFont>
    <p:embeddedFont>
      <p:font typeface="华文楷体" panose="02010600040101010101" charset="-122"/>
      <p:regular r:id="rId19"/>
    </p:embeddedFont>
  </p:embeddedFontLst>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8DB"/>
    <a:srgbClr val="F4E3C0"/>
    <a:srgbClr val="01462A"/>
    <a:srgbClr val="D8D4B6"/>
    <a:srgbClr val="BAE3F1"/>
    <a:srgbClr val="FFC2B0"/>
    <a:srgbClr val="023528"/>
    <a:srgbClr val="E3D3B5"/>
    <a:srgbClr val="0A7161"/>
    <a:srgbClr val="B1DB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376" y="44"/>
      </p:cViewPr>
      <p:guideLst>
        <p:guide orient="horz" pos="2107"/>
        <p:guide pos="384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4.xml"/><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F9B4F-C970-4C06-9227-0925E1A83B4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D513F2-24CC-40BA-A438-0A38EE6E395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1648"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tags" Target="../tags/tag3.xml"/><Relationship Id="rId4" Type="http://schemas.openxmlformats.org/officeDocument/2006/relationships/image" Target="../media/image14.png"/><Relationship Id="rId3" Type="http://schemas.openxmlformats.org/officeDocument/2006/relationships/tags" Target="../tags/tag2.xml"/><Relationship Id="rId2" Type="http://schemas.openxmlformats.org/officeDocument/2006/relationships/image" Target="../media/image13.png"/><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EF6"/>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352" y="0"/>
            <a:ext cx="12191648" cy="6858000"/>
          </a:xfrm>
          <a:prstGeom prst="rect">
            <a:avLst/>
          </a:prstGeom>
        </p:spPr>
      </p:pic>
      <p:pic>
        <p:nvPicPr>
          <p:cNvPr id="10" name="图片 9"/>
          <p:cNvPicPr>
            <a:picLocks noChangeAspect="1"/>
          </p:cNvPicPr>
          <p:nvPr/>
        </p:nvPicPr>
        <p:blipFill>
          <a:blip r:embed="rId2" cstate="screen"/>
          <a:srcRect/>
          <a:stretch>
            <a:fillRect/>
          </a:stretch>
        </p:blipFill>
        <p:spPr>
          <a:xfrm>
            <a:off x="2" y="1600199"/>
            <a:ext cx="5840782" cy="5257801"/>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12" name="图片 11"/>
          <p:cNvPicPr>
            <a:picLocks noChangeAspect="1"/>
          </p:cNvPicPr>
          <p:nvPr/>
        </p:nvPicPr>
        <p:blipFill>
          <a:blip r:embed="rId3" cstate="screen"/>
          <a:srcRect/>
          <a:stretch>
            <a:fillRect/>
          </a:stretch>
        </p:blipFill>
        <p:spPr>
          <a:xfrm>
            <a:off x="6333766" y="0"/>
            <a:ext cx="5857881" cy="6083300"/>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sp>
        <p:nvSpPr>
          <p:cNvPr id="15" name="矩形 259"/>
          <p:cNvSpPr>
            <a:spLocks noChangeArrowheads="1"/>
          </p:cNvSpPr>
          <p:nvPr/>
        </p:nvSpPr>
        <p:spPr bwMode="auto">
          <a:xfrm>
            <a:off x="1610995" y="2044065"/>
            <a:ext cx="93186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base">
              <a:spcAft>
                <a:spcPct val="0"/>
              </a:spcAft>
              <a:buFont typeface="Arial" panose="020B0604020202020204" pitchFamily="34" charset="0"/>
              <a:buNone/>
            </a:pPr>
            <a:r>
              <a:rPr lang="zh-CN" altLang="en-US" sz="6000" b="1" cap="all">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Arial" panose="020B0604020202020204" pitchFamily="34" charset="0"/>
              </a:rPr>
              <a:t>基于项目的</a:t>
            </a:r>
            <a:r>
              <a:rPr lang="en-US" altLang="zh-CN" sz="6000" b="1" cap="all">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Arial" panose="020B0604020202020204" pitchFamily="34" charset="0"/>
              </a:rPr>
              <a:t>STEM</a:t>
            </a:r>
            <a:r>
              <a:rPr lang="zh-CN" altLang="en-US" sz="6000" b="1" cap="all">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Arial" panose="020B0604020202020204" pitchFamily="34" charset="0"/>
              </a:rPr>
              <a:t>学习三问：人物、时间、地点</a:t>
            </a:r>
            <a:endParaRPr lang="en-US" altLang="zh-CN" sz="6000" b="1" cap="all">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a:p>
            <a:pPr algn="ctr" fontAlgn="base">
              <a:spcAft>
                <a:spcPct val="0"/>
              </a:spcAft>
              <a:buNone/>
            </a:pPr>
            <a:r>
              <a:rPr lang="en-US" altLang="zh-CN" sz="2000" b="1" cap="all" dirty="0">
                <a:solidFill>
                  <a:schemeClr val="tx1">
                    <a:lumMod val="65000"/>
                    <a:lumOff val="35000"/>
                  </a:schemeClr>
                </a:solidFill>
                <a:latin typeface="汉仪字酷堂义山楷W" panose="00020600040101010101" pitchFamily="18" charset="-122"/>
                <a:ea typeface="汉仪字酷堂义山楷W" panose="00020600040101010101" pitchFamily="18" charset="-122"/>
                <a:cs typeface="Arial" panose="020B0604020202020204" pitchFamily="34" charset="0"/>
                <a:sym typeface="Arial" panose="020B0604020202020204" pitchFamily="34" charset="0"/>
              </a:rPr>
              <a:t>                                             </a:t>
            </a:r>
            <a:r>
              <a:rPr lang="en-US" altLang="zh-CN" sz="4000" b="1" cap="all"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Arial" panose="020B0604020202020204" pitchFamily="34" charset="0"/>
              </a:rPr>
              <a:t>——</a:t>
            </a:r>
            <a:r>
              <a:rPr lang="zh-CN" altLang="en-US" sz="4000" b="1" cap="all"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Arial" panose="020B0604020202020204" pitchFamily="34" charset="0"/>
              </a:rPr>
              <a:t>阅读分享</a:t>
            </a:r>
            <a:endParaRPr lang="zh-CN" altLang="en-US" sz="4000" b="1" cap="all" dirty="0">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Arial" panose="020B0604020202020204" pitchFamily="34" charset="0"/>
            </a:endParaRPr>
          </a:p>
        </p:txBody>
      </p:sp>
      <p:sp>
        <p:nvSpPr>
          <p:cNvPr id="17" name="矩形: 圆角 16"/>
          <p:cNvSpPr/>
          <p:nvPr/>
        </p:nvSpPr>
        <p:spPr>
          <a:xfrm>
            <a:off x="4991735" y="5231765"/>
            <a:ext cx="2858770" cy="710565"/>
          </a:xfrm>
          <a:prstGeom prst="roundRect">
            <a:avLst>
              <a:gd name="adj" fmla="val 50000"/>
            </a:avLst>
          </a:prstGeom>
          <a:solidFill>
            <a:srgbClr val="B5B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zh-CN" altLang="en-US" sz="3000" b="0" i="0" u="none" strike="noStrike" kern="1200" cap="none" spc="0" normalizeH="0" baseline="0" noProof="0">
                <a:ln>
                  <a:noFill/>
                </a:ln>
                <a:solidFill>
                  <a:schemeClr val="tx1">
                    <a:lumMod val="65000"/>
                    <a:lumOff val="35000"/>
                  </a:schemeClr>
                </a:solidFill>
                <a:effectLst/>
                <a:uLnTx/>
                <a:uFillTx/>
                <a:latin typeface="华文楷体" panose="02010600040101010101" charset="-122"/>
                <a:ea typeface="华文楷体" panose="02010600040101010101" charset="-122"/>
              </a:rPr>
              <a:t>主讲人：戴艺</a:t>
            </a:r>
            <a:endParaRPr kumimoji="0" lang="zh-CN" altLang="en-US" sz="3000" b="0" i="0" u="none" strike="noStrike" kern="1200" cap="none" spc="0" normalizeH="0" baseline="0" noProof="0">
              <a:ln>
                <a:noFill/>
              </a:ln>
              <a:solidFill>
                <a:schemeClr val="tx1">
                  <a:lumMod val="65000"/>
                  <a:lumOff val="35000"/>
                </a:schemeClr>
              </a:solidFill>
              <a:effectLst/>
              <a:uLnTx/>
              <a:uFillTx/>
              <a:latin typeface="华文楷体" panose="02010600040101010101" charset="-122"/>
              <a:ea typeface="华文楷体" panose="0201060004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EEF6"/>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352" y="0"/>
            <a:ext cx="12191648" cy="6858000"/>
          </a:xfrm>
          <a:prstGeom prst="rect">
            <a:avLst/>
          </a:prstGeom>
        </p:spPr>
      </p:pic>
      <p:pic>
        <p:nvPicPr>
          <p:cNvPr id="10" name="图片 9"/>
          <p:cNvPicPr>
            <a:picLocks noChangeAspect="1"/>
          </p:cNvPicPr>
          <p:nvPr/>
        </p:nvPicPr>
        <p:blipFill>
          <a:blip r:embed="rId2" cstate="screen"/>
          <a:srcRect/>
          <a:stretch>
            <a:fillRect/>
          </a:stretch>
        </p:blipFill>
        <p:spPr>
          <a:xfrm>
            <a:off x="2" y="1600199"/>
            <a:ext cx="5840782" cy="5257801"/>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12" name="图片 11"/>
          <p:cNvPicPr>
            <a:picLocks noChangeAspect="1"/>
          </p:cNvPicPr>
          <p:nvPr/>
        </p:nvPicPr>
        <p:blipFill>
          <a:blip r:embed="rId3" cstate="screen"/>
          <a:srcRect/>
          <a:stretch>
            <a:fillRect/>
          </a:stretch>
        </p:blipFill>
        <p:spPr>
          <a:xfrm>
            <a:off x="6333766" y="0"/>
            <a:ext cx="5857881" cy="6083300"/>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sp>
        <p:nvSpPr>
          <p:cNvPr id="15" name="矩形 259"/>
          <p:cNvSpPr>
            <a:spLocks noChangeArrowheads="1"/>
          </p:cNvSpPr>
          <p:nvPr/>
        </p:nvSpPr>
        <p:spPr bwMode="auto">
          <a:xfrm>
            <a:off x="1611089" y="2437070"/>
            <a:ext cx="8969821"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fontAlgn="base">
              <a:spcAft>
                <a:spcPct val="0"/>
              </a:spcAft>
              <a:buFont typeface="Arial" panose="020B0604020202020204" pitchFamily="34" charset="0"/>
              <a:buNone/>
            </a:pPr>
            <a:r>
              <a:rPr lang="zh-CN" altLang="en-US" sz="6000" b="1" cap="all">
                <a:solidFill>
                  <a:schemeClr val="tx1">
                    <a:lumMod val="65000"/>
                    <a:lumOff val="35000"/>
                  </a:schemeClr>
                </a:solidFill>
                <a:latin typeface="汉仪字酷堂义山楷W" panose="00020600040101010101" pitchFamily="18" charset="-122"/>
                <a:ea typeface="汉仪字酷堂义山楷W" panose="00020600040101010101" pitchFamily="18" charset="-122"/>
                <a:cs typeface="Arial" panose="020B0604020202020204" pitchFamily="34" charset="0"/>
                <a:sym typeface="Arial" panose="020B0604020202020204" pitchFamily="34" charset="0"/>
              </a:rPr>
              <a:t>感 谢 观 看</a:t>
            </a:r>
            <a:endParaRPr lang="en-US" altLang="zh-CN" sz="6000" b="1" cap="all">
              <a:solidFill>
                <a:schemeClr val="tx1">
                  <a:lumMod val="65000"/>
                  <a:lumOff val="35000"/>
                </a:schemeClr>
              </a:solidFill>
              <a:latin typeface="汉仪字酷堂义山楷W" panose="00020600040101010101" pitchFamily="18" charset="-122"/>
              <a:ea typeface="汉仪字酷堂义山楷W" panose="00020600040101010101" pitchFamily="18" charset="-122"/>
              <a:cs typeface="Arial" panose="020B0604020202020204" pitchFamily="34" charset="0"/>
              <a:sym typeface="Arial" panose="020B0604020202020204" pitchFamily="34" charset="0"/>
            </a:endParaRPr>
          </a:p>
          <a:p>
            <a:pPr algn="ctr" fontAlgn="base">
              <a:spcAft>
                <a:spcPct val="0"/>
              </a:spcAft>
              <a:buNone/>
            </a:pPr>
            <a:endParaRPr lang="zh-CN" altLang="en-US" sz="2000" b="1" cap="all" dirty="0">
              <a:solidFill>
                <a:schemeClr val="tx1">
                  <a:lumMod val="65000"/>
                  <a:lumOff val="35000"/>
                </a:schemeClr>
              </a:solidFill>
              <a:latin typeface="汉仪字酷堂义山楷W" panose="00020600040101010101" pitchFamily="18" charset="-122"/>
              <a:ea typeface="汉仪字酷堂义山楷W" panose="00020600040101010101" pitchFamily="18" charset="-122"/>
              <a:cs typeface="Arial" panose="020B0604020202020204" pitchFamily="34" charset="0"/>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EF6"/>
        </a:solidFill>
        <a:effectLst/>
      </p:bgPr>
    </p:bg>
    <p:spTree>
      <p:nvGrpSpPr>
        <p:cNvPr id="1" name=""/>
        <p:cNvGrpSpPr/>
        <p:nvPr/>
      </p:nvGrpSpPr>
      <p:grpSpPr>
        <a:xfrm>
          <a:off x="0" y="0"/>
          <a:ext cx="0" cy="0"/>
          <a:chOff x="0" y="0"/>
          <a:chExt cx="0" cy="0"/>
        </a:xfrm>
      </p:grpSpPr>
      <p:sp>
        <p:nvSpPr>
          <p:cNvPr id="11" name="文本框 10"/>
          <p:cNvSpPr txBox="1"/>
          <p:nvPr/>
        </p:nvSpPr>
        <p:spPr>
          <a:xfrm>
            <a:off x="4961474" y="1829444"/>
            <a:ext cx="2372360" cy="605615"/>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en-US" altLang="zh-CN" sz="2800" b="1" i="0" u="none" strike="noStrike" kern="1200" cap="none" spc="0" normalizeH="0" baseline="0" noProof="0">
                <a:ln>
                  <a:noFill/>
                </a:ln>
                <a:solidFill>
                  <a:srgbClr val="B5B8DB"/>
                </a:solidFill>
                <a:effectLst/>
                <a:uLnTx/>
                <a:uFillTx/>
                <a:latin typeface="汉仪字酷堂义山楷W" panose="00020600040101010101" pitchFamily="18" charset="-122"/>
                <a:ea typeface="汉仪字酷堂义山楷W" panose="00020600040101010101" pitchFamily="18" charset="-122"/>
              </a:rPr>
              <a:t>CONTENTS</a:t>
            </a:r>
            <a:endParaRPr kumimoji="0" lang="zh-CN" altLang="en-US" sz="2800" b="1" i="0" u="none" strike="noStrike" kern="1200" cap="none" spc="0" normalizeH="0" baseline="0" noProof="0">
              <a:ln>
                <a:noFill/>
              </a:ln>
              <a:solidFill>
                <a:srgbClr val="B5B8DB"/>
              </a:solidFill>
              <a:effectLst/>
              <a:uLnTx/>
              <a:uFillTx/>
              <a:latin typeface="汉仪字酷堂义山楷W" panose="00020600040101010101" pitchFamily="18" charset="-122"/>
              <a:ea typeface="汉仪字酷堂义山楷W" panose="00020600040101010101" pitchFamily="18" charset="-122"/>
            </a:endParaRPr>
          </a:p>
        </p:txBody>
      </p:sp>
      <p:sp>
        <p:nvSpPr>
          <p:cNvPr id="12" name="文本框 11"/>
          <p:cNvSpPr txBox="1"/>
          <p:nvPr/>
        </p:nvSpPr>
        <p:spPr>
          <a:xfrm>
            <a:off x="5181600" y="1117127"/>
            <a:ext cx="1828800" cy="97225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4800" b="0" i="0" u="none" strike="noStrike" kern="1200" cap="none" spc="0" normalizeH="0" baseline="0" noProof="0">
                <a:ln>
                  <a:noFill/>
                </a:ln>
                <a:solidFill>
                  <a:prstClr val="black">
                    <a:lumMod val="65000"/>
                    <a:lumOff val="35000"/>
                  </a:prstClr>
                </a:solidFill>
                <a:effectLst/>
                <a:uLnTx/>
                <a:uFillTx/>
                <a:latin typeface="汉仪字酷堂义山楷W" panose="00020600040101010101" pitchFamily="18" charset="-122"/>
                <a:ea typeface="汉仪字酷堂义山楷W" panose="00020600040101010101" pitchFamily="18" charset="-122"/>
              </a:rPr>
              <a:t>目 录</a:t>
            </a:r>
            <a:endParaRPr kumimoji="0" lang="zh-CN" altLang="en-US" sz="4800" b="0" i="0" u="none" strike="noStrike" kern="1200" cap="none" spc="0" normalizeH="0" baseline="0" noProof="0">
              <a:ln>
                <a:noFill/>
              </a:ln>
              <a:solidFill>
                <a:prstClr val="black">
                  <a:lumMod val="65000"/>
                  <a:lumOff val="35000"/>
                </a:prstClr>
              </a:solidFill>
              <a:effectLst/>
              <a:uLnTx/>
              <a:uFillTx/>
              <a:latin typeface="汉仪字酷堂义山楷W" panose="00020600040101010101" pitchFamily="18" charset="-122"/>
              <a:ea typeface="汉仪字酷堂义山楷W" panose="00020600040101010101" pitchFamily="18" charset="-122"/>
            </a:endParaRPr>
          </a:p>
        </p:txBody>
      </p:sp>
      <p:sp>
        <p:nvSpPr>
          <p:cNvPr id="14" name="文本框 13"/>
          <p:cNvSpPr txBox="1"/>
          <p:nvPr/>
        </p:nvSpPr>
        <p:spPr>
          <a:xfrm>
            <a:off x="5022850" y="2613865"/>
            <a:ext cx="3291840" cy="81153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人</a:t>
            </a:r>
            <a:r>
              <a:rPr kumimoji="0" lang="en-US" altLang="zh-CN"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 </a:t>
            </a:r>
            <a:r>
              <a:rPr kumimoji="0" lang="zh-CN" altLang="en-US"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物</a:t>
            </a:r>
            <a:endParaRPr kumimoji="0" lang="zh-CN" altLang="en-US"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sp>
        <p:nvSpPr>
          <p:cNvPr id="15" name="文本框 14"/>
          <p:cNvSpPr txBox="1"/>
          <p:nvPr/>
        </p:nvSpPr>
        <p:spPr>
          <a:xfrm>
            <a:off x="5092700" y="4744290"/>
            <a:ext cx="3291840" cy="811530"/>
          </a:xfrm>
          <a:prstGeom prst="rect">
            <a:avLst/>
          </a:prstGeom>
          <a:noFill/>
        </p:spPr>
        <p:txBody>
          <a:bodyPr wrap="square" rtlCol="0">
            <a:spAutoFit/>
          </a:bodyPr>
          <a:lstStyle>
            <a:defPPr>
              <a:defRPr lang="zh-CN"/>
            </a:defPPr>
            <a:lvl1pPr marR="0" lvl="0" indent="0" algn="ctr" fontAlgn="auto">
              <a:lnSpc>
                <a:spcPct val="130000"/>
              </a:lnSpc>
              <a:buClrTx/>
              <a:buSzTx/>
              <a:buFontTx/>
              <a:buNone/>
              <a:defRPr kumimoji="0" sz="3600" b="1" i="0" u="none" strike="noStrike" cap="none" spc="0" normalizeH="0" baseline="0">
                <a:ln>
                  <a:noFill/>
                </a:ln>
                <a:solidFill>
                  <a:schemeClr val="tx1">
                    <a:lumMod val="65000"/>
                    <a:lumOff val="35000"/>
                  </a:schemeClr>
                </a:solidFill>
                <a:effectLst/>
                <a:uLnTx/>
                <a:uFillTx/>
                <a:latin typeface="思源黑体 CN Medium" panose="020B0600000000000000" pitchFamily="34" charset="-122"/>
                <a:ea typeface="思源黑体 CN Medium" panose="020B0600000000000000" pitchFamily="34"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地</a:t>
            </a:r>
            <a:r>
              <a:rPr kumimoji="0" lang="en-US" altLang="zh-CN"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 </a:t>
            </a:r>
            <a:r>
              <a:rPr kumimoji="0" lang="zh-CN" altLang="en-US"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点</a:t>
            </a:r>
            <a:endParaRPr kumimoji="0" lang="zh-CN" altLang="en-US"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sp>
        <p:nvSpPr>
          <p:cNvPr id="17" name="文本框 16"/>
          <p:cNvSpPr txBox="1"/>
          <p:nvPr/>
        </p:nvSpPr>
        <p:spPr>
          <a:xfrm>
            <a:off x="5092700" y="3603830"/>
            <a:ext cx="3291840" cy="811530"/>
          </a:xfrm>
          <a:prstGeom prst="rect">
            <a:avLst/>
          </a:prstGeom>
          <a:noFill/>
        </p:spPr>
        <p:txBody>
          <a:bodyPr wrap="square" rtlCol="0">
            <a:spAutoFit/>
          </a:bodyPr>
          <a:lstStyle>
            <a:defPPr>
              <a:defRPr lang="zh-CN"/>
            </a:defPPr>
            <a:lvl1pPr marR="0" lvl="0" indent="0" algn="ctr" fontAlgn="auto">
              <a:lnSpc>
                <a:spcPct val="130000"/>
              </a:lnSpc>
              <a:buClrTx/>
              <a:buSzTx/>
              <a:buFontTx/>
              <a:buNone/>
              <a:defRPr kumimoji="0" sz="3600" i="0" u="none" strike="noStrike" cap="none" spc="0" normalizeH="0" baseline="0">
                <a:ln>
                  <a:noFill/>
                </a:ln>
                <a:solidFill>
                  <a:schemeClr val="tx1">
                    <a:lumMod val="65000"/>
                    <a:lumOff val="35000"/>
                  </a:schemeClr>
                </a:solidFill>
                <a:effectLst/>
                <a:uLnTx/>
                <a:uFillTx/>
                <a:latin typeface="思源黑体 CN Medium" panose="020B0600000000000000" pitchFamily="34" charset="-122"/>
                <a:ea typeface="思源黑体 CN Medium" panose="020B0600000000000000" pitchFamily="34" charset="-122"/>
              </a:defRPr>
            </a:lvl1p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时</a:t>
            </a:r>
            <a:r>
              <a:rPr kumimoji="0" lang="en-US" altLang="zh-CN"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 </a:t>
            </a:r>
            <a:r>
              <a:rPr kumimoji="0" lang="zh-CN" altLang="en-US"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间</a:t>
            </a:r>
            <a:endParaRPr kumimoji="0" lang="zh-CN" altLang="en-US" sz="3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sp>
        <p:nvSpPr>
          <p:cNvPr id="18" name="椭圆 17"/>
          <p:cNvSpPr/>
          <p:nvPr/>
        </p:nvSpPr>
        <p:spPr>
          <a:xfrm>
            <a:off x="4811811" y="2641698"/>
            <a:ext cx="755784" cy="755784"/>
          </a:xfrm>
          <a:prstGeom prst="ellipse">
            <a:avLst/>
          </a:prstGeom>
          <a:solidFill>
            <a:srgbClr val="B5B8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汉仪字酷堂义山楷W" panose="00020600040101010101" pitchFamily="18" charset="-122"/>
                <a:ea typeface="汉仪字酷堂义山楷W" panose="00020600040101010101" pitchFamily="18" charset="-122"/>
              </a:rPr>
              <a:t>1</a:t>
            </a:r>
            <a:endParaRPr lang="zh-CN" altLang="en-US" sz="3200">
              <a:latin typeface="汉仪字酷堂义山楷W" panose="00020600040101010101" pitchFamily="18" charset="-122"/>
              <a:ea typeface="汉仪字酷堂义山楷W" panose="00020600040101010101" pitchFamily="18" charset="-122"/>
            </a:endParaRPr>
          </a:p>
        </p:txBody>
      </p:sp>
      <p:sp>
        <p:nvSpPr>
          <p:cNvPr id="19" name="椭圆 18"/>
          <p:cNvSpPr/>
          <p:nvPr/>
        </p:nvSpPr>
        <p:spPr>
          <a:xfrm>
            <a:off x="4811811" y="3706593"/>
            <a:ext cx="755784" cy="755784"/>
          </a:xfrm>
          <a:prstGeom prst="ellipse">
            <a:avLst/>
          </a:prstGeom>
          <a:solidFill>
            <a:srgbClr val="B5B8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汉仪字酷堂义山楷W" panose="00020600040101010101" pitchFamily="18" charset="-122"/>
                <a:ea typeface="汉仪字酷堂义山楷W" panose="00020600040101010101" pitchFamily="18" charset="-122"/>
              </a:rPr>
              <a:t>2</a:t>
            </a:r>
            <a:endParaRPr lang="zh-CN" altLang="en-US" sz="3200">
              <a:latin typeface="汉仪字酷堂义山楷W" panose="00020600040101010101" pitchFamily="18" charset="-122"/>
              <a:ea typeface="汉仪字酷堂义山楷W" panose="00020600040101010101" pitchFamily="18" charset="-122"/>
            </a:endParaRPr>
          </a:p>
        </p:txBody>
      </p:sp>
      <p:sp>
        <p:nvSpPr>
          <p:cNvPr id="20" name="椭圆 19"/>
          <p:cNvSpPr/>
          <p:nvPr/>
        </p:nvSpPr>
        <p:spPr>
          <a:xfrm>
            <a:off x="4875946" y="4772147"/>
            <a:ext cx="755784" cy="755784"/>
          </a:xfrm>
          <a:prstGeom prst="ellipse">
            <a:avLst/>
          </a:prstGeom>
          <a:solidFill>
            <a:srgbClr val="B5B8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汉仪字酷堂义山楷W" panose="00020600040101010101" pitchFamily="18" charset="-122"/>
                <a:ea typeface="汉仪字酷堂义山楷W" panose="00020600040101010101" pitchFamily="18" charset="-122"/>
              </a:rPr>
              <a:t>3</a:t>
            </a:r>
            <a:endParaRPr lang="zh-CN" altLang="en-US" sz="3200">
              <a:latin typeface="汉仪字酷堂义山楷W" panose="00020600040101010101" pitchFamily="18" charset="-122"/>
              <a:ea typeface="汉仪字酷堂义山楷W" panose="00020600040101010101" pitchFamily="18" charset="-122"/>
            </a:endParaRPr>
          </a:p>
        </p:txBody>
      </p:sp>
      <p:pic>
        <p:nvPicPr>
          <p:cNvPr id="22" name="图片 21"/>
          <p:cNvPicPr>
            <a:picLocks noChangeAspect="1"/>
          </p:cNvPicPr>
          <p:nvPr/>
        </p:nvPicPr>
        <p:blipFill>
          <a:blip r:embed="rId1" cstate="screen"/>
          <a:srcRect/>
          <a:stretch>
            <a:fillRect/>
          </a:stretch>
        </p:blipFill>
        <p:spPr>
          <a:xfrm>
            <a:off x="2" y="2788072"/>
            <a:ext cx="4521198" cy="4069928"/>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23" name="图片 22"/>
          <p:cNvPicPr>
            <a:picLocks noChangeAspect="1"/>
          </p:cNvPicPr>
          <p:nvPr/>
        </p:nvPicPr>
        <p:blipFill>
          <a:blip r:embed="rId2" cstate="screen"/>
          <a:srcRect/>
          <a:stretch>
            <a:fillRect/>
          </a:stretch>
        </p:blipFill>
        <p:spPr>
          <a:xfrm>
            <a:off x="7010400" y="0"/>
            <a:ext cx="5181247" cy="5380628"/>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50080" y="3172665"/>
            <a:ext cx="3291840" cy="89154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40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人</a:t>
            </a:r>
            <a:r>
              <a:rPr kumimoji="0" lang="en-US" altLang="zh-CN" sz="40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 </a:t>
            </a:r>
            <a:r>
              <a:rPr kumimoji="0" lang="zh-CN" altLang="en-US" sz="40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物</a:t>
            </a:r>
            <a:endParaRPr kumimoji="0" lang="zh-CN" altLang="en-US" sz="40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sp>
        <p:nvSpPr>
          <p:cNvPr id="3" name="椭圆 2"/>
          <p:cNvSpPr/>
          <p:nvPr/>
        </p:nvSpPr>
        <p:spPr>
          <a:xfrm>
            <a:off x="5473700" y="1928065"/>
            <a:ext cx="1244600" cy="1244600"/>
          </a:xfrm>
          <a:prstGeom prst="ellipse">
            <a:avLst/>
          </a:prstGeom>
          <a:solidFill>
            <a:srgbClr val="B5B8DB"/>
          </a:solidFill>
          <a:ln>
            <a:solidFill>
              <a:schemeClr val="bg1"/>
            </a:solidFill>
          </a:ln>
          <a:effectLst>
            <a:outerShdw blurRad="3302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latin typeface="汉仪字酷堂义山楷W" panose="00020600040101010101" pitchFamily="18" charset="-122"/>
                <a:ea typeface="汉仪字酷堂义山楷W" panose="00020600040101010101" pitchFamily="18" charset="-122"/>
              </a:rPr>
              <a:t>1</a:t>
            </a:r>
            <a:endParaRPr lang="zh-CN" altLang="en-US" sz="4800">
              <a:latin typeface="汉仪字酷堂义山楷W" panose="00020600040101010101" pitchFamily="18" charset="-122"/>
              <a:ea typeface="汉仪字酷堂义山楷W" panose="00020600040101010101" pitchFamily="18" charset="-122"/>
            </a:endParaRPr>
          </a:p>
        </p:txBody>
      </p:sp>
      <p:pic>
        <p:nvPicPr>
          <p:cNvPr id="4" name="图片 3"/>
          <p:cNvPicPr>
            <a:picLocks noChangeAspect="1"/>
          </p:cNvPicPr>
          <p:nvPr/>
        </p:nvPicPr>
        <p:blipFill>
          <a:blip r:embed="rId1" cstate="screen"/>
          <a:srcRect/>
          <a:stretch>
            <a:fillRect/>
          </a:stretch>
        </p:blipFill>
        <p:spPr>
          <a:xfrm>
            <a:off x="2" y="2413090"/>
            <a:ext cx="4937758" cy="4444910"/>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5" name="图片 4"/>
          <p:cNvPicPr>
            <a:picLocks noChangeAspect="1"/>
          </p:cNvPicPr>
          <p:nvPr/>
        </p:nvPicPr>
        <p:blipFill>
          <a:blip r:embed="rId2" cstate="screen"/>
          <a:srcRect/>
          <a:stretch>
            <a:fillRect/>
          </a:stretch>
        </p:blipFill>
        <p:spPr>
          <a:xfrm>
            <a:off x="6718300" y="0"/>
            <a:ext cx="5473347" cy="5683968"/>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 y="3921760"/>
            <a:ext cx="12191647" cy="2936240"/>
          </a:xfrm>
          <a:prstGeom prst="rect">
            <a:avLst/>
          </a:prstGeom>
          <a:solidFill>
            <a:srgbClr val="B5B8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65462" y="72856"/>
            <a:ext cx="2976880" cy="570865"/>
          </a:xfrm>
          <a:prstGeom prst="rect">
            <a:avLst/>
          </a:prstGeom>
          <a:noFill/>
          <a:ln>
            <a:noFill/>
          </a:ln>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tx1">
                    <a:lumMod val="65000"/>
                    <a:lumOff val="35000"/>
                  </a:schemeClr>
                </a:solidFill>
                <a:effectLst/>
                <a:uLnTx/>
                <a:uFillTx/>
                <a:latin typeface="华文楷体" panose="02010600040101010101" charset="-122"/>
                <a:ea typeface="华文楷体" panose="02010600040101010101" charset="-122"/>
                <a:cs typeface="华文楷体" panose="02010600040101010101" charset="-122"/>
                <a:sym typeface="等线" panose="02010600030101010101" pitchFamily="2" charset="-122"/>
              </a:rPr>
              <a:t> </a:t>
            </a:r>
            <a:r>
              <a:rPr kumimoji="0" lang="en-US" altLang="zh-CN" sz="2400" b="1" i="0" u="none" strike="noStrike" kern="1200" cap="none" spc="0" normalizeH="0" baseline="0" noProof="0">
                <a:ln>
                  <a:noFill/>
                </a:ln>
                <a:solidFill>
                  <a:schemeClr val="tx1">
                    <a:lumMod val="65000"/>
                    <a:lumOff val="35000"/>
                  </a:schemeClr>
                </a:solidFill>
                <a:effectLst/>
                <a:uLnTx/>
                <a:uFillTx/>
                <a:latin typeface="华文楷体" panose="02010600040101010101" charset="-122"/>
                <a:ea typeface="华文楷体" panose="02010600040101010101" charset="-122"/>
                <a:cs typeface="华文楷体" panose="02010600040101010101" charset="-122"/>
                <a:sym typeface="等线" panose="02010600030101010101" pitchFamily="2" charset="-122"/>
              </a:rPr>
              <a:t>01  </a:t>
            </a:r>
            <a:r>
              <a:rPr lang="zh-CN" altLang="en-US" sz="2400" b="1">
                <a:solidFill>
                  <a:schemeClr val="tx1">
                    <a:lumMod val="65000"/>
                    <a:lumOff val="35000"/>
                  </a:schemeClr>
                </a:solidFill>
                <a:latin typeface="华文楷体" panose="02010600040101010101" charset="-122"/>
                <a:ea typeface="华文楷体" panose="02010600040101010101" charset="-122"/>
                <a:cs typeface="华文楷体" panose="02010600040101010101" charset="-122"/>
                <a:sym typeface="等线" panose="02010600030101010101" pitchFamily="2" charset="-122"/>
              </a:rPr>
              <a:t>人物</a:t>
            </a:r>
            <a:r>
              <a:rPr kumimoji="0" lang="zh-CN" altLang="en-US" sz="2400" b="1" i="0" u="none" strike="noStrike" kern="1200" cap="none" spc="0" normalizeH="0" baseline="0" noProof="0">
                <a:ln>
                  <a:noFill/>
                </a:ln>
                <a:solidFill>
                  <a:schemeClr val="tx1">
                    <a:lumMod val="65000"/>
                    <a:lumOff val="35000"/>
                  </a:schemeClr>
                </a:solidFill>
                <a:effectLst/>
                <a:uLnTx/>
                <a:uFillTx/>
                <a:latin typeface="汉仪字酷堂义山楷W" panose="00020600040101010101" pitchFamily="18" charset="-122"/>
                <a:ea typeface="汉仪字酷堂义山楷W" panose="00020600040101010101" pitchFamily="18" charset="-122"/>
                <a:sym typeface="等线" panose="02010600030101010101" pitchFamily="2" charset="-122"/>
              </a:rPr>
              <a:t> </a:t>
            </a:r>
            <a:endParaRPr kumimoji="0" lang="zh-CN" altLang="en-US" sz="2400" b="1" i="0" u="none" strike="noStrike" kern="1200" cap="none" spc="0" normalizeH="0" baseline="0" noProof="0">
              <a:ln>
                <a:noFill/>
              </a:ln>
              <a:solidFill>
                <a:schemeClr val="tx1">
                  <a:lumMod val="65000"/>
                  <a:lumOff val="35000"/>
                </a:schemeClr>
              </a:solidFill>
              <a:effectLst/>
              <a:uLnTx/>
              <a:uFillTx/>
              <a:latin typeface="汉仪字酷堂义山楷W" panose="00020600040101010101" pitchFamily="18" charset="-122"/>
              <a:ea typeface="汉仪字酷堂义山楷W" panose="00020600040101010101" pitchFamily="18" charset="-122"/>
              <a:sym typeface="等线" panose="02010600030101010101" pitchFamily="2" charset="-122"/>
            </a:endParaRPr>
          </a:p>
        </p:txBody>
      </p:sp>
      <p:pic>
        <p:nvPicPr>
          <p:cNvPr id="3" name="图片 2"/>
          <p:cNvPicPr>
            <a:picLocks noChangeAspect="1"/>
          </p:cNvPicPr>
          <p:nvPr/>
        </p:nvPicPr>
        <p:blipFill>
          <a:blip r:embed="rId1" cstate="screen"/>
          <a:srcRect/>
          <a:stretch>
            <a:fillRect/>
          </a:stretch>
        </p:blipFill>
        <p:spPr>
          <a:xfrm>
            <a:off x="2" y="4416044"/>
            <a:ext cx="2712718" cy="2441956"/>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4" name="图片 3"/>
          <p:cNvPicPr>
            <a:picLocks noChangeAspect="1"/>
          </p:cNvPicPr>
          <p:nvPr/>
        </p:nvPicPr>
        <p:blipFill>
          <a:blip r:embed="rId2" cstate="screen"/>
          <a:srcRect/>
          <a:stretch>
            <a:fillRect/>
          </a:stretch>
        </p:blipFill>
        <p:spPr>
          <a:xfrm>
            <a:off x="9325076" y="0"/>
            <a:ext cx="2866571" cy="2976880"/>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grpSp>
        <p:nvGrpSpPr>
          <p:cNvPr id="23" name="组合 22"/>
          <p:cNvGrpSpPr/>
          <p:nvPr/>
        </p:nvGrpSpPr>
        <p:grpSpPr>
          <a:xfrm>
            <a:off x="745490" y="1579880"/>
            <a:ext cx="2412365" cy="3714750"/>
            <a:chOff x="1434373" y="1515618"/>
            <a:chExt cx="3076667" cy="4318000"/>
          </a:xfrm>
        </p:grpSpPr>
        <p:sp>
          <p:nvSpPr>
            <p:cNvPr id="17" name="矩形: 圆角 16"/>
            <p:cNvSpPr/>
            <p:nvPr/>
          </p:nvSpPr>
          <p:spPr>
            <a:xfrm>
              <a:off x="1434373" y="1515618"/>
              <a:ext cx="3076667" cy="4318000"/>
            </a:xfrm>
            <a:prstGeom prst="roundRect">
              <a:avLst>
                <a:gd name="adj" fmla="val 13990"/>
              </a:avLst>
            </a:prstGeom>
            <a:solidFill>
              <a:srgbClr val="F4E3C0"/>
            </a:solidFill>
            <a:ln w="38100">
              <a:solidFill>
                <a:srgbClr val="014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913812" y="1598168"/>
              <a:ext cx="2451453" cy="803812"/>
            </a:xfrm>
            <a:prstGeom prst="rect">
              <a:avLst/>
            </a:prstGeom>
            <a:noFill/>
          </p:spPr>
          <p:txBody>
            <a:bodyPr wrap="square" rtlCol="0">
              <a:spAutoFit/>
            </a:bodyPr>
            <a:lstStyle/>
            <a:p>
              <a:pPr marL="0" marR="0" indent="0" algn="ctr" defTabSz="914400" rtl="0" eaLnBrk="1" fontAlgn="auto" latinLnBrk="0" hangingPunct="1">
                <a:lnSpc>
                  <a:spcPct val="130000"/>
                </a:lnSpc>
                <a:spcBef>
                  <a:spcPts val="0"/>
                </a:spcBef>
                <a:spcAft>
                  <a:spcPts val="0"/>
                </a:spcAft>
                <a:buClrTx/>
                <a:buSzTx/>
                <a:buFontTx/>
                <a:buNone/>
              </a:pPr>
              <a:r>
                <a:rPr lang="zh-CN" altLang="en-US" sz="3000">
                  <a:solidFill>
                    <a:prstClr val="black">
                      <a:lumMod val="65000"/>
                      <a:lumOff val="35000"/>
                    </a:prstClr>
                  </a:solidFill>
                  <a:latin typeface="华文楷体" panose="02010600040101010101" charset="-122"/>
                  <a:ea typeface="华文楷体" panose="02010600040101010101" charset="-122"/>
                </a:rPr>
                <a:t>管理人员</a:t>
              </a:r>
              <a:endParaRPr lang="zh-CN" altLang="en-US" sz="3000">
                <a:solidFill>
                  <a:prstClr val="black">
                    <a:lumMod val="65000"/>
                    <a:lumOff val="35000"/>
                  </a:prstClr>
                </a:solidFill>
                <a:latin typeface="华文楷体" panose="02010600040101010101" charset="-122"/>
                <a:ea typeface="华文楷体" panose="02010600040101010101" charset="-122"/>
              </a:endParaRPr>
            </a:p>
          </p:txBody>
        </p:sp>
        <p:sp>
          <p:nvSpPr>
            <p:cNvPr id="22" name="文本框 21"/>
            <p:cNvSpPr txBox="1"/>
            <p:nvPr/>
          </p:nvSpPr>
          <p:spPr>
            <a:xfrm>
              <a:off x="1620337" y="2545416"/>
              <a:ext cx="2704738" cy="2709637"/>
            </a:xfrm>
            <a:prstGeom prst="rect">
              <a:avLst/>
            </a:prstGeom>
            <a:noFill/>
          </p:spPr>
          <p:txBody>
            <a:bodyPr wrap="square" rtlCol="0">
              <a:spAutoFit/>
            </a:bodyPr>
            <a:lstStyle/>
            <a:p>
              <a:pPr marL="0" marR="0" indent="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（1）自主的环境</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a:p>
              <a:pPr marL="0" marR="0" indent="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（2）建立合作的系统体制</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a:p>
              <a:pPr marL="0" marR="0" indent="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（3）必要的资源</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a:p>
              <a:pPr marL="0" marR="0" indent="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（4）评估课堂上PBL的实施情况并进行必要的调整</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p:txBody>
        </p:sp>
      </p:grpSp>
      <p:grpSp>
        <p:nvGrpSpPr>
          <p:cNvPr id="24" name="组合 23"/>
          <p:cNvGrpSpPr/>
          <p:nvPr/>
        </p:nvGrpSpPr>
        <p:grpSpPr>
          <a:xfrm>
            <a:off x="3592830" y="1579880"/>
            <a:ext cx="2412365" cy="3714750"/>
            <a:chOff x="1434373" y="1515618"/>
            <a:chExt cx="3076667" cy="4318000"/>
          </a:xfrm>
        </p:grpSpPr>
        <p:sp>
          <p:nvSpPr>
            <p:cNvPr id="25" name="矩形: 圆角 24"/>
            <p:cNvSpPr/>
            <p:nvPr/>
          </p:nvSpPr>
          <p:spPr>
            <a:xfrm>
              <a:off x="1434373" y="1515618"/>
              <a:ext cx="3076667" cy="4318000"/>
            </a:xfrm>
            <a:prstGeom prst="roundRect">
              <a:avLst>
                <a:gd name="adj" fmla="val 13990"/>
              </a:avLst>
            </a:prstGeom>
            <a:solidFill>
              <a:srgbClr val="F4E3C0"/>
            </a:solidFill>
            <a:ln w="38100">
              <a:solidFill>
                <a:srgbClr val="014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1913979" y="1598163"/>
              <a:ext cx="2117454" cy="803812"/>
            </a:xfrm>
            <a:prstGeom prst="rect">
              <a:avLst/>
            </a:prstGeom>
            <a:noFill/>
          </p:spPr>
          <p:txBody>
            <a:bodyPr wrap="square" rtlCol="0">
              <a:spAutoFit/>
            </a:bodyPr>
            <a:lstStyle/>
            <a:p>
              <a:pPr marL="0" marR="0" indent="0" algn="ctr" defTabSz="914400" rtl="0" eaLnBrk="1" fontAlgn="auto" latinLnBrk="0" hangingPunct="1">
                <a:lnSpc>
                  <a:spcPct val="130000"/>
                </a:lnSpc>
                <a:spcBef>
                  <a:spcPts val="0"/>
                </a:spcBef>
                <a:spcAft>
                  <a:spcPts val="0"/>
                </a:spcAft>
                <a:buClrTx/>
                <a:buSzTx/>
                <a:buFontTx/>
                <a:buNone/>
              </a:pPr>
              <a:r>
                <a:rPr lang="zh-CN" altLang="en-US" sz="3000">
                  <a:solidFill>
                    <a:prstClr val="black">
                      <a:lumMod val="65000"/>
                      <a:lumOff val="35000"/>
                    </a:prstClr>
                  </a:solidFill>
                  <a:latin typeface="华文楷体" panose="02010600040101010101" charset="-122"/>
                  <a:ea typeface="华文楷体" panose="02010600040101010101" charset="-122"/>
                </a:rPr>
                <a:t>教师</a:t>
              </a:r>
              <a:endParaRPr lang="zh-CN" altLang="en-US" sz="3200">
                <a:solidFill>
                  <a:prstClr val="black">
                    <a:lumMod val="65000"/>
                    <a:lumOff val="35000"/>
                  </a:prstClr>
                </a:solidFill>
                <a:latin typeface="汉仪字酷堂义山楷W" panose="00020600040101010101" pitchFamily="18" charset="-122"/>
                <a:ea typeface="汉仪字酷堂义山楷W" panose="00020600040101010101" pitchFamily="18" charset="-122"/>
              </a:endParaRPr>
            </a:p>
          </p:txBody>
        </p:sp>
        <p:sp>
          <p:nvSpPr>
            <p:cNvPr id="27" name="文本框 26"/>
            <p:cNvSpPr txBox="1"/>
            <p:nvPr/>
          </p:nvSpPr>
          <p:spPr>
            <a:xfrm>
              <a:off x="1755584" y="2545416"/>
              <a:ext cx="2704738" cy="2709637"/>
            </a:xfrm>
            <a:prstGeom prst="rect">
              <a:avLst/>
            </a:prstGeom>
            <a:noFill/>
          </p:spPr>
          <p:txBody>
            <a:bodyPr wrap="square" rtlCol="0">
              <a:spAutoFit/>
            </a:bodyPr>
            <a:lstStyle/>
            <a:p>
              <a:pPr marL="0" marR="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（1）协助者、导师或教练</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a:p>
              <a:pPr marL="0" marR="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（2）教师和学生共同控制学习环境</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a:p>
              <a:pPr marL="0" marR="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（3）跨学科的教学方法</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a:p>
              <a:pPr marL="0" marR="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（4）K-12各个年级</a:t>
              </a:r>
              <a:endParaRPr kumimoji="0" lang="zh-CN" altLang="en-US" sz="1600" b="0" i="0" u="none" strike="noStrike" kern="1200" cap="none" spc="0" normalizeH="0" baseline="0" noProof="0">
                <a:ln>
                  <a:noFill/>
                </a:ln>
                <a:solidFill>
                  <a:prstClr val="black">
                    <a:lumMod val="65000"/>
                    <a:lumOff val="35000"/>
                  </a:prstClr>
                </a:solidFill>
                <a:effectLst/>
                <a:uLnTx/>
                <a:uFillTx/>
                <a:latin typeface="汉仪字酷堂义山楷W" panose="00020600040101010101" pitchFamily="18" charset="-122"/>
                <a:ea typeface="汉仪字酷堂义山楷W" panose="00020600040101010101" pitchFamily="18" charset="-122"/>
              </a:endParaRPr>
            </a:p>
          </p:txBody>
        </p:sp>
      </p:grpSp>
      <p:grpSp>
        <p:nvGrpSpPr>
          <p:cNvPr id="28" name="组合 27"/>
          <p:cNvGrpSpPr/>
          <p:nvPr/>
        </p:nvGrpSpPr>
        <p:grpSpPr>
          <a:xfrm>
            <a:off x="6443345" y="1543685"/>
            <a:ext cx="2360295" cy="3768090"/>
            <a:chOff x="1434373" y="1598163"/>
            <a:chExt cx="3076667" cy="4318013"/>
          </a:xfrm>
        </p:grpSpPr>
        <p:sp>
          <p:nvSpPr>
            <p:cNvPr id="29" name="矩形: 圆角 28"/>
            <p:cNvSpPr/>
            <p:nvPr/>
          </p:nvSpPr>
          <p:spPr>
            <a:xfrm>
              <a:off x="1434373" y="1598176"/>
              <a:ext cx="3076667" cy="4318000"/>
            </a:xfrm>
            <a:prstGeom prst="roundRect">
              <a:avLst>
                <a:gd name="adj" fmla="val 13990"/>
              </a:avLst>
            </a:prstGeom>
            <a:solidFill>
              <a:srgbClr val="F4E3C0"/>
            </a:solidFill>
            <a:ln w="38100">
              <a:solidFill>
                <a:srgbClr val="014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913979" y="1598163"/>
              <a:ext cx="2117454" cy="792436"/>
            </a:xfrm>
            <a:prstGeom prst="rect">
              <a:avLst/>
            </a:prstGeom>
            <a:noFill/>
          </p:spPr>
          <p:txBody>
            <a:bodyPr wrap="square" rtlCol="0">
              <a:spAutoFit/>
            </a:bodyPr>
            <a:lstStyle/>
            <a:p>
              <a:pPr marL="0" marR="0" indent="0" algn="ctr" defTabSz="914400" rtl="0" eaLnBrk="1" fontAlgn="auto" latinLnBrk="0" hangingPunct="1">
                <a:lnSpc>
                  <a:spcPct val="130000"/>
                </a:lnSpc>
                <a:spcBef>
                  <a:spcPts val="0"/>
                </a:spcBef>
                <a:spcAft>
                  <a:spcPts val="0"/>
                </a:spcAft>
                <a:buClrTx/>
                <a:buSzTx/>
                <a:buFontTx/>
                <a:buNone/>
              </a:pPr>
              <a:r>
                <a:rPr lang="zh-CN" altLang="en-US" sz="3000">
                  <a:solidFill>
                    <a:prstClr val="black">
                      <a:lumMod val="65000"/>
                      <a:lumOff val="35000"/>
                    </a:prstClr>
                  </a:solidFill>
                  <a:latin typeface="华文楷体" panose="02010600040101010101" charset="-122"/>
                  <a:ea typeface="华文楷体" panose="02010600040101010101" charset="-122"/>
                </a:rPr>
                <a:t>学生</a:t>
              </a:r>
              <a:endParaRPr lang="zh-CN" altLang="en-US" sz="3200">
                <a:solidFill>
                  <a:prstClr val="black">
                    <a:lumMod val="65000"/>
                    <a:lumOff val="35000"/>
                  </a:prstClr>
                </a:solidFill>
                <a:latin typeface="汉仪字酷堂义山楷W" panose="00020600040101010101" pitchFamily="18" charset="-122"/>
                <a:ea typeface="汉仪字酷堂义山楷W" panose="00020600040101010101" pitchFamily="18" charset="-122"/>
              </a:endParaRPr>
            </a:p>
          </p:txBody>
        </p:sp>
        <p:sp>
          <p:nvSpPr>
            <p:cNvPr id="31" name="文本框 30"/>
            <p:cNvSpPr txBox="1"/>
            <p:nvPr/>
          </p:nvSpPr>
          <p:spPr>
            <a:xfrm>
              <a:off x="1620337" y="2923675"/>
              <a:ext cx="2704738" cy="1937794"/>
            </a:xfrm>
            <a:prstGeom prst="rect">
              <a:avLst/>
            </a:prstGeom>
            <a:noFill/>
          </p:spPr>
          <p:txBody>
            <a:bodyPr wrap="square" rtlCol="0">
              <a:spAutoFit/>
            </a:bodyPr>
            <a:lstStyle/>
            <a:p>
              <a:pPr marL="0" marR="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（1）早期教育阶段体验PBL</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a:p>
              <a:pPr marL="0" marR="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（2）多样化的学习环境</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a:p>
              <a:pPr marL="0" marR="0" algn="l"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（3）有关键的任务</a:t>
              </a:r>
              <a:endParaRPr kumimoji="0" lang="zh-CN" altLang="en-US" sz="1600" b="0" i="0" u="none" strike="noStrike" kern="1200" cap="none" spc="0" normalizeH="0" baseline="0" noProof="0">
                <a:ln>
                  <a:noFill/>
                </a:ln>
                <a:solidFill>
                  <a:prstClr val="black">
                    <a:lumMod val="65000"/>
                    <a:lumOff val="35000"/>
                  </a:prstClr>
                </a:solidFill>
                <a:effectLst/>
                <a:uLnTx/>
                <a:uFillTx/>
                <a:latin typeface="汉仪字酷堂义山楷W" panose="00020600040101010101" pitchFamily="18" charset="-122"/>
                <a:ea typeface="汉仪字酷堂义山楷W" panose="00020600040101010101" pitchFamily="18" charset="-122"/>
              </a:endParaRPr>
            </a:p>
          </p:txBody>
        </p:sp>
      </p:grpSp>
      <p:grpSp>
        <p:nvGrpSpPr>
          <p:cNvPr id="5" name="组合 4"/>
          <p:cNvGrpSpPr/>
          <p:nvPr/>
        </p:nvGrpSpPr>
        <p:grpSpPr>
          <a:xfrm>
            <a:off x="9218930" y="1578610"/>
            <a:ext cx="2158365" cy="3733165"/>
            <a:chOff x="1434373" y="1515618"/>
            <a:chExt cx="3076667" cy="4095642"/>
          </a:xfrm>
        </p:grpSpPr>
        <p:sp>
          <p:nvSpPr>
            <p:cNvPr id="6" name="矩形: 圆角 16"/>
            <p:cNvSpPr/>
            <p:nvPr/>
          </p:nvSpPr>
          <p:spPr>
            <a:xfrm>
              <a:off x="1434373" y="1515618"/>
              <a:ext cx="3076667" cy="4095642"/>
            </a:xfrm>
            <a:prstGeom prst="roundRect">
              <a:avLst>
                <a:gd name="adj" fmla="val 13990"/>
              </a:avLst>
            </a:prstGeom>
            <a:solidFill>
              <a:srgbClr val="F4E3C0"/>
            </a:solidFill>
            <a:ln w="38100">
              <a:solidFill>
                <a:srgbClr val="0146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750276" y="1598271"/>
              <a:ext cx="2444860" cy="758659"/>
            </a:xfrm>
            <a:prstGeom prst="rect">
              <a:avLst/>
            </a:prstGeom>
            <a:noFill/>
          </p:spPr>
          <p:txBody>
            <a:bodyPr wrap="square" rtlCol="0">
              <a:spAutoFit/>
            </a:bodyPr>
            <a:p>
              <a:pPr marL="0" marR="0" indent="0" algn="ctr" defTabSz="914400" rtl="0" eaLnBrk="1" fontAlgn="auto" latinLnBrk="0" hangingPunct="1">
                <a:lnSpc>
                  <a:spcPct val="130000"/>
                </a:lnSpc>
                <a:spcBef>
                  <a:spcPts val="0"/>
                </a:spcBef>
                <a:spcAft>
                  <a:spcPts val="0"/>
                </a:spcAft>
                <a:buClrTx/>
                <a:buSzTx/>
                <a:buFontTx/>
                <a:buNone/>
              </a:pPr>
              <a:r>
                <a:rPr lang="zh-CN" altLang="en-US" sz="3000">
                  <a:solidFill>
                    <a:prstClr val="black">
                      <a:lumMod val="65000"/>
                      <a:lumOff val="35000"/>
                    </a:prstClr>
                  </a:solidFill>
                  <a:latin typeface="华文楷体" panose="02010600040101010101" charset="-122"/>
                  <a:ea typeface="华文楷体" panose="02010600040101010101" charset="-122"/>
                </a:rPr>
                <a:t>社区伙伴</a:t>
              </a:r>
              <a:endParaRPr lang="zh-CN" altLang="en-US" sz="3000">
                <a:solidFill>
                  <a:prstClr val="black">
                    <a:lumMod val="65000"/>
                    <a:lumOff val="35000"/>
                  </a:prstClr>
                </a:solidFill>
                <a:latin typeface="华文楷体" panose="02010600040101010101" charset="-122"/>
                <a:ea typeface="华文楷体" panose="02010600040101010101" charset="-122"/>
              </a:endParaRPr>
            </a:p>
          </p:txBody>
        </p:sp>
        <p:sp>
          <p:nvSpPr>
            <p:cNvPr id="8" name="文本框 7"/>
            <p:cNvSpPr txBox="1"/>
            <p:nvPr/>
          </p:nvSpPr>
          <p:spPr>
            <a:xfrm>
              <a:off x="1621242" y="2840227"/>
              <a:ext cx="2704738" cy="1855195"/>
            </a:xfrm>
            <a:prstGeom prst="rect">
              <a:avLst/>
            </a:prstGeom>
            <a:noFill/>
          </p:spPr>
          <p:txBody>
            <a:bodyPr wrap="square" rtlCol="0">
              <a:spAutoFit/>
            </a:bodyPr>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rPr>
                <a:t>PBL项目要尽可能接近现实生活，让社区伙伴和家长能够参与到学生的项目活动中</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cs typeface="华文楷体" panose="0201060004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50080" y="3172665"/>
            <a:ext cx="3291840" cy="89154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lang="zh-CN" altLang="en-US" sz="40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时</a:t>
            </a:r>
            <a:r>
              <a:rPr kumimoji="0" lang="en-US" altLang="zh-CN" sz="40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 </a:t>
            </a:r>
            <a:r>
              <a:rPr kumimoji="0" lang="zh-CN" altLang="en-US" sz="40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间</a:t>
            </a:r>
            <a:endParaRPr kumimoji="0" lang="zh-CN" altLang="en-US" sz="40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sp>
        <p:nvSpPr>
          <p:cNvPr id="3" name="椭圆 2"/>
          <p:cNvSpPr/>
          <p:nvPr/>
        </p:nvSpPr>
        <p:spPr>
          <a:xfrm>
            <a:off x="5473700" y="1928065"/>
            <a:ext cx="1244600" cy="1244600"/>
          </a:xfrm>
          <a:prstGeom prst="ellipse">
            <a:avLst/>
          </a:prstGeom>
          <a:solidFill>
            <a:srgbClr val="B5B8DB"/>
          </a:solidFill>
          <a:ln>
            <a:solidFill>
              <a:schemeClr val="bg1"/>
            </a:solidFill>
          </a:ln>
          <a:effectLst>
            <a:outerShdw blurRad="3302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latin typeface="汉仪字酷堂义山楷W" panose="00020600040101010101" pitchFamily="18" charset="-122"/>
                <a:ea typeface="汉仪字酷堂义山楷W" panose="00020600040101010101" pitchFamily="18" charset="-122"/>
              </a:rPr>
              <a:t>2</a:t>
            </a:r>
            <a:endParaRPr lang="zh-CN" altLang="en-US" sz="4800">
              <a:latin typeface="汉仪字酷堂义山楷W" panose="00020600040101010101" pitchFamily="18" charset="-122"/>
              <a:ea typeface="汉仪字酷堂义山楷W" panose="00020600040101010101" pitchFamily="18" charset="-122"/>
            </a:endParaRPr>
          </a:p>
        </p:txBody>
      </p:sp>
      <p:pic>
        <p:nvPicPr>
          <p:cNvPr id="4" name="图片 3"/>
          <p:cNvPicPr>
            <a:picLocks noChangeAspect="1"/>
          </p:cNvPicPr>
          <p:nvPr/>
        </p:nvPicPr>
        <p:blipFill>
          <a:blip r:embed="rId1" cstate="screen"/>
          <a:srcRect/>
          <a:stretch>
            <a:fillRect/>
          </a:stretch>
        </p:blipFill>
        <p:spPr>
          <a:xfrm>
            <a:off x="2" y="2413090"/>
            <a:ext cx="4937758" cy="4444910"/>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5" name="图片 4"/>
          <p:cNvPicPr>
            <a:picLocks noChangeAspect="1"/>
          </p:cNvPicPr>
          <p:nvPr/>
        </p:nvPicPr>
        <p:blipFill>
          <a:blip r:embed="rId2" cstate="screen"/>
          <a:srcRect/>
          <a:stretch>
            <a:fillRect/>
          </a:stretch>
        </p:blipFill>
        <p:spPr>
          <a:xfrm>
            <a:off x="6718300" y="0"/>
            <a:ext cx="5473347" cy="5683968"/>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3142" y="326856"/>
            <a:ext cx="2976880" cy="570865"/>
          </a:xfrm>
          <a:prstGeom prst="rect">
            <a:avLst/>
          </a:prstGeom>
          <a:noFill/>
          <a:ln>
            <a:noFill/>
          </a:ln>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2400" b="1" i="0" u="none" strike="noStrike" cap="none" spc="0" normalizeH="0" baseline="0">
                <a:ln>
                  <a:noFill/>
                </a:ln>
                <a:solidFill>
                  <a:schemeClr val="tx1">
                    <a:lumMod val="65000"/>
                    <a:lumOff val="35000"/>
                  </a:schemeClr>
                </a:solidFill>
                <a:effectLst/>
                <a:uLnTx/>
                <a:uFillTx/>
                <a:latin typeface="汉仪字酷堂义山楷W" panose="00020600040101010101" pitchFamily="18" charset="-122"/>
                <a:ea typeface="汉仪字酷堂义山楷W" panose="00020600040101010101" pitchFamily="18" charset="-122"/>
              </a:defRPr>
            </a:lvl1pPr>
          </a:lstStyle>
          <a:p>
            <a:r>
              <a:rPr lang="zh-CN" altLang="en-US">
                <a:sym typeface="等线" panose="02010600030101010101" pitchFamily="2" charset="-122"/>
              </a:rPr>
              <a:t> </a:t>
            </a:r>
            <a:r>
              <a:rPr lang="en-US" altLang="zh-CN">
                <a:sym typeface="等线" panose="02010600030101010101" pitchFamily="2" charset="-122"/>
              </a:rPr>
              <a:t>02  </a:t>
            </a:r>
            <a:r>
              <a:rPr lang="zh-CN" altLang="en-US">
                <a:latin typeface="华文楷体" panose="02010600040101010101" charset="-122"/>
                <a:ea typeface="华文楷体" panose="02010600040101010101" charset="-122"/>
                <a:cs typeface="华文楷体" panose="02010600040101010101" charset="-122"/>
                <a:sym typeface="等线" panose="02010600030101010101" pitchFamily="2" charset="-122"/>
              </a:rPr>
              <a:t>时间</a:t>
            </a:r>
            <a:r>
              <a:rPr lang="zh-CN" altLang="en-US">
                <a:latin typeface="华文楷体" panose="02010600040101010101" charset="-122"/>
                <a:ea typeface="华文楷体" panose="02010600040101010101" charset="-122"/>
                <a:cs typeface="华文楷体" panose="02010600040101010101" charset="-122"/>
                <a:sym typeface="等线" panose="02010600030101010101" pitchFamily="2" charset="-122"/>
              </a:rPr>
              <a:t> </a:t>
            </a:r>
            <a:endParaRPr lang="zh-CN" altLang="en-US">
              <a:latin typeface="华文楷体" panose="02010600040101010101" charset="-122"/>
              <a:ea typeface="华文楷体" panose="02010600040101010101" charset="-122"/>
              <a:cs typeface="华文楷体" panose="02010600040101010101" charset="-122"/>
              <a:sym typeface="等线" panose="02010600030101010101" pitchFamily="2" charset="-122"/>
            </a:endParaRPr>
          </a:p>
        </p:txBody>
      </p:sp>
      <p:pic>
        <p:nvPicPr>
          <p:cNvPr id="6" name="图片 5"/>
          <p:cNvPicPr>
            <a:picLocks noChangeAspect="1"/>
          </p:cNvPicPr>
          <p:nvPr/>
        </p:nvPicPr>
        <p:blipFill>
          <a:blip r:embed="rId1" cstate="screen"/>
          <a:srcRect/>
          <a:stretch>
            <a:fillRect/>
          </a:stretch>
        </p:blipFill>
        <p:spPr>
          <a:xfrm>
            <a:off x="4264568" y="1859280"/>
            <a:ext cx="3677920" cy="3535680"/>
          </a:xfrm>
          <a:custGeom>
            <a:avLst/>
            <a:gdLst>
              <a:gd name="connsiteX0" fmla="*/ 1838960 w 3677920"/>
              <a:gd name="connsiteY0" fmla="*/ 0 h 3535680"/>
              <a:gd name="connsiteX1" fmla="*/ 3677920 w 3677920"/>
              <a:gd name="connsiteY1" fmla="*/ 1767840 h 3535680"/>
              <a:gd name="connsiteX2" fmla="*/ 1838960 w 3677920"/>
              <a:gd name="connsiteY2" fmla="*/ 3535680 h 3535680"/>
              <a:gd name="connsiteX3" fmla="*/ 0 w 3677920"/>
              <a:gd name="connsiteY3" fmla="*/ 1767840 h 3535680"/>
              <a:gd name="connsiteX4" fmla="*/ 1838960 w 3677920"/>
              <a:gd name="connsiteY4" fmla="*/ 0 h 3535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7920" h="3535680">
                <a:moveTo>
                  <a:pt x="1838960" y="0"/>
                </a:moveTo>
                <a:cubicBezTo>
                  <a:pt x="2854590" y="0"/>
                  <a:pt x="3677920" y="791489"/>
                  <a:pt x="3677920" y="1767840"/>
                </a:cubicBezTo>
                <a:cubicBezTo>
                  <a:pt x="3677920" y="2744191"/>
                  <a:pt x="2854590" y="3535680"/>
                  <a:pt x="1838960" y="3535680"/>
                </a:cubicBezTo>
                <a:cubicBezTo>
                  <a:pt x="823330" y="3535680"/>
                  <a:pt x="0" y="2744191"/>
                  <a:pt x="0" y="1767840"/>
                </a:cubicBezTo>
                <a:cubicBezTo>
                  <a:pt x="0" y="791489"/>
                  <a:pt x="823330" y="0"/>
                  <a:pt x="1838960" y="0"/>
                </a:cubicBezTo>
                <a:close/>
              </a:path>
            </a:pathLst>
          </a:custGeom>
        </p:spPr>
      </p:pic>
      <p:sp>
        <p:nvSpPr>
          <p:cNvPr id="7" name="文本框 6"/>
          <p:cNvSpPr txBox="1"/>
          <p:nvPr/>
        </p:nvSpPr>
        <p:spPr>
          <a:xfrm>
            <a:off x="1030605" y="1529715"/>
            <a:ext cx="2512695" cy="691515"/>
          </a:xfrm>
          <a:prstGeom prst="rect">
            <a:avLst/>
          </a:prstGeom>
          <a:noFill/>
        </p:spPr>
        <p:txBody>
          <a:bodyPr wrap="square" rtlCol="0">
            <a:spAutoFit/>
          </a:bodyPr>
          <a:lstStyle/>
          <a:p>
            <a:pPr marL="0" marR="0" indent="0" algn="ctr" defTabSz="914400" rtl="0" eaLnBrk="1" fontAlgn="auto" latinLnBrk="0" hangingPunct="1">
              <a:lnSpc>
                <a:spcPct val="130000"/>
              </a:lnSpc>
              <a:spcBef>
                <a:spcPts val="0"/>
              </a:spcBef>
              <a:spcAft>
                <a:spcPts val="0"/>
              </a:spcAft>
              <a:buClrTx/>
              <a:buSzTx/>
              <a:buFontTx/>
              <a:buNone/>
            </a:pPr>
            <a:r>
              <a:rPr lang="zh-CN" altLang="en-US" sz="3000">
                <a:solidFill>
                  <a:prstClr val="black">
                    <a:lumMod val="65000"/>
                    <a:lumOff val="35000"/>
                  </a:prstClr>
                </a:solidFill>
                <a:latin typeface="华文楷体" panose="02010600040101010101" charset="-122"/>
                <a:ea typeface="华文楷体" panose="02010600040101010101" charset="-122"/>
              </a:rPr>
              <a:t>结构模糊问题</a:t>
            </a:r>
            <a:endParaRPr kumimoji="0" lang="zh-CN" altLang="en-US" sz="300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sp>
        <p:nvSpPr>
          <p:cNvPr id="8" name="文本框 7"/>
          <p:cNvSpPr txBox="1"/>
          <p:nvPr/>
        </p:nvSpPr>
        <p:spPr>
          <a:xfrm>
            <a:off x="845820" y="2188845"/>
            <a:ext cx="2924810" cy="2971165"/>
          </a:xfrm>
          <a:prstGeom prst="rect">
            <a:avLst/>
          </a:prstGeom>
          <a:noFill/>
        </p:spPr>
        <p:txBody>
          <a:bodyPr wrap="square" rtlCol="0">
            <a:spAutoFit/>
          </a:bodyPr>
          <a:lstStyle/>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断定真正的问题</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陈述真正的问题</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识别替代性的视角</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确定限制因素</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收集信息</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产生可能的解决方案</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选择最好的解决方案</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计划落实解决方案的具体步骤</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a:p>
            <a:pPr marL="0" marR="0" indent="0" algn="ctr" defTabSz="914400" rtl="0" eaLnBrk="1" fontAlgn="auto" latinLnBrk="0" hangingPunct="1">
              <a:lnSpc>
                <a:spcPct val="130000"/>
              </a:lnSpc>
              <a:spcBef>
                <a:spcPts val="0"/>
              </a:spcBef>
              <a:spcAft>
                <a:spcPts val="0"/>
              </a:spcAft>
              <a:buClrTx/>
              <a:buSzTx/>
              <a:buFontTx/>
              <a:buNone/>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修改解决方案</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sp>
        <p:nvSpPr>
          <p:cNvPr id="11" name="文本框 10"/>
          <p:cNvSpPr txBox="1"/>
          <p:nvPr/>
        </p:nvSpPr>
        <p:spPr>
          <a:xfrm>
            <a:off x="8428355" y="1529715"/>
            <a:ext cx="2124075" cy="730885"/>
          </a:xfrm>
          <a:prstGeom prst="rect">
            <a:avLst/>
          </a:prstGeom>
          <a:noFill/>
        </p:spPr>
        <p:txBody>
          <a:bodyPr wrap="square" rtlCol="0">
            <a:spAutoFit/>
          </a:bodyPr>
          <a:lstStyle/>
          <a:p>
            <a:pPr marL="0" marR="0" indent="0" algn="ctr" defTabSz="914400" rtl="0" eaLnBrk="1" fontAlgn="auto" latinLnBrk="0" hangingPunct="1">
              <a:lnSpc>
                <a:spcPct val="130000"/>
              </a:lnSpc>
              <a:spcBef>
                <a:spcPts val="0"/>
              </a:spcBef>
              <a:spcAft>
                <a:spcPts val="0"/>
              </a:spcAft>
              <a:buClrTx/>
              <a:buSzTx/>
              <a:buFontTx/>
              <a:buNone/>
            </a:pPr>
            <a:r>
              <a:rPr lang="zh-CN" altLang="en-US" sz="3200">
                <a:solidFill>
                  <a:prstClr val="black">
                    <a:lumMod val="65000"/>
                    <a:lumOff val="35000"/>
                  </a:prstClr>
                </a:solidFill>
                <a:latin typeface="华文楷体" panose="02010600040101010101" charset="-122"/>
                <a:ea typeface="华文楷体" panose="02010600040101010101" charset="-122"/>
              </a:rPr>
              <a:t>小组讨论</a:t>
            </a:r>
            <a:endParaRPr kumimoji="0" lang="zh-CN" altLang="en-US" sz="320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sp>
        <p:nvSpPr>
          <p:cNvPr id="12" name="文本框 11"/>
          <p:cNvSpPr txBox="1"/>
          <p:nvPr/>
        </p:nvSpPr>
        <p:spPr>
          <a:xfrm>
            <a:off x="8185785" y="2317750"/>
            <a:ext cx="2713355" cy="2331085"/>
          </a:xfrm>
          <a:prstGeom prst="rect">
            <a:avLst/>
          </a:prstGeom>
          <a:noFill/>
        </p:spPr>
        <p:txBody>
          <a:bodyPr wrap="square" rtlCol="0">
            <a:spAutoFit/>
          </a:bodyPr>
          <a:lstStyle/>
          <a:p>
            <a:pPr marL="0" marR="0" indent="406400" algn="ctr" defTabSz="914400" rtl="0" fontAlgn="auto">
              <a:lnSpc>
                <a:spcPct val="130000"/>
              </a:lnSpc>
              <a:spcBef>
                <a:spcPts val="0"/>
              </a:spcBef>
              <a:spcAft>
                <a:spcPts val="0"/>
              </a:spcAft>
              <a:buClrTx/>
              <a:buSzTx/>
              <a:buFontTx/>
              <a:buNone/>
              <a:extLst>
                <a:ext uri="{35155182-B16C-46BC-9424-99874614C6A1}">
                  <wpsdc:indentchars xmlns:wpsdc="http://www.wps.cn/officeDocument/2017/drawingmlCustomData" val="200" checksum="1740828767"/>
                </a:ext>
              </a:extLst>
            </a:pPr>
            <a:r>
              <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rPr>
              <a:t>基于项目的学习是一种合作性的学习方式，倡导学生之间的参与、互动和合作，通过提出鼓励批判性思维和合作精神的开放性问题，教师可以推动学生积极参与小组活动。</a:t>
            </a:r>
            <a:endParaRPr kumimoji="0" lang="zh-CN" altLang="en-US" sz="16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pic>
        <p:nvPicPr>
          <p:cNvPr id="13" name="图片 12"/>
          <p:cNvPicPr>
            <a:picLocks noChangeAspect="1"/>
          </p:cNvPicPr>
          <p:nvPr/>
        </p:nvPicPr>
        <p:blipFill>
          <a:blip r:embed="rId2" cstate="screen"/>
          <a:srcRect/>
          <a:stretch>
            <a:fillRect/>
          </a:stretch>
        </p:blipFill>
        <p:spPr>
          <a:xfrm>
            <a:off x="2" y="3992880"/>
            <a:ext cx="3182802" cy="2865120"/>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14" name="图片 13"/>
          <p:cNvPicPr>
            <a:picLocks noChangeAspect="1"/>
          </p:cNvPicPr>
          <p:nvPr/>
        </p:nvPicPr>
        <p:blipFill>
          <a:blip r:embed="rId3" cstate="screen"/>
          <a:srcRect/>
          <a:stretch>
            <a:fillRect/>
          </a:stretch>
        </p:blipFill>
        <p:spPr>
          <a:xfrm>
            <a:off x="8663965" y="8323"/>
            <a:ext cx="3528035" cy="3663798"/>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2667" y="326856"/>
            <a:ext cx="2976880" cy="570865"/>
          </a:xfrm>
          <a:prstGeom prst="rect">
            <a:avLst/>
          </a:prstGeom>
          <a:noFill/>
          <a:ln>
            <a:noFill/>
          </a:ln>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2400" b="1" i="0" u="none" strike="noStrike" cap="none" spc="0" normalizeH="0" baseline="0">
                <a:ln>
                  <a:noFill/>
                </a:ln>
                <a:solidFill>
                  <a:schemeClr val="tx1">
                    <a:lumMod val="65000"/>
                    <a:lumOff val="35000"/>
                  </a:schemeClr>
                </a:solidFill>
                <a:effectLst/>
                <a:uLnTx/>
                <a:uFillTx/>
                <a:latin typeface="汉仪字酷堂义山楷W" panose="00020600040101010101" pitchFamily="18" charset="-122"/>
                <a:ea typeface="汉仪字酷堂义山楷W" panose="00020600040101010101" pitchFamily="18" charset="-122"/>
              </a:defRPr>
            </a:lvl1pPr>
          </a:lstStyle>
          <a:p>
            <a:r>
              <a:rPr lang="zh-CN" altLang="en-US">
                <a:latin typeface="华文楷体" panose="02010600040101010101" charset="-122"/>
                <a:ea typeface="华文楷体" panose="02010600040101010101" charset="-122"/>
                <a:cs typeface="华文楷体" panose="02010600040101010101" charset="-122"/>
                <a:sym typeface="等线" panose="02010600030101010101" pitchFamily="2" charset="-122"/>
              </a:rPr>
              <a:t> </a:t>
            </a:r>
            <a:r>
              <a:rPr lang="en-US" altLang="zh-CN">
                <a:latin typeface="华文楷体" panose="02010600040101010101" charset="-122"/>
                <a:ea typeface="华文楷体" panose="02010600040101010101" charset="-122"/>
                <a:cs typeface="华文楷体" panose="02010600040101010101" charset="-122"/>
                <a:sym typeface="等线" panose="02010600030101010101" pitchFamily="2" charset="-122"/>
              </a:rPr>
              <a:t>02  </a:t>
            </a:r>
            <a:r>
              <a:rPr lang="zh-CN" altLang="en-US">
                <a:latin typeface="华文楷体" panose="02010600040101010101" charset="-122"/>
                <a:ea typeface="华文楷体" panose="02010600040101010101" charset="-122"/>
                <a:cs typeface="华文楷体" panose="02010600040101010101" charset="-122"/>
                <a:sym typeface="等线" panose="02010600030101010101" pitchFamily="2" charset="-122"/>
              </a:rPr>
              <a:t>时间</a:t>
            </a:r>
            <a:endParaRPr lang="zh-CN" altLang="en-US">
              <a:latin typeface="华文楷体" panose="02010600040101010101" charset="-122"/>
              <a:ea typeface="华文楷体" panose="02010600040101010101" charset="-122"/>
              <a:cs typeface="华文楷体" panose="02010600040101010101" charset="-122"/>
              <a:sym typeface="等线" panose="02010600030101010101" pitchFamily="2" charset="-122"/>
            </a:endParaRPr>
          </a:p>
        </p:txBody>
      </p:sp>
      <p:pic>
        <p:nvPicPr>
          <p:cNvPr id="3" name="图片 2"/>
          <p:cNvPicPr>
            <a:picLocks noChangeAspect="1"/>
          </p:cNvPicPr>
          <p:nvPr>
            <p:custDataLst>
              <p:tags r:id="rId1"/>
            </p:custDataLst>
          </p:nvPr>
        </p:nvPicPr>
        <p:blipFill>
          <a:blip r:embed="rId2" cstate="screen"/>
          <a:srcRect/>
          <a:stretch>
            <a:fillRect/>
          </a:stretch>
        </p:blipFill>
        <p:spPr>
          <a:xfrm>
            <a:off x="2" y="3992880"/>
            <a:ext cx="3182802" cy="2865120"/>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4" name="图片 3"/>
          <p:cNvPicPr>
            <a:picLocks noChangeAspect="1"/>
          </p:cNvPicPr>
          <p:nvPr>
            <p:custDataLst>
              <p:tags r:id="rId3"/>
            </p:custDataLst>
          </p:nvPr>
        </p:nvPicPr>
        <p:blipFill>
          <a:blip r:embed="rId4" cstate="screen"/>
          <a:srcRect/>
          <a:stretch>
            <a:fillRect/>
          </a:stretch>
        </p:blipFill>
        <p:spPr>
          <a:xfrm>
            <a:off x="8663965" y="8323"/>
            <a:ext cx="3528035" cy="3663798"/>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grpSp>
        <p:nvGrpSpPr>
          <p:cNvPr id="21" name="组合 20"/>
          <p:cNvGrpSpPr/>
          <p:nvPr/>
        </p:nvGrpSpPr>
        <p:grpSpPr>
          <a:xfrm>
            <a:off x="2590800" y="327025"/>
            <a:ext cx="7658735" cy="5856605"/>
            <a:chOff x="1046480" y="1050132"/>
            <a:chExt cx="3048000" cy="4324508"/>
          </a:xfrm>
        </p:grpSpPr>
        <p:sp>
          <p:nvSpPr>
            <p:cNvPr id="22" name="矩形: 圆角 21"/>
            <p:cNvSpPr/>
            <p:nvPr/>
          </p:nvSpPr>
          <p:spPr>
            <a:xfrm>
              <a:off x="1046480" y="1483360"/>
              <a:ext cx="3048000" cy="3891280"/>
            </a:xfrm>
            <a:prstGeom prst="roundRect">
              <a:avLst/>
            </a:prstGeom>
            <a:solidFill>
              <a:srgbClr val="F4E3C0"/>
            </a:solidFill>
            <a:ln>
              <a:solidFill>
                <a:srgbClr val="E8D5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2077720" y="1050132"/>
              <a:ext cx="929640" cy="866455"/>
            </a:xfrm>
            <a:prstGeom prst="ellipse">
              <a:avLst/>
            </a:prstGeom>
            <a:solidFill>
              <a:srgbClr val="87AD8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a:solidFill>
                    <a:prstClr val="white"/>
                  </a:solidFill>
                  <a:latin typeface="汉仪字酷堂义山楷W" panose="00020600040101010101" pitchFamily="18" charset="-122"/>
                  <a:ea typeface="汉仪字酷堂义山楷W" panose="00020600040101010101" pitchFamily="18" charset="-122"/>
                </a:rPr>
                <a:t>案例</a:t>
              </a:r>
              <a:endParaRPr kumimoji="0" lang="zh-CN" altLang="en-US" sz="3200" b="0" i="0" u="none" strike="noStrike" kern="1200" cap="none" spc="0" normalizeH="0" baseline="0" noProof="0">
                <a:ln>
                  <a:noFill/>
                </a:ln>
                <a:solidFill>
                  <a:prstClr val="white"/>
                </a:solidFill>
                <a:effectLst/>
                <a:uLnTx/>
                <a:uFillTx/>
                <a:latin typeface="汉仪字酷堂义山楷W" panose="00020600040101010101" pitchFamily="18" charset="-122"/>
                <a:ea typeface="汉仪字酷堂义山楷W" panose="00020600040101010101" pitchFamily="18" charset="-122"/>
              </a:endParaRPr>
            </a:p>
          </p:txBody>
        </p:sp>
        <p:sp>
          <p:nvSpPr>
            <p:cNvPr id="24" name="文本框 23"/>
            <p:cNvSpPr txBox="1"/>
            <p:nvPr/>
          </p:nvSpPr>
          <p:spPr>
            <a:xfrm>
              <a:off x="1395455" y="1875909"/>
              <a:ext cx="2587087" cy="347055"/>
            </a:xfrm>
            <a:prstGeom prst="rect">
              <a:avLst/>
            </a:prstGeom>
            <a:noFill/>
            <a:ln>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a:ln>
                  <a:noFill/>
                </a:ln>
                <a:effectLst/>
                <a:uLnTx/>
                <a:uFillTx/>
                <a:latin typeface="汉仪字酷堂义山楷W" panose="00020600040101010101" pitchFamily="18" charset="-122"/>
                <a:ea typeface="汉仪字酷堂义山楷W" panose="00020600040101010101" pitchFamily="18" charset="-122"/>
              </a:endParaRPr>
            </a:p>
          </p:txBody>
        </p:sp>
      </p:grpSp>
      <p:pic>
        <p:nvPicPr>
          <p:cNvPr id="9" name="图片 8" descr="1652234864(1)"/>
          <p:cNvPicPr>
            <a:picLocks noChangeAspect="1"/>
          </p:cNvPicPr>
          <p:nvPr>
            <p:custDataLst>
              <p:tags r:id="rId5"/>
            </p:custDataLst>
          </p:nvPr>
        </p:nvPicPr>
        <p:blipFill>
          <a:blip r:embed="rId6"/>
          <a:stretch>
            <a:fillRect/>
          </a:stretch>
        </p:blipFill>
        <p:spPr>
          <a:xfrm>
            <a:off x="3429000" y="1518285"/>
            <a:ext cx="5842000" cy="45116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50080" y="3172665"/>
            <a:ext cx="3291840" cy="891540"/>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lang="zh-CN" altLang="en-US" sz="4000">
                <a:solidFill>
                  <a:prstClr val="black">
                    <a:lumMod val="65000"/>
                    <a:lumOff val="35000"/>
                  </a:prstClr>
                </a:solidFill>
                <a:latin typeface="华文楷体" panose="02010600040101010101" charset="-122"/>
                <a:ea typeface="华文楷体" panose="02010600040101010101" charset="-122"/>
              </a:rPr>
              <a:t>地</a:t>
            </a:r>
            <a:r>
              <a:rPr lang="en-US" altLang="zh-CN" sz="4000">
                <a:solidFill>
                  <a:prstClr val="black">
                    <a:lumMod val="65000"/>
                    <a:lumOff val="35000"/>
                  </a:prstClr>
                </a:solidFill>
                <a:latin typeface="华文楷体" panose="02010600040101010101" charset="-122"/>
                <a:ea typeface="华文楷体" panose="02010600040101010101" charset="-122"/>
              </a:rPr>
              <a:t> </a:t>
            </a:r>
            <a:r>
              <a:rPr lang="zh-CN" altLang="en-US" sz="4000">
                <a:solidFill>
                  <a:prstClr val="black">
                    <a:lumMod val="65000"/>
                    <a:lumOff val="35000"/>
                  </a:prstClr>
                </a:solidFill>
                <a:latin typeface="华文楷体" panose="02010600040101010101" charset="-122"/>
                <a:ea typeface="华文楷体" panose="02010600040101010101" charset="-122"/>
              </a:rPr>
              <a:t>点</a:t>
            </a:r>
            <a:endParaRPr kumimoji="0" lang="zh-CN" altLang="en-US" sz="4000" b="0" i="0" u="none" strike="noStrike" kern="1200" cap="none" spc="0" normalizeH="0" baseline="0" noProof="0">
              <a:ln>
                <a:noFill/>
              </a:ln>
              <a:solidFill>
                <a:prstClr val="black">
                  <a:lumMod val="65000"/>
                  <a:lumOff val="35000"/>
                </a:prstClr>
              </a:solidFill>
              <a:effectLst/>
              <a:uLnTx/>
              <a:uFillTx/>
              <a:latin typeface="华文楷体" panose="02010600040101010101" charset="-122"/>
              <a:ea typeface="华文楷体" panose="02010600040101010101" charset="-122"/>
            </a:endParaRPr>
          </a:p>
        </p:txBody>
      </p:sp>
      <p:sp>
        <p:nvSpPr>
          <p:cNvPr id="3" name="椭圆 2"/>
          <p:cNvSpPr/>
          <p:nvPr/>
        </p:nvSpPr>
        <p:spPr>
          <a:xfrm>
            <a:off x="5473700" y="1928065"/>
            <a:ext cx="1244600" cy="1244600"/>
          </a:xfrm>
          <a:prstGeom prst="ellipse">
            <a:avLst/>
          </a:prstGeom>
          <a:solidFill>
            <a:srgbClr val="B5B8DB"/>
          </a:solidFill>
          <a:ln>
            <a:solidFill>
              <a:schemeClr val="bg1"/>
            </a:solidFill>
          </a:ln>
          <a:effectLst>
            <a:outerShdw blurRad="3302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latin typeface="汉仪字酷堂义山楷W" panose="00020600040101010101" pitchFamily="18" charset="-122"/>
                <a:ea typeface="汉仪字酷堂义山楷W" panose="00020600040101010101" pitchFamily="18" charset="-122"/>
              </a:rPr>
              <a:t>3</a:t>
            </a:r>
            <a:endParaRPr lang="zh-CN" altLang="en-US" sz="4800">
              <a:latin typeface="汉仪字酷堂义山楷W" panose="00020600040101010101" pitchFamily="18" charset="-122"/>
              <a:ea typeface="汉仪字酷堂义山楷W" panose="00020600040101010101" pitchFamily="18" charset="-122"/>
            </a:endParaRPr>
          </a:p>
        </p:txBody>
      </p:sp>
      <p:pic>
        <p:nvPicPr>
          <p:cNvPr id="4" name="图片 3"/>
          <p:cNvPicPr>
            <a:picLocks noChangeAspect="1"/>
          </p:cNvPicPr>
          <p:nvPr/>
        </p:nvPicPr>
        <p:blipFill>
          <a:blip r:embed="rId1" cstate="screen"/>
          <a:srcRect/>
          <a:stretch>
            <a:fillRect/>
          </a:stretch>
        </p:blipFill>
        <p:spPr>
          <a:xfrm>
            <a:off x="2" y="2413090"/>
            <a:ext cx="4937758" cy="4444910"/>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5" name="图片 4"/>
          <p:cNvPicPr>
            <a:picLocks noChangeAspect="1"/>
          </p:cNvPicPr>
          <p:nvPr/>
        </p:nvPicPr>
        <p:blipFill>
          <a:blip r:embed="rId2" cstate="screen"/>
          <a:srcRect/>
          <a:stretch>
            <a:fillRect/>
          </a:stretch>
        </p:blipFill>
        <p:spPr>
          <a:xfrm>
            <a:off x="6718300" y="0"/>
            <a:ext cx="5473347" cy="5683968"/>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3142" y="326856"/>
            <a:ext cx="2976880" cy="459485"/>
          </a:xfrm>
          <a:prstGeom prst="rect">
            <a:avLst/>
          </a:prstGeom>
          <a:noFill/>
          <a:ln>
            <a:noFill/>
          </a:ln>
        </p:spPr>
        <p:txBody>
          <a:bodyPr wrap="square" rtlCol="0">
            <a:spAutoFit/>
          </a:bodyPr>
          <a:lstStyle>
            <a:defPPr>
              <a:defRPr lang="zh-CN"/>
            </a:defPPr>
            <a:lvl1pPr marR="0" lvl="0" indent="0" fontAlgn="auto">
              <a:lnSpc>
                <a:spcPct val="130000"/>
              </a:lnSpc>
              <a:spcBef>
                <a:spcPts val="0"/>
              </a:spcBef>
              <a:spcAft>
                <a:spcPts val="0"/>
              </a:spcAft>
              <a:buClrTx/>
              <a:buSzTx/>
              <a:buFontTx/>
              <a:buNone/>
              <a:defRPr kumimoji="0" sz="2400" b="1" i="0" u="none" strike="noStrike" cap="none" spc="0" normalizeH="0" baseline="0">
                <a:ln>
                  <a:noFill/>
                </a:ln>
                <a:solidFill>
                  <a:schemeClr val="tx1">
                    <a:lumMod val="65000"/>
                    <a:lumOff val="35000"/>
                  </a:schemeClr>
                </a:solidFill>
                <a:effectLst/>
                <a:uLnTx/>
                <a:uFillTx/>
                <a:latin typeface="汉仪字酷堂义山楷W" panose="00020600040101010101" pitchFamily="18" charset="-122"/>
                <a:ea typeface="汉仪字酷堂义山楷W" panose="00020600040101010101" pitchFamily="18" charset="-122"/>
              </a:defRPr>
            </a:lvl1pPr>
          </a:lstStyle>
          <a:p>
            <a:r>
              <a:rPr lang="zh-CN" altLang="en-US">
                <a:sym typeface="等线" panose="02010600030101010101" pitchFamily="2" charset="-122"/>
              </a:rPr>
              <a:t> </a:t>
            </a:r>
            <a:r>
              <a:rPr lang="en-US" altLang="zh-CN">
                <a:sym typeface="等线" panose="02010600030101010101" pitchFamily="2" charset="-122"/>
              </a:rPr>
              <a:t>03  </a:t>
            </a:r>
            <a:r>
              <a:rPr lang="zh-CN" altLang="en-US">
                <a:sym typeface="等线" panose="02010600030101010101" pitchFamily="2" charset="-122"/>
              </a:rPr>
              <a:t>课堂难点分析 </a:t>
            </a:r>
            <a:endParaRPr lang="zh-CN" altLang="en-US">
              <a:sym typeface="等线" panose="02010600030101010101" pitchFamily="2" charset="-122"/>
            </a:endParaRPr>
          </a:p>
        </p:txBody>
      </p:sp>
      <p:sp>
        <p:nvSpPr>
          <p:cNvPr id="3" name="矩形 2"/>
          <p:cNvSpPr/>
          <p:nvPr/>
        </p:nvSpPr>
        <p:spPr>
          <a:xfrm>
            <a:off x="762000" y="1148080"/>
            <a:ext cx="10718800" cy="4937760"/>
          </a:xfrm>
          <a:prstGeom prst="rect">
            <a:avLst/>
          </a:prstGeom>
          <a:solidFill>
            <a:srgbClr val="F4E3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汉仪字酷堂义山楷W" panose="00020600040101010101" pitchFamily="18" charset="-122"/>
              <a:ea typeface="汉仪字酷堂义山楷W" panose="00020600040101010101" pitchFamily="18" charset="-122"/>
            </a:endParaRPr>
          </a:p>
        </p:txBody>
      </p:sp>
      <p:pic>
        <p:nvPicPr>
          <p:cNvPr id="4" name="图片 3"/>
          <p:cNvPicPr>
            <a:picLocks noChangeAspect="1"/>
          </p:cNvPicPr>
          <p:nvPr/>
        </p:nvPicPr>
        <p:blipFill>
          <a:blip r:embed="rId1" cstate="screen"/>
          <a:stretch>
            <a:fillRect/>
          </a:stretch>
        </p:blipFill>
        <p:spPr>
          <a:xfrm>
            <a:off x="4980815" y="1764985"/>
            <a:ext cx="2180817" cy="3271520"/>
          </a:xfrm>
          <a:prstGeom prst="rect">
            <a:avLst/>
          </a:prstGeom>
          <a:ln w="38100">
            <a:solidFill>
              <a:schemeClr val="bg1"/>
            </a:solidFill>
          </a:ln>
        </p:spPr>
      </p:pic>
      <p:sp>
        <p:nvSpPr>
          <p:cNvPr id="5" name="文本框 4"/>
          <p:cNvSpPr txBox="1"/>
          <p:nvPr/>
        </p:nvSpPr>
        <p:spPr>
          <a:xfrm>
            <a:off x="1879503" y="1651037"/>
            <a:ext cx="2782886" cy="1050925"/>
          </a:xfrm>
          <a:prstGeom prst="rect">
            <a:avLst/>
          </a:prstGeom>
          <a:noFill/>
          <a:ln>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rPr>
              <a:t>1、PBL在小学</a:t>
            </a:r>
            <a:endPar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rPr>
              <a:t> 学生驱动的项目帮助幼儿园的孩子成为终身学习者。</a:t>
            </a:r>
            <a:endPar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endParaRPr>
          </a:p>
        </p:txBody>
      </p:sp>
      <p:sp>
        <p:nvSpPr>
          <p:cNvPr id="6" name="椭圆 5"/>
          <p:cNvSpPr/>
          <p:nvPr/>
        </p:nvSpPr>
        <p:spPr>
          <a:xfrm>
            <a:off x="1086152" y="1764985"/>
            <a:ext cx="619760" cy="619760"/>
          </a:xfrm>
          <a:prstGeom prst="ellipse">
            <a:avLst/>
          </a:prstGeom>
          <a:solidFill>
            <a:srgbClr val="B5B8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a:ln>
                  <a:noFill/>
                </a:ln>
                <a:solidFill>
                  <a:prstClr val="white"/>
                </a:solidFill>
                <a:effectLst/>
                <a:uLnTx/>
                <a:uFillTx/>
                <a:latin typeface="汉仪字酷堂义山楷W" panose="00020600040101010101" pitchFamily="18" charset="-122"/>
                <a:ea typeface="汉仪字酷堂义山楷W" panose="00020600040101010101" pitchFamily="18" charset="-122"/>
              </a:rPr>
              <a:t>1</a:t>
            </a:r>
            <a:endParaRPr kumimoji="0" lang="zh-CN" altLang="en-US" sz="3200" b="0" i="0" u="none" strike="noStrike" kern="1200" cap="none" spc="0" normalizeH="0" baseline="0" noProof="0">
              <a:ln>
                <a:noFill/>
              </a:ln>
              <a:solidFill>
                <a:prstClr val="white"/>
              </a:solidFill>
              <a:effectLst/>
              <a:uLnTx/>
              <a:uFillTx/>
              <a:latin typeface="汉仪字酷堂义山楷W" panose="00020600040101010101" pitchFamily="18" charset="-122"/>
              <a:ea typeface="汉仪字酷堂义山楷W" panose="00020600040101010101" pitchFamily="18" charset="-122"/>
            </a:endParaRPr>
          </a:p>
        </p:txBody>
      </p:sp>
      <p:sp>
        <p:nvSpPr>
          <p:cNvPr id="7" name="文本框 6"/>
          <p:cNvSpPr txBox="1"/>
          <p:nvPr/>
        </p:nvSpPr>
        <p:spPr>
          <a:xfrm>
            <a:off x="1870557" y="3566813"/>
            <a:ext cx="2782886" cy="1691005"/>
          </a:xfrm>
          <a:prstGeom prst="rect">
            <a:avLst/>
          </a:prstGeom>
          <a:noFill/>
          <a:ln>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rPr>
              <a:t>3、PBL在高中</a:t>
            </a:r>
            <a:endPar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rPr>
              <a:t> 高中学生对于独立学习的偏爱使他们更加积极地投入到问题的解决方案中，也能更深入地学习概念。</a:t>
            </a:r>
            <a:endPar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endParaRPr>
          </a:p>
        </p:txBody>
      </p:sp>
      <p:sp>
        <p:nvSpPr>
          <p:cNvPr id="8" name="椭圆 7"/>
          <p:cNvSpPr/>
          <p:nvPr/>
        </p:nvSpPr>
        <p:spPr>
          <a:xfrm>
            <a:off x="1086152" y="3820167"/>
            <a:ext cx="619760" cy="619760"/>
          </a:xfrm>
          <a:prstGeom prst="ellipse">
            <a:avLst/>
          </a:prstGeom>
          <a:solidFill>
            <a:srgbClr val="B5B8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a:solidFill>
                  <a:prstClr val="white"/>
                </a:solidFill>
                <a:latin typeface="汉仪字酷堂义山楷W" panose="00020600040101010101" pitchFamily="18" charset="-122"/>
                <a:ea typeface="汉仪字酷堂义山楷W" panose="00020600040101010101" pitchFamily="18" charset="-122"/>
              </a:rPr>
              <a:t>3</a:t>
            </a:r>
            <a:endParaRPr kumimoji="0" lang="zh-CN" altLang="en-US" sz="3200" b="0" i="0" u="none" strike="noStrike" kern="1200" cap="none" spc="0" normalizeH="0" baseline="0" noProof="0">
              <a:ln>
                <a:noFill/>
              </a:ln>
              <a:solidFill>
                <a:prstClr val="white"/>
              </a:solidFill>
              <a:effectLst/>
              <a:uLnTx/>
              <a:uFillTx/>
              <a:latin typeface="汉仪字酷堂义山楷W" panose="00020600040101010101" pitchFamily="18" charset="-122"/>
              <a:ea typeface="汉仪字酷堂义山楷W" panose="00020600040101010101" pitchFamily="18" charset="-122"/>
            </a:endParaRPr>
          </a:p>
        </p:txBody>
      </p:sp>
      <p:sp>
        <p:nvSpPr>
          <p:cNvPr id="9" name="文本框 8"/>
          <p:cNvSpPr txBox="1"/>
          <p:nvPr/>
        </p:nvSpPr>
        <p:spPr>
          <a:xfrm>
            <a:off x="8348361" y="1625600"/>
            <a:ext cx="2782886" cy="1691005"/>
          </a:xfrm>
          <a:prstGeom prst="rect">
            <a:avLst/>
          </a:prstGeom>
          <a:noFill/>
          <a:ln>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rPr>
              <a:t>2、PBL在初中</a:t>
            </a:r>
            <a:endPar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rPr>
              <a:t> 能够体验为解决现实世界的问题找到方案，对他们未来的计划、教育和事业产生影响</a:t>
            </a:r>
            <a:r>
              <a:rPr kumimoji="0" lang="zh-CN" altLang="en-US"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rPr>
              <a:t>。</a:t>
            </a:r>
            <a:endParaRPr kumimoji="0" lang="zh-CN" altLang="en-US" sz="1600" b="0" i="0" u="none" strike="noStrike" kern="1200" cap="none" spc="0" normalizeH="0" baseline="0" noProof="0">
              <a:ln>
                <a:noFill/>
              </a:ln>
              <a:effectLst/>
              <a:uLnTx/>
              <a:uFillTx/>
              <a:latin typeface="华文楷体" panose="02010600040101010101" charset="-122"/>
              <a:ea typeface="华文楷体" panose="02010600040101010101" charset="-122"/>
              <a:cs typeface="华文楷体" panose="02010600040101010101" charset="-122"/>
            </a:endParaRPr>
          </a:p>
        </p:txBody>
      </p:sp>
      <p:sp>
        <p:nvSpPr>
          <p:cNvPr id="10" name="椭圆 9"/>
          <p:cNvSpPr/>
          <p:nvPr/>
        </p:nvSpPr>
        <p:spPr>
          <a:xfrm>
            <a:off x="7535960" y="1764985"/>
            <a:ext cx="619760" cy="619760"/>
          </a:xfrm>
          <a:prstGeom prst="ellipse">
            <a:avLst/>
          </a:prstGeom>
          <a:solidFill>
            <a:srgbClr val="B5B8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a:solidFill>
                  <a:prstClr val="white"/>
                </a:solidFill>
                <a:latin typeface="汉仪字酷堂义山楷W" panose="00020600040101010101" pitchFamily="18" charset="-122"/>
                <a:ea typeface="汉仪字酷堂义山楷W" panose="00020600040101010101" pitchFamily="18" charset="-122"/>
              </a:rPr>
              <a:t>2</a:t>
            </a:r>
            <a:endParaRPr kumimoji="0" lang="zh-CN" altLang="en-US" sz="3200" b="0" i="0" u="none" strike="noStrike" kern="1200" cap="none" spc="0" normalizeH="0" baseline="0" noProof="0">
              <a:ln>
                <a:noFill/>
              </a:ln>
              <a:solidFill>
                <a:prstClr val="white"/>
              </a:solidFill>
              <a:effectLst/>
              <a:uLnTx/>
              <a:uFillTx/>
              <a:latin typeface="汉仪字酷堂义山楷W" panose="00020600040101010101" pitchFamily="18" charset="-122"/>
              <a:ea typeface="汉仪字酷堂义山楷W" panose="00020600040101010101" pitchFamily="18" charset="-122"/>
            </a:endParaRPr>
          </a:p>
        </p:txBody>
      </p:sp>
      <p:sp>
        <p:nvSpPr>
          <p:cNvPr id="11" name="文本框 10"/>
          <p:cNvSpPr txBox="1"/>
          <p:nvPr/>
        </p:nvSpPr>
        <p:spPr>
          <a:xfrm>
            <a:off x="8348361" y="3611887"/>
            <a:ext cx="2782886" cy="1691005"/>
          </a:xfrm>
          <a:prstGeom prst="rect">
            <a:avLst/>
          </a:prstGeom>
          <a:noFill/>
          <a:ln>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00" b="0" i="0" baseline="0" noProof="0">
                <a:ln>
                  <a:noFill/>
                </a:ln>
                <a:solidFill>
                  <a:schemeClr val="tx1"/>
                </a:solidFill>
                <a:effectLst/>
                <a:uLnTx/>
                <a:uFillTx/>
                <a:latin typeface="华文楷体" panose="02010600040101010101" charset="-122"/>
                <a:ea typeface="华文楷体" panose="02010600040101010101" charset="-122"/>
                <a:cs typeface="华文楷体" panose="02010600040101010101" charset="-122"/>
              </a:rPr>
              <a:t>4</a:t>
            </a:r>
            <a:r>
              <a:rPr kumimoji="0" lang="zh-CN" altLang="en-US" sz="1600" b="0" i="0" baseline="0" noProof="0">
                <a:ln>
                  <a:noFill/>
                </a:ln>
                <a:solidFill>
                  <a:schemeClr val="tx1"/>
                </a:solidFill>
                <a:effectLst/>
                <a:uLnTx/>
                <a:uFillTx/>
                <a:latin typeface="华文楷体" panose="02010600040101010101" charset="-122"/>
                <a:ea typeface="华文楷体" panose="02010600040101010101" charset="-122"/>
                <a:cs typeface="华文楷体" panose="02010600040101010101" charset="-122"/>
              </a:rPr>
              <a:t>、</a:t>
            </a:r>
            <a:r>
              <a:rPr kumimoji="0" lang="en-US" altLang="zh-CN" sz="1600" b="0" i="0" baseline="0" noProof="0">
                <a:ln>
                  <a:noFill/>
                </a:ln>
                <a:solidFill>
                  <a:schemeClr val="tx1"/>
                </a:solidFill>
                <a:effectLst/>
                <a:uLnTx/>
                <a:uFillTx/>
                <a:latin typeface="华文楷体" panose="02010600040101010101" charset="-122"/>
                <a:ea typeface="华文楷体" panose="02010600040101010101" charset="-122"/>
                <a:cs typeface="华文楷体" panose="02010600040101010101" charset="-122"/>
              </a:rPr>
              <a:t>PBL在高等院校</a:t>
            </a:r>
            <a:endParaRPr kumimoji="0" lang="en-US" altLang="zh-CN" sz="1600" b="0" i="0" baseline="0" noProof="0">
              <a:ln>
                <a:noFill/>
              </a:ln>
              <a:solidFill>
                <a:schemeClr val="tx1"/>
              </a:solidFill>
              <a:effectLst/>
              <a:uLnTx/>
              <a:uFillTx/>
              <a:latin typeface="华文楷体" panose="02010600040101010101" charset="-122"/>
              <a:ea typeface="华文楷体" panose="02010600040101010101" charset="-122"/>
              <a:cs typeface="华文楷体" panose="02010600040101010101" charset="-122"/>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altLang="zh-CN" sz="1600" b="0" i="0" baseline="0" noProof="0">
                <a:ln>
                  <a:noFill/>
                </a:ln>
                <a:solidFill>
                  <a:schemeClr val="tx1"/>
                </a:solidFill>
                <a:effectLst/>
                <a:uLnTx/>
                <a:uFillTx/>
                <a:latin typeface="华文楷体" panose="02010600040101010101" charset="-122"/>
                <a:ea typeface="华文楷体" panose="02010600040101010101" charset="-122"/>
                <a:cs typeface="华文楷体" panose="02010600040101010101" charset="-122"/>
              </a:rPr>
              <a:t>可以组建多个PBL活动小组，并在每个组指定一个人作为促进者来监控小组活动的过程。</a:t>
            </a:r>
            <a:endParaRPr kumimoji="0" lang="en-US" altLang="zh-CN" sz="1600" b="0" i="0" baseline="0" noProof="0">
              <a:ln>
                <a:noFill/>
              </a:ln>
              <a:solidFill>
                <a:schemeClr val="tx1"/>
              </a:solidFill>
              <a:effectLst/>
              <a:uLnTx/>
              <a:uFillTx/>
              <a:latin typeface="华文楷体" panose="02010600040101010101" charset="-122"/>
              <a:ea typeface="华文楷体" panose="02010600040101010101" charset="-122"/>
              <a:cs typeface="华文楷体" panose="02010600040101010101" charset="-122"/>
            </a:endParaRPr>
          </a:p>
        </p:txBody>
      </p:sp>
      <p:sp>
        <p:nvSpPr>
          <p:cNvPr id="12" name="椭圆 11"/>
          <p:cNvSpPr/>
          <p:nvPr/>
        </p:nvSpPr>
        <p:spPr>
          <a:xfrm>
            <a:off x="7535960" y="3820167"/>
            <a:ext cx="619760" cy="619760"/>
          </a:xfrm>
          <a:prstGeom prst="ellipse">
            <a:avLst/>
          </a:prstGeom>
          <a:solidFill>
            <a:srgbClr val="B5B8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200">
                <a:solidFill>
                  <a:prstClr val="white"/>
                </a:solidFill>
                <a:latin typeface="汉仪字酷堂义山楷W" panose="00020600040101010101" pitchFamily="18" charset="-122"/>
                <a:ea typeface="汉仪字酷堂义山楷W" panose="00020600040101010101" pitchFamily="18" charset="-122"/>
              </a:rPr>
              <a:t>4</a:t>
            </a:r>
            <a:endParaRPr kumimoji="0" lang="zh-CN" altLang="en-US" sz="3200" b="0" i="0" u="none" strike="noStrike" kern="1200" cap="none" spc="0" normalizeH="0" baseline="0" noProof="0">
              <a:ln>
                <a:noFill/>
              </a:ln>
              <a:solidFill>
                <a:prstClr val="white"/>
              </a:solidFill>
              <a:effectLst/>
              <a:uLnTx/>
              <a:uFillTx/>
              <a:latin typeface="汉仪字酷堂义山楷W" panose="00020600040101010101" pitchFamily="18" charset="-122"/>
              <a:ea typeface="汉仪字酷堂义山楷W" panose="00020600040101010101" pitchFamily="18" charset="-122"/>
            </a:endParaRPr>
          </a:p>
        </p:txBody>
      </p:sp>
      <p:pic>
        <p:nvPicPr>
          <p:cNvPr id="13" name="图片 12"/>
          <p:cNvPicPr>
            <a:picLocks noChangeAspect="1"/>
          </p:cNvPicPr>
          <p:nvPr/>
        </p:nvPicPr>
        <p:blipFill>
          <a:blip r:embed="rId2" cstate="screen"/>
          <a:srcRect/>
          <a:stretch>
            <a:fillRect/>
          </a:stretch>
        </p:blipFill>
        <p:spPr>
          <a:xfrm>
            <a:off x="2" y="4492698"/>
            <a:ext cx="2627565" cy="2365302"/>
          </a:xfrm>
          <a:custGeom>
            <a:avLst/>
            <a:gdLst>
              <a:gd name="connsiteX0" fmla="*/ 795338 w 6418723"/>
              <a:gd name="connsiteY0" fmla="*/ 2 h 5778056"/>
              <a:gd name="connsiteX1" fmla="*/ 1676400 w 6418723"/>
              <a:gd name="connsiteY1" fmla="*/ 151955 h 5778056"/>
              <a:gd name="connsiteX2" fmla="*/ 3530600 w 6418723"/>
              <a:gd name="connsiteY2" fmla="*/ 1993455 h 5778056"/>
              <a:gd name="connsiteX3" fmla="*/ 6057900 w 6418723"/>
              <a:gd name="connsiteY3" fmla="*/ 4762055 h 5778056"/>
              <a:gd name="connsiteX4" fmla="*/ 6418723 w 6418723"/>
              <a:gd name="connsiteY4" fmla="*/ 5778056 h 5778056"/>
              <a:gd name="connsiteX5" fmla="*/ 0 w 6418723"/>
              <a:gd name="connsiteY5" fmla="*/ 5778056 h 5778056"/>
              <a:gd name="connsiteX6" fmla="*/ 0 w 6418723"/>
              <a:gd name="connsiteY6" fmla="*/ 9683 h 5778056"/>
              <a:gd name="connsiteX7" fmla="*/ 144463 w 6418723"/>
              <a:gd name="connsiteY7" fmla="*/ 11809 h 5778056"/>
              <a:gd name="connsiteX8" fmla="*/ 795338 w 6418723"/>
              <a:gd name="connsiteY8" fmla="*/ 2 h 577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18723" h="5778056">
                <a:moveTo>
                  <a:pt x="795338" y="2"/>
                </a:moveTo>
                <a:cubicBezTo>
                  <a:pt x="1117600" y="-246"/>
                  <a:pt x="1425575" y="24955"/>
                  <a:pt x="1676400" y="151955"/>
                </a:cubicBezTo>
                <a:lnTo>
                  <a:pt x="3530600" y="1993455"/>
                </a:lnTo>
                <a:cubicBezTo>
                  <a:pt x="4233333" y="2962888"/>
                  <a:pt x="5355167" y="3792622"/>
                  <a:pt x="6057900" y="4762055"/>
                </a:cubicBezTo>
                <a:lnTo>
                  <a:pt x="6418723" y="5778056"/>
                </a:lnTo>
                <a:lnTo>
                  <a:pt x="0" y="5778056"/>
                </a:lnTo>
                <a:lnTo>
                  <a:pt x="0" y="9683"/>
                </a:lnTo>
                <a:lnTo>
                  <a:pt x="144463" y="11809"/>
                </a:lnTo>
                <a:cubicBezTo>
                  <a:pt x="359304" y="11643"/>
                  <a:pt x="580496" y="167"/>
                  <a:pt x="795338" y="2"/>
                </a:cubicBezTo>
                <a:close/>
              </a:path>
            </a:pathLst>
          </a:custGeom>
        </p:spPr>
      </p:pic>
      <p:pic>
        <p:nvPicPr>
          <p:cNvPr id="14" name="图片 13"/>
          <p:cNvPicPr>
            <a:picLocks noChangeAspect="1"/>
          </p:cNvPicPr>
          <p:nvPr/>
        </p:nvPicPr>
        <p:blipFill>
          <a:blip r:embed="rId3" cstate="screen"/>
          <a:srcRect/>
          <a:stretch>
            <a:fillRect/>
          </a:stretch>
        </p:blipFill>
        <p:spPr>
          <a:xfrm>
            <a:off x="9279428" y="-15475"/>
            <a:ext cx="2912572" cy="3024651"/>
          </a:xfrm>
          <a:custGeom>
            <a:avLst/>
            <a:gdLst>
              <a:gd name="connsiteX0" fmla="*/ 514688 w 6210300"/>
              <a:gd name="connsiteY0" fmla="*/ 0 h 6449280"/>
              <a:gd name="connsiteX1" fmla="*/ 6210300 w 6210300"/>
              <a:gd name="connsiteY1" fmla="*/ 0 h 6449280"/>
              <a:gd name="connsiteX2" fmla="*/ 6210300 w 6210300"/>
              <a:gd name="connsiteY2" fmla="*/ 5676600 h 6449280"/>
              <a:gd name="connsiteX3" fmla="*/ 6202992 w 6210300"/>
              <a:gd name="connsiteY3" fmla="*/ 5692803 h 6449280"/>
              <a:gd name="connsiteX4" fmla="*/ 5715000 w 6210300"/>
              <a:gd name="connsiteY4" fmla="*/ 6426200 h 6449280"/>
              <a:gd name="connsiteX5" fmla="*/ 3676650 w 6210300"/>
              <a:gd name="connsiteY5" fmla="*/ 2844800 h 6449280"/>
              <a:gd name="connsiteX6" fmla="*/ 0 w 6210300"/>
              <a:gd name="connsiteY6" fmla="*/ 958850 h 6449280"/>
              <a:gd name="connsiteX7" fmla="*/ 443752 w 6210300"/>
              <a:gd name="connsiteY7" fmla="*/ 59895 h 6449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10300" h="6449280">
                <a:moveTo>
                  <a:pt x="514688" y="0"/>
                </a:moveTo>
                <a:lnTo>
                  <a:pt x="6210300" y="0"/>
                </a:lnTo>
                <a:lnTo>
                  <a:pt x="6210300" y="5676600"/>
                </a:lnTo>
                <a:lnTo>
                  <a:pt x="6202992" y="5692803"/>
                </a:lnTo>
                <a:cubicBezTo>
                  <a:pt x="6020615" y="6083985"/>
                  <a:pt x="5849045" y="6357442"/>
                  <a:pt x="5715000" y="6426200"/>
                </a:cubicBezTo>
                <a:cubicBezTo>
                  <a:pt x="5102225" y="6740525"/>
                  <a:pt x="4629150" y="3756025"/>
                  <a:pt x="3676650" y="2844800"/>
                </a:cubicBezTo>
                <a:cubicBezTo>
                  <a:pt x="2724150" y="1933575"/>
                  <a:pt x="0" y="2000431"/>
                  <a:pt x="0" y="958850"/>
                </a:cubicBezTo>
                <a:cubicBezTo>
                  <a:pt x="0" y="633356"/>
                  <a:pt x="160752" y="327121"/>
                  <a:pt x="443752" y="5989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P spid="7" grpId="0"/>
      <p:bldP spid="7" grpId="1"/>
      <p:bldP spid="11" grpId="0"/>
      <p:bldP spid="11" grpId="1"/>
    </p:bldLst>
  </p:timing>
</p:sld>
</file>

<file path=ppt/tags/tag1.xml><?xml version="1.0" encoding="utf-8"?>
<p:tagLst xmlns:p="http://schemas.openxmlformats.org/presentationml/2006/main">
  <p:tag name="KSO_WM_UNIT_PLACING_PICTURE_USER_VIEWPORT" val="{&quot;height&quot;:4512,&quot;width&quot;:5012.286614173228}"/>
</p:tagLst>
</file>

<file path=ppt/tags/tag2.xml><?xml version="1.0" encoding="utf-8"?>
<p:tagLst xmlns:p="http://schemas.openxmlformats.org/presentationml/2006/main">
  <p:tag name="KSO_WM_UNIT_PLACING_PICTURE_USER_VIEWPORT" val="{&quot;height&quot;:5769.760629921259,&quot;width&quot;:5555.96062992126}"/>
</p:tagLst>
</file>

<file path=ppt/tags/tag3.xml><?xml version="1.0" encoding="utf-8"?>
<p:tagLst xmlns:p="http://schemas.openxmlformats.org/presentationml/2006/main">
  <p:tag name="KSO_WM_UNIT_PLACING_PICTURE_USER_VIEWPORT" val="{&quot;height&quot;:10800,&quot;width&quot;:7759}"/>
</p:tagLst>
</file>

<file path=ppt/tags/tag4.xml><?xml version="1.0" encoding="utf-8"?>
<p:tagLst xmlns:p="http://schemas.openxmlformats.org/presentationml/2006/main">
  <p:tag name="COMMONDATA" val="eyJjb3VudCI6MiwiaGRpZCI6ImE1Y2RlNmExODBjOTYwMTA3MmNhNGJkMzUwNDk4ODQ4IiwidXNlckNvdW50Ijoy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wrap="square">
        <a:spAutoFit/>
      </a:bodyPr>
      <a:lstStyle>
        <a:defPPr marL="0" marR="0" indent="0" algn="l" defTabSz="914400" rtl="0" eaLnBrk="1" fontAlgn="auto" latinLnBrk="0" hangingPunct="1">
          <a:lnSpc>
            <a:spcPct val="130000"/>
          </a:lnSpc>
          <a:spcBef>
            <a:spcPts val="0"/>
          </a:spcBef>
          <a:spcAft>
            <a:spcPts val="0"/>
          </a:spcAft>
          <a:buClrTx/>
          <a:buSzTx/>
          <a:buFontTx/>
          <a:buNone/>
          <a:defRPr kumimoji="0" sz="1200" b="0" i="0" u="none" strike="noStrike" kern="1200" cap="none" spc="0" normalizeH="0" baseline="0" noProof="0">
            <a:ln>
              <a:noFill/>
            </a:ln>
            <a:effectLst/>
            <a:uLnTx/>
            <a:uFillTx/>
            <a:latin typeface="汉仪字酷堂义山楷W" panose="00020600040101010101" pitchFamily="18" charset="-122"/>
            <a:ea typeface="汉仪字酷堂义山楷W" panose="00020600040101010101" pitchFamily="18"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683</Words>
  <Application>WPS 演示</Application>
  <PresentationFormat>宽屏</PresentationFormat>
  <Paragraphs>106</Paragraphs>
  <Slides>10</Slides>
  <Notes>1</Notes>
  <HiddenSlides>1</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10</vt:i4>
      </vt:variant>
    </vt:vector>
  </HeadingPairs>
  <TitlesOfParts>
    <vt:vector size="28" baseType="lpstr">
      <vt:lpstr>Arial</vt:lpstr>
      <vt:lpstr>宋体</vt:lpstr>
      <vt:lpstr>Wingdings</vt:lpstr>
      <vt:lpstr>汉仪字酷堂义山楷W</vt:lpstr>
      <vt:lpstr>微软雅黑</vt:lpstr>
      <vt:lpstr>Calibri</vt:lpstr>
      <vt:lpstr>思源黑体 CN Medium</vt:lpstr>
      <vt:lpstr>黑体</vt:lpstr>
      <vt:lpstr>等线</vt:lpstr>
      <vt:lpstr>Calibri</vt:lpstr>
      <vt:lpstr>思源黑体 CN Heavy</vt:lpstr>
      <vt:lpstr>思源黑体 CN Bold</vt:lpstr>
      <vt:lpstr>Microsoft YaHei Bold</vt:lpstr>
      <vt:lpstr>Arial Unicode MS</vt:lpstr>
      <vt:lpstr>华文楷体</vt:lpstr>
      <vt:lpstr>华文仿宋</vt:lpstr>
      <vt:lpstr>华文彩云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天外来客</dc:creator>
  <cp:lastModifiedBy>回首莫言伤</cp:lastModifiedBy>
  <cp:revision>4</cp:revision>
  <dcterms:created xsi:type="dcterms:W3CDTF">2021-12-17T12:13:00Z</dcterms:created>
  <dcterms:modified xsi:type="dcterms:W3CDTF">2022-05-11T07:18:15Z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v1.0_mb_pwwgWXVM4gY4trGZ2bB1Ow==</vt:lpwstr>
  </property>
  <property fmtid="{D5CDD505-2E9C-101B-9397-08002B2CF9AE}" pid="4" name="ICV">
    <vt:lpwstr>9067ED2109F944C881BC69AFBF69982E</vt:lpwstr>
  </property>
</Properties>
</file>