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Lst>
  <p:sldSz cx="12192000" cy="6858000"/>
  <p:notesSz cx="6858000" cy="9144000"/>
  <p:custDataLst>
    <p:tags r:id="rId26"/>
  </p:custDataLst>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Helvetic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4C3C2611-4C71-4FC5-86AE-919BDF0F9419}" styleName="">
    <a:wholeTbl>
      <a:tcTxStyle>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tags" Target="tags/tag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notesMaster" Target="notesMasters/notesMaster1.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0" name="Shape 100"/>
          <p:cNvSpPr/>
          <p:nvPr>
            <p:ph type="sldImg"/>
          </p:nvPr>
        </p:nvSpPr>
        <p:spPr>
          <a:xfrm>
            <a:off x="1143000" y="685800"/>
            <a:ext cx="4572000" cy="3429000"/>
          </a:xfrm>
          <a:prstGeom prst="rect">
            <a:avLst/>
          </a:prstGeom>
        </p:spPr>
        <p:txBody>
          <a:bodyPr/>
          <a:lstStyle/>
          <a:p/>
        </p:txBody>
      </p:sp>
      <p:sp>
        <p:nvSpPr>
          <p:cNvPr id="101" name="Shape 101"/>
          <p:cNvSpPr/>
          <p:nvPr>
            <p:ph type="body" sz="quarter" idx="1"/>
          </p:nvPr>
        </p:nvSpPr>
        <p:spPr>
          <a:xfrm>
            <a:off x="914400" y="4343400"/>
            <a:ext cx="5029200" cy="4114800"/>
          </a:xfrm>
          <a:prstGeom prst="rect">
            <a:avLst/>
          </a:prstGeom>
        </p:spPr>
        <p:txBody>
          <a:bodyPr/>
          <a:lstStyle/>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等线" panose="02010600030101010101" charset="-122"/>
      </a:defRPr>
    </a:lvl1pPr>
    <a:lvl2pPr indent="228600" latinLnBrk="0">
      <a:defRPr sz="1200">
        <a:latin typeface="+mn-lt"/>
        <a:ea typeface="+mn-ea"/>
        <a:cs typeface="+mn-cs"/>
        <a:sym typeface="等线" panose="02010600030101010101" charset="-122"/>
      </a:defRPr>
    </a:lvl2pPr>
    <a:lvl3pPr indent="457200" latinLnBrk="0">
      <a:defRPr sz="1200">
        <a:latin typeface="+mn-lt"/>
        <a:ea typeface="+mn-ea"/>
        <a:cs typeface="+mn-cs"/>
        <a:sym typeface="等线" panose="02010600030101010101" charset="-122"/>
      </a:defRPr>
    </a:lvl3pPr>
    <a:lvl4pPr indent="685800" latinLnBrk="0">
      <a:defRPr sz="1200">
        <a:latin typeface="+mn-lt"/>
        <a:ea typeface="+mn-ea"/>
        <a:cs typeface="+mn-cs"/>
        <a:sym typeface="等线" panose="02010600030101010101" charset="-122"/>
      </a:defRPr>
    </a:lvl4pPr>
    <a:lvl5pPr indent="914400" latinLnBrk="0">
      <a:defRPr sz="1200">
        <a:latin typeface="+mn-lt"/>
        <a:ea typeface="+mn-ea"/>
        <a:cs typeface="+mn-cs"/>
        <a:sym typeface="等线" panose="02010600030101010101" charset="-122"/>
      </a:defRPr>
    </a:lvl5pPr>
    <a:lvl6pPr indent="1143000" latinLnBrk="0">
      <a:defRPr sz="1200">
        <a:latin typeface="+mn-lt"/>
        <a:ea typeface="+mn-ea"/>
        <a:cs typeface="+mn-cs"/>
        <a:sym typeface="等线" panose="02010600030101010101" charset="-122"/>
      </a:defRPr>
    </a:lvl6pPr>
    <a:lvl7pPr indent="1371600" latinLnBrk="0">
      <a:defRPr sz="1200">
        <a:latin typeface="+mn-lt"/>
        <a:ea typeface="+mn-ea"/>
        <a:cs typeface="+mn-cs"/>
        <a:sym typeface="等线" panose="02010600030101010101" charset="-122"/>
      </a:defRPr>
    </a:lvl7pPr>
    <a:lvl8pPr indent="1600200" latinLnBrk="0">
      <a:defRPr sz="1200">
        <a:latin typeface="+mn-lt"/>
        <a:ea typeface="+mn-ea"/>
        <a:cs typeface="+mn-cs"/>
        <a:sym typeface="等线" panose="02010600030101010101" charset="-122"/>
      </a:defRPr>
    </a:lvl8pPr>
    <a:lvl9pPr indent="1828800" latinLnBrk="0">
      <a:defRPr sz="1200">
        <a:latin typeface="+mn-lt"/>
        <a:ea typeface="+mn-ea"/>
        <a:cs typeface="+mn-cs"/>
        <a:sym typeface="等线" panose="02010600030101010101" charset="-122"/>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11" name="标题文本"/>
          <p:cNvSpPr txBox="1"/>
          <p:nvPr>
            <p:ph type="title" hasCustomPrompt="1"/>
          </p:nvPr>
        </p:nvSpPr>
        <p:spPr>
          <a:xfrm>
            <a:off x="1524000" y="1122362"/>
            <a:ext cx="9144000" cy="2387601"/>
          </a:xfrm>
          <a:prstGeom prst="rect">
            <a:avLst/>
          </a:prstGeom>
        </p:spPr>
        <p:txBody>
          <a:bodyPr anchor="b"/>
          <a:lstStyle>
            <a:lvl1pPr algn="ctr">
              <a:defRPr sz="6000"/>
            </a:lvl1pPr>
          </a:lstStyle>
          <a:p>
            <a:r>
              <a:t>标题文本</a:t>
            </a:r>
          </a:p>
        </p:txBody>
      </p:sp>
      <p:sp>
        <p:nvSpPr>
          <p:cNvPr id="12" name="正文级别 1…"/>
          <p:cNvSpPr txBox="1"/>
          <p:nvPr>
            <p:ph type="body" sz="quarter" idx="1" hasCustomPrompt="1"/>
          </p:nvPr>
        </p:nvSpPr>
        <p:spPr>
          <a:xfrm>
            <a:off x="1524000" y="3602037"/>
            <a:ext cx="9144000" cy="1655764"/>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r>
              <a:t>正文级别 1</a:t>
            </a:r>
          </a:p>
          <a:p>
            <a:pPr lvl="1"/>
            <a:r>
              <a:t>正文级别 2</a:t>
            </a:r>
          </a:p>
          <a:p>
            <a:pPr lvl="2"/>
            <a:r>
              <a:t>正文级别 3</a:t>
            </a:r>
          </a:p>
          <a:p>
            <a:pPr lvl="3"/>
            <a:r>
              <a:t>正文级别 4</a:t>
            </a:r>
          </a:p>
          <a:p>
            <a:pPr lvl="4"/>
            <a:r>
              <a:t>正文级别 5</a:t>
            </a:r>
          </a:p>
        </p:txBody>
      </p:sp>
      <p:sp>
        <p:nvSpPr>
          <p:cNvPr id="13" name="幻灯片编号"/>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图片与标题">
    <p:spTree>
      <p:nvGrpSpPr>
        <p:cNvPr id="1" name=""/>
        <p:cNvGrpSpPr/>
        <p:nvPr/>
      </p:nvGrpSpPr>
      <p:grpSpPr>
        <a:xfrm>
          <a:off x="0" y="0"/>
          <a:ext cx="0" cy="0"/>
          <a:chOff x="0" y="0"/>
          <a:chExt cx="0" cy="0"/>
        </a:xfrm>
      </p:grpSpPr>
      <p:sp>
        <p:nvSpPr>
          <p:cNvPr id="91" name="标题文本"/>
          <p:cNvSpPr txBox="1"/>
          <p:nvPr>
            <p:ph type="title" hasCustomPrompt="1"/>
          </p:nvPr>
        </p:nvSpPr>
        <p:spPr>
          <a:xfrm>
            <a:off x="839787" y="457200"/>
            <a:ext cx="3932240" cy="1600200"/>
          </a:xfrm>
          <a:prstGeom prst="rect">
            <a:avLst/>
          </a:prstGeom>
        </p:spPr>
        <p:txBody>
          <a:bodyPr anchor="b"/>
          <a:lstStyle>
            <a:lvl1pPr>
              <a:defRPr sz="3200"/>
            </a:lvl1pPr>
          </a:lstStyle>
          <a:p>
            <a:r>
              <a:t>标题文本</a:t>
            </a:r>
          </a:p>
        </p:txBody>
      </p:sp>
      <p:sp>
        <p:nvSpPr>
          <p:cNvPr id="92" name="图片占位符 2"/>
          <p:cNvSpPr/>
          <p:nvPr>
            <p:ph type="pic" sz="half" idx="21"/>
          </p:nvPr>
        </p:nvSpPr>
        <p:spPr>
          <a:xfrm>
            <a:off x="5183187" y="987425"/>
            <a:ext cx="6172202" cy="4873625"/>
          </a:xfrm>
          <a:prstGeom prst="rect">
            <a:avLst/>
          </a:prstGeom>
        </p:spPr>
        <p:txBody>
          <a:bodyPr lIns="91439" tIns="45719" rIns="91439" bIns="45719">
            <a:noAutofit/>
          </a:bodyPr>
          <a:lstStyle/>
          <a:p/>
        </p:txBody>
      </p:sp>
      <p:sp>
        <p:nvSpPr>
          <p:cNvPr id="93" name="正文级别 1…"/>
          <p:cNvSpPr txBox="1"/>
          <p:nvPr>
            <p:ph type="body" sz="quarter" idx="1" hasCustomPrompt="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r>
              <a:t>正文级别 1</a:t>
            </a:r>
          </a:p>
          <a:p>
            <a:pPr lvl="1"/>
            <a:r>
              <a:t>正文级别 2</a:t>
            </a:r>
          </a:p>
          <a:p>
            <a:pPr lvl="2"/>
            <a:r>
              <a:t>正文级别 3</a:t>
            </a:r>
          </a:p>
          <a:p>
            <a:pPr lvl="3"/>
            <a:r>
              <a:t>正文级别 4</a:t>
            </a:r>
          </a:p>
          <a:p>
            <a:pPr lvl="4"/>
            <a:r>
              <a:t>正文级别 5</a:t>
            </a:r>
          </a:p>
        </p:txBody>
      </p:sp>
      <p:sp>
        <p:nvSpPr>
          <p:cNvPr id="94" name="幻灯片编号"/>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标题幻灯片 0">
    <p:bg>
      <p:bgPr>
        <a:solidFill>
          <a:srgbClr val="262626"/>
        </a:solidFill>
        <a:effectLst/>
      </p:bgPr>
    </p:bg>
    <p:spTree>
      <p:nvGrpSpPr>
        <p:cNvPr id="1" name=""/>
        <p:cNvGrpSpPr/>
        <p:nvPr/>
      </p:nvGrpSpPr>
      <p:grpSpPr>
        <a:xfrm>
          <a:off x="0" y="0"/>
          <a:ext cx="0" cy="0"/>
          <a:chOff x="0" y="0"/>
          <a:chExt cx="0" cy="0"/>
        </a:xfrm>
      </p:grpSpPr>
      <p:sp>
        <p:nvSpPr>
          <p:cNvPr id="20" name="标题文本"/>
          <p:cNvSpPr txBox="1"/>
          <p:nvPr>
            <p:ph type="title" hasCustomPrompt="1"/>
          </p:nvPr>
        </p:nvSpPr>
        <p:spPr>
          <a:xfrm>
            <a:off x="1524000" y="1122362"/>
            <a:ext cx="9144000" cy="2387601"/>
          </a:xfrm>
          <a:prstGeom prst="rect">
            <a:avLst/>
          </a:prstGeom>
        </p:spPr>
        <p:txBody>
          <a:bodyPr anchor="b"/>
          <a:lstStyle>
            <a:lvl1pPr algn="ctr">
              <a:defRPr sz="6000"/>
            </a:lvl1pPr>
          </a:lstStyle>
          <a:p>
            <a:r>
              <a:t>标题文本</a:t>
            </a:r>
          </a:p>
        </p:txBody>
      </p:sp>
      <p:sp>
        <p:nvSpPr>
          <p:cNvPr id="21" name="正文级别 1…"/>
          <p:cNvSpPr txBox="1"/>
          <p:nvPr>
            <p:ph type="body" sz="quarter" idx="1" hasCustomPrompt="1"/>
          </p:nvPr>
        </p:nvSpPr>
        <p:spPr>
          <a:xfrm>
            <a:off x="1524000" y="3602037"/>
            <a:ext cx="9144000" cy="1655764"/>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r>
              <a:t>正文级别 1</a:t>
            </a:r>
          </a:p>
          <a:p>
            <a:pPr lvl="1"/>
            <a:r>
              <a:t>正文级别 2</a:t>
            </a:r>
          </a:p>
          <a:p>
            <a:pPr lvl="2"/>
            <a:r>
              <a:t>正文级别 3</a:t>
            </a:r>
          </a:p>
          <a:p>
            <a:pPr lvl="3"/>
            <a:r>
              <a:t>正文级别 4</a:t>
            </a:r>
          </a:p>
          <a:p>
            <a:pPr lvl="4"/>
            <a:r>
              <a:t>正文级别 5</a:t>
            </a:r>
          </a:p>
        </p:txBody>
      </p:sp>
      <p:sp>
        <p:nvSpPr>
          <p:cNvPr id="22" name="幻灯片编号"/>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标题和内容">
    <p:spTree>
      <p:nvGrpSpPr>
        <p:cNvPr id="1" name=""/>
        <p:cNvGrpSpPr/>
        <p:nvPr/>
      </p:nvGrpSpPr>
      <p:grpSpPr>
        <a:xfrm>
          <a:off x="0" y="0"/>
          <a:ext cx="0" cy="0"/>
          <a:chOff x="0" y="0"/>
          <a:chExt cx="0" cy="0"/>
        </a:xfrm>
      </p:grpSpPr>
      <p:sp>
        <p:nvSpPr>
          <p:cNvPr id="29" name="标题文本"/>
          <p:cNvSpPr txBox="1"/>
          <p:nvPr>
            <p:ph type="title" hasCustomPrompt="1"/>
          </p:nvPr>
        </p:nvSpPr>
        <p:spPr>
          <a:prstGeom prst="rect">
            <a:avLst/>
          </a:prstGeom>
        </p:spPr>
        <p:txBody>
          <a:bodyPr/>
          <a:lstStyle/>
          <a:p>
            <a:r>
              <a:t>标题文本</a:t>
            </a:r>
          </a:p>
        </p:txBody>
      </p:sp>
      <p:sp>
        <p:nvSpPr>
          <p:cNvPr id="30" name="正文级别 1…"/>
          <p:cNvSpPr txBox="1"/>
          <p:nvPr>
            <p:ph type="body" idx="1" hasCustomPrompt="1"/>
          </p:nvPr>
        </p:nvSpPr>
        <p:spPr>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31" name="幻灯片编号"/>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节标题">
    <p:spTree>
      <p:nvGrpSpPr>
        <p:cNvPr id="1" name=""/>
        <p:cNvGrpSpPr/>
        <p:nvPr/>
      </p:nvGrpSpPr>
      <p:grpSpPr>
        <a:xfrm>
          <a:off x="0" y="0"/>
          <a:ext cx="0" cy="0"/>
          <a:chOff x="0" y="0"/>
          <a:chExt cx="0" cy="0"/>
        </a:xfrm>
      </p:grpSpPr>
      <p:sp>
        <p:nvSpPr>
          <p:cNvPr id="38" name="标题文本"/>
          <p:cNvSpPr txBox="1"/>
          <p:nvPr>
            <p:ph type="title" hasCustomPrompt="1"/>
          </p:nvPr>
        </p:nvSpPr>
        <p:spPr>
          <a:xfrm>
            <a:off x="831850" y="1709738"/>
            <a:ext cx="10515600" cy="2852737"/>
          </a:xfrm>
          <a:prstGeom prst="rect">
            <a:avLst/>
          </a:prstGeom>
        </p:spPr>
        <p:txBody>
          <a:bodyPr anchor="b"/>
          <a:lstStyle>
            <a:lvl1pPr>
              <a:defRPr sz="6000"/>
            </a:lvl1pPr>
          </a:lstStyle>
          <a:p>
            <a:r>
              <a:t>标题文本</a:t>
            </a:r>
          </a:p>
        </p:txBody>
      </p:sp>
      <p:sp>
        <p:nvSpPr>
          <p:cNvPr id="39" name="正文级别 1…"/>
          <p:cNvSpPr txBox="1"/>
          <p:nvPr>
            <p:ph type="body" sz="quarter" idx="1" hasCustomPrompt="1"/>
          </p:nvPr>
        </p:nvSpPr>
        <p:spPr>
          <a:xfrm>
            <a:off x="831850" y="4589462"/>
            <a:ext cx="10515600" cy="1500189"/>
          </a:xfrm>
          <a:prstGeom prst="rect">
            <a:avLst/>
          </a:prstGeom>
        </p:spPr>
        <p:txBody>
          <a:bodyPr/>
          <a:lstStyle>
            <a:lvl1pPr marL="0" indent="0">
              <a:buSzTx/>
              <a:buFontTx/>
              <a:buNone/>
              <a:defRPr sz="2400">
                <a:solidFill>
                  <a:srgbClr val="888888"/>
                </a:solidFill>
              </a:defRPr>
            </a:lvl1pPr>
            <a:lvl2pPr marL="0" indent="0">
              <a:buSzTx/>
              <a:buFontTx/>
              <a:buNone/>
              <a:defRPr sz="2400">
                <a:solidFill>
                  <a:srgbClr val="888888"/>
                </a:solidFill>
              </a:defRPr>
            </a:lvl2pPr>
            <a:lvl3pPr marL="0" indent="0">
              <a:buSzTx/>
              <a:buFontTx/>
              <a:buNone/>
              <a:defRPr sz="2400">
                <a:solidFill>
                  <a:srgbClr val="888888"/>
                </a:solidFill>
              </a:defRPr>
            </a:lvl3pPr>
            <a:lvl4pPr marL="0" indent="0">
              <a:buSzTx/>
              <a:buFontTx/>
              <a:buNone/>
              <a:defRPr sz="2400">
                <a:solidFill>
                  <a:srgbClr val="888888"/>
                </a:solidFill>
              </a:defRPr>
            </a:lvl4pPr>
            <a:lvl5pPr marL="0" indent="0">
              <a:buSzTx/>
              <a:buFontTx/>
              <a:buNone/>
              <a:defRPr sz="2400">
                <a:solidFill>
                  <a:srgbClr val="888888"/>
                </a:solidFill>
              </a:defRPr>
            </a:lvl5pPr>
          </a:lstStyle>
          <a:p>
            <a:r>
              <a:t>正文级别 1</a:t>
            </a:r>
          </a:p>
          <a:p>
            <a:pPr lvl="1"/>
            <a:r>
              <a:t>正文级别 2</a:t>
            </a:r>
          </a:p>
          <a:p>
            <a:pPr lvl="2"/>
            <a:r>
              <a:t>正文级别 3</a:t>
            </a:r>
          </a:p>
          <a:p>
            <a:pPr lvl="3"/>
            <a:r>
              <a:t>正文级别 4</a:t>
            </a:r>
          </a:p>
          <a:p>
            <a:pPr lvl="4"/>
            <a:r>
              <a:t>正文级别 5</a:t>
            </a:r>
          </a:p>
        </p:txBody>
      </p:sp>
      <p:sp>
        <p:nvSpPr>
          <p:cNvPr id="40" name="幻灯片编号"/>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两栏内容">
    <p:spTree>
      <p:nvGrpSpPr>
        <p:cNvPr id="1" name=""/>
        <p:cNvGrpSpPr/>
        <p:nvPr/>
      </p:nvGrpSpPr>
      <p:grpSpPr>
        <a:xfrm>
          <a:off x="0" y="0"/>
          <a:ext cx="0" cy="0"/>
          <a:chOff x="0" y="0"/>
          <a:chExt cx="0" cy="0"/>
        </a:xfrm>
      </p:grpSpPr>
      <p:sp>
        <p:nvSpPr>
          <p:cNvPr id="47" name="标题文本"/>
          <p:cNvSpPr txBox="1"/>
          <p:nvPr>
            <p:ph type="title" hasCustomPrompt="1"/>
          </p:nvPr>
        </p:nvSpPr>
        <p:spPr>
          <a:prstGeom prst="rect">
            <a:avLst/>
          </a:prstGeom>
        </p:spPr>
        <p:txBody>
          <a:bodyPr/>
          <a:lstStyle/>
          <a:p>
            <a:r>
              <a:t>标题文本</a:t>
            </a:r>
          </a:p>
        </p:txBody>
      </p:sp>
      <p:sp>
        <p:nvSpPr>
          <p:cNvPr id="48" name="正文级别 1…"/>
          <p:cNvSpPr txBox="1"/>
          <p:nvPr>
            <p:ph type="body" sz="half" idx="1" hasCustomPrompt="1"/>
          </p:nvPr>
        </p:nvSpPr>
        <p:spPr>
          <a:xfrm>
            <a:off x="838200" y="1825625"/>
            <a:ext cx="5181600" cy="4351338"/>
          </a:xfrm>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49" name="幻灯片编号"/>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比较">
    <p:spTree>
      <p:nvGrpSpPr>
        <p:cNvPr id="1" name=""/>
        <p:cNvGrpSpPr/>
        <p:nvPr/>
      </p:nvGrpSpPr>
      <p:grpSpPr>
        <a:xfrm>
          <a:off x="0" y="0"/>
          <a:ext cx="0" cy="0"/>
          <a:chOff x="0" y="0"/>
          <a:chExt cx="0" cy="0"/>
        </a:xfrm>
      </p:grpSpPr>
      <p:sp>
        <p:nvSpPr>
          <p:cNvPr id="56" name="标题文本"/>
          <p:cNvSpPr txBox="1"/>
          <p:nvPr>
            <p:ph type="title" hasCustomPrompt="1"/>
          </p:nvPr>
        </p:nvSpPr>
        <p:spPr>
          <a:xfrm>
            <a:off x="839787" y="365125"/>
            <a:ext cx="10515601" cy="1325563"/>
          </a:xfrm>
          <a:prstGeom prst="rect">
            <a:avLst/>
          </a:prstGeom>
        </p:spPr>
        <p:txBody>
          <a:bodyPr/>
          <a:lstStyle/>
          <a:p>
            <a:r>
              <a:t>标题文本</a:t>
            </a:r>
          </a:p>
        </p:txBody>
      </p:sp>
      <p:sp>
        <p:nvSpPr>
          <p:cNvPr id="57" name="正文级别 1…"/>
          <p:cNvSpPr txBox="1"/>
          <p:nvPr>
            <p:ph type="body" sz="quarter" idx="1" hasCustomPrompt="1"/>
          </p:nvPr>
        </p:nvSpPr>
        <p:spPr>
          <a:xfrm>
            <a:off x="839787" y="1681163"/>
            <a:ext cx="5157790" cy="823914"/>
          </a:xfrm>
          <a:prstGeom prst="rect">
            <a:avLst/>
          </a:prstGeom>
        </p:spPr>
        <p:txBody>
          <a:bodyPr anchor="b"/>
          <a:lstStyle>
            <a:lvl1pPr marL="0" indent="0">
              <a:buSzTx/>
              <a:buFontTx/>
              <a:buNone/>
              <a:defRPr sz="2400" b="1"/>
            </a:lvl1pPr>
            <a:lvl2pPr marL="0" indent="0">
              <a:buSzTx/>
              <a:buFontTx/>
              <a:buNone/>
              <a:defRPr sz="2400" b="1"/>
            </a:lvl2pPr>
            <a:lvl3pPr marL="0" indent="0">
              <a:buSzTx/>
              <a:buFontTx/>
              <a:buNone/>
              <a:defRPr sz="2400" b="1"/>
            </a:lvl3pPr>
            <a:lvl4pPr marL="0" indent="0">
              <a:buSzTx/>
              <a:buFontTx/>
              <a:buNone/>
              <a:defRPr sz="2400" b="1"/>
            </a:lvl4pPr>
            <a:lvl5pPr marL="0" indent="0">
              <a:buSzTx/>
              <a:buFontTx/>
              <a:buNone/>
              <a:defRPr sz="2400" b="1"/>
            </a:lvl5pPr>
          </a:lstStyle>
          <a:p>
            <a:r>
              <a:t>正文级别 1</a:t>
            </a:r>
          </a:p>
          <a:p>
            <a:pPr lvl="1"/>
            <a:r>
              <a:t>正文级别 2</a:t>
            </a:r>
          </a:p>
          <a:p>
            <a:pPr lvl="2"/>
            <a:r>
              <a:t>正文级别 3</a:t>
            </a:r>
          </a:p>
          <a:p>
            <a:pPr lvl="3"/>
            <a:r>
              <a:t>正文级别 4</a:t>
            </a:r>
          </a:p>
          <a:p>
            <a:pPr lvl="4"/>
            <a:r>
              <a:t>正文级别 5</a:t>
            </a:r>
          </a:p>
        </p:txBody>
      </p:sp>
      <p:sp>
        <p:nvSpPr>
          <p:cNvPr id="58" name="文本占位符 4"/>
          <p:cNvSpPr/>
          <p:nvPr>
            <p:ph type="body" sz="quarter" idx="21"/>
          </p:nvPr>
        </p:nvSpPr>
        <p:spPr>
          <a:xfrm>
            <a:off x="6172200" y="1681163"/>
            <a:ext cx="5183188" cy="823914"/>
          </a:xfrm>
          <a:prstGeom prst="rect">
            <a:avLst/>
          </a:prstGeom>
        </p:spPr>
        <p:txBody>
          <a:bodyPr anchor="b"/>
          <a:lstStyle/>
          <a:p/>
        </p:txBody>
      </p:sp>
      <p:sp>
        <p:nvSpPr>
          <p:cNvPr id="59" name="幻灯片编号"/>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仅标题">
    <p:spTree>
      <p:nvGrpSpPr>
        <p:cNvPr id="1" name=""/>
        <p:cNvGrpSpPr/>
        <p:nvPr/>
      </p:nvGrpSpPr>
      <p:grpSpPr>
        <a:xfrm>
          <a:off x="0" y="0"/>
          <a:ext cx="0" cy="0"/>
          <a:chOff x="0" y="0"/>
          <a:chExt cx="0" cy="0"/>
        </a:xfrm>
      </p:grpSpPr>
      <p:sp>
        <p:nvSpPr>
          <p:cNvPr id="66" name="标题文本"/>
          <p:cNvSpPr txBox="1"/>
          <p:nvPr>
            <p:ph type="title" hasCustomPrompt="1"/>
          </p:nvPr>
        </p:nvSpPr>
        <p:spPr>
          <a:prstGeom prst="rect">
            <a:avLst/>
          </a:prstGeom>
        </p:spPr>
        <p:txBody>
          <a:bodyPr/>
          <a:lstStyle/>
          <a:p>
            <a:r>
              <a:t>标题文本</a:t>
            </a:r>
          </a:p>
        </p:txBody>
      </p:sp>
      <p:sp>
        <p:nvSpPr>
          <p:cNvPr id="67" name="幻灯片编号"/>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74" name="幻灯片编号"/>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内容与标题">
    <p:spTree>
      <p:nvGrpSpPr>
        <p:cNvPr id="1" name=""/>
        <p:cNvGrpSpPr/>
        <p:nvPr/>
      </p:nvGrpSpPr>
      <p:grpSpPr>
        <a:xfrm>
          <a:off x="0" y="0"/>
          <a:ext cx="0" cy="0"/>
          <a:chOff x="0" y="0"/>
          <a:chExt cx="0" cy="0"/>
        </a:xfrm>
      </p:grpSpPr>
      <p:sp>
        <p:nvSpPr>
          <p:cNvPr id="81" name="标题文本"/>
          <p:cNvSpPr txBox="1"/>
          <p:nvPr>
            <p:ph type="title" hasCustomPrompt="1"/>
          </p:nvPr>
        </p:nvSpPr>
        <p:spPr>
          <a:xfrm>
            <a:off x="839787" y="457200"/>
            <a:ext cx="3932240" cy="1600200"/>
          </a:xfrm>
          <a:prstGeom prst="rect">
            <a:avLst/>
          </a:prstGeom>
        </p:spPr>
        <p:txBody>
          <a:bodyPr anchor="b"/>
          <a:lstStyle>
            <a:lvl1pPr>
              <a:defRPr sz="3200"/>
            </a:lvl1pPr>
          </a:lstStyle>
          <a:p>
            <a:r>
              <a:t>标题文本</a:t>
            </a:r>
          </a:p>
        </p:txBody>
      </p:sp>
      <p:sp>
        <p:nvSpPr>
          <p:cNvPr id="82" name="正文级别 1…"/>
          <p:cNvSpPr txBox="1"/>
          <p:nvPr>
            <p:ph type="body" sz="half" idx="1" hasCustomPrompt="1"/>
          </p:nvPr>
        </p:nvSpPr>
        <p:spPr>
          <a:xfrm>
            <a:off x="5183187" y="987425"/>
            <a:ext cx="6172202" cy="4873625"/>
          </a:xfrm>
          <a:prstGeom prst="rect">
            <a:avLst/>
          </a:prstGeom>
        </p:spPr>
        <p:txBody>
          <a:bodyPr/>
          <a:lstStyle>
            <a:lvl1pPr>
              <a:defRPr sz="3200"/>
            </a:lvl1pPr>
            <a:lvl2pPr marL="718185" indent="-260985">
              <a:defRPr sz="3200"/>
            </a:lvl2pPr>
            <a:lvl3pPr marL="1219200" indent="-304800">
              <a:defRPr sz="3200"/>
            </a:lvl3pPr>
            <a:lvl4pPr marL="1737360" indent="-365760">
              <a:defRPr sz="3200"/>
            </a:lvl4pPr>
            <a:lvl5pPr marL="2194560" indent="-365760">
              <a:defRPr sz="3200"/>
            </a:lvl5pPr>
          </a:lstStyle>
          <a:p>
            <a:r>
              <a:t>正文级别 1</a:t>
            </a:r>
          </a:p>
          <a:p>
            <a:pPr lvl="1"/>
            <a:r>
              <a:t>正文级别 2</a:t>
            </a:r>
          </a:p>
          <a:p>
            <a:pPr lvl="2"/>
            <a:r>
              <a:t>正文级别 3</a:t>
            </a:r>
          </a:p>
          <a:p>
            <a:pPr lvl="3"/>
            <a:r>
              <a:t>正文级别 4</a:t>
            </a:r>
          </a:p>
          <a:p>
            <a:pPr lvl="4"/>
            <a:r>
              <a:t>正文级别 5</a:t>
            </a:r>
          </a:p>
        </p:txBody>
      </p:sp>
      <p:sp>
        <p:nvSpPr>
          <p:cNvPr id="83" name="文本占位符 3"/>
          <p:cNvSpPr/>
          <p:nvPr>
            <p:ph type="body" sz="quarter" idx="21"/>
          </p:nvPr>
        </p:nvSpPr>
        <p:spPr>
          <a:xfrm>
            <a:off x="839786" y="2057400"/>
            <a:ext cx="3932241" cy="3811588"/>
          </a:xfrm>
          <a:prstGeom prst="rect">
            <a:avLst/>
          </a:prstGeom>
        </p:spPr>
        <p:txBody>
          <a:bodyPr/>
          <a:lstStyle/>
          <a:p/>
        </p:txBody>
      </p:sp>
      <p:sp>
        <p:nvSpPr>
          <p:cNvPr id="84" name="幻灯片编号"/>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文本"/>
          <p:cNvSpPr txBox="1"/>
          <p:nvPr>
            <p:ph type="title"/>
          </p:nvPr>
        </p:nvSpPr>
        <p:spPr>
          <a:xfrm>
            <a:off x="838200" y="365125"/>
            <a:ext cx="10515600" cy="1325563"/>
          </a:xfrm>
          <a:prstGeom prst="rect">
            <a:avLst/>
          </a:prstGeom>
          <a:ln w="12700">
            <a:miter lim="400000"/>
          </a:ln>
        </p:spPr>
        <p:txBody>
          <a:bodyPr lIns="45718" tIns="45718" rIns="45718" bIns="45718" anchor="ctr">
            <a:normAutofit/>
          </a:bodyPr>
          <a:lstStyle/>
          <a:p>
            <a:r>
              <a:t>标题文本</a:t>
            </a:r>
          </a:p>
        </p:txBody>
      </p:sp>
      <p:sp>
        <p:nvSpPr>
          <p:cNvPr id="3" name="正文级别 1…"/>
          <p:cNvSpPr txBox="1"/>
          <p:nvPr>
            <p:ph type="body" idx="1"/>
          </p:nvPr>
        </p:nvSpPr>
        <p:spPr>
          <a:xfrm>
            <a:off x="838200" y="1825625"/>
            <a:ext cx="10515600" cy="4351338"/>
          </a:xfrm>
          <a:prstGeom prst="rect">
            <a:avLst/>
          </a:prstGeom>
          <a:ln w="12700">
            <a:miter lim="400000"/>
          </a:ln>
        </p:spPr>
        <p:txBody>
          <a:bodyPr lIns="45718" tIns="45718" rIns="45718" bIns="45718">
            <a:normAutofit/>
          </a:bodyPr>
          <a:lstStyle/>
          <a:p>
            <a:r>
              <a:t>正文级别 1</a:t>
            </a:r>
          </a:p>
          <a:p>
            <a:pPr lvl="1"/>
            <a:r>
              <a:t>正文级别 2</a:t>
            </a:r>
          </a:p>
          <a:p>
            <a:pPr lvl="2"/>
            <a:r>
              <a:t>正文级别 3</a:t>
            </a:r>
          </a:p>
          <a:p>
            <a:pPr lvl="3"/>
            <a:r>
              <a:t>正文级别 4</a:t>
            </a:r>
          </a:p>
          <a:p>
            <a:pPr lvl="4"/>
            <a:r>
              <a:t>正文级别 5</a:t>
            </a:r>
          </a:p>
        </p:txBody>
      </p:sp>
      <p:sp>
        <p:nvSpPr>
          <p:cNvPr id="4" name="幻灯片编号"/>
          <p:cNvSpPr txBox="1"/>
          <p:nvPr>
            <p:ph type="sldNum" sz="quarter" idx="2"/>
          </p:nvPr>
        </p:nvSpPr>
        <p:spPr>
          <a:xfrm>
            <a:off x="11080147" y="6404293"/>
            <a:ext cx="273654" cy="269239"/>
          </a:xfrm>
          <a:prstGeom prst="rect">
            <a:avLst/>
          </a:prstGeom>
          <a:ln w="12700">
            <a:miter lim="400000"/>
          </a:ln>
        </p:spPr>
        <p:txBody>
          <a:bodyPr wrap="none" lIns="45718" tIns="45718" rIns="45718" bIns="45718" anchor="ctr">
            <a:spAutoFit/>
          </a:bodyPr>
          <a:lstStyle>
            <a:lvl1pPr algn="r">
              <a:defRPr sz="1200">
                <a:solidFill>
                  <a:srgbClr val="888888"/>
                </a:solidFill>
                <a:latin typeface="+mn-lt"/>
                <a:ea typeface="+mn-ea"/>
                <a:cs typeface="+mn-cs"/>
                <a:sym typeface="等线" panose="02010600030101010101" charset="-122"/>
              </a:defRPr>
            </a:lvl1pPr>
          </a:lstStyle>
          <a:p>
            <a:fld id="{86CB4B4D-7CA3-9044-876B-883B54F8677D}" type="slidenum">
              <a:rPr/>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spd="med"/>
  <p:txStyles>
    <p:titleStyle>
      <a:lvl1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等线 Light" panose="02010600030101010101" charset="-122"/>
          <a:ea typeface="等线 Light" panose="02010600030101010101" charset="-122"/>
          <a:cs typeface="等线 Light" panose="02010600030101010101" charset="-122"/>
          <a:sym typeface="等线 Light" panose="02010600030101010101" charset="-122"/>
        </a:defRPr>
      </a:lvl1pPr>
      <a:lvl2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等线 Light" panose="02010600030101010101" charset="-122"/>
          <a:ea typeface="等线 Light" panose="02010600030101010101" charset="-122"/>
          <a:cs typeface="等线 Light" panose="02010600030101010101" charset="-122"/>
          <a:sym typeface="等线 Light" panose="02010600030101010101" charset="-122"/>
        </a:defRPr>
      </a:lvl2pPr>
      <a:lvl3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等线 Light" panose="02010600030101010101" charset="-122"/>
          <a:ea typeface="等线 Light" panose="02010600030101010101" charset="-122"/>
          <a:cs typeface="等线 Light" panose="02010600030101010101" charset="-122"/>
          <a:sym typeface="等线 Light" panose="02010600030101010101" charset="-122"/>
        </a:defRPr>
      </a:lvl3pPr>
      <a:lvl4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等线 Light" panose="02010600030101010101" charset="-122"/>
          <a:ea typeface="等线 Light" panose="02010600030101010101" charset="-122"/>
          <a:cs typeface="等线 Light" panose="02010600030101010101" charset="-122"/>
          <a:sym typeface="等线 Light" panose="02010600030101010101" charset="-122"/>
        </a:defRPr>
      </a:lvl4pPr>
      <a:lvl5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等线 Light" panose="02010600030101010101" charset="-122"/>
          <a:ea typeface="等线 Light" panose="02010600030101010101" charset="-122"/>
          <a:cs typeface="等线 Light" panose="02010600030101010101" charset="-122"/>
          <a:sym typeface="等线 Light" panose="02010600030101010101" charset="-122"/>
        </a:defRPr>
      </a:lvl5pPr>
      <a:lvl6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等线 Light" panose="02010600030101010101" charset="-122"/>
          <a:ea typeface="等线 Light" panose="02010600030101010101" charset="-122"/>
          <a:cs typeface="等线 Light" panose="02010600030101010101" charset="-122"/>
          <a:sym typeface="等线 Light" panose="02010600030101010101" charset="-122"/>
        </a:defRPr>
      </a:lvl6pPr>
      <a:lvl7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等线 Light" panose="02010600030101010101" charset="-122"/>
          <a:ea typeface="等线 Light" panose="02010600030101010101" charset="-122"/>
          <a:cs typeface="等线 Light" panose="02010600030101010101" charset="-122"/>
          <a:sym typeface="等线 Light" panose="02010600030101010101" charset="-122"/>
        </a:defRPr>
      </a:lvl7pPr>
      <a:lvl8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等线 Light" panose="02010600030101010101" charset="-122"/>
          <a:ea typeface="等线 Light" panose="02010600030101010101" charset="-122"/>
          <a:cs typeface="等线 Light" panose="02010600030101010101" charset="-122"/>
          <a:sym typeface="等线 Light" panose="02010600030101010101" charset="-122"/>
        </a:defRPr>
      </a:lvl8pPr>
      <a:lvl9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等线 Light" panose="02010600030101010101" charset="-122"/>
          <a:ea typeface="等线 Light" panose="02010600030101010101" charset="-122"/>
          <a:cs typeface="等线 Light" panose="02010600030101010101" charset="-122"/>
          <a:sym typeface="等线 Light" panose="02010600030101010101" charset="-122"/>
        </a:defRPr>
      </a:lvl9pPr>
    </p:titleStyle>
    <p:bodyStyle>
      <a:lvl1pPr marL="228600" marR="0" indent="-228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n-lt"/>
          <a:ea typeface="+mn-ea"/>
          <a:cs typeface="+mn-cs"/>
          <a:sym typeface="等线" panose="02010600030101010101" charset="-122"/>
        </a:defRPr>
      </a:lvl1pPr>
      <a:lvl2pPr marL="723900" marR="0" indent="-2667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n-lt"/>
          <a:ea typeface="+mn-ea"/>
          <a:cs typeface="+mn-cs"/>
          <a:sym typeface="等线" panose="02010600030101010101" charset="-122"/>
        </a:defRPr>
      </a:lvl2pPr>
      <a:lvl3pPr marL="1234440" marR="0" indent="-32004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n-lt"/>
          <a:ea typeface="+mn-ea"/>
          <a:cs typeface="+mn-cs"/>
          <a:sym typeface="等线" panose="02010600030101010101" charset="-122"/>
        </a:defRPr>
      </a:lvl3pPr>
      <a:lvl4pPr marL="17272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n-lt"/>
          <a:ea typeface="+mn-ea"/>
          <a:cs typeface="+mn-cs"/>
          <a:sym typeface="等线" panose="02010600030101010101" charset="-122"/>
        </a:defRPr>
      </a:lvl4pPr>
      <a:lvl5pPr marL="21844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n-lt"/>
          <a:ea typeface="+mn-ea"/>
          <a:cs typeface="+mn-cs"/>
          <a:sym typeface="等线" panose="02010600030101010101" charset="-122"/>
        </a:defRPr>
      </a:lvl5pPr>
      <a:lvl6pPr marL="26416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n-lt"/>
          <a:ea typeface="+mn-ea"/>
          <a:cs typeface="+mn-cs"/>
          <a:sym typeface="等线" panose="02010600030101010101" charset="-122"/>
        </a:defRPr>
      </a:lvl6pPr>
      <a:lvl7pPr marL="30988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n-lt"/>
          <a:ea typeface="+mn-ea"/>
          <a:cs typeface="+mn-cs"/>
          <a:sym typeface="等线" panose="02010600030101010101" charset="-122"/>
        </a:defRPr>
      </a:lvl7pPr>
      <a:lvl8pPr marL="35560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n-lt"/>
          <a:ea typeface="+mn-ea"/>
          <a:cs typeface="+mn-cs"/>
          <a:sym typeface="等线" panose="02010600030101010101" charset="-122"/>
        </a:defRPr>
      </a:lvl8pPr>
      <a:lvl9pPr marL="40132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n-lt"/>
          <a:ea typeface="+mn-ea"/>
          <a:cs typeface="+mn-cs"/>
          <a:sym typeface="等线" panose="02010600030101010101" charset="-122"/>
        </a:defRPr>
      </a:lvl9pPr>
    </p:bodyStyle>
    <p:otherStyle>
      <a:lvl1pPr marL="0" marR="0" indent="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等线" panose="02010600030101010101" charset="-122"/>
        </a:defRPr>
      </a:lvl1pPr>
      <a:lvl2pPr marL="0" marR="0" indent="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等线" panose="02010600030101010101" charset="-122"/>
        </a:defRPr>
      </a:lvl2pPr>
      <a:lvl3pPr marL="0" marR="0" indent="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等线" panose="02010600030101010101" charset="-122"/>
        </a:defRPr>
      </a:lvl3pPr>
      <a:lvl4pPr marL="0" marR="0" indent="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等线" panose="02010600030101010101" charset="-122"/>
        </a:defRPr>
      </a:lvl4pPr>
      <a:lvl5pPr marL="0" marR="0" indent="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等线" panose="02010600030101010101" charset="-122"/>
        </a:defRPr>
      </a:lvl5pPr>
      <a:lvl6pPr marL="0" marR="0" indent="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等线" panose="02010600030101010101" charset="-122"/>
        </a:defRPr>
      </a:lvl6pPr>
      <a:lvl7pPr marL="0" marR="0" indent="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等线" panose="02010600030101010101" charset="-122"/>
        </a:defRPr>
      </a:lvl7pPr>
      <a:lvl8pPr marL="0" marR="0" indent="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等线" panose="02010600030101010101" charset="-122"/>
        </a:defRPr>
      </a:lvl8pPr>
      <a:lvl9pPr marL="0" marR="0" indent="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等线" panose="02010600030101010101" charset="-122"/>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4.png"/></Relationships>
</file>

<file path=ppt/slides/_rels/slide11.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22.png"/><Relationship Id="rId7" Type="http://schemas.openxmlformats.org/officeDocument/2006/relationships/image" Target="../media/image21.png"/><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0.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1.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2.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3.jpeg"/><Relationship Id="rId1"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矩形 1"/>
          <p:cNvSpPr txBox="1"/>
          <p:nvPr/>
        </p:nvSpPr>
        <p:spPr>
          <a:xfrm>
            <a:off x="3998145" y="109271"/>
            <a:ext cx="3285489" cy="986789"/>
          </a:xfrm>
          <a:prstGeom prst="rect">
            <a:avLst/>
          </a:prstGeom>
          <a:gradFill>
            <a:gsLst>
              <a:gs pos="0">
                <a:srgbClr val="80B860"/>
              </a:gs>
              <a:gs pos="50000">
                <a:srgbClr val="6FB242"/>
              </a:gs>
              <a:gs pos="100000">
                <a:srgbClr val="61A236"/>
              </a:gs>
            </a:gsLst>
            <a:lin ang="5400000"/>
          </a:gradFill>
          <a:ln w="6350">
            <a:solidFill>
              <a:schemeClr val="accent1"/>
            </a:solidFill>
            <a:miter/>
          </a:ln>
          <a:effectLst>
            <a:outerShdw blurRad="63500" dist="19050" dir="5400000" rotWithShape="0">
              <a:srgbClr val="000000">
                <a:alpha val="63000"/>
              </a:srgbClr>
            </a:outerShdw>
          </a:effectLst>
        </p:spPr>
        <p:txBody>
          <a:bodyPr wrap="none" lIns="45718" tIns="45718" rIns="45718" bIns="45718">
            <a:spAutoFit/>
          </a:bodyPr>
          <a:lstStyle>
            <a:lvl1pPr>
              <a:defRPr sz="5000">
                <a:solidFill>
                  <a:srgbClr val="FFFFFF"/>
                </a:solidFill>
                <a:latin typeface="+mn-lt"/>
                <a:ea typeface="+mn-ea"/>
                <a:cs typeface="+mn-cs"/>
                <a:sym typeface="等线" panose="02010600030101010101" charset="-122"/>
              </a:defRPr>
            </a:lvl1pPr>
          </a:lstStyle>
          <a:p>
            <a:r>
              <a:t>染色体变异</a:t>
            </a:r>
          </a:p>
        </p:txBody>
      </p:sp>
      <p:sp>
        <p:nvSpPr>
          <p:cNvPr id="104" name="Rectangle 9"/>
          <p:cNvSpPr txBox="1"/>
          <p:nvPr/>
        </p:nvSpPr>
        <p:spPr>
          <a:xfrm>
            <a:off x="3760020" y="4445563"/>
            <a:ext cx="3761739" cy="662939"/>
          </a:xfrm>
          <a:prstGeom prst="rect">
            <a:avLst/>
          </a:prstGeom>
          <a:ln w="12700">
            <a:miter lim="400000"/>
          </a:ln>
        </p:spPr>
        <p:txBody>
          <a:bodyPr wrap="none" lIns="45718" tIns="45718" rIns="45718" bIns="45718">
            <a:spAutoFit/>
          </a:bodyPr>
          <a:lstStyle/>
          <a:p>
            <a:pPr>
              <a:defRPr sz="3200" b="1">
                <a:latin typeface="楷体" panose="02010609060101010101" charset="-122"/>
                <a:ea typeface="楷体" panose="02010609060101010101" charset="-122"/>
                <a:cs typeface="楷体" panose="02010609060101010101" charset="-122"/>
                <a:sym typeface="楷体" panose="02010609060101010101" charset="-122"/>
              </a:defRPr>
            </a:pPr>
            <a:r>
              <a:t>①染色体</a:t>
            </a:r>
            <a:r>
              <a:rPr>
                <a:solidFill>
                  <a:srgbClr val="FF2600"/>
                </a:solidFill>
              </a:rPr>
              <a:t>结构</a:t>
            </a:r>
            <a:r>
              <a:t>的变化</a:t>
            </a:r>
          </a:p>
        </p:txBody>
      </p:sp>
      <p:sp>
        <p:nvSpPr>
          <p:cNvPr id="105" name="Rectangle 10"/>
          <p:cNvSpPr txBox="1"/>
          <p:nvPr/>
        </p:nvSpPr>
        <p:spPr>
          <a:xfrm>
            <a:off x="3760020" y="5231380"/>
            <a:ext cx="3761739" cy="662939"/>
          </a:xfrm>
          <a:prstGeom prst="rect">
            <a:avLst/>
          </a:prstGeom>
          <a:ln w="12700">
            <a:miter lim="400000"/>
          </a:ln>
        </p:spPr>
        <p:txBody>
          <a:bodyPr wrap="none" lIns="45718" tIns="45718" rIns="45718" bIns="45718">
            <a:spAutoFit/>
          </a:bodyPr>
          <a:lstStyle/>
          <a:p>
            <a:pPr>
              <a:defRPr sz="3200" b="1">
                <a:latin typeface="楷体" panose="02010609060101010101" charset="-122"/>
                <a:ea typeface="楷体" panose="02010609060101010101" charset="-122"/>
                <a:cs typeface="楷体" panose="02010609060101010101" charset="-122"/>
                <a:sym typeface="楷体" panose="02010609060101010101" charset="-122"/>
              </a:defRPr>
            </a:pPr>
            <a:r>
              <a:t>②染色体</a:t>
            </a:r>
            <a:r>
              <a:rPr>
                <a:solidFill>
                  <a:srgbClr val="FF2600"/>
                </a:solidFill>
              </a:rPr>
              <a:t>数目</a:t>
            </a:r>
            <a:r>
              <a:t>的变化</a:t>
            </a:r>
          </a:p>
        </p:txBody>
      </p:sp>
      <p:sp>
        <p:nvSpPr>
          <p:cNvPr id="106" name="矩形 16"/>
          <p:cNvSpPr txBox="1"/>
          <p:nvPr/>
        </p:nvSpPr>
        <p:spPr>
          <a:xfrm>
            <a:off x="2720962" y="2268865"/>
            <a:ext cx="7123766" cy="1234439"/>
          </a:xfrm>
          <a:prstGeom prst="rect">
            <a:avLst/>
          </a:prstGeom>
          <a:ln w="12700">
            <a:miter lim="400000"/>
          </a:ln>
        </p:spPr>
        <p:txBody>
          <a:bodyPr lIns="45718" tIns="45718" rIns="45718" bIns="45718">
            <a:spAutoFit/>
          </a:bodyPr>
          <a:lstStyle/>
          <a:p>
            <a:pPr>
              <a:defRPr sz="3200" b="1">
                <a:solidFill>
                  <a:srgbClr val="FF2600"/>
                </a:solidFill>
                <a:latin typeface="楷体" panose="02010609060101010101" charset="-122"/>
                <a:ea typeface="楷体" panose="02010609060101010101" charset="-122"/>
                <a:cs typeface="楷体" panose="02010609060101010101" charset="-122"/>
                <a:sym typeface="楷体" panose="02010609060101010101" charset="-122"/>
              </a:defRPr>
            </a:pPr>
            <a:r>
              <a:t>光学显微镜下可见</a:t>
            </a:r>
            <a:r>
              <a:rPr>
                <a:solidFill>
                  <a:srgbClr val="000000"/>
                </a:solidFill>
              </a:rPr>
              <a:t>的染色体结构或数目改变的变异类型</a:t>
            </a:r>
            <a:endParaRPr>
              <a:solidFill>
                <a:srgbClr val="000000"/>
              </a:solidFill>
            </a:endParaRPr>
          </a:p>
        </p:txBody>
      </p:sp>
      <p:sp>
        <p:nvSpPr>
          <p:cNvPr id="107" name="TextBox 20"/>
          <p:cNvSpPr txBox="1"/>
          <p:nvPr/>
        </p:nvSpPr>
        <p:spPr>
          <a:xfrm>
            <a:off x="1974070" y="3588307"/>
            <a:ext cx="1552087" cy="726439"/>
          </a:xfrm>
          <a:prstGeom prst="rect">
            <a:avLst/>
          </a:prstGeom>
          <a:ln w="12700">
            <a:miter lim="400000"/>
          </a:ln>
        </p:spPr>
        <p:txBody>
          <a:bodyPr wrap="none" lIns="45718" tIns="45718" rIns="45718" bIns="45718">
            <a:spAutoFit/>
          </a:bodyPr>
          <a:lstStyle>
            <a:lvl1pPr>
              <a:defRPr sz="3600" b="1">
                <a:latin typeface="楷体" panose="02010609060101010101" charset="-122"/>
                <a:ea typeface="楷体" panose="02010609060101010101" charset="-122"/>
                <a:cs typeface="楷体" panose="02010609060101010101" charset="-122"/>
                <a:sym typeface="楷体" panose="02010609060101010101" charset="-122"/>
              </a:defRPr>
            </a:lvl1pPr>
          </a:lstStyle>
          <a:p>
            <a:r>
              <a:t>2.类型:</a:t>
            </a:r>
          </a:p>
        </p:txBody>
      </p:sp>
      <p:sp>
        <p:nvSpPr>
          <p:cNvPr id="108" name="TextBox 11"/>
          <p:cNvSpPr txBox="1"/>
          <p:nvPr/>
        </p:nvSpPr>
        <p:spPr>
          <a:xfrm>
            <a:off x="1902631" y="1516605"/>
            <a:ext cx="1857037" cy="726439"/>
          </a:xfrm>
          <a:prstGeom prst="rect">
            <a:avLst/>
          </a:prstGeom>
          <a:ln w="12700">
            <a:miter lim="400000"/>
          </a:ln>
        </p:spPr>
        <p:txBody>
          <a:bodyPr wrap="none" lIns="45718" tIns="45718" rIns="45718" bIns="45718">
            <a:spAutoFit/>
          </a:bodyPr>
          <a:lstStyle>
            <a:lvl1pPr>
              <a:defRPr sz="3600" b="1">
                <a:latin typeface="楷体" panose="02010609060101010101" charset="-122"/>
                <a:ea typeface="楷体" panose="02010609060101010101" charset="-122"/>
                <a:cs typeface="楷体" panose="02010609060101010101" charset="-122"/>
                <a:sym typeface="楷体" panose="02010609060101010101" charset="-122"/>
              </a:defRPr>
            </a:lvl1pPr>
          </a:lstStyle>
          <a:p>
            <a:r>
              <a:t>1.概念：</a:t>
            </a:r>
          </a:p>
        </p:txBody>
      </p:sp>
    </p:spTree>
  </p:cSld>
  <p:clrMapOvr>
    <a:masterClrMapping/>
  </p:clrMapOvr>
  <p:transition spd="med"/>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type="el">
                                    <p:tmAbs val="0"/>
                                  </p:iterate>
                                  <p:childTnLst>
                                    <p:set>
                                      <p:cBhvr>
                                        <p:cTn id="6" dur="indefinite" fill="hold"/>
                                        <p:tgtEl>
                                          <p:spTgt spid="1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type="el">
                                    <p:tmAbs val="0"/>
                                  </p:iterate>
                                  <p:childTnLst>
                                    <p:set>
                                      <p:cBhvr>
                                        <p:cTn id="10" dur="indefinite" fill="hold"/>
                                        <p:tgtEl>
                                          <p:spTgt spid="1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type="el">
                                    <p:tmAbs val="0"/>
                                  </p:iterate>
                                  <p:childTnLst>
                                    <p:set>
                                      <p:cBhvr>
                                        <p:cTn id="14" dur="indefinite" fill="hold"/>
                                        <p:tgtEl>
                                          <p:spTgt spid="10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spid="105" grpId="3" animBg="1" advAuto="0"/>
      <p:bldP spid="106" grpId="1" animBg="1" advAuto="0"/>
      <p:bldP spid="104" grpId="2"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动动手："/>
          <p:cNvSpPr txBox="1"/>
          <p:nvPr/>
        </p:nvSpPr>
        <p:spPr>
          <a:xfrm>
            <a:off x="921942" y="570490"/>
            <a:ext cx="1729739" cy="662939"/>
          </a:xfrm>
          <a:prstGeom prst="rect">
            <a:avLst/>
          </a:prstGeom>
          <a:ln w="12700">
            <a:miter lim="400000"/>
          </a:ln>
        </p:spPr>
        <p:txBody>
          <a:bodyPr wrap="none" lIns="45718" tIns="45718" rIns="45718" bIns="45718">
            <a:spAutoFit/>
          </a:bodyPr>
          <a:lstStyle>
            <a:lvl1pPr>
              <a:defRPr sz="3200">
                <a:latin typeface="+mn-lt"/>
                <a:ea typeface="+mn-ea"/>
                <a:cs typeface="+mn-cs"/>
                <a:sym typeface="等线" panose="02010600030101010101" charset="-122"/>
              </a:defRPr>
            </a:lvl1pPr>
          </a:lstStyle>
          <a:p>
            <a:r>
              <a:t>动动手：</a:t>
            </a:r>
          </a:p>
        </p:txBody>
      </p:sp>
      <p:sp>
        <p:nvSpPr>
          <p:cNvPr id="176" name="1、发生染色体结构变异后，进行减数分裂联会时会出现什么现象？"/>
          <p:cNvSpPr txBox="1"/>
          <p:nvPr/>
        </p:nvSpPr>
        <p:spPr>
          <a:xfrm>
            <a:off x="1539571" y="1427524"/>
            <a:ext cx="9112855" cy="510539"/>
          </a:xfrm>
          <a:prstGeom prst="rect">
            <a:avLst/>
          </a:prstGeom>
          <a:ln w="12700">
            <a:miter lim="400000"/>
          </a:ln>
        </p:spPr>
        <p:txBody>
          <a:bodyPr wrap="none" lIns="45718" tIns="45718" rIns="45718" bIns="45718">
            <a:spAutoFit/>
          </a:bodyPr>
          <a:lstStyle>
            <a:lvl1pPr>
              <a:defRPr sz="2400">
                <a:latin typeface="+mn-lt"/>
                <a:ea typeface="+mn-ea"/>
                <a:cs typeface="+mn-cs"/>
                <a:sym typeface="等线" panose="02010600030101010101" charset="-122"/>
              </a:defRPr>
            </a:lvl1pPr>
          </a:lstStyle>
          <a:p>
            <a:r>
              <a:t>1、发生染色体结构变异后，进行减数分裂联会时会出现什么现象？</a:t>
            </a:r>
          </a:p>
        </p:txBody>
      </p:sp>
      <p:sp>
        <p:nvSpPr>
          <p:cNvPr id="177" name="易位"/>
          <p:cNvSpPr txBox="1"/>
          <p:nvPr/>
        </p:nvSpPr>
        <p:spPr>
          <a:xfrm>
            <a:off x="1778975" y="3418052"/>
            <a:ext cx="1126489" cy="808989"/>
          </a:xfrm>
          <a:prstGeom prst="rect">
            <a:avLst/>
          </a:prstGeom>
          <a:gradFill>
            <a:gsLst>
              <a:gs pos="0">
                <a:srgbClr val="70A6DB"/>
              </a:gs>
              <a:gs pos="50000">
                <a:srgbClr val="559BDB"/>
              </a:gs>
              <a:gs pos="100000">
                <a:srgbClr val="448AC9"/>
              </a:gs>
            </a:gsLst>
            <a:lin ang="5400000"/>
          </a:gradFill>
          <a:ln w="6350">
            <a:solidFill>
              <a:schemeClr val="accent5"/>
            </a:solidFill>
            <a:miter/>
          </a:ln>
        </p:spPr>
        <p:txBody>
          <a:bodyPr wrap="none" lIns="45718" tIns="45718" rIns="45718" bIns="45718">
            <a:spAutoFit/>
          </a:bodyPr>
          <a:lstStyle>
            <a:lvl1pPr>
              <a:defRPr sz="4000">
                <a:solidFill>
                  <a:srgbClr val="FFFFFF"/>
                </a:solidFill>
                <a:latin typeface="+mn-lt"/>
                <a:ea typeface="+mn-ea"/>
                <a:cs typeface="+mn-cs"/>
                <a:sym typeface="等线" panose="02010600030101010101" charset="-122"/>
              </a:defRPr>
            </a:lvl1pPr>
          </a:lstStyle>
          <a:p>
            <a:r>
              <a:t>易位</a:t>
            </a:r>
          </a:p>
        </p:txBody>
      </p:sp>
      <p:pic>
        <p:nvPicPr>
          <p:cNvPr id="178" name="Picture 10" descr="Picture 10"/>
          <p:cNvPicPr>
            <a:picLocks noChangeAspect="1"/>
          </p:cNvPicPr>
          <p:nvPr/>
        </p:nvPicPr>
        <p:blipFill>
          <a:blip r:embed="rId1"/>
          <a:stretch>
            <a:fillRect/>
          </a:stretch>
        </p:blipFill>
        <p:spPr>
          <a:xfrm>
            <a:off x="4733032" y="2015587"/>
            <a:ext cx="4486343" cy="4022238"/>
          </a:xfrm>
          <a:prstGeom prst="rect">
            <a:avLst/>
          </a:prstGeom>
          <a:ln w="12700">
            <a:miter lim="400000"/>
            <a:headEnd/>
            <a:tailEnd/>
          </a:ln>
        </p:spPr>
      </p:pic>
      <p:sp>
        <p:nvSpPr>
          <p:cNvPr id="179" name="产生部分异常配子，使配子的育性降低或产生有遗传病的后代"/>
          <p:cNvSpPr txBox="1"/>
          <p:nvPr/>
        </p:nvSpPr>
        <p:spPr>
          <a:xfrm>
            <a:off x="1236980" y="6040632"/>
            <a:ext cx="9718039" cy="612139"/>
          </a:xfrm>
          <a:prstGeom prst="rect">
            <a:avLst/>
          </a:prstGeom>
          <a:solidFill>
            <a:schemeClr val="accent2"/>
          </a:solidFill>
          <a:ln w="12700">
            <a:solidFill>
              <a:srgbClr val="AD5B24"/>
            </a:solidFill>
            <a:miter/>
          </a:ln>
        </p:spPr>
        <p:txBody>
          <a:bodyPr wrap="none" lIns="45718" tIns="45718" rIns="45718" bIns="45718">
            <a:spAutoFit/>
          </a:bodyPr>
          <a:lstStyle>
            <a:lvl1pPr>
              <a:defRPr sz="2800">
                <a:solidFill>
                  <a:srgbClr val="FFFFFF"/>
                </a:solidFill>
                <a:latin typeface="+mn-lt"/>
                <a:ea typeface="+mn-ea"/>
                <a:cs typeface="+mn-cs"/>
                <a:sym typeface="等线" panose="02010600030101010101" charset="-122"/>
              </a:defRPr>
            </a:lvl1pPr>
          </a:lstStyle>
          <a:p>
            <a:r>
              <a:t>产生部分异常配子，使配子的育性降低或产生有遗传病的后代</a:t>
            </a:r>
          </a:p>
        </p:txBody>
      </p:sp>
    </p:spTree>
  </p:cSld>
  <p:clrMapOvr>
    <a:masterClrMapping/>
  </p:clrMapOvr>
  <mc:AlternateContent xmlns:mc="http://schemas.openxmlformats.org/markup-compatibility/2006">
    <mc:Choice xmlns:p14="http://schemas.microsoft.com/office/powerpoint/2010/main" Requires="p14">
      <p:transition spd="slow" p14:dur="1200">
        <p:push dir="u"/>
      </p:transition>
    </mc:Choice>
    <mc:Fallback>
      <p:transition spd="slow">
        <p:push dir="u"/>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4" presetClass="entr" presetSubtype="32" fill="hold" grpId="1" nodeType="clickEffect">
                                  <p:stCondLst>
                                    <p:cond delay="0"/>
                                  </p:stCondLst>
                                  <p:iterate type="el">
                                    <p:tmAbs val="0"/>
                                  </p:iterate>
                                  <p:childTnLst>
                                    <p:set>
                                      <p:cBhvr>
                                        <p:cTn id="6" dur="indefinite" fill="hold"/>
                                        <p:tgtEl>
                                          <p:spTgt spid="178"/>
                                        </p:tgtEl>
                                        <p:attrNameLst>
                                          <p:attrName>style.visibility</p:attrName>
                                        </p:attrNameLst>
                                      </p:cBhvr>
                                      <p:to>
                                        <p:strVal val="visible"/>
                                      </p:to>
                                    </p:set>
                                    <p:animEffect transition="in" filter="box(out)">
                                      <p:cBhvr>
                                        <p:cTn id="7" dur="1000"/>
                                        <p:tgtEl>
                                          <p:spTgt spid="17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2" nodeType="clickEffect">
                                  <p:stCondLst>
                                    <p:cond delay="0"/>
                                  </p:stCondLst>
                                  <p:iterate type="el">
                                    <p:tmAbs val="0"/>
                                  </p:iterate>
                                  <p:childTnLst>
                                    <p:set>
                                      <p:cBhvr>
                                        <p:cTn id="11" dur="indefinite" fill="hold"/>
                                        <p:tgtEl>
                                          <p:spTgt spid="179"/>
                                        </p:tgtEl>
                                        <p:attrNameLst>
                                          <p:attrName>style.visibility</p:attrName>
                                        </p:attrNameLst>
                                      </p:cBhvr>
                                      <p:to>
                                        <p:strVal val="visible"/>
                                      </p:to>
                                    </p:set>
                                    <p:animEffect transition="in" filter="box(out)">
                                      <p:cBhvr>
                                        <p:cTn id="12" dur="1000"/>
                                        <p:tgtEl>
                                          <p:spTgt spid="1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spid="179" grpId="2" animBg="1" advAuto="0"/>
      <p:bldP spid="178" grpId="1"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62626"/>
        </a:solidFill>
        <a:effectLst/>
      </p:bgPr>
    </p:bg>
    <p:spTree>
      <p:nvGrpSpPr>
        <p:cNvPr id="1" name=""/>
        <p:cNvGrpSpPr/>
        <p:nvPr/>
      </p:nvGrpSpPr>
      <p:grpSpPr>
        <a:xfrm>
          <a:off x="0" y="0"/>
          <a:ext cx="0" cy="0"/>
          <a:chOff x="0" y="0"/>
          <a:chExt cx="0" cy="0"/>
        </a:xfrm>
      </p:grpSpPr>
      <p:graphicFrame>
        <p:nvGraphicFramePr>
          <p:cNvPr id="181" name="表格 2"/>
          <p:cNvGraphicFramePr/>
          <p:nvPr/>
        </p:nvGraphicFramePr>
        <p:xfrm>
          <a:off x="2327244" y="589798"/>
          <a:ext cx="8012908" cy="5922640"/>
        </p:xfrm>
        <a:graphic>
          <a:graphicData uri="http://schemas.openxmlformats.org/drawingml/2006/table">
            <a:tbl>
              <a:tblPr firstRow="1" firstCol="1" bandRow="1">
                <a:tableStyleId>{4C3C2611-4C71-4FC5-86AE-919BDF0F9419}</a:tableStyleId>
              </a:tblPr>
              <a:tblGrid>
                <a:gridCol w="723923"/>
                <a:gridCol w="1532781"/>
                <a:gridCol w="2251490"/>
                <a:gridCol w="2036303"/>
                <a:gridCol w="1468410"/>
              </a:tblGrid>
              <a:tr h="416273">
                <a:tc>
                  <a:txBody>
                    <a:bodyPr/>
                    <a:lstStyle/>
                    <a:p>
                      <a:pPr algn="ctr">
                        <a:lnSpc>
                          <a:spcPct val="130000"/>
                        </a:lnSpc>
                        <a:defRPr sz="1800" b="0">
                          <a:solidFill>
                            <a:srgbClr val="000000"/>
                          </a:solidFill>
                        </a:defRPr>
                      </a:pPr>
                      <a:r>
                        <a:rPr sz="1400" b="1">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类型</a:t>
                      </a:r>
                      <a:endParaRPr sz="1400" b="1">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0" marR="0" marT="0" marB="0" anchor="ctr" anchorCtr="0" horzOverflow="overflow">
                    <a:noFill/>
                  </a:tcPr>
                </a:tc>
                <a:tc>
                  <a:txBody>
                    <a:bodyPr/>
                    <a:lstStyle/>
                    <a:p>
                      <a:pPr algn="ctr">
                        <a:lnSpc>
                          <a:spcPct val="130000"/>
                        </a:lnSpc>
                        <a:defRPr sz="1800" b="0">
                          <a:solidFill>
                            <a:srgbClr val="000000"/>
                          </a:solidFill>
                        </a:defRPr>
                      </a:pPr>
                      <a:r>
                        <a:rPr sz="1400" b="1">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遗传效应</a:t>
                      </a:r>
                      <a:endParaRPr sz="1400" b="1">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0" marR="0" marT="0" marB="0" anchor="ctr" anchorCtr="0" horzOverflow="overflow">
                    <a:noFill/>
                  </a:tcPr>
                </a:tc>
                <a:tc>
                  <a:txBody>
                    <a:bodyPr/>
                    <a:lstStyle/>
                    <a:p>
                      <a:pPr algn="ctr">
                        <a:lnSpc>
                          <a:spcPct val="130000"/>
                        </a:lnSpc>
                        <a:defRPr sz="1800" b="0">
                          <a:solidFill>
                            <a:srgbClr val="000000"/>
                          </a:solidFill>
                        </a:defRPr>
                      </a:pPr>
                      <a:r>
                        <a:rPr sz="1400" b="1">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图解</a:t>
                      </a:r>
                      <a:endParaRPr sz="1400" b="1">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0" marR="0" marT="0" marB="0" anchor="ctr" anchorCtr="0" horzOverflow="overflow">
                    <a:noFill/>
                  </a:tcPr>
                </a:tc>
                <a:tc>
                  <a:txBody>
                    <a:bodyPr/>
                    <a:lstStyle/>
                    <a:p>
                      <a:pPr algn="ctr">
                        <a:lnSpc>
                          <a:spcPct val="130000"/>
                        </a:lnSpc>
                        <a:defRPr sz="1800" b="0">
                          <a:solidFill>
                            <a:srgbClr val="000000"/>
                          </a:solidFill>
                        </a:defRPr>
                      </a:pPr>
                      <a:r>
                        <a:rPr sz="1400" b="1">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联会紊乱</a:t>
                      </a:r>
                      <a:endParaRPr sz="1400" b="1">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0" marR="0" marT="0" marB="0" anchor="ctr" anchorCtr="0" horzOverflow="overflow">
                    <a:noFill/>
                  </a:tcPr>
                </a:tc>
                <a:tc>
                  <a:txBody>
                    <a:bodyPr/>
                    <a:lstStyle/>
                    <a:p>
                      <a:pPr algn="ctr">
                        <a:lnSpc>
                          <a:spcPct val="130000"/>
                        </a:lnSpc>
                        <a:defRPr sz="1800" b="0">
                          <a:solidFill>
                            <a:srgbClr val="000000"/>
                          </a:solidFill>
                        </a:defRPr>
                      </a:pPr>
                      <a:r>
                        <a:rPr sz="1400" b="1">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实例</a:t>
                      </a:r>
                      <a:endParaRPr sz="1400" b="1">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0" marR="0" marT="0" marB="0" anchor="ctr" anchorCtr="0" horzOverflow="overflow">
                    <a:noFill/>
                  </a:tcPr>
                </a:tc>
              </a:tr>
              <a:tr h="1592891">
                <a:tc>
                  <a:txBody>
                    <a:bodyPr/>
                    <a:lstStyle/>
                    <a:p>
                      <a:pPr algn="ctr">
                        <a:lnSpc>
                          <a:spcPct val="130000"/>
                        </a:lnSpc>
                        <a:defRPr sz="1800" b="0">
                          <a:solidFill>
                            <a:srgbClr val="000000"/>
                          </a:solidFill>
                        </a:defRPr>
                      </a:pPr>
                      <a:r>
                        <a:rPr sz="1400" b="1">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缺失</a:t>
                      </a:r>
                      <a:endParaRPr sz="1400" b="1">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0" marR="0" marT="0" marB="0" anchor="ctr" anchorCtr="0" horzOverflow="overflow">
                    <a:noFill/>
                  </a:tcPr>
                </a:tc>
                <a:tc>
                  <a:txBody>
                    <a:bodyPr/>
                    <a:lstStyle/>
                    <a:p>
                      <a:pPr algn="just">
                        <a:lnSpc>
                          <a:spcPct val="130000"/>
                        </a:lnSpc>
                        <a:defRPr sz="1800"/>
                      </a:pPr>
                      <a:r>
                        <a:rPr sz="14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片段缺失越大，对个体影响越大，轻则影响个体生活力，重则引起个体死亡</a:t>
                      </a:r>
                      <a:endParaRPr sz="14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0" marR="0" marT="0" marB="0" anchor="ctr" anchorCtr="0" horzOverflow="overflow">
                    <a:noFill/>
                  </a:tcPr>
                </a:tc>
                <a:tc>
                  <a:txBody>
                    <a:bodyPr/>
                    <a:lstStyle/>
                    <a:p>
                      <a:pPr algn="ctr">
                        <a:lnSpc>
                          <a:spcPct val="130000"/>
                        </a:lnSpc>
                        <a:defRPr sz="14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a:txBody>
                  <a:tcPr marL="0" marR="0" marT="0" marB="0" anchor="ctr" anchorCtr="0" horzOverflow="overflow">
                    <a:noFill/>
                  </a:tcPr>
                </a:tc>
                <a:tc>
                  <a:txBody>
                    <a:bodyPr/>
                    <a:lstStyle/>
                    <a:p>
                      <a:pPr algn="ctr">
                        <a:lnSpc>
                          <a:spcPct val="130000"/>
                        </a:lnSpc>
                        <a:defRPr sz="14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a:txBody>
                  <a:tcPr marL="0" marR="0" marT="0" marB="0" anchor="ctr" anchorCtr="0" horzOverflow="overflow">
                    <a:noFill/>
                  </a:tcPr>
                </a:tc>
                <a:tc>
                  <a:txBody>
                    <a:bodyPr/>
                    <a:lstStyle/>
                    <a:p>
                      <a:pPr algn="just">
                        <a:lnSpc>
                          <a:spcPct val="130000"/>
                        </a:lnSpc>
                        <a:defRPr sz="1800"/>
                      </a:pPr>
                      <a:r>
                        <a:rPr sz="14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人类5号染色体片段缺失导致猫叫综合征</a:t>
                      </a:r>
                      <a:endParaRPr sz="14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0" marR="0" marT="0" marB="0" anchor="ctr" anchorCtr="0" horzOverflow="overflow">
                    <a:noFill/>
                  </a:tcPr>
                </a:tc>
              </a:tr>
              <a:tr h="1408661">
                <a:tc>
                  <a:txBody>
                    <a:bodyPr/>
                    <a:lstStyle/>
                    <a:p>
                      <a:pPr algn="ctr">
                        <a:lnSpc>
                          <a:spcPct val="130000"/>
                        </a:lnSpc>
                        <a:defRPr sz="1800" b="0">
                          <a:solidFill>
                            <a:srgbClr val="000000"/>
                          </a:solidFill>
                        </a:defRPr>
                      </a:pPr>
                      <a:r>
                        <a:rPr sz="1400" b="1">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重复</a:t>
                      </a:r>
                      <a:endParaRPr sz="1400" b="1">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0" marR="0" marT="0" marB="0" anchor="ctr" anchorCtr="0" horzOverflow="overflow">
                    <a:noFill/>
                  </a:tcPr>
                </a:tc>
                <a:tc>
                  <a:txBody>
                    <a:bodyPr/>
                    <a:lstStyle/>
                    <a:p>
                      <a:pPr algn="just">
                        <a:lnSpc>
                          <a:spcPct val="130000"/>
                        </a:lnSpc>
                        <a:defRPr sz="1800"/>
                      </a:pPr>
                      <a:r>
                        <a:rPr sz="14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引起的遗传效应比缺失小，重复部分太大会影响个体的生活力</a:t>
                      </a:r>
                      <a:endParaRPr sz="14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0" marR="0" marT="0" marB="0" anchor="ctr" anchorCtr="0" horzOverflow="overflow">
                    <a:noFill/>
                  </a:tcPr>
                </a:tc>
                <a:tc>
                  <a:txBody>
                    <a:bodyPr/>
                    <a:lstStyle/>
                    <a:p>
                      <a:pPr algn="ctr">
                        <a:lnSpc>
                          <a:spcPct val="130000"/>
                        </a:lnSpc>
                        <a:defRPr sz="14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a:txBody>
                  <a:tcPr marL="0" marR="0" marT="0" marB="0" anchor="ctr" anchorCtr="0" horzOverflow="overflow">
                    <a:noFill/>
                  </a:tcPr>
                </a:tc>
                <a:tc>
                  <a:txBody>
                    <a:bodyPr/>
                    <a:lstStyle/>
                    <a:p>
                      <a:pPr algn="ctr">
                        <a:lnSpc>
                          <a:spcPct val="130000"/>
                        </a:lnSpc>
                        <a:defRPr sz="14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a:txBody>
                  <a:tcPr marL="0" marR="0" marT="0" marB="0" anchor="ctr" anchorCtr="0" horzOverflow="overflow">
                    <a:noFill/>
                  </a:tcPr>
                </a:tc>
                <a:tc>
                  <a:txBody>
                    <a:bodyPr/>
                    <a:lstStyle/>
                    <a:p>
                      <a:pPr algn="just">
                        <a:lnSpc>
                          <a:spcPct val="130000"/>
                        </a:lnSpc>
                        <a:defRPr sz="1800"/>
                      </a:pPr>
                      <a:r>
                        <a:rPr sz="14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果蝇的棒眼</a:t>
                      </a:r>
                      <a:endParaRPr sz="14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0" marR="0" marT="0" marB="0" anchor="ctr" anchorCtr="0" horzOverflow="overflow">
                    <a:noFill/>
                  </a:tcPr>
                </a:tc>
              </a:tr>
              <a:tr h="1302433">
                <a:tc>
                  <a:txBody>
                    <a:bodyPr/>
                    <a:lstStyle/>
                    <a:p>
                      <a:pPr algn="ctr">
                        <a:lnSpc>
                          <a:spcPct val="130000"/>
                        </a:lnSpc>
                        <a:defRPr sz="1800" b="0">
                          <a:solidFill>
                            <a:srgbClr val="000000"/>
                          </a:solidFill>
                        </a:defRPr>
                      </a:pPr>
                      <a:r>
                        <a:rPr sz="1400" b="1">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倒位</a:t>
                      </a:r>
                      <a:endParaRPr sz="1400" b="1">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0" marR="0" marT="0" marB="0" anchor="ctr" anchorCtr="0" horzOverflow="overflow">
                    <a:noFill/>
                  </a:tcPr>
                </a:tc>
                <a:tc>
                  <a:txBody>
                    <a:bodyPr/>
                    <a:lstStyle/>
                    <a:p>
                      <a:pPr algn="just">
                        <a:lnSpc>
                          <a:spcPct val="130000"/>
                        </a:lnSpc>
                        <a:defRPr sz="1800"/>
                      </a:pPr>
                      <a:r>
                        <a:rPr sz="14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形成的配子，多数异常，从而影响个体的生育</a:t>
                      </a:r>
                      <a:endParaRPr sz="14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0" marR="0" marT="0" marB="0" anchor="ctr" anchorCtr="0" horzOverflow="overflow">
                    <a:noFill/>
                  </a:tcPr>
                </a:tc>
                <a:tc>
                  <a:txBody>
                    <a:bodyPr/>
                    <a:lstStyle/>
                    <a:p>
                      <a:pPr algn="ctr">
                        <a:lnSpc>
                          <a:spcPct val="130000"/>
                        </a:lnSpc>
                        <a:defRPr sz="14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a:txBody>
                  <a:tcPr marL="0" marR="0" marT="0" marB="0" anchor="ctr" anchorCtr="0" horzOverflow="overflow">
                    <a:noFill/>
                  </a:tcPr>
                </a:tc>
                <a:tc>
                  <a:txBody>
                    <a:bodyPr/>
                    <a:lstStyle/>
                    <a:p>
                      <a:pPr algn="ctr">
                        <a:lnSpc>
                          <a:spcPct val="130000"/>
                        </a:lnSpc>
                        <a:defRPr sz="14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a:txBody>
                  <a:tcPr marL="0" marR="0" marT="0" marB="0" anchor="ctr" anchorCtr="0" horzOverflow="overflow">
                    <a:noFill/>
                  </a:tcPr>
                </a:tc>
                <a:tc>
                  <a:txBody>
                    <a:bodyPr/>
                    <a:lstStyle/>
                    <a:p>
                      <a:pPr algn="just">
                        <a:lnSpc>
                          <a:spcPct val="130000"/>
                        </a:lnSpc>
                        <a:defRPr sz="1800"/>
                      </a:pPr>
                      <a:r>
                        <a:rPr sz="14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人类9号染色体长臂倒位可导致习惯性流产</a:t>
                      </a:r>
                      <a:endParaRPr sz="14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0" marR="0" marT="0" marB="0" anchor="ctr" anchorCtr="0" horzOverflow="overflow">
                    <a:noFill/>
                  </a:tcPr>
                </a:tc>
              </a:tr>
              <a:tr h="1202381">
                <a:tc>
                  <a:txBody>
                    <a:bodyPr/>
                    <a:lstStyle/>
                    <a:p>
                      <a:pPr algn="ctr">
                        <a:lnSpc>
                          <a:spcPct val="130000"/>
                        </a:lnSpc>
                        <a:defRPr sz="1800" b="0">
                          <a:solidFill>
                            <a:srgbClr val="000000"/>
                          </a:solidFill>
                        </a:defRPr>
                      </a:pPr>
                      <a:r>
                        <a:rPr sz="1400" b="1">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易位</a:t>
                      </a:r>
                      <a:endParaRPr sz="1400" b="1">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0" marR="0" marT="0" marB="0" anchor="ctr" anchorCtr="0" horzOverflow="overflow">
                    <a:noFill/>
                  </a:tcPr>
                </a:tc>
                <a:tc>
                  <a:txBody>
                    <a:bodyPr/>
                    <a:lstStyle/>
                    <a:p>
                      <a:pPr algn="just">
                        <a:lnSpc>
                          <a:spcPct val="130000"/>
                        </a:lnSpc>
                        <a:defRPr sz="1800"/>
                      </a:pPr>
                      <a:r>
                        <a:rPr sz="14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产生部分异常配子，使配子的育性降低或产生有遗传病的后代</a:t>
                      </a:r>
                      <a:endParaRPr sz="14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0" marR="0" marT="0" marB="0" anchor="ctr" anchorCtr="0" horzOverflow="overflow">
                    <a:noFill/>
                  </a:tcPr>
                </a:tc>
                <a:tc>
                  <a:txBody>
                    <a:bodyPr/>
                    <a:lstStyle/>
                    <a:p>
                      <a:pPr marR="533400" indent="266700" algn="just">
                        <a:lnSpc>
                          <a:spcPct val="130000"/>
                        </a:lnSpc>
                        <a:defRPr sz="14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a:txBody>
                  <a:tcPr marL="0" marR="0" marT="0" marB="0" anchor="ctr" anchorCtr="0" horzOverflow="overflow">
                    <a:noFill/>
                  </a:tcPr>
                </a:tc>
                <a:tc>
                  <a:txBody>
                    <a:bodyPr/>
                    <a:lstStyle/>
                    <a:p>
                      <a:pPr algn="ctr">
                        <a:lnSpc>
                          <a:spcPct val="130000"/>
                        </a:lnSpc>
                        <a:defRPr sz="14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a:txBody>
                  <a:tcPr marL="0" marR="0" marT="0" marB="0" anchor="ctr" anchorCtr="0" horzOverflow="overflow">
                    <a:noFill/>
                  </a:tcPr>
                </a:tc>
                <a:tc>
                  <a:txBody>
                    <a:bodyPr/>
                    <a:lstStyle/>
                    <a:p>
                      <a:pPr algn="just">
                        <a:lnSpc>
                          <a:spcPct val="130000"/>
                        </a:lnSpc>
                        <a:defRPr sz="1800"/>
                      </a:pPr>
                      <a:r>
                        <a:rPr sz="14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人类慢性粒细胞白血病</a:t>
                      </a:r>
                      <a:endParaRPr sz="14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txBody>
                  <a:tcPr marL="0" marR="0" marT="0" marB="0" anchor="ctr" anchorCtr="0" horzOverflow="overflow">
                    <a:noFill/>
                  </a:tcPr>
                </a:tc>
              </a:tr>
            </a:tbl>
          </a:graphicData>
        </a:graphic>
      </p:graphicFrame>
      <p:pic>
        <p:nvPicPr>
          <p:cNvPr id="182" name="图片 1" descr="图片 1"/>
          <p:cNvPicPr>
            <a:picLocks noChangeAspect="1"/>
          </p:cNvPicPr>
          <p:nvPr/>
        </p:nvPicPr>
        <p:blipFill>
          <a:blip r:embed="rId1"/>
          <a:stretch>
            <a:fillRect/>
          </a:stretch>
        </p:blipFill>
        <p:spPr>
          <a:xfrm>
            <a:off x="4979851" y="1077150"/>
            <a:ext cx="1469089" cy="1362941"/>
          </a:xfrm>
          <a:prstGeom prst="rect">
            <a:avLst/>
          </a:prstGeom>
          <a:ln w="12700">
            <a:miter lim="400000"/>
            <a:headEnd/>
            <a:tailEnd/>
          </a:ln>
        </p:spPr>
      </p:pic>
      <p:pic>
        <p:nvPicPr>
          <p:cNvPr id="183" name="图片 31" descr="图片 31"/>
          <p:cNvPicPr>
            <a:picLocks noChangeAspect="1"/>
          </p:cNvPicPr>
          <p:nvPr/>
        </p:nvPicPr>
        <p:blipFill>
          <a:blip r:embed="rId2"/>
          <a:stretch>
            <a:fillRect/>
          </a:stretch>
        </p:blipFill>
        <p:spPr>
          <a:xfrm>
            <a:off x="7131598" y="1144568"/>
            <a:ext cx="1343027" cy="1432915"/>
          </a:xfrm>
          <a:prstGeom prst="rect">
            <a:avLst/>
          </a:prstGeom>
          <a:ln w="12700">
            <a:miter lim="400000"/>
            <a:headEnd/>
            <a:tailEnd/>
          </a:ln>
        </p:spPr>
      </p:pic>
      <p:pic>
        <p:nvPicPr>
          <p:cNvPr id="184" name="图片 32" descr="图片 32"/>
          <p:cNvPicPr>
            <a:picLocks noChangeAspect="1"/>
          </p:cNvPicPr>
          <p:nvPr/>
        </p:nvPicPr>
        <p:blipFill>
          <a:blip r:embed="rId3"/>
          <a:stretch>
            <a:fillRect/>
          </a:stretch>
        </p:blipFill>
        <p:spPr>
          <a:xfrm>
            <a:off x="4825627" y="2686638"/>
            <a:ext cx="1777685" cy="1202457"/>
          </a:xfrm>
          <a:prstGeom prst="rect">
            <a:avLst/>
          </a:prstGeom>
          <a:ln w="12700">
            <a:miter lim="400000"/>
            <a:headEnd/>
            <a:tailEnd/>
          </a:ln>
        </p:spPr>
      </p:pic>
      <p:pic>
        <p:nvPicPr>
          <p:cNvPr id="185" name="图片 33" descr="图片 33"/>
          <p:cNvPicPr>
            <a:picLocks noChangeAspect="1"/>
          </p:cNvPicPr>
          <p:nvPr/>
        </p:nvPicPr>
        <p:blipFill>
          <a:blip r:embed="rId4"/>
          <a:stretch>
            <a:fillRect/>
          </a:stretch>
        </p:blipFill>
        <p:spPr>
          <a:xfrm>
            <a:off x="7395067" y="2627422"/>
            <a:ext cx="816092" cy="1320889"/>
          </a:xfrm>
          <a:prstGeom prst="rect">
            <a:avLst/>
          </a:prstGeom>
          <a:ln w="12700">
            <a:miter lim="400000"/>
            <a:headEnd/>
            <a:tailEnd/>
          </a:ln>
        </p:spPr>
      </p:pic>
      <p:pic>
        <p:nvPicPr>
          <p:cNvPr id="186" name="图片 34" descr="图片 34"/>
          <p:cNvPicPr>
            <a:picLocks noChangeAspect="1"/>
          </p:cNvPicPr>
          <p:nvPr/>
        </p:nvPicPr>
        <p:blipFill>
          <a:blip r:embed="rId5"/>
          <a:stretch>
            <a:fillRect/>
          </a:stretch>
        </p:blipFill>
        <p:spPr>
          <a:xfrm>
            <a:off x="4758028" y="4136485"/>
            <a:ext cx="1661074" cy="1046085"/>
          </a:xfrm>
          <a:prstGeom prst="rect">
            <a:avLst/>
          </a:prstGeom>
          <a:ln w="12700">
            <a:miter lim="400000"/>
            <a:headEnd/>
            <a:tailEnd/>
          </a:ln>
        </p:spPr>
      </p:pic>
      <p:pic>
        <p:nvPicPr>
          <p:cNvPr id="187" name="图片 35" descr="图片 35"/>
          <p:cNvPicPr>
            <a:picLocks noChangeAspect="1"/>
          </p:cNvPicPr>
          <p:nvPr/>
        </p:nvPicPr>
        <p:blipFill>
          <a:blip r:embed="rId6"/>
          <a:stretch>
            <a:fillRect/>
          </a:stretch>
        </p:blipFill>
        <p:spPr>
          <a:xfrm>
            <a:off x="7451411" y="4137254"/>
            <a:ext cx="703402" cy="1044549"/>
          </a:xfrm>
          <a:prstGeom prst="rect">
            <a:avLst/>
          </a:prstGeom>
          <a:ln w="12700">
            <a:miter lim="400000"/>
            <a:headEnd/>
            <a:tailEnd/>
          </a:ln>
        </p:spPr>
      </p:pic>
      <p:pic>
        <p:nvPicPr>
          <p:cNvPr id="188" name="图片 36" descr="图片 36"/>
          <p:cNvPicPr>
            <a:picLocks noChangeAspect="1"/>
          </p:cNvPicPr>
          <p:nvPr/>
        </p:nvPicPr>
        <p:blipFill>
          <a:blip r:embed="rId7"/>
          <a:stretch>
            <a:fillRect/>
          </a:stretch>
        </p:blipFill>
        <p:spPr>
          <a:xfrm>
            <a:off x="5115964" y="5429189"/>
            <a:ext cx="1197011" cy="1099056"/>
          </a:xfrm>
          <a:prstGeom prst="rect">
            <a:avLst/>
          </a:prstGeom>
          <a:ln w="12700">
            <a:miter lim="400000"/>
            <a:headEnd/>
            <a:tailEnd/>
          </a:ln>
        </p:spPr>
      </p:pic>
      <p:pic>
        <p:nvPicPr>
          <p:cNvPr id="189" name="图片 37" descr="图片 37"/>
          <p:cNvPicPr>
            <a:picLocks noChangeAspect="1"/>
          </p:cNvPicPr>
          <p:nvPr/>
        </p:nvPicPr>
        <p:blipFill>
          <a:blip r:embed="rId8"/>
          <a:stretch>
            <a:fillRect/>
          </a:stretch>
        </p:blipFill>
        <p:spPr>
          <a:xfrm>
            <a:off x="7305827" y="5456442"/>
            <a:ext cx="994570" cy="1044549"/>
          </a:xfrm>
          <a:prstGeom prst="rect">
            <a:avLst/>
          </a:prstGeom>
          <a:ln w="12700">
            <a:miter lim="400000"/>
            <a:headEnd/>
            <a:tailEnd/>
          </a:ln>
        </p:spPr>
      </p:pic>
      <p:sp>
        <p:nvSpPr>
          <p:cNvPr id="190" name="矩形 3"/>
          <p:cNvSpPr txBox="1"/>
          <p:nvPr/>
        </p:nvSpPr>
        <p:spPr>
          <a:xfrm>
            <a:off x="699629" y="984088"/>
            <a:ext cx="1197010" cy="4607558"/>
          </a:xfrm>
          <a:prstGeom prst="rect">
            <a:avLst/>
          </a:prstGeom>
          <a:ln w="12700">
            <a:miter lim="400000"/>
          </a:ln>
        </p:spPr>
        <p:txBody>
          <a:bodyPr lIns="45718" tIns="45718" rIns="45718" bIns="45718">
            <a:spAutoFit/>
          </a:bodyPr>
          <a:lstStyle/>
          <a:p>
            <a:pPr indent="266700">
              <a:lnSpc>
                <a:spcPct val="130000"/>
              </a:lnSpc>
              <a:defRPr sz="2000" b="1">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r>
              <a:t>总之，能改变染色体上的基因的数目和排列顺序，能使</a:t>
            </a:r>
            <a:r>
              <a:rPr>
                <a:solidFill>
                  <a:srgbClr val="FF2600"/>
                </a:solidFill>
              </a:rPr>
              <a:t>生物的性状发生改变甚至致死</a:t>
            </a:r>
            <a:r>
              <a:t>。</a:t>
            </a:r>
          </a:p>
        </p:txBody>
      </p:sp>
    </p:spTree>
  </p:cSld>
  <p:clrMapOvr>
    <a:masterClrMapping/>
  </p:clrMapOvr>
  <mc:AlternateContent xmlns:mc="http://schemas.openxmlformats.org/markup-compatibility/2006">
    <mc:Choice xmlns:p14="http://schemas.microsoft.com/office/powerpoint/2010/main" Requires="p14">
      <p:transition spd="slow" p14:dur="1200">
        <p:push dir="u"/>
      </p:transition>
    </mc:Choice>
    <mc:Fallback>
      <p:transition spd="slow">
        <p:push dir="u"/>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4" presetClass="entr" presetSubtype="32" fill="hold" grpId="1" nodeType="clickEffect">
                                  <p:stCondLst>
                                    <p:cond delay="0"/>
                                  </p:stCondLst>
                                  <p:iterate type="el">
                                    <p:tmAbs val="0"/>
                                  </p:iterate>
                                  <p:childTnLst>
                                    <p:set>
                                      <p:cBhvr>
                                        <p:cTn id="6" dur="indefinite" fill="hold"/>
                                        <p:tgtEl>
                                          <p:spTgt spid="190"/>
                                        </p:tgtEl>
                                        <p:attrNameLst>
                                          <p:attrName>style.visibility</p:attrName>
                                        </p:attrNameLst>
                                      </p:cBhvr>
                                      <p:to>
                                        <p:strVal val="visible"/>
                                      </p:to>
                                    </p:set>
                                    <p:animEffect transition="in" filter="box(out)">
                                      <p:cBhvr>
                                        <p:cTn id="7" dur="1000"/>
                                        <p:tgtEl>
                                          <p:spTgt spid="1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spid="190" grpId="1"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 name="image.pdf" descr="image.pdf"/>
          <p:cNvPicPr>
            <a:picLocks noChangeAspect="1"/>
          </p:cNvPicPr>
          <p:nvPr/>
        </p:nvPicPr>
        <p:blipFill>
          <a:blip r:embed="rId1"/>
          <a:stretch>
            <a:fillRect/>
          </a:stretch>
        </p:blipFill>
        <p:spPr>
          <a:xfrm>
            <a:off x="360361" y="1485900"/>
            <a:ext cx="11537952" cy="1042988"/>
          </a:xfrm>
          <a:prstGeom prst="rect">
            <a:avLst/>
          </a:prstGeom>
          <a:ln w="12700">
            <a:miter lim="400000"/>
            <a:headEnd/>
            <a:tailEnd/>
          </a:ln>
        </p:spPr>
      </p:pic>
      <p:pic>
        <p:nvPicPr>
          <p:cNvPr id="193" name="image.pdf" descr="image.pdf"/>
          <p:cNvPicPr>
            <a:picLocks noChangeAspect="1"/>
          </p:cNvPicPr>
          <p:nvPr/>
        </p:nvPicPr>
        <p:blipFill>
          <a:blip r:embed="rId2"/>
          <a:stretch>
            <a:fillRect/>
          </a:stretch>
        </p:blipFill>
        <p:spPr>
          <a:xfrm>
            <a:off x="360361" y="2492375"/>
            <a:ext cx="11537952" cy="609600"/>
          </a:xfrm>
          <a:prstGeom prst="rect">
            <a:avLst/>
          </a:prstGeom>
          <a:ln w="12700">
            <a:miter lim="400000"/>
            <a:headEnd/>
            <a:tailEnd/>
          </a:ln>
        </p:spPr>
      </p:pic>
      <p:pic>
        <p:nvPicPr>
          <p:cNvPr id="194" name="image.pdf" descr="image.pdf"/>
          <p:cNvPicPr>
            <a:picLocks noChangeAspect="1"/>
          </p:cNvPicPr>
          <p:nvPr/>
        </p:nvPicPr>
        <p:blipFill>
          <a:blip r:embed="rId3"/>
          <a:stretch>
            <a:fillRect/>
          </a:stretch>
        </p:blipFill>
        <p:spPr>
          <a:xfrm>
            <a:off x="360361" y="2997200"/>
            <a:ext cx="11537952" cy="1106488"/>
          </a:xfrm>
          <a:prstGeom prst="rect">
            <a:avLst/>
          </a:prstGeom>
          <a:ln w="12700">
            <a:miter lim="400000"/>
            <a:headEnd/>
            <a:tailEnd/>
          </a:ln>
        </p:spPr>
      </p:pic>
      <p:pic>
        <p:nvPicPr>
          <p:cNvPr id="195" name="image.pdf" descr="image.pdf"/>
          <p:cNvPicPr>
            <a:picLocks noChangeAspect="1"/>
          </p:cNvPicPr>
          <p:nvPr/>
        </p:nvPicPr>
        <p:blipFill>
          <a:blip r:embed="rId4"/>
          <a:stretch>
            <a:fillRect/>
          </a:stretch>
        </p:blipFill>
        <p:spPr>
          <a:xfrm>
            <a:off x="360361" y="4076700"/>
            <a:ext cx="11537952" cy="609600"/>
          </a:xfrm>
          <a:prstGeom prst="rect">
            <a:avLst/>
          </a:prstGeom>
          <a:ln w="12700">
            <a:miter lim="400000"/>
            <a:headEnd/>
            <a:tailEnd/>
          </a:ln>
        </p:spPr>
      </p:pic>
      <p:pic>
        <p:nvPicPr>
          <p:cNvPr id="196" name="image.pdf" descr="image.pdf"/>
          <p:cNvPicPr>
            <a:picLocks noChangeAspect="1"/>
          </p:cNvPicPr>
          <p:nvPr/>
        </p:nvPicPr>
        <p:blipFill>
          <a:blip r:embed="rId5"/>
          <a:stretch>
            <a:fillRect/>
          </a:stretch>
        </p:blipFill>
        <p:spPr>
          <a:xfrm>
            <a:off x="360361" y="4605337"/>
            <a:ext cx="11537952" cy="552452"/>
          </a:xfrm>
          <a:prstGeom prst="rect">
            <a:avLst/>
          </a:prstGeom>
          <a:ln w="12700">
            <a:miter lim="400000"/>
            <a:headEnd/>
            <a:tailEnd/>
          </a:ln>
        </p:spPr>
      </p:pic>
      <p:pic>
        <p:nvPicPr>
          <p:cNvPr id="197" name="image.pdf" descr="image.pdf"/>
          <p:cNvPicPr>
            <a:picLocks noChangeAspect="1"/>
          </p:cNvPicPr>
          <p:nvPr/>
        </p:nvPicPr>
        <p:blipFill>
          <a:blip r:embed="rId6"/>
          <a:stretch>
            <a:fillRect/>
          </a:stretch>
        </p:blipFill>
        <p:spPr>
          <a:xfrm>
            <a:off x="360361" y="5157787"/>
            <a:ext cx="11537952" cy="609602"/>
          </a:xfrm>
          <a:prstGeom prst="rect">
            <a:avLst/>
          </a:prstGeom>
          <a:ln w="12700">
            <a:miter lim="400000"/>
            <a:headEnd/>
            <a:tailEnd/>
          </a:ln>
        </p:spPr>
      </p:pic>
      <p:sp>
        <p:nvSpPr>
          <p:cNvPr id="198" name="×"/>
          <p:cNvSpPr txBox="1"/>
          <p:nvPr/>
        </p:nvSpPr>
        <p:spPr>
          <a:xfrm>
            <a:off x="10056807" y="4599429"/>
            <a:ext cx="277821" cy="421391"/>
          </a:xfrm>
          <a:prstGeom prst="rect">
            <a:avLst/>
          </a:prstGeom>
          <a:ln w="12700">
            <a:miter lim="400000"/>
          </a:ln>
        </p:spPr>
        <p:txBody>
          <a:bodyPr wrap="none" lIns="45718" tIns="45718" rIns="45718" bIns="45718" anchor="ctr">
            <a:spAutoFit/>
          </a:bodyPr>
          <a:lstStyle>
            <a:lvl1pPr algn="ctr">
              <a:defRPr sz="2400" b="1">
                <a:solidFill>
                  <a:srgbClr val="FF0000"/>
                </a:solidFill>
                <a:latin typeface="Times New Roman" panose="02020603050405020304"/>
                <a:ea typeface="Times New Roman" panose="02020603050405020304"/>
                <a:cs typeface="Times New Roman" panose="02020603050405020304"/>
                <a:sym typeface="Times New Roman" panose="02020603050405020304"/>
              </a:defRPr>
            </a:lvl1pPr>
          </a:lstStyle>
          <a:p>
            <a:r>
              <a:t>×</a:t>
            </a:r>
          </a:p>
        </p:txBody>
      </p:sp>
      <p:sp>
        <p:nvSpPr>
          <p:cNvPr id="199" name="×"/>
          <p:cNvSpPr txBox="1"/>
          <p:nvPr/>
        </p:nvSpPr>
        <p:spPr>
          <a:xfrm>
            <a:off x="8732518" y="2016125"/>
            <a:ext cx="277822" cy="421391"/>
          </a:xfrm>
          <a:prstGeom prst="rect">
            <a:avLst/>
          </a:prstGeom>
          <a:ln w="12700">
            <a:miter lim="400000"/>
          </a:ln>
        </p:spPr>
        <p:txBody>
          <a:bodyPr wrap="none" lIns="45718" tIns="45718" rIns="45718" bIns="45718">
            <a:spAutoFit/>
          </a:bodyPr>
          <a:lstStyle>
            <a:lvl1pPr>
              <a:defRPr sz="2400" b="1">
                <a:solidFill>
                  <a:srgbClr val="FF0000"/>
                </a:solidFill>
                <a:latin typeface="Times New Roman" panose="02020603050405020304"/>
                <a:ea typeface="Times New Roman" panose="02020603050405020304"/>
                <a:cs typeface="Times New Roman" panose="02020603050405020304"/>
                <a:sym typeface="Times New Roman" panose="02020603050405020304"/>
              </a:defRPr>
            </a:lvl1pPr>
          </a:lstStyle>
          <a:p>
            <a:r>
              <a:t>×</a:t>
            </a:r>
          </a:p>
        </p:txBody>
      </p:sp>
      <p:sp>
        <p:nvSpPr>
          <p:cNvPr id="200" name="√"/>
          <p:cNvSpPr txBox="1"/>
          <p:nvPr/>
        </p:nvSpPr>
        <p:spPr>
          <a:xfrm>
            <a:off x="9334182" y="3008312"/>
            <a:ext cx="399099" cy="421391"/>
          </a:xfrm>
          <a:prstGeom prst="rect">
            <a:avLst/>
          </a:prstGeom>
          <a:ln w="12700">
            <a:miter lim="400000"/>
          </a:ln>
        </p:spPr>
        <p:txBody>
          <a:bodyPr lIns="45718" tIns="45718" rIns="45718" bIns="45718">
            <a:spAutoFit/>
          </a:bodyPr>
          <a:lstStyle>
            <a:lvl1pPr>
              <a:defRPr sz="2400" b="1">
                <a:solidFill>
                  <a:srgbClr val="FF0000"/>
                </a:solidFill>
                <a:latin typeface="Times New Roman" panose="02020603050405020304"/>
                <a:ea typeface="Times New Roman" panose="02020603050405020304"/>
                <a:cs typeface="Times New Roman" panose="02020603050405020304"/>
                <a:sym typeface="Times New Roman" panose="02020603050405020304"/>
              </a:defRPr>
            </a:lvl1pPr>
          </a:lstStyle>
          <a:p>
            <a:r>
              <a:t>√</a:t>
            </a:r>
          </a:p>
        </p:txBody>
      </p:sp>
      <p:sp>
        <p:nvSpPr>
          <p:cNvPr id="201" name="×"/>
          <p:cNvSpPr txBox="1"/>
          <p:nvPr/>
        </p:nvSpPr>
        <p:spPr>
          <a:xfrm>
            <a:off x="9334182" y="3573463"/>
            <a:ext cx="277821" cy="421391"/>
          </a:xfrm>
          <a:prstGeom prst="rect">
            <a:avLst/>
          </a:prstGeom>
          <a:ln w="12700">
            <a:miter lim="400000"/>
          </a:ln>
        </p:spPr>
        <p:txBody>
          <a:bodyPr wrap="none" lIns="45718" tIns="45718" rIns="45718" bIns="45718">
            <a:spAutoFit/>
          </a:bodyPr>
          <a:lstStyle>
            <a:lvl1pPr>
              <a:defRPr sz="2400" b="1">
                <a:solidFill>
                  <a:srgbClr val="FF0000"/>
                </a:solidFill>
                <a:latin typeface="Times New Roman" panose="02020603050405020304"/>
                <a:ea typeface="Times New Roman" panose="02020603050405020304"/>
                <a:cs typeface="Times New Roman" panose="02020603050405020304"/>
                <a:sym typeface="Times New Roman" panose="02020603050405020304"/>
              </a:defRPr>
            </a:lvl1pPr>
          </a:lstStyle>
          <a:p>
            <a:r>
              <a:t>×</a:t>
            </a:r>
          </a:p>
        </p:txBody>
      </p:sp>
    </p:spTree>
  </p:cSld>
  <p:clrMapOvr>
    <a:masterClrMapping/>
  </p:clrMapOvr>
  <p:transition spd="med"/>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iterate type="el">
                                    <p:tmAbs val="0"/>
                                  </p:iterate>
                                  <p:childTnLst>
                                    <p:set>
                                      <p:cBhvr>
                                        <p:cTn id="6" dur="indefinite" fill="hold"/>
                                        <p:tgtEl>
                                          <p:spTgt spid="199"/>
                                        </p:tgtEl>
                                        <p:attrNameLst>
                                          <p:attrName>style.visibility</p:attrName>
                                        </p:attrNameLst>
                                      </p:cBhvr>
                                      <p:to>
                                        <p:strVal val="visible"/>
                                      </p:to>
                                    </p:set>
                                    <p:animEffect transition="in" filter="blinds(horizontal)">
                                      <p:cBhvr>
                                        <p:cTn id="7" dur="500"/>
                                        <p:tgtEl>
                                          <p:spTgt spid="19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2" nodeType="clickEffect">
                                  <p:stCondLst>
                                    <p:cond delay="0"/>
                                  </p:stCondLst>
                                  <p:iterate type="el">
                                    <p:tmAbs val="0"/>
                                  </p:iterate>
                                  <p:childTnLst>
                                    <p:set>
                                      <p:cBhvr>
                                        <p:cTn id="11" dur="indefinite" fill="hold"/>
                                        <p:tgtEl>
                                          <p:spTgt spid="193"/>
                                        </p:tgtEl>
                                        <p:attrNameLst>
                                          <p:attrName>style.visibility</p:attrName>
                                        </p:attrNameLst>
                                      </p:cBhvr>
                                      <p:to>
                                        <p:strVal val="visible"/>
                                      </p:to>
                                    </p:set>
                                    <p:animEffect transition="in" filter="blinds(horizontal)">
                                      <p:cBhvr>
                                        <p:cTn id="12" dur="500"/>
                                        <p:tgtEl>
                                          <p:spTgt spid="19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3" nodeType="clickEffect">
                                  <p:stCondLst>
                                    <p:cond delay="0"/>
                                  </p:stCondLst>
                                  <p:iterate type="el">
                                    <p:tmAbs val="0"/>
                                  </p:iterate>
                                  <p:childTnLst>
                                    <p:set>
                                      <p:cBhvr>
                                        <p:cTn id="16" dur="indefinite" fill="hold"/>
                                        <p:tgtEl>
                                          <p:spTgt spid="200"/>
                                        </p:tgtEl>
                                        <p:attrNameLst>
                                          <p:attrName>style.visibility</p:attrName>
                                        </p:attrNameLst>
                                      </p:cBhvr>
                                      <p:to>
                                        <p:strVal val="visible"/>
                                      </p:to>
                                    </p:set>
                                    <p:animEffect transition="in" filter="blinds(horizontal)">
                                      <p:cBhvr>
                                        <p:cTn id="17" dur="500"/>
                                        <p:tgtEl>
                                          <p:spTgt spid="20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4" nodeType="clickEffect">
                                  <p:stCondLst>
                                    <p:cond delay="0"/>
                                  </p:stCondLst>
                                  <p:iterate type="el">
                                    <p:tmAbs val="0"/>
                                  </p:iterate>
                                  <p:childTnLst>
                                    <p:set>
                                      <p:cBhvr>
                                        <p:cTn id="21" dur="indefinite" fill="hold"/>
                                        <p:tgtEl>
                                          <p:spTgt spid="201"/>
                                        </p:tgtEl>
                                        <p:attrNameLst>
                                          <p:attrName>style.visibility</p:attrName>
                                        </p:attrNameLst>
                                      </p:cBhvr>
                                      <p:to>
                                        <p:strVal val="visible"/>
                                      </p:to>
                                    </p:set>
                                    <p:animEffect transition="in" filter="blinds(horizontal)">
                                      <p:cBhvr>
                                        <p:cTn id="22" dur="500"/>
                                        <p:tgtEl>
                                          <p:spTgt spid="20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5" nodeType="clickEffect">
                                  <p:stCondLst>
                                    <p:cond delay="0"/>
                                  </p:stCondLst>
                                  <p:iterate type="el">
                                    <p:tmAbs val="0"/>
                                  </p:iterate>
                                  <p:childTnLst>
                                    <p:set>
                                      <p:cBhvr>
                                        <p:cTn id="26" dur="indefinite" fill="hold"/>
                                        <p:tgtEl>
                                          <p:spTgt spid="195"/>
                                        </p:tgtEl>
                                        <p:attrNameLst>
                                          <p:attrName>style.visibility</p:attrName>
                                        </p:attrNameLst>
                                      </p:cBhvr>
                                      <p:to>
                                        <p:strVal val="visible"/>
                                      </p:to>
                                    </p:set>
                                    <p:animEffect transition="in" filter="blinds(horizontal)">
                                      <p:cBhvr>
                                        <p:cTn id="27" dur="500"/>
                                        <p:tgtEl>
                                          <p:spTgt spid="19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6" nodeType="clickEffect">
                                  <p:stCondLst>
                                    <p:cond delay="0"/>
                                  </p:stCondLst>
                                  <p:iterate type="el">
                                    <p:tmAbs val="0"/>
                                  </p:iterate>
                                  <p:childTnLst>
                                    <p:set>
                                      <p:cBhvr>
                                        <p:cTn id="31" dur="indefinite" fill="hold"/>
                                        <p:tgtEl>
                                          <p:spTgt spid="198"/>
                                        </p:tgtEl>
                                        <p:attrNameLst>
                                          <p:attrName>style.visibility</p:attrName>
                                        </p:attrNameLst>
                                      </p:cBhvr>
                                      <p:to>
                                        <p:strVal val="visible"/>
                                      </p:to>
                                    </p:set>
                                    <p:animEffect transition="in" filter="blinds(horizontal)">
                                      <p:cBhvr>
                                        <p:cTn id="32" dur="500"/>
                                        <p:tgtEl>
                                          <p:spTgt spid="19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7" nodeType="clickEffect">
                                  <p:stCondLst>
                                    <p:cond delay="0"/>
                                  </p:stCondLst>
                                  <p:iterate type="el">
                                    <p:tmAbs val="0"/>
                                  </p:iterate>
                                  <p:childTnLst>
                                    <p:set>
                                      <p:cBhvr>
                                        <p:cTn id="36" dur="indefinite" fill="hold"/>
                                        <p:tgtEl>
                                          <p:spTgt spid="197"/>
                                        </p:tgtEl>
                                        <p:attrNameLst>
                                          <p:attrName>style.visibility</p:attrName>
                                        </p:attrNameLst>
                                      </p:cBhvr>
                                      <p:to>
                                        <p:strVal val="visible"/>
                                      </p:to>
                                    </p:set>
                                    <p:animEffect transition="in" filter="blinds(horizontal)">
                                      <p:cBhvr>
                                        <p:cTn id="37" dur="500"/>
                                        <p:tgtEl>
                                          <p:spTgt spid="1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spid="198" grpId="6" animBg="1" advAuto="0"/>
      <p:bldP spid="199" grpId="1" animBg="1" advAuto="0"/>
      <p:bldP spid="200" grpId="3" animBg="1" advAuto="0"/>
      <p:bldP spid="197" grpId="7" animBg="1" advAuto="0"/>
      <p:bldP spid="201" grpId="4" animBg="1" advAuto="0"/>
      <p:bldP spid="193" grpId="2" animBg="1" advAuto="0"/>
      <p:bldP spid="195" grpId="5"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 name="Picture 3" descr="Picture 3"/>
          <p:cNvPicPr>
            <a:picLocks noChangeAspect="1"/>
          </p:cNvPicPr>
          <p:nvPr/>
        </p:nvPicPr>
        <p:blipFill>
          <a:blip r:embed="rId1"/>
          <a:stretch>
            <a:fillRect/>
          </a:stretch>
        </p:blipFill>
        <p:spPr>
          <a:xfrm>
            <a:off x="3231831" y="1260082"/>
            <a:ext cx="5256586" cy="2880322"/>
          </a:xfrm>
          <a:prstGeom prst="rect">
            <a:avLst/>
          </a:prstGeom>
          <a:ln w="12700">
            <a:miter lim="400000"/>
            <a:headEnd/>
            <a:tailEnd/>
          </a:ln>
        </p:spPr>
      </p:pic>
      <p:sp>
        <p:nvSpPr>
          <p:cNvPr id="204" name="矩形 8"/>
          <p:cNvSpPr txBox="1"/>
          <p:nvPr/>
        </p:nvSpPr>
        <p:spPr>
          <a:xfrm>
            <a:off x="1631478" y="180761"/>
            <a:ext cx="8603655" cy="1124549"/>
          </a:xfrm>
          <a:prstGeom prst="rect">
            <a:avLst/>
          </a:prstGeom>
          <a:ln w="12700">
            <a:miter lim="400000"/>
          </a:ln>
        </p:spPr>
        <p:txBody>
          <a:bodyPr lIns="38399" tIns="38399" rIns="38399" bIns="38399">
            <a:spAutoFit/>
          </a:bodyPr>
          <a:lstStyle/>
          <a:p>
            <a:pPr algn="just">
              <a:lnSpc>
                <a:spcPct val="150000"/>
              </a:lnSpc>
              <a:defRPr sz="2400" b="1">
                <a:latin typeface="仿宋" panose="02010609060101010101" charset="-122"/>
                <a:ea typeface="仿宋" panose="02010609060101010101" charset="-122"/>
                <a:cs typeface="仿宋" panose="02010609060101010101" charset="-122"/>
                <a:sym typeface="仿宋" panose="02010609060101010101" charset="-122"/>
              </a:defRPr>
            </a:pPr>
            <a:r>
              <a:t>1、图丙</a:t>
            </a:r>
            <a:r>
              <a:rPr b="0"/>
              <a:t>①</a:t>
            </a:r>
            <a:r>
              <a:t>～</a:t>
            </a:r>
            <a:r>
              <a:rPr b="0"/>
              <a:t>④</a:t>
            </a:r>
            <a:r>
              <a:t>的结果中哪些是由染色体变异引起的？它们分别属于何类变异？能在光镜下观察到的是哪几个？</a:t>
            </a:r>
          </a:p>
        </p:txBody>
      </p:sp>
      <p:sp>
        <p:nvSpPr>
          <p:cNvPr id="205" name="矩形 9"/>
          <p:cNvSpPr txBox="1"/>
          <p:nvPr/>
        </p:nvSpPr>
        <p:spPr>
          <a:xfrm>
            <a:off x="1759666" y="4101458"/>
            <a:ext cx="8491113" cy="2381849"/>
          </a:xfrm>
          <a:prstGeom prst="rect">
            <a:avLst/>
          </a:prstGeom>
          <a:ln w="12700">
            <a:miter lim="400000"/>
          </a:ln>
        </p:spPr>
        <p:txBody>
          <a:bodyPr lIns="38399" tIns="38399" rIns="38399" bIns="38399">
            <a:spAutoFit/>
          </a:bodyPr>
          <a:lstStyle/>
          <a:p>
            <a:pPr algn="just">
              <a:lnSpc>
                <a:spcPct val="150000"/>
              </a:lnSpc>
              <a:defRPr sz="2400" b="1">
                <a:latin typeface="仿宋" panose="02010609060101010101" charset="-122"/>
                <a:ea typeface="仿宋" panose="02010609060101010101" charset="-122"/>
                <a:cs typeface="仿宋" panose="02010609060101010101" charset="-122"/>
                <a:sym typeface="仿宋" panose="02010609060101010101" charset="-122"/>
              </a:defRPr>
            </a:pPr>
            <a:r>
              <a:t>（</a:t>
            </a:r>
            <a:r>
              <a:rPr b="0"/>
              <a:t>1</a:t>
            </a:r>
            <a:r>
              <a:t>）</a:t>
            </a:r>
            <a:r>
              <a:rPr b="0"/>
              <a:t>①</a:t>
            </a:r>
            <a:r>
              <a:t>染色体片段缺失；</a:t>
            </a:r>
            <a:r>
              <a:rPr b="0"/>
              <a:t>②</a:t>
            </a:r>
            <a:r>
              <a:t>染色体片段的易位；</a:t>
            </a:r>
          </a:p>
          <a:p>
            <a:pPr algn="just">
              <a:lnSpc>
                <a:spcPct val="150000"/>
              </a:lnSpc>
              <a:defRPr sz="2400">
                <a:latin typeface="仿宋" panose="02010609060101010101" charset="-122"/>
                <a:ea typeface="仿宋" panose="02010609060101010101" charset="-122"/>
                <a:cs typeface="仿宋" panose="02010609060101010101" charset="-122"/>
                <a:sym typeface="仿宋" panose="02010609060101010101" charset="-122"/>
              </a:defRPr>
            </a:pPr>
            <a:r>
              <a:t>     ③</a:t>
            </a:r>
            <a:r>
              <a:rPr b="1"/>
              <a:t>基因突变；</a:t>
            </a:r>
            <a:r>
              <a:t>④</a:t>
            </a:r>
            <a:r>
              <a:rPr b="1"/>
              <a:t>染色体中片段倒位。</a:t>
            </a:r>
            <a:endParaRPr sz="900"/>
          </a:p>
          <a:p>
            <a:pPr algn="just">
              <a:lnSpc>
                <a:spcPct val="150000"/>
              </a:lnSpc>
              <a:defRPr sz="2400" b="1">
                <a:latin typeface="仿宋" panose="02010609060101010101" charset="-122"/>
                <a:ea typeface="仿宋" panose="02010609060101010101" charset="-122"/>
                <a:cs typeface="仿宋" panose="02010609060101010101" charset="-122"/>
                <a:sym typeface="仿宋" panose="02010609060101010101" charset="-122"/>
              </a:defRPr>
            </a:pPr>
            <a:r>
              <a:t>（</a:t>
            </a:r>
            <a:r>
              <a:rPr b="0"/>
              <a:t>2</a:t>
            </a:r>
            <a:r>
              <a:t>）</a:t>
            </a:r>
            <a:r>
              <a:rPr b="0"/>
              <a:t>①②④</a:t>
            </a:r>
            <a:r>
              <a:t>均为染色体变异，可在光学显微镜下观察到，</a:t>
            </a:r>
          </a:p>
          <a:p>
            <a:pPr algn="just">
              <a:lnSpc>
                <a:spcPct val="150000"/>
              </a:lnSpc>
              <a:defRPr sz="2400" b="1">
                <a:latin typeface="仿宋" panose="02010609060101010101" charset="-122"/>
                <a:ea typeface="仿宋" panose="02010609060101010101" charset="-122"/>
                <a:cs typeface="仿宋" panose="02010609060101010101" charset="-122"/>
                <a:sym typeface="仿宋" panose="02010609060101010101" charset="-122"/>
              </a:defRPr>
            </a:pPr>
            <a:r>
              <a:t>          </a:t>
            </a:r>
            <a:r>
              <a:rPr b="0"/>
              <a:t>③</a:t>
            </a:r>
            <a:r>
              <a:t>为基因突变，不能在显微镜下观察到。</a:t>
            </a:r>
          </a:p>
        </p:txBody>
      </p:sp>
    </p:spTree>
  </p:cSld>
  <p:clrMapOvr>
    <a:masterClrMapping/>
  </p:clrMapOvr>
  <mc:AlternateContent xmlns:mc="http://schemas.openxmlformats.org/markup-compatibility/2006">
    <mc:Choice xmlns:p14="http://schemas.microsoft.com/office/powerpoint/2010/main" Requires="p14">
      <p:transition spd="slow" p14:dur="1200">
        <p:push dir="u"/>
      </p:transition>
    </mc:Choice>
    <mc:Fallback>
      <p:transition spd="slow">
        <p:push dir="u"/>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type="el">
                                    <p:tmAbs val="0"/>
                                  </p:iterate>
                                  <p:childTnLst>
                                    <p:set>
                                      <p:cBhvr>
                                        <p:cTn id="6" dur="indefinite" fill="hold"/>
                                        <p:tgtEl>
                                          <p:spTgt spid="20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spid="205" grpId="1"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染色体结构变异和基因突变的区别"/>
          <p:cNvSpPr txBox="1"/>
          <p:nvPr/>
        </p:nvSpPr>
        <p:spPr>
          <a:xfrm>
            <a:off x="2885344" y="674768"/>
            <a:ext cx="6200139" cy="662939"/>
          </a:xfrm>
          <a:prstGeom prst="rect">
            <a:avLst/>
          </a:prstGeom>
          <a:ln w="12700">
            <a:miter lim="400000"/>
          </a:ln>
        </p:spPr>
        <p:txBody>
          <a:bodyPr wrap="none" lIns="45718" tIns="45718" rIns="45718" bIns="45718">
            <a:spAutoFit/>
          </a:bodyPr>
          <a:lstStyle>
            <a:lvl1pPr>
              <a:defRPr sz="3200">
                <a:latin typeface="+mn-lt"/>
                <a:ea typeface="+mn-ea"/>
                <a:cs typeface="+mn-cs"/>
                <a:sym typeface="等线" panose="02010600030101010101" charset="-122"/>
              </a:defRPr>
            </a:lvl1pPr>
          </a:lstStyle>
          <a:p>
            <a:r>
              <a:t>染色体结构变异和基因突变的区别</a:t>
            </a:r>
          </a:p>
        </p:txBody>
      </p:sp>
      <p:graphicFrame>
        <p:nvGraphicFramePr>
          <p:cNvPr id="208" name="Group 46"/>
          <p:cNvGraphicFramePr/>
          <p:nvPr/>
        </p:nvGraphicFramePr>
        <p:xfrm>
          <a:off x="1233584" y="1531597"/>
          <a:ext cx="9503661" cy="4626655"/>
        </p:xfrm>
        <a:graphic>
          <a:graphicData uri="http://schemas.openxmlformats.org/drawingml/2006/table">
            <a:tbl>
              <a:tblPr>
                <a:tableStyleId>{4C3C2611-4C71-4FC5-86AE-919BDF0F9419}</a:tableStyleId>
              </a:tblPr>
              <a:tblGrid>
                <a:gridCol w="1526498"/>
                <a:gridCol w="3148232"/>
                <a:gridCol w="4828930"/>
              </a:tblGrid>
              <a:tr h="1076086">
                <a:tc>
                  <a:txBody>
                    <a:bodyPr/>
                    <a:lstStyle/>
                    <a:p>
                      <a:pPr algn="ctr">
                        <a:defRPr sz="1800"/>
                      </a:pPr>
                      <a:r>
                        <a:rPr sz="260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项目</a:t>
                      </a:r>
                      <a:endParaRPr sz="260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a:txBody>
                  <a:tcPr marL="58618" marR="58618" marT="58618" marB="58618" anchor="ctr" anchorCtr="0" horzOverflow="overflow">
                    <a:lnL w="25400">
                      <a:solidFill>
                        <a:srgbClr val="000000"/>
                      </a:solidFill>
                    </a:lnL>
                    <a:lnR w="12700">
                      <a:solidFill>
                        <a:srgbClr val="000000"/>
                      </a:solidFill>
                    </a:lnR>
                    <a:lnT w="25400">
                      <a:solidFill>
                        <a:srgbClr val="000000"/>
                      </a:solidFill>
                    </a:lnT>
                    <a:lnB w="12700">
                      <a:solidFill>
                        <a:srgbClr val="000000"/>
                      </a:solidFill>
                    </a:lnB>
                    <a:noFill/>
                  </a:tcPr>
                </a:tc>
                <a:tc>
                  <a:txBody>
                    <a:bodyPr/>
                    <a:lstStyle/>
                    <a:p>
                      <a:pPr algn="ctr">
                        <a:defRPr sz="1800"/>
                      </a:pPr>
                      <a:r>
                        <a:rPr sz="260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基因突变</a:t>
                      </a:r>
                      <a:endParaRPr sz="260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a:txBody>
                  <a:tcPr marL="58618" marR="58618" marT="58618" marB="58618" anchor="ctr" anchorCtr="0" horzOverflow="overflow">
                    <a:lnL w="12700">
                      <a:solidFill>
                        <a:srgbClr val="000000"/>
                      </a:solidFill>
                    </a:lnL>
                    <a:lnR w="12700">
                      <a:solidFill>
                        <a:srgbClr val="000000"/>
                      </a:solidFill>
                    </a:lnR>
                    <a:lnT w="25400">
                      <a:solidFill>
                        <a:srgbClr val="000000"/>
                      </a:solidFill>
                    </a:lnT>
                    <a:lnB w="12700">
                      <a:solidFill>
                        <a:srgbClr val="000000"/>
                      </a:solidFill>
                    </a:lnB>
                    <a:noFill/>
                  </a:tcPr>
                </a:tc>
                <a:tc>
                  <a:txBody>
                    <a:bodyPr/>
                    <a:lstStyle/>
                    <a:p>
                      <a:pPr algn="ctr">
                        <a:defRPr sz="1800"/>
                      </a:pPr>
                      <a:r>
                        <a:rPr sz="260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染色体缺失和重复</a:t>
                      </a:r>
                      <a:endParaRPr sz="260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a:txBody>
                  <a:tcPr marL="58618" marR="58618" marT="58618" marB="58618" anchor="ctr" anchorCtr="0" horzOverflow="overflow">
                    <a:lnL w="12700">
                      <a:solidFill>
                        <a:srgbClr val="000000"/>
                      </a:solidFill>
                    </a:lnL>
                    <a:lnR w="12700">
                      <a:solidFill>
                        <a:srgbClr val="000000"/>
                      </a:solidFill>
                    </a:lnR>
                    <a:lnT w="25400">
                      <a:solidFill>
                        <a:srgbClr val="000000"/>
                      </a:solidFill>
                    </a:lnT>
                    <a:lnB w="12700">
                      <a:solidFill>
                        <a:srgbClr val="000000"/>
                      </a:solidFill>
                    </a:lnB>
                    <a:noFill/>
                  </a:tcPr>
                </a:tc>
              </a:tr>
              <a:tr h="918154">
                <a:tc>
                  <a:txBody>
                    <a:bodyPr/>
                    <a:lstStyle/>
                    <a:p>
                      <a:pPr algn="ctr">
                        <a:defRPr sz="1800"/>
                      </a:pPr>
                      <a:r>
                        <a:rPr sz="260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实质</a:t>
                      </a:r>
                      <a:endParaRPr sz="260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a:txBody>
                  <a:tcPr marL="58618" marR="58618" marT="58618" marB="58618" anchor="ctr" anchorCtr="0" horzOverflow="overflow">
                    <a:lnL w="254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defRPr sz="1800"/>
                      </a:pPr>
                      <a:r>
                        <a:rPr sz="260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a:t>
                      </a:r>
                      <a:endParaRPr sz="260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a:txBody>
                  <a:tcPr marL="58618" marR="58618" marT="58618" marB="58618"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defRPr sz="1800"/>
                      </a:pPr>
                      <a:r>
                        <a:rPr sz="260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a:t>
                      </a:r>
                      <a:endParaRPr sz="260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a:txBody>
                  <a:tcPr marL="58618" marR="58618" marT="58618" marB="58618"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887172">
                <a:tc>
                  <a:txBody>
                    <a:bodyPr/>
                    <a:lstStyle/>
                    <a:p>
                      <a:pPr algn="ctr">
                        <a:defRPr sz="1800"/>
                      </a:pPr>
                      <a:r>
                        <a:rPr sz="260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对象</a:t>
                      </a:r>
                      <a:endParaRPr sz="260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a:txBody>
                  <a:tcPr marL="58618" marR="58618" marT="58618" marB="58618" anchor="ctr" anchorCtr="0" horzOverflow="overflow">
                    <a:lnL w="254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defRPr sz="1800"/>
                      </a:pPr>
                      <a:r>
                        <a:rPr sz="260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a:t>
                      </a:r>
                      <a:endParaRPr sz="260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a:txBody>
                  <a:tcPr marL="58618" marR="58618" marT="58618" marB="58618"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defRPr sz="1800"/>
                      </a:pPr>
                      <a:r>
                        <a:rPr sz="260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a:t>
                      </a:r>
                      <a:endParaRPr sz="260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a:txBody>
                  <a:tcPr marL="58618" marR="58618" marT="58618" marB="58618"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872620">
                <a:tc>
                  <a:txBody>
                    <a:bodyPr/>
                    <a:lstStyle/>
                    <a:p>
                      <a:pPr algn="ctr">
                        <a:defRPr sz="1800"/>
                      </a:pPr>
                      <a:r>
                        <a:rPr sz="260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结果</a:t>
                      </a:r>
                      <a:endParaRPr sz="260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a:txBody>
                  <a:tcPr marL="58618" marR="58618" marT="58618" marB="58618" anchor="ctr" anchorCtr="0" horzOverflow="overflow">
                    <a:lnL w="254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defRPr sz="1800"/>
                      </a:pPr>
                      <a:r>
                        <a:rPr sz="260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a:t>
                      </a:r>
                      <a:endParaRPr sz="260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a:txBody>
                  <a:tcPr marL="58618" marR="58618" marT="58618" marB="58618"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defRPr sz="1800"/>
                      </a:pPr>
                      <a:r>
                        <a:rPr sz="260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a:t>
                      </a:r>
                      <a:endParaRPr sz="260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a:txBody>
                  <a:tcPr marL="58618" marR="58618" marT="58618" marB="58618"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872620">
                <a:tc>
                  <a:txBody>
                    <a:bodyPr/>
                    <a:lstStyle/>
                    <a:p>
                      <a:pPr algn="ctr">
                        <a:defRPr sz="1800"/>
                      </a:pPr>
                      <a:r>
                        <a:rPr sz="260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是否可见</a:t>
                      </a:r>
                      <a:endParaRPr sz="260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a:txBody>
                  <a:tcPr marL="58618" marR="58618" marT="58618" marB="58618" anchor="ctr" anchorCtr="0" horzOverflow="overflow">
                    <a:lnL w="25400">
                      <a:solidFill>
                        <a:srgbClr val="000000"/>
                      </a:solidFill>
                    </a:lnL>
                    <a:lnR w="12700">
                      <a:solidFill>
                        <a:srgbClr val="000000"/>
                      </a:solidFill>
                    </a:lnR>
                    <a:lnT w="12700">
                      <a:solidFill>
                        <a:srgbClr val="000000"/>
                      </a:solidFill>
                    </a:lnT>
                    <a:lnB w="25400">
                      <a:solidFill>
                        <a:srgbClr val="000000"/>
                      </a:solidFill>
                    </a:lnB>
                    <a:noFill/>
                  </a:tcPr>
                </a:tc>
                <a:tc>
                  <a:txBody>
                    <a:bodyPr/>
                    <a:lstStyle/>
                    <a:p>
                      <a:pPr algn="ctr">
                        <a:defRPr sz="260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pPr>
                    </a:p>
                  </a:txBody>
                  <a:tcPr marL="58618" marR="58618" marT="58618" marB="58618" anchor="ctr" anchorCtr="0" horzOverflow="overflow">
                    <a:lnL w="12700">
                      <a:solidFill>
                        <a:srgbClr val="000000"/>
                      </a:solidFill>
                    </a:lnL>
                    <a:lnR w="12700">
                      <a:solidFill>
                        <a:srgbClr val="000000"/>
                      </a:solidFill>
                    </a:lnR>
                    <a:lnT w="12700">
                      <a:solidFill>
                        <a:srgbClr val="000000"/>
                      </a:solidFill>
                    </a:lnT>
                    <a:lnB w="25400">
                      <a:solidFill>
                        <a:srgbClr val="000000"/>
                      </a:solidFill>
                    </a:lnB>
                    <a:noFill/>
                  </a:tcPr>
                </a:tc>
                <a:tc>
                  <a:txBody>
                    <a:bodyPr/>
                    <a:lstStyle/>
                    <a:p>
                      <a:pPr algn="ctr">
                        <a:defRPr sz="260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pPr>
                    </a:p>
                  </a:txBody>
                  <a:tcPr marL="58618" marR="58618" marT="58618" marB="58618" anchor="ctr" anchorCtr="0" horzOverflow="overflow">
                    <a:lnL w="12700">
                      <a:solidFill>
                        <a:srgbClr val="000000"/>
                      </a:solidFill>
                    </a:lnL>
                    <a:lnR w="12700">
                      <a:solidFill>
                        <a:srgbClr val="000000"/>
                      </a:solidFill>
                    </a:lnR>
                    <a:lnT w="12700">
                      <a:solidFill>
                        <a:srgbClr val="000000"/>
                      </a:solidFill>
                    </a:lnT>
                    <a:lnB w="25400">
                      <a:solidFill>
                        <a:srgbClr val="000000"/>
                      </a:solidFill>
                    </a:lnB>
                    <a:noFill/>
                  </a:tcPr>
                </a:tc>
              </a:tr>
            </a:tbl>
          </a:graphicData>
        </a:graphic>
      </p:graphicFrame>
      <p:sp>
        <p:nvSpPr>
          <p:cNvPr id="209" name="碱基对的替换、缺失或增添"/>
          <p:cNvSpPr txBox="1"/>
          <p:nvPr/>
        </p:nvSpPr>
        <p:spPr>
          <a:xfrm>
            <a:off x="2760417" y="2623829"/>
            <a:ext cx="3211031" cy="929639"/>
          </a:xfrm>
          <a:prstGeom prst="rect">
            <a:avLst/>
          </a:prstGeom>
          <a:ln w="12700">
            <a:miter lim="400000"/>
          </a:ln>
        </p:spPr>
        <p:txBody>
          <a:bodyPr lIns="45718" tIns="45718" rIns="45718" bIns="45718">
            <a:spAutoFit/>
          </a:bodyPr>
          <a:lstStyle/>
          <a:p>
            <a:pPr>
              <a:defRPr sz="2400">
                <a:solidFill>
                  <a:srgbClr val="FF2600"/>
                </a:solidFill>
                <a:latin typeface="仿宋" panose="02010609060101010101" charset="-122"/>
                <a:ea typeface="仿宋" panose="02010609060101010101" charset="-122"/>
                <a:cs typeface="仿宋" panose="02010609060101010101" charset="-122"/>
                <a:sym typeface="仿宋" panose="02010609060101010101" charset="-122"/>
              </a:defRPr>
            </a:pPr>
            <a:r>
              <a:t>碱基对</a:t>
            </a:r>
            <a:r>
              <a:rPr>
                <a:solidFill>
                  <a:srgbClr val="000000"/>
                </a:solidFill>
              </a:rPr>
              <a:t>的替换、缺失或增添</a:t>
            </a:r>
            <a:endParaRPr>
              <a:solidFill>
                <a:srgbClr val="000000"/>
              </a:solidFill>
            </a:endParaRPr>
          </a:p>
        </p:txBody>
      </p:sp>
      <p:sp>
        <p:nvSpPr>
          <p:cNvPr id="210" name="染色体上的基因的增加或者缺失"/>
          <p:cNvSpPr txBox="1"/>
          <p:nvPr/>
        </p:nvSpPr>
        <p:spPr>
          <a:xfrm>
            <a:off x="6080560" y="2833379"/>
            <a:ext cx="4460297" cy="510539"/>
          </a:xfrm>
          <a:prstGeom prst="rect">
            <a:avLst/>
          </a:prstGeom>
          <a:ln w="12700">
            <a:miter lim="400000"/>
          </a:ln>
        </p:spPr>
        <p:txBody>
          <a:bodyPr lIns="45718" tIns="45718" rIns="45718" bIns="45718">
            <a:spAutoFit/>
          </a:bodyPr>
          <a:lstStyle/>
          <a:p>
            <a:pPr>
              <a:defRPr sz="2400">
                <a:latin typeface="仿宋" panose="02010609060101010101" charset="-122"/>
                <a:ea typeface="仿宋" panose="02010609060101010101" charset="-122"/>
                <a:cs typeface="仿宋" panose="02010609060101010101" charset="-122"/>
                <a:sym typeface="仿宋" panose="02010609060101010101" charset="-122"/>
              </a:defRPr>
            </a:pPr>
            <a:r>
              <a:t>染色体上的</a:t>
            </a:r>
            <a:r>
              <a:rPr>
                <a:solidFill>
                  <a:srgbClr val="FF2600"/>
                </a:solidFill>
              </a:rPr>
              <a:t>基因</a:t>
            </a:r>
            <a:r>
              <a:t>的增加或者缺失</a:t>
            </a:r>
          </a:p>
        </p:txBody>
      </p:sp>
      <p:sp>
        <p:nvSpPr>
          <p:cNvPr id="211" name="碱基对"/>
          <p:cNvSpPr txBox="1"/>
          <p:nvPr/>
        </p:nvSpPr>
        <p:spPr>
          <a:xfrm>
            <a:off x="3714213" y="3718448"/>
            <a:ext cx="1033295" cy="510539"/>
          </a:xfrm>
          <a:prstGeom prst="rect">
            <a:avLst/>
          </a:prstGeom>
          <a:ln w="12700">
            <a:miter lim="400000"/>
          </a:ln>
        </p:spPr>
        <p:txBody>
          <a:bodyPr lIns="45718" tIns="45718" rIns="45718" bIns="45718">
            <a:spAutoFit/>
          </a:bodyPr>
          <a:lstStyle>
            <a:lvl1pPr>
              <a:defRPr sz="2400">
                <a:solidFill>
                  <a:srgbClr val="FF2600"/>
                </a:solidFill>
                <a:latin typeface="仿宋" panose="02010609060101010101" charset="-122"/>
                <a:ea typeface="仿宋" panose="02010609060101010101" charset="-122"/>
                <a:cs typeface="仿宋" panose="02010609060101010101" charset="-122"/>
                <a:sym typeface="仿宋" panose="02010609060101010101" charset="-122"/>
              </a:defRPr>
            </a:lvl1pPr>
          </a:lstStyle>
          <a:p>
            <a:r>
              <a:t>碱基对</a:t>
            </a:r>
          </a:p>
        </p:txBody>
      </p:sp>
      <p:sp>
        <p:nvSpPr>
          <p:cNvPr id="212" name="基因"/>
          <p:cNvSpPr txBox="1"/>
          <p:nvPr/>
        </p:nvSpPr>
        <p:spPr>
          <a:xfrm>
            <a:off x="7794062" y="3718448"/>
            <a:ext cx="1033294" cy="510539"/>
          </a:xfrm>
          <a:prstGeom prst="rect">
            <a:avLst/>
          </a:prstGeom>
          <a:ln w="12700">
            <a:miter lim="400000"/>
          </a:ln>
        </p:spPr>
        <p:txBody>
          <a:bodyPr lIns="45718" tIns="45718" rIns="45718" bIns="45718">
            <a:spAutoFit/>
          </a:bodyPr>
          <a:lstStyle>
            <a:lvl1pPr>
              <a:defRPr sz="2400">
                <a:solidFill>
                  <a:srgbClr val="FF2600"/>
                </a:solidFill>
                <a:latin typeface="仿宋" panose="02010609060101010101" charset="-122"/>
                <a:ea typeface="仿宋" panose="02010609060101010101" charset="-122"/>
                <a:cs typeface="仿宋" panose="02010609060101010101" charset="-122"/>
                <a:sym typeface="仿宋" panose="02010609060101010101" charset="-122"/>
              </a:defRPr>
            </a:lvl1pPr>
          </a:lstStyle>
          <a:p>
            <a:r>
              <a:t>基因</a:t>
            </a:r>
          </a:p>
        </p:txBody>
      </p:sp>
      <p:sp>
        <p:nvSpPr>
          <p:cNvPr id="213" name="碱基的数目或排列顺序改变"/>
          <p:cNvSpPr txBox="1"/>
          <p:nvPr/>
        </p:nvSpPr>
        <p:spPr>
          <a:xfrm>
            <a:off x="2751239" y="4393966"/>
            <a:ext cx="3229389" cy="929639"/>
          </a:xfrm>
          <a:prstGeom prst="rect">
            <a:avLst/>
          </a:prstGeom>
          <a:ln w="12700">
            <a:miter lim="400000"/>
          </a:ln>
        </p:spPr>
        <p:txBody>
          <a:bodyPr lIns="45718" tIns="45718" rIns="45718" bIns="45718">
            <a:spAutoFit/>
          </a:bodyPr>
          <a:lstStyle/>
          <a:p>
            <a:pPr>
              <a:defRPr sz="2400">
                <a:solidFill>
                  <a:srgbClr val="FF2600"/>
                </a:solidFill>
                <a:latin typeface="仿宋" panose="02010609060101010101" charset="-122"/>
                <a:ea typeface="仿宋" panose="02010609060101010101" charset="-122"/>
                <a:cs typeface="仿宋" panose="02010609060101010101" charset="-122"/>
                <a:sym typeface="仿宋" panose="02010609060101010101" charset="-122"/>
              </a:defRPr>
            </a:pPr>
            <a:r>
              <a:t>碱基</a:t>
            </a:r>
            <a:r>
              <a:rPr>
                <a:solidFill>
                  <a:srgbClr val="000000"/>
                </a:solidFill>
              </a:rPr>
              <a:t>的数目或排列顺序改变</a:t>
            </a:r>
            <a:endParaRPr>
              <a:solidFill>
                <a:srgbClr val="000000"/>
              </a:solidFill>
            </a:endParaRPr>
          </a:p>
        </p:txBody>
      </p:sp>
      <p:sp>
        <p:nvSpPr>
          <p:cNvPr id="214" name="基因的数目或排列顺序改变"/>
          <p:cNvSpPr txBox="1"/>
          <p:nvPr/>
        </p:nvSpPr>
        <p:spPr>
          <a:xfrm>
            <a:off x="6002266" y="4615137"/>
            <a:ext cx="4185345" cy="510539"/>
          </a:xfrm>
          <a:prstGeom prst="rect">
            <a:avLst/>
          </a:prstGeom>
          <a:ln w="12700">
            <a:miter lim="400000"/>
          </a:ln>
        </p:spPr>
        <p:txBody>
          <a:bodyPr lIns="45718" tIns="45718" rIns="45718" bIns="45718">
            <a:spAutoFit/>
          </a:bodyPr>
          <a:lstStyle/>
          <a:p>
            <a:pPr>
              <a:defRPr sz="2400">
                <a:solidFill>
                  <a:srgbClr val="FF2600"/>
                </a:solidFill>
                <a:latin typeface="仿宋" panose="02010609060101010101" charset="-122"/>
                <a:ea typeface="仿宋" panose="02010609060101010101" charset="-122"/>
                <a:cs typeface="仿宋" panose="02010609060101010101" charset="-122"/>
                <a:sym typeface="仿宋" panose="02010609060101010101" charset="-122"/>
              </a:defRPr>
            </a:pPr>
            <a:r>
              <a:t>基因</a:t>
            </a:r>
            <a:r>
              <a:rPr>
                <a:solidFill>
                  <a:srgbClr val="000000"/>
                </a:solidFill>
              </a:rPr>
              <a:t>的数目或排列顺序改变</a:t>
            </a:r>
            <a:endParaRPr>
              <a:solidFill>
                <a:srgbClr val="000000"/>
              </a:solidFill>
            </a:endParaRPr>
          </a:p>
        </p:txBody>
      </p:sp>
      <p:sp>
        <p:nvSpPr>
          <p:cNvPr id="215" name="分子水平、光学显微镜观察不到"/>
          <p:cNvSpPr txBox="1"/>
          <p:nvPr/>
        </p:nvSpPr>
        <p:spPr>
          <a:xfrm>
            <a:off x="2751239" y="5253593"/>
            <a:ext cx="3229389" cy="929639"/>
          </a:xfrm>
          <a:prstGeom prst="rect">
            <a:avLst/>
          </a:prstGeom>
          <a:ln w="12700">
            <a:miter lim="400000"/>
          </a:ln>
        </p:spPr>
        <p:txBody>
          <a:bodyPr lIns="45718" tIns="45718" rIns="45718" bIns="45718">
            <a:spAutoFit/>
          </a:bodyPr>
          <a:lstStyle/>
          <a:p>
            <a:pPr>
              <a:defRPr sz="2400">
                <a:solidFill>
                  <a:srgbClr val="FF2600"/>
                </a:solidFill>
                <a:latin typeface="仿宋" panose="02010609060101010101" charset="-122"/>
                <a:ea typeface="仿宋" panose="02010609060101010101" charset="-122"/>
                <a:cs typeface="仿宋" panose="02010609060101010101" charset="-122"/>
                <a:sym typeface="仿宋" panose="02010609060101010101" charset="-122"/>
              </a:defRPr>
            </a:pPr>
            <a:r>
              <a:t>分子</a:t>
            </a:r>
            <a:r>
              <a:rPr>
                <a:solidFill>
                  <a:srgbClr val="000000"/>
                </a:solidFill>
              </a:rPr>
              <a:t>水平、光学显微镜观察不到</a:t>
            </a:r>
            <a:endParaRPr>
              <a:solidFill>
                <a:srgbClr val="000000"/>
              </a:solidFill>
            </a:endParaRPr>
          </a:p>
        </p:txBody>
      </p:sp>
      <p:sp>
        <p:nvSpPr>
          <p:cNvPr id="216" name="光学显微镜可观察到"/>
          <p:cNvSpPr txBox="1"/>
          <p:nvPr/>
        </p:nvSpPr>
        <p:spPr>
          <a:xfrm>
            <a:off x="6347843" y="5463143"/>
            <a:ext cx="3229389" cy="510539"/>
          </a:xfrm>
          <a:prstGeom prst="rect">
            <a:avLst/>
          </a:prstGeom>
          <a:ln w="12700">
            <a:miter lim="400000"/>
          </a:ln>
        </p:spPr>
        <p:txBody>
          <a:bodyPr lIns="45718" tIns="45718" rIns="45718" bIns="45718">
            <a:spAutoFit/>
          </a:bodyPr>
          <a:lstStyle>
            <a:lvl1pPr>
              <a:defRPr sz="2400">
                <a:latin typeface="仿宋" panose="02010609060101010101" charset="-122"/>
                <a:ea typeface="仿宋" panose="02010609060101010101" charset="-122"/>
                <a:cs typeface="仿宋" panose="02010609060101010101" charset="-122"/>
                <a:sym typeface="仿宋" panose="02010609060101010101" charset="-122"/>
              </a:defRPr>
            </a:lvl1pPr>
          </a:lstStyle>
          <a:p>
            <a:r>
              <a:t>光学显微镜可观察到</a:t>
            </a:r>
          </a:p>
        </p:txBody>
      </p:sp>
    </p:spTree>
  </p:cSld>
  <p:clrMapOvr>
    <a:masterClrMapping/>
  </p:clrMapOvr>
  <mc:AlternateContent xmlns:mc="http://schemas.openxmlformats.org/markup-compatibility/2006">
    <mc:Choice xmlns:p14="http://schemas.microsoft.com/office/powerpoint/2010/main" Requires="p14">
      <p:transition spd="slow" p14:dur="1200">
        <p:push dir="u"/>
      </p:transition>
    </mc:Choice>
    <mc:Fallback>
      <p:transition spd="slow">
        <p:push dir="u"/>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4" presetClass="entr" presetSubtype="32" fill="hold" grpId="1" nodeType="clickEffect">
                                  <p:stCondLst>
                                    <p:cond delay="0"/>
                                  </p:stCondLst>
                                  <p:iterate type="el">
                                    <p:tmAbs val="0"/>
                                  </p:iterate>
                                  <p:childTnLst>
                                    <p:set>
                                      <p:cBhvr>
                                        <p:cTn id="6" dur="indefinite" fill="hold"/>
                                        <p:tgtEl>
                                          <p:spTgt spid="209"/>
                                        </p:tgtEl>
                                        <p:attrNameLst>
                                          <p:attrName>style.visibility</p:attrName>
                                        </p:attrNameLst>
                                      </p:cBhvr>
                                      <p:to>
                                        <p:strVal val="visible"/>
                                      </p:to>
                                    </p:set>
                                    <p:animEffect transition="in" filter="box(out)">
                                      <p:cBhvr>
                                        <p:cTn id="7" dur="1000"/>
                                        <p:tgtEl>
                                          <p:spTgt spid="20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2" nodeType="clickEffect">
                                  <p:stCondLst>
                                    <p:cond delay="0"/>
                                  </p:stCondLst>
                                  <p:iterate type="el">
                                    <p:tmAbs val="0"/>
                                  </p:iterate>
                                  <p:childTnLst>
                                    <p:set>
                                      <p:cBhvr>
                                        <p:cTn id="11" dur="indefinite" fill="hold"/>
                                        <p:tgtEl>
                                          <p:spTgt spid="210"/>
                                        </p:tgtEl>
                                        <p:attrNameLst>
                                          <p:attrName>style.visibility</p:attrName>
                                        </p:attrNameLst>
                                      </p:cBhvr>
                                      <p:to>
                                        <p:strVal val="visible"/>
                                      </p:to>
                                    </p:set>
                                    <p:animEffect transition="in" filter="box(out)">
                                      <p:cBhvr>
                                        <p:cTn id="12" dur="1000"/>
                                        <p:tgtEl>
                                          <p:spTgt spid="21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3" nodeType="clickEffect">
                                  <p:stCondLst>
                                    <p:cond delay="0"/>
                                  </p:stCondLst>
                                  <p:iterate type="el">
                                    <p:tmAbs val="0"/>
                                  </p:iterate>
                                  <p:childTnLst>
                                    <p:set>
                                      <p:cBhvr>
                                        <p:cTn id="16" dur="indefinite" fill="hold"/>
                                        <p:tgtEl>
                                          <p:spTgt spid="211"/>
                                        </p:tgtEl>
                                        <p:attrNameLst>
                                          <p:attrName>style.visibility</p:attrName>
                                        </p:attrNameLst>
                                      </p:cBhvr>
                                      <p:to>
                                        <p:strVal val="visible"/>
                                      </p:to>
                                    </p:set>
                                    <p:animEffect transition="in" filter="box(out)">
                                      <p:cBhvr>
                                        <p:cTn id="17" dur="1000"/>
                                        <p:tgtEl>
                                          <p:spTgt spid="211"/>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4" nodeType="clickEffect">
                                  <p:stCondLst>
                                    <p:cond delay="0"/>
                                  </p:stCondLst>
                                  <p:iterate type="el">
                                    <p:tmAbs val="0"/>
                                  </p:iterate>
                                  <p:childTnLst>
                                    <p:set>
                                      <p:cBhvr>
                                        <p:cTn id="21" dur="indefinite" fill="hold"/>
                                        <p:tgtEl>
                                          <p:spTgt spid="212"/>
                                        </p:tgtEl>
                                        <p:attrNameLst>
                                          <p:attrName>style.visibility</p:attrName>
                                        </p:attrNameLst>
                                      </p:cBhvr>
                                      <p:to>
                                        <p:strVal val="visible"/>
                                      </p:to>
                                    </p:set>
                                    <p:animEffect transition="in" filter="box(out)">
                                      <p:cBhvr>
                                        <p:cTn id="22" dur="1000"/>
                                        <p:tgtEl>
                                          <p:spTgt spid="212"/>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5" nodeType="clickEffect">
                                  <p:stCondLst>
                                    <p:cond delay="0"/>
                                  </p:stCondLst>
                                  <p:iterate type="el">
                                    <p:tmAbs val="0"/>
                                  </p:iterate>
                                  <p:childTnLst>
                                    <p:set>
                                      <p:cBhvr>
                                        <p:cTn id="26" dur="indefinite" fill="hold"/>
                                        <p:tgtEl>
                                          <p:spTgt spid="213"/>
                                        </p:tgtEl>
                                        <p:attrNameLst>
                                          <p:attrName>style.visibility</p:attrName>
                                        </p:attrNameLst>
                                      </p:cBhvr>
                                      <p:to>
                                        <p:strVal val="visible"/>
                                      </p:to>
                                    </p:set>
                                    <p:animEffect transition="in" filter="box(out)">
                                      <p:cBhvr>
                                        <p:cTn id="27" dur="1000"/>
                                        <p:tgtEl>
                                          <p:spTgt spid="213"/>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6" nodeType="clickEffect">
                                  <p:stCondLst>
                                    <p:cond delay="0"/>
                                  </p:stCondLst>
                                  <p:iterate type="el">
                                    <p:tmAbs val="0"/>
                                  </p:iterate>
                                  <p:childTnLst>
                                    <p:set>
                                      <p:cBhvr>
                                        <p:cTn id="31" dur="indefinite" fill="hold"/>
                                        <p:tgtEl>
                                          <p:spTgt spid="214"/>
                                        </p:tgtEl>
                                        <p:attrNameLst>
                                          <p:attrName>style.visibility</p:attrName>
                                        </p:attrNameLst>
                                      </p:cBhvr>
                                      <p:to>
                                        <p:strVal val="visible"/>
                                      </p:to>
                                    </p:set>
                                    <p:animEffect transition="in" filter="box(out)">
                                      <p:cBhvr>
                                        <p:cTn id="32" dur="1000"/>
                                        <p:tgtEl>
                                          <p:spTgt spid="214"/>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7" nodeType="clickEffect">
                                  <p:stCondLst>
                                    <p:cond delay="0"/>
                                  </p:stCondLst>
                                  <p:iterate type="el">
                                    <p:tmAbs val="0"/>
                                  </p:iterate>
                                  <p:childTnLst>
                                    <p:set>
                                      <p:cBhvr>
                                        <p:cTn id="36" dur="indefinite" fill="hold"/>
                                        <p:tgtEl>
                                          <p:spTgt spid="215"/>
                                        </p:tgtEl>
                                        <p:attrNameLst>
                                          <p:attrName>style.visibility</p:attrName>
                                        </p:attrNameLst>
                                      </p:cBhvr>
                                      <p:to>
                                        <p:strVal val="visible"/>
                                      </p:to>
                                    </p:set>
                                    <p:animEffect transition="in" filter="box(out)">
                                      <p:cBhvr>
                                        <p:cTn id="37" dur="1000"/>
                                        <p:tgtEl>
                                          <p:spTgt spid="215"/>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8" nodeType="clickEffect">
                                  <p:stCondLst>
                                    <p:cond delay="0"/>
                                  </p:stCondLst>
                                  <p:iterate type="el">
                                    <p:tmAbs val="0"/>
                                  </p:iterate>
                                  <p:childTnLst>
                                    <p:set>
                                      <p:cBhvr>
                                        <p:cTn id="41" dur="indefinite" fill="hold"/>
                                        <p:tgtEl>
                                          <p:spTgt spid="216"/>
                                        </p:tgtEl>
                                        <p:attrNameLst>
                                          <p:attrName>style.visibility</p:attrName>
                                        </p:attrNameLst>
                                      </p:cBhvr>
                                      <p:to>
                                        <p:strVal val="visible"/>
                                      </p:to>
                                    </p:set>
                                    <p:animEffect transition="in" filter="box(out)">
                                      <p:cBhvr>
                                        <p:cTn id="42" dur="1000"/>
                                        <p:tgtEl>
                                          <p:spTgt spid="2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spid="212" grpId="4" animBg="1" advAuto="0"/>
      <p:bldP spid="209" grpId="1" animBg="1" advAuto="0"/>
      <p:bldP spid="213" grpId="5" animBg="1" advAuto="0"/>
      <p:bldP spid="211" grpId="3" animBg="1" advAuto="0"/>
      <p:bldP spid="216" grpId="8" animBg="1" advAuto="0"/>
      <p:bldP spid="215" grpId="7" animBg="1" advAuto="0"/>
      <p:bldP spid="210" grpId="2" animBg="1" advAuto="0"/>
      <p:bldP spid="214" grpId="6"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 name="image.tif" descr="image.tif"/>
          <p:cNvPicPr>
            <a:picLocks noChangeAspect="1"/>
          </p:cNvPicPr>
          <p:nvPr/>
        </p:nvPicPr>
        <p:blipFill>
          <a:blip r:embed="rId1"/>
          <a:stretch>
            <a:fillRect/>
          </a:stretch>
        </p:blipFill>
        <p:spPr>
          <a:xfrm>
            <a:off x="544361" y="1200942"/>
            <a:ext cx="11537951" cy="4456116"/>
          </a:xfrm>
          <a:prstGeom prst="rect">
            <a:avLst/>
          </a:prstGeom>
          <a:ln w="12700">
            <a:miter lim="400000"/>
            <a:headEnd/>
            <a:tailEnd/>
          </a:ln>
        </p:spPr>
      </p:pic>
    </p:spTree>
  </p:cSld>
  <p:clrMapOvr>
    <a:masterClrMapping/>
  </p:clrMapOvr>
  <mc:AlternateContent xmlns:mc="http://schemas.openxmlformats.org/markup-compatibility/2006">
    <mc:Choice xmlns:p14="http://schemas.microsoft.com/office/powerpoint/2010/main" Requires="p14">
      <p:transition spd="slow" p14:dur="1200">
        <p:push dir="u"/>
      </p:transition>
    </mc:Choice>
    <mc:Fallback>
      <p:transition spd="slow">
        <p:push dir="u"/>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 name="图片 5" descr="图片 5"/>
          <p:cNvPicPr>
            <a:picLocks noChangeAspect="1"/>
          </p:cNvPicPr>
          <p:nvPr/>
        </p:nvPicPr>
        <p:blipFill>
          <a:blip r:embed="rId1"/>
          <a:stretch>
            <a:fillRect/>
          </a:stretch>
        </p:blipFill>
        <p:spPr>
          <a:xfrm>
            <a:off x="735996" y="1831886"/>
            <a:ext cx="5688389" cy="4714774"/>
          </a:xfrm>
          <a:prstGeom prst="rect">
            <a:avLst/>
          </a:prstGeom>
          <a:ln w="12700">
            <a:miter lim="400000"/>
            <a:headEnd/>
            <a:tailEnd/>
          </a:ln>
        </p:spPr>
      </p:pic>
      <p:sp>
        <p:nvSpPr>
          <p:cNvPr id="221" name="下图表示某种生物的部分染色体均发生了某些片段的交换，其交换对象分别是什么？图中1和2、3和4互为同源染色体，这两种变异分别属于哪一种可遗传变异？"/>
          <p:cNvSpPr txBox="1"/>
          <p:nvPr/>
        </p:nvSpPr>
        <p:spPr>
          <a:xfrm>
            <a:off x="341957" y="266380"/>
            <a:ext cx="11508087" cy="1615439"/>
          </a:xfrm>
          <a:prstGeom prst="rect">
            <a:avLst/>
          </a:prstGeom>
          <a:ln w="12700">
            <a:miter lim="400000"/>
          </a:ln>
        </p:spPr>
        <p:txBody>
          <a:bodyPr lIns="45718" tIns="45718" rIns="45718" bIns="45718">
            <a:spAutoFit/>
          </a:bodyPr>
          <a:lstStyle/>
          <a:p>
            <a:pPr>
              <a:defRPr sz="2800">
                <a:latin typeface="仿宋" panose="02010609060101010101" charset="-122"/>
                <a:ea typeface="仿宋" panose="02010609060101010101" charset="-122"/>
                <a:cs typeface="仿宋" panose="02010609060101010101" charset="-122"/>
                <a:sym typeface="仿宋" panose="02010609060101010101" charset="-122"/>
              </a:defRPr>
            </a:pPr>
            <a:r>
              <a:t>下图表示某种生物的部分染色体</a:t>
            </a:r>
            <a:r>
              <a:rPr>
                <a:latin typeface="华文细黑" panose="02010600040101010101" charset="-122"/>
                <a:ea typeface="华文细黑" panose="02010600040101010101" charset="-122"/>
                <a:cs typeface="华文细黑" panose="02010600040101010101" charset="-122"/>
                <a:sym typeface="华文细黑" panose="02010600040101010101" charset="-122"/>
              </a:rPr>
              <a:t>均发生了某些片段的交换，其交换对象分别是什么？</a:t>
            </a:r>
            <a:r>
              <a:t>图中1和2、3和4互为同源染色体，这两种变异分别属于哪一种可遗传变异？</a:t>
            </a:r>
          </a:p>
        </p:txBody>
      </p:sp>
      <p:sp>
        <p:nvSpPr>
          <p:cNvPr id="222" name="矩形 6"/>
          <p:cNvSpPr txBox="1"/>
          <p:nvPr/>
        </p:nvSpPr>
        <p:spPr>
          <a:xfrm>
            <a:off x="6395040" y="2948382"/>
            <a:ext cx="5688391" cy="2172299"/>
          </a:xfrm>
          <a:prstGeom prst="rect">
            <a:avLst/>
          </a:prstGeom>
          <a:ln w="12700">
            <a:miter lim="400000"/>
          </a:ln>
        </p:spPr>
        <p:txBody>
          <a:bodyPr lIns="38399" tIns="38399" rIns="38399" bIns="38399">
            <a:spAutoFit/>
          </a:bodyPr>
          <a:lstStyle/>
          <a:p>
            <a:pPr algn="just">
              <a:defRPr sz="2400" b="1">
                <a:solidFill>
                  <a:srgbClr val="0070C0"/>
                </a:solidFill>
                <a:latin typeface="仿宋" panose="02010609060101010101" charset="-122"/>
                <a:ea typeface="仿宋" panose="02010609060101010101" charset="-122"/>
                <a:cs typeface="仿宋" panose="02010609060101010101" charset="-122"/>
                <a:sym typeface="仿宋" panose="02010609060101010101" charset="-122"/>
              </a:defRPr>
            </a:pPr>
            <a:r>
              <a:t>图a发生的是同源染色体非姐妹染色单体间相应片段的交换，，属于</a:t>
            </a:r>
            <a:r>
              <a:rPr>
                <a:solidFill>
                  <a:srgbClr val="FF0000"/>
                </a:solidFill>
              </a:rPr>
              <a:t>交叉互换</a:t>
            </a:r>
            <a:r>
              <a:t>型</a:t>
            </a:r>
            <a:r>
              <a:rPr>
                <a:solidFill>
                  <a:srgbClr val="FF0000"/>
                </a:solidFill>
              </a:rPr>
              <a:t>基因重组</a:t>
            </a:r>
            <a:r>
              <a:t>。</a:t>
            </a:r>
          </a:p>
          <a:p>
            <a:pPr algn="just">
              <a:defRPr sz="2400" b="1">
                <a:solidFill>
                  <a:srgbClr val="0070C0"/>
                </a:solidFill>
                <a:latin typeface="仿宋" panose="02010609060101010101" charset="-122"/>
                <a:ea typeface="仿宋" panose="02010609060101010101" charset="-122"/>
                <a:cs typeface="仿宋" panose="02010609060101010101" charset="-122"/>
                <a:sym typeface="仿宋" panose="02010609060101010101" charset="-122"/>
              </a:defRPr>
            </a:pPr>
            <a:r>
              <a:t>图b发生了非同源染色体间片段的交换，属于染色体结构变异中的</a:t>
            </a:r>
            <a:r>
              <a:rPr b="0">
                <a:solidFill>
                  <a:srgbClr val="FF0000"/>
                </a:solidFill>
              </a:rPr>
              <a:t>“</a:t>
            </a:r>
            <a:r>
              <a:rPr>
                <a:solidFill>
                  <a:srgbClr val="FF0000"/>
                </a:solidFill>
              </a:rPr>
              <a:t>易位</a:t>
            </a:r>
            <a:r>
              <a:rPr b="0">
                <a:solidFill>
                  <a:srgbClr val="FF0000"/>
                </a:solidFill>
              </a:rPr>
              <a:t>”</a:t>
            </a:r>
            <a:r>
              <a:t>；</a:t>
            </a:r>
          </a:p>
        </p:txBody>
      </p:sp>
    </p:spTree>
  </p:cSld>
  <p:clrMapOvr>
    <a:masterClrMapping/>
  </p:clrMapOvr>
  <mc:AlternateContent xmlns:mc="http://schemas.openxmlformats.org/markup-compatibility/2006">
    <mc:Choice xmlns:p14="http://schemas.microsoft.com/office/powerpoint/2010/main" Requires="p14">
      <p:transition spd="slow" p14:dur="1200">
        <p:push dir="u"/>
      </p:transition>
    </mc:Choice>
    <mc:Fallback>
      <p:transition spd="slow">
        <p:push dir="u"/>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type="el">
                                    <p:tmAbs val="0"/>
                                  </p:iterate>
                                  <p:childTnLst>
                                    <p:set>
                                      <p:cBhvr>
                                        <p:cTn id="6" dur="indefinite" fill="hold"/>
                                        <p:tgtEl>
                                          <p:spTgt spid="222"/>
                                        </p:tgtEl>
                                        <p:attrNameLst>
                                          <p:attrName>style.visibility</p:attrName>
                                        </p:attrNameLst>
                                      </p:cBhvr>
                                      <p:to>
                                        <p:strVal val="visible"/>
                                      </p:to>
                                    </p:set>
                                    <p:anim calcmode="lin" valueType="num">
                                      <p:cBhvr>
                                        <p:cTn id="7" dur="500" fill="hold"/>
                                        <p:tgtEl>
                                          <p:spTgt spid="222"/>
                                        </p:tgtEl>
                                        <p:attrNameLst>
                                          <p:attrName>ppt_x</p:attrName>
                                        </p:attrNameLst>
                                      </p:cBhvr>
                                      <p:tavLst>
                                        <p:tav tm="0">
                                          <p:val>
                                            <p:strVal val="#ppt_x"/>
                                          </p:val>
                                        </p:tav>
                                        <p:tav tm="100000">
                                          <p:val>
                                            <p:strVal val="#ppt_x"/>
                                          </p:val>
                                        </p:tav>
                                      </p:tavLst>
                                    </p:anim>
                                    <p:anim calcmode="lin" valueType="num">
                                      <p:cBhvr>
                                        <p:cTn id="8" dur="500" fill="hold"/>
                                        <p:tgtEl>
                                          <p:spTgt spid="2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spid="222" grpId="1"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 name="image.tif" descr="image.tif"/>
          <p:cNvPicPr>
            <a:picLocks noChangeAspect="1"/>
          </p:cNvPicPr>
          <p:nvPr/>
        </p:nvPicPr>
        <p:blipFill>
          <a:blip r:embed="rId1"/>
          <a:stretch>
            <a:fillRect/>
          </a:stretch>
        </p:blipFill>
        <p:spPr>
          <a:xfrm>
            <a:off x="279400" y="1460500"/>
            <a:ext cx="11680825" cy="4416425"/>
          </a:xfrm>
          <a:prstGeom prst="rect">
            <a:avLst/>
          </a:prstGeom>
          <a:ln w="12700">
            <a:miter lim="400000"/>
            <a:headEnd/>
            <a:tailEnd/>
          </a:ln>
        </p:spPr>
      </p:pic>
    </p:spTree>
  </p:cSld>
  <p:clrMapOvr>
    <a:masterClrMapping/>
  </p:clrMapOvr>
  <mc:AlternateContent xmlns:mc="http://schemas.openxmlformats.org/markup-compatibility/2006">
    <mc:Choice xmlns:p14="http://schemas.microsoft.com/office/powerpoint/2010/main" Requires="p14">
      <p:transition spd="slow" p14:dur="1200">
        <p:push dir="u"/>
      </p:transition>
    </mc:Choice>
    <mc:Fallback>
      <p:transition spd="slow">
        <p:push dir="u"/>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矩形 6"/>
          <p:cNvSpPr txBox="1"/>
          <p:nvPr/>
        </p:nvSpPr>
        <p:spPr>
          <a:xfrm>
            <a:off x="491496" y="3415996"/>
            <a:ext cx="11209008" cy="3447790"/>
          </a:xfrm>
          <a:prstGeom prst="rect">
            <a:avLst/>
          </a:prstGeom>
          <a:ln w="12700">
            <a:miter lim="400000"/>
          </a:ln>
        </p:spPr>
        <p:txBody>
          <a:bodyPr lIns="51190" tIns="51190" rIns="51190" bIns="51190">
            <a:spAutoFit/>
          </a:bodyPr>
          <a:lstStyle/>
          <a:p>
            <a:pPr algn="just">
              <a:lnSpc>
                <a:spcPct val="150000"/>
              </a:lnSpc>
              <a:defRPr sz="2600" b="1">
                <a:latin typeface="Times New Roman" panose="02020603050405020304"/>
                <a:ea typeface="Times New Roman" panose="02020603050405020304"/>
                <a:cs typeface="Times New Roman" panose="02020603050405020304"/>
                <a:sym typeface="Times New Roman" panose="02020603050405020304"/>
              </a:defRPr>
            </a:pPr>
            <a:r>
              <a:t>A.</a:t>
            </a:r>
            <a:r>
              <a:rPr>
                <a:latin typeface="华文细黑" panose="02010600040101010101" charset="-122"/>
                <a:ea typeface="华文细黑" panose="02010600040101010101" charset="-122"/>
                <a:cs typeface="华文细黑" panose="02010600040101010101" charset="-122"/>
                <a:sym typeface="华文细黑" panose="02010600040101010101" charset="-122"/>
              </a:rPr>
              <a:t>图中</a:t>
            </a:r>
            <a:r>
              <a:t>4</a:t>
            </a:r>
            <a:r>
              <a:rPr>
                <a:latin typeface="华文细黑" panose="02010600040101010101" charset="-122"/>
                <a:ea typeface="华文细黑" panose="02010600040101010101" charset="-122"/>
                <a:cs typeface="华文细黑" panose="02010600040101010101" charset="-122"/>
                <a:sym typeface="华文细黑" panose="02010600040101010101" charset="-122"/>
              </a:rPr>
              <a:t>种变异中能够遗传的变异是</a:t>
            </a:r>
            <a:r>
              <a:rPr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①②④</a:t>
            </a:r>
            <a:endParaRPr>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a:p>
            <a:pPr algn="just">
              <a:lnSpc>
                <a:spcPct val="150000"/>
              </a:lnSpc>
              <a:defRPr sz="2600" b="1">
                <a:latin typeface="Times New Roman" panose="02020603050405020304"/>
                <a:ea typeface="Times New Roman" panose="02020603050405020304"/>
                <a:cs typeface="Times New Roman" panose="02020603050405020304"/>
                <a:sym typeface="Times New Roman" panose="02020603050405020304"/>
              </a:defRPr>
            </a:pPr>
            <a:r>
              <a:t>B.</a:t>
            </a:r>
            <a:r>
              <a:rPr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③</a:t>
            </a:r>
            <a:r>
              <a:rPr>
                <a:latin typeface="华文细黑" panose="02010600040101010101" charset="-122"/>
                <a:ea typeface="华文细黑" panose="02010600040101010101" charset="-122"/>
                <a:cs typeface="华文细黑" panose="02010600040101010101" charset="-122"/>
                <a:sym typeface="华文细黑" panose="02010600040101010101" charset="-122"/>
              </a:rPr>
              <a:t>中的变异属于染色体结构变异中的缺失</a:t>
            </a:r>
            <a:endParaRPr>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a:p>
            <a:pPr algn="just">
              <a:lnSpc>
                <a:spcPct val="150000"/>
              </a:lnSpc>
              <a:defRPr sz="2600" b="1">
                <a:latin typeface="Times New Roman" panose="02020603050405020304"/>
                <a:ea typeface="Times New Roman" panose="02020603050405020304"/>
                <a:cs typeface="Times New Roman" panose="02020603050405020304"/>
                <a:sym typeface="Times New Roman" panose="02020603050405020304"/>
              </a:defRPr>
            </a:pPr>
            <a:r>
              <a:t>C.</a:t>
            </a:r>
            <a:r>
              <a:rPr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④</a:t>
            </a:r>
            <a:r>
              <a:rPr>
                <a:latin typeface="华文细黑" panose="02010600040101010101" charset="-122"/>
                <a:ea typeface="华文细黑" panose="02010600040101010101" charset="-122"/>
                <a:cs typeface="华文细黑" panose="02010600040101010101" charset="-122"/>
                <a:sym typeface="华文细黑" panose="02010600040101010101" charset="-122"/>
              </a:rPr>
              <a:t>中的变异可能是染色体结构变异中的缺失或重复</a:t>
            </a:r>
            <a:endParaRPr>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a:p>
            <a:pPr algn="just">
              <a:lnSpc>
                <a:spcPct val="150000"/>
              </a:lnSpc>
              <a:defRPr sz="2600" b="1">
                <a:latin typeface="Times New Roman" panose="02020603050405020304"/>
                <a:ea typeface="Times New Roman" panose="02020603050405020304"/>
                <a:cs typeface="Times New Roman" panose="02020603050405020304"/>
                <a:sym typeface="Times New Roman" panose="02020603050405020304"/>
              </a:defRPr>
            </a:pPr>
            <a:r>
              <a:t>D.</a:t>
            </a:r>
            <a:r>
              <a:rPr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①②</a:t>
            </a:r>
            <a:r>
              <a:rPr>
                <a:latin typeface="华文细黑" panose="02010600040101010101" charset="-122"/>
                <a:ea typeface="华文细黑" panose="02010600040101010101" charset="-122"/>
                <a:cs typeface="华文细黑" panose="02010600040101010101" charset="-122"/>
                <a:sym typeface="华文细黑" panose="02010600040101010101" charset="-122"/>
              </a:rPr>
              <a:t>都表示同源染色体非姐妹染色单体的交叉互换，发生在减数第一次分裂的前期</a:t>
            </a:r>
            <a:endParaRPr>
              <a:latin typeface="华文细黑" panose="02010600040101010101" charset="-122"/>
              <a:ea typeface="华文细黑" panose="02010600040101010101" charset="-122"/>
              <a:cs typeface="华文细黑" panose="02010600040101010101" charset="-122"/>
              <a:sym typeface="华文细黑" panose="02010600040101010101" charset="-122"/>
            </a:endParaRPr>
          </a:p>
        </p:txBody>
      </p:sp>
      <p:sp>
        <p:nvSpPr>
          <p:cNvPr id="227" name="矩形 8"/>
          <p:cNvSpPr txBox="1"/>
          <p:nvPr/>
        </p:nvSpPr>
        <p:spPr>
          <a:xfrm>
            <a:off x="825286" y="288294"/>
            <a:ext cx="10541428" cy="1163079"/>
          </a:xfrm>
          <a:prstGeom prst="rect">
            <a:avLst/>
          </a:prstGeom>
          <a:ln w="12700">
            <a:miter lim="400000"/>
          </a:ln>
        </p:spPr>
        <p:txBody>
          <a:bodyPr lIns="51190" tIns="51190" rIns="51190" bIns="51190">
            <a:spAutoFit/>
          </a:bodyPr>
          <a:lstStyle/>
          <a:p>
            <a:pPr algn="just">
              <a:lnSpc>
                <a:spcPct val="150000"/>
              </a:lnSpc>
              <a:defRPr sz="2400" b="1">
                <a:latin typeface="Times New Roman" panose="02020603050405020304"/>
                <a:ea typeface="Times New Roman" panose="02020603050405020304"/>
                <a:cs typeface="Times New Roman" panose="02020603050405020304"/>
                <a:sym typeface="Times New Roman" panose="02020603050405020304"/>
              </a:defRPr>
            </a:pPr>
            <a:r>
              <a:t>3.</a:t>
            </a:r>
            <a:r>
              <a:rPr>
                <a:latin typeface="华文细黑" panose="02010600040101010101" charset="-122"/>
                <a:ea typeface="华文细黑" panose="02010600040101010101" charset="-122"/>
                <a:cs typeface="华文细黑" panose="02010600040101010101" charset="-122"/>
                <a:sym typeface="华文细黑" panose="02010600040101010101" charset="-122"/>
              </a:rPr>
              <a:t>如图</a:t>
            </a:r>
            <a:r>
              <a:rPr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①②③④</a:t>
            </a:r>
            <a:r>
              <a:rPr>
                <a:latin typeface="华文细黑" panose="02010600040101010101" charset="-122"/>
                <a:ea typeface="华文细黑" panose="02010600040101010101" charset="-122"/>
                <a:cs typeface="华文细黑" panose="02010600040101010101" charset="-122"/>
                <a:sym typeface="华文细黑" panose="02010600040101010101" charset="-122"/>
              </a:rPr>
              <a:t>分别表示不同的变异类型，</a:t>
            </a:r>
            <a:r>
              <a:t>a</a:t>
            </a:r>
            <a:r>
              <a:rPr>
                <a:latin typeface="华文细黑" panose="02010600040101010101" charset="-122"/>
                <a:ea typeface="华文细黑" panose="02010600040101010101" charset="-122"/>
                <a:cs typeface="华文细黑" panose="02010600040101010101" charset="-122"/>
                <a:sym typeface="华文细黑" panose="02010600040101010101" charset="-122"/>
              </a:rPr>
              <a:t>、</a:t>
            </a:r>
            <a:r>
              <a:t>a</a:t>
            </a:r>
            <a:r>
              <a:rPr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a:t>
            </a:r>
            <a:r>
              <a:rPr>
                <a:latin typeface="华文细黑" panose="02010600040101010101" charset="-122"/>
                <a:ea typeface="华文细黑" panose="02010600040101010101" charset="-122"/>
                <a:cs typeface="华文细黑" panose="02010600040101010101" charset="-122"/>
                <a:sym typeface="华文细黑" panose="02010600040101010101" charset="-122"/>
              </a:rPr>
              <a:t>基因仅有图</a:t>
            </a:r>
            <a:r>
              <a:rPr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③</a:t>
            </a:r>
            <a:r>
              <a:rPr>
                <a:latin typeface="华文细黑" panose="02010600040101010101" charset="-122"/>
                <a:ea typeface="华文细黑" panose="02010600040101010101" charset="-122"/>
                <a:cs typeface="华文细黑" panose="02010600040101010101" charset="-122"/>
                <a:sym typeface="华文细黑" panose="02010600040101010101" charset="-122"/>
              </a:rPr>
              <a:t>所示片段的差异。下列相关叙述正确的是</a:t>
            </a:r>
            <a:r>
              <a:t>(             )</a:t>
            </a:r>
          </a:p>
        </p:txBody>
      </p:sp>
      <p:pic>
        <p:nvPicPr>
          <p:cNvPr id="228" name="Picture 2" descr="Picture 2"/>
          <p:cNvPicPr>
            <a:picLocks noChangeAspect="1"/>
          </p:cNvPicPr>
          <p:nvPr/>
        </p:nvPicPr>
        <p:blipFill>
          <a:blip r:embed="rId1"/>
          <a:stretch>
            <a:fillRect/>
          </a:stretch>
        </p:blipFill>
        <p:spPr>
          <a:xfrm>
            <a:off x="2485382" y="1484783"/>
            <a:ext cx="5976667" cy="2077674"/>
          </a:xfrm>
          <a:prstGeom prst="rect">
            <a:avLst/>
          </a:prstGeom>
          <a:ln w="12700">
            <a:miter lim="400000"/>
            <a:headEnd/>
            <a:tailEnd/>
          </a:ln>
        </p:spPr>
      </p:pic>
      <p:sp>
        <p:nvSpPr>
          <p:cNvPr id="229" name="TextBox 7"/>
          <p:cNvSpPr txBox="1"/>
          <p:nvPr/>
        </p:nvSpPr>
        <p:spPr>
          <a:xfrm>
            <a:off x="4891516" y="892004"/>
            <a:ext cx="700725" cy="666759"/>
          </a:xfrm>
          <a:prstGeom prst="rect">
            <a:avLst/>
          </a:prstGeom>
          <a:ln w="12700">
            <a:miter lim="400000"/>
          </a:ln>
        </p:spPr>
        <p:txBody>
          <a:bodyPr lIns="45718" tIns="45718" rIns="45718" bIns="45718">
            <a:spAutoFit/>
          </a:bodyPr>
          <a:lstStyle>
            <a:lvl1pPr>
              <a:defRPr sz="4000" b="1">
                <a:solidFill>
                  <a:srgbClr val="FF0000"/>
                </a:solidFill>
                <a:latin typeface="Times New Roman" panose="02020603050405020304"/>
                <a:ea typeface="Times New Roman" panose="02020603050405020304"/>
                <a:cs typeface="Times New Roman" panose="02020603050405020304"/>
                <a:sym typeface="Times New Roman" panose="02020603050405020304"/>
              </a:defRPr>
            </a:lvl1pPr>
          </a:lstStyle>
          <a:p>
            <a:r>
              <a:t>C</a:t>
            </a:r>
          </a:p>
        </p:txBody>
      </p:sp>
    </p:spTree>
  </p:cSld>
  <p:clrMapOvr>
    <a:masterClrMapping/>
  </p:clrMapOvr>
  <mc:AlternateContent xmlns:mc="http://schemas.openxmlformats.org/markup-compatibility/2006">
    <mc:Choice xmlns:p14="http://schemas.microsoft.com/office/powerpoint/2010/main" Requires="p14">
      <p:transition spd="slow" p14:dur="1200">
        <p:push dir="u"/>
      </p:transition>
    </mc:Choice>
    <mc:Fallback>
      <p:transition spd="slow">
        <p:push dir="u"/>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type="el">
                                    <p:tmAbs val="0"/>
                                  </p:iterate>
                                  <p:childTnLst>
                                    <p:set>
                                      <p:cBhvr>
                                        <p:cTn id="6" dur="indefinite" fill="hold"/>
                                        <p:tgtEl>
                                          <p:spTgt spid="229"/>
                                        </p:tgtEl>
                                        <p:attrNameLst>
                                          <p:attrName>style.visibility</p:attrName>
                                        </p:attrNameLst>
                                      </p:cBhvr>
                                      <p:to>
                                        <p:strVal val="visible"/>
                                      </p:to>
                                    </p:set>
                                    <p:anim calcmode="lin" valueType="num">
                                      <p:cBhvr>
                                        <p:cTn id="7" dur="500" fill="hold"/>
                                        <p:tgtEl>
                                          <p:spTgt spid="229"/>
                                        </p:tgtEl>
                                        <p:attrNameLst>
                                          <p:attrName>ppt_x</p:attrName>
                                        </p:attrNameLst>
                                      </p:cBhvr>
                                      <p:tavLst>
                                        <p:tav tm="0">
                                          <p:val>
                                            <p:strVal val="#ppt_x"/>
                                          </p:val>
                                        </p:tav>
                                        <p:tav tm="100000">
                                          <p:val>
                                            <p:strVal val="#ppt_x"/>
                                          </p:val>
                                        </p:tav>
                                      </p:tavLst>
                                    </p:anim>
                                    <p:anim calcmode="lin" valueType="num">
                                      <p:cBhvr>
                                        <p:cTn id="8" dur="500" fill="hold"/>
                                        <p:tgtEl>
                                          <p:spTgt spid="2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spid="229" grpId="1"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回顾学习目标："/>
          <p:cNvSpPr txBox="1"/>
          <p:nvPr/>
        </p:nvSpPr>
        <p:spPr>
          <a:xfrm>
            <a:off x="1156935" y="819306"/>
            <a:ext cx="4371339" cy="942339"/>
          </a:xfrm>
          <a:prstGeom prst="rect">
            <a:avLst/>
          </a:prstGeom>
          <a:ln w="12700">
            <a:miter lim="400000"/>
          </a:ln>
        </p:spPr>
        <p:txBody>
          <a:bodyPr wrap="none" lIns="45718" tIns="45718" rIns="45718" bIns="45718">
            <a:spAutoFit/>
          </a:bodyPr>
          <a:lstStyle>
            <a:lvl1pPr>
              <a:defRPr sz="4800">
                <a:latin typeface="+mn-lt"/>
                <a:ea typeface="+mn-ea"/>
                <a:cs typeface="+mn-cs"/>
                <a:sym typeface="等线" panose="02010600030101010101" charset="-122"/>
              </a:defRPr>
            </a:lvl1pPr>
          </a:lstStyle>
          <a:p>
            <a:r>
              <a:t>回顾学习目标：</a:t>
            </a:r>
          </a:p>
        </p:txBody>
      </p:sp>
      <p:sp>
        <p:nvSpPr>
          <p:cNvPr id="232" name="1、熟记染色体结构变异的类型和特点，并理解染色体结构变异可能会导致生物性状的改变甚至死亡。"/>
          <p:cNvSpPr txBox="1"/>
          <p:nvPr/>
        </p:nvSpPr>
        <p:spPr>
          <a:xfrm>
            <a:off x="1275343" y="1889514"/>
            <a:ext cx="9641314" cy="1234439"/>
          </a:xfrm>
          <a:prstGeom prst="rect">
            <a:avLst/>
          </a:prstGeom>
          <a:ln w="12700">
            <a:miter lim="400000"/>
          </a:ln>
        </p:spPr>
        <p:txBody>
          <a:bodyPr lIns="45718" tIns="45718" rIns="45718" bIns="45718">
            <a:spAutoFit/>
          </a:bodyPr>
          <a:lstStyle>
            <a:lvl1pPr>
              <a:defRPr sz="3200">
                <a:latin typeface="+mn-lt"/>
                <a:ea typeface="+mn-ea"/>
                <a:cs typeface="+mn-cs"/>
                <a:sym typeface="等线" panose="02010600030101010101" charset="-122"/>
              </a:defRPr>
            </a:lvl1pPr>
          </a:lstStyle>
          <a:p>
            <a:r>
              <a:t>1、熟记染色体结构变异的类型和特点，并理解染色体结构变异可能会导致生物性状的改变甚至死亡。</a:t>
            </a:r>
          </a:p>
        </p:txBody>
      </p:sp>
      <p:sp>
        <p:nvSpPr>
          <p:cNvPr id="233" name="2、通过对基因突变和染色体缺失重复异常的比较和染色体易位和交叉互换的比较，培养归纳和概括的思维能力"/>
          <p:cNvSpPr txBox="1"/>
          <p:nvPr/>
        </p:nvSpPr>
        <p:spPr>
          <a:xfrm>
            <a:off x="1253696" y="3874218"/>
            <a:ext cx="9641315" cy="1805939"/>
          </a:xfrm>
          <a:prstGeom prst="rect">
            <a:avLst/>
          </a:prstGeom>
          <a:ln w="12700">
            <a:miter lim="400000"/>
          </a:ln>
        </p:spPr>
        <p:txBody>
          <a:bodyPr lIns="45718" tIns="45718" rIns="45718" bIns="45718">
            <a:spAutoFit/>
          </a:bodyPr>
          <a:lstStyle>
            <a:lvl1pPr>
              <a:defRPr sz="3200">
                <a:latin typeface="+mn-lt"/>
                <a:ea typeface="+mn-ea"/>
                <a:cs typeface="+mn-cs"/>
                <a:sym typeface="等线" panose="02010600030101010101" charset="-122"/>
              </a:defRPr>
            </a:lvl1pPr>
          </a:lstStyle>
          <a:p>
            <a:r>
              <a:t>2、通过对基因突变和染色体缺失重复异常的比较和染色体易位和交叉互换的比较，培养归纳和概括的思维能力</a:t>
            </a:r>
          </a:p>
        </p:txBody>
      </p:sp>
    </p:spTree>
  </p:cSld>
  <p:clrMapOvr>
    <a:masterClrMapping/>
  </p:clrMapOvr>
  <mc:AlternateContent xmlns:mc="http://schemas.openxmlformats.org/markup-compatibility/2006">
    <mc:Choice xmlns:p14="http://schemas.microsoft.com/office/powerpoint/2010/main" Requires="p14">
      <p:transition spd="slow" p14:dur="1200">
        <p:push dir="u"/>
      </p:transition>
    </mc:Choice>
    <mc:Fallback>
      <p:transition spd="slow">
        <p:push dir="u"/>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矩形 1"/>
          <p:cNvSpPr txBox="1"/>
          <p:nvPr/>
        </p:nvSpPr>
        <p:spPr>
          <a:xfrm>
            <a:off x="5027929" y="557782"/>
            <a:ext cx="2136139" cy="802639"/>
          </a:xfrm>
          <a:prstGeom prst="rect">
            <a:avLst/>
          </a:prstGeom>
          <a:ln w="12700">
            <a:miter lim="400000"/>
          </a:ln>
        </p:spPr>
        <p:txBody>
          <a:bodyPr wrap="none" lIns="45718" tIns="45718" rIns="45718" bIns="45718">
            <a:spAutoFit/>
          </a:bodyPr>
          <a:lstStyle>
            <a:lvl1pPr>
              <a:lnSpc>
                <a:spcPct val="150000"/>
              </a:lnSpc>
              <a:defRPr sz="4000" b="1">
                <a:solidFill>
                  <a:schemeClr val="accent4"/>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t>学习目标</a:t>
            </a:r>
          </a:p>
        </p:txBody>
      </p:sp>
      <p:sp>
        <p:nvSpPr>
          <p:cNvPr id="111" name="1、熟记染色体结构变异的类型和特点，并理解染色体结构变异可能会导致生物性状的改变甚至死亡。"/>
          <p:cNvSpPr txBox="1"/>
          <p:nvPr/>
        </p:nvSpPr>
        <p:spPr>
          <a:xfrm>
            <a:off x="1275343" y="1889514"/>
            <a:ext cx="9641314" cy="1234439"/>
          </a:xfrm>
          <a:prstGeom prst="rect">
            <a:avLst/>
          </a:prstGeom>
          <a:ln w="12700">
            <a:miter lim="400000"/>
          </a:ln>
        </p:spPr>
        <p:txBody>
          <a:bodyPr lIns="45718" tIns="45718" rIns="45718" bIns="45718">
            <a:spAutoFit/>
          </a:bodyPr>
          <a:lstStyle>
            <a:lvl1pPr>
              <a:defRPr sz="3200">
                <a:latin typeface="+mn-lt"/>
                <a:ea typeface="+mn-ea"/>
                <a:cs typeface="+mn-cs"/>
                <a:sym typeface="等线" panose="02010600030101010101" charset="-122"/>
              </a:defRPr>
            </a:lvl1pPr>
          </a:lstStyle>
          <a:p>
            <a:r>
              <a:t>1、熟记染色体结构变异的类型和特点，并理解染色体结构变异可能会导致生物性状的改变甚至死亡。</a:t>
            </a:r>
          </a:p>
        </p:txBody>
      </p:sp>
      <p:sp>
        <p:nvSpPr>
          <p:cNvPr id="112" name="2、通过对基因突变和染色体缺失重复异常的比较和染色体易位和交叉互换的比较，培养归纳和概括的思维能力"/>
          <p:cNvSpPr txBox="1"/>
          <p:nvPr/>
        </p:nvSpPr>
        <p:spPr>
          <a:xfrm>
            <a:off x="1253696" y="3874218"/>
            <a:ext cx="9641315" cy="1805939"/>
          </a:xfrm>
          <a:prstGeom prst="rect">
            <a:avLst/>
          </a:prstGeom>
          <a:ln w="12700">
            <a:miter lim="400000"/>
          </a:ln>
        </p:spPr>
        <p:txBody>
          <a:bodyPr lIns="45718" tIns="45718" rIns="45718" bIns="45718">
            <a:spAutoFit/>
          </a:bodyPr>
          <a:lstStyle>
            <a:lvl1pPr>
              <a:defRPr sz="3200">
                <a:latin typeface="+mn-lt"/>
                <a:ea typeface="+mn-ea"/>
                <a:cs typeface="+mn-cs"/>
                <a:sym typeface="等线" panose="02010600030101010101" charset="-122"/>
              </a:defRPr>
            </a:lvl1pPr>
          </a:lstStyle>
          <a:p>
            <a:r>
              <a:t>2、通过对基因突变和染色体缺失重复异常的比较和染色体易位和交叉互换的比较，培养归纳和概括的思维能力</a:t>
            </a:r>
          </a:p>
        </p:txBody>
      </p:sp>
    </p:spTree>
  </p:cSld>
  <p:clrMapOvr>
    <a:masterClrMapping/>
  </p:clrMapOvr>
  <mc:AlternateContent xmlns:mc="http://schemas.openxmlformats.org/markup-compatibility/2006">
    <mc:Choice xmlns:p14="http://schemas.microsoft.com/office/powerpoint/2010/main" Requires="p14">
      <p:transition spd="slow" p14:dur="1200">
        <p:push dir="u"/>
      </p:transition>
    </mc:Choice>
    <mc:Fallback>
      <p:transition spd="slow">
        <p:push dir="u"/>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 name="图片 6" descr="图片 6"/>
          <p:cNvPicPr>
            <a:picLocks noChangeAspect="1"/>
          </p:cNvPicPr>
          <p:nvPr/>
        </p:nvPicPr>
        <p:blipFill>
          <a:blip r:embed="rId1"/>
          <a:stretch>
            <a:fillRect/>
          </a:stretch>
        </p:blipFill>
        <p:spPr>
          <a:xfrm>
            <a:off x="552925" y="126927"/>
            <a:ext cx="6843519" cy="4333085"/>
          </a:xfrm>
          <a:prstGeom prst="rect">
            <a:avLst/>
          </a:prstGeom>
          <a:ln w="12700">
            <a:miter lim="400000"/>
            <a:headEnd/>
            <a:tailEnd/>
          </a:ln>
        </p:spPr>
      </p:pic>
      <p:sp>
        <p:nvSpPr>
          <p:cNvPr id="115" name="Text Box 2"/>
          <p:cNvSpPr txBox="1"/>
          <p:nvPr/>
        </p:nvSpPr>
        <p:spPr>
          <a:xfrm>
            <a:off x="7928415" y="327906"/>
            <a:ext cx="3876550" cy="3653789"/>
          </a:xfrm>
          <a:prstGeom prst="rect">
            <a:avLst/>
          </a:prstGeom>
          <a:ln w="12700">
            <a:miter lim="400000"/>
          </a:ln>
        </p:spPr>
        <p:txBody>
          <a:bodyPr lIns="45718" tIns="45718" rIns="45718" bIns="45718">
            <a:spAutoFit/>
          </a:bodyPr>
          <a:lstStyle/>
          <a:p>
            <a:pPr>
              <a:lnSpc>
                <a:spcPct val="150000"/>
              </a:lnSpc>
              <a:spcBef>
                <a:spcPts val="1400"/>
              </a:spcBef>
              <a:defRPr sz="2400" b="1">
                <a:solidFill>
                  <a:srgbClr val="FF0AFF"/>
                </a:solidFill>
                <a:latin typeface="仿宋" panose="02010609060101010101" charset="-122"/>
                <a:ea typeface="仿宋" panose="02010609060101010101" charset="-122"/>
                <a:cs typeface="仿宋" panose="02010609060101010101" charset="-122"/>
                <a:sym typeface="仿宋" panose="02010609060101010101" charset="-122"/>
              </a:defRPr>
            </a:pPr>
            <a:r>
              <a:t>“猫叫综合症”是人的5号染色体部分缺失引起的遗传病。</a:t>
            </a:r>
            <a:r>
              <a:rPr>
                <a:solidFill>
                  <a:srgbClr val="000000"/>
                </a:solidFill>
                <a:latin typeface="楷体" panose="02010609060101010101" charset="-122"/>
                <a:ea typeface="楷体" panose="02010609060101010101" charset="-122"/>
                <a:cs typeface="楷体" panose="02010609060101010101" charset="-122"/>
                <a:sym typeface="楷体" panose="02010609060101010101" charset="-122"/>
              </a:rPr>
              <a:t>病儿生长发育迟缓，头部畸形，哭声奇特，，并有智能障碍，最明显的特征是哭声类似猫叫。</a:t>
            </a:r>
            <a:endParaRPr>
              <a:solidFill>
                <a:srgbClr val="000000"/>
              </a:solidFill>
              <a:latin typeface="楷体" panose="02010609060101010101" charset="-122"/>
              <a:ea typeface="楷体" panose="02010609060101010101" charset="-122"/>
              <a:cs typeface="楷体" panose="02010609060101010101" charset="-122"/>
              <a:sym typeface="楷体" panose="02010609060101010101" charset="-122"/>
            </a:endParaRPr>
          </a:p>
        </p:txBody>
      </p:sp>
      <p:sp>
        <p:nvSpPr>
          <p:cNvPr id="116" name="为什么染色体改变会导致生物性状的改变？"/>
          <p:cNvSpPr txBox="1"/>
          <p:nvPr/>
        </p:nvSpPr>
        <p:spPr>
          <a:xfrm>
            <a:off x="931395" y="4510081"/>
            <a:ext cx="7825739" cy="662939"/>
          </a:xfrm>
          <a:prstGeom prst="rect">
            <a:avLst/>
          </a:prstGeom>
          <a:ln w="12700">
            <a:miter lim="400000"/>
          </a:ln>
        </p:spPr>
        <p:txBody>
          <a:bodyPr wrap="none" lIns="45718" tIns="45718" rIns="45718" bIns="45718">
            <a:spAutoFit/>
          </a:bodyPr>
          <a:lstStyle>
            <a:lvl1pPr>
              <a:defRPr sz="3200">
                <a:solidFill>
                  <a:srgbClr val="009051"/>
                </a:solidFill>
                <a:latin typeface="仿宋" panose="02010609060101010101" charset="-122"/>
                <a:ea typeface="仿宋" panose="02010609060101010101" charset="-122"/>
                <a:cs typeface="仿宋" panose="02010609060101010101" charset="-122"/>
                <a:sym typeface="仿宋" panose="02010609060101010101" charset="-122"/>
              </a:defRPr>
            </a:lvl1pPr>
          </a:lstStyle>
          <a:p>
            <a:r>
              <a:t>为什么染色体改变会导致生物性状的改变？</a:t>
            </a:r>
          </a:p>
        </p:txBody>
      </p:sp>
      <p:sp>
        <p:nvSpPr>
          <p:cNvPr id="117" name="1、染色体是遗传物质的主要载体。…"/>
          <p:cNvSpPr txBox="1"/>
          <p:nvPr/>
        </p:nvSpPr>
        <p:spPr>
          <a:xfrm>
            <a:off x="1046350" y="5167799"/>
            <a:ext cx="7927587" cy="1348739"/>
          </a:xfrm>
          <a:prstGeom prst="rect">
            <a:avLst/>
          </a:prstGeom>
          <a:ln w="12700">
            <a:miter lim="400000"/>
          </a:ln>
        </p:spPr>
        <p:txBody>
          <a:bodyPr wrap="none" lIns="45718" tIns="45718" rIns="45718" bIns="45718">
            <a:spAutoFit/>
          </a:bodyPr>
          <a:lstStyle/>
          <a:p>
            <a:pPr>
              <a:defRPr sz="2400">
                <a:latin typeface="+mn-lt"/>
                <a:ea typeface="+mn-ea"/>
                <a:cs typeface="+mn-cs"/>
                <a:sym typeface="等线" panose="02010600030101010101" charset="-122"/>
              </a:defRPr>
            </a:pPr>
            <a:r>
              <a:t>1、染色体是遗传物质的主要载体。</a:t>
            </a:r>
          </a:p>
          <a:p>
            <a:pPr>
              <a:defRPr sz="2400">
                <a:latin typeface="+mn-lt"/>
                <a:ea typeface="+mn-ea"/>
                <a:cs typeface="+mn-cs"/>
                <a:sym typeface="等线" panose="02010600030101010101" charset="-122"/>
              </a:defRPr>
            </a:pPr>
            <a:r>
              <a:t>2、基因是有遗传效应的DNA片段，基因控制生物的性状。</a:t>
            </a:r>
          </a:p>
          <a:p>
            <a:pPr>
              <a:defRPr sz="2400">
                <a:latin typeface="+mn-lt"/>
                <a:ea typeface="+mn-ea"/>
                <a:cs typeface="+mn-cs"/>
                <a:sym typeface="等线" panose="02010600030101010101" charset="-122"/>
              </a:defRPr>
            </a:pPr>
            <a:r>
              <a:t>3、基因在染色体上呈线性排列。</a:t>
            </a:r>
          </a:p>
        </p:txBody>
      </p:sp>
    </p:spTree>
  </p:cSld>
  <p:clrMapOvr>
    <a:masterClrMapping/>
  </p:clrMapOvr>
  <mc:AlternateContent xmlns:mc="http://schemas.openxmlformats.org/markup-compatibility/2006">
    <mc:Choice xmlns:p14="http://schemas.microsoft.com/office/powerpoint/2010/main" Requires="p14">
      <p:transition spd="slow" p14:dur="1200">
        <p:push dir="u"/>
      </p:transition>
    </mc:Choice>
    <mc:Fallback>
      <p:transition spd="slow">
        <p:push dir="u"/>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type="el">
                                    <p:tmAbs val="0"/>
                                  </p:iterate>
                                  <p:childTnLst>
                                    <p:set>
                                      <p:cBhvr>
                                        <p:cTn id="6" dur="indefinite" fill="hold"/>
                                        <p:tgtEl>
                                          <p:spTgt spid="1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type="el">
                                    <p:tmAbs val="0"/>
                                  </p:iterate>
                                  <p:childTnLst>
                                    <p:set>
                                      <p:cBhvr>
                                        <p:cTn id="10" dur="indefinite" fill="hold"/>
                                        <p:tgtEl>
                                          <p:spTgt spid="11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spid="117" grpId="2" animBg="1" advAuto="0"/>
      <p:bldP spid="116" grpId="1"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矩形 1"/>
          <p:cNvSpPr txBox="1"/>
          <p:nvPr/>
        </p:nvSpPr>
        <p:spPr>
          <a:xfrm>
            <a:off x="4265929" y="585427"/>
            <a:ext cx="3660139" cy="802639"/>
          </a:xfrm>
          <a:prstGeom prst="rect">
            <a:avLst/>
          </a:prstGeom>
          <a:ln w="12700">
            <a:miter lim="400000"/>
          </a:ln>
        </p:spPr>
        <p:txBody>
          <a:bodyPr wrap="none" lIns="45718" tIns="45718" rIns="45718" bIns="45718">
            <a:spAutoFit/>
          </a:bodyPr>
          <a:lstStyle>
            <a:lvl1pPr>
              <a:lnSpc>
                <a:spcPct val="150000"/>
              </a:lnSpc>
              <a:defRPr sz="4000" b="1">
                <a:solidFill>
                  <a:schemeClr val="accent4"/>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t>染色体结构变异</a:t>
            </a:r>
          </a:p>
        </p:txBody>
      </p:sp>
      <p:pic>
        <p:nvPicPr>
          <p:cNvPr id="120" name="图片 4" descr="图片 4"/>
          <p:cNvPicPr>
            <a:picLocks noChangeAspect="1"/>
          </p:cNvPicPr>
          <p:nvPr/>
        </p:nvPicPr>
        <p:blipFill>
          <a:blip r:embed="rId1"/>
          <a:stretch>
            <a:fillRect/>
          </a:stretch>
        </p:blipFill>
        <p:spPr>
          <a:xfrm>
            <a:off x="1753593" y="1644637"/>
            <a:ext cx="8211238" cy="4163992"/>
          </a:xfrm>
          <a:prstGeom prst="rect">
            <a:avLst/>
          </a:prstGeom>
          <a:ln w="12700">
            <a:miter lim="400000"/>
            <a:headEnd/>
            <a:tailEnd/>
          </a:ln>
        </p:spPr>
      </p:pic>
      <p:sp>
        <p:nvSpPr>
          <p:cNvPr id="121" name="矩形 1"/>
          <p:cNvSpPr txBox="1"/>
          <p:nvPr/>
        </p:nvSpPr>
        <p:spPr>
          <a:xfrm>
            <a:off x="4053332" y="1841582"/>
            <a:ext cx="713739" cy="510539"/>
          </a:xfrm>
          <a:prstGeom prst="rect">
            <a:avLst/>
          </a:prstGeom>
          <a:ln w="12700">
            <a:miter lim="400000"/>
          </a:ln>
        </p:spPr>
        <p:txBody>
          <a:bodyPr wrap="none" lIns="45718" tIns="45718" rIns="45718" bIns="45718">
            <a:spAutoFit/>
          </a:bodyPr>
          <a:lstStyle>
            <a:lvl1pPr defTabSz="1218565">
              <a:defRPr sz="240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r>
              <a:t>缺失</a:t>
            </a:r>
          </a:p>
        </p:txBody>
      </p:sp>
      <p:sp>
        <p:nvSpPr>
          <p:cNvPr id="122" name="矩形 2"/>
          <p:cNvSpPr txBox="1"/>
          <p:nvPr/>
        </p:nvSpPr>
        <p:spPr>
          <a:xfrm>
            <a:off x="4053332" y="2507657"/>
            <a:ext cx="713739" cy="510539"/>
          </a:xfrm>
          <a:prstGeom prst="rect">
            <a:avLst/>
          </a:prstGeom>
          <a:ln w="12700">
            <a:miter lim="400000"/>
          </a:ln>
        </p:spPr>
        <p:txBody>
          <a:bodyPr wrap="none" lIns="45718" tIns="45718" rIns="45718" bIns="45718">
            <a:spAutoFit/>
          </a:bodyPr>
          <a:lstStyle>
            <a:lvl1pPr defTabSz="1218565">
              <a:defRPr sz="240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r>
              <a:t>重复</a:t>
            </a:r>
          </a:p>
        </p:txBody>
      </p:sp>
      <p:sp>
        <p:nvSpPr>
          <p:cNvPr id="123" name="矩形 3"/>
          <p:cNvSpPr txBox="1"/>
          <p:nvPr/>
        </p:nvSpPr>
        <p:spPr>
          <a:xfrm>
            <a:off x="4053332" y="3173730"/>
            <a:ext cx="713739" cy="510539"/>
          </a:xfrm>
          <a:prstGeom prst="rect">
            <a:avLst/>
          </a:prstGeom>
          <a:ln w="12700">
            <a:miter lim="400000"/>
          </a:ln>
        </p:spPr>
        <p:txBody>
          <a:bodyPr wrap="none" lIns="45718" tIns="45718" rIns="45718" bIns="45718">
            <a:spAutoFit/>
          </a:bodyPr>
          <a:lstStyle>
            <a:lvl1pPr defTabSz="1218565">
              <a:defRPr sz="240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r>
              <a:t>倒位</a:t>
            </a:r>
          </a:p>
        </p:txBody>
      </p:sp>
      <p:sp>
        <p:nvSpPr>
          <p:cNvPr id="124" name="矩形 5"/>
          <p:cNvSpPr txBox="1"/>
          <p:nvPr/>
        </p:nvSpPr>
        <p:spPr>
          <a:xfrm>
            <a:off x="4053332" y="3826551"/>
            <a:ext cx="713739" cy="510539"/>
          </a:xfrm>
          <a:prstGeom prst="rect">
            <a:avLst/>
          </a:prstGeom>
          <a:ln w="12700">
            <a:miter lim="400000"/>
          </a:ln>
        </p:spPr>
        <p:txBody>
          <a:bodyPr wrap="none" lIns="45718" tIns="45718" rIns="45718" bIns="45718">
            <a:spAutoFit/>
          </a:bodyPr>
          <a:lstStyle>
            <a:lvl1pPr defTabSz="1218565">
              <a:defRPr sz="240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r>
              <a:t>易位</a:t>
            </a:r>
          </a:p>
        </p:txBody>
      </p:sp>
      <p:sp>
        <p:nvSpPr>
          <p:cNvPr id="125" name="矩形 6"/>
          <p:cNvSpPr txBox="1"/>
          <p:nvPr/>
        </p:nvSpPr>
        <p:spPr>
          <a:xfrm>
            <a:off x="6307442" y="4768518"/>
            <a:ext cx="3418839" cy="510539"/>
          </a:xfrm>
          <a:prstGeom prst="rect">
            <a:avLst/>
          </a:prstGeom>
          <a:ln w="12700">
            <a:miter lim="400000"/>
          </a:ln>
        </p:spPr>
        <p:txBody>
          <a:bodyPr wrap="none" lIns="45718" tIns="45718" rIns="45718" bIns="45718">
            <a:spAutoFit/>
          </a:bodyPr>
          <a:lstStyle>
            <a:lvl1pPr indent="266700" algn="just" defTabSz="1218565">
              <a:defRPr sz="240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r>
              <a:t>基因的数目或排列顺序</a:t>
            </a:r>
          </a:p>
        </p:txBody>
      </p:sp>
    </p:spTree>
  </p:cSld>
  <p:clrMapOvr>
    <a:masterClrMapping/>
  </p:clrMapOvr>
  <mc:AlternateContent xmlns:mc="http://schemas.openxmlformats.org/markup-compatibility/2006">
    <mc:Choice xmlns:p14="http://schemas.microsoft.com/office/powerpoint/2010/main" Requires="p14">
      <p:transition spd="slow" p14:dur="1200">
        <p:push dir="u"/>
      </p:transition>
    </mc:Choice>
    <mc:Fallback>
      <p:transition spd="slow">
        <p:push dir="u"/>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type="el">
                                    <p:tmAbs val="0"/>
                                  </p:iterate>
                                  <p:childTnLst>
                                    <p:set>
                                      <p:cBhvr>
                                        <p:cTn id="6" dur="indefinite" fill="hold"/>
                                        <p:tgtEl>
                                          <p:spTgt spid="1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type="el">
                                    <p:tmAbs val="0"/>
                                  </p:iterate>
                                  <p:childTnLst>
                                    <p:set>
                                      <p:cBhvr>
                                        <p:cTn id="10" dur="indefinite" fill="hold"/>
                                        <p:tgtEl>
                                          <p:spTgt spid="1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type="el">
                                    <p:tmAbs val="0"/>
                                  </p:iterate>
                                  <p:childTnLst>
                                    <p:set>
                                      <p:cBhvr>
                                        <p:cTn id="14" dur="indefinite" fill="hold"/>
                                        <p:tgtEl>
                                          <p:spTgt spid="1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type="el">
                                    <p:tmAbs val="0"/>
                                  </p:iterate>
                                  <p:childTnLst>
                                    <p:set>
                                      <p:cBhvr>
                                        <p:cTn id="18" dur="indefinite" fill="hold"/>
                                        <p:tgtEl>
                                          <p:spTgt spid="1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type="el">
                                    <p:tmAbs val="0"/>
                                  </p:iterate>
                                  <p:childTnLst>
                                    <p:set>
                                      <p:cBhvr>
                                        <p:cTn id="22" dur="indefinite" fill="hold"/>
                                        <p:tgtEl>
                                          <p:spTgt spid="1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6" nodeType="clickEffect">
                                  <p:stCondLst>
                                    <p:cond delay="0"/>
                                  </p:stCondLst>
                                  <p:iterate type="el">
                                    <p:tmAbs val="0"/>
                                  </p:iterate>
                                  <p:childTnLst>
                                    <p:set>
                                      <p:cBhvr>
                                        <p:cTn id="26" dur="indefinite" fill="hold">
                                          <p:stCondLst>
                                            <p:cond delay="0"/>
                                          </p:stCondLst>
                                        </p:cTn>
                                        <p:tgtEl>
                                          <p:spTgt spid="121"/>
                                        </p:tgtEl>
                                        <p:attrNameLst>
                                          <p:attrName>style.visibility</p:attrName>
                                        </p:attrNameLst>
                                      </p:cBhvr>
                                      <p:to>
                                        <p:strVal val="hidden"/>
                                      </p:to>
                                    </p:set>
                                  </p:childTnLst>
                                </p:cTn>
                              </p:par>
                            </p:childTnLst>
                          </p:cTn>
                        </p:par>
                        <p:par>
                          <p:cTn id="27" fill="hold">
                            <p:stCondLst>
                              <p:cond delay="0"/>
                            </p:stCondLst>
                            <p:childTnLst>
                              <p:par>
                                <p:cTn id="28" presetID="1" presetClass="exit" presetSubtype="0" fill="hold" grpId="7" nodeType="afterEffect">
                                  <p:stCondLst>
                                    <p:cond delay="0"/>
                                  </p:stCondLst>
                                  <p:iterate type="el">
                                    <p:tmAbs val="0"/>
                                  </p:iterate>
                                  <p:childTnLst>
                                    <p:set>
                                      <p:cBhvr>
                                        <p:cTn id="29" dur="indefinite" fill="hold">
                                          <p:stCondLst>
                                            <p:cond delay="0"/>
                                          </p:stCondLst>
                                        </p:cTn>
                                        <p:tgtEl>
                                          <p:spTgt spid="122"/>
                                        </p:tgtEl>
                                        <p:attrNameLst>
                                          <p:attrName>style.visibility</p:attrName>
                                        </p:attrNameLst>
                                      </p:cBhvr>
                                      <p:to>
                                        <p:strVal val="hidden"/>
                                      </p:to>
                                    </p:set>
                                  </p:childTnLst>
                                </p:cTn>
                              </p:par>
                            </p:childTnLst>
                          </p:cTn>
                        </p:par>
                        <p:par>
                          <p:cTn id="30" fill="hold">
                            <p:stCondLst>
                              <p:cond delay="0"/>
                            </p:stCondLst>
                            <p:childTnLst>
                              <p:par>
                                <p:cTn id="31" presetID="1" presetClass="exit" presetSubtype="0" fill="hold" grpId="8" nodeType="afterEffect">
                                  <p:stCondLst>
                                    <p:cond delay="0"/>
                                  </p:stCondLst>
                                  <p:iterate type="el">
                                    <p:tmAbs val="0"/>
                                  </p:iterate>
                                  <p:childTnLst>
                                    <p:set>
                                      <p:cBhvr>
                                        <p:cTn id="32" dur="indefinite" fill="hold">
                                          <p:stCondLst>
                                            <p:cond delay="0"/>
                                          </p:stCondLst>
                                        </p:cTn>
                                        <p:tgtEl>
                                          <p:spTgt spid="123"/>
                                        </p:tgtEl>
                                        <p:attrNameLst>
                                          <p:attrName>style.visibility</p:attrName>
                                        </p:attrNameLst>
                                      </p:cBhvr>
                                      <p:to>
                                        <p:strVal val="hidden"/>
                                      </p:to>
                                    </p:set>
                                  </p:childTnLst>
                                </p:cTn>
                              </p:par>
                            </p:childTnLst>
                          </p:cTn>
                        </p:par>
                        <p:par>
                          <p:cTn id="33" fill="hold">
                            <p:stCondLst>
                              <p:cond delay="0"/>
                            </p:stCondLst>
                            <p:childTnLst>
                              <p:par>
                                <p:cTn id="34" presetID="1" presetClass="exit" presetSubtype="0" fill="hold" grpId="9" nodeType="afterEffect">
                                  <p:stCondLst>
                                    <p:cond delay="0"/>
                                  </p:stCondLst>
                                  <p:iterate type="el">
                                    <p:tmAbs val="0"/>
                                  </p:iterate>
                                  <p:childTnLst>
                                    <p:set>
                                      <p:cBhvr>
                                        <p:cTn id="35" dur="indefinite" fill="hold">
                                          <p:stCondLst>
                                            <p:cond delay="0"/>
                                          </p:stCondLst>
                                        </p:cTn>
                                        <p:tgtEl>
                                          <p:spTgt spid="124"/>
                                        </p:tgtEl>
                                        <p:attrNameLst>
                                          <p:attrName>style.visibility</p:attrName>
                                        </p:attrNameLst>
                                      </p:cBhvr>
                                      <p:to>
                                        <p:strVal val="hidden"/>
                                      </p:to>
                                    </p:set>
                                  </p:childTnLst>
                                </p:cTn>
                              </p:par>
                            </p:childTnLst>
                          </p:cTn>
                        </p:par>
                        <p:par>
                          <p:cTn id="36" fill="hold">
                            <p:stCondLst>
                              <p:cond delay="0"/>
                            </p:stCondLst>
                            <p:childTnLst>
                              <p:par>
                                <p:cTn id="37" presetID="1" presetClass="exit" presetSubtype="0" fill="hold" grpId="10" nodeType="afterEffect">
                                  <p:stCondLst>
                                    <p:cond delay="0"/>
                                  </p:stCondLst>
                                  <p:iterate type="el">
                                    <p:tmAbs val="0"/>
                                  </p:iterate>
                                  <p:childTnLst>
                                    <p:set>
                                      <p:cBhvr>
                                        <p:cTn id="38" dur="indefinite" fill="hold">
                                          <p:stCondLst>
                                            <p:cond delay="0"/>
                                          </p:stCondLst>
                                        </p:cTn>
                                        <p:tgtEl>
                                          <p:spTgt spid="125"/>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spid="121" grpId="1" animBg="1" advAuto="0"/>
      <p:bldP spid="125" grpId="5" animBg="1" advAuto="0"/>
      <p:bldP spid="123" grpId="8" animBg="1" advAuto="0"/>
      <p:bldP spid="124" grpId="9" animBg="1" advAuto="0"/>
      <p:bldP spid="125" grpId="10" animBg="1" advAuto="0"/>
      <p:bldP spid="121" grpId="6" animBg="1" advAuto="0"/>
      <p:bldP spid="123" grpId="3" animBg="1" advAuto="0"/>
      <p:bldP spid="122" grpId="2" animBg="1" advAuto="0"/>
      <p:bldP spid="124" grpId="4" animBg="1" advAuto="0"/>
      <p:bldP spid="122" grpId="7"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矩形 1"/>
          <p:cNvSpPr txBox="1"/>
          <p:nvPr/>
        </p:nvSpPr>
        <p:spPr>
          <a:xfrm>
            <a:off x="4265929" y="585427"/>
            <a:ext cx="3660139" cy="802639"/>
          </a:xfrm>
          <a:prstGeom prst="rect">
            <a:avLst/>
          </a:prstGeom>
          <a:ln w="12700">
            <a:miter lim="400000"/>
          </a:ln>
        </p:spPr>
        <p:txBody>
          <a:bodyPr wrap="none" lIns="45718" tIns="45718" rIns="45718" bIns="45718">
            <a:spAutoFit/>
          </a:bodyPr>
          <a:lstStyle>
            <a:lvl1pPr>
              <a:lnSpc>
                <a:spcPct val="150000"/>
              </a:lnSpc>
              <a:defRPr sz="4000" b="1">
                <a:solidFill>
                  <a:schemeClr val="accent4"/>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t>染色体结构变异</a:t>
            </a:r>
          </a:p>
        </p:txBody>
      </p:sp>
      <p:pic>
        <p:nvPicPr>
          <p:cNvPr id="128" name="image.tif" descr="image.tif"/>
          <p:cNvPicPr>
            <a:picLocks noChangeAspect="1"/>
          </p:cNvPicPr>
          <p:nvPr/>
        </p:nvPicPr>
        <p:blipFill>
          <a:blip r:embed="rId1"/>
          <a:srcRect t="42425"/>
          <a:stretch>
            <a:fillRect/>
          </a:stretch>
        </p:blipFill>
        <p:spPr>
          <a:xfrm>
            <a:off x="332238" y="1295312"/>
            <a:ext cx="11748870" cy="2904135"/>
          </a:xfrm>
          <a:prstGeom prst="rect">
            <a:avLst/>
          </a:prstGeom>
          <a:ln w="12700">
            <a:miter lim="400000"/>
            <a:headEnd/>
            <a:tailEnd/>
          </a:ln>
        </p:spPr>
      </p:pic>
      <p:sp>
        <p:nvSpPr>
          <p:cNvPr id="129" name="矩形"/>
          <p:cNvSpPr/>
          <p:nvPr/>
        </p:nvSpPr>
        <p:spPr>
          <a:xfrm>
            <a:off x="8170333" y="2092907"/>
            <a:ext cx="3647442" cy="1950251"/>
          </a:xfrm>
          <a:prstGeom prst="rect">
            <a:avLst/>
          </a:prstGeom>
          <a:solidFill>
            <a:srgbClr val="FFFFFF"/>
          </a:solidFill>
          <a:ln w="12700">
            <a:miter lim="400000"/>
          </a:ln>
        </p:spPr>
        <p:txBody>
          <a:bodyPr lIns="45718" tIns="45718" rIns="45718" bIns="45718" anchor="ctr"/>
          <a:lstStyle/>
          <a:p>
            <a:pPr>
              <a:defRPr>
                <a:latin typeface="+mn-lt"/>
                <a:ea typeface="+mn-ea"/>
                <a:cs typeface="+mn-cs"/>
                <a:sym typeface="等线" panose="02010600030101010101" charset="-122"/>
              </a:defRPr>
            </a:pPr>
          </a:p>
        </p:txBody>
      </p:sp>
      <p:pic>
        <p:nvPicPr>
          <p:cNvPr id="130" name="image.tif" descr="image.tif"/>
          <p:cNvPicPr>
            <a:picLocks noChangeAspect="1"/>
          </p:cNvPicPr>
          <p:nvPr/>
        </p:nvPicPr>
        <p:blipFill>
          <a:blip r:embed="rId2"/>
          <a:srcRect t="10688" b="46380"/>
          <a:stretch>
            <a:fillRect/>
          </a:stretch>
        </p:blipFill>
        <p:spPr>
          <a:xfrm>
            <a:off x="340234" y="4000115"/>
            <a:ext cx="11748641" cy="2236660"/>
          </a:xfrm>
          <a:prstGeom prst="rect">
            <a:avLst/>
          </a:prstGeom>
          <a:ln w="12700">
            <a:miter lim="400000"/>
            <a:headEnd/>
            <a:tailEnd/>
          </a:ln>
        </p:spPr>
      </p:pic>
      <p:sp>
        <p:nvSpPr>
          <p:cNvPr id="131" name="矩形"/>
          <p:cNvSpPr/>
          <p:nvPr/>
        </p:nvSpPr>
        <p:spPr>
          <a:xfrm>
            <a:off x="7949162" y="1954676"/>
            <a:ext cx="3647442" cy="1950251"/>
          </a:xfrm>
          <a:prstGeom prst="rect">
            <a:avLst/>
          </a:prstGeom>
          <a:solidFill>
            <a:srgbClr val="FFFFFF"/>
          </a:solidFill>
          <a:ln w="12700">
            <a:miter lim="400000"/>
          </a:ln>
        </p:spPr>
        <p:txBody>
          <a:bodyPr lIns="45718" tIns="45718" rIns="45718" bIns="45718" anchor="ctr"/>
          <a:lstStyle/>
          <a:p>
            <a:pPr>
              <a:defRPr>
                <a:latin typeface="+mn-lt"/>
                <a:ea typeface="+mn-ea"/>
                <a:cs typeface="+mn-cs"/>
                <a:sym typeface="等线" panose="02010600030101010101" charset="-122"/>
              </a:defRPr>
            </a:pPr>
          </a:p>
        </p:txBody>
      </p:sp>
      <p:sp>
        <p:nvSpPr>
          <p:cNvPr id="132" name="矩形"/>
          <p:cNvSpPr/>
          <p:nvPr/>
        </p:nvSpPr>
        <p:spPr>
          <a:xfrm>
            <a:off x="8170333" y="4041969"/>
            <a:ext cx="3647442" cy="1950251"/>
          </a:xfrm>
          <a:prstGeom prst="rect">
            <a:avLst/>
          </a:prstGeom>
          <a:solidFill>
            <a:srgbClr val="FFFFFF"/>
          </a:solidFill>
          <a:ln w="12700">
            <a:miter lim="400000"/>
          </a:ln>
        </p:spPr>
        <p:txBody>
          <a:bodyPr lIns="45718" tIns="45718" rIns="45718" bIns="45718" anchor="ctr"/>
          <a:lstStyle/>
          <a:p>
            <a:pPr>
              <a:defRPr>
                <a:latin typeface="+mn-lt"/>
                <a:ea typeface="+mn-ea"/>
                <a:cs typeface="+mn-cs"/>
                <a:sym typeface="等线" panose="02010600030101010101" charset="-122"/>
              </a:defRPr>
            </a:pPr>
          </a:p>
        </p:txBody>
      </p:sp>
      <p:sp>
        <p:nvSpPr>
          <p:cNvPr id="133" name="矩形"/>
          <p:cNvSpPr/>
          <p:nvPr/>
        </p:nvSpPr>
        <p:spPr>
          <a:xfrm>
            <a:off x="8170333" y="1447161"/>
            <a:ext cx="3647442" cy="370473"/>
          </a:xfrm>
          <a:prstGeom prst="rect">
            <a:avLst/>
          </a:prstGeom>
          <a:solidFill>
            <a:srgbClr val="FFFFFF"/>
          </a:solidFill>
          <a:ln w="12700">
            <a:miter lim="400000"/>
          </a:ln>
        </p:spPr>
        <p:txBody>
          <a:bodyPr lIns="45718" tIns="45718" rIns="45718" bIns="45718" anchor="ctr"/>
          <a:lstStyle/>
          <a:p>
            <a:pPr>
              <a:defRPr>
                <a:latin typeface="+mn-lt"/>
                <a:ea typeface="+mn-ea"/>
                <a:cs typeface="+mn-cs"/>
                <a:sym typeface="等线" panose="02010600030101010101" charset="-122"/>
              </a:defRPr>
            </a:pPr>
          </a:p>
        </p:txBody>
      </p:sp>
      <p:sp>
        <p:nvSpPr>
          <p:cNvPr id="134" name="实例"/>
          <p:cNvSpPr txBox="1"/>
          <p:nvPr/>
        </p:nvSpPr>
        <p:spPr>
          <a:xfrm>
            <a:off x="9713383" y="1450546"/>
            <a:ext cx="561339" cy="408939"/>
          </a:xfrm>
          <a:prstGeom prst="rect">
            <a:avLst/>
          </a:prstGeom>
          <a:ln w="12700">
            <a:miter lim="400000"/>
          </a:ln>
        </p:spPr>
        <p:txBody>
          <a:bodyPr wrap="none" lIns="45718" tIns="45718" rIns="45718" bIns="45718">
            <a:spAutoFit/>
          </a:bodyPr>
          <a:lstStyle>
            <a:lvl1pPr>
              <a:defRPr>
                <a:latin typeface="+mn-lt"/>
                <a:ea typeface="+mn-ea"/>
                <a:cs typeface="+mn-cs"/>
                <a:sym typeface="等线" panose="02010600030101010101" charset="-122"/>
              </a:defRPr>
            </a:lvl1pPr>
          </a:lstStyle>
          <a:p>
            <a:r>
              <a:t>实例</a:t>
            </a:r>
          </a:p>
        </p:txBody>
      </p:sp>
      <p:sp>
        <p:nvSpPr>
          <p:cNvPr id="135" name="猫叫综合症"/>
          <p:cNvSpPr txBox="1"/>
          <p:nvPr/>
        </p:nvSpPr>
        <p:spPr>
          <a:xfrm>
            <a:off x="9370483" y="2256910"/>
            <a:ext cx="1247139" cy="408939"/>
          </a:xfrm>
          <a:prstGeom prst="rect">
            <a:avLst/>
          </a:prstGeom>
          <a:ln w="12700">
            <a:miter lim="400000"/>
          </a:ln>
        </p:spPr>
        <p:txBody>
          <a:bodyPr wrap="none" lIns="45718" tIns="45718" rIns="45718" bIns="45718">
            <a:spAutoFit/>
          </a:bodyPr>
          <a:lstStyle>
            <a:lvl1pPr>
              <a:defRPr>
                <a:latin typeface="+mn-lt"/>
                <a:ea typeface="+mn-ea"/>
                <a:cs typeface="+mn-cs"/>
                <a:sym typeface="等线" panose="02010600030101010101" charset="-122"/>
              </a:defRPr>
            </a:lvl1pPr>
          </a:lstStyle>
          <a:p>
            <a:r>
              <a:t>猫叫综合症</a:t>
            </a:r>
          </a:p>
        </p:txBody>
      </p:sp>
      <p:sp>
        <p:nvSpPr>
          <p:cNvPr id="136" name="果蝇缺刻翅的形成"/>
          <p:cNvSpPr txBox="1"/>
          <p:nvPr/>
        </p:nvSpPr>
        <p:spPr>
          <a:xfrm>
            <a:off x="9027583" y="2863563"/>
            <a:ext cx="1932939" cy="408939"/>
          </a:xfrm>
          <a:prstGeom prst="rect">
            <a:avLst/>
          </a:prstGeom>
          <a:ln w="12700">
            <a:miter lim="400000"/>
          </a:ln>
        </p:spPr>
        <p:txBody>
          <a:bodyPr wrap="none" lIns="45718" tIns="45718" rIns="45718" bIns="45718">
            <a:spAutoFit/>
          </a:bodyPr>
          <a:lstStyle>
            <a:lvl1pPr>
              <a:defRPr>
                <a:latin typeface="+mn-lt"/>
                <a:ea typeface="+mn-ea"/>
                <a:cs typeface="+mn-cs"/>
                <a:sym typeface="等线" panose="02010600030101010101" charset="-122"/>
              </a:defRPr>
            </a:lvl1pPr>
          </a:lstStyle>
          <a:p>
            <a:r>
              <a:t>果蝇缺刻翅的形成</a:t>
            </a:r>
          </a:p>
        </p:txBody>
      </p:sp>
      <p:sp>
        <p:nvSpPr>
          <p:cNvPr id="137" name="果蝇缺棒眼"/>
          <p:cNvSpPr txBox="1"/>
          <p:nvPr/>
        </p:nvSpPr>
        <p:spPr>
          <a:xfrm>
            <a:off x="9149312" y="4914040"/>
            <a:ext cx="1247139" cy="408939"/>
          </a:xfrm>
          <a:prstGeom prst="rect">
            <a:avLst/>
          </a:prstGeom>
          <a:ln w="12700">
            <a:miter lim="400000"/>
          </a:ln>
        </p:spPr>
        <p:txBody>
          <a:bodyPr wrap="none" lIns="45718" tIns="45718" rIns="45718" bIns="45718">
            <a:spAutoFit/>
          </a:bodyPr>
          <a:lstStyle>
            <a:lvl1pPr>
              <a:defRPr>
                <a:latin typeface="+mn-lt"/>
                <a:ea typeface="+mn-ea"/>
                <a:cs typeface="+mn-cs"/>
                <a:sym typeface="等线" panose="02010600030101010101" charset="-122"/>
              </a:defRPr>
            </a:lvl1pPr>
          </a:lstStyle>
          <a:p>
            <a:r>
              <a:t>果蝇缺棒眼</a:t>
            </a:r>
          </a:p>
        </p:txBody>
      </p:sp>
      <p:pic>
        <p:nvPicPr>
          <p:cNvPr id="138" name="Picture 2" descr="Picture 2"/>
          <p:cNvPicPr>
            <a:picLocks noChangeAspect="1"/>
          </p:cNvPicPr>
          <p:nvPr/>
        </p:nvPicPr>
        <p:blipFill>
          <a:blip r:embed="rId3"/>
          <a:stretch>
            <a:fillRect/>
          </a:stretch>
        </p:blipFill>
        <p:spPr>
          <a:xfrm>
            <a:off x="7355900" y="1868759"/>
            <a:ext cx="4833967" cy="1757043"/>
          </a:xfrm>
          <a:prstGeom prst="rect">
            <a:avLst/>
          </a:prstGeom>
          <a:ln w="12700">
            <a:miter lim="400000"/>
            <a:headEnd/>
            <a:tailEnd/>
          </a:ln>
        </p:spPr>
      </p:pic>
      <p:grpSp>
        <p:nvGrpSpPr>
          <p:cNvPr id="142" name="成组"/>
          <p:cNvGrpSpPr/>
          <p:nvPr/>
        </p:nvGrpSpPr>
        <p:grpSpPr>
          <a:xfrm>
            <a:off x="8522717" y="3105127"/>
            <a:ext cx="2500333" cy="3673390"/>
            <a:chOff x="0" y="0"/>
            <a:chExt cx="2500331" cy="3673388"/>
          </a:xfrm>
        </p:grpSpPr>
        <p:pic>
          <p:nvPicPr>
            <p:cNvPr id="139" name="Picture 3" descr="Picture 3"/>
            <p:cNvPicPr>
              <a:picLocks noChangeAspect="1"/>
            </p:cNvPicPr>
            <p:nvPr/>
          </p:nvPicPr>
          <p:blipFill>
            <a:blip r:embed="rId4"/>
            <a:stretch>
              <a:fillRect/>
            </a:stretch>
          </p:blipFill>
          <p:spPr>
            <a:xfrm>
              <a:off x="3964" y="-1"/>
              <a:ext cx="2492403" cy="1868246"/>
            </a:xfrm>
            <a:prstGeom prst="rect">
              <a:avLst/>
            </a:prstGeom>
            <a:ln w="12700" cap="flat">
              <a:noFill/>
              <a:miter lim="400000"/>
              <a:headEnd/>
              <a:tailEnd/>
            </a:ln>
            <a:effectLst/>
          </p:spPr>
        </p:pic>
        <p:pic>
          <p:nvPicPr>
            <p:cNvPr id="140" name="Picture 4" descr="Picture 4"/>
            <p:cNvPicPr>
              <a:picLocks noChangeAspect="1"/>
            </p:cNvPicPr>
            <p:nvPr/>
          </p:nvPicPr>
          <p:blipFill>
            <a:blip r:embed="rId5"/>
            <a:stretch>
              <a:fillRect/>
            </a:stretch>
          </p:blipFill>
          <p:spPr>
            <a:xfrm>
              <a:off x="0" y="1834186"/>
              <a:ext cx="2500332" cy="1839203"/>
            </a:xfrm>
            <a:prstGeom prst="rect">
              <a:avLst/>
            </a:prstGeom>
            <a:ln w="12700" cap="flat">
              <a:noFill/>
              <a:miter lim="400000"/>
              <a:headEnd/>
              <a:tailEnd/>
            </a:ln>
            <a:effectLst/>
          </p:spPr>
        </p:pic>
        <p:sp>
          <p:nvSpPr>
            <p:cNvPr id="141" name="Oval 7"/>
            <p:cNvSpPr/>
            <p:nvPr/>
          </p:nvSpPr>
          <p:spPr>
            <a:xfrm rot="4390377" flipH="1">
              <a:off x="571715" y="2123008"/>
              <a:ext cx="206379" cy="501653"/>
            </a:xfrm>
            <a:prstGeom prst="ellipse">
              <a:avLst/>
            </a:prstGeom>
            <a:solidFill>
              <a:srgbClr val="FFCC00"/>
            </a:solidFill>
            <a:ln w="9525" cap="flat">
              <a:solidFill>
                <a:srgbClr val="FFCC00"/>
              </a:solidFill>
              <a:prstDash val="solid"/>
              <a:round/>
            </a:ln>
            <a:effectLst/>
          </p:spPr>
          <p:txBody>
            <a:bodyPr wrap="square" lIns="45718" tIns="45718" rIns="45718" bIns="45718" numCol="1" anchor="ctr">
              <a:noAutofit/>
            </a:bodyPr>
            <a:lstStyle/>
            <a:p>
              <a:pPr>
                <a:defRPr sz="2400">
                  <a:latin typeface="Times New Roman" panose="02020603050405020304"/>
                  <a:ea typeface="Times New Roman" panose="02020603050405020304"/>
                  <a:cs typeface="Times New Roman" panose="02020603050405020304"/>
                  <a:sym typeface="Times New Roman" panose="02020603050405020304"/>
                </a:defRPr>
              </a:pPr>
            </a:p>
          </p:txBody>
        </p:sp>
      </p:grpSp>
    </p:spTree>
  </p:cSld>
  <p:clrMapOvr>
    <a:masterClrMapping/>
  </p:clrMapOvr>
  <mc:AlternateContent xmlns:mc="http://schemas.openxmlformats.org/markup-compatibility/2006">
    <mc:Choice xmlns:p14="http://schemas.microsoft.com/office/powerpoint/2010/main" Requires="p14">
      <p:transition spd="slow" p14:dur="1200">
        <p:push dir="u"/>
      </p:transition>
    </mc:Choice>
    <mc:Fallback>
      <p:transition spd="slow">
        <p:push dir="u"/>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type="el">
                                    <p:tmAbs val="0"/>
                                  </p:iterate>
                                  <p:childTnLst>
                                    <p:set>
                                      <p:cBhvr>
                                        <p:cTn id="6" dur="indefinite" fill="hold"/>
                                        <p:tgtEl>
                                          <p:spTgt spid="1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type="el">
                                    <p:tmAbs val="0"/>
                                  </p:iterate>
                                  <p:childTnLst>
                                    <p:set>
                                      <p:cBhvr>
                                        <p:cTn id="10" dur="indefinite" fill="hold"/>
                                        <p:tgtEl>
                                          <p:spTgt spid="136"/>
                                        </p:tgtEl>
                                        <p:attrNameLst>
                                          <p:attrName>style.visibility</p:attrName>
                                        </p:attrNameLst>
                                      </p:cBhvr>
                                      <p:to>
                                        <p:strVal val="visible"/>
                                      </p:to>
                                    </p:set>
                                  </p:childTnLst>
                                </p:cTn>
                              </p:par>
                            </p:childTnLst>
                          </p:cTn>
                        </p:par>
                        <p:par>
                          <p:cTn id="11" fill="hold">
                            <p:stCondLst>
                              <p:cond delay="0"/>
                            </p:stCondLst>
                            <p:childTnLst>
                              <p:par>
                                <p:cTn id="12" presetID="4" presetClass="entr" presetSubtype="16" fill="hold" grpId="3" nodeType="afterEffect">
                                  <p:stCondLst>
                                    <p:cond delay="0"/>
                                  </p:stCondLst>
                                  <p:iterate type="el">
                                    <p:tmAbs val="0"/>
                                  </p:iterate>
                                  <p:childTnLst>
                                    <p:set>
                                      <p:cBhvr>
                                        <p:cTn id="13" dur="indefinite" fill="hold"/>
                                        <p:tgtEl>
                                          <p:spTgt spid="138"/>
                                        </p:tgtEl>
                                        <p:attrNameLst>
                                          <p:attrName>style.visibility</p:attrName>
                                        </p:attrNameLst>
                                      </p:cBhvr>
                                      <p:to>
                                        <p:strVal val="visible"/>
                                      </p:to>
                                    </p:set>
                                    <p:animEffect transition="in" filter="box(in)">
                                      <p:cBhvr>
                                        <p:cTn id="14" dur="500"/>
                                        <p:tgtEl>
                                          <p:spTgt spid="138"/>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32" fill="hold" grpId="4" nodeType="clickEffect">
                                  <p:stCondLst>
                                    <p:cond delay="0"/>
                                  </p:stCondLst>
                                  <p:iterate type="el">
                                    <p:tmAbs val="0"/>
                                  </p:iterate>
                                  <p:childTnLst>
                                    <p:set>
                                      <p:cBhvr>
                                        <p:cTn id="18" dur="indefinite" fill="hold"/>
                                        <p:tgtEl>
                                          <p:spTgt spid="137"/>
                                        </p:tgtEl>
                                        <p:attrNameLst>
                                          <p:attrName>style.visibility</p:attrName>
                                        </p:attrNameLst>
                                      </p:cBhvr>
                                      <p:to>
                                        <p:strVal val="visible"/>
                                      </p:to>
                                    </p:set>
                                    <p:animEffect transition="in" filter="box(out)">
                                      <p:cBhvr>
                                        <p:cTn id="19" dur="1000"/>
                                        <p:tgtEl>
                                          <p:spTgt spid="137"/>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32" fill="hold" grpId="5" nodeType="clickEffect">
                                  <p:stCondLst>
                                    <p:cond delay="0"/>
                                  </p:stCondLst>
                                  <p:iterate type="el">
                                    <p:tmAbs val="0"/>
                                  </p:iterate>
                                  <p:childTnLst>
                                    <p:set>
                                      <p:cBhvr>
                                        <p:cTn id="23" dur="indefinite" fill="hold"/>
                                        <p:tgtEl>
                                          <p:spTgt spid="142"/>
                                        </p:tgtEl>
                                        <p:attrNameLst>
                                          <p:attrName>style.visibility</p:attrName>
                                        </p:attrNameLst>
                                      </p:cBhvr>
                                      <p:to>
                                        <p:strVal val="visible"/>
                                      </p:to>
                                    </p:set>
                                    <p:animEffect transition="in" filter="box(out)">
                                      <p:cBhvr>
                                        <p:cTn id="24" dur="1000"/>
                                        <p:tgtEl>
                                          <p:spTgt spid="1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spid="135" grpId="1" animBg="1" advAuto="0"/>
      <p:bldP spid="138" grpId="3" animBg="1" advAuto="0"/>
      <p:bldP spid="136" grpId="2" animBg="1" advAuto="0"/>
      <p:bldP spid="137" grpId="4" animBg="1" advAuto="0"/>
      <p:bldP spid="142" grpId="5"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 name="image.tif" descr="image.tif"/>
          <p:cNvPicPr>
            <a:picLocks noChangeAspect="1"/>
          </p:cNvPicPr>
          <p:nvPr/>
        </p:nvPicPr>
        <p:blipFill>
          <a:blip r:embed="rId1"/>
          <a:srcRect t="53377"/>
          <a:stretch>
            <a:fillRect/>
          </a:stretch>
        </p:blipFill>
        <p:spPr>
          <a:xfrm>
            <a:off x="255586" y="2816079"/>
            <a:ext cx="11680827" cy="2415010"/>
          </a:xfrm>
          <a:prstGeom prst="rect">
            <a:avLst/>
          </a:prstGeom>
          <a:ln w="12700">
            <a:miter lim="400000"/>
            <a:headEnd/>
            <a:tailEnd/>
          </a:ln>
        </p:spPr>
      </p:pic>
      <p:sp>
        <p:nvSpPr>
          <p:cNvPr id="145" name="矩形"/>
          <p:cNvSpPr/>
          <p:nvPr/>
        </p:nvSpPr>
        <p:spPr>
          <a:xfrm>
            <a:off x="7990633" y="641479"/>
            <a:ext cx="3647442" cy="1950250"/>
          </a:xfrm>
          <a:prstGeom prst="rect">
            <a:avLst/>
          </a:prstGeom>
          <a:solidFill>
            <a:srgbClr val="FFFFFF"/>
          </a:solidFill>
          <a:ln w="12700">
            <a:miter lim="400000"/>
          </a:ln>
        </p:spPr>
        <p:txBody>
          <a:bodyPr lIns="45718" tIns="45718" rIns="45718" bIns="45718" anchor="ctr"/>
          <a:lstStyle/>
          <a:p>
            <a:pPr>
              <a:defRPr>
                <a:latin typeface="+mn-lt"/>
                <a:ea typeface="+mn-ea"/>
                <a:cs typeface="+mn-cs"/>
                <a:sym typeface="等线" panose="02010600030101010101" charset="-122"/>
              </a:defRPr>
            </a:pPr>
          </a:p>
        </p:txBody>
      </p:sp>
      <p:sp>
        <p:nvSpPr>
          <p:cNvPr id="146" name="矩形"/>
          <p:cNvSpPr/>
          <p:nvPr/>
        </p:nvSpPr>
        <p:spPr>
          <a:xfrm>
            <a:off x="7990633" y="2814302"/>
            <a:ext cx="3647442" cy="2124984"/>
          </a:xfrm>
          <a:prstGeom prst="rect">
            <a:avLst/>
          </a:prstGeom>
          <a:solidFill>
            <a:srgbClr val="FFFFFF"/>
          </a:solidFill>
          <a:ln w="12700">
            <a:miter lim="400000"/>
          </a:ln>
        </p:spPr>
        <p:txBody>
          <a:bodyPr lIns="45718" tIns="45718" rIns="45718" bIns="45718" anchor="ctr"/>
          <a:lstStyle/>
          <a:p>
            <a:pPr>
              <a:defRPr>
                <a:latin typeface="+mn-lt"/>
                <a:ea typeface="+mn-ea"/>
                <a:cs typeface="+mn-cs"/>
                <a:sym typeface="等线" panose="02010600030101010101" charset="-122"/>
              </a:defRPr>
            </a:pPr>
          </a:p>
        </p:txBody>
      </p:sp>
      <p:pic>
        <p:nvPicPr>
          <p:cNvPr id="147" name="image.tif" descr="image.tif"/>
          <p:cNvPicPr>
            <a:picLocks noChangeAspect="1"/>
          </p:cNvPicPr>
          <p:nvPr/>
        </p:nvPicPr>
        <p:blipFill>
          <a:blip r:embed="rId2"/>
          <a:stretch>
            <a:fillRect/>
          </a:stretch>
        </p:blipFill>
        <p:spPr>
          <a:xfrm>
            <a:off x="255586" y="205316"/>
            <a:ext cx="11680827" cy="2822576"/>
          </a:xfrm>
          <a:prstGeom prst="rect">
            <a:avLst/>
          </a:prstGeom>
          <a:ln w="12700">
            <a:miter lim="400000"/>
            <a:headEnd/>
            <a:tailEnd/>
          </a:ln>
        </p:spPr>
      </p:pic>
      <p:sp>
        <p:nvSpPr>
          <p:cNvPr id="148" name="矩形"/>
          <p:cNvSpPr/>
          <p:nvPr/>
        </p:nvSpPr>
        <p:spPr>
          <a:xfrm>
            <a:off x="7990633" y="826363"/>
            <a:ext cx="3389662" cy="1851762"/>
          </a:xfrm>
          <a:prstGeom prst="rect">
            <a:avLst/>
          </a:prstGeom>
          <a:solidFill>
            <a:srgbClr val="FFFFFF"/>
          </a:solidFill>
          <a:ln w="12700">
            <a:miter lim="400000"/>
          </a:ln>
        </p:spPr>
        <p:txBody>
          <a:bodyPr lIns="45718" tIns="45718" rIns="45718" bIns="45718" anchor="ctr"/>
          <a:lstStyle/>
          <a:p>
            <a:pPr>
              <a:defRPr>
                <a:latin typeface="+mn-lt"/>
                <a:ea typeface="+mn-ea"/>
                <a:cs typeface="+mn-cs"/>
                <a:sym typeface="等线" panose="02010600030101010101" charset="-122"/>
              </a:defRPr>
            </a:pPr>
          </a:p>
        </p:txBody>
      </p:sp>
      <p:sp>
        <p:nvSpPr>
          <p:cNvPr id="149" name="矩形"/>
          <p:cNvSpPr/>
          <p:nvPr/>
        </p:nvSpPr>
        <p:spPr>
          <a:xfrm>
            <a:off x="8170333" y="265543"/>
            <a:ext cx="3647442" cy="370473"/>
          </a:xfrm>
          <a:prstGeom prst="rect">
            <a:avLst/>
          </a:prstGeom>
          <a:solidFill>
            <a:srgbClr val="FFFFFF"/>
          </a:solidFill>
          <a:ln w="12700">
            <a:miter lim="400000"/>
          </a:ln>
        </p:spPr>
        <p:txBody>
          <a:bodyPr lIns="45718" tIns="45718" rIns="45718" bIns="45718" anchor="ctr"/>
          <a:lstStyle/>
          <a:p>
            <a:pPr>
              <a:defRPr>
                <a:latin typeface="+mn-lt"/>
                <a:ea typeface="+mn-ea"/>
                <a:cs typeface="+mn-cs"/>
                <a:sym typeface="等线" panose="02010600030101010101" charset="-122"/>
              </a:defRPr>
            </a:pPr>
          </a:p>
        </p:txBody>
      </p:sp>
      <p:sp>
        <p:nvSpPr>
          <p:cNvPr id="150" name="实例"/>
          <p:cNvSpPr txBox="1"/>
          <p:nvPr/>
        </p:nvSpPr>
        <p:spPr>
          <a:xfrm>
            <a:off x="9713383" y="268928"/>
            <a:ext cx="561339" cy="408939"/>
          </a:xfrm>
          <a:prstGeom prst="rect">
            <a:avLst/>
          </a:prstGeom>
          <a:ln w="12700">
            <a:miter lim="400000"/>
          </a:ln>
        </p:spPr>
        <p:txBody>
          <a:bodyPr wrap="none" lIns="45718" tIns="45718" rIns="45718" bIns="45718">
            <a:spAutoFit/>
          </a:bodyPr>
          <a:lstStyle>
            <a:lvl1pPr>
              <a:defRPr>
                <a:latin typeface="+mn-lt"/>
                <a:ea typeface="+mn-ea"/>
                <a:cs typeface="+mn-cs"/>
                <a:sym typeface="等线" panose="02010600030101010101" charset="-122"/>
              </a:defRPr>
            </a:lvl1pPr>
          </a:lstStyle>
          <a:p>
            <a:r>
              <a:t>实例</a:t>
            </a:r>
          </a:p>
        </p:txBody>
      </p:sp>
      <p:sp>
        <p:nvSpPr>
          <p:cNvPr id="151" name="女性习惯性流产（第九号染色体长臂倒置）"/>
          <p:cNvSpPr txBox="1"/>
          <p:nvPr/>
        </p:nvSpPr>
        <p:spPr>
          <a:xfrm>
            <a:off x="8932127" y="1230273"/>
            <a:ext cx="1764451" cy="1043939"/>
          </a:xfrm>
          <a:prstGeom prst="rect">
            <a:avLst/>
          </a:prstGeom>
          <a:ln w="12700">
            <a:miter lim="400000"/>
          </a:ln>
        </p:spPr>
        <p:txBody>
          <a:bodyPr lIns="45718" tIns="45718" rIns="45718" bIns="45718">
            <a:spAutoFit/>
          </a:bodyPr>
          <a:lstStyle>
            <a:lvl1pPr>
              <a:defRPr>
                <a:latin typeface="+mn-lt"/>
                <a:ea typeface="+mn-ea"/>
                <a:cs typeface="+mn-cs"/>
                <a:sym typeface="等线" panose="02010600030101010101" charset="-122"/>
              </a:defRPr>
            </a:lvl1pPr>
          </a:lstStyle>
          <a:p>
            <a:r>
              <a:t>女性习惯性流产（第九号染色体长臂倒置）</a:t>
            </a:r>
          </a:p>
        </p:txBody>
      </p:sp>
      <p:sp>
        <p:nvSpPr>
          <p:cNvPr id="152" name="人慢性粒白血病（第22号染色体的一部分易位到14号染色体上）…"/>
          <p:cNvSpPr txBox="1"/>
          <p:nvPr/>
        </p:nvSpPr>
        <p:spPr>
          <a:xfrm>
            <a:off x="8119522" y="3501601"/>
            <a:ext cx="3389663" cy="1043939"/>
          </a:xfrm>
          <a:prstGeom prst="rect">
            <a:avLst/>
          </a:prstGeom>
          <a:ln w="12700">
            <a:miter lim="400000"/>
          </a:ln>
        </p:spPr>
        <p:txBody>
          <a:bodyPr lIns="45718" tIns="45718" rIns="45718" bIns="45718">
            <a:spAutoFit/>
          </a:bodyPr>
          <a:lstStyle/>
          <a:p>
            <a:pPr>
              <a:defRPr>
                <a:latin typeface="+mn-lt"/>
                <a:ea typeface="+mn-ea"/>
                <a:cs typeface="+mn-cs"/>
                <a:sym typeface="等线" panose="02010600030101010101" charset="-122"/>
              </a:defRPr>
            </a:pPr>
            <a:r>
              <a:t>人慢性粒白血病（第22号染色体的一部分易位到14号染色体上）</a:t>
            </a:r>
          </a:p>
          <a:p>
            <a:pPr>
              <a:defRPr>
                <a:latin typeface="+mn-lt"/>
                <a:ea typeface="+mn-ea"/>
                <a:cs typeface="+mn-cs"/>
                <a:sym typeface="等线" panose="02010600030101010101" charset="-122"/>
              </a:defRPr>
            </a:pPr>
            <a:r>
              <a:t>夜来香也经常发生这样的易位</a:t>
            </a:r>
          </a:p>
        </p:txBody>
      </p:sp>
      <p:pic>
        <p:nvPicPr>
          <p:cNvPr id="153" name="Picture 2" descr="Picture 2"/>
          <p:cNvPicPr>
            <a:picLocks noChangeAspect="1"/>
          </p:cNvPicPr>
          <p:nvPr/>
        </p:nvPicPr>
        <p:blipFill>
          <a:blip r:embed="rId3"/>
          <a:stretch>
            <a:fillRect/>
          </a:stretch>
        </p:blipFill>
        <p:spPr>
          <a:xfrm>
            <a:off x="8185264" y="2826618"/>
            <a:ext cx="3000398" cy="2248976"/>
          </a:xfrm>
          <a:prstGeom prst="rect">
            <a:avLst/>
          </a:prstGeom>
          <a:ln w="12700">
            <a:miter lim="400000"/>
            <a:headEnd/>
            <a:tailEnd/>
          </a:ln>
        </p:spPr>
      </p:pic>
      <p:sp>
        <p:nvSpPr>
          <p:cNvPr id="154" name="1、变异类型中，改变了染色体上基因数量的是哪几种？改变了基因在染色体上排列顺序的是哪几种？"/>
          <p:cNvSpPr txBox="1"/>
          <p:nvPr/>
        </p:nvSpPr>
        <p:spPr>
          <a:xfrm>
            <a:off x="512777" y="5369019"/>
            <a:ext cx="10724106" cy="1107439"/>
          </a:xfrm>
          <a:prstGeom prst="rect">
            <a:avLst/>
          </a:prstGeom>
          <a:ln w="12700">
            <a:miter lim="400000"/>
          </a:ln>
        </p:spPr>
        <p:txBody>
          <a:bodyPr lIns="45718" tIns="45718" rIns="45718" bIns="45718">
            <a:spAutoFit/>
          </a:bodyPr>
          <a:lstStyle>
            <a:lvl1pPr>
              <a:defRPr sz="2800">
                <a:latin typeface="仿宋" panose="02010609060101010101" charset="-122"/>
                <a:ea typeface="仿宋" panose="02010609060101010101" charset="-122"/>
                <a:cs typeface="仿宋" panose="02010609060101010101" charset="-122"/>
                <a:sym typeface="仿宋" panose="02010609060101010101" charset="-122"/>
              </a:defRPr>
            </a:lvl1pPr>
          </a:lstStyle>
          <a:p>
            <a:r>
              <a:t>1、变异类型中，改变了染色体上基因数量的是哪几种？改变了基因在染色体上排列顺序的是哪几种？</a:t>
            </a:r>
          </a:p>
        </p:txBody>
      </p:sp>
    </p:spTree>
  </p:cSld>
  <p:clrMapOvr>
    <a:masterClrMapping/>
  </p:clrMapOvr>
  <mc:AlternateContent xmlns:mc="http://schemas.openxmlformats.org/markup-compatibility/2006">
    <mc:Choice xmlns:p14="http://schemas.microsoft.com/office/powerpoint/2010/main" Requires="p14">
      <p:transition spd="slow" p14:dur="1200">
        <p:push dir="u"/>
      </p:transition>
    </mc:Choice>
    <mc:Fallback>
      <p:transition spd="slow">
        <p:push dir="u"/>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4" presetClass="entr" presetSubtype="32" fill="hold" grpId="1" nodeType="clickEffect">
                                  <p:stCondLst>
                                    <p:cond delay="0"/>
                                  </p:stCondLst>
                                  <p:iterate type="el">
                                    <p:tmAbs val="0"/>
                                  </p:iterate>
                                  <p:childTnLst>
                                    <p:set>
                                      <p:cBhvr>
                                        <p:cTn id="6" dur="indefinite" fill="hold"/>
                                        <p:tgtEl>
                                          <p:spTgt spid="151"/>
                                        </p:tgtEl>
                                        <p:attrNameLst>
                                          <p:attrName>style.visibility</p:attrName>
                                        </p:attrNameLst>
                                      </p:cBhvr>
                                      <p:to>
                                        <p:strVal val="visible"/>
                                      </p:to>
                                    </p:set>
                                    <p:animEffect transition="in" filter="box(out)">
                                      <p:cBhvr>
                                        <p:cTn id="7" dur="1000"/>
                                        <p:tgtEl>
                                          <p:spTgt spid="15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2" nodeType="clickEffect">
                                  <p:stCondLst>
                                    <p:cond delay="0"/>
                                  </p:stCondLst>
                                  <p:iterate type="el">
                                    <p:tmAbs val="0"/>
                                  </p:iterate>
                                  <p:childTnLst>
                                    <p:set>
                                      <p:cBhvr>
                                        <p:cTn id="11" dur="indefinite" fill="hold"/>
                                        <p:tgtEl>
                                          <p:spTgt spid="152"/>
                                        </p:tgtEl>
                                        <p:attrNameLst>
                                          <p:attrName>style.visibility</p:attrName>
                                        </p:attrNameLst>
                                      </p:cBhvr>
                                      <p:to>
                                        <p:strVal val="visible"/>
                                      </p:to>
                                    </p:set>
                                    <p:animEffect transition="in" filter="box(out)">
                                      <p:cBhvr>
                                        <p:cTn id="12" dur="1000"/>
                                        <p:tgtEl>
                                          <p:spTgt spid="15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3" nodeType="clickEffect">
                                  <p:stCondLst>
                                    <p:cond delay="0"/>
                                  </p:stCondLst>
                                  <p:iterate type="el">
                                    <p:tmAbs val="0"/>
                                  </p:iterate>
                                  <p:childTnLst>
                                    <p:set>
                                      <p:cBhvr>
                                        <p:cTn id="16" dur="indefinite" fill="hold"/>
                                        <p:tgtEl>
                                          <p:spTgt spid="153"/>
                                        </p:tgtEl>
                                        <p:attrNameLst>
                                          <p:attrName>style.visibility</p:attrName>
                                        </p:attrNameLst>
                                      </p:cBhvr>
                                      <p:to>
                                        <p:strVal val="visible"/>
                                      </p:to>
                                    </p:set>
                                    <p:animEffect transition="in" filter="box(in)">
                                      <p:cBhvr>
                                        <p:cTn id="17" dur="500"/>
                                        <p:tgtEl>
                                          <p:spTgt spid="15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4" nodeType="clickEffect">
                                  <p:stCondLst>
                                    <p:cond delay="0"/>
                                  </p:stCondLst>
                                  <p:iterate type="el">
                                    <p:tmAbs val="0"/>
                                  </p:iterate>
                                  <p:childTnLst>
                                    <p:set>
                                      <p:cBhvr>
                                        <p:cTn id="21" dur="indefinite" fill="hold"/>
                                        <p:tgtEl>
                                          <p:spTgt spid="154"/>
                                        </p:tgtEl>
                                        <p:attrNameLst>
                                          <p:attrName>style.visibility</p:attrName>
                                        </p:attrNameLst>
                                      </p:cBhvr>
                                      <p:to>
                                        <p:strVal val="visible"/>
                                      </p:to>
                                    </p:set>
                                    <p:animEffect transition="in" filter="box(out)">
                                      <p:cBhvr>
                                        <p:cTn id="22" dur="1000"/>
                                        <p:tgtEl>
                                          <p:spTgt spid="1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spid="152" grpId="2" animBg="1" advAuto="0"/>
      <p:bldP spid="153" grpId="3" animBg="1" advAuto="0"/>
      <p:bldP spid="151" grpId="1" animBg="1" advAuto="0"/>
      <p:bldP spid="154" grpId="4"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动动手："/>
          <p:cNvSpPr txBox="1"/>
          <p:nvPr/>
        </p:nvSpPr>
        <p:spPr>
          <a:xfrm>
            <a:off x="921942" y="570490"/>
            <a:ext cx="1729739" cy="662939"/>
          </a:xfrm>
          <a:prstGeom prst="rect">
            <a:avLst/>
          </a:prstGeom>
          <a:ln w="12700">
            <a:miter lim="400000"/>
          </a:ln>
        </p:spPr>
        <p:txBody>
          <a:bodyPr wrap="none" lIns="45718" tIns="45718" rIns="45718" bIns="45718">
            <a:spAutoFit/>
          </a:bodyPr>
          <a:lstStyle>
            <a:lvl1pPr>
              <a:defRPr sz="3200">
                <a:latin typeface="+mn-lt"/>
                <a:ea typeface="+mn-ea"/>
                <a:cs typeface="+mn-cs"/>
                <a:sym typeface="等线" panose="02010600030101010101" charset="-122"/>
              </a:defRPr>
            </a:lvl1pPr>
          </a:lstStyle>
          <a:p>
            <a:r>
              <a:t>动动手：</a:t>
            </a:r>
          </a:p>
        </p:txBody>
      </p:sp>
      <p:sp>
        <p:nvSpPr>
          <p:cNvPr id="157" name="1、发生染色体结构变异后，进行减数分裂联会时会出现什么现象？"/>
          <p:cNvSpPr txBox="1"/>
          <p:nvPr/>
        </p:nvSpPr>
        <p:spPr>
          <a:xfrm>
            <a:off x="1539571" y="1427524"/>
            <a:ext cx="9112855" cy="510539"/>
          </a:xfrm>
          <a:prstGeom prst="rect">
            <a:avLst/>
          </a:prstGeom>
          <a:ln w="12700">
            <a:miter lim="400000"/>
          </a:ln>
        </p:spPr>
        <p:txBody>
          <a:bodyPr wrap="none" lIns="45718" tIns="45718" rIns="45718" bIns="45718">
            <a:spAutoFit/>
          </a:bodyPr>
          <a:lstStyle>
            <a:lvl1pPr>
              <a:defRPr sz="2400">
                <a:latin typeface="+mn-lt"/>
                <a:ea typeface="+mn-ea"/>
                <a:cs typeface="+mn-cs"/>
                <a:sym typeface="等线" panose="02010600030101010101" charset="-122"/>
              </a:defRPr>
            </a:lvl1pPr>
          </a:lstStyle>
          <a:p>
            <a:r>
              <a:t>1、发生染色体结构变异后，进行减数分裂联会时会出现什么现象？</a:t>
            </a:r>
          </a:p>
        </p:txBody>
      </p:sp>
      <p:sp>
        <p:nvSpPr>
          <p:cNvPr id="158" name="缺失"/>
          <p:cNvSpPr txBox="1"/>
          <p:nvPr/>
        </p:nvSpPr>
        <p:spPr>
          <a:xfrm>
            <a:off x="1778975" y="3418052"/>
            <a:ext cx="1126489" cy="808989"/>
          </a:xfrm>
          <a:prstGeom prst="rect">
            <a:avLst/>
          </a:prstGeom>
          <a:gradFill>
            <a:gsLst>
              <a:gs pos="0">
                <a:srgbClr val="70A6DB"/>
              </a:gs>
              <a:gs pos="50000">
                <a:srgbClr val="559BDB"/>
              </a:gs>
              <a:gs pos="100000">
                <a:srgbClr val="448AC9"/>
              </a:gs>
            </a:gsLst>
            <a:lin ang="5400000"/>
          </a:gradFill>
          <a:ln w="6350">
            <a:solidFill>
              <a:schemeClr val="accent5"/>
            </a:solidFill>
            <a:miter/>
          </a:ln>
        </p:spPr>
        <p:txBody>
          <a:bodyPr wrap="none" lIns="45718" tIns="45718" rIns="45718" bIns="45718">
            <a:spAutoFit/>
          </a:bodyPr>
          <a:lstStyle>
            <a:lvl1pPr>
              <a:defRPr sz="4000">
                <a:solidFill>
                  <a:srgbClr val="FFFFFF"/>
                </a:solidFill>
                <a:latin typeface="+mn-lt"/>
                <a:ea typeface="+mn-ea"/>
                <a:cs typeface="+mn-cs"/>
                <a:sym typeface="等线" panose="02010600030101010101" charset="-122"/>
              </a:defRPr>
            </a:lvl1pPr>
          </a:lstStyle>
          <a:p>
            <a:r>
              <a:t>缺失</a:t>
            </a:r>
          </a:p>
        </p:txBody>
      </p:sp>
      <p:pic>
        <p:nvPicPr>
          <p:cNvPr id="159" name="Picture 10" descr="Picture 10"/>
          <p:cNvPicPr>
            <a:picLocks noChangeAspect="1"/>
          </p:cNvPicPr>
          <p:nvPr/>
        </p:nvPicPr>
        <p:blipFill>
          <a:blip r:embed="rId1"/>
          <a:stretch>
            <a:fillRect/>
          </a:stretch>
        </p:blipFill>
        <p:spPr>
          <a:xfrm>
            <a:off x="4666808" y="2132157"/>
            <a:ext cx="4977903" cy="3559371"/>
          </a:xfrm>
          <a:prstGeom prst="rect">
            <a:avLst/>
          </a:prstGeom>
          <a:ln w="12700">
            <a:miter lim="400000"/>
            <a:headEnd/>
            <a:tailEnd/>
          </a:ln>
        </p:spPr>
      </p:pic>
      <p:sp>
        <p:nvSpPr>
          <p:cNvPr id="160" name="片段缺失越大，对个体影响越大，轻则影响个体生活力，重则引起个体死亡"/>
          <p:cNvSpPr txBox="1"/>
          <p:nvPr/>
        </p:nvSpPr>
        <p:spPr>
          <a:xfrm>
            <a:off x="170180" y="5891969"/>
            <a:ext cx="11851639" cy="612139"/>
          </a:xfrm>
          <a:prstGeom prst="rect">
            <a:avLst/>
          </a:prstGeom>
          <a:solidFill>
            <a:schemeClr val="accent2"/>
          </a:solidFill>
          <a:ln w="12700">
            <a:solidFill>
              <a:srgbClr val="AD5B24"/>
            </a:solidFill>
            <a:miter/>
          </a:ln>
        </p:spPr>
        <p:txBody>
          <a:bodyPr wrap="none" lIns="45718" tIns="45718" rIns="45718" bIns="45718">
            <a:spAutoFit/>
          </a:bodyPr>
          <a:lstStyle>
            <a:lvl1pPr>
              <a:defRPr sz="2800">
                <a:solidFill>
                  <a:srgbClr val="FFFFFF"/>
                </a:solidFill>
                <a:latin typeface="+mn-lt"/>
                <a:ea typeface="+mn-ea"/>
                <a:cs typeface="+mn-cs"/>
                <a:sym typeface="等线" panose="02010600030101010101" charset="-122"/>
              </a:defRPr>
            </a:lvl1pPr>
          </a:lstStyle>
          <a:p>
            <a:r>
              <a:t>片段缺失越大，对个体影响越大，轻则影响个体生活力，重则引起个体死亡</a:t>
            </a:r>
          </a:p>
        </p:txBody>
      </p:sp>
    </p:spTree>
  </p:cSld>
  <p:clrMapOvr>
    <a:masterClrMapping/>
  </p:clrMapOvr>
  <mc:AlternateContent xmlns:mc="http://schemas.openxmlformats.org/markup-compatibility/2006">
    <mc:Choice xmlns:p14="http://schemas.microsoft.com/office/powerpoint/2010/main" Requires="p14">
      <p:transition spd="slow" p14:dur="1200">
        <p:push dir="u"/>
      </p:transition>
    </mc:Choice>
    <mc:Fallback>
      <p:transition spd="slow">
        <p:push dir="u"/>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4" presetClass="entr" presetSubtype="32" fill="hold" grpId="1" nodeType="clickEffect">
                                  <p:stCondLst>
                                    <p:cond delay="0"/>
                                  </p:stCondLst>
                                  <p:iterate type="el">
                                    <p:tmAbs val="0"/>
                                  </p:iterate>
                                  <p:childTnLst>
                                    <p:set>
                                      <p:cBhvr>
                                        <p:cTn id="6" dur="indefinite" fill="hold"/>
                                        <p:tgtEl>
                                          <p:spTgt spid="159"/>
                                        </p:tgtEl>
                                        <p:attrNameLst>
                                          <p:attrName>style.visibility</p:attrName>
                                        </p:attrNameLst>
                                      </p:cBhvr>
                                      <p:to>
                                        <p:strVal val="visible"/>
                                      </p:to>
                                    </p:set>
                                    <p:animEffect transition="in" filter="box(out)">
                                      <p:cBhvr>
                                        <p:cTn id="7" dur="1000"/>
                                        <p:tgtEl>
                                          <p:spTgt spid="15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2" nodeType="clickEffect">
                                  <p:stCondLst>
                                    <p:cond delay="0"/>
                                  </p:stCondLst>
                                  <p:iterate type="el">
                                    <p:tmAbs val="0"/>
                                  </p:iterate>
                                  <p:childTnLst>
                                    <p:set>
                                      <p:cBhvr>
                                        <p:cTn id="11" dur="indefinite" fill="hold"/>
                                        <p:tgtEl>
                                          <p:spTgt spid="160"/>
                                        </p:tgtEl>
                                        <p:attrNameLst>
                                          <p:attrName>style.visibility</p:attrName>
                                        </p:attrNameLst>
                                      </p:cBhvr>
                                      <p:to>
                                        <p:strVal val="visible"/>
                                      </p:to>
                                    </p:set>
                                    <p:animEffect transition="in" filter="box(out)">
                                      <p:cBhvr>
                                        <p:cTn id="12" dur="1000"/>
                                        <p:tgtEl>
                                          <p:spTgt spid="1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spid="160" grpId="2" animBg="1" advAuto="0"/>
      <p:bldP spid="159" grpId="1"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动动手："/>
          <p:cNvSpPr txBox="1"/>
          <p:nvPr/>
        </p:nvSpPr>
        <p:spPr>
          <a:xfrm>
            <a:off x="921942" y="570490"/>
            <a:ext cx="1729739" cy="662939"/>
          </a:xfrm>
          <a:prstGeom prst="rect">
            <a:avLst/>
          </a:prstGeom>
          <a:ln w="12700">
            <a:miter lim="400000"/>
          </a:ln>
        </p:spPr>
        <p:txBody>
          <a:bodyPr wrap="none" lIns="45718" tIns="45718" rIns="45718" bIns="45718">
            <a:spAutoFit/>
          </a:bodyPr>
          <a:lstStyle>
            <a:lvl1pPr>
              <a:defRPr sz="3200">
                <a:latin typeface="+mn-lt"/>
                <a:ea typeface="+mn-ea"/>
                <a:cs typeface="+mn-cs"/>
                <a:sym typeface="等线" panose="02010600030101010101" charset="-122"/>
              </a:defRPr>
            </a:lvl1pPr>
          </a:lstStyle>
          <a:p>
            <a:r>
              <a:t>动动手：</a:t>
            </a:r>
          </a:p>
        </p:txBody>
      </p:sp>
      <p:sp>
        <p:nvSpPr>
          <p:cNvPr id="163" name="1、发生染色体结构变异后，进行减数分裂联会时会出现什么现象？"/>
          <p:cNvSpPr txBox="1"/>
          <p:nvPr/>
        </p:nvSpPr>
        <p:spPr>
          <a:xfrm>
            <a:off x="1539571" y="1427524"/>
            <a:ext cx="9112855" cy="510539"/>
          </a:xfrm>
          <a:prstGeom prst="rect">
            <a:avLst/>
          </a:prstGeom>
          <a:ln w="12700">
            <a:miter lim="400000"/>
          </a:ln>
        </p:spPr>
        <p:txBody>
          <a:bodyPr wrap="none" lIns="45718" tIns="45718" rIns="45718" bIns="45718">
            <a:spAutoFit/>
          </a:bodyPr>
          <a:lstStyle>
            <a:lvl1pPr>
              <a:defRPr sz="2400">
                <a:latin typeface="+mn-lt"/>
                <a:ea typeface="+mn-ea"/>
                <a:cs typeface="+mn-cs"/>
                <a:sym typeface="等线" panose="02010600030101010101" charset="-122"/>
              </a:defRPr>
            </a:lvl1pPr>
          </a:lstStyle>
          <a:p>
            <a:r>
              <a:t>1、发生染色体结构变异后，进行减数分裂联会时会出现什么现象？</a:t>
            </a:r>
          </a:p>
        </p:txBody>
      </p:sp>
      <p:sp>
        <p:nvSpPr>
          <p:cNvPr id="164" name="重复"/>
          <p:cNvSpPr txBox="1"/>
          <p:nvPr/>
        </p:nvSpPr>
        <p:spPr>
          <a:xfrm>
            <a:off x="1778975" y="3418052"/>
            <a:ext cx="1126489" cy="808989"/>
          </a:xfrm>
          <a:prstGeom prst="rect">
            <a:avLst/>
          </a:prstGeom>
          <a:gradFill>
            <a:gsLst>
              <a:gs pos="0">
                <a:srgbClr val="70A6DB"/>
              </a:gs>
              <a:gs pos="50000">
                <a:srgbClr val="559BDB"/>
              </a:gs>
              <a:gs pos="100000">
                <a:srgbClr val="448AC9"/>
              </a:gs>
            </a:gsLst>
            <a:lin ang="5400000"/>
          </a:gradFill>
          <a:ln w="6350">
            <a:solidFill>
              <a:schemeClr val="accent5"/>
            </a:solidFill>
            <a:miter/>
          </a:ln>
        </p:spPr>
        <p:txBody>
          <a:bodyPr wrap="none" lIns="45718" tIns="45718" rIns="45718" bIns="45718">
            <a:spAutoFit/>
          </a:bodyPr>
          <a:lstStyle>
            <a:lvl1pPr>
              <a:defRPr sz="4000">
                <a:solidFill>
                  <a:srgbClr val="FFFFFF"/>
                </a:solidFill>
                <a:latin typeface="+mn-lt"/>
                <a:ea typeface="+mn-ea"/>
                <a:cs typeface="+mn-cs"/>
                <a:sym typeface="等线" panose="02010600030101010101" charset="-122"/>
              </a:defRPr>
            </a:lvl1pPr>
          </a:lstStyle>
          <a:p>
            <a:r>
              <a:t>重复</a:t>
            </a:r>
          </a:p>
        </p:txBody>
      </p:sp>
      <p:pic>
        <p:nvPicPr>
          <p:cNvPr id="165" name="Picture 7" descr="Picture 7"/>
          <p:cNvPicPr>
            <a:picLocks noChangeAspect="1"/>
          </p:cNvPicPr>
          <p:nvPr/>
        </p:nvPicPr>
        <p:blipFill>
          <a:blip r:embed="rId1"/>
          <a:stretch>
            <a:fillRect/>
          </a:stretch>
        </p:blipFill>
        <p:spPr>
          <a:xfrm>
            <a:off x="4724994" y="2454634"/>
            <a:ext cx="4564601" cy="3389380"/>
          </a:xfrm>
          <a:prstGeom prst="rect">
            <a:avLst/>
          </a:prstGeom>
          <a:ln w="12700">
            <a:miter lim="400000"/>
            <a:headEnd/>
            <a:tailEnd/>
          </a:ln>
        </p:spPr>
      </p:pic>
      <p:sp>
        <p:nvSpPr>
          <p:cNvPr id="166" name="引起的遗传效应比缺失小，重复部分太大会影响个体的生活力"/>
          <p:cNvSpPr txBox="1"/>
          <p:nvPr/>
        </p:nvSpPr>
        <p:spPr>
          <a:xfrm>
            <a:off x="1514868" y="5713383"/>
            <a:ext cx="9718039" cy="612139"/>
          </a:xfrm>
          <a:prstGeom prst="rect">
            <a:avLst/>
          </a:prstGeom>
          <a:solidFill>
            <a:schemeClr val="accent2"/>
          </a:solidFill>
          <a:ln w="12700">
            <a:solidFill>
              <a:srgbClr val="AD5B24"/>
            </a:solidFill>
            <a:miter/>
          </a:ln>
        </p:spPr>
        <p:txBody>
          <a:bodyPr wrap="none" lIns="45718" tIns="45718" rIns="45718" bIns="45718">
            <a:spAutoFit/>
          </a:bodyPr>
          <a:lstStyle>
            <a:lvl1pPr>
              <a:defRPr sz="2800">
                <a:solidFill>
                  <a:srgbClr val="FFFFFF"/>
                </a:solidFill>
                <a:latin typeface="+mn-lt"/>
                <a:ea typeface="+mn-ea"/>
                <a:cs typeface="+mn-cs"/>
                <a:sym typeface="等线" panose="02010600030101010101" charset="-122"/>
              </a:defRPr>
            </a:lvl1pPr>
          </a:lstStyle>
          <a:p>
            <a:r>
              <a:t>引起的遗传效应比缺失小，重复部分太大会影响个体的生活力</a:t>
            </a:r>
          </a:p>
        </p:txBody>
      </p:sp>
    </p:spTree>
  </p:cSld>
  <p:clrMapOvr>
    <a:masterClrMapping/>
  </p:clrMapOvr>
  <mc:AlternateContent xmlns:mc="http://schemas.openxmlformats.org/markup-compatibility/2006">
    <mc:Choice xmlns:p14="http://schemas.microsoft.com/office/powerpoint/2010/main" Requires="p14">
      <p:transition spd="slow" p14:dur="1200">
        <p:push dir="u"/>
      </p:transition>
    </mc:Choice>
    <mc:Fallback>
      <p:transition spd="slow">
        <p:push dir="u"/>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4" presetClass="entr" presetSubtype="32" fill="hold" grpId="1" nodeType="clickEffect">
                                  <p:stCondLst>
                                    <p:cond delay="0"/>
                                  </p:stCondLst>
                                  <p:iterate type="el">
                                    <p:tmAbs val="0"/>
                                  </p:iterate>
                                  <p:childTnLst>
                                    <p:set>
                                      <p:cBhvr>
                                        <p:cTn id="6" dur="indefinite" fill="hold"/>
                                        <p:tgtEl>
                                          <p:spTgt spid="165"/>
                                        </p:tgtEl>
                                        <p:attrNameLst>
                                          <p:attrName>style.visibility</p:attrName>
                                        </p:attrNameLst>
                                      </p:cBhvr>
                                      <p:to>
                                        <p:strVal val="visible"/>
                                      </p:to>
                                    </p:set>
                                    <p:animEffect transition="in" filter="box(out)">
                                      <p:cBhvr>
                                        <p:cTn id="7" dur="1000"/>
                                        <p:tgtEl>
                                          <p:spTgt spid="16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2" nodeType="clickEffect">
                                  <p:stCondLst>
                                    <p:cond delay="0"/>
                                  </p:stCondLst>
                                  <p:iterate type="el">
                                    <p:tmAbs val="0"/>
                                  </p:iterate>
                                  <p:childTnLst>
                                    <p:set>
                                      <p:cBhvr>
                                        <p:cTn id="11" dur="indefinite" fill="hold"/>
                                        <p:tgtEl>
                                          <p:spTgt spid="166"/>
                                        </p:tgtEl>
                                        <p:attrNameLst>
                                          <p:attrName>style.visibility</p:attrName>
                                        </p:attrNameLst>
                                      </p:cBhvr>
                                      <p:to>
                                        <p:strVal val="visible"/>
                                      </p:to>
                                    </p:set>
                                    <p:animEffect transition="in" filter="box(out)">
                                      <p:cBhvr>
                                        <p:cTn id="12" dur="1000"/>
                                        <p:tgtEl>
                                          <p:spTgt spid="1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spid="165" grpId="1" animBg="1" advAuto="0"/>
      <p:bldP spid="166" grpId="2"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动动手："/>
          <p:cNvSpPr txBox="1"/>
          <p:nvPr/>
        </p:nvSpPr>
        <p:spPr>
          <a:xfrm>
            <a:off x="921942" y="570490"/>
            <a:ext cx="1729739" cy="662939"/>
          </a:xfrm>
          <a:prstGeom prst="rect">
            <a:avLst/>
          </a:prstGeom>
          <a:ln w="12700">
            <a:miter lim="400000"/>
          </a:ln>
        </p:spPr>
        <p:txBody>
          <a:bodyPr wrap="none" lIns="45718" tIns="45718" rIns="45718" bIns="45718">
            <a:spAutoFit/>
          </a:bodyPr>
          <a:lstStyle>
            <a:lvl1pPr>
              <a:defRPr sz="3200">
                <a:latin typeface="+mn-lt"/>
                <a:ea typeface="+mn-ea"/>
                <a:cs typeface="+mn-cs"/>
                <a:sym typeface="等线" panose="02010600030101010101" charset="-122"/>
              </a:defRPr>
            </a:lvl1pPr>
          </a:lstStyle>
          <a:p>
            <a:r>
              <a:t>动动手：</a:t>
            </a:r>
          </a:p>
        </p:txBody>
      </p:sp>
      <p:sp>
        <p:nvSpPr>
          <p:cNvPr id="169" name="1、发生染色体结构变异后，进行减数分裂联会时会出现什么现象？"/>
          <p:cNvSpPr txBox="1"/>
          <p:nvPr/>
        </p:nvSpPr>
        <p:spPr>
          <a:xfrm>
            <a:off x="1539571" y="1427524"/>
            <a:ext cx="9112855" cy="510539"/>
          </a:xfrm>
          <a:prstGeom prst="rect">
            <a:avLst/>
          </a:prstGeom>
          <a:ln w="12700">
            <a:miter lim="400000"/>
          </a:ln>
        </p:spPr>
        <p:txBody>
          <a:bodyPr wrap="none" lIns="45718" tIns="45718" rIns="45718" bIns="45718">
            <a:spAutoFit/>
          </a:bodyPr>
          <a:lstStyle>
            <a:lvl1pPr>
              <a:defRPr sz="2400">
                <a:latin typeface="+mn-lt"/>
                <a:ea typeface="+mn-ea"/>
                <a:cs typeface="+mn-cs"/>
                <a:sym typeface="等线" panose="02010600030101010101" charset="-122"/>
              </a:defRPr>
            </a:lvl1pPr>
          </a:lstStyle>
          <a:p>
            <a:r>
              <a:t>1、发生染色体结构变异后，进行减数分裂联会时会出现什么现象？</a:t>
            </a:r>
          </a:p>
        </p:txBody>
      </p:sp>
      <p:sp>
        <p:nvSpPr>
          <p:cNvPr id="170" name="倒位"/>
          <p:cNvSpPr txBox="1"/>
          <p:nvPr/>
        </p:nvSpPr>
        <p:spPr>
          <a:xfrm>
            <a:off x="382839" y="3542460"/>
            <a:ext cx="1126489" cy="808989"/>
          </a:xfrm>
          <a:prstGeom prst="rect">
            <a:avLst/>
          </a:prstGeom>
          <a:gradFill>
            <a:gsLst>
              <a:gs pos="0">
                <a:srgbClr val="70A6DB"/>
              </a:gs>
              <a:gs pos="50000">
                <a:srgbClr val="559BDB"/>
              </a:gs>
              <a:gs pos="100000">
                <a:srgbClr val="448AC9"/>
              </a:gs>
            </a:gsLst>
            <a:lin ang="5400000"/>
          </a:gradFill>
          <a:ln w="6350">
            <a:solidFill>
              <a:schemeClr val="accent5"/>
            </a:solidFill>
            <a:miter/>
          </a:ln>
        </p:spPr>
        <p:txBody>
          <a:bodyPr wrap="none" lIns="45718" tIns="45718" rIns="45718" bIns="45718">
            <a:spAutoFit/>
          </a:bodyPr>
          <a:lstStyle>
            <a:lvl1pPr>
              <a:defRPr sz="4000">
                <a:solidFill>
                  <a:srgbClr val="FFFFFF"/>
                </a:solidFill>
                <a:latin typeface="+mn-lt"/>
                <a:ea typeface="+mn-ea"/>
                <a:cs typeface="+mn-cs"/>
                <a:sym typeface="等线" panose="02010600030101010101" charset="-122"/>
              </a:defRPr>
            </a:lvl1pPr>
          </a:lstStyle>
          <a:p>
            <a:r>
              <a:t>倒位</a:t>
            </a:r>
          </a:p>
        </p:txBody>
      </p:sp>
      <p:pic>
        <p:nvPicPr>
          <p:cNvPr id="171" name="Picture 7" descr="Picture 7"/>
          <p:cNvPicPr>
            <a:picLocks noChangeAspect="1"/>
          </p:cNvPicPr>
          <p:nvPr/>
        </p:nvPicPr>
        <p:blipFill>
          <a:blip r:embed="rId1"/>
          <a:stretch>
            <a:fillRect/>
          </a:stretch>
        </p:blipFill>
        <p:spPr>
          <a:xfrm>
            <a:off x="1813332" y="2132157"/>
            <a:ext cx="4819431" cy="4231947"/>
          </a:xfrm>
          <a:prstGeom prst="rect">
            <a:avLst/>
          </a:prstGeom>
          <a:ln w="12700">
            <a:miter lim="400000"/>
            <a:headEnd/>
            <a:tailEnd/>
          </a:ln>
        </p:spPr>
      </p:pic>
      <p:pic>
        <p:nvPicPr>
          <p:cNvPr id="172" name="301632445356_.pic.jpg" descr="301632445356_.pic.jpg"/>
          <p:cNvPicPr>
            <a:picLocks noChangeAspect="1"/>
          </p:cNvPicPr>
          <p:nvPr/>
        </p:nvPicPr>
        <p:blipFill>
          <a:blip r:embed="rId2"/>
          <a:stretch>
            <a:fillRect/>
          </a:stretch>
        </p:blipFill>
        <p:spPr>
          <a:xfrm>
            <a:off x="6676549" y="1872938"/>
            <a:ext cx="5113147" cy="4431395"/>
          </a:xfrm>
          <a:prstGeom prst="rect">
            <a:avLst/>
          </a:prstGeom>
          <a:ln w="12700">
            <a:miter lim="400000"/>
            <a:headEnd/>
            <a:tailEnd/>
          </a:ln>
        </p:spPr>
      </p:pic>
      <p:sp>
        <p:nvSpPr>
          <p:cNvPr id="173" name="形成的配子，多数异常，从而影响个体的生育"/>
          <p:cNvSpPr txBox="1"/>
          <p:nvPr/>
        </p:nvSpPr>
        <p:spPr>
          <a:xfrm>
            <a:off x="2481579" y="6054709"/>
            <a:ext cx="7228839" cy="612139"/>
          </a:xfrm>
          <a:prstGeom prst="rect">
            <a:avLst/>
          </a:prstGeom>
          <a:solidFill>
            <a:schemeClr val="accent2"/>
          </a:solidFill>
          <a:ln w="12700">
            <a:solidFill>
              <a:srgbClr val="AD5B24"/>
            </a:solidFill>
            <a:miter/>
          </a:ln>
        </p:spPr>
        <p:txBody>
          <a:bodyPr wrap="none" lIns="45718" tIns="45718" rIns="45718" bIns="45718">
            <a:spAutoFit/>
          </a:bodyPr>
          <a:lstStyle>
            <a:lvl1pPr>
              <a:defRPr sz="2800">
                <a:solidFill>
                  <a:srgbClr val="FFFFFF"/>
                </a:solidFill>
                <a:latin typeface="+mn-lt"/>
                <a:ea typeface="+mn-ea"/>
                <a:cs typeface="+mn-cs"/>
                <a:sym typeface="等线" panose="02010600030101010101" charset="-122"/>
              </a:defRPr>
            </a:lvl1pPr>
          </a:lstStyle>
          <a:p>
            <a:r>
              <a:t>形成的配子，多数异常，从而影响个体的生育</a:t>
            </a:r>
          </a:p>
        </p:txBody>
      </p:sp>
    </p:spTree>
  </p:cSld>
  <p:clrMapOvr>
    <a:masterClrMapping/>
  </p:clrMapOvr>
  <mc:AlternateContent xmlns:mc="http://schemas.openxmlformats.org/markup-compatibility/2006">
    <mc:Choice xmlns:p14="http://schemas.microsoft.com/office/powerpoint/2010/main" Requires="p14">
      <p:transition spd="slow" p14:dur="1200">
        <p:push dir="u"/>
      </p:transition>
    </mc:Choice>
    <mc:Fallback>
      <p:transition spd="slow">
        <p:push dir="u"/>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4" presetClass="entr" presetSubtype="32" fill="hold" grpId="1" nodeType="clickEffect">
                                  <p:stCondLst>
                                    <p:cond delay="0"/>
                                  </p:stCondLst>
                                  <p:iterate type="el">
                                    <p:tmAbs val="0"/>
                                  </p:iterate>
                                  <p:childTnLst>
                                    <p:set>
                                      <p:cBhvr>
                                        <p:cTn id="6" dur="indefinite" fill="hold"/>
                                        <p:tgtEl>
                                          <p:spTgt spid="171"/>
                                        </p:tgtEl>
                                        <p:attrNameLst>
                                          <p:attrName>style.visibility</p:attrName>
                                        </p:attrNameLst>
                                      </p:cBhvr>
                                      <p:to>
                                        <p:strVal val="visible"/>
                                      </p:to>
                                    </p:set>
                                    <p:animEffect transition="in" filter="box(out)">
                                      <p:cBhvr>
                                        <p:cTn id="7" dur="1000"/>
                                        <p:tgtEl>
                                          <p:spTgt spid="17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2" nodeType="clickEffect">
                                  <p:stCondLst>
                                    <p:cond delay="0"/>
                                  </p:stCondLst>
                                  <p:iterate type="el">
                                    <p:tmAbs val="0"/>
                                  </p:iterate>
                                  <p:childTnLst>
                                    <p:set>
                                      <p:cBhvr>
                                        <p:cTn id="11" dur="indefinite" fill="hold"/>
                                        <p:tgtEl>
                                          <p:spTgt spid="172"/>
                                        </p:tgtEl>
                                        <p:attrNameLst>
                                          <p:attrName>style.visibility</p:attrName>
                                        </p:attrNameLst>
                                      </p:cBhvr>
                                      <p:to>
                                        <p:strVal val="visible"/>
                                      </p:to>
                                    </p:set>
                                    <p:animEffect transition="in" filter="box(out)">
                                      <p:cBhvr>
                                        <p:cTn id="12" dur="1000"/>
                                        <p:tgtEl>
                                          <p:spTgt spid="17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3" nodeType="clickEffect">
                                  <p:stCondLst>
                                    <p:cond delay="0"/>
                                  </p:stCondLst>
                                  <p:iterate type="el">
                                    <p:tmAbs val="0"/>
                                  </p:iterate>
                                  <p:childTnLst>
                                    <p:set>
                                      <p:cBhvr>
                                        <p:cTn id="16" dur="indefinite" fill="hold"/>
                                        <p:tgtEl>
                                          <p:spTgt spid="173"/>
                                        </p:tgtEl>
                                        <p:attrNameLst>
                                          <p:attrName>style.visibility</p:attrName>
                                        </p:attrNameLst>
                                      </p:cBhvr>
                                      <p:to>
                                        <p:strVal val="visible"/>
                                      </p:to>
                                    </p:set>
                                    <p:animEffect transition="in" filter="box(out)">
                                      <p:cBhvr>
                                        <p:cTn id="17" dur="1000"/>
                                        <p:tgtEl>
                                          <p:spTgt spid="1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spid="173" grpId="3" animBg="1" advAuto="0"/>
      <p:bldP spid="172" grpId="2" animBg="1" advAuto="0"/>
      <p:bldP spid="171" grpId="1" animBg="1" advAuto="0"/>
    </p:bldLst>
  </p:timing>
</p:sld>
</file>

<file path=ppt/tags/tag1.xml><?xml version="1.0" encoding="utf-8"?>
<p:tagLst xmlns:p="http://schemas.openxmlformats.org/presentationml/2006/main">
  <p:tag name="KSO_WPP_MARK_KEY" val="e50a6138-96dd-4851-8417-3361bcbdd937"/>
</p:tagLst>
</file>

<file path=ppt/theme/theme1.xml><?xml version="1.0" encoding="utf-8"?>
<a:theme xmlns:a="http://schemas.openxmlformats.org/drawingml/2006/main" name="Office 主题​​">
  <a:themeElements>
    <a:clrScheme name="Office 主题​​">
      <a:dk1>
        <a:srgbClr val="000000"/>
      </a:dk1>
      <a:lt1>
        <a:srgbClr val="262626"/>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主题​​">
      <a:majorFont>
        <a:latin typeface="Helvetica"/>
        <a:ea typeface="Helvetica"/>
        <a:cs typeface="Helvetica"/>
      </a:majorFont>
      <a:minorFont>
        <a:latin typeface="等线"/>
        <a:ea typeface="等线"/>
        <a:cs typeface="等线"/>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262626"/>
        </a:solidFill>
        <a:ln w="25400" cap="flat">
          <a:solidFill>
            <a:schemeClr val="accent1"/>
          </a:solidFill>
          <a:prstDash val="solid"/>
          <a:round/>
        </a:ln>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round/>
        </a:ln>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主题​​">
      <a:majorFont>
        <a:latin typeface="Helvetica"/>
        <a:ea typeface="Helvetica"/>
        <a:cs typeface="Helvetica"/>
      </a:majorFont>
      <a:minorFont>
        <a:latin typeface="等线"/>
        <a:ea typeface="等线"/>
        <a:cs typeface="等线"/>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262626"/>
        </a:solidFill>
        <a:ln w="25400" cap="flat">
          <a:solidFill>
            <a:schemeClr val="accent1"/>
          </a:solidFill>
          <a:prstDash val="solid"/>
          <a:round/>
        </a:ln>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round/>
        </a:ln>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1628</Words>
  <Application>WPS 演示</Application>
  <PresentationFormat/>
  <Paragraphs>204</Paragraphs>
  <Slides>19</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19</vt:i4>
      </vt:variant>
    </vt:vector>
  </HeadingPairs>
  <TitlesOfParts>
    <vt:vector size="34" baseType="lpstr">
      <vt:lpstr>Arial</vt:lpstr>
      <vt:lpstr>宋体</vt:lpstr>
      <vt:lpstr>Wingdings</vt:lpstr>
      <vt:lpstr>Helvetica</vt:lpstr>
      <vt:lpstr>等线</vt:lpstr>
      <vt:lpstr>等线 Light</vt:lpstr>
      <vt:lpstr>Arial</vt:lpstr>
      <vt:lpstr>楷体</vt:lpstr>
      <vt:lpstr>微软雅黑</vt:lpstr>
      <vt:lpstr>仿宋</vt:lpstr>
      <vt:lpstr>Times New Roman</vt:lpstr>
      <vt:lpstr>华文细黑</vt:lpstr>
      <vt:lpstr>Calibri Light</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张丹</cp:lastModifiedBy>
  <cp:revision>1</cp:revision>
  <dcterms:created xsi:type="dcterms:W3CDTF">2022-06-26T01:30:11Z</dcterms:created>
  <dcterms:modified xsi:type="dcterms:W3CDTF">2022-06-26T01:30:11Z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AD0B256AF4134E83918DFC1E2F69ACC6</vt:lpwstr>
  </property>
  <property fmtid="{D5CDD505-2E9C-101B-9397-08002B2CF9AE}" pid="3" name="KSOProductBuildVer">
    <vt:lpwstr>2052-11.1.0.11744</vt:lpwstr>
  </property>
</Properties>
</file>