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8" r:id="rId3"/>
    <p:sldId id="292" r:id="rId5"/>
    <p:sldId id="389" r:id="rId6"/>
    <p:sldId id="338" r:id="rId7"/>
    <p:sldId id="339" r:id="rId8"/>
    <p:sldId id="340" r:id="rId9"/>
    <p:sldId id="341" r:id="rId10"/>
    <p:sldId id="370" r:id="rId11"/>
    <p:sldId id="391" r:id="rId12"/>
    <p:sldId id="390" r:id="rId13"/>
    <p:sldId id="392" r:id="rId14"/>
    <p:sldId id="371" r:id="rId15"/>
    <p:sldId id="393" r:id="rId16"/>
    <p:sldId id="423" r:id="rId17"/>
    <p:sldId id="344" r:id="rId18"/>
    <p:sldId id="395" r:id="rId19"/>
    <p:sldId id="394" r:id="rId20"/>
    <p:sldId id="396" r:id="rId21"/>
    <p:sldId id="397" r:id="rId22"/>
    <p:sldId id="345" r:id="rId23"/>
    <p:sldId id="398" r:id="rId24"/>
    <p:sldId id="399" r:id="rId25"/>
    <p:sldId id="400" r:id="rId26"/>
    <p:sldId id="401" r:id="rId27"/>
    <p:sldId id="325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528667"/>
    <a:srgbClr val="D0DFAD"/>
    <a:srgbClr val="9ECDC5"/>
    <a:srgbClr val="71B19B"/>
    <a:srgbClr val="E2EDCB"/>
    <a:srgbClr val="F1C8C9"/>
    <a:srgbClr val="E6ECF4"/>
    <a:srgbClr val="CE6A82"/>
    <a:srgbClr val="FDCE78"/>
    <a:srgbClr val="FFE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32E6A-DEFD-4D4A-B055-0ADE18BA4E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image" Target="../media/image3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589770" y="5407660"/>
            <a:ext cx="1213485" cy="36785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16" name="稻壳儿搜索;幻雨工作室_1"/>
          <p:cNvSpPr txBox="1"/>
          <p:nvPr/>
        </p:nvSpPr>
        <p:spPr>
          <a:xfrm>
            <a:off x="1510665" y="1788795"/>
            <a:ext cx="917003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sz="4400" b="1" dirty="0">
                <a:solidFill>
                  <a:srgbClr val="4C745A"/>
                </a:solidFill>
                <a:latin typeface="黑体" panose="02010609060101010101" charset="-122"/>
                <a:ea typeface="黑体" panose="02010609060101010101" charset="-122"/>
                <a:cs typeface="字魂萌趣芋圆体" panose="00000500000000000000" charset="-122"/>
              </a:rPr>
              <a:t>探索在自主进餐中</a:t>
            </a:r>
            <a:endParaRPr sz="4400" b="1" dirty="0">
              <a:solidFill>
                <a:srgbClr val="4C745A"/>
              </a:solidFill>
              <a:latin typeface="黑体" panose="02010609060101010101" charset="-122"/>
              <a:ea typeface="黑体" panose="02010609060101010101" charset="-122"/>
              <a:cs typeface="字魂萌趣芋圆体" panose="00000500000000000000" charset="-122"/>
            </a:endParaRPr>
          </a:p>
          <a:p>
            <a:pPr algn="ctr">
              <a:lnSpc>
                <a:spcPct val="150000"/>
              </a:lnSpc>
            </a:pPr>
            <a:r>
              <a:rPr sz="4400" b="1" dirty="0">
                <a:solidFill>
                  <a:srgbClr val="4C745A"/>
                </a:solidFill>
                <a:latin typeface="黑体" panose="02010609060101010101" charset="-122"/>
                <a:ea typeface="黑体" panose="02010609060101010101" charset="-122"/>
                <a:cs typeface="字魂萌趣芋圆体" panose="00000500000000000000" charset="-122"/>
              </a:rPr>
              <a:t>提高幼儿自主生活能力的策略</a:t>
            </a:r>
            <a:endParaRPr sz="4400" b="1" dirty="0">
              <a:solidFill>
                <a:srgbClr val="4C745A"/>
              </a:solidFill>
              <a:latin typeface="黑体" panose="02010609060101010101" charset="-122"/>
              <a:ea typeface="黑体" panose="02010609060101010101" charset="-122"/>
              <a:cs typeface="字魂萌趣芋圆体" panose="00000500000000000000" charset="-122"/>
            </a:endParaRPr>
          </a:p>
        </p:txBody>
      </p:sp>
      <p:sp>
        <p:nvSpPr>
          <p:cNvPr id="17" name="稻壳儿搜索;幻雨工作室_2"/>
          <p:cNvSpPr/>
          <p:nvPr/>
        </p:nvSpPr>
        <p:spPr>
          <a:xfrm>
            <a:off x="1510665" y="4422775"/>
            <a:ext cx="8879205" cy="82994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00000"/>
              </a:lnSpc>
            </a:pPr>
            <a:r>
              <a:rPr lang="zh-CN" sz="2400" dirty="0">
                <a:solidFill>
                  <a:srgbClr val="4C745A"/>
                </a:solidFill>
                <a:latin typeface="+mn-ea"/>
                <a:cs typeface="+mn-ea"/>
              </a:rPr>
              <a:t>常州市新北区春江幼儿园</a:t>
            </a:r>
            <a:endParaRPr sz="2400" dirty="0">
              <a:solidFill>
                <a:srgbClr val="4C745A"/>
              </a:solidFill>
              <a:latin typeface="+mn-ea"/>
              <a:cs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rgbClr val="4C745A"/>
                </a:solidFill>
                <a:latin typeface="+mn-ea"/>
                <a:cs typeface="+mn-ea"/>
              </a:rPr>
              <a:t> </a:t>
            </a:r>
            <a:r>
              <a:rPr sz="2400" dirty="0">
                <a:solidFill>
                  <a:srgbClr val="4C745A"/>
                </a:solidFill>
                <a:latin typeface="+mn-ea"/>
                <a:cs typeface="+mn-ea"/>
              </a:rPr>
              <a:t>陈伟</a:t>
            </a:r>
            <a:endParaRPr sz="2400" dirty="0">
              <a:solidFill>
                <a:srgbClr val="4C745A"/>
              </a:solidFill>
              <a:latin typeface="+mn-ea"/>
              <a:cs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589770" y="5407660"/>
            <a:ext cx="1213485" cy="36785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93290" y="1167130"/>
            <a:ext cx="84651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幼儿的问题：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（1）幼儿端饭菜的方法不对，容易打翻；幼儿不会正确的使用吃饭餐具。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（2）部分幼儿在点心前注意力不集中，不知道饼干的数量。（3）幼儿活泼好动，注意力容易分散，在排队等待是没有耐心，容易受到其他小朋友的干扰。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（4）老师对于幼儿的餐点管理的要点比较多，老师和保育员缺乏整体管理的意识，会出现顾此失彼的现象。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/>
        </p:nvSpPr>
        <p:spPr>
          <a:xfrm>
            <a:off x="1251235" y="1276602"/>
            <a:ext cx="9692640" cy="4574909"/>
          </a:xfrm>
          <a:custGeom>
            <a:avLst/>
            <a:gdLst>
              <a:gd name="connsiteX0" fmla="*/ 0 w 9692640"/>
              <a:gd name="connsiteY0" fmla="*/ 0 h 4574909"/>
              <a:gd name="connsiteX1" fmla="*/ 9692640 w 9692640"/>
              <a:gd name="connsiteY1" fmla="*/ 0 h 4574909"/>
              <a:gd name="connsiteX2" fmla="*/ 9692640 w 9692640"/>
              <a:gd name="connsiteY2" fmla="*/ 4574909 h 4574909"/>
              <a:gd name="connsiteX3" fmla="*/ 0 w 9692640"/>
              <a:gd name="connsiteY3" fmla="*/ 4574909 h 4574909"/>
              <a:gd name="connsiteX4" fmla="*/ 0 w 9692640"/>
              <a:gd name="connsiteY4" fmla="*/ 3892329 h 4574909"/>
              <a:gd name="connsiteX5" fmla="*/ 149802 w 9692640"/>
              <a:gd name="connsiteY5" fmla="*/ 3884765 h 4574909"/>
              <a:gd name="connsiteX6" fmla="*/ 1591238 w 9692640"/>
              <a:gd name="connsiteY6" fmla="*/ 2287454 h 4574909"/>
              <a:gd name="connsiteX7" fmla="*/ 149802 w 9692640"/>
              <a:gd name="connsiteY7" fmla="*/ 690144 h 4574909"/>
              <a:gd name="connsiteX8" fmla="*/ 0 w 9692640"/>
              <a:gd name="connsiteY8" fmla="*/ 682579 h 457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2640" h="4574909">
                <a:moveTo>
                  <a:pt x="0" y="0"/>
                </a:moveTo>
                <a:lnTo>
                  <a:pt x="9692640" y="0"/>
                </a:lnTo>
                <a:lnTo>
                  <a:pt x="9692640" y="4574909"/>
                </a:lnTo>
                <a:lnTo>
                  <a:pt x="0" y="4574909"/>
                </a:lnTo>
                <a:lnTo>
                  <a:pt x="0" y="3892329"/>
                </a:lnTo>
                <a:lnTo>
                  <a:pt x="149802" y="3884765"/>
                </a:lnTo>
                <a:cubicBezTo>
                  <a:pt x="959435" y="3802542"/>
                  <a:pt x="1591238" y="3118781"/>
                  <a:pt x="1591238" y="2287454"/>
                </a:cubicBezTo>
                <a:cubicBezTo>
                  <a:pt x="1591238" y="1456128"/>
                  <a:pt x="959435" y="772366"/>
                  <a:pt x="149802" y="690144"/>
                </a:cubicBezTo>
                <a:lnTo>
                  <a:pt x="0" y="6825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65" y="-437515"/>
            <a:ext cx="3443605" cy="3494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669415" y="4530090"/>
            <a:ext cx="4266565" cy="36417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468485" y="5040630"/>
            <a:ext cx="1334770" cy="40455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960" y="-1261110"/>
            <a:ext cx="1270000" cy="38500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79430" y="3445510"/>
            <a:ext cx="1498600" cy="45408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490" y="-2027555"/>
            <a:ext cx="1391285" cy="42170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534852" y="2932685"/>
            <a:ext cx="5516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二、</a:t>
            </a:r>
            <a:r>
              <a:rPr lang="zh-CN" sz="44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我们的行动</a:t>
            </a:r>
            <a:endParaRPr lang="zh-CN" sz="4400" spc="1600" dirty="0">
              <a:solidFill>
                <a:srgbClr val="528667"/>
              </a:solidFill>
              <a:latin typeface="华康黑体W9(P)" panose="020B0900000000000000" pitchFamily="34" charset="-122"/>
              <a:ea typeface="华康黑体W9(P)" panose="020B09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05050" y="2312670"/>
            <a:ext cx="814070" cy="817880"/>
            <a:chOff x="2155121" y="1939693"/>
            <a:chExt cx="1174773" cy="118011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21" y="2078285"/>
              <a:ext cx="989525" cy="75527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90" y="1939693"/>
              <a:ext cx="868204" cy="118011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3460" y="50863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（一）餐前菜谱巧播报，激发幼儿的食欲</a:t>
            </a:r>
            <a:endParaRPr sz="2800" b="1">
              <a:solidFill>
                <a:srgbClr val="4C745A"/>
              </a:solidFill>
            </a:endParaRPr>
          </a:p>
        </p:txBody>
      </p:sp>
      <p:pic>
        <p:nvPicPr>
          <p:cNvPr id="6" name="图片 5" descr="C:\Users\水星陈\Desktop\论文\QQ截图20220616162050.pngQQ截图2022061616205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" y="1541780"/>
            <a:ext cx="9625330" cy="41516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19" name="图片 18" descr="C:\Users\水星陈\Desktop\论文\IMG_2748.JPGIMG_274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32436" y="3811026"/>
            <a:ext cx="3420000" cy="2565191"/>
          </a:xfrm>
          <a:prstGeom prst="rect">
            <a:avLst/>
          </a:prstGeom>
        </p:spPr>
      </p:pic>
      <p:pic>
        <p:nvPicPr>
          <p:cNvPr id="20" name="图片 19" descr="C:\Users\水星陈\Desktop\论文\IMG_2746.JPGIMG_27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53800" y="1030360"/>
            <a:ext cx="3420000" cy="2565000"/>
          </a:xfrm>
          <a:prstGeom prst="rect">
            <a:avLst/>
          </a:prstGeom>
        </p:spPr>
      </p:pic>
      <p:pic>
        <p:nvPicPr>
          <p:cNvPr id="22" name="图片 21" descr="C:\Users\水星陈\Desktop\论文\IMG_2747.JPGIMG_274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78990" y="3810953"/>
            <a:ext cx="3420000" cy="25644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3460" y="50863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（一）餐前菜谱巧播报，激发幼儿的食欲</a:t>
            </a:r>
            <a:endParaRPr sz="2800" b="1">
              <a:solidFill>
                <a:srgbClr val="4C745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14" name="图片 13" descr="C:\Users\水星陈\Desktop\餐点照片\餐中评价表\IMG_9697.JPGIMG_9697"/>
          <p:cNvPicPr>
            <a:picLocks noChangeAspect="1"/>
          </p:cNvPicPr>
          <p:nvPr/>
        </p:nvPicPr>
        <p:blipFill>
          <a:blip r:embed="rId6">
            <a:lum bright="12000" contrast="12000"/>
          </a:blip>
          <a:srcRect/>
          <a:stretch>
            <a:fillRect/>
          </a:stretch>
        </p:blipFill>
        <p:spPr>
          <a:xfrm>
            <a:off x="4218925" y="1030360"/>
            <a:ext cx="3420000" cy="2565000"/>
          </a:xfrm>
          <a:prstGeom prst="rect">
            <a:avLst/>
          </a:prstGeom>
        </p:spPr>
      </p:pic>
      <p:pic>
        <p:nvPicPr>
          <p:cNvPr id="18" name="图片 17" descr="C:\Users\水星陈\Desktop\餐点照片\餐中评价表\IMG_9703.JPGIMG_970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12297" y="3822006"/>
            <a:ext cx="3420000" cy="2565364"/>
          </a:xfrm>
          <a:prstGeom prst="rect">
            <a:avLst/>
          </a:prstGeom>
        </p:spPr>
      </p:pic>
      <p:pic>
        <p:nvPicPr>
          <p:cNvPr id="20" name="图片 19" descr="C:\Users\水星陈\Desktop\餐点照片\餐中评价表\IMG_9701.JPGIMG_970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79790" y="3822455"/>
            <a:ext cx="3420000" cy="2565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3460" y="50863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（二）实施有效的餐中管理，形成班级墙面餐中评价表</a:t>
            </a:r>
            <a:endParaRPr sz="2800" b="1">
              <a:solidFill>
                <a:srgbClr val="4C745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19" name="图片 18" descr="C:\Users\水星陈\Desktop\IMG_2752.JPGIMG_27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200000">
            <a:off x="7015225" y="1198806"/>
            <a:ext cx="3578400" cy="4772144"/>
          </a:xfrm>
          <a:prstGeom prst="rect">
            <a:avLst/>
          </a:prstGeom>
        </p:spPr>
      </p:pic>
      <p:pic>
        <p:nvPicPr>
          <p:cNvPr id="22" name="图片 21" descr="C:\Users\水星陈\Desktop\IMG_2753.JPGIMG_275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6200000">
            <a:off x="1723126" y="1198969"/>
            <a:ext cx="3578400" cy="47716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3460" y="71310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（三）制作食物量标志牌，提醒幼儿进餐数量</a:t>
            </a:r>
            <a:endParaRPr sz="2800" b="1">
              <a:solidFill>
                <a:srgbClr val="4C745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8" name="图片 7" descr="IMG_263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67" y="1765927"/>
            <a:ext cx="3787140" cy="35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D29337D29B14D9171B66B142160708C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37271" y="1765914"/>
            <a:ext cx="4771200" cy="3578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3460" y="71310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（三）制作食物量标志牌，提醒幼儿进餐数量</a:t>
            </a:r>
            <a:endParaRPr sz="2800" b="1">
              <a:solidFill>
                <a:srgbClr val="4C745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18" name="图片 17" descr="C:\Users\水星陈\Desktop\论文\IMG_2738.JPGIMG_273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3946" y="1779905"/>
            <a:ext cx="4771095" cy="3578400"/>
          </a:xfrm>
          <a:prstGeom prst="rect">
            <a:avLst/>
          </a:prstGeom>
        </p:spPr>
      </p:pic>
      <p:pic>
        <p:nvPicPr>
          <p:cNvPr id="2" name="图片 1" descr="C:\Users\水星陈\Desktop\论文\IMG_2737.JPGIMG_273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7412" y="1779780"/>
            <a:ext cx="4771095" cy="3578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3460" y="71310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（三）制作食物量标志牌，提醒幼儿进餐数量</a:t>
            </a:r>
            <a:endParaRPr sz="2800" b="1">
              <a:solidFill>
                <a:srgbClr val="4C745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18" name="图片 17" descr="C:\Users\水星陈\Desktop\论文\IMG_2738.JPGIMG_273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81530" y="1329690"/>
            <a:ext cx="3071795" cy="2304000"/>
          </a:xfrm>
          <a:prstGeom prst="rect">
            <a:avLst/>
          </a:prstGeom>
        </p:spPr>
      </p:pic>
      <p:pic>
        <p:nvPicPr>
          <p:cNvPr id="2" name="图片 1" descr="C:\Users\水星陈\Desktop\论文\IMG_2739.JPGIMG_273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98942" y="1790662"/>
            <a:ext cx="4771095" cy="3578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3460" y="71310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（三）制作食物量标志牌，提醒幼儿进餐数量</a:t>
            </a:r>
            <a:endParaRPr sz="2800" b="1">
              <a:solidFill>
                <a:srgbClr val="4C745A"/>
              </a:solidFill>
            </a:endParaRPr>
          </a:p>
        </p:txBody>
      </p:sp>
      <p:pic>
        <p:nvPicPr>
          <p:cNvPr id="5" name="图片 4" descr="C:\Users\水星陈\Desktop\论文\IMG_2740.JPGIMG_27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200000">
            <a:off x="2464669" y="3510461"/>
            <a:ext cx="2304000" cy="30728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3460" y="71310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（四）园部餐点调研</a:t>
            </a:r>
            <a:endParaRPr sz="2800" b="1">
              <a:solidFill>
                <a:srgbClr val="4C745A"/>
              </a:solidFill>
            </a:endParaRPr>
          </a:p>
        </p:txBody>
      </p:sp>
      <p:pic>
        <p:nvPicPr>
          <p:cNvPr id="8" name="图片 7" descr="C:\Users\水星陈\Desktop\IMG_2788(20220620-084835).JPGIMG_2788(20220620-084835)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7809" y="2030182"/>
            <a:ext cx="4103370" cy="3077845"/>
          </a:xfrm>
          <a:prstGeom prst="rect">
            <a:avLst/>
          </a:prstGeom>
        </p:spPr>
      </p:pic>
      <p:pic>
        <p:nvPicPr>
          <p:cNvPr id="10" name="图片 9" descr="C:\Users\水星陈\Desktop\自主生活课题组论文\190b14491e514260809f0e231571325b.jpg190b14491e514260809f0e231571325b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7900" y="2030057"/>
            <a:ext cx="4770120" cy="30778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/>
        </p:nvSpPr>
        <p:spPr>
          <a:xfrm>
            <a:off x="1251235" y="1276602"/>
            <a:ext cx="9692640" cy="4574909"/>
          </a:xfrm>
          <a:custGeom>
            <a:avLst/>
            <a:gdLst>
              <a:gd name="connsiteX0" fmla="*/ 0 w 9692640"/>
              <a:gd name="connsiteY0" fmla="*/ 0 h 4574909"/>
              <a:gd name="connsiteX1" fmla="*/ 9692640 w 9692640"/>
              <a:gd name="connsiteY1" fmla="*/ 0 h 4574909"/>
              <a:gd name="connsiteX2" fmla="*/ 9692640 w 9692640"/>
              <a:gd name="connsiteY2" fmla="*/ 4574909 h 4574909"/>
              <a:gd name="connsiteX3" fmla="*/ 0 w 9692640"/>
              <a:gd name="connsiteY3" fmla="*/ 4574909 h 4574909"/>
              <a:gd name="connsiteX4" fmla="*/ 0 w 9692640"/>
              <a:gd name="connsiteY4" fmla="*/ 3892329 h 4574909"/>
              <a:gd name="connsiteX5" fmla="*/ 149802 w 9692640"/>
              <a:gd name="connsiteY5" fmla="*/ 3884765 h 4574909"/>
              <a:gd name="connsiteX6" fmla="*/ 1591238 w 9692640"/>
              <a:gd name="connsiteY6" fmla="*/ 2287454 h 4574909"/>
              <a:gd name="connsiteX7" fmla="*/ 149802 w 9692640"/>
              <a:gd name="connsiteY7" fmla="*/ 690144 h 4574909"/>
              <a:gd name="connsiteX8" fmla="*/ 0 w 9692640"/>
              <a:gd name="connsiteY8" fmla="*/ 682579 h 457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2640" h="4574909">
                <a:moveTo>
                  <a:pt x="0" y="0"/>
                </a:moveTo>
                <a:lnTo>
                  <a:pt x="9692640" y="0"/>
                </a:lnTo>
                <a:lnTo>
                  <a:pt x="9692640" y="4574909"/>
                </a:lnTo>
                <a:lnTo>
                  <a:pt x="0" y="4574909"/>
                </a:lnTo>
                <a:lnTo>
                  <a:pt x="0" y="3892329"/>
                </a:lnTo>
                <a:lnTo>
                  <a:pt x="149802" y="3884765"/>
                </a:lnTo>
                <a:cubicBezTo>
                  <a:pt x="959435" y="3802542"/>
                  <a:pt x="1591238" y="3118781"/>
                  <a:pt x="1591238" y="2287454"/>
                </a:cubicBezTo>
                <a:cubicBezTo>
                  <a:pt x="1591238" y="1456128"/>
                  <a:pt x="959435" y="772366"/>
                  <a:pt x="149802" y="690144"/>
                </a:cubicBezTo>
                <a:lnTo>
                  <a:pt x="0" y="6825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65" y="-437515"/>
            <a:ext cx="3443605" cy="3494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669415" y="4530090"/>
            <a:ext cx="4266565" cy="36417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468485" y="5040630"/>
            <a:ext cx="1334770" cy="40455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960" y="-1261110"/>
            <a:ext cx="1270000" cy="38500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79430" y="3445510"/>
            <a:ext cx="1498600" cy="45408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490" y="-2027555"/>
            <a:ext cx="1391285" cy="42170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042092" y="2965070"/>
            <a:ext cx="70408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一、幼儿自主进餐的</a:t>
            </a:r>
            <a:endParaRPr lang="zh-CN" altLang="en-US" sz="4400" spc="1600" dirty="0">
              <a:solidFill>
                <a:srgbClr val="528667"/>
              </a:solidFill>
              <a:latin typeface="华康黑体W9(P)" panose="020B0900000000000000" pitchFamily="34" charset="-122"/>
              <a:ea typeface="华康黑体W9(P)" panose="020B0900000000000000" pitchFamily="34" charset="-122"/>
            </a:endParaRPr>
          </a:p>
          <a:p>
            <a:pPr algn="ctr"/>
            <a:r>
              <a:rPr lang="en-US" altLang="zh-CN" sz="44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   </a:t>
            </a:r>
            <a:r>
              <a:rPr lang="zh-CN" altLang="en-US" sz="44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现状与分析</a:t>
            </a:r>
            <a:endParaRPr lang="zh-CN" altLang="en-US" sz="4400" spc="1600" dirty="0">
              <a:solidFill>
                <a:srgbClr val="528667"/>
              </a:solidFill>
              <a:latin typeface="华康黑体W9(P)" panose="020B0900000000000000" pitchFamily="34" charset="-122"/>
              <a:ea typeface="华康黑体W9(P)" panose="020B09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05050" y="2312670"/>
            <a:ext cx="814070" cy="817880"/>
            <a:chOff x="2155121" y="1939693"/>
            <a:chExt cx="1174773" cy="118011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21" y="2078285"/>
              <a:ext cx="989525" cy="75527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90" y="1939693"/>
              <a:ext cx="868204" cy="118011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3460" y="713105"/>
            <a:ext cx="955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rgbClr val="4C745A"/>
                </a:solidFill>
              </a:rPr>
              <a:t>（四）园部餐点调研</a:t>
            </a:r>
            <a:r>
              <a:rPr lang="zh-CN" sz="2800" b="1">
                <a:solidFill>
                  <a:srgbClr val="4C745A"/>
                </a:solidFill>
              </a:rPr>
              <a:t>（餐点评价用餐细则表）</a:t>
            </a:r>
            <a:endParaRPr lang="zh-CN" sz="2800" b="1">
              <a:solidFill>
                <a:srgbClr val="4C745A"/>
              </a:solidFill>
            </a:endParaRPr>
          </a:p>
        </p:txBody>
      </p:sp>
      <p:pic>
        <p:nvPicPr>
          <p:cNvPr id="7" name="图片 6" descr="C:\Users\水星陈\Desktop\论文\QQ截图20220616141733.pngQQ截图2022061614173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3311" y="1857462"/>
            <a:ext cx="4771095" cy="3201035"/>
          </a:xfrm>
          <a:prstGeom prst="rect">
            <a:avLst/>
          </a:prstGeom>
        </p:spPr>
      </p:pic>
      <p:pic>
        <p:nvPicPr>
          <p:cNvPr id="8" name="图片 7" descr="C:\Users\水星陈\Desktop\论文\QQ截图20220616141812.pngQQ截图202206161418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46617" y="1968462"/>
            <a:ext cx="4771095" cy="30511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/>
        </p:nvSpPr>
        <p:spPr>
          <a:xfrm>
            <a:off x="1251235" y="1276602"/>
            <a:ext cx="9692640" cy="4574909"/>
          </a:xfrm>
          <a:custGeom>
            <a:avLst/>
            <a:gdLst>
              <a:gd name="connsiteX0" fmla="*/ 0 w 9692640"/>
              <a:gd name="connsiteY0" fmla="*/ 0 h 4574909"/>
              <a:gd name="connsiteX1" fmla="*/ 9692640 w 9692640"/>
              <a:gd name="connsiteY1" fmla="*/ 0 h 4574909"/>
              <a:gd name="connsiteX2" fmla="*/ 9692640 w 9692640"/>
              <a:gd name="connsiteY2" fmla="*/ 4574909 h 4574909"/>
              <a:gd name="connsiteX3" fmla="*/ 0 w 9692640"/>
              <a:gd name="connsiteY3" fmla="*/ 4574909 h 4574909"/>
              <a:gd name="connsiteX4" fmla="*/ 0 w 9692640"/>
              <a:gd name="connsiteY4" fmla="*/ 3892329 h 4574909"/>
              <a:gd name="connsiteX5" fmla="*/ 149802 w 9692640"/>
              <a:gd name="connsiteY5" fmla="*/ 3884765 h 4574909"/>
              <a:gd name="connsiteX6" fmla="*/ 1591238 w 9692640"/>
              <a:gd name="connsiteY6" fmla="*/ 2287454 h 4574909"/>
              <a:gd name="connsiteX7" fmla="*/ 149802 w 9692640"/>
              <a:gd name="connsiteY7" fmla="*/ 690144 h 4574909"/>
              <a:gd name="connsiteX8" fmla="*/ 0 w 9692640"/>
              <a:gd name="connsiteY8" fmla="*/ 682579 h 457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2640" h="4574909">
                <a:moveTo>
                  <a:pt x="0" y="0"/>
                </a:moveTo>
                <a:lnTo>
                  <a:pt x="9692640" y="0"/>
                </a:lnTo>
                <a:lnTo>
                  <a:pt x="9692640" y="4574909"/>
                </a:lnTo>
                <a:lnTo>
                  <a:pt x="0" y="4574909"/>
                </a:lnTo>
                <a:lnTo>
                  <a:pt x="0" y="3892329"/>
                </a:lnTo>
                <a:lnTo>
                  <a:pt x="149802" y="3884765"/>
                </a:lnTo>
                <a:cubicBezTo>
                  <a:pt x="959435" y="3802542"/>
                  <a:pt x="1591238" y="3118781"/>
                  <a:pt x="1591238" y="2287454"/>
                </a:cubicBezTo>
                <a:cubicBezTo>
                  <a:pt x="1591238" y="1456128"/>
                  <a:pt x="959435" y="772366"/>
                  <a:pt x="149802" y="690144"/>
                </a:cubicBezTo>
                <a:lnTo>
                  <a:pt x="0" y="6825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65" y="-437515"/>
            <a:ext cx="3443605" cy="3494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669415" y="4530090"/>
            <a:ext cx="4266565" cy="36417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468485" y="5040630"/>
            <a:ext cx="1334770" cy="40455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960" y="-1261110"/>
            <a:ext cx="1270000" cy="38500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79430" y="3445510"/>
            <a:ext cx="1498600" cy="45408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490" y="-2027555"/>
            <a:ext cx="1391285" cy="42170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5717" y="2932685"/>
            <a:ext cx="8107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三、在自主进餐中提高幼儿</a:t>
            </a:r>
            <a:endParaRPr lang="zh-CN" sz="3600" spc="1600" dirty="0">
              <a:solidFill>
                <a:srgbClr val="528667"/>
              </a:solidFill>
              <a:latin typeface="华康黑体W9(P)" panose="020B0900000000000000" pitchFamily="34" charset="-122"/>
              <a:ea typeface="华康黑体W9(P)" panose="020B0900000000000000" pitchFamily="34" charset="-122"/>
            </a:endParaRPr>
          </a:p>
          <a:p>
            <a:pPr algn="ctr"/>
            <a:r>
              <a:rPr lang="en-US" altLang="zh-CN" sz="36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   </a:t>
            </a:r>
            <a:r>
              <a:rPr lang="zh-CN" sz="3600" spc="1600" dirty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自主生活能力的策略</a:t>
            </a:r>
            <a:endParaRPr lang="zh-CN" sz="3600" spc="1600" dirty="0">
              <a:solidFill>
                <a:srgbClr val="528667"/>
              </a:solidFill>
              <a:latin typeface="华康黑体W9(P)" panose="020B0900000000000000" pitchFamily="34" charset="-122"/>
              <a:ea typeface="华康黑体W9(P)" panose="020B09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05050" y="2312670"/>
            <a:ext cx="814070" cy="817880"/>
            <a:chOff x="2155121" y="1939693"/>
            <a:chExt cx="1174773" cy="118011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21" y="2078285"/>
              <a:ext cx="989525" cy="75527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90" y="1939693"/>
              <a:ext cx="868204" cy="118011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589770" y="5407660"/>
            <a:ext cx="1213485" cy="36785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06930" y="1512570"/>
            <a:ext cx="826071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幼儿自主进餐的有效策略：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（一）教师要提升教育观念，充分认识到自主进餐的重要性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（二）教师和幼儿共同制作班级自主进餐公约，增强幼儿的规则意识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（三）在区域游戏中帮助幼儿提高进餐技能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（四）家园合作帮助幼儿提高自主进餐的能力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589770" y="5407660"/>
            <a:ext cx="1213485" cy="36785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17725" y="1738630"/>
            <a:ext cx="826071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幼儿自主进餐的有效策略：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（五）教师做好餐前准备，确保自主盛餐的有效性。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（六）创设舒适、温馨的用餐环境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（七）教师在幼儿自主进餐的过程中及时观察、跟进和指导（八）重视餐后管理，增强服务意识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589770" y="5407660"/>
            <a:ext cx="1213485" cy="36785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9920" y="1513205"/>
            <a:ext cx="846518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    </a:t>
            </a: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自主进餐是幼儿园一日活动中的重要环节，幼儿自主进餐可以从不同方面促进幼儿主动学习，促进身心协调发展。实行幼儿自主进餐是一个循序渐进的过程，教师要不断关注幼儿餐前、进餐、餐后的行为和情况，从幼儿的角度来解决幼儿在自主进餐过程中遇到的各种问题，帮助幼儿愉快进餐，不断提高幼儿的生活自理能力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71" y="-437801"/>
            <a:ext cx="4194170" cy="4255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387115" y="3073522"/>
            <a:ext cx="5564561" cy="4749314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3269913" y="2710098"/>
            <a:ext cx="57246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spc="600" dirty="0" smtClean="0">
                <a:solidFill>
                  <a:srgbClr val="528667"/>
                </a:solidFill>
                <a:latin typeface="华康黑体W9(P)" panose="020B0900000000000000" pitchFamily="34" charset="-122"/>
                <a:ea typeface="华康黑体W9(P)" panose="020B0900000000000000" pitchFamily="34" charset="-122"/>
              </a:rPr>
              <a:t>感谢您的聆听</a:t>
            </a:r>
            <a:endParaRPr lang="en-US" altLang="zh-CN" sz="6600" spc="600" dirty="0">
              <a:solidFill>
                <a:srgbClr val="528667"/>
              </a:solidFill>
              <a:latin typeface="华康黑体W9(P)" panose="020B0900000000000000" pitchFamily="34" charset="-122"/>
              <a:ea typeface="华康黑体W9(P)" panose="020B0900000000000000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208613" y="4254758"/>
            <a:ext cx="1594480" cy="48319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589770" y="5407660"/>
            <a:ext cx="1213485" cy="36785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47265" y="1167765"/>
            <a:ext cx="84651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    </a:t>
            </a: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《幼儿园教育指导纲要（试行）》指出，教师要“寓教育于生活、游戏之中”。幼儿园一日生活皆课程，进餐是幼儿一日生活的重要组成部分。《指南》中也指出：幼儿身心发展尚未成熟，需要精心呵护和照顾，但不宜过度保护和包办代替，以免剥夺幼儿自主学习的机会。我园开展了自主进餐活动，让幼儿在自由、自主的环境下用餐，有利于提高幼儿的自主生活能力，在开展的过程中也发现了一些问题，让我们一起跟随镜头来了解自主进餐中的点滴故事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7840" y="786130"/>
            <a:ext cx="5074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C745A"/>
                </a:solidFill>
              </a:rPr>
              <a:t> </a:t>
            </a:r>
            <a:r>
              <a:rPr lang="zh-CN" sz="2800" b="1">
                <a:solidFill>
                  <a:srgbClr val="4C745A"/>
                </a:solidFill>
              </a:rPr>
              <a:t>镜头一：</a:t>
            </a:r>
            <a:r>
              <a:rPr lang="zh-CN" altLang="en-US" sz="2800" b="1">
                <a:solidFill>
                  <a:srgbClr val="4C745A"/>
                </a:solidFill>
              </a:rPr>
              <a:t> </a:t>
            </a:r>
            <a:endParaRPr lang="zh-CN" altLang="en-US" sz="2800" b="1">
              <a:solidFill>
                <a:srgbClr val="4C745A"/>
              </a:solidFill>
            </a:endParaRPr>
          </a:p>
        </p:txBody>
      </p:sp>
      <p:pic>
        <p:nvPicPr>
          <p:cNvPr id="6" name="图片 5" descr="C:\Users\水星陈\Desktop\论文\IMG_2750.JPGIMG_275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1445" y="1922780"/>
            <a:ext cx="4772025" cy="3578860"/>
          </a:xfrm>
          <a:prstGeom prst="rect">
            <a:avLst/>
          </a:prstGeom>
        </p:spPr>
      </p:pic>
      <p:pic>
        <p:nvPicPr>
          <p:cNvPr id="2" name="图片 1" descr="C:\Users\水星陈\Desktop\论文\IMG_2745.JPGIMG_274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59245" y="1922780"/>
            <a:ext cx="4772025" cy="35788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14" name="图片 13" descr="C:\Users\水星陈\Desktop\论文\IMG_2720.JPGIMG_2720"/>
          <p:cNvPicPr>
            <a:picLocks noChangeAspect="1"/>
          </p:cNvPicPr>
          <p:nvPr/>
        </p:nvPicPr>
        <p:blipFill>
          <a:blip r:embed="rId6">
            <a:lum bright="12000" contrast="12000"/>
          </a:blip>
          <a:srcRect/>
          <a:stretch>
            <a:fillRect/>
          </a:stretch>
        </p:blipFill>
        <p:spPr>
          <a:xfrm>
            <a:off x="1443204" y="1974922"/>
            <a:ext cx="4770755" cy="3578400"/>
          </a:xfrm>
          <a:prstGeom prst="rect">
            <a:avLst/>
          </a:prstGeom>
        </p:spPr>
      </p:pic>
      <p:pic>
        <p:nvPicPr>
          <p:cNvPr id="20" name="图片 19" descr="C:\Users\水星陈\Desktop\论文\IMG_2721.JPGIMG_27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82307" y="1976208"/>
            <a:ext cx="4768402" cy="3575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7840" y="786130"/>
            <a:ext cx="5074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C745A"/>
                </a:solidFill>
              </a:rPr>
              <a:t> </a:t>
            </a:r>
            <a:r>
              <a:rPr lang="zh-CN" sz="2800" b="1">
                <a:solidFill>
                  <a:srgbClr val="4C745A"/>
                </a:solidFill>
              </a:rPr>
              <a:t>镜头二：</a:t>
            </a:r>
            <a:r>
              <a:rPr lang="zh-CN" altLang="en-US" sz="2800" b="1">
                <a:solidFill>
                  <a:srgbClr val="4C745A"/>
                </a:solidFill>
              </a:rPr>
              <a:t> </a:t>
            </a:r>
            <a:endParaRPr lang="zh-CN" altLang="en-US" sz="2800" b="1">
              <a:solidFill>
                <a:srgbClr val="4C745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20" name="图片 19" descr="C:\Users\水星陈\Desktop\论文\IMG_2741.JPGIMG_27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01975" y="1438910"/>
            <a:ext cx="6232525" cy="4674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7840" y="786130"/>
            <a:ext cx="5074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C745A"/>
                </a:solidFill>
              </a:rPr>
              <a:t> </a:t>
            </a:r>
            <a:r>
              <a:rPr lang="zh-CN" sz="2800" b="1">
                <a:solidFill>
                  <a:srgbClr val="4C745A"/>
                </a:solidFill>
              </a:rPr>
              <a:t>镜头三：</a:t>
            </a:r>
            <a:r>
              <a:rPr lang="zh-CN" altLang="en-US" sz="2800" b="1">
                <a:solidFill>
                  <a:srgbClr val="4C745A"/>
                </a:solidFill>
              </a:rPr>
              <a:t> </a:t>
            </a:r>
            <a:endParaRPr lang="zh-CN" altLang="en-US" sz="2800" b="1">
              <a:solidFill>
                <a:srgbClr val="4C745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20" name="图片 19" descr="C:\Users\水星陈\Desktop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85830" y="789695"/>
            <a:ext cx="3420000" cy="2565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67840" y="786130"/>
            <a:ext cx="5074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C745A"/>
                </a:solidFill>
              </a:rPr>
              <a:t> </a:t>
            </a:r>
            <a:r>
              <a:rPr lang="zh-CN" sz="2800" b="1">
                <a:solidFill>
                  <a:srgbClr val="4C745A"/>
                </a:solidFill>
              </a:rPr>
              <a:t>镜头四：</a:t>
            </a:r>
            <a:r>
              <a:rPr lang="zh-CN" altLang="en-US" sz="2800" b="1">
                <a:solidFill>
                  <a:srgbClr val="4C745A"/>
                </a:solidFill>
              </a:rPr>
              <a:t> </a:t>
            </a:r>
            <a:endParaRPr lang="zh-CN" altLang="en-US" sz="2800" b="1">
              <a:solidFill>
                <a:srgbClr val="4C745A"/>
              </a:solidFill>
            </a:endParaRPr>
          </a:p>
        </p:txBody>
      </p:sp>
      <p:pic>
        <p:nvPicPr>
          <p:cNvPr id="7" name="图片 6" descr="106C126ABE3F6711F7A953E1D76380C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840" y="3617595"/>
            <a:ext cx="3420000" cy="2565794"/>
          </a:xfrm>
          <a:prstGeom prst="rect">
            <a:avLst/>
          </a:prstGeom>
        </p:spPr>
      </p:pic>
      <p:pic>
        <p:nvPicPr>
          <p:cNvPr id="8" name="图片 7" descr="EAC94781339CA34C0A72510FD3B07D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7650" y="3617595"/>
            <a:ext cx="3420000" cy="25648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1955" y="382905"/>
            <a:ext cx="11452860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638155" y="3715385"/>
            <a:ext cx="1313180" cy="39801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794875" y="5019675"/>
            <a:ext cx="1213485" cy="3678555"/>
          </a:xfrm>
          <a:prstGeom prst="rect">
            <a:avLst/>
          </a:prstGeom>
        </p:spPr>
      </p:pic>
      <p:pic>
        <p:nvPicPr>
          <p:cNvPr id="14" name="图片 13" descr="C:\Users\水星陈\Desktop\餐点照片\不良用餐习惯\IMG_9691.JPGIMG_9691"/>
          <p:cNvPicPr>
            <a:picLocks noChangeAspect="1"/>
          </p:cNvPicPr>
          <p:nvPr/>
        </p:nvPicPr>
        <p:blipFill>
          <a:blip r:embed="rId6">
            <a:lum bright="12000" contrast="12000"/>
          </a:blip>
          <a:srcRect/>
          <a:stretch>
            <a:fillRect/>
          </a:stretch>
        </p:blipFill>
        <p:spPr>
          <a:xfrm>
            <a:off x="915020" y="1307220"/>
            <a:ext cx="2854960" cy="2141220"/>
          </a:xfrm>
          <a:prstGeom prst="rect">
            <a:avLst/>
          </a:prstGeom>
        </p:spPr>
      </p:pic>
      <p:pic>
        <p:nvPicPr>
          <p:cNvPr id="15" name="图片 14" descr="C:\Users\水星陈\Desktop\餐点照片\不良用餐习惯\IMG_9699.JPGIMG_9699"/>
          <p:cNvPicPr>
            <a:picLocks noChangeAspect="1"/>
          </p:cNvPicPr>
          <p:nvPr/>
        </p:nvPicPr>
        <p:blipFill>
          <a:blip r:embed="rId7">
            <a:lum bright="6000" contrast="12000"/>
          </a:blip>
          <a:srcRect/>
          <a:stretch>
            <a:fillRect/>
          </a:stretch>
        </p:blipFill>
        <p:spPr>
          <a:xfrm>
            <a:off x="6353479" y="3930405"/>
            <a:ext cx="2854960" cy="2141220"/>
          </a:xfrm>
          <a:prstGeom prst="rect">
            <a:avLst/>
          </a:prstGeom>
        </p:spPr>
      </p:pic>
      <p:pic>
        <p:nvPicPr>
          <p:cNvPr id="18" name="图片 17" descr="C:\Users\水星陈\Desktop\餐点照片\不良用餐习惯\IMG_9695.JPGIMG_969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7996" y="1302457"/>
            <a:ext cx="2853690" cy="2140585"/>
          </a:xfrm>
          <a:prstGeom prst="rect">
            <a:avLst/>
          </a:prstGeom>
        </p:spPr>
      </p:pic>
      <p:pic>
        <p:nvPicPr>
          <p:cNvPr id="20" name="图片 19" descr="C:\Users\水星陈\Desktop\餐点照片\不良用餐习惯\IMG_9693.JPGIMG_969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92522" y="1308490"/>
            <a:ext cx="2851785" cy="21386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67840" y="786130"/>
            <a:ext cx="5074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C745A"/>
                </a:solidFill>
              </a:rPr>
              <a:t> </a:t>
            </a:r>
            <a:r>
              <a:rPr lang="zh-CN" sz="2800" b="1">
                <a:solidFill>
                  <a:srgbClr val="4C745A"/>
                </a:solidFill>
              </a:rPr>
              <a:t>镜头五：</a:t>
            </a:r>
            <a:r>
              <a:rPr lang="zh-CN" altLang="en-US" sz="2800" b="1">
                <a:solidFill>
                  <a:srgbClr val="4C745A"/>
                </a:solidFill>
              </a:rPr>
              <a:t> </a:t>
            </a:r>
            <a:endParaRPr lang="zh-CN" altLang="en-US" sz="2800" b="1">
              <a:solidFill>
                <a:srgbClr val="4C745A"/>
              </a:solidFill>
            </a:endParaRPr>
          </a:p>
        </p:txBody>
      </p:sp>
      <p:pic>
        <p:nvPicPr>
          <p:cNvPr id="12" name="图片 11" descr="IMG_5148(20220513-112750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9855" y="3930650"/>
            <a:ext cx="2851200" cy="21389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115" y="66247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5" y="-674370"/>
            <a:ext cx="3617595" cy="367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741805" y="4686300"/>
            <a:ext cx="4603750" cy="3929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9589770" y="5407660"/>
            <a:ext cx="1213485" cy="36785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93290" y="1167130"/>
            <a:ext cx="84651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教师的问题：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（1）教师对于餐前活动不重视，活动类型较为单调，只是简单的介绍菜谱。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（2）教师没有给幼儿创设食物量标志牌环境，提示幼儿食物的量。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（3）教师虽然事先规划好路线自主盛餐的路线，但是路线规划不合理。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sz="2400" b="0">
                <a:solidFill>
                  <a:srgbClr val="4C745A"/>
                </a:solidFill>
                <a:latin typeface="方正大黑简体" panose="02000000000000000000" charset="-122"/>
                <a:ea typeface="方正大黑简体" panose="02000000000000000000" charset="-122"/>
              </a:rPr>
              <a:t>（4）幼儿有挑食偏食，用餐姿势不正确的现象。</a:t>
            </a:r>
            <a:endParaRPr lang="zh-CN" sz="2400" b="0">
              <a:solidFill>
                <a:srgbClr val="4C745A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  <p:tag name="COMMONDATA" val="eyJoZGlkIjoiYTZhMjc4M2Q4NDc3M2U1MzQwOThjZjlkZTEwMjcyNDg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1406</Words>
  <Application>WPS 演示</Application>
  <PresentationFormat>宽屏</PresentationFormat>
  <Paragraphs>114</Paragraphs>
  <Slides>25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黑体</vt:lpstr>
      <vt:lpstr>字魂萌趣芋圆体</vt:lpstr>
      <vt:lpstr>华康黑体W9(P)</vt:lpstr>
      <vt:lpstr>方正大黑简体</vt:lpstr>
      <vt:lpstr>Calibri</vt:lpstr>
      <vt:lpstr>微软雅黑</vt:lpstr>
      <vt:lpstr>Arial Unicode MS</vt:lpstr>
      <vt:lpstr>Calibri Light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水星陈</cp:lastModifiedBy>
  <cp:revision>272</cp:revision>
  <dcterms:created xsi:type="dcterms:W3CDTF">2018-08-03T07:54:00Z</dcterms:created>
  <dcterms:modified xsi:type="dcterms:W3CDTF">2022-06-20T00:52:09Z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31CF3FADD52047DEB19F600333F139E6</vt:lpwstr>
  </property>
  <property fmtid="{D5CDD505-2E9C-101B-9397-08002B2CF9AE}" pid="3" name="KSOProductBuildVer">
    <vt:lpwstr>2052-11.1.0.11744</vt:lpwstr>
  </property>
</Properties>
</file>