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76" r:id="rId3"/>
    <p:sldId id="446" r:id="rId5"/>
    <p:sldId id="447" r:id="rId6"/>
    <p:sldId id="448" r:id="rId7"/>
    <p:sldId id="449" r:id="rId8"/>
    <p:sldId id="451" r:id="rId9"/>
    <p:sldId id="450" r:id="rId10"/>
    <p:sldId id="452" r:id="rId11"/>
    <p:sldId id="453" r:id="rId12"/>
    <p:sldId id="456" r:id="rId13"/>
    <p:sldId id="454" r:id="rId14"/>
    <p:sldId id="455" r:id="rId15"/>
    <p:sldId id="458" r:id="rId16"/>
    <p:sldId id="457" r:id="rId17"/>
    <p:sldId id="459" r:id="rId18"/>
    <p:sldId id="460" r:id="rId19"/>
    <p:sldId id="461" r:id="rId20"/>
    <p:sldId id="462" r:id="rId21"/>
    <p:sldId id="465" r:id="rId22"/>
    <p:sldId id="463" r:id="rId23"/>
    <p:sldId id="464" r:id="rId24"/>
    <p:sldId id="466" r:id="rId25"/>
    <p:sldId id="467" r:id="rId26"/>
    <p:sldId id="470" r:id="rId27"/>
    <p:sldId id="468" r:id="rId28"/>
    <p:sldId id="469" r:id="rId29"/>
    <p:sldId id="471" r:id="rId30"/>
    <p:sldId id="472" r:id="rId31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5A76"/>
    <a:srgbClr val="000000"/>
    <a:srgbClr val="F42D0A"/>
    <a:srgbClr val="22BDBD"/>
    <a:srgbClr val="E6AF00"/>
    <a:srgbClr val="00ADEE"/>
    <a:srgbClr val="1D98DE"/>
    <a:srgbClr val="1C9F9C"/>
    <a:srgbClr val="FAC01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2" y="78"/>
      </p:cViewPr>
      <p:guideLst>
        <p:guide orient="horz" pos="2244"/>
        <p:guide pos="38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41A3-6B22-475F-A80E-CDC2729F80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3F64-BA91-4EC8-9363-62FF58CADB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9D59-690A-4EDF-93D3-DF2E247321A2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7E36-F27F-412F-9248-5EAA36F5CE0C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BF09-A169-4A66-8D64-68E680F91124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3234-93D9-4C6A-BB40-2F7D6EC5D5C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A648-485F-4CE3-A8FC-11B4600AD316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AAD6F-F7B0-4604-8609-916FFBCDB77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B026-D588-47C1-AB8D-1E1A22246EC2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579E-F992-4B07-8BA3-2C1D723D3F89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E88C-BD95-400B-8BDA-C39DE630BD27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C87F0-4FAB-476A-8350-CAD2B42A9C7D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DF3B-CD7E-4985-B50A-1C63D284551B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1132-2D47-401D-B4D3-E741E5683EFD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DF3B-CD7E-4985-B50A-1C63D284551B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1132-2D47-401D-B4D3-E741E5683EFD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9194-8501-454E-9574-B2D8833DB273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63047-378D-432F-9B0E-4BBD5DF19506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8F5F-E543-4E0B-827D-3B70D2A99BFD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C9B26-E1EC-4D12-8CDD-33360B7A8B79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2971-0596-47C8-8068-DF1C23E0C3BA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13F52-E5E4-4D7D-B242-41FFAC293467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BB59-CE5F-474C-9E9E-5534A458D9E2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FB4ED-A7D9-4DB6-A358-D3FC8A2CEBB7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812C-F4A1-4F89-A7FA-2A528780545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53A0F-4D59-48DD-A334-A13EBCB20A6C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F6C754F1-9B84-456B-96B8-2806599189AC}" type="datetime1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F69D7929-666F-417E-91C3-52C09F680CC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5.xml"/><Relationship Id="rId7" Type="http://schemas.openxmlformats.org/officeDocument/2006/relationships/image" Target="../media/image27.pn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6.xml"/><Relationship Id="rId7" Type="http://schemas.openxmlformats.org/officeDocument/2006/relationships/image" Target="../media/image30.pn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8.xml"/><Relationship Id="rId5" Type="http://schemas.openxmlformats.org/officeDocument/2006/relationships/image" Target="../media/image31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microsoft.com/office/2007/relationships/hdphoto" Target="../media/image23.wdp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31.xml"/><Relationship Id="rId7" Type="http://schemas.microsoft.com/office/2007/relationships/hdphoto" Target="../media/image23.wdp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32.xml"/><Relationship Id="rId5" Type="http://schemas.openxmlformats.org/officeDocument/2006/relationships/image" Target="../media/image3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3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35.xml"/><Relationship Id="rId5" Type="http://schemas.openxmlformats.org/officeDocument/2006/relationships/image" Target="../media/image3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36.xml"/><Relationship Id="rId7" Type="http://schemas.openxmlformats.org/officeDocument/2006/relationships/image" Target="../media/image39.pn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39.png"/><Relationship Id="rId5" Type="http://schemas.openxmlformats.org/officeDocument/2006/relationships/image" Target="../media/image42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39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40.xml"/><Relationship Id="rId7" Type="http://schemas.openxmlformats.org/officeDocument/2006/relationships/image" Target="../media/image39.pn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4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42.xml"/><Relationship Id="rId6" Type="http://schemas.openxmlformats.org/officeDocument/2006/relationships/image" Target="../media/image47.png"/><Relationship Id="rId5" Type="http://schemas.openxmlformats.org/officeDocument/2006/relationships/image" Target="../media/image3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7.xml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22.xml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a1015f3e6d14e058cba7d72f63a9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8255"/>
            <a:ext cx="12209145" cy="68554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0550" y="3223895"/>
            <a:ext cx="3630930" cy="3634105"/>
          </a:xfrm>
          <a:prstGeom prst="rect">
            <a:avLst/>
          </a:prstGeom>
          <a:effectLst>
            <a:outerShdw blurRad="50800" dist="139700" dir="96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553710" y="5186680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4106545"/>
            <a:ext cx="1977390" cy="1977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996">
            <a:off x="87630" y="11430"/>
            <a:ext cx="2344420" cy="23444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31950" y="2132330"/>
            <a:ext cx="978027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珍爱生命</a:t>
            </a:r>
            <a:r>
              <a:rPr lang="en-US" altLang="zh-CN" sz="8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zh-CN" altLang="en-US" sz="8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防范溺水</a:t>
            </a:r>
            <a:endParaRPr lang="zh-CN" altLang="en-US" sz="8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a1015f3e6d14e058cba7d72f63a9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8255"/>
            <a:ext cx="12209145" cy="685546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1834107" y="1005812"/>
            <a:ext cx="8799040" cy="5077989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03248" y="1447688"/>
            <a:ext cx="2621280" cy="82994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第二部分</a:t>
            </a:r>
            <a:endParaRPr lang="zh-CN" altLang="en-US" sz="4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850005" y="2479675"/>
            <a:ext cx="4953635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80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游泳注意事项</a:t>
            </a:r>
            <a:endParaRPr lang="zh-CN" altLang="en-US" sz="8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6125" y="2594610"/>
            <a:ext cx="3630930" cy="3634105"/>
          </a:xfrm>
          <a:prstGeom prst="rect">
            <a:avLst/>
          </a:prstGeom>
          <a:effectLst>
            <a:outerShdw blurRad="50800" dist="139700" dir="96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553710" y="5186680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4106545"/>
            <a:ext cx="1977390" cy="1977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996">
            <a:off x="854075" y="286385"/>
            <a:ext cx="2344420" cy="2344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5" y="471043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7538085" y="5318760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818" name="Picture 5" descr="\\192.168.1.28\g\编辑\漫画素材\jpg-小图\溺水、急救\3-20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79" y="2273476"/>
            <a:ext cx="4006672" cy="2437359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矩形 2"/>
          <p:cNvSpPr>
            <a:spLocks noChangeArrowheads="1"/>
          </p:cNvSpPr>
          <p:nvPr/>
        </p:nvSpPr>
        <p:spPr bwMode="auto">
          <a:xfrm>
            <a:off x="2381024" y="4970109"/>
            <a:ext cx="3230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42D0A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选择正规、安全的游泳场所</a:t>
            </a:r>
            <a:endParaRPr lang="zh-CN" altLang="en-US" sz="2000" b="1" dirty="0">
              <a:solidFill>
                <a:srgbClr val="F42D0A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5" name="TextBox 8"/>
          <p:cNvSpPr>
            <a:spLocks noChangeArrowheads="1"/>
          </p:cNvSpPr>
          <p:nvPr/>
        </p:nvSpPr>
        <p:spPr bwMode="auto">
          <a:xfrm>
            <a:off x="6747921" y="4970109"/>
            <a:ext cx="3744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42D0A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必须在成人的陪同下游泳</a:t>
            </a:r>
            <a:endParaRPr lang="zh-CN" altLang="en-US" sz="2000" b="1" dirty="0">
              <a:solidFill>
                <a:srgbClr val="F42D0A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7" name="Picture 7" descr="E:\12\漫画素材分类\溺水、急救\3-19(1)-副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36" y="2273477"/>
            <a:ext cx="3816318" cy="2437358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1120662" y="1486485"/>
            <a:ext cx="2448204" cy="460375"/>
          </a:xfrm>
          <a:prstGeom prst="rect">
            <a:avLst/>
          </a:prstGeom>
          <a:solidFill>
            <a:srgbClr val="22BDBD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游泳注意事项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2" y="4899823"/>
            <a:ext cx="540682" cy="540682"/>
          </a:xfrm>
          <a:prstGeom prst="rect">
            <a:avLst/>
          </a:prstGeom>
          <a:effectLst>
            <a:outerShdw blurRad="50800" dist="63500" dir="10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65" y="4899823"/>
            <a:ext cx="540682" cy="540682"/>
          </a:xfrm>
          <a:prstGeom prst="rect">
            <a:avLst/>
          </a:prstGeom>
          <a:effectLst>
            <a:outerShdw blurRad="50800" dist="63500" dir="102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34819" grpId="0"/>
      <p:bldP spid="5" grpId="0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47065" y="1155065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" y="479552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866" name="Picture 8" descr="E:\12\漫画素材分类\溺水、急救\2-20.1-副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79" y="2348110"/>
            <a:ext cx="3648404" cy="2132682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Box 8"/>
          <p:cNvSpPr>
            <a:spLocks noChangeArrowheads="1"/>
          </p:cNvSpPr>
          <p:nvPr/>
        </p:nvSpPr>
        <p:spPr bwMode="auto">
          <a:xfrm>
            <a:off x="2423694" y="4804088"/>
            <a:ext cx="3138856" cy="70675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42D0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做好准备活动，  下水前应先热身，但不宜太剧烈</a:t>
            </a:r>
            <a:endParaRPr lang="zh-CN" altLang="en-US" sz="2000" dirty="0">
              <a:solidFill>
                <a:srgbClr val="F42D0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6" name="TextBox 8"/>
          <p:cNvSpPr>
            <a:spLocks noChangeArrowheads="1"/>
          </p:cNvSpPr>
          <p:nvPr/>
        </p:nvSpPr>
        <p:spPr bwMode="auto">
          <a:xfrm>
            <a:off x="7536120" y="4804088"/>
            <a:ext cx="2808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42D0A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不要贸然跳水和潜泳，不要在水下憋气。</a:t>
            </a:r>
            <a:endParaRPr lang="zh-CN" altLang="en-US" sz="2000" b="1" dirty="0">
              <a:solidFill>
                <a:srgbClr val="F42D0A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39" y="2348910"/>
            <a:ext cx="3810000" cy="2131881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1120662" y="1486485"/>
            <a:ext cx="2448204" cy="461665"/>
          </a:xfrm>
          <a:prstGeom prst="rect">
            <a:avLst/>
          </a:prstGeom>
          <a:solidFill>
            <a:srgbClr val="22BDBD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游泳注意事项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0" y="4748350"/>
            <a:ext cx="763624" cy="763624"/>
          </a:xfrm>
          <a:prstGeom prst="rect">
            <a:avLst/>
          </a:prstGeom>
          <a:effectLst>
            <a:outerShdw blurRad="50800" dist="63500" dir="10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3" y="4748350"/>
            <a:ext cx="763624" cy="763624"/>
          </a:xfrm>
          <a:prstGeom prst="rect">
            <a:avLst/>
          </a:prstGeom>
          <a:effectLst>
            <a:outerShdw blurRad="50800" dist="63500" dir="102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6867" grpId="0" bldLvl="0" animBg="1"/>
      <p:bldP spid="6" grpId="0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a1015f3e6d14e058cba7d72f63a9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8255"/>
            <a:ext cx="12209145" cy="685546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1834107" y="1005812"/>
            <a:ext cx="8799040" cy="5077989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03248" y="1447688"/>
            <a:ext cx="2621280" cy="82994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第三部分</a:t>
            </a:r>
            <a:endParaRPr lang="zh-CN" altLang="en-US" sz="4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368675" y="2479675"/>
            <a:ext cx="5434965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80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同伴落水不要错误施救</a:t>
            </a:r>
            <a:endParaRPr lang="zh-CN" altLang="en-US" sz="8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6125" y="2594610"/>
            <a:ext cx="3630930" cy="3634105"/>
          </a:xfrm>
          <a:prstGeom prst="rect">
            <a:avLst/>
          </a:prstGeom>
          <a:effectLst>
            <a:outerShdw blurRad="50800" dist="139700" dir="96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553710" y="5186680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4106545"/>
            <a:ext cx="1977390" cy="1977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996">
            <a:off x="854075" y="286385"/>
            <a:ext cx="2344420" cy="2344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939" name="Text Box 3"/>
          <p:cNvSpPr>
            <a:spLocks noChangeArrowheads="1"/>
          </p:cNvSpPr>
          <p:nvPr/>
        </p:nvSpPr>
        <p:spPr bwMode="auto">
          <a:xfrm>
            <a:off x="1775640" y="3212982"/>
            <a:ext cx="4248354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如果你看到小伙伴落水了，首先你会怎么做呢？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521460" y="2211705"/>
            <a:ext cx="4502150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4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你会怎么做？</a:t>
            </a:r>
            <a:endParaRPr lang="zh-CN" altLang="en-US" sz="4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" name="图片 3" descr="7700c0518834d04705377377688c1e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0" y="1904365"/>
            <a:ext cx="4838700" cy="3049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99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963" name="矩形 1"/>
          <p:cNvSpPr>
            <a:spLocks noChangeArrowheads="1"/>
          </p:cNvSpPr>
          <p:nvPr/>
        </p:nvSpPr>
        <p:spPr bwMode="auto">
          <a:xfrm>
            <a:off x="1775640" y="1844868"/>
            <a:ext cx="8424702" cy="521970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安徽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名小学生手拉手救落水同学均溺亡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40964" name="矩形 2"/>
          <p:cNvSpPr>
            <a:spLocks noChangeArrowheads="1"/>
          </p:cNvSpPr>
          <p:nvPr/>
        </p:nvSpPr>
        <p:spPr bwMode="auto">
          <a:xfrm>
            <a:off x="2207676" y="2924958"/>
            <a:ext cx="35282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    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2011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26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日，生死关头，四双小手伸向落水同学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……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结果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名小学生手拉手救同学，不幸都被急流冲走。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030" y="2924958"/>
            <a:ext cx="3600300" cy="2160180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0963" grpId="0" bldLvl="0" animBg="1"/>
      <p:bldP spid="409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" y="479552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987" name="Picture 4" descr="C:\Documents and Settings\Administrator\桌面\图片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53">
            <a:off x="6756997" y="2077844"/>
            <a:ext cx="4026323" cy="3079961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矩形 11"/>
          <p:cNvSpPr>
            <a:spLocks noChangeArrowheads="1"/>
          </p:cNvSpPr>
          <p:nvPr/>
        </p:nvSpPr>
        <p:spPr bwMode="auto">
          <a:xfrm>
            <a:off x="1989945" y="2839853"/>
            <a:ext cx="431878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落水者力大无比，稍不留神就会被溺水者拉下水，造成连环溺水的悲剧。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41989" name="矩形 14"/>
          <p:cNvSpPr>
            <a:spLocks noChangeArrowheads="1"/>
          </p:cNvSpPr>
          <p:nvPr/>
        </p:nvSpPr>
        <p:spPr bwMode="auto">
          <a:xfrm>
            <a:off x="1703634" y="1955070"/>
            <a:ext cx="4608384" cy="523220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      1、不能手拉手施救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22" y="4149060"/>
            <a:ext cx="4896407" cy="114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15"/>
          <a:stretch>
            <a:fillRect/>
          </a:stretch>
        </p:blipFill>
        <p:spPr>
          <a:xfrm>
            <a:off x="1847646" y="1801829"/>
            <a:ext cx="792066" cy="74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1988" grpId="0"/>
      <p:bldP spid="4198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011" name="Picture 4" descr="C:\Documents and Settings\Administrator\桌面\图片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53">
            <a:off x="6179135" y="2307940"/>
            <a:ext cx="3803627" cy="2649758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矩形 11"/>
          <p:cNvSpPr>
            <a:spLocks noChangeArrowheads="1"/>
          </p:cNvSpPr>
          <p:nvPr/>
        </p:nvSpPr>
        <p:spPr bwMode="auto">
          <a:xfrm>
            <a:off x="1919652" y="3140976"/>
            <a:ext cx="374390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小学生没有足够的能力入水救溺水者，千万不能下水救人，以免发生更多的悲剧。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43013" name="矩形 14"/>
          <p:cNvSpPr>
            <a:spLocks noChangeArrowheads="1"/>
          </p:cNvSpPr>
          <p:nvPr/>
        </p:nvSpPr>
        <p:spPr bwMode="auto">
          <a:xfrm>
            <a:off x="1487616" y="2171498"/>
            <a:ext cx="4319587" cy="523220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      2、不能入水施救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15"/>
          <a:stretch>
            <a:fillRect/>
          </a:stretch>
        </p:blipFill>
        <p:spPr>
          <a:xfrm>
            <a:off x="1667631" y="2027200"/>
            <a:ext cx="792066" cy="74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3012" grpId="0"/>
      <p:bldP spid="430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6628" name="矩形 2"/>
          <p:cNvSpPr>
            <a:spLocks noChangeArrowheads="1"/>
          </p:cNvSpPr>
          <p:nvPr/>
        </p:nvSpPr>
        <p:spPr bwMode="auto">
          <a:xfrm>
            <a:off x="2207676" y="3717024"/>
            <a:ext cx="8190712" cy="1383665"/>
          </a:xfrm>
          <a:prstGeom prst="rect">
            <a:avLst/>
          </a:prstGeom>
          <a:noFill/>
          <a:ln w="9525" cmpd="sng">
            <a:noFill/>
            <a:miter lim="800000"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救援的第一要务是保证自身安全，不然就是添乱，甚至可能引发更大的悲剧！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3795395" y="2550795"/>
            <a:ext cx="6192520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4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救援第一要务 ！！！</a:t>
            </a:r>
            <a:endParaRPr lang="zh-CN" altLang="en-US" sz="4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30" y="1356995"/>
            <a:ext cx="1424305" cy="259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66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a1015f3e6d14e058cba7d72f63a9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8255"/>
            <a:ext cx="12209145" cy="685546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1834107" y="1005812"/>
            <a:ext cx="8799040" cy="5077989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03248" y="1447688"/>
            <a:ext cx="2621280" cy="82994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第四部分</a:t>
            </a:r>
            <a:endParaRPr lang="zh-CN" altLang="en-US" sz="4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368675" y="2479675"/>
            <a:ext cx="5434965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80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同伴落水如何正确营救</a:t>
            </a:r>
            <a:endParaRPr lang="zh-CN" altLang="en-US" sz="8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6125" y="2594610"/>
            <a:ext cx="3630930" cy="3634105"/>
          </a:xfrm>
          <a:prstGeom prst="rect">
            <a:avLst/>
          </a:prstGeom>
          <a:effectLst>
            <a:outerShdw blurRad="50800" dist="139700" dir="96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553710" y="5186680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4106545"/>
            <a:ext cx="1977390" cy="1977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996">
            <a:off x="854075" y="286385"/>
            <a:ext cx="2344420" cy="2344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a1015f3e6d14e058cba7d72f63a9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8255"/>
            <a:ext cx="12209145" cy="685546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1834107" y="1005812"/>
            <a:ext cx="8799040" cy="5077989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03248" y="1447688"/>
            <a:ext cx="2621280" cy="82994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第一部分</a:t>
            </a:r>
            <a:endParaRPr lang="zh-CN" altLang="en-US" sz="4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850005" y="2479675"/>
            <a:ext cx="4953635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80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远离野外危险水域</a:t>
            </a:r>
            <a:endParaRPr lang="zh-CN" altLang="en-US" sz="8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6125" y="2594610"/>
            <a:ext cx="3630930" cy="3634105"/>
          </a:xfrm>
          <a:prstGeom prst="rect">
            <a:avLst/>
          </a:prstGeom>
          <a:effectLst>
            <a:outerShdw blurRad="50800" dist="139700" dir="96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553710" y="5186680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4106545"/>
            <a:ext cx="1977390" cy="1977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996">
            <a:off x="854075" y="286385"/>
            <a:ext cx="2344420" cy="2344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082" name="图片 4" descr="E:\溺水专题图片\呼救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28" y="2060886"/>
            <a:ext cx="5365332" cy="3119777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769368" y="3069456"/>
            <a:ext cx="3168264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碰到有人溺水，第一时间要大声呼叫，派出一人去寻求成人的帮助（如果有多个同伴在一起的话）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1631628" y="2276904"/>
            <a:ext cx="2952246" cy="523220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、正确施救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6"/>
          <a:stretch>
            <a:fillRect/>
          </a:stretch>
        </p:blipFill>
        <p:spPr>
          <a:xfrm>
            <a:off x="1525386" y="3068970"/>
            <a:ext cx="487963" cy="464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9940" grpId="0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6628" name="矩形 2"/>
          <p:cNvSpPr>
            <a:spLocks noChangeArrowheads="1"/>
          </p:cNvSpPr>
          <p:nvPr/>
        </p:nvSpPr>
        <p:spPr bwMode="auto">
          <a:xfrm>
            <a:off x="2423694" y="3645108"/>
            <a:ext cx="7848654" cy="1383665"/>
          </a:xfrm>
          <a:prstGeom prst="rect">
            <a:avLst/>
          </a:prstGeom>
          <a:noFill/>
          <a:ln w="9525" cmpd="sng">
            <a:noFill/>
            <a:miter lim="800000"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高年级同学和在有条件的情况下，除了呼叫大人，还可以这样做：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3883025" y="2660650"/>
            <a:ext cx="6192520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48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溺水正确营救 ！！！</a:t>
            </a:r>
            <a:endParaRPr lang="zh-CN" altLang="en-US" sz="4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70" y="1556934"/>
            <a:ext cx="1076188" cy="21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662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5" y="474853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131" name="Picture 4" descr="C:\Documents and Settings\Administrator\桌面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68" y="2345405"/>
            <a:ext cx="3528294" cy="2344596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6" descr="E:\12\漫画素材分类\溺水、急救\2-14(5)-副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5">
            <a:off x="1942738" y="2408788"/>
            <a:ext cx="3717653" cy="2333536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943993" y="4999947"/>
            <a:ext cx="345017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在周边寻找漂浮物给落水者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48135" name="矩形 1"/>
          <p:cNvSpPr>
            <a:spLocks noChangeArrowheads="1"/>
          </p:cNvSpPr>
          <p:nvPr/>
        </p:nvSpPr>
        <p:spPr bwMode="auto">
          <a:xfrm>
            <a:off x="2495700" y="1552856"/>
            <a:ext cx="32877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寻找竹竿、树枝等，俯身趴下来，慢慢将溺水者拉上岸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6"/>
          <a:stretch>
            <a:fillRect/>
          </a:stretch>
        </p:blipFill>
        <p:spPr>
          <a:xfrm>
            <a:off x="1953428" y="1674404"/>
            <a:ext cx="487963" cy="464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6"/>
          <a:stretch>
            <a:fillRect/>
          </a:stretch>
        </p:blipFill>
        <p:spPr>
          <a:xfrm>
            <a:off x="6456030" y="4975389"/>
            <a:ext cx="487963" cy="464790"/>
          </a:xfrm>
          <a:prstGeom prst="rect">
            <a:avLst/>
          </a:prstGeom>
        </p:spPr>
      </p:pic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1908042" y="4957825"/>
            <a:ext cx="2233978" cy="461665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、正确施救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6456030" y="1677529"/>
            <a:ext cx="2233978" cy="461665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、正确施救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8134" grpId="0"/>
      <p:bldP spid="48135" grpId="0"/>
      <p:bldP spid="5" grpId="0" bldLvl="0" animBg="1"/>
      <p:bldP spid="1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469265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9155" name="矩形 1"/>
          <p:cNvSpPr>
            <a:spLocks noChangeArrowheads="1"/>
          </p:cNvSpPr>
          <p:nvPr/>
        </p:nvSpPr>
        <p:spPr bwMode="auto">
          <a:xfrm>
            <a:off x="7680132" y="3356994"/>
            <a:ext cx="281252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     当周围没有漂浮物或者竹竿时，可以用衣服打绳结抛向溺水者。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49156" name="Picture 5" descr="E:\12\漫画素材分类\溺水、急救\1-3-副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64" y="1988880"/>
            <a:ext cx="5040420" cy="3292050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7680132" y="2708940"/>
            <a:ext cx="2744514" cy="461665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、正确施救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6"/>
          <a:stretch>
            <a:fillRect/>
          </a:stretch>
        </p:blipFill>
        <p:spPr>
          <a:xfrm>
            <a:off x="7645770" y="3401106"/>
            <a:ext cx="487963" cy="464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9155" grpId="0"/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a1015f3e6d14e058cba7d72f63a9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8255"/>
            <a:ext cx="12209145" cy="685546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1834107" y="1005812"/>
            <a:ext cx="8799040" cy="5077989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03248" y="1447688"/>
            <a:ext cx="2621280" cy="82994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第五部分</a:t>
            </a:r>
            <a:endParaRPr lang="zh-CN" altLang="en-US" sz="4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368675" y="2479675"/>
            <a:ext cx="5434965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80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不慎落水如何自救</a:t>
            </a:r>
            <a:endParaRPr lang="zh-CN" altLang="en-US" sz="8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6125" y="2594610"/>
            <a:ext cx="3630930" cy="3634105"/>
          </a:xfrm>
          <a:prstGeom prst="rect">
            <a:avLst/>
          </a:prstGeom>
          <a:effectLst>
            <a:outerShdw blurRad="50800" dist="139700" dir="96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553710" y="5186680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4106545"/>
            <a:ext cx="1977390" cy="1977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996">
            <a:off x="854075" y="286385"/>
            <a:ext cx="2344420" cy="2344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3287766" y="3429724"/>
            <a:ext cx="590449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不慎落入水中，千万不要惊慌，要采取正确的措施自救，以便争取获救的机会。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199005" y="2075815"/>
            <a:ext cx="7793990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60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不慎落水如何自救</a:t>
            </a:r>
            <a:endParaRPr lang="zh-CN" altLang="en-US" sz="6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12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479552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2226" name="Picture 5" descr="E:\12\漫画素材分类\溺水、急救\2-14(4)-副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5">
            <a:off x="1858690" y="1590116"/>
            <a:ext cx="3692976" cy="2452270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12\漫画素材分类\溺水、急救\2-14(2)-副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53">
            <a:off x="6770911" y="1621090"/>
            <a:ext cx="3659400" cy="2464051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14"/>
          <p:cNvSpPr>
            <a:spLocks noChangeArrowheads="1"/>
          </p:cNvSpPr>
          <p:nvPr/>
        </p:nvSpPr>
        <p:spPr bwMode="auto">
          <a:xfrm>
            <a:off x="1881676" y="1765467"/>
            <a:ext cx="2744514" cy="460375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、正确自救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6760740" y="1765467"/>
            <a:ext cx="2744514" cy="461665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、正确自救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01883" y="4250484"/>
            <a:ext cx="3685140" cy="1120557"/>
            <a:chOff x="6783671" y="4352938"/>
            <a:chExt cx="3685140" cy="1120557"/>
          </a:xfrm>
        </p:grpSpPr>
        <p:sp>
          <p:nvSpPr>
            <p:cNvPr id="9" name="TextBox 2"/>
            <p:cNvSpPr>
              <a:spLocks noChangeArrowheads="1"/>
            </p:cNvSpPr>
            <p:nvPr/>
          </p:nvSpPr>
          <p:spPr bwMode="auto">
            <a:xfrm>
              <a:off x="6783671" y="4550165"/>
              <a:ext cx="36851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inpin liuliuyuan" panose="02000000000000000000" pitchFamily="2" charset="-122"/>
                </a:rPr>
                <a:t>        及时甩掉鞋子和口袋里的重物，但不要脱掉衣服，因为它会产生一定的浮力，对你有很大帮助。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06"/>
            <a:stretch>
              <a:fillRect/>
            </a:stretch>
          </p:blipFill>
          <p:spPr>
            <a:xfrm>
              <a:off x="6875232" y="4352938"/>
              <a:ext cx="487963" cy="46479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881018" y="4192131"/>
            <a:ext cx="3672305" cy="1348297"/>
            <a:chOff x="1775640" y="4415544"/>
            <a:chExt cx="3672305" cy="1348297"/>
          </a:xfrm>
        </p:grpSpPr>
        <p:sp>
          <p:nvSpPr>
            <p:cNvPr id="52227" name="TextBox 2"/>
            <p:cNvSpPr>
              <a:spLocks noChangeArrowheads="1"/>
            </p:cNvSpPr>
            <p:nvPr/>
          </p:nvSpPr>
          <p:spPr bwMode="auto">
            <a:xfrm>
              <a:off x="1775640" y="4563512"/>
              <a:ext cx="367230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inpin liuliuyuan" panose="02000000000000000000" pitchFamily="2" charset="-122"/>
                </a:rPr>
                <a:t>       如果你不习水性，应迅速把头向后仰，口向上，尽量使口鼻露出水面，不能将手上举或挣扎，以免使身体下沉。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06"/>
            <a:stretch>
              <a:fillRect/>
            </a:stretch>
          </p:blipFill>
          <p:spPr>
            <a:xfrm>
              <a:off x="1847646" y="4415544"/>
              <a:ext cx="487963" cy="4647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479552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4275" name="TextBox 2"/>
          <p:cNvSpPr>
            <a:spLocks noChangeArrowheads="1"/>
          </p:cNvSpPr>
          <p:nvPr/>
        </p:nvSpPr>
        <p:spPr bwMode="auto">
          <a:xfrm>
            <a:off x="1991658" y="1954425"/>
            <a:ext cx="3096258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假如周围有木板，应抓住，借用木板的浮力使自己的身体尽量往上浮。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00042" y="1954425"/>
            <a:ext cx="3672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如果有人跳水相救，千万不可死死抱住救助者不放，而应尽量放松，配合救助者把你带到岸边。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>
            <a:fillRect/>
          </a:stretch>
        </p:blipFill>
        <p:spPr>
          <a:xfrm>
            <a:off x="1775640" y="3068970"/>
            <a:ext cx="3672306" cy="2364542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36" y="3068970"/>
            <a:ext cx="3672306" cy="2364542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矩形 14"/>
          <p:cNvSpPr>
            <a:spLocks noChangeArrowheads="1"/>
          </p:cNvSpPr>
          <p:nvPr/>
        </p:nvSpPr>
        <p:spPr bwMode="auto">
          <a:xfrm>
            <a:off x="1919652" y="1460721"/>
            <a:ext cx="2744514" cy="461665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、正确自救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6632383" y="1460720"/>
            <a:ext cx="2744514" cy="461665"/>
          </a:xfrm>
          <a:prstGeom prst="rect">
            <a:avLst/>
          </a:prstGeom>
          <a:solidFill>
            <a:srgbClr val="22BDB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、正确自救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4275" grpId="0"/>
      <p:bldP spid="4" grpId="0"/>
      <p:bldP spid="7" grpId="0" bldLvl="0" animBg="1"/>
      <p:bldP spid="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656590" y="1137920"/>
            <a:ext cx="1069911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12" y="2852952"/>
            <a:ext cx="1165773" cy="233980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51838" y="2755423"/>
            <a:ext cx="6600042" cy="2306955"/>
            <a:chOff x="4495509" y="2683816"/>
            <a:chExt cx="6600042" cy="2306955"/>
          </a:xfrm>
        </p:grpSpPr>
        <p:sp>
          <p:nvSpPr>
            <p:cNvPr id="6" name="矩形 5"/>
            <p:cNvSpPr/>
            <p:nvPr/>
          </p:nvSpPr>
          <p:spPr>
            <a:xfrm>
              <a:off x="4999551" y="2683816"/>
              <a:ext cx="6096000" cy="23069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inpin liuliuyuan" panose="02000000000000000000" pitchFamily="2" charset="-122"/>
                </a:rPr>
                <a:t>不私自下水游泳；不擅自与他人结伴游泳；</a:t>
              </a:r>
              <a:endPara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inpin liuliuyuan" panose="02000000000000000000" pitchFamily="2" charset="-122"/>
                </a:rPr>
                <a:t>不在无家长或教师带领的情况下游泳；</a:t>
              </a:r>
              <a:endPara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inpin liuliuyuan" panose="02000000000000000000" pitchFamily="2" charset="-122"/>
                </a:rPr>
                <a:t>不到无安全设施、无救援人员的水域游泳；</a:t>
              </a:r>
              <a:endPara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inpin liuliuyuan" panose="02000000000000000000" pitchFamily="2" charset="-122"/>
                </a:rPr>
                <a:t>不到不熟悉的水域游泳；不擅自下水施救。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06"/>
            <a:stretch>
              <a:fillRect/>
            </a:stretch>
          </p:blipFill>
          <p:spPr>
            <a:xfrm>
              <a:off x="4495509" y="2935711"/>
              <a:ext cx="374013" cy="3562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06"/>
            <a:stretch>
              <a:fillRect/>
            </a:stretch>
          </p:blipFill>
          <p:spPr>
            <a:xfrm>
              <a:off x="4495509" y="3461796"/>
              <a:ext cx="374013" cy="3562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06"/>
            <a:stretch>
              <a:fillRect/>
            </a:stretch>
          </p:blipFill>
          <p:spPr>
            <a:xfrm>
              <a:off x="4495509" y="3987881"/>
              <a:ext cx="374013" cy="35625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06"/>
            <a:stretch>
              <a:fillRect/>
            </a:stretch>
          </p:blipFill>
          <p:spPr>
            <a:xfrm>
              <a:off x="4495509" y="4513967"/>
              <a:ext cx="374013" cy="356251"/>
            </a:xfrm>
            <a:prstGeom prst="rect">
              <a:avLst/>
            </a:prstGeom>
          </p:spPr>
        </p:pic>
      </p:grpSp>
      <p:sp>
        <p:nvSpPr>
          <p:cNvPr id="56323" name="Text Box 3"/>
          <p:cNvSpPr>
            <a:spLocks noChangeArrowheads="1"/>
          </p:cNvSpPr>
          <p:nvPr/>
        </p:nvSpPr>
        <p:spPr bwMode="auto">
          <a:xfrm>
            <a:off x="1856740" y="2108835"/>
            <a:ext cx="8895080" cy="6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生命可贵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，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请远离危险水域，安全游泳！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 bwMode="auto">
          <a:xfrm>
            <a:off x="1696312" y="1137892"/>
            <a:ext cx="8799040" cy="5077989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2148546" y="3337730"/>
            <a:ext cx="4104342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一般发生溺水的地点在：水库、水坑、河流、溪边，游泳池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……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r="17324" b="9056"/>
          <a:stretch>
            <a:fillRect/>
          </a:stretch>
        </p:blipFill>
        <p:spPr>
          <a:xfrm>
            <a:off x="6221452" y="1196814"/>
            <a:ext cx="4276127" cy="4367509"/>
          </a:xfrm>
          <a:custGeom>
            <a:avLst/>
            <a:gdLst>
              <a:gd name="connsiteX0" fmla="*/ 0 w 3714750"/>
              <a:gd name="connsiteY0" fmla="*/ 0 h 3794135"/>
              <a:gd name="connsiteX1" fmla="*/ 3714750 w 3714750"/>
              <a:gd name="connsiteY1" fmla="*/ 0 h 3794135"/>
              <a:gd name="connsiteX2" fmla="*/ 3714750 w 3714750"/>
              <a:gd name="connsiteY2" fmla="*/ 3794135 h 3794135"/>
              <a:gd name="connsiteX3" fmla="*/ 0 w 3714750"/>
              <a:gd name="connsiteY3" fmla="*/ 3794135 h 379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794135">
                <a:moveTo>
                  <a:pt x="0" y="0"/>
                </a:moveTo>
                <a:lnTo>
                  <a:pt x="3714750" y="0"/>
                </a:lnTo>
                <a:lnTo>
                  <a:pt x="3714750" y="3794135"/>
                </a:lnTo>
                <a:lnTo>
                  <a:pt x="0" y="3794135"/>
                </a:lnTo>
                <a:close/>
              </a:path>
            </a:pathLst>
          </a:custGeom>
        </p:spPr>
      </p:pic>
      <p:sp>
        <p:nvSpPr>
          <p:cNvPr id="6" name="标题 1"/>
          <p:cNvSpPr txBox="1"/>
          <p:nvPr/>
        </p:nvSpPr>
        <p:spPr>
          <a:xfrm>
            <a:off x="1555750" y="2045335"/>
            <a:ext cx="4953635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66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危险水域</a:t>
            </a:r>
            <a:endParaRPr lang="zh-CN" altLang="en-US" sz="66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10" y="4664075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6877685" y="5318760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194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 bwMode="auto">
          <a:xfrm>
            <a:off x="1223645" y="872490"/>
            <a:ext cx="9725025" cy="5360670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sp>
        <p:nvSpPr>
          <p:cNvPr id="16387" name="Text Box 3"/>
          <p:cNvSpPr>
            <a:spLocks noChangeArrowheads="1"/>
          </p:cNvSpPr>
          <p:nvPr/>
        </p:nvSpPr>
        <p:spPr bwMode="auto">
          <a:xfrm>
            <a:off x="1625362" y="2204898"/>
            <a:ext cx="4614650" cy="460375"/>
          </a:xfrm>
          <a:prstGeom prst="rect">
            <a:avLst/>
          </a:prstGeom>
          <a:solidFill>
            <a:srgbClr val="22BDBD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为什么游泳池也会发生溺水呢？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4" name="Text Box 3"/>
          <p:cNvSpPr>
            <a:spLocks noChangeArrowheads="1"/>
          </p:cNvSpPr>
          <p:nvPr/>
        </p:nvSpPr>
        <p:spPr bwMode="auto">
          <a:xfrm>
            <a:off x="1808510" y="2996964"/>
            <a:ext cx="4248354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“在人们惯性思维里，都觉得在河里或水库里游泳比较危险。其实从最近几年的经验看，游泳池里出意外的案例也特别多，而且有增多的趋势。”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784561" y="1847275"/>
            <a:ext cx="3884443" cy="3411247"/>
            <a:chOff x="6888066" y="1988880"/>
            <a:chExt cx="3884443" cy="34112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66" y="1988880"/>
              <a:ext cx="3884443" cy="34112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045" y="2584261"/>
              <a:ext cx="2220483" cy="222048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16387" grpId="0" bldLvl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 bwMode="auto">
          <a:xfrm>
            <a:off x="1545590" y="1137920"/>
            <a:ext cx="8949690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7652" name="矩形 6"/>
          <p:cNvSpPr>
            <a:spLocks noChangeArrowheads="1"/>
          </p:cNvSpPr>
          <p:nvPr/>
        </p:nvSpPr>
        <p:spPr bwMode="auto">
          <a:xfrm>
            <a:off x="6583045" y="2331720"/>
            <a:ext cx="3839845" cy="31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2014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7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日，一名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9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岁孩子在三亚某酒店游泳时不幸溺亡；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2014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7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日，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8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岁男孩在海口市现代花园小区游泳池溺亡；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……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6" name="Text Box 3"/>
          <p:cNvSpPr>
            <a:spLocks noChangeArrowheads="1"/>
          </p:cNvSpPr>
          <p:nvPr/>
        </p:nvSpPr>
        <p:spPr bwMode="auto">
          <a:xfrm>
            <a:off x="7131983" y="1563430"/>
            <a:ext cx="2448204" cy="461665"/>
          </a:xfrm>
          <a:prstGeom prst="rect">
            <a:avLst/>
          </a:prstGeom>
          <a:solidFill>
            <a:srgbClr val="22BDBD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悲痛案例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078" y="2157810"/>
            <a:ext cx="3795255" cy="2542821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27652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 bwMode="auto">
          <a:xfrm>
            <a:off x="1696312" y="1137892"/>
            <a:ext cx="8799040" cy="5077989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991658" y="1939796"/>
            <a:ext cx="297688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你知道吗？</a:t>
            </a:r>
            <a:endParaRPr lang="zh-CN" altLang="en-US" sz="4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2135670" y="2682491"/>
            <a:ext cx="428852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人在溺水后，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分钟后将失去意识；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4-6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分钟身体将遭受不可避免的伤害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如果在野外落水，很难被及时营救，从而溺水死亡。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21" name="图片 20" descr="9e738e17c5709aed1463550d4d8c9e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445" y="2111375"/>
            <a:ext cx="3898265" cy="3089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28675" grpId="0"/>
      <p:bldP spid="286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 bwMode="auto">
          <a:xfrm>
            <a:off x="1438910" y="1137920"/>
            <a:ext cx="9056370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4660148" y="2260072"/>
            <a:ext cx="5256438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经典趣体繁" panose="02010609000101010101" pitchFamily="49" charset="-122"/>
                <a:sym typeface="inpin liuliuyuan" panose="02000000000000000000" pitchFamily="2" charset="-122"/>
              </a:rPr>
              <a:t>所以，不管是野外的小溪河流水库，还是游泳池，都可能会发生溺水危险，同学们不仅要远离野外危险水域，在正规游泳池，也要牢记游泳安全。</a:t>
            </a:r>
            <a:endParaRPr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经典趣体繁" panose="02010609000101010101" pitchFamily="49" charset="-122"/>
              <a:sym typeface="inpin liuliuyuan" panose="02000000000000000000" pitchFamily="2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3958590" y="3929380"/>
            <a:ext cx="6445885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72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远离危险水域</a:t>
            </a:r>
            <a:endParaRPr lang="zh-CN" altLang="en-US" sz="72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87" y="1309172"/>
            <a:ext cx="2005588" cy="4026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296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 bwMode="auto">
          <a:xfrm>
            <a:off x="1438275" y="1137920"/>
            <a:ext cx="9481820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79552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722" name="Rectangle 1"/>
          <p:cNvSpPr>
            <a:spLocks noGrp="1" noChangeArrowheads="1"/>
          </p:cNvSpPr>
          <p:nvPr/>
        </p:nvSpPr>
        <p:spPr bwMode="auto">
          <a:xfrm>
            <a:off x="1642340" y="1863401"/>
            <a:ext cx="847090" cy="3242537"/>
          </a:xfrm>
          <a:prstGeom prst="rect">
            <a:avLst/>
          </a:prstGeom>
          <a:solidFill>
            <a:srgbClr val="22BDBD"/>
          </a:solidFill>
        </p:spPr>
        <p:txBody>
          <a:bodyPr vert="eaVert" wrap="square" lIns="91440" tIns="45720" rIns="91440" bIns="45720" numCol="1" anchor="ctr" anchorCtr="0" compatLnSpc="1">
            <a:sp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inpin liuliuyuan" panose="02000000000000000000" pitchFamily="2" charset="-122"/>
              </a:rPr>
              <a:t>说说他们做得对不对，你会这样做吗？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inpin liuliuyuan" panose="02000000000000000000" pitchFamily="2" charset="-122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03" y="1616206"/>
            <a:ext cx="3528294" cy="1732214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24" y="1616206"/>
            <a:ext cx="3504898" cy="1732214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AppData\Roaming\Tencent\Users\133882299\QQ\WinTemp\RichOle\9G3_HAIUTZ$HQ)C9IAPI69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42" y="3573012"/>
            <a:ext cx="3543555" cy="1903741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23" y="3601414"/>
            <a:ext cx="3504899" cy="1875340"/>
          </a:xfrm>
          <a:prstGeom prst="rect">
            <a:avLst/>
          </a:prstGeom>
          <a:ln w="88900" cap="sq" cmpd="thickThin">
            <a:solidFill>
              <a:srgbClr val="22BDBD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5"/>
          <a:stretch>
            <a:fillRect/>
          </a:stretch>
        </p:blipFill>
        <p:spPr>
          <a:xfrm>
            <a:off x="7896150" y="3892776"/>
            <a:ext cx="1345019" cy="12642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15"/>
          <a:stretch>
            <a:fillRect/>
          </a:stretch>
        </p:blipFill>
        <p:spPr>
          <a:xfrm>
            <a:off x="8184174" y="1863316"/>
            <a:ext cx="1345019" cy="12642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15"/>
          <a:stretch>
            <a:fillRect/>
          </a:stretch>
        </p:blipFill>
        <p:spPr>
          <a:xfrm>
            <a:off x="4029024" y="1863316"/>
            <a:ext cx="1345019" cy="12642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15"/>
          <a:stretch>
            <a:fillRect/>
          </a:stretch>
        </p:blipFill>
        <p:spPr>
          <a:xfrm>
            <a:off x="4029024" y="3906978"/>
            <a:ext cx="1345019" cy="1264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307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8a1c8afe2952fa3c8f456022fc68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3970"/>
            <a:ext cx="12212955" cy="6866890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 bwMode="auto">
          <a:xfrm>
            <a:off x="1591945" y="1137920"/>
            <a:ext cx="8903335" cy="5078095"/>
          </a:xfrm>
          <a:prstGeom prst="roundRect">
            <a:avLst>
              <a:gd name="adj" fmla="val 3257"/>
            </a:avLst>
          </a:prstGeom>
          <a:solidFill>
            <a:schemeClr val="bg1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pin liuliuyuan" panose="02000000000000000000" pitchFamily="2" charset="-122"/>
              <a:ea typeface="inpin liuliuyuan" panose="02000000000000000000" pitchFamily="2" charset="-122"/>
              <a:sym typeface="inpin liuliuyuan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69460"/>
            <a:ext cx="1977390" cy="197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86748" r="39960"/>
          <a:stretch>
            <a:fillRect/>
          </a:stretch>
        </p:blipFill>
        <p:spPr>
          <a:xfrm>
            <a:off x="5733415" y="5335905"/>
            <a:ext cx="2315845" cy="897255"/>
          </a:xfrm>
          <a:custGeom>
            <a:avLst/>
            <a:gdLst>
              <a:gd name="connsiteX0" fmla="*/ 0 w 2736228"/>
              <a:gd name="connsiteY0" fmla="*/ 0 h 908790"/>
              <a:gd name="connsiteX1" fmla="*/ 2736228 w 2736228"/>
              <a:gd name="connsiteY1" fmla="*/ 0 h 908790"/>
              <a:gd name="connsiteX2" fmla="*/ 2736228 w 2736228"/>
              <a:gd name="connsiteY2" fmla="*/ 908790 h 908790"/>
              <a:gd name="connsiteX3" fmla="*/ 0 w 2736228"/>
              <a:gd name="connsiteY3" fmla="*/ 908790 h 908790"/>
              <a:gd name="connsiteX4" fmla="*/ 0 w 2736228"/>
              <a:gd name="connsiteY4" fmla="*/ 0 h 9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28" h="908790">
                <a:moveTo>
                  <a:pt x="0" y="0"/>
                </a:moveTo>
                <a:lnTo>
                  <a:pt x="2736228" y="0"/>
                </a:lnTo>
                <a:lnTo>
                  <a:pt x="2736228" y="908790"/>
                </a:lnTo>
                <a:lnTo>
                  <a:pt x="0" y="908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281146" y="2821865"/>
            <a:ext cx="3456288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inpin liuliuyuan" panose="02000000000000000000" pitchFamily="2" charset="-122"/>
              </a:rPr>
              <a:t>如果没有大人陪同，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inpin liuliuyuan" panose="02000000000000000000" pitchFamily="2" charset="-122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inpin liuliuyuan" panose="02000000000000000000" pitchFamily="2" charset="-122"/>
              </a:rPr>
              <a:t>去野外水边游泳、玩水、捉鱼等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inpin liuliuyuan" panose="02000000000000000000" pitchFamily="2" charset="-122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inpin liuliuyuan" panose="02000000000000000000" pitchFamily="2" charset="-122"/>
              </a:rPr>
              <a:t>都是非常危险的！</a:t>
            </a:r>
            <a:endParaRPr lang="zh-CN" altLang="en-US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inpin liuliuyuan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08" y="1745599"/>
            <a:ext cx="3861951" cy="3861951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1948180" y="1981835"/>
            <a:ext cx="3470910" cy="53721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00000"/>
              </a:lnSpc>
              <a:buFontTx/>
            </a:pPr>
            <a:r>
              <a:rPr lang="zh-CN" altLang="en-US" sz="54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inpin liuliuyuan" panose="02000000000000000000" pitchFamily="2" charset="-122"/>
              </a:rPr>
              <a:t>记 住：</a:t>
            </a:r>
            <a:endParaRPr lang="zh-CN" altLang="en-US" sz="54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inpin liuliuyu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" grpId="0"/>
    </p:bldLst>
  </p:timing>
</p:sld>
</file>

<file path=ppt/tags/tag1.xml><?xml version="1.0" encoding="utf-8"?>
<p:tagLst xmlns:p="http://schemas.openxmlformats.org/presentationml/2006/main">
  <p:tag name="ISPRING_PRESENTATION_TITLE" val="卡通儿童夏季防溺水主题班会PPT模板.pptx"/>
</p:tagLst>
</file>

<file path=ppt/theme/theme1.xml><?xml version="1.0" encoding="utf-8"?>
<a:theme xmlns:a="http://schemas.openxmlformats.org/drawingml/2006/main" name="www.99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1265</Words>
  <Application>WPS 演示</Application>
  <PresentationFormat>宽屏</PresentationFormat>
  <Paragraphs>133</Paragraphs>
  <Slides>28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inpin liuliuyuan</vt:lpstr>
      <vt:lpstr>微软雅黑</vt:lpstr>
      <vt:lpstr>黑体</vt:lpstr>
      <vt:lpstr>经典趣体繁</vt:lpstr>
      <vt:lpstr>Arial Unicode MS</vt:lpstr>
      <vt:lpstr>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lastModifiedBy>我怀念的</cp:lastModifiedBy>
  <cp:revision>3</cp:revision>
  <dcterms:created xsi:type="dcterms:W3CDTF">2021-06-11T12:46:00Z</dcterms:created>
  <dcterms:modified xsi:type="dcterms:W3CDTF">2022-01-14T13:35:51Z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350C3A17B4DD4596BCA654EBF9A3E64C</vt:lpwstr>
  </property>
</Properties>
</file>