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1" r:id="rId3"/>
    <p:sldId id="444" r:id="rId5"/>
    <p:sldId id="445" r:id="rId6"/>
    <p:sldId id="446" r:id="rId7"/>
    <p:sldId id="447" r:id="rId8"/>
    <p:sldId id="448" r:id="rId9"/>
    <p:sldId id="449" r:id="rId10"/>
    <p:sldId id="451" r:id="rId11"/>
    <p:sldId id="450" r:id="rId12"/>
    <p:sldId id="452" r:id="rId13"/>
    <p:sldId id="453" r:id="rId14"/>
    <p:sldId id="456" r:id="rId15"/>
    <p:sldId id="454" r:id="rId16"/>
    <p:sldId id="455" r:id="rId17"/>
    <p:sldId id="458" r:id="rId18"/>
    <p:sldId id="457" r:id="rId19"/>
    <p:sldId id="459" r:id="rId20"/>
    <p:sldId id="460" r:id="rId21"/>
    <p:sldId id="461" r:id="rId22"/>
    <p:sldId id="462" r:id="rId23"/>
    <p:sldId id="465" r:id="rId24"/>
    <p:sldId id="463" r:id="rId25"/>
    <p:sldId id="464" r:id="rId26"/>
    <p:sldId id="466" r:id="rId27"/>
    <p:sldId id="467" r:id="rId28"/>
    <p:sldId id="470" r:id="rId29"/>
    <p:sldId id="468" r:id="rId30"/>
    <p:sldId id="469" r:id="rId31"/>
    <p:sldId id="471" r:id="rId32"/>
    <p:sldId id="472" r:id="rId33"/>
    <p:sldId id="474" r:id="rId34"/>
  </p:sldIdLst>
  <p:sldSz cx="12192000" cy="6858000"/>
  <p:notesSz cx="6858000" cy="9144000"/>
  <p:custDataLst>
    <p:tags r:id="rId38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35A76"/>
    <a:srgbClr val="000000"/>
    <a:srgbClr val="F42D0A"/>
    <a:srgbClr val="22BDBD"/>
    <a:srgbClr val="E6AF00"/>
    <a:srgbClr val="00ADEE"/>
    <a:srgbClr val="1D98DE"/>
    <a:srgbClr val="1C9F9C"/>
    <a:srgbClr val="FAC01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2" y="78"/>
      </p:cViewPr>
      <p:guideLst>
        <p:guide orient="horz" pos="2244"/>
        <p:guide pos="38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F41A3-6B22-475F-A80E-CDC2729F8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A3F64-BA91-4EC8-9363-62FF58CADB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89D59-690A-4EDF-93D3-DF2E247321A2}" type="datetime1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707E36-F27F-412F-9248-5EAA36F5CE0C}" type="slidenum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8BF09-A169-4A66-8D64-68E680F91124}" type="datetime1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0C3234-93D9-4C6A-BB40-2F7D6EC5D5C0}" type="slidenum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7A648-485F-4CE3-A8FC-11B4600AD316}" type="datetime1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AAAD6F-F7B0-4604-8609-916FFBCDB77F}" type="slidenum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6B026-D588-47C1-AB8D-1E1A22246EC2}" type="datetime1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A579E-F992-4B07-8BA3-2C1D723D3F89}" type="slidenum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BE88C-BD95-400B-8BDA-C39DE630BD27}" type="datetime1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BC87F0-4FAB-476A-8350-CAD2B42A9C7D}" type="slidenum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1DF3B-CD7E-4985-B50A-1C63D284551B}" type="datetime1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461132-2D47-401D-B4D3-E741E5683EFD}" type="slidenum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1_节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1DF3B-CD7E-4985-B50A-1C63D284551B}" type="datetime1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461132-2D47-401D-B4D3-E741E5683EFD}" type="slidenum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69194-8501-454E-9574-B2D8833DB273}" type="datetime1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063047-378D-432F-9B0E-4BBD5DF19506}" type="slidenum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28F5F-E543-4E0B-827D-3B70D2A99BFD}" type="datetime1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C9B26-E1EC-4D12-8CDD-33360B7A8B79}" type="slidenum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82971-0596-47C8-8068-DF1C23E0C3BA}" type="datetime1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513F52-E5E4-4D7D-B242-41FFAC293467}" type="slidenum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5BB59-CE5F-474C-9E9E-5534A458D9E2}" type="datetime1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FB4ED-A7D9-4DB6-A358-D3FC8A2CEBB7}" type="slidenum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C812C-F4A1-4F89-A7FA-2A5287805455}" type="datetime1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53A0F-4D59-48DD-A334-A13EBCB20A6C}" type="slidenum">
              <a:rPr lang="zh-CN" altLang="en-US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4" Type="http://schemas.openxmlformats.org/officeDocument/2006/relationships/theme" Target="../theme/theme1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fld id="{F6C754F1-9B84-456B-96B8-2806599189AC}" type="datetime1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fld id="{F69D7929-666F-417E-91C3-52C09F680CC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</p:sldLayoutIdLst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3.xml"/><Relationship Id="rId6" Type="http://schemas.microsoft.com/office/2007/relationships/hdphoto" Target="../media/image7.wdp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3" Type="http://schemas.openxmlformats.org/officeDocument/2006/relationships/notesSlide" Target="../notesSlides/notesSlide10.xml"/><Relationship Id="rId12" Type="http://schemas.openxmlformats.org/officeDocument/2006/relationships/slideLayout" Target="../slideLayouts/slideLayout22.xml"/><Relationship Id="rId11" Type="http://schemas.microsoft.com/office/2007/relationships/hdphoto" Target="../media/image31.wdp"/><Relationship Id="rId10" Type="http://schemas.openxmlformats.org/officeDocument/2006/relationships/image" Target="../media/image30.pn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3.xml"/><Relationship Id="rId5" Type="http://schemas.openxmlformats.org/officeDocument/2006/relationships/image" Target="../media/image32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microsoft.com/office/2007/relationships/hdphoto" Target="../media/image17.wdp"/><Relationship Id="rId7" Type="http://schemas.openxmlformats.org/officeDocument/2006/relationships/image" Target="../media/image16.png"/><Relationship Id="rId6" Type="http://schemas.openxmlformats.org/officeDocument/2006/relationships/image" Target="../media/image5.png"/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25.xml"/><Relationship Id="rId7" Type="http://schemas.openxmlformats.org/officeDocument/2006/relationships/image" Target="../media/image35.png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26.xml"/><Relationship Id="rId7" Type="http://schemas.openxmlformats.org/officeDocument/2006/relationships/image" Target="../media/image38.pn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microsoft.com/office/2007/relationships/hdphoto" Target="../media/image17.wdp"/><Relationship Id="rId7" Type="http://schemas.openxmlformats.org/officeDocument/2006/relationships/image" Target="../media/image16.png"/><Relationship Id="rId6" Type="http://schemas.openxmlformats.org/officeDocument/2006/relationships/image" Target="../media/image5.png"/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15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8.xml"/><Relationship Id="rId5" Type="http://schemas.openxmlformats.org/officeDocument/2006/relationships/image" Target="../media/image39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40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microsoft.com/office/2007/relationships/hdphoto" Target="../media/image31.wdp"/><Relationship Id="rId7" Type="http://schemas.openxmlformats.org/officeDocument/2006/relationships/image" Target="../media/image43.png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0" Type="http://schemas.openxmlformats.org/officeDocument/2006/relationships/notesSlide" Target="../notesSlides/notesSlide18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31.xml"/><Relationship Id="rId7" Type="http://schemas.microsoft.com/office/2007/relationships/hdphoto" Target="../media/image31.wdp"/><Relationship Id="rId6" Type="http://schemas.openxmlformats.org/officeDocument/2006/relationships/image" Target="../media/image43.png"/><Relationship Id="rId5" Type="http://schemas.openxmlformats.org/officeDocument/2006/relationships/image" Target="../media/image44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5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32.xml"/><Relationship Id="rId5" Type="http://schemas.openxmlformats.org/officeDocument/2006/relationships/image" Target="../media/image4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microsoft.com/office/2007/relationships/hdphoto" Target="../media/image17.wdp"/><Relationship Id="rId7" Type="http://schemas.openxmlformats.org/officeDocument/2006/relationships/image" Target="../media/image16.png"/><Relationship Id="rId6" Type="http://schemas.openxmlformats.org/officeDocument/2006/relationships/image" Target="../media/image5.png"/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21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34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35.xml"/><Relationship Id="rId5" Type="http://schemas.openxmlformats.org/officeDocument/2006/relationships/image" Target="../media/image4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4.xml"/><Relationship Id="rId8" Type="http://schemas.openxmlformats.org/officeDocument/2006/relationships/slideLayout" Target="../slideLayouts/slideLayout36.xml"/><Relationship Id="rId7" Type="http://schemas.openxmlformats.org/officeDocument/2006/relationships/image" Target="../media/image47.png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37.xml"/><Relationship Id="rId6" Type="http://schemas.openxmlformats.org/officeDocument/2006/relationships/image" Target="../media/image47.png"/><Relationship Id="rId5" Type="http://schemas.openxmlformats.org/officeDocument/2006/relationships/image" Target="../media/image50.jpe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microsoft.com/office/2007/relationships/hdphoto" Target="../media/image17.wdp"/><Relationship Id="rId7" Type="http://schemas.openxmlformats.org/officeDocument/2006/relationships/image" Target="../media/image16.png"/><Relationship Id="rId6" Type="http://schemas.openxmlformats.org/officeDocument/2006/relationships/image" Target="../media/image5.png"/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26.xml"/><Relationship Id="rId1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39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8.xml"/><Relationship Id="rId8" Type="http://schemas.openxmlformats.org/officeDocument/2006/relationships/slideLayout" Target="../slideLayouts/slideLayout40.xml"/><Relationship Id="rId7" Type="http://schemas.openxmlformats.org/officeDocument/2006/relationships/image" Target="../media/image47.png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9.xml"/><Relationship Id="rId7" Type="http://schemas.openxmlformats.org/officeDocument/2006/relationships/slideLayout" Target="../slideLayouts/slideLayout41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7" Type="http://schemas.openxmlformats.org/officeDocument/2006/relationships/slideLayout" Target="../slideLayouts/slideLayout42.xml"/><Relationship Id="rId6" Type="http://schemas.openxmlformats.org/officeDocument/2006/relationships/image" Target="../media/image55.png"/><Relationship Id="rId5" Type="http://schemas.openxmlformats.org/officeDocument/2006/relationships/image" Target="../media/image4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43.xml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microsoft.com/office/2007/relationships/hdphoto" Target="../media/image17.wdp"/><Relationship Id="rId7" Type="http://schemas.openxmlformats.org/officeDocument/2006/relationships/image" Target="../media/image16.png"/><Relationship Id="rId6" Type="http://schemas.openxmlformats.org/officeDocument/2006/relationships/image" Target="../media/image5.png"/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7.xml"/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22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0.xml"/><Relationship Id="rId5" Type="http://schemas.openxmlformats.org/officeDocument/2006/relationships/image" Target="../media/image23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1.xml"/><Relationship Id="rId5" Type="http://schemas.openxmlformats.org/officeDocument/2006/relationships/image" Target="../media/image24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3970"/>
            <a:ext cx="12232005" cy="68859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3453940" y="6211101"/>
            <a:ext cx="1731173" cy="670394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118" y="5661282"/>
            <a:ext cx="1656629" cy="16566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765" y="80010"/>
            <a:ext cx="2489200" cy="2491105"/>
          </a:xfrm>
          <a:prstGeom prst="rect">
            <a:avLst/>
          </a:prstGeom>
          <a:effectLst>
            <a:outerShdw blurRad="50800" dist="139700" dir="9600000" algn="ctr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 bwMode="auto">
          <a:xfrm>
            <a:off x="1438275" y="1137920"/>
            <a:ext cx="9481820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479552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0722" name="Rectangle 1"/>
          <p:cNvSpPr>
            <a:spLocks noGrp="1" noChangeArrowheads="1"/>
          </p:cNvSpPr>
          <p:nvPr/>
        </p:nvSpPr>
        <p:spPr bwMode="auto">
          <a:xfrm>
            <a:off x="1642340" y="1863401"/>
            <a:ext cx="847090" cy="3242537"/>
          </a:xfrm>
          <a:prstGeom prst="rect">
            <a:avLst/>
          </a:prstGeom>
          <a:solidFill>
            <a:srgbClr val="22BDBD"/>
          </a:solidFill>
        </p:spPr>
        <p:txBody>
          <a:bodyPr vert="eaVert" wrap="square" lIns="91440" tIns="45720" rIns="91440" bIns="45720" numCol="1" anchor="ctr" anchorCtr="0" compatLnSpc="1">
            <a:spAutoFit/>
          </a:bodyPr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说说他们做得对不对，你会这样做吗？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003" y="1616206"/>
            <a:ext cx="3528294" cy="1732214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724" y="1616206"/>
            <a:ext cx="3504898" cy="1732214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dministrator\AppData\Roaming\Tencent\Users\133882299\QQ\WinTemp\RichOle\9G3_HAIUTZ$HQ)C9IAPI69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742" y="3573012"/>
            <a:ext cx="3543555" cy="1903741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723" y="3601414"/>
            <a:ext cx="3504899" cy="1875340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5"/>
          <a:stretch>
            <a:fillRect/>
          </a:stretch>
        </p:blipFill>
        <p:spPr>
          <a:xfrm>
            <a:off x="7896150" y="3892776"/>
            <a:ext cx="1345019" cy="126421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315"/>
          <a:stretch>
            <a:fillRect/>
          </a:stretch>
        </p:blipFill>
        <p:spPr>
          <a:xfrm>
            <a:off x="8184174" y="1863316"/>
            <a:ext cx="1345019" cy="126421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315"/>
          <a:stretch>
            <a:fillRect/>
          </a:stretch>
        </p:blipFill>
        <p:spPr>
          <a:xfrm>
            <a:off x="4029024" y="1863316"/>
            <a:ext cx="1345019" cy="12642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315"/>
          <a:stretch>
            <a:fillRect/>
          </a:stretch>
        </p:blipFill>
        <p:spPr>
          <a:xfrm>
            <a:off x="4029024" y="3906978"/>
            <a:ext cx="1345019" cy="12642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307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 bwMode="auto">
          <a:xfrm>
            <a:off x="1591945" y="1137920"/>
            <a:ext cx="8903335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456946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2281146" y="2821865"/>
            <a:ext cx="3456288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inpin liuliuyuan" panose="02000000000000000000" pitchFamily="2" charset="-122"/>
              </a:rPr>
              <a:t>如果没有大人陪同，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+mj-cs"/>
              <a:sym typeface="inpin liuliuyuan" panose="02000000000000000000" pitchFamily="2" charset="-122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inpin liuliuyuan" panose="02000000000000000000" pitchFamily="2" charset="-122"/>
              </a:rPr>
              <a:t>去野外水边游泳、玩水、捉鱼等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+mj-cs"/>
              <a:sym typeface="inpin liuliuyuan" panose="02000000000000000000" pitchFamily="2" charset="-122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inpin liuliuyuan" panose="02000000000000000000" pitchFamily="2" charset="-122"/>
              </a:rPr>
              <a:t>都是非常危险的！</a:t>
            </a:r>
            <a:endParaRPr lang="zh-CN" altLang="en-US" sz="2400" b="1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+mj-cs"/>
              <a:sym typeface="inpin liuliuyuan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708" y="1745599"/>
            <a:ext cx="3861951" cy="3861951"/>
          </a:xfrm>
          <a:prstGeom prst="rect">
            <a:avLst/>
          </a:prstGeom>
        </p:spPr>
      </p:pic>
      <p:sp>
        <p:nvSpPr>
          <p:cNvPr id="2" name="标题 1"/>
          <p:cNvSpPr txBox="1"/>
          <p:nvPr/>
        </p:nvSpPr>
        <p:spPr>
          <a:xfrm>
            <a:off x="1948180" y="1981835"/>
            <a:ext cx="3470910" cy="537210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sz="54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记 住：</a:t>
            </a:r>
            <a:endParaRPr lang="zh-CN" altLang="en-US" sz="54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a1015f3e6d14e058cba7d72f63a9c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8255"/>
            <a:ext cx="12209145" cy="685546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 bwMode="auto">
          <a:xfrm>
            <a:off x="1834107" y="1005812"/>
            <a:ext cx="8799040" cy="5077989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03248" y="1447688"/>
            <a:ext cx="2621280" cy="82994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第二部分</a:t>
            </a:r>
            <a:endParaRPr lang="zh-CN" altLang="en-US" sz="4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3850005" y="2479675"/>
            <a:ext cx="4953635" cy="537210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sz="80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游泳注意事项</a:t>
            </a:r>
            <a:endParaRPr lang="zh-CN" altLang="en-US" sz="80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66125" y="2594610"/>
            <a:ext cx="3630930" cy="3634105"/>
          </a:xfrm>
          <a:prstGeom prst="rect">
            <a:avLst/>
          </a:prstGeom>
          <a:effectLst>
            <a:outerShdw blurRad="50800" dist="139700" dir="96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553710" y="5186680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615" y="4106545"/>
            <a:ext cx="1977390" cy="19773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48996">
            <a:off x="854075" y="286385"/>
            <a:ext cx="2344420" cy="234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 bwMode="auto">
          <a:xfrm>
            <a:off x="656590" y="1137920"/>
            <a:ext cx="10699115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55" y="471043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7538085" y="5318760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4818" name="Picture 5" descr="\\192.168.1.28\g\编辑\漫画素材\jpg-小图\溺水、急救\3-20(4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079" y="2273476"/>
            <a:ext cx="4006672" cy="2437359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19" name="矩形 2"/>
          <p:cNvSpPr>
            <a:spLocks noChangeArrowheads="1"/>
          </p:cNvSpPr>
          <p:nvPr/>
        </p:nvSpPr>
        <p:spPr bwMode="auto">
          <a:xfrm>
            <a:off x="2381024" y="4970109"/>
            <a:ext cx="3230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F42D0A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选择正规、安全的游泳场所</a:t>
            </a:r>
            <a:endParaRPr lang="zh-CN" altLang="en-US" sz="2000" b="1" dirty="0">
              <a:solidFill>
                <a:srgbClr val="F42D0A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5" name="TextBox 8"/>
          <p:cNvSpPr>
            <a:spLocks noChangeArrowheads="1"/>
          </p:cNvSpPr>
          <p:nvPr/>
        </p:nvSpPr>
        <p:spPr bwMode="auto">
          <a:xfrm>
            <a:off x="6747921" y="4970109"/>
            <a:ext cx="3744312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F42D0A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必须在成人的陪同下游泳</a:t>
            </a:r>
            <a:endParaRPr lang="zh-CN" altLang="en-US" sz="2000" b="1" dirty="0">
              <a:solidFill>
                <a:srgbClr val="F42D0A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7" name="Picture 7" descr="E:\12\漫画素材分类\溺水、急救\3-19(1)-副本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36" y="2273477"/>
            <a:ext cx="3816318" cy="2437358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Box 3"/>
          <p:cNvSpPr>
            <a:spLocks noChangeArrowheads="1"/>
          </p:cNvSpPr>
          <p:nvPr/>
        </p:nvSpPr>
        <p:spPr bwMode="auto">
          <a:xfrm>
            <a:off x="1120662" y="1486485"/>
            <a:ext cx="2448204" cy="460375"/>
          </a:xfrm>
          <a:prstGeom prst="rect">
            <a:avLst/>
          </a:prstGeom>
          <a:solidFill>
            <a:srgbClr val="22BDBD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游泳注意事项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082" y="4899823"/>
            <a:ext cx="540682" cy="540682"/>
          </a:xfrm>
          <a:prstGeom prst="rect">
            <a:avLst/>
          </a:prstGeom>
          <a:effectLst>
            <a:outerShdw blurRad="50800" dist="63500" dir="102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65" y="4899823"/>
            <a:ext cx="540682" cy="540682"/>
          </a:xfrm>
          <a:prstGeom prst="rect">
            <a:avLst/>
          </a:prstGeom>
          <a:effectLst>
            <a:outerShdw blurRad="50800" dist="63500" dir="10200000" algn="ctr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34819" grpId="0"/>
      <p:bldP spid="5" grpId="0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 bwMode="auto">
          <a:xfrm>
            <a:off x="647065" y="1155065"/>
            <a:ext cx="10699115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65" y="479552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6866" name="Picture 8" descr="E:\12\漫画素材分类\溺水、急救\2-20.1-副本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779" y="2348110"/>
            <a:ext cx="3648404" cy="2132682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7" name="TextBox 8"/>
          <p:cNvSpPr>
            <a:spLocks noChangeArrowheads="1"/>
          </p:cNvSpPr>
          <p:nvPr/>
        </p:nvSpPr>
        <p:spPr bwMode="auto">
          <a:xfrm>
            <a:off x="2423694" y="4804088"/>
            <a:ext cx="3138856" cy="706755"/>
          </a:xfrm>
          <a:prstGeom prst="rect">
            <a:avLst/>
          </a:prstGeom>
          <a:solidFill>
            <a:srgbClr val="FFFFF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42D0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做好准备活动，  下水前应先热身，但不宜太剧烈</a:t>
            </a:r>
            <a:endParaRPr lang="zh-CN" altLang="en-US" sz="2000" dirty="0">
              <a:solidFill>
                <a:srgbClr val="F42D0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6" name="TextBox 8"/>
          <p:cNvSpPr>
            <a:spLocks noChangeArrowheads="1"/>
          </p:cNvSpPr>
          <p:nvPr/>
        </p:nvSpPr>
        <p:spPr bwMode="auto">
          <a:xfrm>
            <a:off x="7536120" y="4804088"/>
            <a:ext cx="28082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42D0A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不要贸然跳水和潜泳，不要在水下憋气。</a:t>
            </a:r>
            <a:endParaRPr lang="zh-CN" altLang="en-US" sz="2000" b="1" dirty="0">
              <a:solidFill>
                <a:srgbClr val="F42D0A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139" y="2348910"/>
            <a:ext cx="3810000" cy="2131881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/>
        </p:spPr>
      </p:pic>
      <p:sp>
        <p:nvSpPr>
          <p:cNvPr id="5" name="Text Box 3"/>
          <p:cNvSpPr>
            <a:spLocks noChangeArrowheads="1"/>
          </p:cNvSpPr>
          <p:nvPr/>
        </p:nvSpPr>
        <p:spPr bwMode="auto">
          <a:xfrm>
            <a:off x="1120662" y="1486485"/>
            <a:ext cx="2448204" cy="461665"/>
          </a:xfrm>
          <a:prstGeom prst="rect">
            <a:avLst/>
          </a:prstGeom>
          <a:solidFill>
            <a:srgbClr val="22BDBD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游泳注意事项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070" y="4748350"/>
            <a:ext cx="763624" cy="763624"/>
          </a:xfrm>
          <a:prstGeom prst="rect">
            <a:avLst/>
          </a:prstGeom>
          <a:effectLst>
            <a:outerShdw blurRad="50800" dist="63500" dir="102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923" y="4748350"/>
            <a:ext cx="763624" cy="763624"/>
          </a:xfrm>
          <a:prstGeom prst="rect">
            <a:avLst/>
          </a:prstGeom>
          <a:effectLst>
            <a:outerShdw blurRad="50800" dist="63500" dir="10200000" algn="ctr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6867" grpId="0" bldLvl="0" animBg="1"/>
      <p:bldP spid="6" grpId="0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a1015f3e6d14e058cba7d72f63a9c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8255"/>
            <a:ext cx="12209145" cy="685546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 bwMode="auto">
          <a:xfrm>
            <a:off x="1834107" y="1005812"/>
            <a:ext cx="8799040" cy="5077989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03248" y="1447688"/>
            <a:ext cx="2621280" cy="82994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第三部分</a:t>
            </a:r>
            <a:endParaRPr lang="zh-CN" altLang="en-US" sz="4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3368675" y="2479675"/>
            <a:ext cx="5434965" cy="537210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sz="80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同伴落水不要错误施救</a:t>
            </a:r>
            <a:endParaRPr lang="zh-CN" altLang="en-US" sz="80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66125" y="2594610"/>
            <a:ext cx="3630930" cy="3634105"/>
          </a:xfrm>
          <a:prstGeom prst="rect">
            <a:avLst/>
          </a:prstGeom>
          <a:effectLst>
            <a:outerShdw blurRad="50800" dist="139700" dir="96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553710" y="5186680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615" y="4106545"/>
            <a:ext cx="1977390" cy="19773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48996">
            <a:off x="854075" y="286385"/>
            <a:ext cx="2344420" cy="234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 bwMode="auto">
          <a:xfrm>
            <a:off x="656590" y="1137920"/>
            <a:ext cx="10699115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456946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9939" name="Text Box 3"/>
          <p:cNvSpPr>
            <a:spLocks noChangeArrowheads="1"/>
          </p:cNvSpPr>
          <p:nvPr/>
        </p:nvSpPr>
        <p:spPr bwMode="auto">
          <a:xfrm>
            <a:off x="1775640" y="3212982"/>
            <a:ext cx="4248354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如果你看到小伙伴落水了，首先你会怎么做呢？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1521460" y="2211705"/>
            <a:ext cx="4502150" cy="537210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sz="4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你会怎么做？</a:t>
            </a:r>
            <a:endParaRPr lang="zh-CN" altLang="en-US" sz="48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4" name="图片 3" descr="7700c0518834d04705377377688c1e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5550" y="1904365"/>
            <a:ext cx="4838700" cy="3049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99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 bwMode="auto">
          <a:xfrm>
            <a:off x="656590" y="1137920"/>
            <a:ext cx="10699115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456946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0963" name="矩形 1"/>
          <p:cNvSpPr>
            <a:spLocks noChangeArrowheads="1"/>
          </p:cNvSpPr>
          <p:nvPr/>
        </p:nvSpPr>
        <p:spPr bwMode="auto">
          <a:xfrm>
            <a:off x="1775640" y="1844868"/>
            <a:ext cx="8424702" cy="521970"/>
          </a:xfrm>
          <a:prstGeom prst="rect">
            <a:avLst/>
          </a:prstGeom>
          <a:solidFill>
            <a:srgbClr val="22BDBD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安徽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名小学生手拉手救落水同学均溺亡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40964" name="矩形 2"/>
          <p:cNvSpPr>
            <a:spLocks noChangeArrowheads="1"/>
          </p:cNvSpPr>
          <p:nvPr/>
        </p:nvSpPr>
        <p:spPr bwMode="auto">
          <a:xfrm>
            <a:off x="2207676" y="2924958"/>
            <a:ext cx="352829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        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2011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年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26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日，生死关头，四双小手伸向落水同学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……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结果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名小学生手拉手救同学，不幸都被急流冲走。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6030" y="2924958"/>
            <a:ext cx="3600300" cy="2160180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963" grpId="0" bldLvl="0" animBg="1"/>
      <p:bldP spid="409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 bwMode="auto">
          <a:xfrm>
            <a:off x="656590" y="1137920"/>
            <a:ext cx="10699115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35" y="479552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1987" name="Picture 4" descr="C:\Documents and Settings\Administrator\桌面\图片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053">
            <a:off x="6756997" y="2077844"/>
            <a:ext cx="4026323" cy="3079961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88" name="矩形 11"/>
          <p:cNvSpPr>
            <a:spLocks noChangeArrowheads="1"/>
          </p:cNvSpPr>
          <p:nvPr/>
        </p:nvSpPr>
        <p:spPr bwMode="auto">
          <a:xfrm>
            <a:off x="1989945" y="2839853"/>
            <a:ext cx="4318788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落水者力大无比，稍不留神就会被溺水者拉下水，造成连环溺水的悲剧。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41989" name="矩形 14"/>
          <p:cNvSpPr>
            <a:spLocks noChangeArrowheads="1"/>
          </p:cNvSpPr>
          <p:nvPr/>
        </p:nvSpPr>
        <p:spPr bwMode="auto">
          <a:xfrm>
            <a:off x="1703634" y="1955070"/>
            <a:ext cx="4608384" cy="523220"/>
          </a:xfrm>
          <a:prstGeom prst="rect">
            <a:avLst/>
          </a:prstGeom>
          <a:solidFill>
            <a:srgbClr val="22BDBD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      1、不能手拉手施救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4199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622" y="4149060"/>
            <a:ext cx="4896407" cy="1146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315"/>
          <a:stretch>
            <a:fillRect/>
          </a:stretch>
        </p:blipFill>
        <p:spPr>
          <a:xfrm>
            <a:off x="1847646" y="1801829"/>
            <a:ext cx="792066" cy="744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1988" grpId="0"/>
      <p:bldP spid="4198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 bwMode="auto">
          <a:xfrm>
            <a:off x="656590" y="1137920"/>
            <a:ext cx="10699115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456946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3011" name="Picture 4" descr="C:\Documents and Settings\Administrator\桌面\图片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053">
            <a:off x="6179135" y="2307940"/>
            <a:ext cx="3803627" cy="2649758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2" name="矩形 11"/>
          <p:cNvSpPr>
            <a:spLocks noChangeArrowheads="1"/>
          </p:cNvSpPr>
          <p:nvPr/>
        </p:nvSpPr>
        <p:spPr bwMode="auto">
          <a:xfrm>
            <a:off x="1919652" y="3140976"/>
            <a:ext cx="3743902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小学生没有足够的能力入水救溺水者，千万不能下水救人，以免发生更多的悲剧。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43013" name="矩形 14"/>
          <p:cNvSpPr>
            <a:spLocks noChangeArrowheads="1"/>
          </p:cNvSpPr>
          <p:nvPr/>
        </p:nvSpPr>
        <p:spPr bwMode="auto">
          <a:xfrm>
            <a:off x="1487616" y="2171498"/>
            <a:ext cx="4319587" cy="523220"/>
          </a:xfrm>
          <a:prstGeom prst="rect">
            <a:avLst/>
          </a:prstGeom>
          <a:solidFill>
            <a:srgbClr val="22BDBD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      2、不能入水施救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315"/>
          <a:stretch>
            <a:fillRect/>
          </a:stretch>
        </p:blipFill>
        <p:spPr>
          <a:xfrm>
            <a:off x="1667631" y="2027200"/>
            <a:ext cx="792066" cy="744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3012" grpId="0"/>
      <p:bldP spid="430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4ca15394c6c45c013f8036eab19918e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" y="-2540"/>
            <a:ext cx="12186920" cy="685038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 bwMode="auto">
          <a:xfrm>
            <a:off x="1696312" y="1137892"/>
            <a:ext cx="8799040" cy="5077989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876235" y="1640840"/>
            <a:ext cx="4953635" cy="537210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kern="0" dirty="0">
                <a:solidFill>
                  <a:schemeClr val="accent4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远离野外危险水域</a:t>
            </a:r>
            <a:endParaRPr lang="zh-CN" altLang="en-US" kern="0" dirty="0">
              <a:solidFill>
                <a:schemeClr val="accent4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28" name="标题 1"/>
          <p:cNvSpPr txBox="1"/>
          <p:nvPr/>
        </p:nvSpPr>
        <p:spPr>
          <a:xfrm>
            <a:off x="5398205" y="2559685"/>
            <a:ext cx="3204210" cy="537210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kern="0" dirty="0">
                <a:solidFill>
                  <a:schemeClr val="accent4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游泳注意事项</a:t>
            </a:r>
            <a:endParaRPr lang="zh-CN" altLang="en-US" kern="0" dirty="0">
              <a:solidFill>
                <a:schemeClr val="accent4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31" name="标题 1"/>
          <p:cNvSpPr txBox="1"/>
          <p:nvPr/>
        </p:nvSpPr>
        <p:spPr>
          <a:xfrm>
            <a:off x="5305495" y="3357245"/>
            <a:ext cx="4953635" cy="537210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kern="0" dirty="0">
                <a:solidFill>
                  <a:schemeClr val="accent4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同伴落水不要错误营救</a:t>
            </a:r>
            <a:endParaRPr lang="zh-CN" altLang="en-US" kern="0" dirty="0">
              <a:solidFill>
                <a:schemeClr val="accent4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34" name="标题 1"/>
          <p:cNvSpPr txBox="1"/>
          <p:nvPr/>
        </p:nvSpPr>
        <p:spPr>
          <a:xfrm>
            <a:off x="5305495" y="4271645"/>
            <a:ext cx="4953635" cy="537210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kern="0" dirty="0">
                <a:solidFill>
                  <a:schemeClr val="accent4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同伴落水如何正确施救</a:t>
            </a:r>
            <a:endParaRPr lang="zh-CN" altLang="en-US" kern="0" dirty="0">
              <a:solidFill>
                <a:schemeClr val="accent4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37" name="标题 1"/>
          <p:cNvSpPr txBox="1"/>
          <p:nvPr/>
        </p:nvSpPr>
        <p:spPr>
          <a:xfrm>
            <a:off x="4876235" y="5185410"/>
            <a:ext cx="4953635" cy="537210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kern="0" dirty="0">
                <a:solidFill>
                  <a:schemeClr val="accent4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不慎落水如何自救</a:t>
            </a:r>
            <a:endParaRPr lang="zh-CN" altLang="en-US" kern="0" dirty="0">
              <a:solidFill>
                <a:schemeClr val="accent4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48996">
            <a:off x="4842510" y="1583055"/>
            <a:ext cx="651510" cy="651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48996">
            <a:off x="4842510" y="2496820"/>
            <a:ext cx="651510" cy="6515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48996">
            <a:off x="4842510" y="3300095"/>
            <a:ext cx="651510" cy="6515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48996">
            <a:off x="4842510" y="4213860"/>
            <a:ext cx="651510" cy="6515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48996">
            <a:off x="4842510" y="5127625"/>
            <a:ext cx="651510" cy="6515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03195" y="1415415"/>
            <a:ext cx="1402080" cy="45231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9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1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目</a:t>
            </a:r>
            <a:endParaRPr lang="zh-CN" altLang="en-US" sz="9600" b="1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1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9600" b="1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1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9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1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录</a:t>
            </a:r>
            <a:endParaRPr lang="zh-CN" altLang="en-US" sz="9600" b="1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1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403" y="2848867"/>
            <a:ext cx="1656629" cy="16566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 bwMode="auto">
          <a:xfrm>
            <a:off x="656590" y="1137920"/>
            <a:ext cx="10699115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456946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6628" name="矩形 2"/>
          <p:cNvSpPr>
            <a:spLocks noChangeArrowheads="1"/>
          </p:cNvSpPr>
          <p:nvPr/>
        </p:nvSpPr>
        <p:spPr bwMode="auto">
          <a:xfrm>
            <a:off x="2207676" y="3717024"/>
            <a:ext cx="8190712" cy="1383665"/>
          </a:xfrm>
          <a:prstGeom prst="rect">
            <a:avLst/>
          </a:prstGeom>
          <a:noFill/>
          <a:ln w="9525" cmpd="sng">
            <a:noFill/>
            <a:miter lim="800000"/>
          </a:ln>
          <a:effectLst>
            <a:outerShdw dist="63500" dir="3187806" algn="ctr" rotWithShape="0">
              <a:schemeClr val="tx1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救援的第一要务是保证自身安全，不然就是添乱，甚至可能引发更大的悲剧！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3795395" y="2550795"/>
            <a:ext cx="6192520" cy="537210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sz="4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救援第一要务 ！！！</a:t>
            </a:r>
            <a:endParaRPr lang="zh-CN" altLang="en-US" sz="48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530" y="1356995"/>
            <a:ext cx="1424305" cy="2595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6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a1015f3e6d14e058cba7d72f63a9c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8255"/>
            <a:ext cx="12209145" cy="685546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 bwMode="auto">
          <a:xfrm>
            <a:off x="1834107" y="1005812"/>
            <a:ext cx="8799040" cy="5077989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03248" y="1447688"/>
            <a:ext cx="2621280" cy="82994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第四部分</a:t>
            </a:r>
            <a:endParaRPr lang="zh-CN" altLang="en-US" sz="4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3368675" y="2479675"/>
            <a:ext cx="5434965" cy="537210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sz="80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同伴落水如何正确营救</a:t>
            </a:r>
            <a:endParaRPr lang="zh-CN" altLang="en-US" sz="80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66125" y="2594610"/>
            <a:ext cx="3630930" cy="3634105"/>
          </a:xfrm>
          <a:prstGeom prst="rect">
            <a:avLst/>
          </a:prstGeom>
          <a:effectLst>
            <a:outerShdw blurRad="50800" dist="139700" dir="96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553710" y="5186680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615" y="4106545"/>
            <a:ext cx="1977390" cy="19773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48996">
            <a:off x="854075" y="286385"/>
            <a:ext cx="2344420" cy="234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 bwMode="auto">
          <a:xfrm>
            <a:off x="656590" y="1137920"/>
            <a:ext cx="10699115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456946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6082" name="图片 4" descr="E:\溺水专题图片\呼救.jpg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928" y="2060886"/>
            <a:ext cx="5365332" cy="3119777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0" name="Rectangle 2"/>
          <p:cNvSpPr>
            <a:spLocks noChangeArrowheads="1"/>
          </p:cNvSpPr>
          <p:nvPr/>
        </p:nvSpPr>
        <p:spPr bwMode="auto">
          <a:xfrm>
            <a:off x="1769368" y="3069456"/>
            <a:ext cx="3168264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碰到有人溺水，第一时间要大声呼叫，派出一人去寻求成人的帮助（如果有多个同伴在一起的话）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1631628" y="2276904"/>
            <a:ext cx="2952246" cy="523220"/>
          </a:xfrm>
          <a:prstGeom prst="rect">
            <a:avLst/>
          </a:prstGeom>
          <a:solidFill>
            <a:srgbClr val="22BDBD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、正确施救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06"/>
          <a:stretch>
            <a:fillRect/>
          </a:stretch>
        </p:blipFill>
        <p:spPr>
          <a:xfrm>
            <a:off x="1525386" y="3068970"/>
            <a:ext cx="487963" cy="464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9940" grpId="0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 bwMode="auto">
          <a:xfrm>
            <a:off x="656590" y="1137920"/>
            <a:ext cx="10699115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456946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6628" name="矩形 2"/>
          <p:cNvSpPr>
            <a:spLocks noChangeArrowheads="1"/>
          </p:cNvSpPr>
          <p:nvPr/>
        </p:nvSpPr>
        <p:spPr bwMode="auto">
          <a:xfrm>
            <a:off x="2423694" y="3645108"/>
            <a:ext cx="7848654" cy="1383665"/>
          </a:xfrm>
          <a:prstGeom prst="rect">
            <a:avLst/>
          </a:prstGeom>
          <a:noFill/>
          <a:ln w="9525" cmpd="sng">
            <a:noFill/>
            <a:miter lim="800000"/>
          </a:ln>
          <a:effectLst>
            <a:outerShdw dist="63500" dir="3187806" algn="ctr" rotWithShape="0">
              <a:schemeClr val="tx1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高年级同学和在有条件的情况下，除了呼叫大人，还可以这样做：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3883025" y="2660650"/>
            <a:ext cx="6192520" cy="537210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sz="4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溺水正确营救 ！！！</a:t>
            </a:r>
            <a:endParaRPr lang="zh-CN" altLang="en-US" sz="48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570" y="1556934"/>
            <a:ext cx="1076188" cy="216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6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 bwMode="auto">
          <a:xfrm>
            <a:off x="656590" y="1137920"/>
            <a:ext cx="10699115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55" y="474853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8131" name="Picture 4" descr="C:\Documents and Settings\Administrator\桌面\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868" y="2345405"/>
            <a:ext cx="3528294" cy="2344596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2" name="Picture 6" descr="E:\12\漫画素材分类\溺水、急救\2-14(5)-副本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65">
            <a:off x="1942738" y="2408788"/>
            <a:ext cx="3717653" cy="2333536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4" name="Text Box 5"/>
          <p:cNvSpPr txBox="1">
            <a:spLocks noChangeArrowheads="1"/>
          </p:cNvSpPr>
          <p:nvPr/>
        </p:nvSpPr>
        <p:spPr bwMode="auto">
          <a:xfrm>
            <a:off x="6943993" y="4999947"/>
            <a:ext cx="345017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在周边寻找漂浮物给落水者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48135" name="矩形 1"/>
          <p:cNvSpPr>
            <a:spLocks noChangeArrowheads="1"/>
          </p:cNvSpPr>
          <p:nvPr/>
        </p:nvSpPr>
        <p:spPr bwMode="auto">
          <a:xfrm>
            <a:off x="2495700" y="1552856"/>
            <a:ext cx="328778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寻找竹竿、树枝等，俯身趴下来，慢慢将溺水者拉上岸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06"/>
          <a:stretch>
            <a:fillRect/>
          </a:stretch>
        </p:blipFill>
        <p:spPr>
          <a:xfrm>
            <a:off x="1953428" y="1674404"/>
            <a:ext cx="487963" cy="4647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06"/>
          <a:stretch>
            <a:fillRect/>
          </a:stretch>
        </p:blipFill>
        <p:spPr>
          <a:xfrm>
            <a:off x="6456030" y="4975389"/>
            <a:ext cx="487963" cy="464790"/>
          </a:xfrm>
          <a:prstGeom prst="rect">
            <a:avLst/>
          </a:prstGeom>
        </p:spPr>
      </p:pic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1908042" y="4957825"/>
            <a:ext cx="2233978" cy="461665"/>
          </a:xfrm>
          <a:prstGeom prst="rect">
            <a:avLst/>
          </a:prstGeom>
          <a:solidFill>
            <a:srgbClr val="22BDBD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、正确施救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11" name="矩形 14"/>
          <p:cNvSpPr>
            <a:spLocks noChangeArrowheads="1"/>
          </p:cNvSpPr>
          <p:nvPr/>
        </p:nvSpPr>
        <p:spPr bwMode="auto">
          <a:xfrm>
            <a:off x="6456030" y="1677529"/>
            <a:ext cx="2233978" cy="461665"/>
          </a:xfrm>
          <a:prstGeom prst="rect">
            <a:avLst/>
          </a:prstGeom>
          <a:solidFill>
            <a:srgbClr val="22BDBD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、正确施救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8134" grpId="0"/>
      <p:bldP spid="48135" grpId="0"/>
      <p:bldP spid="5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 bwMode="auto">
          <a:xfrm>
            <a:off x="656590" y="1137920"/>
            <a:ext cx="10699115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90" y="469265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9155" name="矩形 1"/>
          <p:cNvSpPr>
            <a:spLocks noChangeArrowheads="1"/>
          </p:cNvSpPr>
          <p:nvPr/>
        </p:nvSpPr>
        <p:spPr bwMode="auto">
          <a:xfrm>
            <a:off x="7680132" y="3356994"/>
            <a:ext cx="2812527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     当周围没有漂浮物或者竹竿时，可以用衣服打绳结抛向溺水者。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49156" name="Picture 5" descr="E:\12\漫画素材分类\溺水、急救\1-3-副本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664" y="1988880"/>
            <a:ext cx="5040420" cy="3292050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7680132" y="2708940"/>
            <a:ext cx="2744514" cy="461665"/>
          </a:xfrm>
          <a:prstGeom prst="rect">
            <a:avLst/>
          </a:prstGeom>
          <a:solidFill>
            <a:srgbClr val="22BDBD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、正确施救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06"/>
          <a:stretch>
            <a:fillRect/>
          </a:stretch>
        </p:blipFill>
        <p:spPr>
          <a:xfrm>
            <a:off x="7645770" y="3401106"/>
            <a:ext cx="487963" cy="464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9155" grpId="0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a1015f3e6d14e058cba7d72f63a9c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8255"/>
            <a:ext cx="12209145" cy="685546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 bwMode="auto">
          <a:xfrm>
            <a:off x="1834107" y="1005812"/>
            <a:ext cx="8799040" cy="5077989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03248" y="1447688"/>
            <a:ext cx="2621280" cy="82994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第五部分</a:t>
            </a:r>
            <a:endParaRPr lang="zh-CN" altLang="en-US" sz="4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3368675" y="2479675"/>
            <a:ext cx="5434965" cy="537210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sz="80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不慎落水如何自救</a:t>
            </a:r>
            <a:endParaRPr lang="zh-CN" altLang="en-US" sz="80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66125" y="2594610"/>
            <a:ext cx="3630930" cy="3634105"/>
          </a:xfrm>
          <a:prstGeom prst="rect">
            <a:avLst/>
          </a:prstGeom>
          <a:effectLst>
            <a:outerShdw blurRad="50800" dist="139700" dir="96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553710" y="5186680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615" y="4106545"/>
            <a:ext cx="1977390" cy="19773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48996">
            <a:off x="854075" y="286385"/>
            <a:ext cx="2344420" cy="234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 bwMode="auto">
          <a:xfrm>
            <a:off x="656590" y="1137920"/>
            <a:ext cx="10699115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456946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1204" name="Rectangle 1"/>
          <p:cNvSpPr>
            <a:spLocks noChangeArrowheads="1"/>
          </p:cNvSpPr>
          <p:nvPr/>
        </p:nvSpPr>
        <p:spPr bwMode="auto">
          <a:xfrm>
            <a:off x="3287766" y="3429724"/>
            <a:ext cx="590449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不慎落入水中，千万不要惊慌，要采取正确的措施自救，以便争取获救的机会。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2199005" y="2075815"/>
            <a:ext cx="7793990" cy="537210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sz="60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不慎落水如何自救</a:t>
            </a:r>
            <a:endParaRPr lang="zh-CN" altLang="en-US" sz="60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120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 bwMode="auto">
          <a:xfrm>
            <a:off x="656590" y="1137920"/>
            <a:ext cx="10699115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90" y="479552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2226" name="Picture 5" descr="E:\12\漫画素材分类\溺水、急救\2-14(4)-副本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65">
            <a:off x="1858690" y="1590116"/>
            <a:ext cx="3692976" cy="2452270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E:\12\漫画素材分类\溺水、急救\2-14(2)-副本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553">
            <a:off x="6770911" y="1621090"/>
            <a:ext cx="3659400" cy="2464051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14"/>
          <p:cNvSpPr>
            <a:spLocks noChangeArrowheads="1"/>
          </p:cNvSpPr>
          <p:nvPr/>
        </p:nvSpPr>
        <p:spPr bwMode="auto">
          <a:xfrm>
            <a:off x="1881676" y="1765467"/>
            <a:ext cx="2744514" cy="460375"/>
          </a:xfrm>
          <a:prstGeom prst="rect">
            <a:avLst/>
          </a:prstGeom>
          <a:solidFill>
            <a:srgbClr val="22BDBD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、正确自救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4" name="矩形 14"/>
          <p:cNvSpPr>
            <a:spLocks noChangeArrowheads="1"/>
          </p:cNvSpPr>
          <p:nvPr/>
        </p:nvSpPr>
        <p:spPr bwMode="auto">
          <a:xfrm>
            <a:off x="6760740" y="1765467"/>
            <a:ext cx="2744514" cy="461665"/>
          </a:xfrm>
          <a:prstGeom prst="rect">
            <a:avLst/>
          </a:prstGeom>
          <a:solidFill>
            <a:srgbClr val="22BDBD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、正确自救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901883" y="4250484"/>
            <a:ext cx="3685140" cy="1120557"/>
            <a:chOff x="6783671" y="4352938"/>
            <a:chExt cx="3685140" cy="1120557"/>
          </a:xfrm>
        </p:grpSpPr>
        <p:sp>
          <p:nvSpPr>
            <p:cNvPr id="9" name="TextBox 2"/>
            <p:cNvSpPr>
              <a:spLocks noChangeArrowheads="1"/>
            </p:cNvSpPr>
            <p:nvPr/>
          </p:nvSpPr>
          <p:spPr bwMode="auto">
            <a:xfrm>
              <a:off x="6783671" y="4550165"/>
              <a:ext cx="368514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inpin liuliuyuan" panose="02000000000000000000" pitchFamily="2" charset="-122"/>
                </a:rPr>
                <a:t>        及时甩掉鞋子和口袋里的重物，但不要脱掉衣服，因为它会产生一定的浮力，对你有很大帮助。</a:t>
              </a:r>
              <a:endPara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906"/>
            <a:stretch>
              <a:fillRect/>
            </a:stretch>
          </p:blipFill>
          <p:spPr>
            <a:xfrm>
              <a:off x="6875232" y="4352938"/>
              <a:ext cx="487963" cy="46479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881018" y="4192131"/>
            <a:ext cx="3672305" cy="1348297"/>
            <a:chOff x="1775640" y="4415544"/>
            <a:chExt cx="3672305" cy="1348297"/>
          </a:xfrm>
        </p:grpSpPr>
        <p:sp>
          <p:nvSpPr>
            <p:cNvPr id="52227" name="TextBox 2"/>
            <p:cNvSpPr>
              <a:spLocks noChangeArrowheads="1"/>
            </p:cNvSpPr>
            <p:nvPr/>
          </p:nvSpPr>
          <p:spPr bwMode="auto">
            <a:xfrm>
              <a:off x="1775640" y="4563512"/>
              <a:ext cx="367230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inpin liuliuyuan" panose="02000000000000000000" pitchFamily="2" charset="-122"/>
                </a:rPr>
                <a:t>       如果你不习水性，应迅速把头向后仰，口向上，尽量使口鼻露出水面，不能将手上举或挣扎，以免使身体下沉。</a:t>
              </a:r>
              <a:endPara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906"/>
            <a:stretch>
              <a:fillRect/>
            </a:stretch>
          </p:blipFill>
          <p:spPr>
            <a:xfrm>
              <a:off x="1847646" y="4415544"/>
              <a:ext cx="487963" cy="46479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 bwMode="auto">
          <a:xfrm>
            <a:off x="656590" y="1137920"/>
            <a:ext cx="10699115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90" y="479552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4275" name="TextBox 2"/>
          <p:cNvSpPr>
            <a:spLocks noChangeArrowheads="1"/>
          </p:cNvSpPr>
          <p:nvPr/>
        </p:nvSpPr>
        <p:spPr bwMode="auto">
          <a:xfrm>
            <a:off x="1991658" y="1954425"/>
            <a:ext cx="3096258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假如周围有木板，应抓住，借用木板的浮力使自己的身体尽量往上浮。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0042" y="1954425"/>
            <a:ext cx="3672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如果有人跳水相救，千万不可死死抱住救助者不放，而应尽量放松，配合救助者把你带到岸边。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22"/>
          <a:stretch>
            <a:fillRect/>
          </a:stretch>
        </p:blipFill>
        <p:spPr>
          <a:xfrm>
            <a:off x="1775640" y="3068970"/>
            <a:ext cx="3672306" cy="2364542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36" y="3068970"/>
            <a:ext cx="3672306" cy="2364542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7" name="矩形 14"/>
          <p:cNvSpPr>
            <a:spLocks noChangeArrowheads="1"/>
          </p:cNvSpPr>
          <p:nvPr/>
        </p:nvSpPr>
        <p:spPr bwMode="auto">
          <a:xfrm>
            <a:off x="1919652" y="1460721"/>
            <a:ext cx="2744514" cy="461665"/>
          </a:xfrm>
          <a:prstGeom prst="rect">
            <a:avLst/>
          </a:prstGeom>
          <a:solidFill>
            <a:srgbClr val="22BDBD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、正确自救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9" name="矩形 14"/>
          <p:cNvSpPr>
            <a:spLocks noChangeArrowheads="1"/>
          </p:cNvSpPr>
          <p:nvPr/>
        </p:nvSpPr>
        <p:spPr bwMode="auto">
          <a:xfrm>
            <a:off x="6632383" y="1460720"/>
            <a:ext cx="2744514" cy="461665"/>
          </a:xfrm>
          <a:prstGeom prst="rect">
            <a:avLst/>
          </a:prstGeom>
          <a:solidFill>
            <a:srgbClr val="22BDBD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、正确自救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4275" grpId="0"/>
      <p:bldP spid="4" grpId="0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6084dd3d8bb20f3843e641d74c2bbc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1905"/>
            <a:ext cx="12203430" cy="6862445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 bwMode="auto">
          <a:xfrm>
            <a:off x="1696312" y="1137892"/>
            <a:ext cx="8799040" cy="5077989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sp>
        <p:nvSpPr>
          <p:cNvPr id="15363" name="矩形 5"/>
          <p:cNvSpPr>
            <a:spLocks noChangeArrowheads="1"/>
          </p:cNvSpPr>
          <p:nvPr/>
        </p:nvSpPr>
        <p:spPr bwMode="auto">
          <a:xfrm>
            <a:off x="3262647" y="1717046"/>
            <a:ext cx="5676283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22BDBD"/>
                </a:solidFill>
                <a:latin typeface="inpin liuliuyuan" panose="02000000000000000000" pitchFamily="2" charset="-122"/>
                <a:ea typeface="inpin liuliuyuan" panose="02000000000000000000" pitchFamily="2" charset="-122"/>
                <a:sym typeface="inpin liuliuyuan" panose="02000000000000000000" pitchFamily="2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随着夏季来临，中小学生游泳溺水事故进入高发期。教育局发出紧急通知，明确要求中小学生不准私自下水游泳；不到无安全保障的水域游泳。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171" y="1985321"/>
            <a:ext cx="3743846" cy="3745479"/>
          </a:xfrm>
          <a:prstGeom prst="rect">
            <a:avLst/>
          </a:prstGeom>
          <a:effectLst>
            <a:outerShdw blurRad="50800" dist="228600" dir="2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4355786" y="5545621"/>
            <a:ext cx="1731173" cy="670394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730" y="4636770"/>
            <a:ext cx="2152015" cy="2152015"/>
          </a:xfrm>
          <a:prstGeom prst="rect">
            <a:avLst/>
          </a:prstGeom>
          <a:effectLst>
            <a:outerShdw blurRad="50800" dist="63500" dir="10200000" algn="ctr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1536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 bwMode="auto">
          <a:xfrm>
            <a:off x="656590" y="1137920"/>
            <a:ext cx="10699115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456946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712" y="2852952"/>
            <a:ext cx="1165773" cy="233980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151838" y="2755423"/>
            <a:ext cx="6600042" cy="2306955"/>
            <a:chOff x="4495509" y="2683816"/>
            <a:chExt cx="6600042" cy="2306955"/>
          </a:xfrm>
        </p:grpSpPr>
        <p:sp>
          <p:nvSpPr>
            <p:cNvPr id="6" name="矩形 5"/>
            <p:cNvSpPr/>
            <p:nvPr/>
          </p:nvSpPr>
          <p:spPr>
            <a:xfrm>
              <a:off x="4999551" y="2683816"/>
              <a:ext cx="6096000" cy="230695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npin liuliuyuan" panose="02000000000000000000" pitchFamily="2" charset="-122"/>
                </a:rPr>
                <a:t>不私自下水游泳；不擅自与他人结伴游泳；</a:t>
              </a:r>
              <a:endPara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npin liuliuyuan" panose="02000000000000000000" pitchFamily="2" charset="-122"/>
                </a:rPr>
                <a:t>不在无家长或教师带领的情况下游泳；</a:t>
              </a:r>
              <a:endPara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npin liuliuyuan" panose="02000000000000000000" pitchFamily="2" charset="-122"/>
                </a:rPr>
                <a:t>不到无安全设施、无救援人员的水域游泳；</a:t>
              </a:r>
              <a:endPara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npin liuliuyuan" panose="02000000000000000000" pitchFamily="2" charset="-122"/>
                </a:rPr>
                <a:t>不到不熟悉的水域游泳；不擅自下水施救。</a:t>
              </a:r>
              <a:endPara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906"/>
            <a:stretch>
              <a:fillRect/>
            </a:stretch>
          </p:blipFill>
          <p:spPr>
            <a:xfrm>
              <a:off x="4495509" y="2935711"/>
              <a:ext cx="374013" cy="3562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906"/>
            <a:stretch>
              <a:fillRect/>
            </a:stretch>
          </p:blipFill>
          <p:spPr>
            <a:xfrm>
              <a:off x="4495509" y="3461796"/>
              <a:ext cx="374013" cy="3562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906"/>
            <a:stretch>
              <a:fillRect/>
            </a:stretch>
          </p:blipFill>
          <p:spPr>
            <a:xfrm>
              <a:off x="4495509" y="3987881"/>
              <a:ext cx="374013" cy="35625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906"/>
            <a:stretch>
              <a:fillRect/>
            </a:stretch>
          </p:blipFill>
          <p:spPr>
            <a:xfrm>
              <a:off x="4495509" y="4513967"/>
              <a:ext cx="374013" cy="356251"/>
            </a:xfrm>
            <a:prstGeom prst="rect">
              <a:avLst/>
            </a:prstGeom>
          </p:spPr>
        </p:pic>
      </p:grpSp>
      <p:sp>
        <p:nvSpPr>
          <p:cNvPr id="56323" name="Text Box 3"/>
          <p:cNvSpPr>
            <a:spLocks noChangeArrowheads="1"/>
          </p:cNvSpPr>
          <p:nvPr/>
        </p:nvSpPr>
        <p:spPr bwMode="auto">
          <a:xfrm>
            <a:off x="1856740" y="2108835"/>
            <a:ext cx="8895080" cy="64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生命可贵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，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请远离危险水域，安全游泳！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3453940" y="6211101"/>
            <a:ext cx="1731173" cy="670394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118" y="5661282"/>
            <a:ext cx="1656629" cy="165662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98545" y="711200"/>
            <a:ext cx="46532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>
                <a:ln w="9525">
                  <a:solidFill>
                    <a:schemeClr val="bg1"/>
                  </a:solidFill>
                  <a:prstDash val="solid"/>
                </a:ln>
                <a:solidFill>
                  <a:srgbClr val="435A76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lang="zh-CN" altLang="en-US" sz="8800">
              <a:ln w="9525">
                <a:solidFill>
                  <a:schemeClr val="bg1"/>
                </a:solidFill>
                <a:prstDash val="solid"/>
              </a:ln>
              <a:solidFill>
                <a:srgbClr val="435A76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a1015f3e6d14e058cba7d72f63a9c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8255"/>
            <a:ext cx="12209145" cy="685546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 bwMode="auto">
          <a:xfrm>
            <a:off x="1834107" y="1005812"/>
            <a:ext cx="8799040" cy="5077989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03248" y="1447688"/>
            <a:ext cx="2621280" cy="82994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第一部分</a:t>
            </a:r>
            <a:endParaRPr lang="zh-CN" altLang="en-US" sz="4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3850005" y="2479675"/>
            <a:ext cx="4953635" cy="537210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sz="80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远离野外危险水域</a:t>
            </a:r>
            <a:endParaRPr lang="zh-CN" altLang="en-US" sz="80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66125" y="2594610"/>
            <a:ext cx="3630930" cy="3634105"/>
          </a:xfrm>
          <a:prstGeom prst="rect">
            <a:avLst/>
          </a:prstGeom>
          <a:effectLst>
            <a:outerShdw blurRad="50800" dist="139700" dir="96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553710" y="5186680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615" y="4106545"/>
            <a:ext cx="1977390" cy="19773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48996">
            <a:off x="854075" y="286385"/>
            <a:ext cx="2344420" cy="234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 bwMode="auto">
          <a:xfrm>
            <a:off x="1696312" y="1137892"/>
            <a:ext cx="8799040" cy="5077989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2148546" y="3337730"/>
            <a:ext cx="4104342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一般发生溺水的地点在：水库、水坑、河流、溪边，游泳池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……</a:t>
            </a:r>
            <a:endParaRPr lang="en-US" altLang="zh-CN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8" r="17324" b="9056"/>
          <a:stretch>
            <a:fillRect/>
          </a:stretch>
        </p:blipFill>
        <p:spPr>
          <a:xfrm>
            <a:off x="6221452" y="1196814"/>
            <a:ext cx="4276127" cy="4367509"/>
          </a:xfrm>
          <a:custGeom>
            <a:avLst/>
            <a:gdLst>
              <a:gd name="connsiteX0" fmla="*/ 0 w 3714750"/>
              <a:gd name="connsiteY0" fmla="*/ 0 h 3794135"/>
              <a:gd name="connsiteX1" fmla="*/ 3714750 w 3714750"/>
              <a:gd name="connsiteY1" fmla="*/ 0 h 3794135"/>
              <a:gd name="connsiteX2" fmla="*/ 3714750 w 3714750"/>
              <a:gd name="connsiteY2" fmla="*/ 3794135 h 3794135"/>
              <a:gd name="connsiteX3" fmla="*/ 0 w 3714750"/>
              <a:gd name="connsiteY3" fmla="*/ 3794135 h 379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4750" h="3794135">
                <a:moveTo>
                  <a:pt x="0" y="0"/>
                </a:moveTo>
                <a:lnTo>
                  <a:pt x="3714750" y="0"/>
                </a:lnTo>
                <a:lnTo>
                  <a:pt x="3714750" y="3794135"/>
                </a:lnTo>
                <a:lnTo>
                  <a:pt x="0" y="3794135"/>
                </a:lnTo>
                <a:close/>
              </a:path>
            </a:pathLst>
          </a:custGeom>
        </p:spPr>
      </p:pic>
      <p:sp>
        <p:nvSpPr>
          <p:cNvPr id="6" name="标题 1"/>
          <p:cNvSpPr txBox="1"/>
          <p:nvPr/>
        </p:nvSpPr>
        <p:spPr>
          <a:xfrm>
            <a:off x="1555750" y="2045335"/>
            <a:ext cx="4953635" cy="537210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sz="66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危险水域</a:t>
            </a:r>
            <a:endParaRPr lang="zh-CN" altLang="en-US" sz="66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610" y="4664075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6877685" y="5318760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194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 bwMode="auto">
          <a:xfrm>
            <a:off x="1223645" y="872490"/>
            <a:ext cx="9725025" cy="5360670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sp>
        <p:nvSpPr>
          <p:cNvPr id="16387" name="Text Box 3"/>
          <p:cNvSpPr>
            <a:spLocks noChangeArrowheads="1"/>
          </p:cNvSpPr>
          <p:nvPr/>
        </p:nvSpPr>
        <p:spPr bwMode="auto">
          <a:xfrm>
            <a:off x="1625362" y="2204898"/>
            <a:ext cx="4614650" cy="460375"/>
          </a:xfrm>
          <a:prstGeom prst="rect">
            <a:avLst/>
          </a:prstGeom>
          <a:solidFill>
            <a:srgbClr val="22BDBD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为什么游泳池也会发生溺水呢？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4" name="Text Box 3"/>
          <p:cNvSpPr>
            <a:spLocks noChangeArrowheads="1"/>
          </p:cNvSpPr>
          <p:nvPr/>
        </p:nvSpPr>
        <p:spPr bwMode="auto">
          <a:xfrm>
            <a:off x="1808510" y="2996964"/>
            <a:ext cx="4248354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“在人们惯性思维里，都觉得在河里或水库里游泳比较危险。其实从最近几年的经验看，游泳池里出意外的案例也特别多，而且有增多的趋势。”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84561" y="1847275"/>
            <a:ext cx="3884443" cy="3411247"/>
            <a:chOff x="6888066" y="1988880"/>
            <a:chExt cx="3884443" cy="34112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8066" y="1988880"/>
              <a:ext cx="3884443" cy="34112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20045" y="2584261"/>
              <a:ext cx="2220483" cy="2220483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4569460"/>
            <a:ext cx="1977390" cy="1977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16387" grpId="0" bldLvl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 bwMode="auto">
          <a:xfrm>
            <a:off x="1545590" y="1137920"/>
            <a:ext cx="8949690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456946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7652" name="矩形 6"/>
          <p:cNvSpPr>
            <a:spLocks noChangeArrowheads="1"/>
          </p:cNvSpPr>
          <p:nvPr/>
        </p:nvSpPr>
        <p:spPr bwMode="auto">
          <a:xfrm>
            <a:off x="6583045" y="2331720"/>
            <a:ext cx="3839845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2014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年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7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日，一名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9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岁孩子在三亚某酒店游泳时不幸溺亡；</a:t>
            </a:r>
            <a:endParaRPr lang="en-US" altLang="zh-CN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2014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年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7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日，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8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岁男孩在海口市现代花园小区游泳池溺亡；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……</a:t>
            </a:r>
            <a:endParaRPr lang="en-US" altLang="zh-CN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6" name="Text Box 3"/>
          <p:cNvSpPr>
            <a:spLocks noChangeArrowheads="1"/>
          </p:cNvSpPr>
          <p:nvPr/>
        </p:nvSpPr>
        <p:spPr bwMode="auto">
          <a:xfrm>
            <a:off x="7131983" y="1563430"/>
            <a:ext cx="2448204" cy="461665"/>
          </a:xfrm>
          <a:prstGeom prst="rect">
            <a:avLst/>
          </a:prstGeom>
          <a:solidFill>
            <a:srgbClr val="22BDBD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悲痛案例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2078" y="2157810"/>
            <a:ext cx="3795255" cy="2542821"/>
          </a:xfrm>
          <a:prstGeom prst="rect">
            <a:avLst/>
          </a:prstGeom>
          <a:ln w="88900" cap="sq" cmpd="thickThin">
            <a:solidFill>
              <a:srgbClr val="22BDBD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27652" grpId="0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 bwMode="auto">
          <a:xfrm>
            <a:off x="1696312" y="1137892"/>
            <a:ext cx="8799040" cy="5077989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456946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8675" name="Rectangle 1"/>
          <p:cNvSpPr>
            <a:spLocks noChangeArrowheads="1"/>
          </p:cNvSpPr>
          <p:nvPr/>
        </p:nvSpPr>
        <p:spPr bwMode="auto">
          <a:xfrm>
            <a:off x="1991658" y="1939796"/>
            <a:ext cx="2976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你知道吗？</a:t>
            </a:r>
            <a:endParaRPr lang="zh-CN" altLang="en-US" sz="4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sp>
        <p:nvSpPr>
          <p:cNvPr id="28678" name="Rectangle 1"/>
          <p:cNvSpPr>
            <a:spLocks noChangeArrowheads="1"/>
          </p:cNvSpPr>
          <p:nvPr/>
        </p:nvSpPr>
        <p:spPr bwMode="auto">
          <a:xfrm>
            <a:off x="2135670" y="2682491"/>
            <a:ext cx="4288524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人在溺水后，</a:t>
            </a:r>
            <a:endParaRPr lang="en-US" altLang="zh-CN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分钟后将失去意识；</a:t>
            </a:r>
            <a:endParaRPr lang="en-US" altLang="zh-CN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4-6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分钟身体将遭受不可避免的伤害</a:t>
            </a:r>
            <a:endParaRPr lang="en-US" altLang="zh-CN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npin liuliuyuan" panose="02000000000000000000" pitchFamily="2" charset="-122"/>
              </a:rPr>
              <a:t>如果在野外落水，很难被及时营救，从而溺水死亡。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21" name="图片 20" descr="9e738e17c5709aed1463550d4d8c9e9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1445" y="2111375"/>
            <a:ext cx="3898265" cy="3089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28675" grpId="0"/>
      <p:bldP spid="286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8a1c8afe2952fa3c8f456022fc684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3970"/>
            <a:ext cx="12212955" cy="686689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 bwMode="auto">
          <a:xfrm>
            <a:off x="1438910" y="1137920"/>
            <a:ext cx="9056370" cy="5078095"/>
          </a:xfrm>
          <a:prstGeom prst="roundRect">
            <a:avLst>
              <a:gd name="adj" fmla="val 3257"/>
            </a:avLst>
          </a:prstGeom>
          <a:solidFill>
            <a:schemeClr val="bg1">
              <a:alpha val="8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inpin liuliuyuan" panose="02000000000000000000" pitchFamily="2" charset="-122"/>
              <a:ea typeface="inpin liuliuyuan" panose="02000000000000000000" pitchFamily="2" charset="-122"/>
              <a:sym typeface="inpin liuliuyuan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4569460"/>
            <a:ext cx="197739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86748" r="39960"/>
          <a:stretch>
            <a:fillRect/>
          </a:stretch>
        </p:blipFill>
        <p:spPr>
          <a:xfrm>
            <a:off x="5733415" y="5335905"/>
            <a:ext cx="2315845" cy="897255"/>
          </a:xfrm>
          <a:custGeom>
            <a:avLst/>
            <a:gdLst>
              <a:gd name="connsiteX0" fmla="*/ 0 w 2736228"/>
              <a:gd name="connsiteY0" fmla="*/ 0 h 908790"/>
              <a:gd name="connsiteX1" fmla="*/ 2736228 w 2736228"/>
              <a:gd name="connsiteY1" fmla="*/ 0 h 908790"/>
              <a:gd name="connsiteX2" fmla="*/ 2736228 w 2736228"/>
              <a:gd name="connsiteY2" fmla="*/ 908790 h 908790"/>
              <a:gd name="connsiteX3" fmla="*/ 0 w 2736228"/>
              <a:gd name="connsiteY3" fmla="*/ 908790 h 908790"/>
              <a:gd name="connsiteX4" fmla="*/ 0 w 2736228"/>
              <a:gd name="connsiteY4" fmla="*/ 0 h 90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228" h="908790">
                <a:moveTo>
                  <a:pt x="0" y="0"/>
                </a:moveTo>
                <a:lnTo>
                  <a:pt x="2736228" y="0"/>
                </a:lnTo>
                <a:lnTo>
                  <a:pt x="2736228" y="908790"/>
                </a:lnTo>
                <a:lnTo>
                  <a:pt x="0" y="9087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9699" name="矩形 5"/>
          <p:cNvSpPr>
            <a:spLocks noChangeArrowheads="1"/>
          </p:cNvSpPr>
          <p:nvPr/>
        </p:nvSpPr>
        <p:spPr bwMode="auto">
          <a:xfrm>
            <a:off x="4660148" y="2260072"/>
            <a:ext cx="5256438" cy="133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经典趣体繁" panose="02010609000101010101" pitchFamily="49" charset="-122"/>
                <a:sym typeface="inpin liuliuyuan" panose="02000000000000000000" pitchFamily="2" charset="-122"/>
              </a:rPr>
              <a:t>所以，不管是野外的小溪河流水库，还是游泳池，都可能会发生溺水危险，同学们不仅要远离野外危险水域，在正规游泳池，也要牢记游泳安全。</a:t>
            </a:r>
            <a:endParaRPr lang="zh-CN" altLang="en-US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经典趣体繁" panose="02010609000101010101" pitchFamily="49" charset="-122"/>
              <a:sym typeface="inpin liuliuyuan" panose="02000000000000000000" pitchFamily="2" charset="-122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3958590" y="3929380"/>
            <a:ext cx="6445885" cy="537210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00000"/>
              </a:lnSpc>
              <a:buFontTx/>
            </a:pPr>
            <a:r>
              <a:rPr lang="zh-CN" altLang="en-US" sz="72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inpin liuliuyuan" panose="02000000000000000000" pitchFamily="2" charset="-122"/>
              </a:rPr>
              <a:t>远离危险水域</a:t>
            </a:r>
            <a:endParaRPr lang="zh-CN" altLang="en-US" sz="72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inpin liuliuyuan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087" y="1309172"/>
            <a:ext cx="2005588" cy="40264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29699" grpId="0"/>
    </p:bldLst>
  </p:timing>
</p:sld>
</file>

<file path=ppt/tags/tag1.xml><?xml version="1.0" encoding="utf-8"?>
<p:tagLst xmlns:p="http://schemas.openxmlformats.org/presentationml/2006/main">
  <p:tag name="ISPRING_PRESENTATION_TITLE" val="卡通儿童夏季防溺水主题班会PPT模板.pptx"/>
</p:tagLst>
</file>

<file path=ppt/theme/theme1.xml><?xml version="1.0" encoding="utf-8"?>
<a:theme xmlns:a="http://schemas.openxmlformats.org/drawingml/2006/main" name="www.99ppt.com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www.33ppt.com</Template>
  <TotalTime>0</TotalTime>
  <Words>1369</Words>
  <Application>WPS 演示</Application>
  <PresentationFormat>宽屏</PresentationFormat>
  <Paragraphs>149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inpin liuliuyuan</vt:lpstr>
      <vt:lpstr>黑体</vt:lpstr>
      <vt:lpstr>微软雅黑</vt:lpstr>
      <vt:lpstr>经典趣体繁</vt:lpstr>
      <vt:lpstr>Arial Unicode MS</vt:lpstr>
      <vt:lpstr>www.99ppt.com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www.33ppt.com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www.33ppt.com</dc:title>
  <dc:creator>www.33ppt.com</dc:creator>
  <cp:lastModifiedBy>撰冩沵莪哋嬡</cp:lastModifiedBy>
  <cp:revision>4</cp:revision>
  <dcterms:created xsi:type="dcterms:W3CDTF">2021-06-16T00:43:00Z</dcterms:created>
  <dcterms:modified xsi:type="dcterms:W3CDTF">2021-06-16T07:50:40Z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2052-11.1.0.10577</vt:lpwstr>
  </property>
  <property fmtid="{D5CDD505-2E9C-101B-9397-08002B2CF9AE}" pid="3" name="ICV">
    <vt:lpwstr>9E1EF8FC7A594D9CA8B58830EBCD87A8</vt:lpwstr>
  </property>
</Properties>
</file>