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25"/>
  </p:notesMasterIdLst>
  <p:sldIdLst>
    <p:sldId id="256" r:id="rId5"/>
    <p:sldId id="258" r:id="rId6"/>
    <p:sldId id="1009" r:id="rId7"/>
    <p:sldId id="1011" r:id="rId8"/>
    <p:sldId id="1010" r:id="rId9"/>
    <p:sldId id="260" r:id="rId10"/>
    <p:sldId id="1012" r:id="rId11"/>
    <p:sldId id="1013" r:id="rId12"/>
    <p:sldId id="1014" r:id="rId13"/>
    <p:sldId id="1015" r:id="rId14"/>
    <p:sldId id="1016" r:id="rId15"/>
    <p:sldId id="1026" r:id="rId16"/>
    <p:sldId id="1027" r:id="rId17"/>
    <p:sldId id="1028" r:id="rId18"/>
    <p:sldId id="1017" r:id="rId19"/>
    <p:sldId id="1018" r:id="rId20"/>
    <p:sldId id="1020" r:id="rId21"/>
    <p:sldId id="1021" r:id="rId22"/>
    <p:sldId id="1022" r:id="rId23"/>
    <p:sldId id="1025" r:id="rId24"/>
  </p:sldIdLst>
  <p:sldSz cx="9144000" cy="5144135" type="screen16x9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EFCFE8"/>
    <a:srgbClr val="DBD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1666"/>
        <p:guide pos="2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05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38"/>
            <a:ext cx="2895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05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05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38"/>
            <a:ext cx="2895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05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05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38"/>
            <a:ext cx="2895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05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9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microsoft.com/office/2007/relationships/media" Target="../media/audio2.wav"/><Relationship Id="rId3" Type="http://schemas.openxmlformats.org/officeDocument/2006/relationships/audio" Target="../media/audio2.wav"/><Relationship Id="rId2" Type="http://schemas.openxmlformats.org/officeDocument/2006/relationships/image" Target="../media/image10.GIF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9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6604635" cy="5144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524270" y="987318"/>
            <a:ext cx="1330960" cy="783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王戎</a:t>
            </a:r>
            <a:endParaRPr lang="zh-CN" altLang="en-US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10870" y="412115"/>
            <a:ext cx="7849235" cy="37846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21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杨氏之子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梁国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杨氏子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九岁，甚聪惠。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孔君平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诣其父，父不在，乃呼儿出。为设果，果有杨梅。孔指以示儿曰：“此是家果。”儿应声答曰：“未闻孔雀是夫子家禽。”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55895" y="2139652"/>
            <a:ext cx="378685" cy="4322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12247" y="2858585"/>
            <a:ext cx="377494" cy="4322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09895" y="3589020"/>
            <a:ext cx="934085" cy="488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10870" y="412115"/>
            <a:ext cx="7849235" cy="37846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21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杨氏之子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梁国杨氏子九岁，甚聪惠。孔君平诣其父，父不在，乃呼儿出。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为设果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，果有杨梅。孔指以示儿曰：“此是君家果。”儿应声答曰：“未闻孔雀是夫子家禽。”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10870" y="412115"/>
            <a:ext cx="7849235" cy="37846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21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杨氏之子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梁国杨氏子九岁，甚聪惠。孔君平诣其父，父不在，乃呼儿出。为设果，果有杨梅。孔指以示儿曰：“此是君家果。”儿应声答曰：“未闻孔雀是夫子家禽。”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10870" y="412115"/>
            <a:ext cx="7849235" cy="37846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21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杨氏之子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梁国杨氏子九岁，甚聪惠。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孔君平诣其父，父不在，乃呼儿出。为设果，果有杨梅。孔指以示儿曰：“此是君家果。”儿应声答曰：“未闻孔雀是夫子家禽。”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10870" y="412115"/>
            <a:ext cx="7849235" cy="37846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21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杨氏之子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梁国杨氏子九岁，甚聪惠。孔君平诣其父，父不在，乃呼儿出。为设果，果有杨梅。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孔指以示儿曰：“此是君家果。”儿应声答曰：“未闻孔雀是夫子家禽。”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74015" y="735965"/>
            <a:ext cx="773303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儿应声答曰：“未闻孔雀是夫子家禽。”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328930" y="1654175"/>
            <a:ext cx="71710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儿应声答曰：“</a:t>
            </a:r>
            <a:r>
              <a:rPr lang="zh-CN" altLang="en-US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孔雀是夫子家禽。</a:t>
            </a:r>
            <a:r>
              <a:rPr lang="en-US" altLang="zh-CN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9205" y="2931795"/>
            <a:ext cx="54654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梁国杨氏子九岁，甚聪惠。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10870" y="412115"/>
            <a:ext cx="7849235" cy="37846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21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杨氏之子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梁国杨氏子九岁，甚聪惠。孔君平诣其父，父不在，乃呼儿出。为设果，果有杨梅。孔指以示儿曰：“此是君家果。”儿应声答曰：“未闻孔雀是夫子家禽。”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10870" y="412115"/>
            <a:ext cx="7849235" cy="37846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21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杨氏之子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梁国杨氏子九岁，甚聪惠。孔君平诣其父，父不在，乃呼儿出。为设果，果有杨梅。孔指以示儿曰：“此是君家果。”儿应声答曰：“未闻孔雀是夫子家禽。”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中国古筝经典名曲 渔舟唱晚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00060" y="451612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38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51460" y="555625"/>
            <a:ext cx="8505825" cy="3046095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《咏雪》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谢太傅寒雪日内集，与儿女讲论文义，俄而雪骤，公欣然曰：“白雪纷纷何所似？”兄子胡儿曰：“撒盐空中差可拟。”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rc=http___u.sunease.net_uploadfiles_image_20200224_1582521482656008733.gif&amp;refer=http___u.suneas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63395" y="875030"/>
            <a:ext cx="5492115" cy="30651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925" y="0"/>
            <a:ext cx="8936990" cy="829945"/>
          </a:xfrm>
          <a:prstGeom prst="rect">
            <a:avLst/>
          </a:prstGeom>
          <a:ln w="38100">
            <a:noFill/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sz="3200">
                <a:ea typeface="宋体" panose="02010600030101010101" pitchFamily="2" charset="-122"/>
                <a:sym typeface="+mn-ea"/>
              </a:rPr>
              <a:t>白雪纷纷何所似？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en-US" sz="3200" u="sng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   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r>
              <a:rPr lang="en-US" sz="3200" u="sng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190" y="4011930"/>
            <a:ext cx="8898255" cy="953135"/>
          </a:xfrm>
          <a:prstGeom prst="rect">
            <a:avLst/>
          </a:prstGeom>
          <a:ln w="38100">
            <a:noFill/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400">
                <a:ea typeface="宋体" panose="02010600030101010101" pitchFamily="2" charset="-122"/>
                <a:sym typeface="+mn-ea"/>
              </a:rPr>
              <a:t>【提示】好像：宛若、宛如、如同。</a:t>
            </a:r>
            <a:endParaRPr lang="zh-CN" sz="2400"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4400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400"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          </a:t>
            </a:r>
            <a:r>
              <a:rPr lang="zh-CN" sz="2400">
                <a:ea typeface="宋体" panose="02010600030101010101" pitchFamily="2" charset="-122"/>
                <a:sym typeface="+mn-ea"/>
              </a:rPr>
              <a:t>有点像：差可拟，用作句尾，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sz="2400">
                <a:ea typeface="宋体" panose="02010600030101010101" pitchFamily="2" charset="-122"/>
                <a:sym typeface="+mn-ea"/>
              </a:rPr>
              <a:t>如撒盐空中差可拟”</a:t>
            </a:r>
            <a:r>
              <a:rPr lang="zh-CN" sz="3200">
                <a:ea typeface="宋体" panose="02010600030101010101" pitchFamily="2" charset="-122"/>
                <a:sym typeface="+mn-ea"/>
              </a:rPr>
              <a:t>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风声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550" y="249999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ldLvl="0" animBg="1"/>
      <p:bldP spid="6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403505" y="1419753"/>
            <a:ext cx="6088380" cy="1106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21 </a:t>
            </a:r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杨 氏 之 子</a:t>
            </a:r>
            <a:endParaRPr lang="zh-CN" altLang="en-US" sz="6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9585" y="2828290"/>
            <a:ext cx="242443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15285" y="123190"/>
            <a:ext cx="4211955" cy="489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827405" y="627380"/>
            <a:ext cx="1116330" cy="18148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indent="304800" algn="l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推</a:t>
            </a:r>
            <a:endParaRPr kumimoji="0" lang="zh-CN" sz="2800" b="1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R="0" indent="304800" algn="l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荐</a:t>
            </a:r>
            <a:endParaRPr kumimoji="0" lang="zh-CN" sz="2800" b="1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R="0" indent="304800" algn="l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阅</a:t>
            </a:r>
            <a:endParaRPr kumimoji="0" lang="zh-CN" sz="2800" b="1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R="0" indent="304800" algn="l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</a:t>
            </a:r>
            <a:endParaRPr kumimoji="0" lang="zh-CN" sz="2800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63845" y="195580"/>
            <a:ext cx="3455035" cy="489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603250" y="506095"/>
            <a:ext cx="4103370" cy="43999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indent="304800" algn="ctr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800" b="1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世说新语</a:t>
            </a:r>
            <a:r>
              <a:rPr kumimoji="0" lang="en-US" altLang="zh-CN" sz="2800" b="1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endParaRPr kumimoji="0" lang="en-US" altLang="zh-CN" sz="2800" b="1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R="0" indent="304800" algn="just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800" kern="1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魏晋南北朝时期“笔记小说”的代表作，主要记载东汉后期到晋宋间的一些名士的言行和轶事。全书共一千多则，文字长短不一，少则三言两语，善用对照、比喻、夸张等文学技巧，留下了许多脍炙人口的佳言名句。</a:t>
            </a:r>
            <a:endParaRPr kumimoji="0" lang="zh-CN" altLang="en-US" sz="2800" kern="1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979318" y="2032038"/>
            <a:ext cx="5243001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9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梁</a:t>
            </a:r>
            <a:r>
              <a:rPr lang="en-US" altLang="zh-CN" sz="9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sz="9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诣</a:t>
            </a:r>
            <a:r>
              <a:rPr lang="en-US" altLang="zh-CN" sz="9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sz="9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禽</a:t>
            </a:r>
            <a:endParaRPr lang="zh-CN" altLang="en-US" sz="9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言字旁"/>
          <p:cNvPicPr>
            <a:picLocks noChangeAspect="1"/>
          </p:cNvPicPr>
          <p:nvPr/>
        </p:nvPicPr>
        <p:blipFill>
          <a:blip r:embed="rId1">
            <a:clrChange>
              <a:clrFrom>
                <a:srgbClr val="D8D2C6">
                  <a:alpha val="100000"/>
                </a:srgbClr>
              </a:clrFrom>
              <a:clrTo>
                <a:srgbClr val="D8D2C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2535" y="2139950"/>
            <a:ext cx="619125" cy="1122045"/>
          </a:xfrm>
          <a:prstGeom prst="rect">
            <a:avLst/>
          </a:prstGeom>
        </p:spPr>
      </p:pic>
      <p:pic>
        <p:nvPicPr>
          <p:cNvPr id="7" name="图片 6" descr="木"/>
          <p:cNvPicPr>
            <a:picLocks noChangeAspect="1"/>
          </p:cNvPicPr>
          <p:nvPr/>
        </p:nvPicPr>
        <p:blipFill>
          <a:blip r:embed="rId2">
            <a:clrChange>
              <a:clrFrom>
                <a:srgbClr val="D7D5C8">
                  <a:alpha val="100000"/>
                </a:srgbClr>
              </a:clrFrom>
              <a:clrTo>
                <a:srgbClr val="D7D5C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5660" y="2621280"/>
            <a:ext cx="1172210" cy="785495"/>
          </a:xfrm>
          <a:prstGeom prst="rect">
            <a:avLst/>
          </a:prstGeom>
        </p:spPr>
      </p:pic>
      <p:pic>
        <p:nvPicPr>
          <p:cNvPr id="9" name="图片 8" descr="微信图片_20220517155915"/>
          <p:cNvPicPr>
            <a:picLocks noChangeAspect="1"/>
          </p:cNvPicPr>
          <p:nvPr/>
        </p:nvPicPr>
        <p:blipFill>
          <a:blip r:embed="rId3">
            <a:clrChange>
              <a:clrFrom>
                <a:srgbClr val="D9D5C9">
                  <a:alpha val="100000"/>
                </a:srgbClr>
              </a:clrFrom>
              <a:clrTo>
                <a:srgbClr val="D9D5C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545" y="2085864"/>
            <a:ext cx="1238943" cy="7049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415" y="763325"/>
            <a:ext cx="2323315" cy="2323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24778" y="141710"/>
            <a:ext cx="1729090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qín</a:t>
            </a:r>
            <a:endParaRPr lang="zh-CN" altLang="en-US" sz="3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48093" y="1267047"/>
            <a:ext cx="3240258" cy="1337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⒈ 鸟、兽的总称。⒉ 特指鸟类。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3.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通“擒”。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9156" y="3598222"/>
            <a:ext cx="5238476" cy="553085"/>
          </a:xfrm>
          <a:prstGeom prst="rect">
            <a:avLst/>
          </a:prstGeom>
          <a:solidFill>
            <a:srgbClr val="EFCFE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夫子家禽：夫子家里养的鸟。  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55190" y="1275939"/>
            <a:ext cx="372731" cy="378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1"/>
          <p:cNvSpPr/>
          <p:nvPr/>
        </p:nvSpPr>
        <p:spPr>
          <a:xfrm>
            <a:off x="251460" y="123825"/>
            <a:ext cx="852424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21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杨氏之子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梁国杨氏子九岁，甚聪惠。孔君平诣其父，父不在，乃呼儿出。为设果，果有杨梅。孔指以示儿曰：“此是君家果。”儿应声答曰：“未闻孔雀是夫子家禽。”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5" name="文本框 3"/>
          <p:cNvSpPr txBox="1"/>
          <p:nvPr/>
        </p:nvSpPr>
        <p:spPr>
          <a:xfrm>
            <a:off x="8027670" y="772160"/>
            <a:ext cx="869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yì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6" name="文本框 4"/>
          <p:cNvSpPr txBox="1"/>
          <p:nvPr/>
        </p:nvSpPr>
        <p:spPr>
          <a:xfrm>
            <a:off x="6947535" y="3221355"/>
            <a:ext cx="14262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qín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899160" y="771525"/>
            <a:ext cx="14262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li</a:t>
            </a:r>
            <a:r>
              <a:rPr lang="en-US" altLang="zh-CN" sz="2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á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ng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1"/>
          <p:cNvSpPr/>
          <p:nvPr/>
        </p:nvSpPr>
        <p:spPr>
          <a:xfrm>
            <a:off x="181610" y="195580"/>
            <a:ext cx="878141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梁国杨氏子九岁，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甚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聪惠。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孔君平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诣其父，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父不在，乃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呼儿出。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为设果，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果有杨梅。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孔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指以示儿曰：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“此是君家果。”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儿应声答曰：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“未闻孔雀是夫子家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禽。</a:t>
            </a:r>
            <a:r>
              <a:rPr lang="en-US" altLang="zh-CN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1"/>
          <p:cNvSpPr/>
          <p:nvPr/>
        </p:nvSpPr>
        <p:spPr>
          <a:xfrm>
            <a:off x="181610" y="195580"/>
            <a:ext cx="878141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梁国杨氏子九岁，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甚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聪惠。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孔君平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诣其父，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父不在，乃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呼儿出。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为设果，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果有杨梅。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孔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指以示儿曰：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“此是君家果。”</a:t>
            </a:r>
            <a:endParaRPr lang="zh-CN" altLang="en-US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儿应声答曰：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“未闻孔雀是夫子家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禽。</a:t>
            </a:r>
            <a:r>
              <a:rPr lang="en-US" altLang="zh-CN" sz="3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36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中国古筝经典名曲 渔舟唱晚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00060" y="458787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38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10870" y="412115"/>
            <a:ext cx="7849235" cy="3784600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21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杨氏之子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梁国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杨氏子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九岁，甚聪惠。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孔君平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诣其父，父不在，乃呼儿出。为设果，果有杨梅。孔指以示儿曰：“此是君家果。”儿应声答曰：“未闻孔雀是夫子家禽。”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185,&quot;width&quot;:7500}"/>
</p:tagLst>
</file>

<file path=ppt/tags/tag2.xml><?xml version="1.0" encoding="utf-8"?>
<p:tagLst xmlns:p="http://schemas.openxmlformats.org/presentationml/2006/main">
  <p:tag name="COMMONDATA" val="eyJoZGlkIjoiZDZjZDE3MmZlMThlMzdkODA4ZDY3MWY1Yzg5MjFlZW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WPS 演示</Application>
  <PresentationFormat>全屏显示(4:3)</PresentationFormat>
  <Paragraphs>80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楷体</vt:lpstr>
      <vt:lpstr>Times New Roman</vt:lpstr>
      <vt:lpstr>微软雅黑</vt:lpstr>
      <vt:lpstr>黑体</vt:lpstr>
      <vt:lpstr>Arial Unicode MS</vt:lpstr>
      <vt:lpstr>Calibri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27047</dc:creator>
  <cp:lastModifiedBy>dingdin0913</cp:lastModifiedBy>
  <cp:revision>56</cp:revision>
  <dcterms:created xsi:type="dcterms:W3CDTF">2022-01-04T11:29:00Z</dcterms:created>
  <dcterms:modified xsi:type="dcterms:W3CDTF">2022-05-19T00:35:21Z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A9E0C1621A9842BEBC9CA0E30FD5C173</vt:lpwstr>
  </property>
</Properties>
</file>