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56" r:id="rId3"/>
    <p:sldId id="258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embeddedFontLst>
    <p:embeddedFont>
      <p:font typeface="微软雅黑" panose="020B0503020204020204" pitchFamily="34" charset="-122"/>
      <p:regular r:id="rId22"/>
    </p:embeddedFont>
    <p:embeddedFont>
      <p:font typeface="等线 Light" panose="02010600030101010101" charset="-122"/>
      <p:regular r:id="rId23"/>
    </p:embeddedFont>
    <p:embeddedFont>
      <p:font typeface="等线" panose="02010600030101010101" charset="-122"/>
      <p:regular r:id="rId24"/>
    </p:embeddedFont>
  </p:embeddedFontLst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E98959"/>
    <a:srgbClr val="7CC3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116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17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20BE92-76D5-468E-9A02-741BCDD386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DDC85B-EB3A-4E70-9676-9329F539A0E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6682F-1111-4F90-BCBF-0E2E423314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0BED-0158-4766-A1D5-75078D4A47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6682F-1111-4F90-BCBF-0E2E423314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0BED-0158-4766-A1D5-75078D4A47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6682F-1111-4F90-BCBF-0E2E423314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0BED-0158-4766-A1D5-75078D4A47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6682F-1111-4F90-BCBF-0E2E423314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0BED-0158-4766-A1D5-75078D4A47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6682F-1111-4F90-BCBF-0E2E423314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0BED-0158-4766-A1D5-75078D4A47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6682F-1111-4F90-BCBF-0E2E423314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0BED-0158-4766-A1D5-75078D4A47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6682F-1111-4F90-BCBF-0E2E423314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0BED-0158-4766-A1D5-75078D4A47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6682F-1111-4F90-BCBF-0E2E423314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0BED-0158-4766-A1D5-75078D4A47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6682F-1111-4F90-BCBF-0E2E423314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0BED-0158-4766-A1D5-75078D4A47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6682F-1111-4F90-BCBF-0E2E423314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0BED-0158-4766-A1D5-75078D4A47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6682F-1111-4F90-BCBF-0E2E423314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0BED-0158-4766-A1D5-75078D4A47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36682F-1111-4F90-BCBF-0E2E423314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80BED-0158-4766-A1D5-75078D4A479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09295" y="1853218"/>
            <a:ext cx="71796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汛期安全知识教育</a:t>
            </a:r>
            <a:endParaRPr lang="zh-CN" altLang="en-US" sz="6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75994" y="3286612"/>
            <a:ext cx="4171950" cy="584775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可爱卡通教育模板</a:t>
            </a:r>
            <a:endParaRPr lang="zh-CN" altLang="en-US" sz="3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15358" y="4254295"/>
            <a:ext cx="1294616" cy="400256"/>
            <a:chOff x="609600" y="4324291"/>
            <a:chExt cx="1294616" cy="400256"/>
          </a:xfrm>
        </p:grpSpPr>
        <p:sp>
          <p:nvSpPr>
            <p:cNvPr id="7" name="voice-recorder-microphone_26312"/>
            <p:cNvSpPr>
              <a:spLocks noChangeAspect="1"/>
            </p:cNvSpPr>
            <p:nvPr/>
          </p:nvSpPr>
          <p:spPr bwMode="auto">
            <a:xfrm>
              <a:off x="609600" y="4324309"/>
              <a:ext cx="276650" cy="400238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  <a:gd name="connsiteX40" fmla="*/ 325000 h 606722"/>
                <a:gd name="connsiteY40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18594" h="605593">
                  <a:moveTo>
                    <a:pt x="86795" y="315992"/>
                  </a:moveTo>
                  <a:lnTo>
                    <a:pt x="333562" y="315992"/>
                  </a:lnTo>
                  <a:cubicBezTo>
                    <a:pt x="333562" y="375932"/>
                    <a:pt x="284874" y="424451"/>
                    <a:pt x="224942" y="424451"/>
                  </a:cubicBezTo>
                  <a:lnTo>
                    <a:pt x="195416" y="424451"/>
                  </a:lnTo>
                  <a:cubicBezTo>
                    <a:pt x="135484" y="424451"/>
                    <a:pt x="86795" y="375932"/>
                    <a:pt x="86795" y="315992"/>
                  </a:cubicBezTo>
                  <a:close/>
                  <a:moveTo>
                    <a:pt x="20431" y="266738"/>
                  </a:moveTo>
                  <a:cubicBezTo>
                    <a:pt x="31771" y="266738"/>
                    <a:pt x="40862" y="275915"/>
                    <a:pt x="40862" y="287142"/>
                  </a:cubicBezTo>
                  <a:cubicBezTo>
                    <a:pt x="40862" y="379885"/>
                    <a:pt x="116428" y="455349"/>
                    <a:pt x="209297" y="455349"/>
                  </a:cubicBezTo>
                  <a:cubicBezTo>
                    <a:pt x="302068" y="455349"/>
                    <a:pt x="377634" y="379885"/>
                    <a:pt x="377634" y="287142"/>
                  </a:cubicBezTo>
                  <a:cubicBezTo>
                    <a:pt x="377634" y="275915"/>
                    <a:pt x="386823" y="266738"/>
                    <a:pt x="398163" y="266738"/>
                  </a:cubicBezTo>
                  <a:cubicBezTo>
                    <a:pt x="409405" y="266738"/>
                    <a:pt x="418594" y="275915"/>
                    <a:pt x="418594" y="287142"/>
                  </a:cubicBezTo>
                  <a:cubicBezTo>
                    <a:pt x="418594" y="395505"/>
                    <a:pt x="335599" y="484831"/>
                    <a:pt x="229728" y="495180"/>
                  </a:cubicBezTo>
                  <a:lnTo>
                    <a:pt x="229728" y="564786"/>
                  </a:lnTo>
                  <a:lnTo>
                    <a:pt x="343028" y="564786"/>
                  </a:lnTo>
                  <a:cubicBezTo>
                    <a:pt x="354270" y="564786"/>
                    <a:pt x="363459" y="573865"/>
                    <a:pt x="363459" y="585189"/>
                  </a:cubicBezTo>
                  <a:cubicBezTo>
                    <a:pt x="363459" y="596514"/>
                    <a:pt x="354270" y="605593"/>
                    <a:pt x="343028" y="605593"/>
                  </a:cubicBezTo>
                  <a:lnTo>
                    <a:pt x="209297" y="605593"/>
                  </a:lnTo>
                  <a:lnTo>
                    <a:pt x="75566" y="605593"/>
                  </a:lnTo>
                  <a:cubicBezTo>
                    <a:pt x="64226" y="605593"/>
                    <a:pt x="55037" y="596514"/>
                    <a:pt x="55037" y="585189"/>
                  </a:cubicBezTo>
                  <a:cubicBezTo>
                    <a:pt x="55037" y="573865"/>
                    <a:pt x="64226" y="564786"/>
                    <a:pt x="75566" y="564786"/>
                  </a:cubicBezTo>
                  <a:lnTo>
                    <a:pt x="188768" y="564786"/>
                  </a:lnTo>
                  <a:lnTo>
                    <a:pt x="188768" y="495180"/>
                  </a:lnTo>
                  <a:cubicBezTo>
                    <a:pt x="82995" y="484831"/>
                    <a:pt x="0" y="395505"/>
                    <a:pt x="0" y="287142"/>
                  </a:cubicBezTo>
                  <a:cubicBezTo>
                    <a:pt x="0" y="275915"/>
                    <a:pt x="9091" y="266738"/>
                    <a:pt x="20431" y="266738"/>
                  </a:cubicBezTo>
                  <a:close/>
                  <a:moveTo>
                    <a:pt x="86513" y="253895"/>
                  </a:moveTo>
                  <a:lnTo>
                    <a:pt x="332010" y="253895"/>
                  </a:lnTo>
                  <a:lnTo>
                    <a:pt x="332010" y="294823"/>
                  </a:lnTo>
                  <a:lnTo>
                    <a:pt x="86513" y="294823"/>
                  </a:lnTo>
                  <a:close/>
                  <a:moveTo>
                    <a:pt x="88348" y="190880"/>
                  </a:moveTo>
                  <a:lnTo>
                    <a:pt x="333774" y="190880"/>
                  </a:lnTo>
                  <a:lnTo>
                    <a:pt x="333774" y="231737"/>
                  </a:lnTo>
                  <a:lnTo>
                    <a:pt x="88348" y="231737"/>
                  </a:lnTo>
                  <a:close/>
                  <a:moveTo>
                    <a:pt x="87501" y="129911"/>
                  </a:moveTo>
                  <a:lnTo>
                    <a:pt x="332857" y="129911"/>
                  </a:lnTo>
                  <a:lnTo>
                    <a:pt x="332857" y="170839"/>
                  </a:lnTo>
                  <a:lnTo>
                    <a:pt x="87501" y="170839"/>
                  </a:lnTo>
                  <a:close/>
                  <a:moveTo>
                    <a:pt x="196103" y="0"/>
                  </a:moveTo>
                  <a:lnTo>
                    <a:pt x="225526" y="0"/>
                  </a:lnTo>
                  <a:cubicBezTo>
                    <a:pt x="285545" y="0"/>
                    <a:pt x="334127" y="48519"/>
                    <a:pt x="334127" y="108459"/>
                  </a:cubicBezTo>
                  <a:lnTo>
                    <a:pt x="87501" y="108459"/>
                  </a:lnTo>
                  <a:cubicBezTo>
                    <a:pt x="87501" y="48519"/>
                    <a:pt x="136084" y="0"/>
                    <a:pt x="196103" y="0"/>
                  </a:cubicBezTo>
                  <a:close/>
                </a:path>
              </a:pathLst>
            </a:custGeom>
            <a:solidFill>
              <a:srgbClr val="E98959"/>
            </a:solidFill>
            <a:ln>
              <a:noFill/>
            </a:ln>
          </p:spPr>
        </p:sp>
        <p:sp>
          <p:nvSpPr>
            <p:cNvPr id="11" name="文本框 10"/>
            <p:cNvSpPr txBox="1"/>
            <p:nvPr/>
          </p:nvSpPr>
          <p:spPr>
            <a:xfrm>
              <a:off x="943400" y="4324291"/>
              <a:ext cx="9608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40032" y="4254441"/>
            <a:ext cx="1898362" cy="400110"/>
            <a:chOff x="3336893" y="4324291"/>
            <a:chExt cx="1898362" cy="400110"/>
          </a:xfrm>
        </p:grpSpPr>
        <p:sp>
          <p:nvSpPr>
            <p:cNvPr id="10" name="clock_155967"/>
            <p:cNvSpPr>
              <a:spLocks noChangeAspect="1"/>
            </p:cNvSpPr>
            <p:nvPr/>
          </p:nvSpPr>
          <p:spPr bwMode="auto">
            <a:xfrm>
              <a:off x="3336893" y="4324771"/>
              <a:ext cx="400238" cy="399630"/>
            </a:xfrm>
            <a:custGeom>
              <a:avLst/>
              <a:gdLst>
                <a:gd name="connsiteX0" fmla="*/ 217580 w 604251"/>
                <a:gd name="connsiteY0" fmla="*/ 134237 h 603334"/>
                <a:gd name="connsiteX1" fmla="*/ 230116 w 604251"/>
                <a:gd name="connsiteY1" fmla="*/ 142936 h 603334"/>
                <a:gd name="connsiteX2" fmla="*/ 319480 w 604251"/>
                <a:gd name="connsiteY2" fmla="*/ 281915 h 603334"/>
                <a:gd name="connsiteX3" fmla="*/ 430489 w 604251"/>
                <a:gd name="connsiteY3" fmla="*/ 281915 h 603334"/>
                <a:gd name="connsiteX4" fmla="*/ 450348 w 604251"/>
                <a:gd name="connsiteY4" fmla="*/ 301741 h 603334"/>
                <a:gd name="connsiteX5" fmla="*/ 430489 w 604251"/>
                <a:gd name="connsiteY5" fmla="*/ 321567 h 603334"/>
                <a:gd name="connsiteX6" fmla="*/ 308756 w 604251"/>
                <a:gd name="connsiteY6" fmla="*/ 321567 h 603334"/>
                <a:gd name="connsiteX7" fmla="*/ 308557 w 604251"/>
                <a:gd name="connsiteY7" fmla="*/ 321567 h 603334"/>
                <a:gd name="connsiteX8" fmla="*/ 306373 w 604251"/>
                <a:gd name="connsiteY8" fmla="*/ 321369 h 603334"/>
                <a:gd name="connsiteX9" fmla="*/ 305777 w 604251"/>
                <a:gd name="connsiteY9" fmla="*/ 321369 h 603334"/>
                <a:gd name="connsiteX10" fmla="*/ 304189 w 604251"/>
                <a:gd name="connsiteY10" fmla="*/ 320972 h 603334"/>
                <a:gd name="connsiteX11" fmla="*/ 303394 w 604251"/>
                <a:gd name="connsiteY11" fmla="*/ 320774 h 603334"/>
                <a:gd name="connsiteX12" fmla="*/ 301806 w 604251"/>
                <a:gd name="connsiteY12" fmla="*/ 320378 h 603334"/>
                <a:gd name="connsiteX13" fmla="*/ 301210 w 604251"/>
                <a:gd name="connsiteY13" fmla="*/ 320179 h 603334"/>
                <a:gd name="connsiteX14" fmla="*/ 299422 w 604251"/>
                <a:gd name="connsiteY14" fmla="*/ 319188 h 603334"/>
                <a:gd name="connsiteX15" fmla="*/ 299224 w 604251"/>
                <a:gd name="connsiteY15" fmla="*/ 319188 h 603334"/>
                <a:gd name="connsiteX16" fmla="*/ 297437 w 604251"/>
                <a:gd name="connsiteY16" fmla="*/ 317998 h 603334"/>
                <a:gd name="connsiteX17" fmla="*/ 296841 w 604251"/>
                <a:gd name="connsiteY17" fmla="*/ 317602 h 603334"/>
                <a:gd name="connsiteX18" fmla="*/ 295649 w 604251"/>
                <a:gd name="connsiteY18" fmla="*/ 316611 h 603334"/>
                <a:gd name="connsiteX19" fmla="*/ 295054 w 604251"/>
                <a:gd name="connsiteY19" fmla="*/ 316016 h 603334"/>
                <a:gd name="connsiteX20" fmla="*/ 293862 w 604251"/>
                <a:gd name="connsiteY20" fmla="*/ 314826 h 603334"/>
                <a:gd name="connsiteX21" fmla="*/ 293465 w 604251"/>
                <a:gd name="connsiteY21" fmla="*/ 314430 h 603334"/>
                <a:gd name="connsiteX22" fmla="*/ 292075 w 604251"/>
                <a:gd name="connsiteY22" fmla="*/ 312447 h 603334"/>
                <a:gd name="connsiteX23" fmla="*/ 291876 w 604251"/>
                <a:gd name="connsiteY23" fmla="*/ 312447 h 603334"/>
                <a:gd name="connsiteX24" fmla="*/ 196555 w 604251"/>
                <a:gd name="connsiteY24" fmla="*/ 164348 h 603334"/>
                <a:gd name="connsiteX25" fmla="*/ 202512 w 604251"/>
                <a:gd name="connsiteY25" fmla="*/ 136988 h 603334"/>
                <a:gd name="connsiteX26" fmla="*/ 217580 w 604251"/>
                <a:gd name="connsiteY26" fmla="*/ 134237 h 603334"/>
                <a:gd name="connsiteX27" fmla="*/ 282368 w 604251"/>
                <a:gd name="connsiteY27" fmla="*/ 40447 h 603334"/>
                <a:gd name="connsiteX28" fmla="*/ 40508 w 604251"/>
                <a:gd name="connsiteY28" fmla="*/ 281939 h 603334"/>
                <a:gd name="connsiteX29" fmla="*/ 80818 w 604251"/>
                <a:gd name="connsiteY29" fmla="*/ 281939 h 603334"/>
                <a:gd name="connsiteX30" fmla="*/ 100675 w 604251"/>
                <a:gd name="connsiteY30" fmla="*/ 301766 h 603334"/>
                <a:gd name="connsiteX31" fmla="*/ 80818 w 604251"/>
                <a:gd name="connsiteY31" fmla="*/ 321593 h 603334"/>
                <a:gd name="connsiteX32" fmla="*/ 40508 w 604251"/>
                <a:gd name="connsiteY32" fmla="*/ 321593 h 603334"/>
                <a:gd name="connsiteX33" fmla="*/ 282368 w 604251"/>
                <a:gd name="connsiteY33" fmla="*/ 563085 h 603334"/>
                <a:gd name="connsiteX34" fmla="*/ 282368 w 604251"/>
                <a:gd name="connsiteY34" fmla="*/ 522638 h 603334"/>
                <a:gd name="connsiteX35" fmla="*/ 302225 w 604251"/>
                <a:gd name="connsiteY35" fmla="*/ 502811 h 603334"/>
                <a:gd name="connsiteX36" fmla="*/ 322082 w 604251"/>
                <a:gd name="connsiteY36" fmla="*/ 522638 h 603334"/>
                <a:gd name="connsiteX37" fmla="*/ 322082 w 604251"/>
                <a:gd name="connsiteY37" fmla="*/ 563085 h 603334"/>
                <a:gd name="connsiteX38" fmla="*/ 563941 w 604251"/>
                <a:gd name="connsiteY38" fmla="*/ 321593 h 603334"/>
                <a:gd name="connsiteX39" fmla="*/ 523433 w 604251"/>
                <a:gd name="connsiteY39" fmla="*/ 321593 h 603334"/>
                <a:gd name="connsiteX40" fmla="*/ 503576 w 604251"/>
                <a:gd name="connsiteY40" fmla="*/ 301766 h 603334"/>
                <a:gd name="connsiteX41" fmla="*/ 523433 w 604251"/>
                <a:gd name="connsiteY41" fmla="*/ 281939 h 603334"/>
                <a:gd name="connsiteX42" fmla="*/ 563941 w 604251"/>
                <a:gd name="connsiteY42" fmla="*/ 281939 h 603334"/>
                <a:gd name="connsiteX43" fmla="*/ 322082 w 604251"/>
                <a:gd name="connsiteY43" fmla="*/ 40447 h 603334"/>
                <a:gd name="connsiteX44" fmla="*/ 322082 w 604251"/>
                <a:gd name="connsiteY44" fmla="*/ 80696 h 603334"/>
                <a:gd name="connsiteX45" fmla="*/ 302225 w 604251"/>
                <a:gd name="connsiteY45" fmla="*/ 100523 h 603334"/>
                <a:gd name="connsiteX46" fmla="*/ 282368 w 604251"/>
                <a:gd name="connsiteY46" fmla="*/ 80696 h 603334"/>
                <a:gd name="connsiteX47" fmla="*/ 302225 w 604251"/>
                <a:gd name="connsiteY47" fmla="*/ 0 h 603334"/>
                <a:gd name="connsiteX48" fmla="*/ 604251 w 604251"/>
                <a:gd name="connsiteY48" fmla="*/ 301766 h 603334"/>
                <a:gd name="connsiteX49" fmla="*/ 302225 w 604251"/>
                <a:gd name="connsiteY49" fmla="*/ 603334 h 603334"/>
                <a:gd name="connsiteX50" fmla="*/ 0 w 604251"/>
                <a:gd name="connsiteY50" fmla="*/ 301766 h 603334"/>
                <a:gd name="connsiteX51" fmla="*/ 302225 w 604251"/>
                <a:gd name="connsiteY51" fmla="*/ 0 h 60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4251" h="603334">
                  <a:moveTo>
                    <a:pt x="217580" y="134237"/>
                  </a:moveTo>
                  <a:cubicBezTo>
                    <a:pt x="222570" y="135303"/>
                    <a:pt x="227137" y="138277"/>
                    <a:pt x="230116" y="142936"/>
                  </a:cubicBezTo>
                  <a:lnTo>
                    <a:pt x="319480" y="281915"/>
                  </a:lnTo>
                  <a:lnTo>
                    <a:pt x="430489" y="281915"/>
                  </a:lnTo>
                  <a:cubicBezTo>
                    <a:pt x="441412" y="281915"/>
                    <a:pt x="450348" y="290639"/>
                    <a:pt x="450348" y="301741"/>
                  </a:cubicBezTo>
                  <a:cubicBezTo>
                    <a:pt x="450348" y="312645"/>
                    <a:pt x="441412" y="321567"/>
                    <a:pt x="430489" y="321567"/>
                  </a:cubicBezTo>
                  <a:lnTo>
                    <a:pt x="308756" y="321567"/>
                  </a:lnTo>
                  <a:cubicBezTo>
                    <a:pt x="308557" y="321567"/>
                    <a:pt x="308557" y="321567"/>
                    <a:pt x="308557" y="321567"/>
                  </a:cubicBezTo>
                  <a:cubicBezTo>
                    <a:pt x="307763" y="321567"/>
                    <a:pt x="307167" y="321369"/>
                    <a:pt x="306373" y="321369"/>
                  </a:cubicBezTo>
                  <a:cubicBezTo>
                    <a:pt x="306174" y="321369"/>
                    <a:pt x="305976" y="321369"/>
                    <a:pt x="305777" y="321369"/>
                  </a:cubicBezTo>
                  <a:cubicBezTo>
                    <a:pt x="305181" y="321171"/>
                    <a:pt x="304586" y="321171"/>
                    <a:pt x="304189" y="320972"/>
                  </a:cubicBezTo>
                  <a:cubicBezTo>
                    <a:pt x="303990" y="320972"/>
                    <a:pt x="303593" y="320774"/>
                    <a:pt x="303394" y="320774"/>
                  </a:cubicBezTo>
                  <a:cubicBezTo>
                    <a:pt x="302997" y="320576"/>
                    <a:pt x="302401" y="320576"/>
                    <a:pt x="301806" y="320378"/>
                  </a:cubicBezTo>
                  <a:cubicBezTo>
                    <a:pt x="301607" y="320179"/>
                    <a:pt x="301408" y="320179"/>
                    <a:pt x="301210" y="320179"/>
                  </a:cubicBezTo>
                  <a:cubicBezTo>
                    <a:pt x="300614" y="319783"/>
                    <a:pt x="300018" y="319584"/>
                    <a:pt x="299422" y="319188"/>
                  </a:cubicBezTo>
                  <a:cubicBezTo>
                    <a:pt x="299422" y="319188"/>
                    <a:pt x="299224" y="319188"/>
                    <a:pt x="299224" y="319188"/>
                  </a:cubicBezTo>
                  <a:cubicBezTo>
                    <a:pt x="298628" y="318791"/>
                    <a:pt x="298032" y="318395"/>
                    <a:pt x="297437" y="317998"/>
                  </a:cubicBezTo>
                  <a:cubicBezTo>
                    <a:pt x="297238" y="317800"/>
                    <a:pt x="297039" y="317602"/>
                    <a:pt x="296841" y="317602"/>
                  </a:cubicBezTo>
                  <a:cubicBezTo>
                    <a:pt x="296444" y="317205"/>
                    <a:pt x="296047" y="317007"/>
                    <a:pt x="295649" y="316611"/>
                  </a:cubicBezTo>
                  <a:cubicBezTo>
                    <a:pt x="295451" y="316412"/>
                    <a:pt x="295252" y="316214"/>
                    <a:pt x="295054" y="316016"/>
                  </a:cubicBezTo>
                  <a:cubicBezTo>
                    <a:pt x="294458" y="315619"/>
                    <a:pt x="294259" y="315223"/>
                    <a:pt x="293862" y="314826"/>
                  </a:cubicBezTo>
                  <a:cubicBezTo>
                    <a:pt x="293663" y="314628"/>
                    <a:pt x="293465" y="314628"/>
                    <a:pt x="293465" y="314430"/>
                  </a:cubicBezTo>
                  <a:cubicBezTo>
                    <a:pt x="292869" y="313835"/>
                    <a:pt x="292472" y="313240"/>
                    <a:pt x="292075" y="312447"/>
                  </a:cubicBezTo>
                  <a:cubicBezTo>
                    <a:pt x="292075" y="312447"/>
                    <a:pt x="291876" y="312447"/>
                    <a:pt x="291876" y="312447"/>
                  </a:cubicBezTo>
                  <a:lnTo>
                    <a:pt x="196555" y="164348"/>
                  </a:lnTo>
                  <a:cubicBezTo>
                    <a:pt x="190597" y="155228"/>
                    <a:pt x="193377" y="142936"/>
                    <a:pt x="202512" y="136988"/>
                  </a:cubicBezTo>
                  <a:cubicBezTo>
                    <a:pt x="207179" y="134014"/>
                    <a:pt x="212591" y="133171"/>
                    <a:pt x="217580" y="134237"/>
                  </a:cubicBezTo>
                  <a:close/>
                  <a:moveTo>
                    <a:pt x="282368" y="40447"/>
                  </a:moveTo>
                  <a:cubicBezTo>
                    <a:pt x="153297" y="50162"/>
                    <a:pt x="50238" y="153064"/>
                    <a:pt x="40508" y="281939"/>
                  </a:cubicBezTo>
                  <a:lnTo>
                    <a:pt x="80818" y="281939"/>
                  </a:lnTo>
                  <a:cubicBezTo>
                    <a:pt x="91740" y="281939"/>
                    <a:pt x="100675" y="290663"/>
                    <a:pt x="100675" y="301766"/>
                  </a:cubicBezTo>
                  <a:cubicBezTo>
                    <a:pt x="100675" y="312671"/>
                    <a:pt x="91740" y="321593"/>
                    <a:pt x="80818" y="321593"/>
                  </a:cubicBezTo>
                  <a:lnTo>
                    <a:pt x="40508" y="321593"/>
                  </a:lnTo>
                  <a:cubicBezTo>
                    <a:pt x="50238" y="450270"/>
                    <a:pt x="153297" y="553370"/>
                    <a:pt x="282368" y="563085"/>
                  </a:cubicBezTo>
                  <a:lnTo>
                    <a:pt x="282368" y="522638"/>
                  </a:lnTo>
                  <a:cubicBezTo>
                    <a:pt x="282368" y="511734"/>
                    <a:pt x="291105" y="502811"/>
                    <a:pt x="302225" y="502811"/>
                  </a:cubicBezTo>
                  <a:cubicBezTo>
                    <a:pt x="313146" y="502811"/>
                    <a:pt x="322082" y="511734"/>
                    <a:pt x="322082" y="522638"/>
                  </a:cubicBezTo>
                  <a:lnTo>
                    <a:pt x="322082" y="563085"/>
                  </a:lnTo>
                  <a:cubicBezTo>
                    <a:pt x="450954" y="553370"/>
                    <a:pt x="554211" y="450270"/>
                    <a:pt x="563941" y="321593"/>
                  </a:cubicBezTo>
                  <a:lnTo>
                    <a:pt x="523433" y="321593"/>
                  </a:lnTo>
                  <a:cubicBezTo>
                    <a:pt x="512511" y="321593"/>
                    <a:pt x="503576" y="312671"/>
                    <a:pt x="503576" y="301766"/>
                  </a:cubicBezTo>
                  <a:cubicBezTo>
                    <a:pt x="503576" y="290663"/>
                    <a:pt x="512511" y="281939"/>
                    <a:pt x="523433" y="281939"/>
                  </a:cubicBezTo>
                  <a:lnTo>
                    <a:pt x="563941" y="281939"/>
                  </a:lnTo>
                  <a:cubicBezTo>
                    <a:pt x="554211" y="153064"/>
                    <a:pt x="450954" y="50162"/>
                    <a:pt x="322082" y="40447"/>
                  </a:cubicBezTo>
                  <a:lnTo>
                    <a:pt x="322082" y="80696"/>
                  </a:lnTo>
                  <a:cubicBezTo>
                    <a:pt x="322082" y="91600"/>
                    <a:pt x="313146" y="100523"/>
                    <a:pt x="302225" y="100523"/>
                  </a:cubicBezTo>
                  <a:cubicBezTo>
                    <a:pt x="291105" y="100523"/>
                    <a:pt x="282368" y="91600"/>
                    <a:pt x="282368" y="80696"/>
                  </a:cubicBezTo>
                  <a:close/>
                  <a:moveTo>
                    <a:pt x="302225" y="0"/>
                  </a:moveTo>
                  <a:cubicBezTo>
                    <a:pt x="468826" y="0"/>
                    <a:pt x="604251" y="135418"/>
                    <a:pt x="604251" y="301766"/>
                  </a:cubicBezTo>
                  <a:cubicBezTo>
                    <a:pt x="604251" y="468114"/>
                    <a:pt x="468826" y="603334"/>
                    <a:pt x="302225" y="603334"/>
                  </a:cubicBezTo>
                  <a:cubicBezTo>
                    <a:pt x="135624" y="603334"/>
                    <a:pt x="0" y="468114"/>
                    <a:pt x="0" y="301766"/>
                  </a:cubicBezTo>
                  <a:cubicBezTo>
                    <a:pt x="0" y="135418"/>
                    <a:pt x="135624" y="0"/>
                    <a:pt x="302225" y="0"/>
                  </a:cubicBezTo>
                  <a:close/>
                </a:path>
              </a:pathLst>
            </a:custGeom>
            <a:solidFill>
              <a:srgbClr val="E98959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781686" y="4324291"/>
              <a:ext cx="14535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20XX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-1" y="0"/>
            <a:ext cx="12192002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86099" y="3429000"/>
            <a:ext cx="6019802" cy="769441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如何应对暴雨山洪</a:t>
            </a:r>
            <a:endParaRPr lang="zh-CN" altLang="en-US" sz="4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46600" y="2120612"/>
            <a:ext cx="3098800" cy="769441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5482" y="1600200"/>
            <a:ext cx="10481036" cy="643945"/>
          </a:xfrm>
          <a:prstGeom prst="rect">
            <a:avLst/>
          </a:prstGeom>
          <a:solidFill>
            <a:srgbClr val="E98959"/>
          </a:solidFill>
        </p:spPr>
        <p:txBody>
          <a:bodyPr wrap="square" bIns="108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暴雨山洪发生前</a:t>
            </a:r>
            <a:endParaRPr lang="zh-CN" altLang="en-US" sz="2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5483" y="2843918"/>
            <a:ext cx="4942444" cy="2864723"/>
          </a:xfrm>
          <a:prstGeom prst="rect">
            <a:avLst/>
          </a:prstGeom>
          <a:ln>
            <a:solidFill>
              <a:srgbClr val="E98959"/>
            </a:solidFill>
          </a:ln>
        </p:spPr>
        <p:txBody>
          <a:bodyPr wrap="square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①如遇异常天气要经常对房前屋后进行检查，留心附近山体变化，看山上是否有裂缝、滑坡迹象等等；</a:t>
            </a:r>
            <a:endParaRPr lang="zh-CN" altLang="en-US" sz="16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77738" y="2843918"/>
            <a:ext cx="4858780" cy="2864723"/>
          </a:xfrm>
          <a:prstGeom prst="rect">
            <a:avLst/>
          </a:prstGeom>
          <a:ln>
            <a:solidFill>
              <a:srgbClr val="E98959"/>
            </a:solidFill>
          </a:ln>
        </p:spPr>
        <p:txBody>
          <a:bodyPr wrap="square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②学校教师要随时观察周围环境，在必要时做好学生疏导转移等工作。</a:t>
            </a:r>
            <a:endParaRPr lang="zh-CN" altLang="en-US" sz="16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6546" y="532377"/>
            <a:ext cx="2705854" cy="369332"/>
          </a:xfrm>
          <a:prstGeom prst="rect">
            <a:avLst/>
          </a:prstGeom>
          <a:noFill/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pc="600" dirty="0">
                <a:solidFill>
                  <a:srgbClr val="E98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如何应对暴雨山洪</a:t>
            </a:r>
            <a:endParaRPr lang="zh-CN" altLang="en-US" spc="600" dirty="0">
              <a:solidFill>
                <a:srgbClr val="E98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2652" y="516988"/>
            <a:ext cx="619848" cy="400110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5482" y="1396433"/>
            <a:ext cx="10481036" cy="643945"/>
          </a:xfrm>
          <a:prstGeom prst="rect">
            <a:avLst/>
          </a:prstGeom>
          <a:solidFill>
            <a:srgbClr val="E98959"/>
          </a:solidFill>
        </p:spPr>
        <p:txBody>
          <a:bodyPr wrap="square" bIns="108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暴雨山洪发生时</a:t>
            </a:r>
            <a:endParaRPr lang="zh-CN" altLang="en-US" sz="2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5482" y="2431825"/>
            <a:ext cx="10481035" cy="1597685"/>
          </a:xfrm>
          <a:prstGeom prst="rect">
            <a:avLst/>
          </a:prstGeom>
          <a:ln>
            <a:solidFill>
              <a:srgbClr val="E98959"/>
            </a:solidFill>
          </a:ln>
        </p:spPr>
        <p:txBody>
          <a:bodyPr wrap="square" lIns="0" rIns="0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①头脑冷静，行动快速，果断放弃。沟河洪水迅速上涨时，不要沿着河谷跑，应向河谷两岸高处跑</a:t>
            </a:r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泥石流发生时，不要沿泥石流沟跑，应向沟岸两侧山坡跑</a:t>
            </a:r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山体滑坡时，不要沿滑坡体滑动方向跑，应向滑坡体两侧跑</a:t>
            </a:r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河道涨洪时，千万不要强行过河，要耐心等河水退了以后过河；</a:t>
            </a:r>
            <a:endParaRPr lang="zh-CN" altLang="en-US" sz="14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5482" y="4340503"/>
            <a:ext cx="2977680" cy="19851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59445" y="4353948"/>
            <a:ext cx="2953328" cy="19716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256546" y="532377"/>
            <a:ext cx="2705854" cy="369332"/>
          </a:xfrm>
          <a:prstGeom prst="rect">
            <a:avLst/>
          </a:prstGeom>
          <a:noFill/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pc="600" dirty="0">
                <a:solidFill>
                  <a:srgbClr val="E98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如何应对暴雨山洪</a:t>
            </a:r>
            <a:endParaRPr lang="zh-CN" altLang="en-US" spc="600" dirty="0">
              <a:solidFill>
                <a:srgbClr val="E98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2652" y="516988"/>
            <a:ext cx="619848" cy="400110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5482" y="1504155"/>
            <a:ext cx="10481036" cy="643945"/>
          </a:xfrm>
          <a:prstGeom prst="rect">
            <a:avLst/>
          </a:prstGeom>
          <a:solidFill>
            <a:srgbClr val="E98959"/>
          </a:solidFill>
        </p:spPr>
        <p:txBody>
          <a:bodyPr wrap="square" bIns="108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暴雨山洪发生时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5482" y="2537594"/>
            <a:ext cx="10481035" cy="1345204"/>
          </a:xfrm>
          <a:prstGeom prst="rect">
            <a:avLst/>
          </a:prstGeom>
          <a:ln>
            <a:solidFill>
              <a:srgbClr val="E98959"/>
            </a:solidFill>
          </a:ln>
        </p:spPr>
        <p:txBody>
          <a:bodyPr wrap="square" lIns="0" rIns="0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②在发生暴雨洪水时，行人避雨要远离高压线路、电器设备等危险区域，不要在大树、陡崖或易滑坡区避雨，雷雨时要尽量关闭家中电源；</a:t>
            </a:r>
            <a:endParaRPr lang="zh-CN" altLang="en-US" sz="16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98599" y="4272292"/>
            <a:ext cx="2857502" cy="23556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6368" y="3762015"/>
            <a:ext cx="3376232" cy="33762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56546" y="532377"/>
            <a:ext cx="2705854" cy="369332"/>
          </a:xfrm>
          <a:prstGeom prst="rect">
            <a:avLst/>
          </a:prstGeom>
          <a:noFill/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pc="600" dirty="0">
                <a:solidFill>
                  <a:srgbClr val="E98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如何应对暴雨山洪</a:t>
            </a:r>
            <a:endParaRPr lang="zh-CN" altLang="en-US" spc="600" dirty="0">
              <a:solidFill>
                <a:srgbClr val="E98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2652" y="516988"/>
            <a:ext cx="619848" cy="400110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909295" y="1853218"/>
            <a:ext cx="71796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汛期安全知识教育</a:t>
            </a:r>
            <a:endParaRPr lang="zh-CN" altLang="en-US" sz="6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75994" y="3286612"/>
            <a:ext cx="4171950" cy="584775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可爱卡通教育模板</a:t>
            </a:r>
            <a:endParaRPr lang="zh-CN" altLang="en-US" sz="32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15358" y="4254295"/>
            <a:ext cx="1294616" cy="400256"/>
            <a:chOff x="609600" y="4324291"/>
            <a:chExt cx="1294616" cy="400256"/>
          </a:xfrm>
        </p:grpSpPr>
        <p:sp>
          <p:nvSpPr>
            <p:cNvPr id="19" name="voice-recorder-microphone_26312"/>
            <p:cNvSpPr>
              <a:spLocks noChangeAspect="1"/>
            </p:cNvSpPr>
            <p:nvPr/>
          </p:nvSpPr>
          <p:spPr bwMode="auto">
            <a:xfrm>
              <a:off x="609600" y="4324309"/>
              <a:ext cx="276650" cy="400238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  <a:gd name="connsiteX40" fmla="*/ 325000 h 606722"/>
                <a:gd name="connsiteY40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18594" h="605593">
                  <a:moveTo>
                    <a:pt x="86795" y="315992"/>
                  </a:moveTo>
                  <a:lnTo>
                    <a:pt x="333562" y="315992"/>
                  </a:lnTo>
                  <a:cubicBezTo>
                    <a:pt x="333562" y="375932"/>
                    <a:pt x="284874" y="424451"/>
                    <a:pt x="224942" y="424451"/>
                  </a:cubicBezTo>
                  <a:lnTo>
                    <a:pt x="195416" y="424451"/>
                  </a:lnTo>
                  <a:cubicBezTo>
                    <a:pt x="135484" y="424451"/>
                    <a:pt x="86795" y="375932"/>
                    <a:pt x="86795" y="315992"/>
                  </a:cubicBezTo>
                  <a:close/>
                  <a:moveTo>
                    <a:pt x="20431" y="266738"/>
                  </a:moveTo>
                  <a:cubicBezTo>
                    <a:pt x="31771" y="266738"/>
                    <a:pt x="40862" y="275915"/>
                    <a:pt x="40862" y="287142"/>
                  </a:cubicBezTo>
                  <a:cubicBezTo>
                    <a:pt x="40862" y="379885"/>
                    <a:pt x="116428" y="455349"/>
                    <a:pt x="209297" y="455349"/>
                  </a:cubicBezTo>
                  <a:cubicBezTo>
                    <a:pt x="302068" y="455349"/>
                    <a:pt x="377634" y="379885"/>
                    <a:pt x="377634" y="287142"/>
                  </a:cubicBezTo>
                  <a:cubicBezTo>
                    <a:pt x="377634" y="275915"/>
                    <a:pt x="386823" y="266738"/>
                    <a:pt x="398163" y="266738"/>
                  </a:cubicBezTo>
                  <a:cubicBezTo>
                    <a:pt x="409405" y="266738"/>
                    <a:pt x="418594" y="275915"/>
                    <a:pt x="418594" y="287142"/>
                  </a:cubicBezTo>
                  <a:cubicBezTo>
                    <a:pt x="418594" y="395505"/>
                    <a:pt x="335599" y="484831"/>
                    <a:pt x="229728" y="495180"/>
                  </a:cubicBezTo>
                  <a:lnTo>
                    <a:pt x="229728" y="564786"/>
                  </a:lnTo>
                  <a:lnTo>
                    <a:pt x="343028" y="564786"/>
                  </a:lnTo>
                  <a:cubicBezTo>
                    <a:pt x="354270" y="564786"/>
                    <a:pt x="363459" y="573865"/>
                    <a:pt x="363459" y="585189"/>
                  </a:cubicBezTo>
                  <a:cubicBezTo>
                    <a:pt x="363459" y="596514"/>
                    <a:pt x="354270" y="605593"/>
                    <a:pt x="343028" y="605593"/>
                  </a:cubicBezTo>
                  <a:lnTo>
                    <a:pt x="209297" y="605593"/>
                  </a:lnTo>
                  <a:lnTo>
                    <a:pt x="75566" y="605593"/>
                  </a:lnTo>
                  <a:cubicBezTo>
                    <a:pt x="64226" y="605593"/>
                    <a:pt x="55037" y="596514"/>
                    <a:pt x="55037" y="585189"/>
                  </a:cubicBezTo>
                  <a:cubicBezTo>
                    <a:pt x="55037" y="573865"/>
                    <a:pt x="64226" y="564786"/>
                    <a:pt x="75566" y="564786"/>
                  </a:cubicBezTo>
                  <a:lnTo>
                    <a:pt x="188768" y="564786"/>
                  </a:lnTo>
                  <a:lnTo>
                    <a:pt x="188768" y="495180"/>
                  </a:lnTo>
                  <a:cubicBezTo>
                    <a:pt x="82995" y="484831"/>
                    <a:pt x="0" y="395505"/>
                    <a:pt x="0" y="287142"/>
                  </a:cubicBezTo>
                  <a:cubicBezTo>
                    <a:pt x="0" y="275915"/>
                    <a:pt x="9091" y="266738"/>
                    <a:pt x="20431" y="266738"/>
                  </a:cubicBezTo>
                  <a:close/>
                  <a:moveTo>
                    <a:pt x="86513" y="253895"/>
                  </a:moveTo>
                  <a:lnTo>
                    <a:pt x="332010" y="253895"/>
                  </a:lnTo>
                  <a:lnTo>
                    <a:pt x="332010" y="294823"/>
                  </a:lnTo>
                  <a:lnTo>
                    <a:pt x="86513" y="294823"/>
                  </a:lnTo>
                  <a:close/>
                  <a:moveTo>
                    <a:pt x="88348" y="190880"/>
                  </a:moveTo>
                  <a:lnTo>
                    <a:pt x="333774" y="190880"/>
                  </a:lnTo>
                  <a:lnTo>
                    <a:pt x="333774" y="231737"/>
                  </a:lnTo>
                  <a:lnTo>
                    <a:pt x="88348" y="231737"/>
                  </a:lnTo>
                  <a:close/>
                  <a:moveTo>
                    <a:pt x="87501" y="129911"/>
                  </a:moveTo>
                  <a:lnTo>
                    <a:pt x="332857" y="129911"/>
                  </a:lnTo>
                  <a:lnTo>
                    <a:pt x="332857" y="170839"/>
                  </a:lnTo>
                  <a:lnTo>
                    <a:pt x="87501" y="170839"/>
                  </a:lnTo>
                  <a:close/>
                  <a:moveTo>
                    <a:pt x="196103" y="0"/>
                  </a:moveTo>
                  <a:lnTo>
                    <a:pt x="225526" y="0"/>
                  </a:lnTo>
                  <a:cubicBezTo>
                    <a:pt x="285545" y="0"/>
                    <a:pt x="334127" y="48519"/>
                    <a:pt x="334127" y="108459"/>
                  </a:cubicBezTo>
                  <a:lnTo>
                    <a:pt x="87501" y="108459"/>
                  </a:lnTo>
                  <a:cubicBezTo>
                    <a:pt x="87501" y="48519"/>
                    <a:pt x="136084" y="0"/>
                    <a:pt x="196103" y="0"/>
                  </a:cubicBezTo>
                  <a:close/>
                </a:path>
              </a:pathLst>
            </a:custGeom>
            <a:solidFill>
              <a:srgbClr val="E98959"/>
            </a:solidFill>
            <a:ln>
              <a:noFill/>
            </a:ln>
          </p:spPr>
        </p:sp>
        <p:sp>
          <p:nvSpPr>
            <p:cNvPr id="20" name="文本框 19"/>
            <p:cNvSpPr txBox="1"/>
            <p:nvPr/>
          </p:nvSpPr>
          <p:spPr>
            <a:xfrm>
              <a:off x="943400" y="4324291"/>
              <a:ext cx="9608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40032" y="4254441"/>
            <a:ext cx="1898362" cy="400110"/>
            <a:chOff x="3336893" y="4324291"/>
            <a:chExt cx="1898362" cy="400110"/>
          </a:xfrm>
        </p:grpSpPr>
        <p:sp>
          <p:nvSpPr>
            <p:cNvPr id="22" name="clock_155967"/>
            <p:cNvSpPr>
              <a:spLocks noChangeAspect="1"/>
            </p:cNvSpPr>
            <p:nvPr/>
          </p:nvSpPr>
          <p:spPr bwMode="auto">
            <a:xfrm>
              <a:off x="3336893" y="4324771"/>
              <a:ext cx="400238" cy="399630"/>
            </a:xfrm>
            <a:custGeom>
              <a:avLst/>
              <a:gdLst>
                <a:gd name="connsiteX0" fmla="*/ 217580 w 604251"/>
                <a:gd name="connsiteY0" fmla="*/ 134237 h 603334"/>
                <a:gd name="connsiteX1" fmla="*/ 230116 w 604251"/>
                <a:gd name="connsiteY1" fmla="*/ 142936 h 603334"/>
                <a:gd name="connsiteX2" fmla="*/ 319480 w 604251"/>
                <a:gd name="connsiteY2" fmla="*/ 281915 h 603334"/>
                <a:gd name="connsiteX3" fmla="*/ 430489 w 604251"/>
                <a:gd name="connsiteY3" fmla="*/ 281915 h 603334"/>
                <a:gd name="connsiteX4" fmla="*/ 450348 w 604251"/>
                <a:gd name="connsiteY4" fmla="*/ 301741 h 603334"/>
                <a:gd name="connsiteX5" fmla="*/ 430489 w 604251"/>
                <a:gd name="connsiteY5" fmla="*/ 321567 h 603334"/>
                <a:gd name="connsiteX6" fmla="*/ 308756 w 604251"/>
                <a:gd name="connsiteY6" fmla="*/ 321567 h 603334"/>
                <a:gd name="connsiteX7" fmla="*/ 308557 w 604251"/>
                <a:gd name="connsiteY7" fmla="*/ 321567 h 603334"/>
                <a:gd name="connsiteX8" fmla="*/ 306373 w 604251"/>
                <a:gd name="connsiteY8" fmla="*/ 321369 h 603334"/>
                <a:gd name="connsiteX9" fmla="*/ 305777 w 604251"/>
                <a:gd name="connsiteY9" fmla="*/ 321369 h 603334"/>
                <a:gd name="connsiteX10" fmla="*/ 304189 w 604251"/>
                <a:gd name="connsiteY10" fmla="*/ 320972 h 603334"/>
                <a:gd name="connsiteX11" fmla="*/ 303394 w 604251"/>
                <a:gd name="connsiteY11" fmla="*/ 320774 h 603334"/>
                <a:gd name="connsiteX12" fmla="*/ 301806 w 604251"/>
                <a:gd name="connsiteY12" fmla="*/ 320378 h 603334"/>
                <a:gd name="connsiteX13" fmla="*/ 301210 w 604251"/>
                <a:gd name="connsiteY13" fmla="*/ 320179 h 603334"/>
                <a:gd name="connsiteX14" fmla="*/ 299422 w 604251"/>
                <a:gd name="connsiteY14" fmla="*/ 319188 h 603334"/>
                <a:gd name="connsiteX15" fmla="*/ 299224 w 604251"/>
                <a:gd name="connsiteY15" fmla="*/ 319188 h 603334"/>
                <a:gd name="connsiteX16" fmla="*/ 297437 w 604251"/>
                <a:gd name="connsiteY16" fmla="*/ 317998 h 603334"/>
                <a:gd name="connsiteX17" fmla="*/ 296841 w 604251"/>
                <a:gd name="connsiteY17" fmla="*/ 317602 h 603334"/>
                <a:gd name="connsiteX18" fmla="*/ 295649 w 604251"/>
                <a:gd name="connsiteY18" fmla="*/ 316611 h 603334"/>
                <a:gd name="connsiteX19" fmla="*/ 295054 w 604251"/>
                <a:gd name="connsiteY19" fmla="*/ 316016 h 603334"/>
                <a:gd name="connsiteX20" fmla="*/ 293862 w 604251"/>
                <a:gd name="connsiteY20" fmla="*/ 314826 h 603334"/>
                <a:gd name="connsiteX21" fmla="*/ 293465 w 604251"/>
                <a:gd name="connsiteY21" fmla="*/ 314430 h 603334"/>
                <a:gd name="connsiteX22" fmla="*/ 292075 w 604251"/>
                <a:gd name="connsiteY22" fmla="*/ 312447 h 603334"/>
                <a:gd name="connsiteX23" fmla="*/ 291876 w 604251"/>
                <a:gd name="connsiteY23" fmla="*/ 312447 h 603334"/>
                <a:gd name="connsiteX24" fmla="*/ 196555 w 604251"/>
                <a:gd name="connsiteY24" fmla="*/ 164348 h 603334"/>
                <a:gd name="connsiteX25" fmla="*/ 202512 w 604251"/>
                <a:gd name="connsiteY25" fmla="*/ 136988 h 603334"/>
                <a:gd name="connsiteX26" fmla="*/ 217580 w 604251"/>
                <a:gd name="connsiteY26" fmla="*/ 134237 h 603334"/>
                <a:gd name="connsiteX27" fmla="*/ 282368 w 604251"/>
                <a:gd name="connsiteY27" fmla="*/ 40447 h 603334"/>
                <a:gd name="connsiteX28" fmla="*/ 40508 w 604251"/>
                <a:gd name="connsiteY28" fmla="*/ 281939 h 603334"/>
                <a:gd name="connsiteX29" fmla="*/ 80818 w 604251"/>
                <a:gd name="connsiteY29" fmla="*/ 281939 h 603334"/>
                <a:gd name="connsiteX30" fmla="*/ 100675 w 604251"/>
                <a:gd name="connsiteY30" fmla="*/ 301766 h 603334"/>
                <a:gd name="connsiteX31" fmla="*/ 80818 w 604251"/>
                <a:gd name="connsiteY31" fmla="*/ 321593 h 603334"/>
                <a:gd name="connsiteX32" fmla="*/ 40508 w 604251"/>
                <a:gd name="connsiteY32" fmla="*/ 321593 h 603334"/>
                <a:gd name="connsiteX33" fmla="*/ 282368 w 604251"/>
                <a:gd name="connsiteY33" fmla="*/ 563085 h 603334"/>
                <a:gd name="connsiteX34" fmla="*/ 282368 w 604251"/>
                <a:gd name="connsiteY34" fmla="*/ 522638 h 603334"/>
                <a:gd name="connsiteX35" fmla="*/ 302225 w 604251"/>
                <a:gd name="connsiteY35" fmla="*/ 502811 h 603334"/>
                <a:gd name="connsiteX36" fmla="*/ 322082 w 604251"/>
                <a:gd name="connsiteY36" fmla="*/ 522638 h 603334"/>
                <a:gd name="connsiteX37" fmla="*/ 322082 w 604251"/>
                <a:gd name="connsiteY37" fmla="*/ 563085 h 603334"/>
                <a:gd name="connsiteX38" fmla="*/ 563941 w 604251"/>
                <a:gd name="connsiteY38" fmla="*/ 321593 h 603334"/>
                <a:gd name="connsiteX39" fmla="*/ 523433 w 604251"/>
                <a:gd name="connsiteY39" fmla="*/ 321593 h 603334"/>
                <a:gd name="connsiteX40" fmla="*/ 503576 w 604251"/>
                <a:gd name="connsiteY40" fmla="*/ 301766 h 603334"/>
                <a:gd name="connsiteX41" fmla="*/ 523433 w 604251"/>
                <a:gd name="connsiteY41" fmla="*/ 281939 h 603334"/>
                <a:gd name="connsiteX42" fmla="*/ 563941 w 604251"/>
                <a:gd name="connsiteY42" fmla="*/ 281939 h 603334"/>
                <a:gd name="connsiteX43" fmla="*/ 322082 w 604251"/>
                <a:gd name="connsiteY43" fmla="*/ 40447 h 603334"/>
                <a:gd name="connsiteX44" fmla="*/ 322082 w 604251"/>
                <a:gd name="connsiteY44" fmla="*/ 80696 h 603334"/>
                <a:gd name="connsiteX45" fmla="*/ 302225 w 604251"/>
                <a:gd name="connsiteY45" fmla="*/ 100523 h 603334"/>
                <a:gd name="connsiteX46" fmla="*/ 282368 w 604251"/>
                <a:gd name="connsiteY46" fmla="*/ 80696 h 603334"/>
                <a:gd name="connsiteX47" fmla="*/ 302225 w 604251"/>
                <a:gd name="connsiteY47" fmla="*/ 0 h 603334"/>
                <a:gd name="connsiteX48" fmla="*/ 604251 w 604251"/>
                <a:gd name="connsiteY48" fmla="*/ 301766 h 603334"/>
                <a:gd name="connsiteX49" fmla="*/ 302225 w 604251"/>
                <a:gd name="connsiteY49" fmla="*/ 603334 h 603334"/>
                <a:gd name="connsiteX50" fmla="*/ 0 w 604251"/>
                <a:gd name="connsiteY50" fmla="*/ 301766 h 603334"/>
                <a:gd name="connsiteX51" fmla="*/ 302225 w 604251"/>
                <a:gd name="connsiteY51" fmla="*/ 0 h 60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4251" h="603334">
                  <a:moveTo>
                    <a:pt x="217580" y="134237"/>
                  </a:moveTo>
                  <a:cubicBezTo>
                    <a:pt x="222570" y="135303"/>
                    <a:pt x="227137" y="138277"/>
                    <a:pt x="230116" y="142936"/>
                  </a:cubicBezTo>
                  <a:lnTo>
                    <a:pt x="319480" y="281915"/>
                  </a:lnTo>
                  <a:lnTo>
                    <a:pt x="430489" y="281915"/>
                  </a:lnTo>
                  <a:cubicBezTo>
                    <a:pt x="441412" y="281915"/>
                    <a:pt x="450348" y="290639"/>
                    <a:pt x="450348" y="301741"/>
                  </a:cubicBezTo>
                  <a:cubicBezTo>
                    <a:pt x="450348" y="312645"/>
                    <a:pt x="441412" y="321567"/>
                    <a:pt x="430489" y="321567"/>
                  </a:cubicBezTo>
                  <a:lnTo>
                    <a:pt x="308756" y="321567"/>
                  </a:lnTo>
                  <a:cubicBezTo>
                    <a:pt x="308557" y="321567"/>
                    <a:pt x="308557" y="321567"/>
                    <a:pt x="308557" y="321567"/>
                  </a:cubicBezTo>
                  <a:cubicBezTo>
                    <a:pt x="307763" y="321567"/>
                    <a:pt x="307167" y="321369"/>
                    <a:pt x="306373" y="321369"/>
                  </a:cubicBezTo>
                  <a:cubicBezTo>
                    <a:pt x="306174" y="321369"/>
                    <a:pt x="305976" y="321369"/>
                    <a:pt x="305777" y="321369"/>
                  </a:cubicBezTo>
                  <a:cubicBezTo>
                    <a:pt x="305181" y="321171"/>
                    <a:pt x="304586" y="321171"/>
                    <a:pt x="304189" y="320972"/>
                  </a:cubicBezTo>
                  <a:cubicBezTo>
                    <a:pt x="303990" y="320972"/>
                    <a:pt x="303593" y="320774"/>
                    <a:pt x="303394" y="320774"/>
                  </a:cubicBezTo>
                  <a:cubicBezTo>
                    <a:pt x="302997" y="320576"/>
                    <a:pt x="302401" y="320576"/>
                    <a:pt x="301806" y="320378"/>
                  </a:cubicBezTo>
                  <a:cubicBezTo>
                    <a:pt x="301607" y="320179"/>
                    <a:pt x="301408" y="320179"/>
                    <a:pt x="301210" y="320179"/>
                  </a:cubicBezTo>
                  <a:cubicBezTo>
                    <a:pt x="300614" y="319783"/>
                    <a:pt x="300018" y="319584"/>
                    <a:pt x="299422" y="319188"/>
                  </a:cubicBezTo>
                  <a:cubicBezTo>
                    <a:pt x="299422" y="319188"/>
                    <a:pt x="299224" y="319188"/>
                    <a:pt x="299224" y="319188"/>
                  </a:cubicBezTo>
                  <a:cubicBezTo>
                    <a:pt x="298628" y="318791"/>
                    <a:pt x="298032" y="318395"/>
                    <a:pt x="297437" y="317998"/>
                  </a:cubicBezTo>
                  <a:cubicBezTo>
                    <a:pt x="297238" y="317800"/>
                    <a:pt x="297039" y="317602"/>
                    <a:pt x="296841" y="317602"/>
                  </a:cubicBezTo>
                  <a:cubicBezTo>
                    <a:pt x="296444" y="317205"/>
                    <a:pt x="296047" y="317007"/>
                    <a:pt x="295649" y="316611"/>
                  </a:cubicBezTo>
                  <a:cubicBezTo>
                    <a:pt x="295451" y="316412"/>
                    <a:pt x="295252" y="316214"/>
                    <a:pt x="295054" y="316016"/>
                  </a:cubicBezTo>
                  <a:cubicBezTo>
                    <a:pt x="294458" y="315619"/>
                    <a:pt x="294259" y="315223"/>
                    <a:pt x="293862" y="314826"/>
                  </a:cubicBezTo>
                  <a:cubicBezTo>
                    <a:pt x="293663" y="314628"/>
                    <a:pt x="293465" y="314628"/>
                    <a:pt x="293465" y="314430"/>
                  </a:cubicBezTo>
                  <a:cubicBezTo>
                    <a:pt x="292869" y="313835"/>
                    <a:pt x="292472" y="313240"/>
                    <a:pt x="292075" y="312447"/>
                  </a:cubicBezTo>
                  <a:cubicBezTo>
                    <a:pt x="292075" y="312447"/>
                    <a:pt x="291876" y="312447"/>
                    <a:pt x="291876" y="312447"/>
                  </a:cubicBezTo>
                  <a:lnTo>
                    <a:pt x="196555" y="164348"/>
                  </a:lnTo>
                  <a:cubicBezTo>
                    <a:pt x="190597" y="155228"/>
                    <a:pt x="193377" y="142936"/>
                    <a:pt x="202512" y="136988"/>
                  </a:cubicBezTo>
                  <a:cubicBezTo>
                    <a:pt x="207179" y="134014"/>
                    <a:pt x="212591" y="133171"/>
                    <a:pt x="217580" y="134237"/>
                  </a:cubicBezTo>
                  <a:close/>
                  <a:moveTo>
                    <a:pt x="282368" y="40447"/>
                  </a:moveTo>
                  <a:cubicBezTo>
                    <a:pt x="153297" y="50162"/>
                    <a:pt x="50238" y="153064"/>
                    <a:pt x="40508" y="281939"/>
                  </a:cubicBezTo>
                  <a:lnTo>
                    <a:pt x="80818" y="281939"/>
                  </a:lnTo>
                  <a:cubicBezTo>
                    <a:pt x="91740" y="281939"/>
                    <a:pt x="100675" y="290663"/>
                    <a:pt x="100675" y="301766"/>
                  </a:cubicBezTo>
                  <a:cubicBezTo>
                    <a:pt x="100675" y="312671"/>
                    <a:pt x="91740" y="321593"/>
                    <a:pt x="80818" y="321593"/>
                  </a:cubicBezTo>
                  <a:lnTo>
                    <a:pt x="40508" y="321593"/>
                  </a:lnTo>
                  <a:cubicBezTo>
                    <a:pt x="50238" y="450270"/>
                    <a:pt x="153297" y="553370"/>
                    <a:pt x="282368" y="563085"/>
                  </a:cubicBezTo>
                  <a:lnTo>
                    <a:pt x="282368" y="522638"/>
                  </a:lnTo>
                  <a:cubicBezTo>
                    <a:pt x="282368" y="511734"/>
                    <a:pt x="291105" y="502811"/>
                    <a:pt x="302225" y="502811"/>
                  </a:cubicBezTo>
                  <a:cubicBezTo>
                    <a:pt x="313146" y="502811"/>
                    <a:pt x="322082" y="511734"/>
                    <a:pt x="322082" y="522638"/>
                  </a:cubicBezTo>
                  <a:lnTo>
                    <a:pt x="322082" y="563085"/>
                  </a:lnTo>
                  <a:cubicBezTo>
                    <a:pt x="450954" y="553370"/>
                    <a:pt x="554211" y="450270"/>
                    <a:pt x="563941" y="321593"/>
                  </a:cubicBezTo>
                  <a:lnTo>
                    <a:pt x="523433" y="321593"/>
                  </a:lnTo>
                  <a:cubicBezTo>
                    <a:pt x="512511" y="321593"/>
                    <a:pt x="503576" y="312671"/>
                    <a:pt x="503576" y="301766"/>
                  </a:cubicBezTo>
                  <a:cubicBezTo>
                    <a:pt x="503576" y="290663"/>
                    <a:pt x="512511" y="281939"/>
                    <a:pt x="523433" y="281939"/>
                  </a:cubicBezTo>
                  <a:lnTo>
                    <a:pt x="563941" y="281939"/>
                  </a:lnTo>
                  <a:cubicBezTo>
                    <a:pt x="554211" y="153064"/>
                    <a:pt x="450954" y="50162"/>
                    <a:pt x="322082" y="40447"/>
                  </a:cubicBezTo>
                  <a:lnTo>
                    <a:pt x="322082" y="80696"/>
                  </a:lnTo>
                  <a:cubicBezTo>
                    <a:pt x="322082" y="91600"/>
                    <a:pt x="313146" y="100523"/>
                    <a:pt x="302225" y="100523"/>
                  </a:cubicBezTo>
                  <a:cubicBezTo>
                    <a:pt x="291105" y="100523"/>
                    <a:pt x="282368" y="91600"/>
                    <a:pt x="282368" y="80696"/>
                  </a:cubicBezTo>
                  <a:close/>
                  <a:moveTo>
                    <a:pt x="302225" y="0"/>
                  </a:moveTo>
                  <a:cubicBezTo>
                    <a:pt x="468826" y="0"/>
                    <a:pt x="604251" y="135418"/>
                    <a:pt x="604251" y="301766"/>
                  </a:cubicBezTo>
                  <a:cubicBezTo>
                    <a:pt x="604251" y="468114"/>
                    <a:pt x="468826" y="603334"/>
                    <a:pt x="302225" y="603334"/>
                  </a:cubicBezTo>
                  <a:cubicBezTo>
                    <a:pt x="135624" y="603334"/>
                    <a:pt x="0" y="468114"/>
                    <a:pt x="0" y="301766"/>
                  </a:cubicBezTo>
                  <a:cubicBezTo>
                    <a:pt x="0" y="135418"/>
                    <a:pt x="135624" y="0"/>
                    <a:pt x="302225" y="0"/>
                  </a:cubicBezTo>
                  <a:close/>
                </a:path>
              </a:pathLst>
            </a:custGeom>
            <a:solidFill>
              <a:srgbClr val="E98959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781686" y="4324291"/>
              <a:ext cx="14535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20XX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08100" y="1351508"/>
            <a:ext cx="9575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版权声明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感谢您下载觅知网平台上提供的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PPT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作品，为了您和觅知网以及原创作者的利益，请勿复制、传播、销售，否则将承担法律责任！觅知网将对作品进行维权，按照传播下载次数进行十倍的索取赔偿！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在觅知网出售的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PPT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模板是免版税类（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RF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Royalty-Free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）正版受《中国人民共和国著作法》和《世界版权公约》的保护，作品的所有权、版权和著作权归觅知网所有，您下载的是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PPT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模板素材的使用权。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不得将觅知网的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PPT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模板、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PPT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更多模板烦请登录：</a:t>
            </a: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http://www.51miz.com/ppt/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87128" y="2451392"/>
            <a:ext cx="8617743" cy="1955215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夏秋季节又是洪水的高峰期，那么要怎么做好防汛工作呢</a:t>
            </a:r>
            <a:r>
              <a:rPr lang="en-US" altLang="zh-CN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下面让我们一起来学习有关防汛安全小知识。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405259" y="2177484"/>
            <a:ext cx="4171950" cy="461665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防汛知识要点</a:t>
            </a:r>
            <a:endParaRPr lang="zh-CN" altLang="en-US" sz="2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39746" y="2212489"/>
            <a:ext cx="272382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96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32497" y="4151768"/>
            <a:ext cx="2418996" cy="52322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sz="28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8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19409" y="2177484"/>
            <a:ext cx="750022" cy="461665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05259" y="3320484"/>
            <a:ext cx="4171950" cy="461665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遇到险情怎么办</a:t>
            </a:r>
            <a:endParaRPr lang="zh-CN" altLang="en-US" sz="2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19409" y="3320484"/>
            <a:ext cx="750022" cy="461665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05259" y="4406334"/>
            <a:ext cx="4171950" cy="461665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如何应对暴雨山洪</a:t>
            </a:r>
            <a:endParaRPr lang="zh-CN" altLang="en-US" sz="2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9409" y="4406334"/>
            <a:ext cx="750022" cy="461665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-1" y="0"/>
            <a:ext cx="12192002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86162" y="3429000"/>
            <a:ext cx="5019675" cy="769441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防汛知识要点</a:t>
            </a:r>
            <a:endParaRPr lang="zh-CN" altLang="en-US" sz="4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46600" y="2120612"/>
            <a:ext cx="3098800" cy="769441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56546" y="532377"/>
            <a:ext cx="2543568" cy="369332"/>
          </a:xfrm>
          <a:prstGeom prst="rect">
            <a:avLst/>
          </a:prstGeom>
          <a:noFill/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pc="600" dirty="0">
                <a:solidFill>
                  <a:srgbClr val="E98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防汛知识要点</a:t>
            </a:r>
            <a:endParaRPr lang="zh-CN" altLang="en-US" spc="600" dirty="0">
              <a:solidFill>
                <a:srgbClr val="E98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2652" y="516988"/>
            <a:ext cx="619848" cy="400110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7455" y="4362450"/>
            <a:ext cx="3314700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汛期气候多变、突变、常会出现打雷闪电、大暴雨、冰雹、龙卷风等灾害性天气。</a:t>
            </a:r>
            <a:endParaRPr lang="zh-CN" altLang="en-US" sz="14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22090" y="4362450"/>
            <a:ext cx="3314700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汛期极易发生山体滑坡、崩塌、泥石流及山洪暴发等自然灾害。</a:t>
            </a:r>
            <a:endParaRPr lang="zh-CN" altLang="en-US" sz="14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37666" y="4362450"/>
            <a:ext cx="3314700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要经常收听天气预报，密切注视天气变化，了解掌握灾情预报预测，做好防洪自护。</a:t>
            </a:r>
            <a:endParaRPr lang="zh-CN" altLang="en-US" sz="14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2276" y="2061108"/>
            <a:ext cx="3157538" cy="20495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2090" y="2061108"/>
            <a:ext cx="3070018" cy="20495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713931" y="2103588"/>
            <a:ext cx="2517488" cy="18876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33343" y="2004714"/>
            <a:ext cx="3109382" cy="21623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47513" y="2004715"/>
            <a:ext cx="2883456" cy="216236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7814" y="4362450"/>
            <a:ext cx="3314700" cy="705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不到易发生山洪（河溪边、沙滩，低洼处）区域游玩逗留</a:t>
            </a:r>
            <a:endParaRPr lang="zh-CN" altLang="en-US" sz="14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12449" y="4362450"/>
            <a:ext cx="3314700" cy="1029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不到易发生山体滑坡、崩塌和泥石流（刚挖过路的地方）等危险区域或危房里活动停留。</a:t>
            </a:r>
            <a:endParaRPr lang="zh-CN" altLang="en-US" sz="14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23275" y="4362450"/>
            <a:ext cx="3314700" cy="705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不到溪、河、池塘、水库等水域戏水、游玩。</a:t>
            </a:r>
            <a:endParaRPr lang="zh-CN" altLang="en-US" sz="14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1770" y="2004716"/>
            <a:ext cx="3157538" cy="220584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256546" y="532377"/>
            <a:ext cx="2543568" cy="369332"/>
          </a:xfrm>
          <a:prstGeom prst="rect">
            <a:avLst/>
          </a:prstGeom>
          <a:noFill/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pc="600" dirty="0">
                <a:solidFill>
                  <a:srgbClr val="E98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防汛知识要点</a:t>
            </a:r>
            <a:endParaRPr lang="zh-CN" altLang="en-US" spc="600" dirty="0">
              <a:solidFill>
                <a:srgbClr val="E98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2652" y="516988"/>
            <a:ext cx="619848" cy="400110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256546" y="532377"/>
            <a:ext cx="2543568" cy="369332"/>
          </a:xfrm>
          <a:prstGeom prst="rect">
            <a:avLst/>
          </a:prstGeom>
          <a:noFill/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pc="600" dirty="0">
                <a:solidFill>
                  <a:srgbClr val="E98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防汛知识要点</a:t>
            </a:r>
            <a:endParaRPr lang="zh-CN" altLang="en-US" spc="600" dirty="0">
              <a:solidFill>
                <a:srgbClr val="E98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2652" y="516988"/>
            <a:ext cx="619848" cy="400110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5650" y="1788581"/>
            <a:ext cx="10872950" cy="2320732"/>
            <a:chOff x="623889" y="1805224"/>
            <a:chExt cx="10944224" cy="2335945"/>
          </a:xfrm>
          <a:solidFill>
            <a:srgbClr val="E98959"/>
          </a:solidFill>
        </p:grpSpPr>
        <p:sp>
          <p:nvSpPr>
            <p:cNvPr id="16" name="Rectangle 2"/>
            <p:cNvSpPr/>
            <p:nvPr/>
          </p:nvSpPr>
          <p:spPr>
            <a:xfrm>
              <a:off x="623889" y="3945332"/>
              <a:ext cx="10944224" cy="103128"/>
            </a:xfrm>
            <a:prstGeom prst="rect">
              <a:avLst/>
            </a:prstGeom>
            <a:grpFill/>
            <a:ln>
              <a:solidFill>
                <a:srgbClr val="E98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>
                <a:ea typeface="微软雅黑" panose="020B0503020204020204" pitchFamily="34" charset="-122"/>
              </a:endParaRPr>
            </a:p>
          </p:txBody>
        </p:sp>
        <p:cxnSp>
          <p:nvCxnSpPr>
            <p:cNvPr id="17" name="Straight Connector 24"/>
            <p:cNvCxnSpPr/>
            <p:nvPr/>
          </p:nvCxnSpPr>
          <p:spPr>
            <a:xfrm flipH="1">
              <a:off x="1722086" y="2216605"/>
              <a:ext cx="17006" cy="1668326"/>
            </a:xfrm>
            <a:prstGeom prst="line">
              <a:avLst/>
            </a:prstGeom>
            <a:grpFill/>
            <a:ln w="28575">
              <a:solidFill>
                <a:srgbClr val="E98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3"/>
            <p:cNvSpPr/>
            <p:nvPr/>
          </p:nvSpPr>
          <p:spPr>
            <a:xfrm>
              <a:off x="1552339" y="3798517"/>
              <a:ext cx="339596" cy="339596"/>
            </a:xfrm>
            <a:prstGeom prst="ellipse">
              <a:avLst/>
            </a:prstGeom>
            <a:grpFill/>
            <a:ln w="38100">
              <a:solidFill>
                <a:srgbClr val="E98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9" name="Straight Connector 27"/>
            <p:cNvCxnSpPr/>
            <p:nvPr/>
          </p:nvCxnSpPr>
          <p:spPr>
            <a:xfrm>
              <a:off x="3909906" y="2884795"/>
              <a:ext cx="0" cy="1113730"/>
            </a:xfrm>
            <a:prstGeom prst="line">
              <a:avLst/>
            </a:prstGeom>
            <a:grpFill/>
            <a:ln w="28575">
              <a:solidFill>
                <a:srgbClr val="E98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4"/>
            <p:cNvSpPr/>
            <p:nvPr/>
          </p:nvSpPr>
          <p:spPr>
            <a:xfrm>
              <a:off x="3738538" y="3798517"/>
              <a:ext cx="339596" cy="339596"/>
            </a:xfrm>
            <a:prstGeom prst="ellipse">
              <a:avLst/>
            </a:prstGeom>
            <a:grpFill/>
            <a:ln w="38100">
              <a:solidFill>
                <a:srgbClr val="E98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Straight Connector 29"/>
            <p:cNvCxnSpPr/>
            <p:nvPr/>
          </p:nvCxnSpPr>
          <p:spPr>
            <a:xfrm>
              <a:off x="8287013" y="2884795"/>
              <a:ext cx="0" cy="1113730"/>
            </a:xfrm>
            <a:prstGeom prst="line">
              <a:avLst/>
            </a:prstGeom>
            <a:grpFill/>
            <a:ln w="28575">
              <a:solidFill>
                <a:srgbClr val="E98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7"/>
            <p:cNvSpPr/>
            <p:nvPr/>
          </p:nvSpPr>
          <p:spPr>
            <a:xfrm>
              <a:off x="8117217" y="3793087"/>
              <a:ext cx="339596" cy="339596"/>
            </a:xfrm>
            <a:prstGeom prst="ellipse">
              <a:avLst/>
            </a:prstGeom>
            <a:grpFill/>
            <a:ln w="38100">
              <a:solidFill>
                <a:srgbClr val="E98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Straight Connector 30"/>
            <p:cNvCxnSpPr/>
            <p:nvPr/>
          </p:nvCxnSpPr>
          <p:spPr>
            <a:xfrm flipH="1">
              <a:off x="6099192" y="2192783"/>
              <a:ext cx="17006" cy="1668326"/>
            </a:xfrm>
            <a:prstGeom prst="line">
              <a:avLst/>
            </a:prstGeom>
            <a:grpFill/>
            <a:ln w="28575">
              <a:solidFill>
                <a:srgbClr val="E98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5"/>
            <p:cNvSpPr/>
            <p:nvPr/>
          </p:nvSpPr>
          <p:spPr>
            <a:xfrm>
              <a:off x="5924737" y="3801573"/>
              <a:ext cx="339596" cy="339596"/>
            </a:xfrm>
            <a:prstGeom prst="ellipse">
              <a:avLst/>
            </a:prstGeom>
            <a:grpFill/>
            <a:ln w="38100">
              <a:solidFill>
                <a:srgbClr val="E98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5" name="Straight Connector 31"/>
            <p:cNvCxnSpPr/>
            <p:nvPr/>
          </p:nvCxnSpPr>
          <p:spPr>
            <a:xfrm flipH="1">
              <a:off x="10474031" y="2216605"/>
              <a:ext cx="17006" cy="1668326"/>
            </a:xfrm>
            <a:prstGeom prst="line">
              <a:avLst/>
            </a:prstGeom>
            <a:grpFill/>
            <a:ln w="28575">
              <a:solidFill>
                <a:srgbClr val="E98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Oval 6"/>
            <p:cNvSpPr/>
            <p:nvPr/>
          </p:nvSpPr>
          <p:spPr>
            <a:xfrm>
              <a:off x="10303416" y="3798517"/>
              <a:ext cx="339596" cy="339596"/>
            </a:xfrm>
            <a:prstGeom prst="ellipse">
              <a:avLst/>
            </a:prstGeom>
            <a:grpFill/>
            <a:ln w="38100">
              <a:solidFill>
                <a:srgbClr val="E98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Chevron 18"/>
            <p:cNvSpPr/>
            <p:nvPr/>
          </p:nvSpPr>
          <p:spPr>
            <a:xfrm>
              <a:off x="742012" y="1805226"/>
              <a:ext cx="1970469" cy="607751"/>
            </a:xfrm>
            <a:prstGeom prst="chevron">
              <a:avLst/>
            </a:prstGeom>
            <a:grpFill/>
            <a:ln>
              <a:solidFill>
                <a:srgbClr val="E98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Chevron 19"/>
            <p:cNvSpPr/>
            <p:nvPr/>
          </p:nvSpPr>
          <p:spPr>
            <a:xfrm>
              <a:off x="2923102" y="2525306"/>
              <a:ext cx="1970469" cy="607751"/>
            </a:xfrm>
            <a:prstGeom prst="chevron">
              <a:avLst/>
            </a:prstGeom>
            <a:grpFill/>
            <a:ln>
              <a:solidFill>
                <a:srgbClr val="E98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Chevron 20"/>
            <p:cNvSpPr/>
            <p:nvPr/>
          </p:nvSpPr>
          <p:spPr>
            <a:xfrm>
              <a:off x="5124337" y="1805225"/>
              <a:ext cx="1970469" cy="607751"/>
            </a:xfrm>
            <a:prstGeom prst="chevron">
              <a:avLst/>
            </a:prstGeom>
            <a:grpFill/>
            <a:ln>
              <a:solidFill>
                <a:srgbClr val="E98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Chevron 21"/>
            <p:cNvSpPr/>
            <p:nvPr/>
          </p:nvSpPr>
          <p:spPr>
            <a:xfrm>
              <a:off x="7301779" y="2525306"/>
              <a:ext cx="1970469" cy="607751"/>
            </a:xfrm>
            <a:prstGeom prst="chevron">
              <a:avLst/>
            </a:prstGeom>
            <a:grpFill/>
            <a:ln>
              <a:solidFill>
                <a:srgbClr val="E98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Chevron 22"/>
            <p:cNvSpPr/>
            <p:nvPr/>
          </p:nvSpPr>
          <p:spPr>
            <a:xfrm>
              <a:off x="9482869" y="1805224"/>
              <a:ext cx="1970469" cy="607751"/>
            </a:xfrm>
            <a:prstGeom prst="chevron">
              <a:avLst/>
            </a:prstGeom>
            <a:grpFill/>
            <a:ln>
              <a:solidFill>
                <a:srgbClr val="E98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50013" y="4295843"/>
            <a:ext cx="1971675" cy="1167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需过溪河要找桥梁通过。不要涉水过溪、过河，更不要冒险抢渡溪河。</a:t>
            </a:r>
            <a:endParaRPr lang="zh-CN" altLang="en-US" sz="12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989360" y="4295843"/>
            <a:ext cx="1971675" cy="613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不到小溪、河流等水域捕鱼玩耍。</a:t>
            </a:r>
            <a:endParaRPr lang="zh-CN" altLang="en-US" sz="12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5210046" y="4295843"/>
            <a:ext cx="1971675" cy="1167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遇到灾害性天气尽量不外出，已出门在外的要寻找安全的地带避灾自护。</a:t>
            </a:r>
            <a:endParaRPr lang="zh-CN" altLang="en-US" sz="12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7199038" y="4295843"/>
            <a:ext cx="2378058" cy="1449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/>
              <a:t>要熟记学校应急信号，应急转移路线和地点，在校内需紧急转移时，要听从学校统一指挥，及时有序地安全转移。</a:t>
            </a:r>
            <a:endParaRPr lang="zh-CN" altLang="en-US" sz="1200" spc="300" dirty="0"/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9632756" y="4189951"/>
            <a:ext cx="1971675" cy="1444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途中遇险时，不必惊惶失错，应迅速进行避险自救或寻找求助求救的办法，不能冒险行事。</a:t>
            </a:r>
            <a:endParaRPr lang="zh-CN" altLang="en-US" sz="12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utoUpdateAnimBg="0"/>
      <p:bldP spid="45" grpId="0" bldLvl="0" autoUpdateAnimBg="0"/>
      <p:bldP spid="47" grpId="0" bldLvl="0" autoUpdateAnimBg="0"/>
      <p:bldP spid="49" grpId="0" bldLvl="0" autoUpdateAnimBg="0"/>
      <p:bldP spid="51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-1" y="0"/>
            <a:ext cx="12192002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86162" y="3429000"/>
            <a:ext cx="5019675" cy="769441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遇到险情怎么办</a:t>
            </a:r>
            <a:endParaRPr lang="zh-CN" altLang="en-US" sz="4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46600" y="2120612"/>
            <a:ext cx="3098800" cy="769441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52500" y="2247900"/>
            <a:ext cx="1048103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、要冷静沉着、果断应对。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2500" y="3086100"/>
            <a:ext cx="10481036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、在防止和延缓险情、灾情扩大的情况下，应立即采取</a:t>
            </a:r>
            <a:r>
              <a: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鸣锣、放铳、打电话、广播</a:t>
            </a:r>
            <a:r>
              <a:rPr lang="zh-CN" altLang="en-US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等预警措施，迅速向可能受威胁的村民传递警报信息</a:t>
            </a:r>
            <a:r>
              <a:rPr lang="en-US" altLang="zh-CN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打求助电话时要说明事发的详细地点、险情程度、被困人数、联系电话、施救要求等，以便及时实施紧急援救。也可及时拨打老师、家人电话求助。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6546" y="532377"/>
            <a:ext cx="2543568" cy="369332"/>
          </a:xfrm>
          <a:prstGeom prst="rect">
            <a:avLst/>
          </a:prstGeom>
          <a:noFill/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pc="600" dirty="0">
                <a:solidFill>
                  <a:srgbClr val="E98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遇到险情怎么办</a:t>
            </a:r>
            <a:endParaRPr lang="zh-CN" altLang="en-US" spc="600" dirty="0">
              <a:solidFill>
                <a:srgbClr val="E98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2652" y="516988"/>
            <a:ext cx="619848" cy="400110"/>
          </a:xfrm>
          <a:prstGeom prst="rect">
            <a:avLst/>
          </a:prstGeom>
          <a:solidFill>
            <a:srgbClr val="E98959"/>
          </a:solidFill>
          <a:ln>
            <a:solidFill>
              <a:srgbClr val="E9895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tags/tag1.xml><?xml version="1.0" encoding="utf-8"?>
<p:tagLst xmlns:p="http://schemas.openxmlformats.org/presentationml/2006/main">
  <p:tag name="COMMONDATA" val="eyJoZGlkIjoiZjVhNGJiMWVmZTg4ZjFhYWZhYWFiMzBkODkwYWRkZm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1331</Words>
  <Application>WPS 演示</Application>
  <PresentationFormat>宽屏</PresentationFormat>
  <Paragraphs>131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Times New Roman</vt:lpstr>
      <vt:lpstr>等线 Light</vt:lpstr>
      <vt:lpstr>等线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chlei sun</dc:creator>
  <cp:lastModifiedBy>梅蕾</cp:lastModifiedBy>
  <cp:revision>30</cp:revision>
  <dcterms:created xsi:type="dcterms:W3CDTF">2019-07-12T12:31:00Z</dcterms:created>
  <dcterms:modified xsi:type="dcterms:W3CDTF">2022-06-15T07:09:31Z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E74B5BCDD5FE43DE93D013A6A2C487B6</vt:lpwstr>
  </property>
  <property fmtid="{D5CDD505-2E9C-101B-9397-08002B2CF9AE}" pid="3" name="KSOProductBuildVer">
    <vt:lpwstr>2052-11.1.0.11744</vt:lpwstr>
  </property>
</Properties>
</file>