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311" r:id="rId3"/>
    <p:sldId id="378" r:id="rId4"/>
    <p:sldId id="259" r:id="rId5"/>
    <p:sldId id="324" r:id="rId6"/>
    <p:sldId id="327" r:id="rId7"/>
    <p:sldId id="351" r:id="rId8"/>
    <p:sldId id="330" r:id="rId9"/>
    <p:sldId id="329" r:id="rId10"/>
    <p:sldId id="433" r:id="rId12"/>
    <p:sldId id="382" r:id="rId13"/>
    <p:sldId id="381" r:id="rId14"/>
    <p:sldId id="384" r:id="rId15"/>
    <p:sldId id="383" r:id="rId16"/>
    <p:sldId id="385" r:id="rId17"/>
    <p:sldId id="415" r:id="rId18"/>
    <p:sldId id="386" r:id="rId19"/>
    <p:sldId id="387" r:id="rId20"/>
    <p:sldId id="388" r:id="rId21"/>
    <p:sldId id="389" r:id="rId22"/>
    <p:sldId id="416" r:id="rId23"/>
    <p:sldId id="280" r:id="rId24"/>
    <p:sldId id="260" r:id="rId25"/>
    <p:sldId id="391" r:id="rId26"/>
    <p:sldId id="262" r:id="rId27"/>
    <p:sldId id="312" r:id="rId28"/>
  </p:sldIdLst>
  <p:sldSz cx="12192000" cy="6858000"/>
  <p:notesSz cx="6858000" cy="9144000"/>
  <p:defaultTextStyle>
    <a:defPPr>
      <a:defRPr lang="en-US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90204" pitchFamily="34" charset="0"/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90204" pitchFamily="34" charset="0"/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90204" pitchFamily="34" charset="0"/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90204" pitchFamily="34" charset="0"/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90204" pitchFamily="34" charset="0"/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90204" pitchFamily="34" charset="0"/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90204" pitchFamily="34" charset="0"/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90204" pitchFamily="34" charset="0"/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90204" pitchFamily="34" charset="0"/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DC15"/>
    <a:srgbClr val="FFCC00"/>
    <a:srgbClr val="9933FF"/>
    <a:srgbClr val="FF00FF"/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699"/>
    <p:restoredTop sz="94717"/>
  </p:normalViewPr>
  <p:slideViewPr>
    <p:cSldViewPr showGuides="1">
      <p:cViewPr varScale="1">
        <p:scale>
          <a:sx n="77" d="100"/>
          <a:sy n="77" d="100"/>
        </p:scale>
        <p:origin x="-173" y="-72"/>
      </p:cViewPr>
      <p:guideLst>
        <p:guide orient="horz" pos="2185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199" cy="76199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Tx/>
              <a:buNone/>
              <a:defRPr sz="1200">
                <a:latin typeface="Arial" panose="020B060402020209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9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Tx/>
              <a:buNone/>
              <a:defRPr sz="1200">
                <a:latin typeface="Arial" panose="020B060402020209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9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269" name="备注占位符 4"/>
          <p:cNvSpPr>
            <a:spLocks noGrp="1"/>
          </p:cNvSpPr>
          <p:nvPr>
            <p:ph type="body" sz="quarter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0"/>
            <a:r>
              <a:rPr lang="zh-CN" altLang="en-US" dirty="0"/>
              <a:t>第二级</a:t>
            </a:r>
            <a:endParaRPr lang="zh-CN" altLang="en-US" dirty="0"/>
          </a:p>
          <a:p>
            <a:pPr lvl="2" indent="0"/>
            <a:r>
              <a:rPr lang="zh-CN" altLang="en-US" dirty="0"/>
              <a:t>第三级</a:t>
            </a:r>
            <a:endParaRPr lang="zh-CN" altLang="en-US" dirty="0"/>
          </a:p>
          <a:p>
            <a:pPr lvl="3" indent="0"/>
            <a:r>
              <a:rPr lang="zh-CN" altLang="en-US" dirty="0"/>
              <a:t>第四级</a:t>
            </a:r>
            <a:endParaRPr lang="zh-CN" altLang="en-US" dirty="0"/>
          </a:p>
          <a:p>
            <a:pPr lvl="4" indent="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Tx/>
              <a:buNone/>
              <a:defRPr sz="1200">
                <a:latin typeface="Arial" panose="020B060402020209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9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Arial" panose="020B060402020209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z="1200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24578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p>
            <a:pPr lvl="0" eaLnBrk="1" hangingPunct="1">
              <a:spcBef>
                <a:spcPct val="0"/>
              </a:spcBef>
            </a:pP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24579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buFontTx/>
              <a:buNone/>
              <a:defRPr>
                <a:latin typeface="Arial" panose="020B060402020209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9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9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2" name="日期占位符 4"/>
          <p:cNvSpPr>
            <a:spLocks noGrp="1"/>
          </p:cNvSpPr>
          <p:nvPr>
            <p:ph type="dt" sz="half" idx="1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buFontTx/>
              <a:buNone/>
              <a:defRPr>
                <a:latin typeface="Arial" panose="020B060402020209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9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9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2" name="日期占位符 6"/>
          <p:cNvSpPr>
            <a:spLocks noGrp="1"/>
          </p:cNvSpPr>
          <p:nvPr>
            <p:ph type="dt" sz="half" idx="1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buFontTx/>
              <a:buNone/>
              <a:defRPr>
                <a:latin typeface="Arial" panose="020B060402020209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9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8"/>
          <p:cNvSpPr>
            <a:spLocks noGrp="1"/>
          </p:cNvSpPr>
          <p:nvPr>
            <p:ph type="sldNum" sz="quarter" idx="1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9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2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buFontTx/>
              <a:buNone/>
              <a:defRPr>
                <a:latin typeface="Arial" panose="020B060402020209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9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9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1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buFontTx/>
              <a:buNone/>
              <a:defRPr>
                <a:latin typeface="Arial" panose="020B060402020209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9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9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4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buFontTx/>
              <a:buNone/>
              <a:defRPr>
                <a:latin typeface="Arial" panose="020B060402020209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9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5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buFontTx/>
              <a:buNone/>
              <a:defRPr>
                <a:latin typeface="Arial" panose="020B060402020209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9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9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3" name="日期占位符 4"/>
          <p:cNvSpPr>
            <a:spLocks noGrp="1"/>
          </p:cNvSpPr>
          <p:nvPr>
            <p:ph type="dt" sz="half" idx="1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buFontTx/>
              <a:buNone/>
              <a:defRPr>
                <a:latin typeface="Arial" panose="020B060402020209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9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9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2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9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9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9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9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9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9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9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9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8.png"/><Relationship Id="rId1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8.jpeg"/><Relationship Id="rId1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0.jpeg"/><Relationship Id="rId1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4.jpeg"/><Relationship Id="rId1" Type="http://schemas.openxmlformats.org/officeDocument/2006/relationships/image" Target="../media/image2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6.jpeg"/><Relationship Id="rId1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1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0.png"/><Relationship Id="rId1" Type="http://schemas.openxmlformats.org/officeDocument/2006/relationships/image" Target="../media/image2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2.png"/><Relationship Id="rId1" Type="http://schemas.openxmlformats.org/officeDocument/2006/relationships/image" Target="../media/image31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3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4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35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5.png"/><Relationship Id="rId1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1413510" y="1737995"/>
            <a:ext cx="9364345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800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雷雨天气，如何避雷</a:t>
            </a:r>
            <a:endParaRPr lang="zh-CN" altLang="en-US" sz="800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6626" name="TextBox 4"/>
          <p:cNvSpPr txBox="1"/>
          <p:nvPr/>
        </p:nvSpPr>
        <p:spPr>
          <a:xfrm>
            <a:off x="3088005" y="2303780"/>
            <a:ext cx="6313805" cy="1938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</a:pPr>
            <a:r>
              <a:rPr lang="zh-CN" altLang="zh-CN" sz="4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同学们，看了这个新闻案例，大家有什么想说的吗？</a:t>
            </a:r>
            <a:endParaRPr lang="zh-CN" altLang="zh-CN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6627" name="图片 1" descr="交流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195" y="479426"/>
            <a:ext cx="1739900" cy="10414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圆角矩形标注 1"/>
          <p:cNvSpPr/>
          <p:nvPr/>
        </p:nvSpPr>
        <p:spPr>
          <a:xfrm>
            <a:off x="2057400" y="2057400"/>
            <a:ext cx="8229600" cy="2743200"/>
          </a:xfrm>
          <a:prstGeom prst="wedgeRoundRectCallout">
            <a:avLst>
              <a:gd name="adj1" fmla="val 57106"/>
              <a:gd name="adj2" fmla="val 41388"/>
              <a:gd name="adj3" fmla="val 16667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90204" pitchFamily="34" charset="0"/>
            </a:endParaRPr>
          </a:p>
        </p:txBody>
      </p:sp>
      <p:sp>
        <p:nvSpPr>
          <p:cNvPr id="27650" name="TextBox 1"/>
          <p:cNvSpPr txBox="1"/>
          <p:nvPr/>
        </p:nvSpPr>
        <p:spPr>
          <a:xfrm>
            <a:off x="2753360" y="2644775"/>
            <a:ext cx="6685280" cy="15684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了解雷电的危害之后，你知道我们在雷雨天气应该注意什么吗？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7651" name="图片 1" descr="安全提问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09905" y="440479"/>
            <a:ext cx="2908300" cy="1066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8674" name="TextBox 1"/>
          <p:cNvSpPr txBox="1"/>
          <p:nvPr/>
        </p:nvSpPr>
        <p:spPr>
          <a:xfrm>
            <a:off x="2805431" y="2968202"/>
            <a:ext cx="6580716" cy="92202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54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三、室内如何避雷？</a:t>
            </a:r>
            <a:endParaRPr lang="zh-CN" altLang="en-US" sz="54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9697" name="图片 4" descr="图片1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90905" y="2749550"/>
            <a:ext cx="4171950" cy="328866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698" name="图片 6" descr="图片20 - 副本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55765" y="452755"/>
            <a:ext cx="4508500" cy="341122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圆角矩形标注 8"/>
          <p:cNvSpPr/>
          <p:nvPr/>
        </p:nvSpPr>
        <p:spPr bwMode="auto">
          <a:xfrm>
            <a:off x="1296670" y="1024890"/>
            <a:ext cx="2390140" cy="615682"/>
          </a:xfrm>
          <a:prstGeom prst="wedgeRoundRectCallout">
            <a:avLst>
              <a:gd name="adj1" fmla="val -11796"/>
              <a:gd name="adj2" fmla="val 242016"/>
              <a:gd name="adj3" fmla="val 16667"/>
            </a:avLst>
          </a:prstGeom>
          <a:noFill/>
          <a:ln w="38100" cap="flat" cmpd="sng">
            <a:solidFill>
              <a:srgbClr val="FD5708"/>
            </a:solidFill>
            <a:prstDash val="dash"/>
            <a:miter lim="800000"/>
          </a:ln>
        </p:spPr>
        <p:txBody>
          <a:bodyPr wrap="square" lIns="120226" tIns="62653" rIns="120226" bIns="62653">
            <a:spAutoFit/>
          </a:bodyPr>
          <a:lstStyle/>
          <a:p>
            <a:pPr marL="0" marR="0" lvl="0" indent="0" algn="l" defTabSz="9144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90204" pitchFamily="34" charset="0"/>
              <a:buNone/>
              <a:defRPr/>
            </a:pPr>
            <a:r>
              <a:rPr kumimoji="0" lang="en-US" altLang="zh-CN" sz="28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1.</a:t>
            </a:r>
            <a:r>
              <a:rPr kumimoji="0" lang="zh-CN" altLang="zh-CN" sz="28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关好门窗。</a:t>
            </a:r>
            <a:endParaRPr kumimoji="0" lang="zh-CN" altLang="zh-CN" sz="2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sp>
        <p:nvSpPr>
          <p:cNvPr id="11" name="圆角矩形标注 10"/>
          <p:cNvSpPr/>
          <p:nvPr/>
        </p:nvSpPr>
        <p:spPr bwMode="auto">
          <a:xfrm>
            <a:off x="5654675" y="4366260"/>
            <a:ext cx="5018405" cy="1571889"/>
          </a:xfrm>
          <a:prstGeom prst="wedgeRoundRectCallout">
            <a:avLst>
              <a:gd name="adj1" fmla="val 35311"/>
              <a:gd name="adj2" fmla="val -110627"/>
              <a:gd name="adj3" fmla="val 16667"/>
            </a:avLst>
          </a:prstGeom>
          <a:noFill/>
          <a:ln w="38100" cap="flat" cmpd="sng">
            <a:solidFill>
              <a:srgbClr val="FD5708"/>
            </a:solidFill>
            <a:prstDash val="dash"/>
            <a:miter lim="800000"/>
          </a:ln>
        </p:spPr>
        <p:txBody>
          <a:bodyPr wrap="square" lIns="120226" tIns="62653" rIns="120226" bIns="62653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90204" pitchFamily="34" charset="0"/>
              <a:buNone/>
              <a:defRPr/>
            </a:pPr>
            <a:r>
              <a:rPr kumimoji="0" lang="en-US" altLang="zh-CN" sz="28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2.</a:t>
            </a:r>
            <a:r>
              <a:rPr kumimoji="0" lang="zh-CN" altLang="zh-CN" sz="28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不要靠金属管、不要触摸室内的任何金属管线。</a:t>
            </a:r>
            <a:endParaRPr kumimoji="0" lang="zh-CN" altLang="zh-CN" sz="2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21" name="图片 2" descr="图片2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919595" y="492760"/>
            <a:ext cx="4440555" cy="338328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22" name="图片 1" descr="图片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920" y="2941955"/>
            <a:ext cx="4342765" cy="338899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圆角矩形标注 8"/>
          <p:cNvSpPr/>
          <p:nvPr/>
        </p:nvSpPr>
        <p:spPr bwMode="auto">
          <a:xfrm>
            <a:off x="753745" y="1528445"/>
            <a:ext cx="3981450" cy="615138"/>
          </a:xfrm>
          <a:prstGeom prst="wedgeRoundRectCallout">
            <a:avLst>
              <a:gd name="adj1" fmla="val -44264"/>
              <a:gd name="adj2" fmla="val 211629"/>
              <a:gd name="adj3" fmla="val 16667"/>
            </a:avLst>
          </a:prstGeom>
          <a:noFill/>
          <a:ln w="38100" cap="flat" cmpd="sng">
            <a:solidFill>
              <a:srgbClr val="FD5708"/>
            </a:solidFill>
            <a:prstDash val="dash"/>
            <a:miter lim="800000"/>
          </a:ln>
        </p:spPr>
        <p:txBody>
          <a:bodyPr wrap="square" lIns="120226" tIns="62653" rIns="120226" bIns="62653">
            <a:spAutoFit/>
          </a:bodyPr>
          <a:lstStyle/>
          <a:p>
            <a:pPr marL="0" marR="0" lvl="0" indent="0" algn="l" defTabSz="9144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90204" pitchFamily="34" charset="0"/>
              <a:buNone/>
              <a:defRPr/>
            </a:pPr>
            <a:r>
              <a:rPr kumimoji="0" lang="en-US" altLang="zh-CN" sz="28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3.</a:t>
            </a:r>
            <a:r>
              <a:rPr kumimoji="0" lang="zh-CN" altLang="zh-CN" sz="28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拔下所有的电源插头。</a:t>
            </a:r>
            <a:endParaRPr kumimoji="0" lang="zh-CN" altLang="zh-CN" sz="2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sp>
        <p:nvSpPr>
          <p:cNvPr id="11" name="圆角矩形标注 10"/>
          <p:cNvSpPr/>
          <p:nvPr/>
        </p:nvSpPr>
        <p:spPr bwMode="auto">
          <a:xfrm>
            <a:off x="6096000" y="4724400"/>
            <a:ext cx="4003675" cy="615034"/>
          </a:xfrm>
          <a:prstGeom prst="wedgeRoundRectCallout">
            <a:avLst>
              <a:gd name="adj1" fmla="val 31465"/>
              <a:gd name="adj2" fmla="val -246945"/>
              <a:gd name="adj3" fmla="val 16667"/>
            </a:avLst>
          </a:prstGeom>
          <a:noFill/>
          <a:ln w="38100" cap="flat" cmpd="sng">
            <a:solidFill>
              <a:srgbClr val="FD5708"/>
            </a:solidFill>
            <a:prstDash val="dash"/>
            <a:miter lim="800000"/>
          </a:ln>
        </p:spPr>
        <p:txBody>
          <a:bodyPr wrap="square" lIns="120226" tIns="62653" rIns="120226" bIns="62653">
            <a:spAutoFit/>
          </a:bodyPr>
          <a:lstStyle/>
          <a:p>
            <a:pPr marL="0" marR="0" lvl="0" indent="0" algn="ctr" defTabSz="9144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90204" pitchFamily="34" charset="0"/>
              <a:buNone/>
              <a:defRPr/>
            </a:pPr>
            <a:r>
              <a:rPr kumimoji="0" lang="en-US" altLang="zh-CN" sz="28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4.</a:t>
            </a:r>
            <a:r>
              <a:rPr kumimoji="0" lang="zh-CN" altLang="zh-CN" sz="28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不要淋浴。</a:t>
            </a:r>
            <a:endParaRPr kumimoji="0" lang="zh-CN" altLang="zh-CN" sz="2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745" name="矩形 2"/>
          <p:cNvSpPr/>
          <p:nvPr/>
        </p:nvSpPr>
        <p:spPr>
          <a:xfrm>
            <a:off x="6638925" y="3407410"/>
            <a:ext cx="3853815" cy="1938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活动过程：</a:t>
            </a:r>
            <a:endParaRPr lang="zh-CN" altLang="en-US" sz="20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20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1.请同学上台表演如何避雷；</a:t>
            </a:r>
            <a:endParaRPr lang="zh-CN" altLang="en-US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老师总结室内避雷的注意事项。</a:t>
            </a:r>
            <a:endParaRPr lang="zh-CN" altLang="en-US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746" name="文本框 1"/>
          <p:cNvSpPr txBox="1"/>
          <p:nvPr/>
        </p:nvSpPr>
        <p:spPr>
          <a:xfrm>
            <a:off x="1841500" y="2524125"/>
            <a:ext cx="8509000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ctr">
              <a:lnSpc>
                <a:spcPct val="100000"/>
              </a:lnSpc>
            </a:pPr>
            <a:r>
              <a:rPr lang="zh-CN" altLang="en-US" sz="2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下雨啦，打雷了，小明一个人在家，此时他该怎么办呢？</a:t>
            </a:r>
            <a:endParaRPr lang="zh-CN" altLang="en-US" sz="24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1747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59840" y="3314700"/>
            <a:ext cx="4214495" cy="297624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5166995" y="1454150"/>
            <a:ext cx="1858010" cy="717550"/>
          </a:xfrm>
          <a:prstGeom prst="rect">
            <a:avLst/>
          </a:prstGeom>
          <a:ln w="38100">
            <a:prstDash val="lgDashDot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192000" tIns="144000" bIns="144000">
            <a:spAutoFit/>
          </a:bodyPr>
          <a:lstStyle/>
          <a:p>
            <a:pPr marL="0" marR="0" lvl="0" indent="0" algn="ctr" defTabSz="9144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90204" pitchFamily="34" charset="0"/>
              <a:buNone/>
              <a:defRPr/>
            </a:pPr>
            <a:r>
              <a: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31ADAD"/>
                </a:solidFill>
                <a:effectLst/>
                <a:uLnTx/>
                <a:uFillTx/>
                <a:latin typeface="+mj-lt"/>
                <a:ea typeface="微软雅黑" panose="020B0503020204020204" pitchFamily="34" charset="-122"/>
                <a:cs typeface="+mj-cs"/>
                <a:sym typeface="Arial" panose="020B0604020202090204" pitchFamily="34" charset="0"/>
              </a:rPr>
              <a:t>家中避雷</a:t>
            </a:r>
            <a:endParaRPr kumimoji="0" lang="en-US" altLang="zh-CN" sz="2800" b="1" i="0" u="none" strike="noStrike" kern="1200" cap="none" spc="0" normalizeH="0" baseline="0" noProof="1">
              <a:ln>
                <a:noFill/>
              </a:ln>
              <a:solidFill>
                <a:srgbClr val="FF5050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+mn-cs"/>
              <a:sym typeface="Arial" panose="020B0604020202090204" pitchFamily="34" charset="0"/>
            </a:endParaRPr>
          </a:p>
        </p:txBody>
      </p:sp>
      <p:pic>
        <p:nvPicPr>
          <p:cNvPr id="31749" name="图片 3" descr="情景模拟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515" y="128905"/>
            <a:ext cx="2080895" cy="148780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2770" name="TextBox 1"/>
          <p:cNvSpPr txBox="1"/>
          <p:nvPr/>
        </p:nvSpPr>
        <p:spPr>
          <a:xfrm>
            <a:off x="2925445" y="2967990"/>
            <a:ext cx="6341745" cy="922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54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四、室外如何避雷？</a:t>
            </a:r>
            <a:endParaRPr lang="zh-CN" altLang="en-US" sz="54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3793" name="图片 3" descr="图片2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50900" y="3185795"/>
            <a:ext cx="4230370" cy="31718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794" name="图片 2" descr="图片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5315" y="429895"/>
            <a:ext cx="4584065" cy="358902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圆角矩形标注 8"/>
          <p:cNvSpPr/>
          <p:nvPr/>
        </p:nvSpPr>
        <p:spPr bwMode="auto">
          <a:xfrm>
            <a:off x="663575" y="671830"/>
            <a:ext cx="4756150" cy="1569953"/>
          </a:xfrm>
          <a:prstGeom prst="wedgeRoundRectCallout">
            <a:avLst>
              <a:gd name="adj1" fmla="val 17239"/>
              <a:gd name="adj2" fmla="val 181872"/>
              <a:gd name="adj3" fmla="val 16667"/>
            </a:avLst>
          </a:prstGeom>
          <a:noFill/>
          <a:ln w="38100" cap="flat" cmpd="sng">
            <a:solidFill>
              <a:srgbClr val="FD5708"/>
            </a:solidFill>
            <a:prstDash val="dash"/>
            <a:miter lim="800000"/>
          </a:ln>
        </p:spPr>
        <p:txBody>
          <a:bodyPr wrap="square" lIns="120226" tIns="62653" rIns="120226" bIns="62653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90204" pitchFamily="34" charset="0"/>
              <a:buNone/>
              <a:defRPr/>
            </a:pPr>
            <a:r>
              <a:rPr kumimoji="0" lang="en-US" altLang="zh-CN" sz="28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1.</a:t>
            </a:r>
            <a:r>
              <a:rPr kumimoji="0" lang="zh-CN" altLang="zh-CN" sz="28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选择地势低洼的地方蹲下，双脚并拢。</a:t>
            </a:r>
            <a:endParaRPr kumimoji="0" lang="zh-CN" altLang="zh-CN" sz="2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sp>
        <p:nvSpPr>
          <p:cNvPr id="11" name="圆角矩形标注 10"/>
          <p:cNvSpPr/>
          <p:nvPr/>
        </p:nvSpPr>
        <p:spPr bwMode="auto">
          <a:xfrm>
            <a:off x="6773545" y="4588510"/>
            <a:ext cx="3641090" cy="1568739"/>
          </a:xfrm>
          <a:prstGeom prst="wedgeRoundRectCallout">
            <a:avLst>
              <a:gd name="adj1" fmla="val 31288"/>
              <a:gd name="adj2" fmla="val -154606"/>
              <a:gd name="adj3" fmla="val 16667"/>
            </a:avLst>
          </a:prstGeom>
          <a:noFill/>
          <a:ln w="38100" cap="flat" cmpd="sng">
            <a:solidFill>
              <a:srgbClr val="FD5708"/>
            </a:solidFill>
            <a:prstDash val="dash"/>
            <a:miter lim="800000"/>
          </a:ln>
        </p:spPr>
        <p:txBody>
          <a:bodyPr wrap="square" lIns="120226" tIns="62653" rIns="120226" bIns="62653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90204" pitchFamily="34" charset="0"/>
              <a:buNone/>
              <a:defRPr/>
            </a:pPr>
            <a:r>
              <a:rPr kumimoji="0" lang="en-US" altLang="zh-CN" sz="28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2.</a:t>
            </a:r>
            <a:r>
              <a:rPr kumimoji="0" lang="zh-CN" altLang="zh-CN" sz="28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远离树木、烟囱和输电线等。</a:t>
            </a:r>
            <a:endParaRPr kumimoji="0" lang="zh-CN" altLang="zh-CN" sz="2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4817" name="图片 4" descr="图片2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776720" y="479425"/>
            <a:ext cx="4305935" cy="326453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4818" name="图片 1" descr="图片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980" y="2688590"/>
            <a:ext cx="4742180" cy="357441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圆角矩形标注 8"/>
          <p:cNvSpPr/>
          <p:nvPr/>
        </p:nvSpPr>
        <p:spPr bwMode="auto">
          <a:xfrm>
            <a:off x="1149985" y="1469390"/>
            <a:ext cx="3587115" cy="851313"/>
          </a:xfrm>
          <a:prstGeom prst="wedgeRoundRectCallout">
            <a:avLst>
              <a:gd name="adj1" fmla="val 6740"/>
              <a:gd name="adj2" fmla="val 234189"/>
              <a:gd name="adj3" fmla="val 16667"/>
            </a:avLst>
          </a:prstGeom>
          <a:noFill/>
          <a:ln w="38100" cap="flat" cmpd="sng">
            <a:solidFill>
              <a:srgbClr val="FD5708"/>
            </a:solidFill>
            <a:prstDash val="dash"/>
            <a:miter lim="800000"/>
          </a:ln>
        </p:spPr>
        <p:txBody>
          <a:bodyPr wrap="square" lIns="120226" tIns="62653" rIns="120226" bIns="62653">
            <a:spAutoFit/>
          </a:bodyPr>
          <a:lstStyle/>
          <a:p>
            <a:pPr marL="0" marR="0" lvl="0" indent="0" algn="l" defTabSz="914400" rtl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90204" pitchFamily="34" charset="0"/>
              <a:buNone/>
              <a:defRPr/>
            </a:pPr>
            <a:r>
              <a:rPr kumimoji="0" lang="en-US" altLang="zh-CN" sz="28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3.</a:t>
            </a:r>
            <a:r>
              <a:rPr kumimoji="0" lang="zh-CN" altLang="zh-CN" sz="28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不要使用移动电话。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sp>
        <p:nvSpPr>
          <p:cNvPr id="11" name="圆角矩形标注 10"/>
          <p:cNvSpPr/>
          <p:nvPr/>
        </p:nvSpPr>
        <p:spPr bwMode="auto">
          <a:xfrm>
            <a:off x="5823585" y="4052570"/>
            <a:ext cx="4641850" cy="1569865"/>
          </a:xfrm>
          <a:prstGeom prst="wedgeRoundRectCallout">
            <a:avLst>
              <a:gd name="adj1" fmla="val -2032"/>
              <a:gd name="adj2" fmla="val -123647"/>
              <a:gd name="adj3" fmla="val 16667"/>
            </a:avLst>
          </a:prstGeom>
          <a:noFill/>
          <a:ln w="38100" cap="flat" cmpd="sng">
            <a:solidFill>
              <a:srgbClr val="FD5708"/>
            </a:solidFill>
            <a:prstDash val="dash"/>
            <a:miter lim="800000"/>
          </a:ln>
        </p:spPr>
        <p:txBody>
          <a:bodyPr wrap="square" lIns="120226" tIns="62653" rIns="120226" bIns="62653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90204" pitchFamily="34" charset="0"/>
              <a:buNone/>
              <a:defRPr/>
            </a:pPr>
            <a:r>
              <a:rPr kumimoji="0" lang="en-US" altLang="zh-CN" sz="28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4.</a:t>
            </a:r>
            <a:r>
              <a:rPr kumimoji="0" lang="zh-CN" altLang="zh-CN" sz="28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在空旷的场地，不要把锄头等金属工具扛在肩上。</a:t>
            </a:r>
            <a:endParaRPr kumimoji="0" lang="zh-CN" altLang="zh-CN" sz="2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5842" name="图片 1" descr="图片2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03270" y="2649220"/>
            <a:ext cx="4518660" cy="348678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圆角矩形标注 8"/>
          <p:cNvSpPr/>
          <p:nvPr/>
        </p:nvSpPr>
        <p:spPr bwMode="auto">
          <a:xfrm>
            <a:off x="1398905" y="1289050"/>
            <a:ext cx="8204200" cy="853651"/>
          </a:xfrm>
          <a:prstGeom prst="wedgeRoundRectCallout">
            <a:avLst>
              <a:gd name="adj1" fmla="val -5127"/>
              <a:gd name="adj2" fmla="val 135764"/>
              <a:gd name="adj3" fmla="val 16667"/>
            </a:avLst>
          </a:prstGeom>
          <a:noFill/>
          <a:ln w="38100" cap="flat" cmpd="sng">
            <a:solidFill>
              <a:srgbClr val="FD5708"/>
            </a:solidFill>
            <a:prstDash val="dash"/>
            <a:miter lim="800000"/>
          </a:ln>
        </p:spPr>
        <p:txBody>
          <a:bodyPr wrap="square" lIns="120226" tIns="62653" rIns="120226" bIns="62653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90204" pitchFamily="34" charset="0"/>
              <a:buNone/>
              <a:defRPr/>
            </a:pPr>
            <a:r>
              <a:rPr kumimoji="0" lang="en-US" altLang="zh-CN" sz="28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5.</a:t>
            </a:r>
            <a:r>
              <a:rPr kumimoji="0" lang="zh-CN" altLang="zh-CN" sz="28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尽快离开水面，不要游泳或乘坐无篷游船。</a:t>
            </a:r>
            <a:endParaRPr kumimoji="0" lang="zh-CN" altLang="zh-CN" sz="2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14337" name="图片 1" descr="800-600.a4c15c3fd18c4337862f2fe21b5d1f96bb2126a6_shyc2_104_shyc21_t.97830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9525" y="2487295"/>
            <a:ext cx="4418965" cy="32734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单圆角矩形 2"/>
          <p:cNvSpPr/>
          <p:nvPr/>
        </p:nvSpPr>
        <p:spPr bwMode="auto">
          <a:xfrm>
            <a:off x="799465" y="1691005"/>
            <a:ext cx="5076190" cy="4698365"/>
          </a:xfrm>
          <a:prstGeom prst="round1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可怕的雷电</a:t>
            </a:r>
            <a:endParaRPr kumimoji="0" lang="zh-CN" altLang="zh-CN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天空像涂了墨汁一样，黑沉沉的。突然，一道明亮的闪电从窗前划过，接着一声巨响，好像要把天空劈开一样，吓得我“嗖”地一下跳起来，躲到了妈妈的背后。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pic>
        <p:nvPicPr>
          <p:cNvPr id="14339" name="图片 1" descr="安全故事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325" y="436880"/>
            <a:ext cx="2750820" cy="100901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5116830" y="1655445"/>
            <a:ext cx="1958340" cy="717550"/>
          </a:xfrm>
          <a:prstGeom prst="rect">
            <a:avLst/>
          </a:prstGeom>
          <a:ln w="38100">
            <a:prstDash val="lgDashDot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192000" tIns="144000" bIns="144000">
            <a:spAutoFit/>
          </a:bodyPr>
          <a:lstStyle/>
          <a:p>
            <a:pPr marL="0" marR="0" lvl="0" indent="0" algn="ctr" defTabSz="9144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90204" pitchFamily="34" charset="0"/>
              <a:buNone/>
              <a:defRPr/>
            </a:pPr>
            <a:r>
              <a: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31ADAD"/>
                </a:solidFill>
                <a:effectLst/>
                <a:uLnTx/>
                <a:uFillTx/>
                <a:latin typeface="+mj-lt"/>
                <a:ea typeface="微软雅黑" panose="020B0503020204020204" pitchFamily="34" charset="-122"/>
                <a:cs typeface="+mj-cs"/>
                <a:sym typeface="Arial" panose="020B0604020202090204" pitchFamily="34" charset="0"/>
              </a:rPr>
              <a:t>路上避雷</a:t>
            </a:r>
            <a:endParaRPr kumimoji="0" lang="en-US" altLang="zh-CN" sz="2800" b="1" i="0" u="none" strike="noStrike" kern="1200" cap="none" spc="0" normalizeH="0" baseline="0" noProof="1">
              <a:ln>
                <a:noFill/>
              </a:ln>
              <a:solidFill>
                <a:srgbClr val="FF5050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+mn-cs"/>
              <a:sym typeface="Arial" panose="020B0604020202090204" pitchFamily="34" charset="0"/>
            </a:endParaRPr>
          </a:p>
        </p:txBody>
      </p:sp>
      <p:sp>
        <p:nvSpPr>
          <p:cNvPr id="36866" name="矩形 2"/>
          <p:cNvSpPr/>
          <p:nvPr/>
        </p:nvSpPr>
        <p:spPr>
          <a:xfrm>
            <a:off x="6560185" y="3700780"/>
            <a:ext cx="4191635" cy="1938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活动过程：</a:t>
            </a:r>
            <a:endParaRPr lang="zh-CN" altLang="en-US" sz="20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20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1.请同学上台表演如何避雷；</a:t>
            </a:r>
            <a:endParaRPr lang="zh-CN" altLang="en-US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2.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老师总结室外避雷的注意事项。</a:t>
            </a:r>
            <a:endParaRPr lang="zh-CN" altLang="en-US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867" name="文本框 1"/>
          <p:cNvSpPr txBox="1"/>
          <p:nvPr/>
        </p:nvSpPr>
        <p:spPr>
          <a:xfrm>
            <a:off x="2118995" y="2550160"/>
            <a:ext cx="7953375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ctr">
              <a:lnSpc>
                <a:spcPct val="150000"/>
              </a:lnSpc>
            </a:pPr>
            <a:r>
              <a:rPr lang="zh-CN" altLang="en-US" sz="2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放学的路上突然打雷下雨了，丽丽和同学该怎么办呢？</a:t>
            </a:r>
            <a:endParaRPr lang="zh-CN" altLang="en-US" sz="24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6868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63700" y="3326765"/>
            <a:ext cx="3658235" cy="289814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6869" name="图片 1" descr="情景模拟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435" y="69215"/>
            <a:ext cx="2218690" cy="158623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7890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12265" y="3086735"/>
            <a:ext cx="3694430" cy="31019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7891" name="TextBox 10"/>
          <p:cNvSpPr txBox="1"/>
          <p:nvPr/>
        </p:nvSpPr>
        <p:spPr>
          <a:xfrm>
            <a:off x="4655185" y="1383665"/>
            <a:ext cx="6482080" cy="15684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为什么我们每次都是先看到闪电，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然后过了一小会儿才听到雷声呢？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7892" name="图片 1" descr="你知道吗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950" y="554567"/>
            <a:ext cx="2908300" cy="1066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891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59025" y="521970"/>
            <a:ext cx="7851775" cy="5889625"/>
          </a:xfrm>
          <a:prstGeom prst="rect">
            <a:avLst/>
          </a:prstGeom>
          <a:solidFill>
            <a:srgbClr val="D1D1F0"/>
          </a:solidFill>
          <a:ln w="9525" cap="flat" cmpd="sng">
            <a:solidFill>
              <a:srgbClr val="FFFF00"/>
            </a:solidFill>
            <a:prstDash val="solid"/>
            <a:miter/>
            <a:headEnd type="none" w="med" len="med"/>
            <a:tailEnd type="none" w="med" len="med"/>
          </a:ln>
        </p:spPr>
      </p:pic>
      <p:pic>
        <p:nvPicPr>
          <p:cNvPr id="38914" name="Picture 5" descr="C:\Documents and Settings\Administrator\桌面\ppt\第二课 雷雨天气，如何避雷\修改版文本图片\08-0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5560" y="2138680"/>
            <a:ext cx="7040880" cy="25812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3086735" y="2091055"/>
            <a:ext cx="6019165" cy="26765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R="0" algn="ctr" defTabSz="914400">
              <a:lnSpc>
                <a:spcPct val="150000"/>
              </a:lnSpc>
              <a:buClrTx/>
              <a:buSzTx/>
              <a:defRPr/>
            </a:pPr>
            <a:r>
              <a:rPr kumimoji="0" lang="zh-CN" altLang="en-US" sz="2800" b="1" kern="1200" cap="none" spc="0" normalizeH="0" baseline="0" noProof="0" dirty="0">
                <a:solidFill>
                  <a:srgbClr val="7030A0"/>
                </a:solidFill>
                <a:latin typeface="Arial" panose="020B0604020202090204" pitchFamily="34" charset="0"/>
                <a:ea typeface="微软雅黑" panose="020B0503020204020204" pitchFamily="34" charset="-122"/>
                <a:cs typeface="+mn-cs"/>
                <a:sym typeface="Arial" panose="020B0604020202090204" pitchFamily="34" charset="0"/>
              </a:rPr>
              <a:t>雷雨来临不害怕，躲进屋内把窗插；</a:t>
            </a:r>
            <a:endParaRPr kumimoji="0" lang="zh-CN" altLang="en-US" sz="2800" b="1" kern="1200" cap="none" spc="0" normalizeH="0" baseline="0" noProof="0" dirty="0">
              <a:solidFill>
                <a:srgbClr val="7030A0"/>
              </a:solidFill>
              <a:latin typeface="Arial" panose="020B0604020202090204" pitchFamily="34" charset="0"/>
              <a:ea typeface="微软雅黑" panose="020B0503020204020204" pitchFamily="34" charset="-122"/>
              <a:cs typeface="+mn-cs"/>
              <a:sym typeface="Arial" panose="020B0604020202090204" pitchFamily="34" charset="0"/>
            </a:endParaRPr>
          </a:p>
          <a:p>
            <a:pPr marR="0" algn="ctr" defTabSz="914400">
              <a:lnSpc>
                <a:spcPct val="150000"/>
              </a:lnSpc>
              <a:buClrTx/>
              <a:buSzTx/>
              <a:defRPr/>
            </a:pPr>
            <a:r>
              <a:rPr kumimoji="0" lang="zh-CN" altLang="en-US" sz="2800" b="1" kern="1200" cap="none" spc="0" normalizeH="0" baseline="0" noProof="0" dirty="0">
                <a:solidFill>
                  <a:srgbClr val="7030A0"/>
                </a:solidFill>
                <a:latin typeface="Arial" panose="020B0604020202090204" pitchFamily="34" charset="0"/>
                <a:ea typeface="微软雅黑" panose="020B0503020204020204" pitchFamily="34" charset="-122"/>
                <a:cs typeface="+mn-cs"/>
                <a:sym typeface="Arial" panose="020B0604020202090204" pitchFamily="34" charset="0"/>
              </a:rPr>
              <a:t>关闭电器与电话，雷声再大我不怕。</a:t>
            </a:r>
            <a:endParaRPr kumimoji="0" lang="zh-CN" altLang="en-US" sz="2800" b="1" kern="1200" cap="none" spc="0" normalizeH="0" baseline="0" noProof="0" dirty="0">
              <a:solidFill>
                <a:srgbClr val="7030A0"/>
              </a:solidFill>
              <a:latin typeface="Arial" panose="020B0604020202090204" pitchFamily="34" charset="0"/>
              <a:ea typeface="微软雅黑" panose="020B0503020204020204" pitchFamily="34" charset="-122"/>
              <a:cs typeface="+mn-cs"/>
              <a:sym typeface="Arial" panose="020B0604020202090204" pitchFamily="34" charset="0"/>
            </a:endParaRPr>
          </a:p>
          <a:p>
            <a:pPr marR="0" algn="ctr" defTabSz="914400">
              <a:lnSpc>
                <a:spcPct val="150000"/>
              </a:lnSpc>
              <a:buClrTx/>
              <a:buSzTx/>
              <a:defRPr/>
            </a:pPr>
            <a:r>
              <a:rPr kumimoji="0" lang="zh-CN" altLang="en-US" sz="2800" b="1" kern="1200" cap="none" spc="0" normalizeH="0" baseline="0" noProof="0" dirty="0">
                <a:solidFill>
                  <a:srgbClr val="7030A0"/>
                </a:solidFill>
                <a:latin typeface="Arial" panose="020B0604020202090204" pitchFamily="34" charset="0"/>
                <a:ea typeface="微软雅黑" panose="020B0503020204020204" pitchFamily="34" charset="-122"/>
                <a:cs typeface="+mn-cs"/>
                <a:sym typeface="Arial" panose="020B0604020202090204" pitchFamily="34" charset="0"/>
              </a:rPr>
              <a:t>如在室外遇雷雨，不要慌张乱躲藏；</a:t>
            </a:r>
            <a:endParaRPr kumimoji="0" lang="zh-CN" altLang="en-US" sz="2800" b="1" kern="1200" cap="none" spc="0" normalizeH="0" baseline="0" noProof="0" dirty="0">
              <a:solidFill>
                <a:srgbClr val="7030A0"/>
              </a:solidFill>
              <a:latin typeface="Arial" panose="020B0604020202090204" pitchFamily="34" charset="0"/>
              <a:ea typeface="微软雅黑" panose="020B0503020204020204" pitchFamily="34" charset="-122"/>
              <a:cs typeface="+mn-cs"/>
              <a:sym typeface="Arial" panose="020B0604020202090204" pitchFamily="34" charset="0"/>
            </a:endParaRPr>
          </a:p>
          <a:p>
            <a:pPr marR="0" algn="ctr" defTabSz="914400">
              <a:lnSpc>
                <a:spcPct val="150000"/>
              </a:lnSpc>
              <a:buClrTx/>
              <a:buSzTx/>
              <a:defRPr/>
            </a:pPr>
            <a:r>
              <a:rPr kumimoji="0" lang="zh-CN" altLang="en-US" sz="2800" b="1" kern="1200" cap="none" spc="0" normalizeH="0" baseline="0" noProof="0" dirty="0">
                <a:solidFill>
                  <a:srgbClr val="7030A0"/>
                </a:solidFill>
                <a:latin typeface="Arial" panose="020B0604020202090204" pitchFamily="34" charset="0"/>
                <a:ea typeface="微软雅黑" panose="020B0503020204020204" pitchFamily="34" charset="-122"/>
                <a:cs typeface="+mn-cs"/>
                <a:sym typeface="Arial" panose="020B0604020202090204" pitchFamily="34" charset="0"/>
              </a:rPr>
              <a:t>高墙大树要远离，弯腰前行或蹲下。</a:t>
            </a:r>
            <a:endParaRPr kumimoji="0" lang="zh-CN" altLang="en-US" sz="2800" b="1" kern="1200" cap="none" spc="0" normalizeH="0" baseline="0" noProof="0" dirty="0">
              <a:solidFill>
                <a:srgbClr val="7030A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90204" pitchFamily="34" charset="0"/>
              <a:ea typeface="微软雅黑" panose="020B0503020204020204" pitchFamily="34" charset="-122"/>
              <a:cs typeface="+mn-cs"/>
              <a:sym typeface="Arial" panose="020B0604020202090204" pitchFamily="34" charset="0"/>
            </a:endParaRPr>
          </a:p>
        </p:txBody>
      </p:sp>
      <p:pic>
        <p:nvPicPr>
          <p:cNvPr id="39939" name="图片 2" descr="安全儿歌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02285" y="485775"/>
            <a:ext cx="2766060" cy="101473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63" name="矩形 6"/>
          <p:cNvSpPr/>
          <p:nvPr/>
        </p:nvSpPr>
        <p:spPr>
          <a:xfrm>
            <a:off x="1957705" y="2875280"/>
            <a:ext cx="8873490" cy="110680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</a:pPr>
            <a:r>
              <a:rPr lang="zh-CN" altLang="zh-CN" sz="4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外出时，要穿雨衣和塑料雨鞋哦。</a:t>
            </a:r>
            <a:endParaRPr lang="zh-CN" altLang="zh-CN" sz="4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0964" name="图片 1" descr="安全小广播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4185" y="505460"/>
            <a:ext cx="3274060" cy="100076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15361" name="图片 8" descr="W02013091753539629527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6330" y="2456180"/>
            <a:ext cx="3215005" cy="229679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2" name="TextBox 3"/>
          <p:cNvSpPr txBox="1"/>
          <p:nvPr/>
        </p:nvSpPr>
        <p:spPr>
          <a:xfrm>
            <a:off x="976630" y="2275840"/>
            <a:ext cx="5977890" cy="23069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雷电是一种自然现象，夏季经常发生，你了解雷电吗？</a:t>
            </a:r>
            <a:endParaRPr lang="zh-CN" altLang="en-US" sz="3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在雷雨天气，你会害怕吗？</a:t>
            </a:r>
            <a:endParaRPr lang="zh-CN" altLang="en-US" sz="3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5363" name="图片 1" descr="交流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175" y="469054"/>
            <a:ext cx="1739900" cy="10414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6386" name="TextBox 1"/>
          <p:cNvSpPr txBox="1"/>
          <p:nvPr/>
        </p:nvSpPr>
        <p:spPr>
          <a:xfrm>
            <a:off x="3491230" y="2967990"/>
            <a:ext cx="5209540" cy="922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5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一、雷电的形状</a:t>
            </a:r>
            <a:endParaRPr lang="zh-CN" altLang="en-US" sz="5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7409" name="图片 8" descr="6204bf7fg72f7237eb0b2&amp;690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75030" y="612140"/>
            <a:ext cx="3884295" cy="25685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0" name="TextBox 9"/>
          <p:cNvSpPr txBox="1"/>
          <p:nvPr/>
        </p:nvSpPr>
        <p:spPr>
          <a:xfrm>
            <a:off x="984885" y="845185"/>
            <a:ext cx="2157730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线状闪电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8433" name="图片 2" descr="20_27620_fa1fd7f546a30a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9880" y="1490345"/>
            <a:ext cx="4025265" cy="302387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6979920" y="3326130"/>
            <a:ext cx="208788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 b="1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片状闪电</a:t>
            </a:r>
            <a:endParaRPr lang="zh-CN" altLang="en-US" sz="3600" b="1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9457" name="图片 7" descr="4757f71f4134970ae0b9ce8c97cad1c8a5865dd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9655" y="3449955"/>
            <a:ext cx="3883660" cy="291274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2319655" y="5574030"/>
            <a:ext cx="207581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 b="1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球状闪电</a:t>
            </a:r>
            <a:endParaRPr lang="zh-CN" altLang="en-US" sz="3600" b="1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0482" name="TextBox 1"/>
          <p:cNvSpPr txBox="1"/>
          <p:nvPr/>
        </p:nvSpPr>
        <p:spPr>
          <a:xfrm>
            <a:off x="3491230" y="2967990"/>
            <a:ext cx="5210175" cy="922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54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二、雷电的危害</a:t>
            </a:r>
            <a:endParaRPr lang="zh-CN" altLang="en-US" sz="54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1505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99185" y="2724785"/>
            <a:ext cx="4639310" cy="309308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TextBox 2"/>
          <p:cNvSpPr txBox="1"/>
          <p:nvPr/>
        </p:nvSpPr>
        <p:spPr>
          <a:xfrm>
            <a:off x="589280" y="1595755"/>
            <a:ext cx="5658485" cy="73723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90204" pitchFamily="34" charset="0"/>
              <a:buNone/>
              <a:defRPr/>
            </a:pPr>
            <a:r>
              <a:rPr kumimoji="0" lang="zh-CN" altLang="zh-CN" sz="2800" b="1" i="0" u="none" strike="noStrike" kern="1200" cap="none" spc="0" normalizeH="0" baseline="0" noProof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深圳一猪场53头生猪遭雷劈身亡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pic>
        <p:nvPicPr>
          <p:cNvPr id="22529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1745" y="1140460"/>
            <a:ext cx="4288155" cy="321691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6169025" y="4562475"/>
            <a:ext cx="4633595" cy="73723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90204" pitchFamily="34" charset="0"/>
              <a:buNone/>
              <a:defRPr/>
            </a:pPr>
            <a:r>
              <a:rPr kumimoji="0" lang="zh-CN" altLang="zh-CN" sz="2800" b="1" i="0" u="none" strike="noStrike" kern="1200" cap="none" spc="0" normalizeH="0" baseline="0" noProof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古镇千年银杏遭雷击"腰斩"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7" name="TextBox 5"/>
          <p:cNvSpPr txBox="1"/>
          <p:nvPr/>
        </p:nvSpPr>
        <p:spPr>
          <a:xfrm>
            <a:off x="2747010" y="2424430"/>
            <a:ext cx="6697345" cy="15684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雷电是最严重的十种自然灾害之一，人被雷电击中的死亡率高达</a:t>
            </a:r>
            <a:r>
              <a:rPr lang="en-US" altLang="zh-CN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40%</a:t>
            </a:r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32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5602" name="文本框 4"/>
          <p:cNvSpPr txBox="1"/>
          <p:nvPr/>
        </p:nvSpPr>
        <p:spPr>
          <a:xfrm>
            <a:off x="2402840" y="1586865"/>
            <a:ext cx="7386320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ctr">
              <a:lnSpc>
                <a:spcPct val="150000"/>
              </a:lnSpc>
            </a:pP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16岁少年在家玩手机被雷击中，当场晕厥！</a:t>
            </a:r>
            <a:endParaRPr lang="en-US" altLang="zh-CN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603" name="TextBox 1"/>
          <p:cNvSpPr txBox="1"/>
          <p:nvPr/>
        </p:nvSpPr>
        <p:spPr>
          <a:xfrm>
            <a:off x="2236470" y="2620645"/>
            <a:ext cx="7719060" cy="33229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indent="508000" algn="just">
              <a:lnSpc>
                <a:spcPct val="150000"/>
              </a:lnSpc>
            </a:pP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2020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年</a:t>
            </a:r>
            <a:r>
              <a:rPr 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3月22日，湖南长沙，16岁少年</a:t>
            </a:r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李某</a:t>
            </a:r>
            <a:r>
              <a:rPr 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戴耳机玩游戏时</a:t>
            </a:r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，突然间雷鸣电闪，</a:t>
            </a:r>
            <a:r>
              <a:rPr 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一道雷电正好击中了</a:t>
            </a:r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他。被雷电击中后，</a:t>
            </a:r>
            <a:r>
              <a:rPr 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李</a:t>
            </a:r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某</a:t>
            </a:r>
            <a:r>
              <a:rPr 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当场晕倒在地，人事不省</a:t>
            </a:r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手机也被劈烂</a:t>
            </a:r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。幸运的是，</a:t>
            </a:r>
            <a:r>
              <a:rPr 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李</a:t>
            </a:r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某</a:t>
            </a:r>
            <a:r>
              <a:rPr 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在昏迷几分钟后自然苏醒</a:t>
            </a:r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，但却</a:t>
            </a:r>
            <a:r>
              <a:rPr 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出现</a:t>
            </a:r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了</a:t>
            </a:r>
            <a:r>
              <a:rPr 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头痛、耳鸣、听力下降的症状。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  <a:sym typeface="Arial" panose="020B0604020202090204" pitchFamily="34" charset="0"/>
              </a:rPr>
              <a:t>随后，他被120紧急抢救。              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  <a:sym typeface="Arial" panose="020B0604020202090204" pitchFamily="34" charset="0"/>
            </a:endParaRPr>
          </a:p>
          <a:p>
            <a:pPr indent="508000" algn="r">
              <a:lnSpc>
                <a:spcPct val="150000"/>
              </a:lnSpc>
            </a:pP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  <a:sym typeface="Arial" panose="020B0604020202090204" pitchFamily="34" charset="0"/>
            </a:endParaRPr>
          </a:p>
          <a:p>
            <a:pPr indent="508000" algn="r">
              <a:lnSpc>
                <a:spcPct val="150000"/>
              </a:lnSpc>
            </a:pP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  <a:sym typeface="Arial" panose="020B0604020202090204" pitchFamily="34" charset="0"/>
              </a:rPr>
              <a:t>----来源：广州日报</a:t>
            </a:r>
            <a:endParaRPr lang="zh-CN" altLang="en-US" sz="2000" dirty="0">
              <a:solidFill>
                <a:srgbClr val="00206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5604" name="图片 1" descr="案例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990" y="525569"/>
            <a:ext cx="1854200" cy="11049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theme/theme1.xml><?xml version="1.0" encoding="utf-8"?>
<a:theme xmlns:a="http://schemas.openxmlformats.org/drawingml/2006/main" name="Office 主题​​">
  <a:themeElements>
    <a:clrScheme name="Office 主题​​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主题​​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9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90204" pitchFamily="34" charset="0"/>
          </a:defRPr>
        </a:defPPr>
      </a:lstStyle>
    </a:lnDef>
  </a:objectDefaults>
  <a:extraClrSchemeLst>
    <a:extraClrScheme>
      <a:clrScheme name="Office 主题​​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825</Words>
  <Application>WPS 文字</Application>
  <PresentationFormat/>
  <Paragraphs>84</Paragraphs>
  <Slides>25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41" baseType="lpstr">
      <vt:lpstr>Arial</vt:lpstr>
      <vt:lpstr>方正书宋_GBK</vt:lpstr>
      <vt:lpstr>Wingdings</vt:lpstr>
      <vt:lpstr>宋体</vt:lpstr>
      <vt:lpstr>汉仪书宋二KW</vt:lpstr>
      <vt:lpstr>微软雅黑</vt:lpstr>
      <vt:lpstr>汉仪旗黑</vt:lpstr>
      <vt:lpstr>楷体</vt:lpstr>
      <vt:lpstr>华文细黑</vt:lpstr>
      <vt:lpstr>宋体</vt:lpstr>
      <vt:lpstr>Arial Unicode MS</vt:lpstr>
      <vt:lpstr>Calibri</vt:lpstr>
      <vt:lpstr>Helvetica Neue</vt:lpstr>
      <vt:lpstr>汉仪楷体KW</vt:lpstr>
      <vt:lpstr>黑体-简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husongyi</cp:lastModifiedBy>
  <cp:revision>420</cp:revision>
  <dcterms:created xsi:type="dcterms:W3CDTF">2022-06-14T02:59:40Z</dcterms:created>
  <dcterms:modified xsi:type="dcterms:W3CDTF">2022-06-14T02:59:40Z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  <property fmtid="{D5CDD505-2E9C-101B-9397-08002B2CF9AE}" pid="3" name="KSOProductBuildVer">
    <vt:lpwstr>2052-4.1.2.6545</vt:lpwstr>
  </property>
  <property fmtid="{D5CDD505-2E9C-101B-9397-08002B2CF9AE}" pid="4" name="ICV">
    <vt:lpwstr>7D05F9017D3949E88946495DC9BA4A9B</vt:lpwstr>
  </property>
</Properties>
</file>