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p:sldMasterIdLst>
    <p:sldMasterId id="2147483648" r:id="rId1"/>
  </p:sldMasterIdLst>
  <p:notesMasterIdLst>
    <p:notesMasterId r:id="rId57"/>
  </p:notesMasterIdLst>
  <p:handoutMasterIdLst>
    <p:handoutMasterId r:id="rId58"/>
  </p:handoutMasterIdLst>
  <p:sldIdLst>
    <p:sldId id="572" r:id="rId3"/>
    <p:sldId id="583" r:id="rId4"/>
    <p:sldId id="472" r:id="rId5"/>
    <p:sldId id="547" r:id="rId6"/>
    <p:sldId id="549" r:id="rId7"/>
    <p:sldId id="724" r:id="rId8"/>
    <p:sldId id="646" r:id="rId9"/>
    <p:sldId id="594" r:id="rId10"/>
    <p:sldId id="614" r:id="rId11"/>
    <p:sldId id="615" r:id="rId12"/>
    <p:sldId id="648" r:id="rId13"/>
    <p:sldId id="616" r:id="rId14"/>
    <p:sldId id="725" r:id="rId15"/>
    <p:sldId id="629" r:id="rId16"/>
    <p:sldId id="575" r:id="rId17"/>
    <p:sldId id="607" r:id="rId18"/>
    <p:sldId id="635" r:id="rId19"/>
    <p:sldId id="636" r:id="rId20"/>
    <p:sldId id="552" r:id="rId21"/>
    <p:sldId id="602" r:id="rId22"/>
    <p:sldId id="577" r:id="rId23"/>
    <p:sldId id="608" r:id="rId24"/>
    <p:sldId id="693" r:id="rId25"/>
    <p:sldId id="694" r:id="rId26"/>
    <p:sldId id="578" r:id="rId27"/>
    <p:sldId id="647" r:id="rId28"/>
    <p:sldId id="640" r:id="rId29"/>
    <p:sldId id="603" r:id="rId30"/>
    <p:sldId id="628" r:id="rId31"/>
    <p:sldId id="726" r:id="rId32"/>
    <p:sldId id="596" r:id="rId33"/>
    <p:sldId id="580" r:id="rId34"/>
    <p:sldId id="581" r:id="rId35"/>
    <p:sldId id="601" r:id="rId36"/>
    <p:sldId id="598" r:id="rId37"/>
    <p:sldId id="622" r:id="rId38"/>
    <p:sldId id="621" r:id="rId39"/>
    <p:sldId id="623" r:id="rId40"/>
    <p:sldId id="643" r:id="rId41"/>
    <p:sldId id="644" r:id="rId42"/>
    <p:sldId id="624" r:id="rId43"/>
    <p:sldId id="627" r:id="rId44"/>
    <p:sldId id="641" r:id="rId45"/>
    <p:sldId id="625" r:id="rId46"/>
    <p:sldId id="642" r:id="rId47"/>
    <p:sldId id="588" r:id="rId48"/>
    <p:sldId id="563" r:id="rId49"/>
    <p:sldId id="587" r:id="rId50"/>
    <p:sldId id="600" r:id="rId51"/>
    <p:sldId id="612" r:id="rId52"/>
    <p:sldId id="592" r:id="rId53"/>
    <p:sldId id="605" r:id="rId54"/>
    <p:sldId id="606" r:id="rId55"/>
    <p:sldId id="590" r:id="rId56"/>
  </p:sldIdLst>
  <p:sldSz cx="9144000" cy="6858000" type="screen4x3"/>
  <p:notesSz cx="6807200" cy="9939020"/>
  <p:defaultTextStyle>
    <a:defPPr>
      <a:defRPr lang="zh-CN"/>
    </a:defPPr>
    <a:lvl1pPr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微软雅黑" panose="020B0503020204020204" pitchFamily="34" charset="-122"/>
        <a:cs typeface="+mn-cs"/>
      </a:defRPr>
    </a:lvl1pPr>
    <a:lvl2pPr marL="4572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微软雅黑" panose="020B0503020204020204" pitchFamily="34" charset="-122"/>
        <a:cs typeface="+mn-cs"/>
      </a:defRPr>
    </a:lvl2pPr>
    <a:lvl3pPr marL="9144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微软雅黑" panose="020B0503020204020204" pitchFamily="34" charset="-122"/>
        <a:cs typeface="+mn-cs"/>
      </a:defRPr>
    </a:lvl3pPr>
    <a:lvl4pPr marL="13716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微软雅黑" panose="020B0503020204020204" pitchFamily="34" charset="-122"/>
        <a:cs typeface="+mn-cs"/>
      </a:defRPr>
    </a:lvl4pPr>
    <a:lvl5pPr marL="18288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微软雅黑" panose="020B0503020204020204" pitchFamily="34" charset="-122"/>
        <a:cs typeface="+mn-cs"/>
      </a:defRPr>
    </a:lvl5pPr>
    <a:lvl6pPr marL="2286000" algn="l" defTabSz="914400" rtl="0" eaLnBrk="1" latinLnBrk="0" hangingPunct="1">
      <a:defRPr kern="1200">
        <a:solidFill>
          <a:schemeClr val="tx1"/>
        </a:solidFill>
        <a:latin typeface="Arial" panose="020B0604020202020204" pitchFamily="34" charset="0"/>
        <a:ea typeface="微软雅黑" panose="020B0503020204020204" pitchFamily="34" charset="-122"/>
        <a:cs typeface="+mn-cs"/>
      </a:defRPr>
    </a:lvl6pPr>
    <a:lvl7pPr marL="2743200" algn="l" defTabSz="914400" rtl="0" eaLnBrk="1" latinLnBrk="0" hangingPunct="1">
      <a:defRPr kern="1200">
        <a:solidFill>
          <a:schemeClr val="tx1"/>
        </a:solidFill>
        <a:latin typeface="Arial" panose="020B0604020202020204" pitchFamily="34" charset="0"/>
        <a:ea typeface="微软雅黑" panose="020B0503020204020204" pitchFamily="34" charset="-122"/>
        <a:cs typeface="+mn-cs"/>
      </a:defRPr>
    </a:lvl7pPr>
    <a:lvl8pPr marL="3200400" algn="l" defTabSz="914400" rtl="0" eaLnBrk="1" latinLnBrk="0" hangingPunct="1">
      <a:defRPr kern="1200">
        <a:solidFill>
          <a:schemeClr val="tx1"/>
        </a:solidFill>
        <a:latin typeface="Arial" panose="020B0604020202020204" pitchFamily="34" charset="0"/>
        <a:ea typeface="微软雅黑" panose="020B0503020204020204" pitchFamily="34" charset="-122"/>
        <a:cs typeface="+mn-cs"/>
      </a:defRPr>
    </a:lvl8pPr>
    <a:lvl9pPr marL="3657600" algn="l" defTabSz="914400" rtl="0" eaLnBrk="1" latinLnBrk="0" hangingPunct="1">
      <a:defRPr kern="1200">
        <a:solidFill>
          <a:schemeClr val="tx1"/>
        </a:solidFill>
        <a:latin typeface="Arial" panose="020B0604020202020204" pitchFamily="34" charset="0"/>
        <a:ea typeface="微软雅黑" panose="020B0503020204020204" pitchFamily="34"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srgbClr val="FF0000"/>
    </p:penClr>
    <p:extLst>
      <p:ext uri="{2FDB2607-1784-4EEB-B798-7EB5836EED8A}">
        <p14:showMediaCtrls xmlns:p14="http://schemas.microsoft.com/office/powerpoint/2010/main" val="1"/>
      </p:ext>
    </p:extLst>
  </p:showPr>
  <p:clrMru>
    <a:srgbClr val="B2B2B2"/>
    <a:srgbClr val="EAEAEA"/>
    <a:srgbClr val="154169"/>
    <a:srgbClr val="DDDDDD"/>
    <a:srgbClr val="0B469D"/>
    <a:srgbClr val="F8F8F8"/>
    <a:srgbClr val="FF3300"/>
    <a:srgbClr val="CC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100" d="100"/>
          <a:sy n="100" d="100"/>
        </p:scale>
        <p:origin x="-294" y="-120"/>
      </p:cViewPr>
      <p:guideLst>
        <p:guide orient="horz" pos="2160"/>
        <p:guide orient="horz" pos="4020"/>
        <p:guide orient="horz" pos="648"/>
        <p:guide pos="5465"/>
        <p:guide pos="2880"/>
        <p:guide pos="295"/>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1" Type="http://schemas.openxmlformats.org/officeDocument/2006/relationships/tableStyles" Target="tableStyles.xml"/><Relationship Id="rId60" Type="http://schemas.openxmlformats.org/officeDocument/2006/relationships/viewProps" Target="viewProps.xml"/><Relationship Id="rId6" Type="http://schemas.openxmlformats.org/officeDocument/2006/relationships/slide" Target="slides/slide4.xml"/><Relationship Id="rId59" Type="http://schemas.openxmlformats.org/officeDocument/2006/relationships/presProps" Target="presProps.xml"/><Relationship Id="rId58" Type="http://schemas.openxmlformats.org/officeDocument/2006/relationships/handoutMaster" Target="handoutMasters/handoutMaster1.xml"/><Relationship Id="rId57" Type="http://schemas.openxmlformats.org/officeDocument/2006/relationships/notesMaster" Target="notesMasters/notesMaster1.xml"/><Relationship Id="rId56" Type="http://schemas.openxmlformats.org/officeDocument/2006/relationships/slide" Target="slides/slide54.xml"/><Relationship Id="rId55" Type="http://schemas.openxmlformats.org/officeDocument/2006/relationships/slide" Target="slides/slide53.xml"/><Relationship Id="rId54" Type="http://schemas.openxmlformats.org/officeDocument/2006/relationships/slide" Target="slides/slide52.xml"/><Relationship Id="rId53" Type="http://schemas.openxmlformats.org/officeDocument/2006/relationships/slide" Target="slides/slide51.xml"/><Relationship Id="rId52" Type="http://schemas.openxmlformats.org/officeDocument/2006/relationships/slide" Target="slides/slide50.xml"/><Relationship Id="rId51" Type="http://schemas.openxmlformats.org/officeDocument/2006/relationships/slide" Target="slides/slide49.xml"/><Relationship Id="rId50" Type="http://schemas.openxmlformats.org/officeDocument/2006/relationships/slide" Target="slides/slide48.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466" name="Rectangle 2"/>
          <p:cNvSpPr>
            <a:spLocks noGrp="1" noChangeArrowheads="1"/>
          </p:cNvSpPr>
          <p:nvPr>
            <p:ph type="hdr" sz="quarter"/>
          </p:nvPr>
        </p:nvSpPr>
        <p:spPr bwMode="auto">
          <a:xfrm>
            <a:off x="0" y="0"/>
            <a:ext cx="2950263" cy="496888"/>
          </a:xfrm>
          <a:prstGeom prst="rect">
            <a:avLst/>
          </a:prstGeom>
          <a:noFill/>
          <a:ln w="9525">
            <a:noFill/>
            <a:miter lim="800000"/>
          </a:ln>
          <a:effectLst/>
        </p:spPr>
        <p:txBody>
          <a:bodyPr vert="horz" wrap="square" lIns="91440" tIns="45720" rIns="91440" bIns="45720" numCol="1" anchor="t" anchorCtr="0" compatLnSpc="1"/>
          <a:lstStyle>
            <a:lvl1pPr eaLnBrk="0" hangingPunct="0">
              <a:defRPr sz="1200" b="1"/>
            </a:lvl1pPr>
          </a:lstStyle>
          <a:p>
            <a:endParaRPr lang="zh-CN" altLang="en-US"/>
          </a:p>
        </p:txBody>
      </p:sp>
      <p:sp>
        <p:nvSpPr>
          <p:cNvPr id="62467" name="Rectangle 3"/>
          <p:cNvSpPr>
            <a:spLocks noGrp="1" noChangeArrowheads="1"/>
          </p:cNvSpPr>
          <p:nvPr>
            <p:ph type="dt" sz="quarter" idx="1"/>
          </p:nvPr>
        </p:nvSpPr>
        <p:spPr bwMode="auto">
          <a:xfrm>
            <a:off x="3855349" y="0"/>
            <a:ext cx="2950263" cy="496888"/>
          </a:xfrm>
          <a:prstGeom prst="rect">
            <a:avLst/>
          </a:prstGeom>
          <a:noFill/>
          <a:ln w="9525">
            <a:noFill/>
            <a:miter lim="800000"/>
          </a:ln>
          <a:effectLst/>
        </p:spPr>
        <p:txBody>
          <a:bodyPr vert="horz" wrap="square" lIns="91440" tIns="45720" rIns="91440" bIns="45720" numCol="1" anchor="t" anchorCtr="0" compatLnSpc="1"/>
          <a:lstStyle>
            <a:lvl1pPr algn="r" eaLnBrk="0" hangingPunct="0">
              <a:defRPr sz="1200" b="1"/>
            </a:lvl1pPr>
          </a:lstStyle>
          <a:p>
            <a:fld id="{7AC8C8C0-20DB-40AD-8FE9-578CFCD665B8}" type="datetimeFigureOut">
              <a:rPr lang="zh-CN" altLang="en-US"/>
            </a:fld>
            <a:endParaRPr lang="en-US" altLang="zh-CN"/>
          </a:p>
        </p:txBody>
      </p:sp>
      <p:sp>
        <p:nvSpPr>
          <p:cNvPr id="62468" name="Rectangle 4"/>
          <p:cNvSpPr>
            <a:spLocks noGrp="1" noChangeArrowheads="1"/>
          </p:cNvSpPr>
          <p:nvPr>
            <p:ph type="ftr" sz="quarter" idx="2"/>
          </p:nvPr>
        </p:nvSpPr>
        <p:spPr bwMode="auto">
          <a:xfrm>
            <a:off x="0" y="9440864"/>
            <a:ext cx="2950263" cy="496887"/>
          </a:xfrm>
          <a:prstGeom prst="rect">
            <a:avLst/>
          </a:prstGeom>
          <a:noFill/>
          <a:ln w="9525">
            <a:noFill/>
            <a:miter lim="800000"/>
          </a:ln>
          <a:effectLst/>
        </p:spPr>
        <p:txBody>
          <a:bodyPr vert="horz" wrap="square" lIns="91440" tIns="45720" rIns="91440" bIns="45720" numCol="1" anchor="b" anchorCtr="0" compatLnSpc="1"/>
          <a:lstStyle>
            <a:lvl1pPr eaLnBrk="0" hangingPunct="0">
              <a:defRPr sz="1200" b="1"/>
            </a:lvl1pPr>
          </a:lstStyle>
          <a:p>
            <a:endParaRPr lang="en-US" altLang="zh-CN"/>
          </a:p>
        </p:txBody>
      </p:sp>
      <p:sp>
        <p:nvSpPr>
          <p:cNvPr id="62469" name="Rectangle 5"/>
          <p:cNvSpPr>
            <a:spLocks noGrp="1" noChangeArrowheads="1"/>
          </p:cNvSpPr>
          <p:nvPr>
            <p:ph type="sldNum" sz="quarter" idx="3"/>
          </p:nvPr>
        </p:nvSpPr>
        <p:spPr bwMode="auto">
          <a:xfrm>
            <a:off x="3855349" y="9440864"/>
            <a:ext cx="2950263" cy="496887"/>
          </a:xfrm>
          <a:prstGeom prst="rect">
            <a:avLst/>
          </a:prstGeom>
          <a:noFill/>
          <a:ln w="9525">
            <a:noFill/>
            <a:miter lim="800000"/>
          </a:ln>
          <a:effectLst/>
        </p:spPr>
        <p:txBody>
          <a:bodyPr vert="horz" wrap="square" lIns="91440" tIns="45720" rIns="91440" bIns="45720" numCol="1" anchor="b" anchorCtr="0" compatLnSpc="1"/>
          <a:lstStyle>
            <a:lvl1pPr algn="r" eaLnBrk="0" hangingPunct="0">
              <a:defRPr sz="1200" b="1"/>
            </a:lvl1pPr>
          </a:lstStyle>
          <a:p>
            <a:fld id="{5ED6015A-EFCC-4F03-86D9-DD5A99398B94}" type="slidenum">
              <a:rPr lang="zh-CN" altLang="en-US"/>
            </a:fld>
            <a:endParaRPr lang="en-US" altLang="zh-CN"/>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2948675" cy="495300"/>
          </a:xfrm>
          <a:prstGeom prst="rect">
            <a:avLst/>
          </a:prstGeom>
          <a:noFill/>
          <a:ln w="9525">
            <a:noFill/>
            <a:miter lim="800000"/>
          </a:ln>
        </p:spPr>
        <p:txBody>
          <a:bodyPr vert="horz" wrap="square" lIns="91440" tIns="45720" rIns="91440" bIns="45720" numCol="1" anchor="t" anchorCtr="0" compatLnSpc="1"/>
          <a:lstStyle>
            <a:lvl1pPr>
              <a:defRPr sz="1200" b="1">
                <a:ea typeface="华文细黑" panose="02010600040101010101" pitchFamily="2" charset="-122"/>
              </a:defRPr>
            </a:lvl1pPr>
          </a:lstStyle>
          <a:p>
            <a:endParaRPr lang="en-US"/>
          </a:p>
        </p:txBody>
      </p:sp>
      <p:sp>
        <p:nvSpPr>
          <p:cNvPr id="2051" name="Rectangle 3"/>
          <p:cNvSpPr>
            <a:spLocks noGrp="1" noChangeArrowheads="1"/>
          </p:cNvSpPr>
          <p:nvPr>
            <p:ph type="dt" idx="1"/>
          </p:nvPr>
        </p:nvSpPr>
        <p:spPr bwMode="auto">
          <a:xfrm>
            <a:off x="3855349" y="0"/>
            <a:ext cx="2950263" cy="495300"/>
          </a:xfrm>
          <a:prstGeom prst="rect">
            <a:avLst/>
          </a:prstGeom>
          <a:noFill/>
          <a:ln w="9525">
            <a:noFill/>
            <a:miter lim="800000"/>
          </a:ln>
        </p:spPr>
        <p:txBody>
          <a:bodyPr vert="horz" wrap="square" lIns="91440" tIns="45720" rIns="91440" bIns="45720" numCol="1" anchor="t" anchorCtr="0" compatLnSpc="1"/>
          <a:lstStyle>
            <a:lvl1pPr algn="r">
              <a:defRPr sz="1200" b="1">
                <a:ea typeface="华文细黑" panose="02010600040101010101" pitchFamily="2" charset="-122"/>
              </a:defRPr>
            </a:lvl1pPr>
          </a:lstStyle>
          <a:p>
            <a:endParaRPr lang="en-US"/>
          </a:p>
        </p:txBody>
      </p:sp>
      <p:sp>
        <p:nvSpPr>
          <p:cNvPr id="2052" name="Rectangle 4"/>
          <p:cNvSpPr>
            <a:spLocks noGrp="1" noRot="1" noChangeAspect="1" noChangeArrowheads="1"/>
          </p:cNvSpPr>
          <p:nvPr>
            <p:ph type="sldImg" idx="2"/>
          </p:nvPr>
        </p:nvSpPr>
        <p:spPr bwMode="auto">
          <a:xfrm>
            <a:off x="919163" y="744538"/>
            <a:ext cx="4967287" cy="3727450"/>
          </a:xfrm>
          <a:prstGeom prst="rect">
            <a:avLst/>
          </a:prstGeom>
          <a:noFill/>
          <a:ln w="9525">
            <a:noFill/>
            <a:miter lim="800000"/>
          </a:ln>
        </p:spPr>
      </p:sp>
      <p:sp>
        <p:nvSpPr>
          <p:cNvPr id="2053" name="Rectangle 5"/>
          <p:cNvSpPr>
            <a:spLocks noGrp="1" noChangeArrowheads="1"/>
          </p:cNvSpPr>
          <p:nvPr>
            <p:ph type="body" sz="quarter" idx="3"/>
          </p:nvPr>
        </p:nvSpPr>
        <p:spPr bwMode="auto">
          <a:xfrm>
            <a:off x="679609" y="4721225"/>
            <a:ext cx="5446395" cy="4471988"/>
          </a:xfrm>
          <a:prstGeom prst="rect">
            <a:avLst/>
          </a:prstGeom>
          <a:noFill/>
          <a:ln w="9525">
            <a:noFill/>
            <a:miter lim="800000"/>
          </a:ln>
        </p:spPr>
        <p:txBody>
          <a:bodyPr vert="horz" wrap="square" lIns="91440" tIns="45720" rIns="91440" bIns="45720" numCol="1" anchor="ctr" anchorCtr="0" compatLnSpc="1"/>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smtClean="0"/>
          </a:p>
        </p:txBody>
      </p:sp>
      <p:sp>
        <p:nvSpPr>
          <p:cNvPr id="2054" name="Rectangle 6"/>
          <p:cNvSpPr>
            <a:spLocks noGrp="1" noChangeArrowheads="1"/>
          </p:cNvSpPr>
          <p:nvPr>
            <p:ph type="ftr" sz="quarter" idx="4"/>
          </p:nvPr>
        </p:nvSpPr>
        <p:spPr bwMode="auto">
          <a:xfrm>
            <a:off x="0" y="9440864"/>
            <a:ext cx="2948675" cy="496887"/>
          </a:xfrm>
          <a:prstGeom prst="rect">
            <a:avLst/>
          </a:prstGeom>
          <a:noFill/>
          <a:ln w="9525">
            <a:noFill/>
            <a:miter lim="800000"/>
          </a:ln>
        </p:spPr>
        <p:txBody>
          <a:bodyPr vert="horz" wrap="square" lIns="91440" tIns="45720" rIns="91440" bIns="45720" numCol="1" anchor="b" anchorCtr="0" compatLnSpc="1"/>
          <a:lstStyle>
            <a:lvl1pPr>
              <a:defRPr sz="1200" b="1">
                <a:ea typeface="华文细黑" panose="02010600040101010101" pitchFamily="2" charset="-122"/>
              </a:defRPr>
            </a:lvl1pPr>
          </a:lstStyle>
          <a:p>
            <a:endParaRPr lang="en-US"/>
          </a:p>
        </p:txBody>
      </p:sp>
      <p:sp>
        <p:nvSpPr>
          <p:cNvPr id="2055" name="Rectangle 7"/>
          <p:cNvSpPr>
            <a:spLocks noGrp="1" noChangeArrowheads="1"/>
          </p:cNvSpPr>
          <p:nvPr>
            <p:ph type="sldNum" sz="quarter" idx="5"/>
          </p:nvPr>
        </p:nvSpPr>
        <p:spPr bwMode="auto">
          <a:xfrm>
            <a:off x="3855349" y="9440864"/>
            <a:ext cx="2950263" cy="496887"/>
          </a:xfrm>
          <a:prstGeom prst="rect">
            <a:avLst/>
          </a:prstGeom>
          <a:noFill/>
          <a:ln w="9525">
            <a:noFill/>
            <a:miter lim="800000"/>
          </a:ln>
        </p:spPr>
        <p:txBody>
          <a:bodyPr vert="horz" wrap="square" lIns="91440" tIns="45720" rIns="91440" bIns="45720" numCol="1" anchor="b" anchorCtr="0" compatLnSpc="1"/>
          <a:lstStyle>
            <a:lvl1pPr algn="r">
              <a:defRPr sz="1200" b="1">
                <a:ea typeface="华文细黑" panose="02010600040101010101" pitchFamily="2" charset="-122"/>
              </a:defRPr>
            </a:lvl1pPr>
          </a:lstStyle>
          <a:p>
            <a:fld id="{0C35660F-53A8-48DB-A680-22A7B113A5AD}" type="slidenum">
              <a:rPr lang="en-US"/>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zh-CN" altLang="en-US"/>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4638" y="142875"/>
            <a:ext cx="2051050" cy="623887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68313" y="142875"/>
            <a:ext cx="6003925" cy="623887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endParaRPr lang="zh-CN" altLang="en-US" smtClean="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68313" y="1441450"/>
            <a:ext cx="4027487" cy="4940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8200" y="1441450"/>
            <a:ext cx="4027488" cy="4940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sp>
        <p:nvSpPr>
          <p:cNvPr id="1026" name="矩形 1"/>
          <p:cNvSpPr>
            <a:spLocks noChangeArrowheads="1"/>
          </p:cNvSpPr>
          <p:nvPr/>
        </p:nvSpPr>
        <p:spPr bwMode="auto">
          <a:xfrm>
            <a:off x="0" y="0"/>
            <a:ext cx="9144000" cy="908050"/>
          </a:xfrm>
          <a:prstGeom prst="rect">
            <a:avLst/>
          </a:prstGeom>
          <a:gradFill rotWithShape="1">
            <a:gsLst>
              <a:gs pos="0">
                <a:srgbClr val="B7D9FF"/>
              </a:gs>
              <a:gs pos="35001">
                <a:srgbClr val="CBE3FF"/>
              </a:gs>
              <a:gs pos="100000">
                <a:srgbClr val="E8F3FF"/>
              </a:gs>
            </a:gsLst>
            <a:lin ang="5400000" scaled="1"/>
          </a:gradFill>
          <a:ln w="9525">
            <a:noFill/>
            <a:miter lim="800000"/>
          </a:ln>
          <a:effectLst>
            <a:outerShdw dist="20000" dir="5400000" algn="ctr" rotWithShape="0">
              <a:srgbClr val="000000">
                <a:alpha val="31999"/>
              </a:srgbClr>
            </a:outerShdw>
          </a:effectLst>
        </p:spPr>
        <p:txBody>
          <a:bodyPr anchor="ctr"/>
          <a:lstStyle/>
          <a:p>
            <a:pPr algn="ctr"/>
            <a:endParaRPr lang="zh-CN" altLang="en-US" b="1">
              <a:solidFill>
                <a:srgbClr val="000000"/>
              </a:solidFill>
            </a:endParaRPr>
          </a:p>
        </p:txBody>
      </p:sp>
      <p:sp>
        <p:nvSpPr>
          <p:cNvPr id="1027" name="Rectangle 3"/>
          <p:cNvSpPr>
            <a:spLocks noGrp="1" noChangeArrowheads="1"/>
          </p:cNvSpPr>
          <p:nvPr>
            <p:ph type="title"/>
          </p:nvPr>
        </p:nvSpPr>
        <p:spPr bwMode="auto">
          <a:xfrm>
            <a:off x="468313" y="142875"/>
            <a:ext cx="8207375" cy="649288"/>
          </a:xfrm>
          <a:prstGeom prst="rect">
            <a:avLst/>
          </a:prstGeom>
          <a:noFill/>
          <a:ln w="9525">
            <a:noFill/>
            <a:miter lim="800000"/>
          </a:ln>
        </p:spPr>
        <p:txBody>
          <a:bodyPr vert="horz" wrap="square" lIns="91440" tIns="45720" rIns="91440" bIns="45720" numCol="1" anchor="ctr" anchorCtr="0" compatLnSpc="1"/>
          <a:lstStyle/>
          <a:p>
            <a:pPr lvl="0"/>
            <a:r>
              <a:rPr lang="zh-CN" altLang="en-US" smtClean="0"/>
              <a:t>标题文本样式：微软雅黑</a:t>
            </a:r>
            <a:r>
              <a:rPr lang="en-US" altLang="zh-CN" smtClean="0"/>
              <a:t>/26</a:t>
            </a:r>
            <a:r>
              <a:rPr lang="zh-CN" altLang="en-US" smtClean="0"/>
              <a:t>号  </a:t>
            </a:r>
            <a:r>
              <a:rPr lang="en-US" altLang="zh-CN" smtClean="0"/>
              <a:t>Arial/26pt</a:t>
            </a:r>
            <a:endParaRPr lang="en-US" altLang="zh-CN" smtClean="0"/>
          </a:p>
        </p:txBody>
      </p:sp>
      <p:sp>
        <p:nvSpPr>
          <p:cNvPr id="1028" name="Rectangle 4"/>
          <p:cNvSpPr>
            <a:spLocks noGrp="1" noChangeArrowheads="1"/>
          </p:cNvSpPr>
          <p:nvPr>
            <p:ph type="body" idx="1"/>
          </p:nvPr>
        </p:nvSpPr>
        <p:spPr bwMode="auto">
          <a:xfrm>
            <a:off x="468313" y="1441450"/>
            <a:ext cx="8207375" cy="4940300"/>
          </a:xfrm>
          <a:prstGeom prst="rect">
            <a:avLst/>
          </a:prstGeom>
          <a:noFill/>
          <a:ln w="9525">
            <a:noFill/>
            <a:miter lim="800000"/>
          </a:ln>
        </p:spPr>
        <p:txBody>
          <a:bodyPr vert="horz" wrap="square" lIns="91440" tIns="45720" rIns="91440" bIns="45720" numCol="1" anchor="t" anchorCtr="0" compatLnSpc="1"/>
          <a:lstStyle/>
          <a:p>
            <a:pPr lvl="0"/>
            <a:r>
              <a:rPr lang="zh-CN" altLang="en-US" smtClean="0"/>
              <a:t>第一级内容文本样式：微软雅黑</a:t>
            </a:r>
            <a:r>
              <a:rPr lang="en-US" altLang="zh-CN" smtClean="0"/>
              <a:t>/20</a:t>
            </a:r>
            <a:r>
              <a:rPr lang="zh-CN" altLang="en-US" smtClean="0"/>
              <a:t>号  </a:t>
            </a:r>
            <a:r>
              <a:rPr lang="en-US" altLang="zh-CN" smtClean="0"/>
              <a:t>Arial/20pt</a:t>
            </a:r>
            <a:endParaRPr lang="en-US" altLang="zh-CN" smtClean="0"/>
          </a:p>
          <a:p>
            <a:pPr lvl="1"/>
            <a:r>
              <a:rPr lang="zh-CN" altLang="en-US" smtClean="0"/>
              <a:t>第二级内容文本样式：微软雅黑</a:t>
            </a:r>
            <a:r>
              <a:rPr lang="en-US" altLang="zh-CN" smtClean="0"/>
              <a:t>/18</a:t>
            </a:r>
            <a:r>
              <a:rPr lang="zh-CN" altLang="en-US" smtClean="0"/>
              <a:t>号  </a:t>
            </a:r>
            <a:r>
              <a:rPr lang="en-US" altLang="zh-CN" smtClean="0"/>
              <a:t>Arial/18pt</a:t>
            </a:r>
            <a:endParaRPr lang="en-US" altLang="zh-CN" smtClean="0"/>
          </a:p>
          <a:p>
            <a:pPr lvl="2"/>
            <a:r>
              <a:rPr lang="zh-CN" altLang="en-US" smtClean="0"/>
              <a:t>第三级内容文本样式：微软雅黑</a:t>
            </a:r>
            <a:r>
              <a:rPr lang="en-US" altLang="zh-CN" smtClean="0"/>
              <a:t>/16</a:t>
            </a:r>
            <a:r>
              <a:rPr lang="zh-CN" altLang="en-US" smtClean="0"/>
              <a:t>号  </a:t>
            </a:r>
            <a:r>
              <a:rPr lang="en-US" altLang="zh-CN" smtClean="0"/>
              <a:t>Arial/16pt</a:t>
            </a:r>
            <a:endParaRPr lang="en-US" altLang="zh-CN" smtClean="0"/>
          </a:p>
          <a:p>
            <a:pPr lvl="3"/>
            <a:r>
              <a:rPr lang="zh-CN" altLang="en-US" smtClean="0"/>
              <a:t>第四级内容文本样式：微软雅黑</a:t>
            </a:r>
            <a:r>
              <a:rPr lang="en-US" altLang="zh-CN" smtClean="0"/>
              <a:t>/14</a:t>
            </a:r>
            <a:r>
              <a:rPr lang="zh-CN" altLang="en-US" smtClean="0"/>
              <a:t>号  </a:t>
            </a:r>
            <a:r>
              <a:rPr lang="en-US" altLang="zh-CN" smtClean="0"/>
              <a:t>Arial/14pt</a:t>
            </a:r>
            <a:endParaRPr lang="en-US" altLang="zh-CN" smtClean="0"/>
          </a:p>
          <a:p>
            <a:pPr lvl="4"/>
            <a:r>
              <a:rPr lang="zh-CN" altLang="en-US" smtClean="0"/>
              <a:t>第五级内容文本样式：微软雅黑</a:t>
            </a:r>
            <a:r>
              <a:rPr lang="en-US" altLang="zh-CN" smtClean="0"/>
              <a:t>/12</a:t>
            </a:r>
            <a:r>
              <a:rPr lang="zh-CN" altLang="en-US" smtClean="0"/>
              <a:t>号  </a:t>
            </a:r>
            <a:r>
              <a:rPr lang="en-US" altLang="zh-CN" smtClean="0"/>
              <a:t>Arial/12pt</a:t>
            </a:r>
            <a:endParaRPr lang="en-US" altLang="zh-CN" smtClean="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fade/>
  </p:transition>
  <p:txStyles>
    <p:titleStyle>
      <a:lvl1pPr algn="l" rtl="0" eaLnBrk="0" fontAlgn="base" hangingPunct="0">
        <a:spcBef>
          <a:spcPct val="0"/>
        </a:spcBef>
        <a:spcAft>
          <a:spcPct val="0"/>
        </a:spcAft>
        <a:defRPr sz="2800" b="1">
          <a:solidFill>
            <a:srgbClr val="054FA9"/>
          </a:solidFill>
          <a:latin typeface="+mj-lt"/>
          <a:ea typeface="+mj-ea"/>
          <a:cs typeface="+mj-cs"/>
        </a:defRPr>
      </a:lvl1pPr>
      <a:lvl2pPr algn="l" rtl="0" eaLnBrk="0" fontAlgn="base" hangingPunct="0">
        <a:spcBef>
          <a:spcPct val="0"/>
        </a:spcBef>
        <a:spcAft>
          <a:spcPct val="0"/>
        </a:spcAft>
        <a:defRPr sz="2800" b="1">
          <a:solidFill>
            <a:srgbClr val="054FA9"/>
          </a:solidFill>
          <a:latin typeface="Arial" panose="020B0604020202020204" pitchFamily="34" charset="0"/>
          <a:ea typeface="微软雅黑" panose="020B0503020204020204" pitchFamily="34" charset="-122"/>
        </a:defRPr>
      </a:lvl2pPr>
      <a:lvl3pPr algn="l" rtl="0" eaLnBrk="0" fontAlgn="base" hangingPunct="0">
        <a:spcBef>
          <a:spcPct val="0"/>
        </a:spcBef>
        <a:spcAft>
          <a:spcPct val="0"/>
        </a:spcAft>
        <a:defRPr sz="2800" b="1">
          <a:solidFill>
            <a:srgbClr val="054FA9"/>
          </a:solidFill>
          <a:latin typeface="Arial" panose="020B0604020202020204" pitchFamily="34" charset="0"/>
          <a:ea typeface="微软雅黑" panose="020B0503020204020204" pitchFamily="34" charset="-122"/>
        </a:defRPr>
      </a:lvl3pPr>
      <a:lvl4pPr algn="l" rtl="0" eaLnBrk="0" fontAlgn="base" hangingPunct="0">
        <a:spcBef>
          <a:spcPct val="0"/>
        </a:spcBef>
        <a:spcAft>
          <a:spcPct val="0"/>
        </a:spcAft>
        <a:defRPr sz="2800" b="1">
          <a:solidFill>
            <a:srgbClr val="054FA9"/>
          </a:solidFill>
          <a:latin typeface="Arial" panose="020B0604020202020204" pitchFamily="34" charset="0"/>
          <a:ea typeface="微软雅黑" panose="020B0503020204020204" pitchFamily="34" charset="-122"/>
        </a:defRPr>
      </a:lvl4pPr>
      <a:lvl5pPr algn="l" rtl="0" eaLnBrk="0" fontAlgn="base" hangingPunct="0">
        <a:spcBef>
          <a:spcPct val="0"/>
        </a:spcBef>
        <a:spcAft>
          <a:spcPct val="0"/>
        </a:spcAft>
        <a:defRPr sz="2800" b="1">
          <a:solidFill>
            <a:srgbClr val="054FA9"/>
          </a:solidFill>
          <a:latin typeface="Arial" panose="020B0604020202020204" pitchFamily="34" charset="0"/>
          <a:ea typeface="微软雅黑" panose="020B0503020204020204" pitchFamily="34" charset="-122"/>
        </a:defRPr>
      </a:lvl5pPr>
      <a:lvl6pPr marL="457200" algn="l" rtl="0" eaLnBrk="0" fontAlgn="base" hangingPunct="0">
        <a:spcBef>
          <a:spcPct val="0"/>
        </a:spcBef>
        <a:spcAft>
          <a:spcPct val="0"/>
        </a:spcAft>
        <a:defRPr sz="2800" b="1">
          <a:solidFill>
            <a:srgbClr val="054FA9"/>
          </a:solidFill>
          <a:latin typeface="Arial" panose="020B0604020202020204" pitchFamily="34" charset="0"/>
          <a:ea typeface="微软雅黑" panose="020B0503020204020204" pitchFamily="34" charset="-122"/>
        </a:defRPr>
      </a:lvl6pPr>
      <a:lvl7pPr marL="914400" algn="l" rtl="0" eaLnBrk="0" fontAlgn="base" hangingPunct="0">
        <a:spcBef>
          <a:spcPct val="0"/>
        </a:spcBef>
        <a:spcAft>
          <a:spcPct val="0"/>
        </a:spcAft>
        <a:defRPr sz="2800" b="1">
          <a:solidFill>
            <a:srgbClr val="054FA9"/>
          </a:solidFill>
          <a:latin typeface="Arial" panose="020B0604020202020204" pitchFamily="34" charset="0"/>
          <a:ea typeface="微软雅黑" panose="020B0503020204020204" pitchFamily="34" charset="-122"/>
        </a:defRPr>
      </a:lvl7pPr>
      <a:lvl8pPr marL="1371600" algn="l" rtl="0" eaLnBrk="0" fontAlgn="base" hangingPunct="0">
        <a:spcBef>
          <a:spcPct val="0"/>
        </a:spcBef>
        <a:spcAft>
          <a:spcPct val="0"/>
        </a:spcAft>
        <a:defRPr sz="2800" b="1">
          <a:solidFill>
            <a:srgbClr val="054FA9"/>
          </a:solidFill>
          <a:latin typeface="Arial" panose="020B0604020202020204" pitchFamily="34" charset="0"/>
          <a:ea typeface="微软雅黑" panose="020B0503020204020204" pitchFamily="34" charset="-122"/>
        </a:defRPr>
      </a:lvl8pPr>
      <a:lvl9pPr marL="1828800" algn="l" rtl="0" eaLnBrk="0" fontAlgn="base" hangingPunct="0">
        <a:spcBef>
          <a:spcPct val="0"/>
        </a:spcBef>
        <a:spcAft>
          <a:spcPct val="0"/>
        </a:spcAft>
        <a:defRPr sz="2800" b="1">
          <a:solidFill>
            <a:srgbClr val="054FA9"/>
          </a:solidFill>
          <a:latin typeface="Arial" panose="020B0604020202020204" pitchFamily="34" charset="0"/>
          <a:ea typeface="微软雅黑" panose="020B0503020204020204" pitchFamily="34" charset="-122"/>
        </a:defRPr>
      </a:lvl9pPr>
    </p:titleStyle>
    <p:bodyStyle>
      <a:lvl1pPr marL="180975" indent="-180975"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sz="2000" b="1">
          <a:solidFill>
            <a:schemeClr val="tx1"/>
          </a:solidFill>
          <a:latin typeface="+mn-lt"/>
          <a:ea typeface="+mn-ea"/>
          <a:cs typeface="+mn-cs"/>
        </a:defRPr>
      </a:lvl1pPr>
      <a:lvl2pPr marL="541655" indent="-180975"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b="1">
          <a:solidFill>
            <a:schemeClr val="tx1"/>
          </a:solidFill>
          <a:latin typeface="+mn-lt"/>
          <a:ea typeface="+mn-ea"/>
        </a:defRPr>
      </a:lvl2pPr>
      <a:lvl3pPr marL="895350" indent="-174625"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sz="1600" b="1">
          <a:solidFill>
            <a:schemeClr val="tx1"/>
          </a:solidFill>
          <a:latin typeface="+mn-lt"/>
          <a:ea typeface="+mn-ea"/>
        </a:defRPr>
      </a:lvl3pPr>
      <a:lvl4pPr marL="1256030" indent="-180975"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sz="1400" b="1">
          <a:solidFill>
            <a:schemeClr val="tx1"/>
          </a:solidFill>
          <a:latin typeface="+mn-lt"/>
          <a:ea typeface="+mn-ea"/>
        </a:defRPr>
      </a:lvl4pPr>
      <a:lvl5pPr marL="1619250" indent="-184150"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sz="1200" b="1">
          <a:solidFill>
            <a:schemeClr val="tx1"/>
          </a:solidFill>
          <a:latin typeface="+mn-lt"/>
          <a:ea typeface="+mn-ea"/>
        </a:defRPr>
      </a:lvl5pPr>
      <a:lvl6pPr marL="2076450" indent="-184150"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sz="1200" b="1">
          <a:solidFill>
            <a:schemeClr val="tx1"/>
          </a:solidFill>
          <a:latin typeface="+mn-lt"/>
          <a:ea typeface="+mn-ea"/>
        </a:defRPr>
      </a:lvl6pPr>
      <a:lvl7pPr marL="2533650" indent="-184150"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sz="1200" b="1">
          <a:solidFill>
            <a:schemeClr val="tx1"/>
          </a:solidFill>
          <a:latin typeface="+mn-lt"/>
          <a:ea typeface="+mn-ea"/>
        </a:defRPr>
      </a:lvl7pPr>
      <a:lvl8pPr marL="2990850" indent="-184150"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sz="1200" b="1">
          <a:solidFill>
            <a:schemeClr val="tx1"/>
          </a:solidFill>
          <a:latin typeface="+mn-lt"/>
          <a:ea typeface="+mn-ea"/>
        </a:defRPr>
      </a:lvl8pPr>
      <a:lvl9pPr marL="3448050" indent="-184150"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sz="1200" b="1">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png"/></Relationships>
</file>

<file path=ppt/slides/_rels/slide4.xml.rels><?xml version="1.0" encoding="UTF-8" standalone="yes"?>
<Relationships xmlns="http://schemas.openxmlformats.org/package/2006/relationships"><Relationship Id="rId5" Type="http://schemas.openxmlformats.org/officeDocument/2006/relationships/slideLayout" Target="../slideLayouts/slideLayout7.xml"/><Relationship Id="rId4" Type="http://schemas.openxmlformats.org/officeDocument/2006/relationships/image" Target="../media/image4.png"/><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image" Target="../media/image1.png"/></Relationships>
</file>

<file path=ppt/slides/_rels/slide4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7.pn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8.jpeg"/></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Rot="1" noChangeArrowheads="1"/>
          </p:cNvSpPr>
          <p:nvPr/>
        </p:nvSpPr>
        <p:spPr bwMode="auto">
          <a:xfrm>
            <a:off x="785786" y="2285992"/>
            <a:ext cx="7772400" cy="1143000"/>
          </a:xfrm>
          <a:prstGeom prst="rect">
            <a:avLst/>
          </a:prstGeom>
          <a:noFill/>
          <a:ln w="9525">
            <a:noFill/>
            <a:bevel/>
          </a:ln>
          <a:effectLst/>
        </p:spPr>
        <p:txBody>
          <a:bodyPr anchor="ctr"/>
          <a:lstStyle/>
          <a:p>
            <a:pPr algn="ctr" eaLnBrk="0" hangingPunct="0">
              <a:buFontTx/>
              <a:buNone/>
            </a:pPr>
            <a:r>
              <a:rPr lang="en-US" altLang="zh-CN" sz="5800" b="1" dirty="0" smtClean="0">
                <a:latin typeface="方正小标宋简体" panose="02010601030101010101" pitchFamily="2" charset="-122"/>
                <a:ea typeface="方正小标宋简体" panose="02010601030101010101" pitchFamily="2" charset="-122"/>
              </a:rPr>
              <a:t>2022</a:t>
            </a:r>
            <a:r>
              <a:rPr lang="zh-CN" altLang="en-US" sz="5800" b="1" dirty="0" smtClean="0">
                <a:latin typeface="方正小标宋简体" panose="02010601030101010101" pitchFamily="2" charset="-122"/>
                <a:ea typeface="方正小标宋简体" panose="02010601030101010101" pitchFamily="2" charset="-122"/>
              </a:rPr>
              <a:t>年</a:t>
            </a:r>
            <a:r>
              <a:rPr lang="zh-CN" altLang="en-US" sz="5800" b="1" dirty="0">
                <a:latin typeface="方正小标宋简体" panose="02010601030101010101" pitchFamily="2" charset="-122"/>
                <a:ea typeface="方正小标宋简体" panose="02010601030101010101" pitchFamily="2" charset="-122"/>
              </a:rPr>
              <a:t>职评文件</a:t>
            </a:r>
            <a:br>
              <a:rPr lang="zh-CN" altLang="en-US" sz="5800" b="1" dirty="0">
                <a:latin typeface="方正小标宋简体" panose="02010601030101010101" pitchFamily="2" charset="-122"/>
                <a:ea typeface="方正小标宋简体" panose="02010601030101010101" pitchFamily="2" charset="-122"/>
              </a:rPr>
            </a:br>
            <a:r>
              <a:rPr lang="zh-CN" altLang="en-US" sz="5800" b="1" dirty="0">
                <a:latin typeface="方正小标宋简体" panose="02010601030101010101" pitchFamily="2" charset="-122"/>
                <a:ea typeface="方正小标宋简体" panose="02010601030101010101" pitchFamily="2" charset="-122"/>
              </a:rPr>
              <a:t>文件解读</a:t>
            </a:r>
            <a:endParaRPr lang="zh-CN" altLang="en-US" sz="5800" b="1" dirty="0">
              <a:latin typeface="方正小标宋简体" panose="02010601030101010101" pitchFamily="2" charset="-122"/>
              <a:ea typeface="方正小标宋简体" panose="02010601030101010101" pitchFamily="2" charset="-122"/>
            </a:endParaRPr>
          </a:p>
        </p:txBody>
      </p:sp>
      <p:sp>
        <p:nvSpPr>
          <p:cNvPr id="2" name="文本框 1"/>
          <p:cNvSpPr txBox="1"/>
          <p:nvPr/>
        </p:nvSpPr>
        <p:spPr>
          <a:xfrm>
            <a:off x="2175510" y="4492625"/>
            <a:ext cx="4792980" cy="645160"/>
          </a:xfrm>
          <a:prstGeom prst="rect">
            <a:avLst/>
          </a:prstGeom>
          <a:noFill/>
        </p:spPr>
        <p:txBody>
          <a:bodyPr wrap="square" rtlCol="0">
            <a:spAutoFit/>
          </a:bodyPr>
          <a:p>
            <a:pPr algn="ctr"/>
            <a:r>
              <a:rPr lang="zh-CN" altLang="en-US"/>
              <a:t>常州市教育局人事与教师工作处</a:t>
            </a:r>
            <a:endParaRPr lang="zh-CN" altLang="en-US"/>
          </a:p>
          <a:p>
            <a:pPr algn="ctr"/>
            <a:r>
              <a:rPr lang="en-US" altLang="zh-CN"/>
              <a:t>2022.06.14</a:t>
            </a:r>
            <a:endParaRPr lang="en-US" altLang="zh-CN"/>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idx="4294967295"/>
          </p:nvPr>
        </p:nvSpPr>
        <p:spPr>
          <a:xfrm>
            <a:off x="0" y="142875"/>
            <a:ext cx="8207375" cy="649288"/>
          </a:xfrm>
        </p:spPr>
        <p:txBody>
          <a:bodyPr>
            <a:normAutofit/>
          </a:bodyPr>
          <a:lstStyle/>
          <a:p>
            <a:r>
              <a:rPr lang="zh-CN" altLang="en-US"/>
              <a:t>申报条件</a:t>
            </a:r>
            <a:endParaRPr lang="zh-CN" altLang="en-US"/>
          </a:p>
        </p:txBody>
      </p:sp>
      <p:sp>
        <p:nvSpPr>
          <p:cNvPr id="73731" name="Rectangle 32"/>
          <p:cNvSpPr>
            <a:spLocks noChangeArrowheads="1"/>
          </p:cNvSpPr>
          <p:nvPr/>
        </p:nvSpPr>
        <p:spPr bwMode="auto">
          <a:xfrm>
            <a:off x="2157413" y="650875"/>
            <a:ext cx="6086475" cy="185738"/>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a:effectLst/>
        </p:spPr>
        <p:txBody>
          <a:bodyPr wrap="none" anchor="ctr"/>
          <a:lstStyle/>
          <a:p>
            <a:endParaRPr lang="zh-CN" altLang="en-US" b="1">
              <a:ea typeface="华文细黑" panose="02010600040101010101" pitchFamily="2" charset="-122"/>
            </a:endParaRPr>
          </a:p>
        </p:txBody>
      </p:sp>
      <p:sp>
        <p:nvSpPr>
          <p:cNvPr id="73732" name="AutoShape 9"/>
          <p:cNvSpPr>
            <a:spLocks noChangeArrowheads="1"/>
          </p:cNvSpPr>
          <p:nvPr/>
        </p:nvSpPr>
        <p:spPr bwMode="auto">
          <a:xfrm>
            <a:off x="2195513" y="230188"/>
            <a:ext cx="6048375" cy="533400"/>
          </a:xfrm>
          <a:prstGeom prst="roundRect">
            <a:avLst>
              <a:gd name="adj" fmla="val 16667"/>
            </a:avLst>
          </a:prstGeom>
          <a:solidFill>
            <a:schemeClr val="accent2"/>
          </a:solidFill>
          <a:ln w="9525">
            <a:noFill/>
            <a:round/>
          </a:ln>
          <a:effectLst/>
        </p:spPr>
        <p:txBody>
          <a:bodyPr wrap="none" anchor="ctr"/>
          <a:lstStyle/>
          <a:p>
            <a:endParaRPr lang="zh-CN" altLang="en-US" b="1">
              <a:ea typeface="华文细黑" panose="02010600040101010101" pitchFamily="2" charset="-122"/>
            </a:endParaRPr>
          </a:p>
        </p:txBody>
      </p:sp>
      <p:sp>
        <p:nvSpPr>
          <p:cNvPr id="73733" name="AutoShape 19"/>
          <p:cNvSpPr>
            <a:spLocks noChangeArrowheads="1"/>
          </p:cNvSpPr>
          <p:nvPr/>
        </p:nvSpPr>
        <p:spPr bwMode="auto">
          <a:xfrm>
            <a:off x="5508625" y="404813"/>
            <a:ext cx="431800" cy="215900"/>
          </a:xfrm>
          <a:prstGeom prst="leftArrow">
            <a:avLst>
              <a:gd name="adj1" fmla="val 50278"/>
              <a:gd name="adj2" fmla="val 72731"/>
            </a:avLst>
          </a:prstGeom>
          <a:solidFill>
            <a:schemeClr val="bg1"/>
          </a:solidFill>
          <a:ln w="9525">
            <a:noFill/>
            <a:miter lim="800000"/>
          </a:ln>
          <a:effectLst/>
        </p:spPr>
        <p:txBody>
          <a:bodyPr wrap="none" anchor="ctr"/>
          <a:lstStyle/>
          <a:p>
            <a:endParaRPr lang="zh-CN" altLang="en-US" b="1">
              <a:ea typeface="华文细黑" panose="02010600040101010101" pitchFamily="2" charset="-122"/>
            </a:endParaRPr>
          </a:p>
        </p:txBody>
      </p:sp>
      <p:sp>
        <p:nvSpPr>
          <p:cNvPr id="73734" name="WordArt 21"/>
          <p:cNvSpPr>
            <a:spLocks noChangeArrowheads="1" noChangeShapeType="1" noTextEdit="1"/>
          </p:cNvSpPr>
          <p:nvPr/>
        </p:nvSpPr>
        <p:spPr bwMode="auto">
          <a:xfrm>
            <a:off x="2444750" y="346075"/>
            <a:ext cx="1841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bg1"/>
                  </a:solidFill>
                  <a:round/>
                </a:ln>
                <a:solidFill>
                  <a:schemeClr val="bg1"/>
                </a:solidFill>
                <a:latin typeface="黑体" panose="02010600030101010101" charset="-122"/>
                <a:ea typeface="黑体" panose="02010600030101010101" charset="-122"/>
              </a:rPr>
              <a:t>2</a:t>
            </a:r>
            <a:endParaRPr lang="zh-CN" altLang="en-US" sz="3600" b="1" kern="10">
              <a:ln w="3175">
                <a:solidFill>
                  <a:schemeClr val="bg1"/>
                </a:solidFill>
                <a:round/>
              </a:ln>
              <a:solidFill>
                <a:schemeClr val="bg1"/>
              </a:solidFill>
              <a:latin typeface="黑体" panose="02010600030101010101" charset="-122"/>
              <a:ea typeface="黑体" panose="02010600030101010101" charset="-122"/>
            </a:endParaRPr>
          </a:p>
        </p:txBody>
      </p:sp>
      <p:sp>
        <p:nvSpPr>
          <p:cNvPr id="73735" name="AutoShape 26"/>
          <p:cNvSpPr>
            <a:spLocks noChangeArrowheads="1"/>
          </p:cNvSpPr>
          <p:nvPr/>
        </p:nvSpPr>
        <p:spPr bwMode="auto">
          <a:xfrm>
            <a:off x="2268538" y="230188"/>
            <a:ext cx="5403850" cy="533400"/>
          </a:xfrm>
          <a:prstGeom prst="roundRect">
            <a:avLst>
              <a:gd name="adj" fmla="val 0"/>
            </a:avLst>
          </a:prstGeom>
          <a:noFill/>
          <a:ln w="9525">
            <a:noFill/>
            <a:round/>
          </a:ln>
          <a:effectLst/>
        </p:spPr>
        <p:txBody>
          <a:bodyPr wrap="none" lIns="144000" anchor="ctr"/>
          <a:lstStyle/>
          <a:p>
            <a:pPr lvl="1"/>
            <a:r>
              <a:rPr lang="zh-CN" altLang="en-US" sz="2800" b="1">
                <a:solidFill>
                  <a:schemeClr val="bg1"/>
                </a:solidFill>
                <a:latin typeface="微软雅黑" panose="020B0503020204020204" pitchFamily="34" charset="-122"/>
              </a:rPr>
              <a:t>学历、资历要求</a:t>
            </a:r>
            <a:endParaRPr lang="zh-CN" altLang="en-US" b="1"/>
          </a:p>
        </p:txBody>
      </p:sp>
      <p:sp>
        <p:nvSpPr>
          <p:cNvPr id="73736" name="Rectangle 8"/>
          <p:cNvSpPr>
            <a:spLocks noChangeArrowheads="1"/>
          </p:cNvSpPr>
          <p:nvPr/>
        </p:nvSpPr>
        <p:spPr bwMode="auto">
          <a:xfrm>
            <a:off x="468313" y="1052513"/>
            <a:ext cx="5903912" cy="647700"/>
          </a:xfrm>
          <a:prstGeom prst="rect">
            <a:avLst/>
          </a:prstGeom>
          <a:noFill/>
          <a:ln w="9525">
            <a:noFill/>
            <a:miter lim="800000"/>
          </a:ln>
        </p:spPr>
        <p:txBody>
          <a:bodyPr/>
          <a:lstStyle/>
          <a:p>
            <a:pPr eaLnBrk="0" fontAlgn="ctr" hangingPunct="0">
              <a:lnSpc>
                <a:spcPct val="120000"/>
              </a:lnSpc>
              <a:spcBef>
                <a:spcPct val="20000"/>
              </a:spcBef>
              <a:buClr>
                <a:schemeClr val="accent1"/>
              </a:buClr>
              <a:buSzPct val="60000"/>
              <a:buFont typeface="Wingdings" panose="05000000000000000000" pitchFamily="2" charset="2"/>
              <a:buNone/>
            </a:pPr>
            <a:r>
              <a:rPr lang="en-US" altLang="zh-CN" sz="3200" dirty="0" smtClean="0">
                <a:latin typeface="黑体" panose="02010600030101010101" charset="-122"/>
                <a:ea typeface="黑体" panose="02010600030101010101" charset="-122"/>
              </a:rPr>
              <a:t>2022</a:t>
            </a:r>
            <a:r>
              <a:rPr lang="zh-CN" altLang="en-US" sz="3200" dirty="0" smtClean="0">
                <a:latin typeface="黑体" panose="02010600030101010101" charset="-122"/>
                <a:ea typeface="黑体" panose="02010600030101010101" charset="-122"/>
              </a:rPr>
              <a:t>年</a:t>
            </a:r>
            <a:r>
              <a:rPr lang="zh-CN" altLang="en-US" sz="3200" dirty="0">
                <a:latin typeface="黑体" panose="02010600030101010101" charset="-122"/>
                <a:ea typeface="黑体" panose="02010600030101010101" charset="-122"/>
              </a:rPr>
              <a:t>申报高级教师审核要求：</a:t>
            </a:r>
            <a:r>
              <a:rPr lang="zh-CN" altLang="en-US" sz="2600" dirty="0">
                <a:latin typeface="楷体_GB2312" panose="02010609030101010101" pitchFamily="49" charset="-122"/>
                <a:ea typeface="楷体_GB2312" panose="02010609030101010101" pitchFamily="49" charset="-122"/>
              </a:rPr>
              <a:t>    </a:t>
            </a:r>
            <a:endParaRPr lang="en-US" altLang="zh-CN" sz="2800" dirty="0">
              <a:latin typeface="楷体_GB2312" panose="02010609030101010101" pitchFamily="49" charset="-122"/>
              <a:ea typeface="楷体_GB2312" panose="02010609030101010101" pitchFamily="49" charset="-122"/>
            </a:endParaRPr>
          </a:p>
        </p:txBody>
      </p:sp>
      <p:sp>
        <p:nvSpPr>
          <p:cNvPr id="73737" name="Rectangle 9"/>
          <p:cNvSpPr>
            <a:spLocks noChangeArrowheads="1"/>
          </p:cNvSpPr>
          <p:nvPr/>
        </p:nvSpPr>
        <p:spPr bwMode="auto">
          <a:xfrm>
            <a:off x="539750" y="1591072"/>
            <a:ext cx="8013700" cy="3692525"/>
          </a:xfrm>
          <a:prstGeom prst="rect">
            <a:avLst/>
          </a:prstGeom>
          <a:noFill/>
          <a:ln w="9525">
            <a:noFill/>
            <a:miter lim="800000"/>
          </a:ln>
          <a:effectLst>
            <a:outerShdw dist="17961" dir="13500000" algn="ctr" rotWithShape="0">
              <a:schemeClr val="bg1"/>
            </a:outerShdw>
          </a:effectLst>
        </p:spPr>
        <p:txBody>
          <a:bodyPr anchor="ctr">
            <a:spAutoFit/>
          </a:bodyPr>
          <a:lstStyle/>
          <a:p>
            <a:pPr indent="304800"/>
            <a:endParaRPr lang="zh-CN" altLang="en-US" b="1" dirty="0">
              <a:latin typeface="楷体_GB2312" panose="02010609030101010101" pitchFamily="49" charset="-122"/>
              <a:ea typeface="楷体_GB2312" panose="02010609030101010101" pitchFamily="49" charset="-122"/>
            </a:endParaRPr>
          </a:p>
          <a:p>
            <a:pPr indent="304800"/>
            <a:r>
              <a:rPr lang="zh-CN" altLang="en-US" sz="2400" dirty="0">
                <a:latin typeface="楷体_GB2312" panose="02010609030101010101" pitchFamily="49" charset="-122"/>
                <a:ea typeface="楷体_GB2312" panose="02010609030101010101" pitchFamily="49" charset="-122"/>
              </a:rPr>
              <a:t>（</a:t>
            </a:r>
            <a:r>
              <a:rPr lang="en-US" altLang="zh-CN" sz="2400" dirty="0">
                <a:latin typeface="楷体_GB2312" panose="02010609030101010101" pitchFamily="49" charset="-122"/>
                <a:ea typeface="楷体_GB2312" panose="02010609030101010101" pitchFamily="49" charset="-122"/>
              </a:rPr>
              <a:t>1</a:t>
            </a:r>
            <a:r>
              <a:rPr lang="zh-CN" altLang="en-US" sz="2400" dirty="0">
                <a:latin typeface="楷体_GB2312" panose="02010609030101010101" pitchFamily="49" charset="-122"/>
                <a:ea typeface="楷体_GB2312" panose="02010609030101010101" pitchFamily="49" charset="-122"/>
              </a:rPr>
              <a:t>）本科以上学历：</a:t>
            </a:r>
            <a:endParaRPr lang="zh-CN" altLang="en-US" sz="2400" dirty="0">
              <a:latin typeface="楷体_GB2312" panose="02010609030101010101" pitchFamily="49" charset="-122"/>
              <a:ea typeface="楷体_GB2312" panose="02010609030101010101" pitchFamily="49" charset="-122"/>
            </a:endParaRPr>
          </a:p>
          <a:p>
            <a:pPr indent="304800"/>
            <a:r>
              <a:rPr lang="zh-CN" altLang="en-US" sz="2400" dirty="0" smtClean="0">
                <a:latin typeface="楷体_GB2312" panose="02010609030101010101" pitchFamily="49" charset="-122"/>
                <a:ea typeface="楷体_GB2312" panose="02010609030101010101" pitchFamily="49" charset="-122"/>
              </a:rPr>
              <a:t>①获得本科以上学历。</a:t>
            </a:r>
            <a:r>
              <a:rPr lang="zh-CN" altLang="en-US" sz="2400" dirty="0">
                <a:latin typeface="楷体_GB2312" panose="02010609030101010101" pitchFamily="49" charset="-122"/>
                <a:ea typeface="楷体_GB2312" panose="02010609030101010101" pitchFamily="49" charset="-122"/>
              </a:rPr>
              <a:t>查看毕业证书。</a:t>
            </a:r>
            <a:endParaRPr lang="zh-CN" altLang="en-US" sz="2400" dirty="0">
              <a:latin typeface="楷体_GB2312" panose="02010609030101010101" pitchFamily="49" charset="-122"/>
              <a:ea typeface="楷体_GB2312" panose="02010609030101010101" pitchFamily="49" charset="-122"/>
            </a:endParaRPr>
          </a:p>
          <a:p>
            <a:pPr indent="304800"/>
            <a:r>
              <a:rPr lang="zh-CN" altLang="en-US" sz="2400" dirty="0">
                <a:latin typeface="楷体_GB2312" panose="02010609030101010101" pitchFamily="49" charset="-122"/>
                <a:ea typeface="楷体_GB2312" panose="02010609030101010101" pitchFamily="49" charset="-122"/>
              </a:rPr>
              <a:t>②中级职称受聘时间最晚为</a:t>
            </a:r>
            <a:r>
              <a:rPr lang="en-US" altLang="zh-CN" sz="2400" dirty="0" smtClean="0">
                <a:latin typeface="楷体_GB2312" panose="02010609030101010101" pitchFamily="49" charset="-122"/>
                <a:ea typeface="楷体_GB2312" panose="02010609030101010101" pitchFamily="49" charset="-122"/>
              </a:rPr>
              <a:t>2016</a:t>
            </a:r>
            <a:r>
              <a:rPr lang="zh-CN" altLang="en-US" sz="2400" dirty="0" smtClean="0">
                <a:latin typeface="楷体_GB2312" panose="02010609030101010101" pitchFamily="49" charset="-122"/>
                <a:ea typeface="楷体_GB2312" panose="02010609030101010101" pitchFamily="49" charset="-122"/>
              </a:rPr>
              <a:t>年</a:t>
            </a:r>
            <a:r>
              <a:rPr lang="en-US" altLang="zh-CN" sz="2400" dirty="0">
                <a:latin typeface="楷体_GB2312" panose="02010609030101010101" pitchFamily="49" charset="-122"/>
                <a:ea typeface="楷体_GB2312" panose="02010609030101010101" pitchFamily="49" charset="-122"/>
              </a:rPr>
              <a:t>12</a:t>
            </a:r>
            <a:r>
              <a:rPr lang="zh-CN" altLang="en-US" sz="2400" dirty="0">
                <a:latin typeface="楷体_GB2312" panose="02010609030101010101" pitchFamily="49" charset="-122"/>
                <a:ea typeface="楷体_GB2312" panose="02010609030101010101" pitchFamily="49" charset="-122"/>
              </a:rPr>
              <a:t>月</a:t>
            </a:r>
            <a:r>
              <a:rPr lang="en-US" altLang="zh-CN" sz="2400" dirty="0">
                <a:latin typeface="楷体_GB2312" panose="02010609030101010101" pitchFamily="49" charset="-122"/>
                <a:ea typeface="楷体_GB2312" panose="02010609030101010101" pitchFamily="49" charset="-122"/>
              </a:rPr>
              <a:t>31</a:t>
            </a:r>
            <a:r>
              <a:rPr lang="zh-CN" altLang="en-US" sz="2400" dirty="0">
                <a:latin typeface="楷体_GB2312" panose="02010609030101010101" pitchFamily="49" charset="-122"/>
                <a:ea typeface="楷体_GB2312" panose="02010609030101010101" pitchFamily="49" charset="-122"/>
              </a:rPr>
              <a:t>日前。查看职称证书和</a:t>
            </a:r>
            <a:r>
              <a:rPr lang="zh-CN" altLang="en-US" sz="2400" dirty="0">
                <a:solidFill>
                  <a:srgbClr val="FF0000"/>
                </a:solidFill>
                <a:latin typeface="楷体_GB2312" panose="02010609030101010101" pitchFamily="49" charset="-122"/>
                <a:ea typeface="楷体_GB2312" panose="02010609030101010101" pitchFamily="49" charset="-122"/>
              </a:rPr>
              <a:t>聘书（聘任中级职称）</a:t>
            </a:r>
            <a:r>
              <a:rPr lang="zh-CN" altLang="en-US" dirty="0">
                <a:latin typeface="楷体_GB2312" panose="02010609030101010101" pitchFamily="49" charset="-122"/>
                <a:ea typeface="楷体_GB2312" panose="02010609030101010101" pitchFamily="49" charset="-122"/>
              </a:rPr>
              <a:t> </a:t>
            </a:r>
            <a:r>
              <a:rPr lang="zh-CN" altLang="en-US" sz="2400" dirty="0">
                <a:latin typeface="楷体_GB2312" panose="02010609030101010101" pitchFamily="49" charset="-122"/>
                <a:ea typeface="楷体_GB2312" panose="02010609030101010101" pitchFamily="49" charset="-122"/>
              </a:rPr>
              <a:t>。</a:t>
            </a:r>
            <a:endParaRPr lang="zh-CN" altLang="en-US" sz="2400" dirty="0">
              <a:latin typeface="楷体_GB2312" panose="02010609030101010101" pitchFamily="49" charset="-122"/>
              <a:ea typeface="楷体_GB2312" panose="02010609030101010101" pitchFamily="49" charset="-122"/>
            </a:endParaRPr>
          </a:p>
          <a:p>
            <a:pPr indent="304800"/>
            <a:endParaRPr lang="zh-CN" altLang="en-US" sz="2400" dirty="0">
              <a:latin typeface="楷体_GB2312" panose="02010609030101010101" pitchFamily="49" charset="-122"/>
              <a:ea typeface="楷体_GB2312" panose="02010609030101010101" pitchFamily="49" charset="-122"/>
            </a:endParaRPr>
          </a:p>
          <a:p>
            <a:pPr indent="304800"/>
            <a:r>
              <a:rPr lang="zh-CN" altLang="en-US" sz="2400" dirty="0">
                <a:latin typeface="楷体_GB2312" panose="02010609030101010101" pitchFamily="49" charset="-122"/>
                <a:ea typeface="楷体_GB2312" panose="02010609030101010101" pitchFamily="49" charset="-122"/>
              </a:rPr>
              <a:t>（</a:t>
            </a:r>
            <a:r>
              <a:rPr lang="en-US" altLang="zh-CN" sz="2400" dirty="0">
                <a:latin typeface="楷体_GB2312" panose="02010609030101010101" pitchFamily="49" charset="-122"/>
                <a:ea typeface="楷体_GB2312" panose="02010609030101010101" pitchFamily="49" charset="-122"/>
              </a:rPr>
              <a:t>2</a:t>
            </a:r>
            <a:r>
              <a:rPr lang="zh-CN" altLang="en-US" sz="2400" dirty="0">
                <a:latin typeface="楷体_GB2312" panose="02010609030101010101" pitchFamily="49" charset="-122"/>
                <a:ea typeface="楷体_GB2312" panose="02010609030101010101" pitchFamily="49" charset="-122"/>
              </a:rPr>
              <a:t>）博士学位：</a:t>
            </a:r>
            <a:endParaRPr lang="zh-CN" altLang="en-US" sz="2400" dirty="0">
              <a:latin typeface="楷体_GB2312" panose="02010609030101010101" pitchFamily="49" charset="-122"/>
              <a:ea typeface="楷体_GB2312" panose="02010609030101010101" pitchFamily="49" charset="-122"/>
            </a:endParaRPr>
          </a:p>
          <a:p>
            <a:pPr indent="304800"/>
            <a:r>
              <a:rPr lang="zh-CN" altLang="en-US" sz="2400" dirty="0" smtClean="0">
                <a:latin typeface="楷体_GB2312" panose="02010609030101010101" pitchFamily="49" charset="-122"/>
                <a:ea typeface="楷体_GB2312" panose="02010609030101010101" pitchFamily="49" charset="-122"/>
              </a:rPr>
              <a:t>①获得博士学位。</a:t>
            </a:r>
            <a:r>
              <a:rPr lang="zh-CN" altLang="en-US" sz="2400" dirty="0">
                <a:latin typeface="楷体_GB2312" panose="02010609030101010101" pitchFamily="49" charset="-122"/>
                <a:ea typeface="楷体_GB2312" panose="02010609030101010101" pitchFamily="49" charset="-122"/>
              </a:rPr>
              <a:t>查看毕业证书。</a:t>
            </a:r>
            <a:endParaRPr lang="zh-CN" altLang="en-US" sz="2400" dirty="0">
              <a:latin typeface="楷体_GB2312" panose="02010609030101010101" pitchFamily="49" charset="-122"/>
              <a:ea typeface="楷体_GB2312" panose="02010609030101010101" pitchFamily="49" charset="-122"/>
            </a:endParaRPr>
          </a:p>
          <a:p>
            <a:pPr indent="304800"/>
            <a:r>
              <a:rPr lang="zh-CN" altLang="en-US" sz="2400" dirty="0">
                <a:latin typeface="楷体_GB2312" panose="02010609030101010101" pitchFamily="49" charset="-122"/>
                <a:ea typeface="楷体_GB2312" panose="02010609030101010101" pitchFamily="49" charset="-122"/>
              </a:rPr>
              <a:t>②中级职称受聘时间最晚为</a:t>
            </a:r>
            <a:r>
              <a:rPr lang="en-US" altLang="zh-CN" sz="2400" dirty="0" smtClean="0">
                <a:latin typeface="楷体_GB2312" panose="02010609030101010101" pitchFamily="49" charset="-122"/>
                <a:ea typeface="楷体_GB2312" panose="02010609030101010101" pitchFamily="49" charset="-122"/>
              </a:rPr>
              <a:t>2019</a:t>
            </a:r>
            <a:r>
              <a:rPr lang="zh-CN" altLang="en-US" sz="2400" dirty="0" smtClean="0">
                <a:latin typeface="楷体_GB2312" panose="02010609030101010101" pitchFamily="49" charset="-122"/>
                <a:ea typeface="楷体_GB2312" panose="02010609030101010101" pitchFamily="49" charset="-122"/>
              </a:rPr>
              <a:t>年</a:t>
            </a:r>
            <a:r>
              <a:rPr lang="en-US" altLang="zh-CN" sz="2400" dirty="0">
                <a:latin typeface="楷体_GB2312" panose="02010609030101010101" pitchFamily="49" charset="-122"/>
                <a:ea typeface="楷体_GB2312" panose="02010609030101010101" pitchFamily="49" charset="-122"/>
              </a:rPr>
              <a:t>12</a:t>
            </a:r>
            <a:r>
              <a:rPr lang="zh-CN" altLang="en-US" sz="2400" dirty="0">
                <a:latin typeface="楷体_GB2312" panose="02010609030101010101" pitchFamily="49" charset="-122"/>
                <a:ea typeface="楷体_GB2312" panose="02010609030101010101" pitchFamily="49" charset="-122"/>
              </a:rPr>
              <a:t>月</a:t>
            </a:r>
            <a:r>
              <a:rPr lang="en-US" altLang="zh-CN" sz="2400" dirty="0">
                <a:latin typeface="楷体_GB2312" panose="02010609030101010101" pitchFamily="49" charset="-122"/>
                <a:ea typeface="楷体_GB2312" panose="02010609030101010101" pitchFamily="49" charset="-122"/>
              </a:rPr>
              <a:t>31</a:t>
            </a:r>
            <a:r>
              <a:rPr lang="zh-CN" altLang="en-US" sz="2400" dirty="0">
                <a:latin typeface="楷体_GB2312" panose="02010609030101010101" pitchFamily="49" charset="-122"/>
                <a:ea typeface="楷体_GB2312" panose="02010609030101010101" pitchFamily="49" charset="-122"/>
              </a:rPr>
              <a:t>日前。查看职称证书和</a:t>
            </a:r>
            <a:r>
              <a:rPr lang="zh-CN" altLang="en-US" sz="2400" dirty="0">
                <a:solidFill>
                  <a:srgbClr val="FF0000"/>
                </a:solidFill>
                <a:latin typeface="楷体_GB2312" panose="02010609030101010101" pitchFamily="49" charset="-122"/>
                <a:ea typeface="楷体_GB2312" panose="02010609030101010101" pitchFamily="49" charset="-122"/>
              </a:rPr>
              <a:t>聘书（聘任中级职称）</a:t>
            </a:r>
            <a:r>
              <a:rPr lang="zh-CN" altLang="en-US" dirty="0">
                <a:latin typeface="楷体_GB2312" panose="02010609030101010101" pitchFamily="49" charset="-122"/>
                <a:ea typeface="楷体_GB2312" panose="02010609030101010101" pitchFamily="49" charset="-122"/>
              </a:rPr>
              <a:t> </a:t>
            </a:r>
            <a:r>
              <a:rPr lang="zh-CN" altLang="en-US" sz="2400" dirty="0">
                <a:latin typeface="楷体_GB2312" panose="02010609030101010101" pitchFamily="49" charset="-122"/>
                <a:ea typeface="楷体_GB2312" panose="02010609030101010101" pitchFamily="49" charset="-122"/>
              </a:rPr>
              <a:t>。</a:t>
            </a:r>
            <a:endParaRPr lang="zh-CN" altLang="en-US" sz="2400" dirty="0">
              <a:latin typeface="楷体_GB2312" panose="02010609030101010101" pitchFamily="49" charset="-122"/>
              <a:ea typeface="楷体_GB2312" panose="02010609030101010101" pitchFamily="49" charset="-122"/>
            </a:endParaRPr>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42910" y="1214422"/>
            <a:ext cx="7786742" cy="1568450"/>
          </a:xfrm>
          <a:prstGeom prst="rect">
            <a:avLst/>
          </a:prstGeom>
        </p:spPr>
        <p:txBody>
          <a:bodyPr wrap="square">
            <a:spAutoFit/>
          </a:bodyPr>
          <a:lstStyle/>
          <a:p>
            <a:r>
              <a:rPr lang="zh-CN" altLang="en-US" sz="3200" dirty="0" smtClean="0"/>
              <a:t>申报人员取得学历前后年限合并计算，</a:t>
            </a:r>
            <a:r>
              <a:rPr lang="zh-CN" altLang="en-US" sz="3200" dirty="0" smtClean="0">
                <a:solidFill>
                  <a:srgbClr val="FF0000"/>
                </a:solidFill>
              </a:rPr>
              <a:t>资历（任职年限）截止时间为202</a:t>
            </a:r>
            <a:r>
              <a:rPr lang="en-US" altLang="zh-CN" sz="3200" dirty="0" smtClean="0">
                <a:solidFill>
                  <a:srgbClr val="FF0000"/>
                </a:solidFill>
              </a:rPr>
              <a:t>1</a:t>
            </a:r>
            <a:r>
              <a:rPr lang="zh-CN" altLang="en-US" sz="3200" dirty="0" smtClean="0">
                <a:solidFill>
                  <a:srgbClr val="FF0000"/>
                </a:solidFill>
              </a:rPr>
              <a:t>年12月31日。</a:t>
            </a:r>
            <a:endParaRPr lang="zh-CN" altLang="en-US" sz="3200" dirty="0" smtClean="0">
              <a:solidFill>
                <a:srgbClr val="FF0000"/>
              </a:solidFill>
            </a:endParaRPr>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idx="4294967295"/>
          </p:nvPr>
        </p:nvSpPr>
        <p:spPr>
          <a:xfrm>
            <a:off x="0" y="142875"/>
            <a:ext cx="8207375" cy="649288"/>
          </a:xfrm>
        </p:spPr>
        <p:txBody>
          <a:bodyPr>
            <a:normAutofit/>
          </a:bodyPr>
          <a:lstStyle/>
          <a:p>
            <a:r>
              <a:rPr lang="zh-CN" altLang="en-US"/>
              <a:t>申报条件</a:t>
            </a:r>
            <a:endParaRPr lang="zh-CN" altLang="en-US"/>
          </a:p>
        </p:txBody>
      </p:sp>
      <p:sp>
        <p:nvSpPr>
          <p:cNvPr id="74755" name="Rectangle 32"/>
          <p:cNvSpPr>
            <a:spLocks noChangeArrowheads="1"/>
          </p:cNvSpPr>
          <p:nvPr/>
        </p:nvSpPr>
        <p:spPr bwMode="auto">
          <a:xfrm>
            <a:off x="2157413" y="650875"/>
            <a:ext cx="6086475" cy="185738"/>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a:effectLst/>
        </p:spPr>
        <p:txBody>
          <a:bodyPr wrap="none" anchor="ctr"/>
          <a:lstStyle/>
          <a:p>
            <a:endParaRPr lang="zh-CN" altLang="en-US" b="1">
              <a:ea typeface="华文细黑" panose="02010600040101010101" pitchFamily="2" charset="-122"/>
            </a:endParaRPr>
          </a:p>
        </p:txBody>
      </p:sp>
      <p:sp>
        <p:nvSpPr>
          <p:cNvPr id="74756" name="AutoShape 9"/>
          <p:cNvSpPr>
            <a:spLocks noChangeArrowheads="1"/>
          </p:cNvSpPr>
          <p:nvPr/>
        </p:nvSpPr>
        <p:spPr bwMode="auto">
          <a:xfrm>
            <a:off x="2195513" y="230188"/>
            <a:ext cx="6048375" cy="533400"/>
          </a:xfrm>
          <a:prstGeom prst="roundRect">
            <a:avLst>
              <a:gd name="adj" fmla="val 16667"/>
            </a:avLst>
          </a:prstGeom>
          <a:solidFill>
            <a:schemeClr val="accent2"/>
          </a:solidFill>
          <a:ln w="9525">
            <a:noFill/>
            <a:round/>
          </a:ln>
          <a:effectLst/>
        </p:spPr>
        <p:txBody>
          <a:bodyPr wrap="none" anchor="ctr"/>
          <a:lstStyle/>
          <a:p>
            <a:endParaRPr lang="zh-CN" altLang="en-US" b="1">
              <a:ea typeface="华文细黑" panose="02010600040101010101" pitchFamily="2" charset="-122"/>
            </a:endParaRPr>
          </a:p>
        </p:txBody>
      </p:sp>
      <p:sp>
        <p:nvSpPr>
          <p:cNvPr id="74757" name="AutoShape 19"/>
          <p:cNvSpPr>
            <a:spLocks noChangeArrowheads="1"/>
          </p:cNvSpPr>
          <p:nvPr/>
        </p:nvSpPr>
        <p:spPr bwMode="auto">
          <a:xfrm>
            <a:off x="5148263" y="404813"/>
            <a:ext cx="431800" cy="215900"/>
          </a:xfrm>
          <a:prstGeom prst="leftArrow">
            <a:avLst>
              <a:gd name="adj1" fmla="val 50278"/>
              <a:gd name="adj2" fmla="val 72731"/>
            </a:avLst>
          </a:prstGeom>
          <a:solidFill>
            <a:schemeClr val="bg1"/>
          </a:solidFill>
          <a:ln w="9525">
            <a:noFill/>
            <a:miter lim="800000"/>
          </a:ln>
          <a:effectLst/>
        </p:spPr>
        <p:txBody>
          <a:bodyPr wrap="none" anchor="ctr"/>
          <a:lstStyle/>
          <a:p>
            <a:endParaRPr lang="zh-CN" altLang="en-US" b="1">
              <a:ea typeface="华文细黑" panose="02010600040101010101" pitchFamily="2" charset="-122"/>
            </a:endParaRPr>
          </a:p>
        </p:txBody>
      </p:sp>
      <p:sp>
        <p:nvSpPr>
          <p:cNvPr id="74758" name="WordArt 21"/>
          <p:cNvSpPr>
            <a:spLocks noChangeArrowheads="1" noChangeShapeType="1" noTextEdit="1"/>
          </p:cNvSpPr>
          <p:nvPr/>
        </p:nvSpPr>
        <p:spPr bwMode="auto">
          <a:xfrm>
            <a:off x="2444750" y="346075"/>
            <a:ext cx="1841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bg1"/>
                  </a:solidFill>
                  <a:round/>
                </a:ln>
                <a:solidFill>
                  <a:schemeClr val="bg1"/>
                </a:solidFill>
                <a:latin typeface="黑体" panose="02010600030101010101" charset="-122"/>
                <a:ea typeface="黑体" panose="02010600030101010101" charset="-122"/>
              </a:rPr>
              <a:t>3</a:t>
            </a:r>
            <a:endParaRPr lang="zh-CN" altLang="en-US" sz="3600" b="1" kern="10">
              <a:ln w="3175">
                <a:solidFill>
                  <a:schemeClr val="bg1"/>
                </a:solidFill>
                <a:round/>
              </a:ln>
              <a:solidFill>
                <a:schemeClr val="bg1"/>
              </a:solidFill>
              <a:latin typeface="黑体" panose="02010600030101010101" charset="-122"/>
              <a:ea typeface="黑体" panose="02010600030101010101" charset="-122"/>
            </a:endParaRPr>
          </a:p>
        </p:txBody>
      </p:sp>
      <p:sp>
        <p:nvSpPr>
          <p:cNvPr id="74759" name="AutoShape 26"/>
          <p:cNvSpPr>
            <a:spLocks noChangeArrowheads="1"/>
          </p:cNvSpPr>
          <p:nvPr/>
        </p:nvSpPr>
        <p:spPr bwMode="auto">
          <a:xfrm>
            <a:off x="2268538" y="230188"/>
            <a:ext cx="5403850" cy="533400"/>
          </a:xfrm>
          <a:prstGeom prst="roundRect">
            <a:avLst>
              <a:gd name="adj" fmla="val 0"/>
            </a:avLst>
          </a:prstGeom>
          <a:noFill/>
          <a:ln w="9525">
            <a:noFill/>
            <a:round/>
          </a:ln>
          <a:effectLst/>
        </p:spPr>
        <p:txBody>
          <a:bodyPr wrap="none" lIns="144000" anchor="ctr"/>
          <a:lstStyle/>
          <a:p>
            <a:pPr lvl="1"/>
            <a:r>
              <a:rPr lang="zh-CN" altLang="en-US" sz="2800" b="1">
                <a:solidFill>
                  <a:schemeClr val="bg1"/>
                </a:solidFill>
                <a:latin typeface="微软雅黑" panose="020B0503020204020204" pitchFamily="34" charset="-122"/>
              </a:rPr>
              <a:t>继续教育要求</a:t>
            </a:r>
            <a:endParaRPr lang="zh-CN" altLang="en-US" sz="2800" b="1">
              <a:solidFill>
                <a:schemeClr val="bg1"/>
              </a:solidFill>
              <a:latin typeface="微软雅黑" panose="020B0503020204020204" pitchFamily="34" charset="-122"/>
            </a:endParaRPr>
          </a:p>
        </p:txBody>
      </p:sp>
      <p:sp>
        <p:nvSpPr>
          <p:cNvPr id="74760" name="AutoShape 3"/>
          <p:cNvSpPr>
            <a:spLocks noChangeArrowheads="1"/>
          </p:cNvSpPr>
          <p:nvPr/>
        </p:nvSpPr>
        <p:spPr bwMode="auto">
          <a:xfrm>
            <a:off x="611188" y="5270500"/>
            <a:ext cx="3671887" cy="1266825"/>
          </a:xfrm>
          <a:prstGeom prst="flowChartManualOperation">
            <a:avLst/>
          </a:prstGeom>
          <a:gradFill rotWithShape="1">
            <a:gsLst>
              <a:gs pos="0">
                <a:schemeClr val="tx1">
                  <a:alpha val="20000"/>
                </a:schemeClr>
              </a:gs>
              <a:gs pos="100000">
                <a:srgbClr val="000000">
                  <a:alpha val="0"/>
                </a:srgbClr>
              </a:gs>
            </a:gsLst>
            <a:lin ang="5400000" scaled="1"/>
          </a:gradFill>
          <a:ln w="9525">
            <a:noFill/>
            <a:miter lim="800000"/>
          </a:ln>
          <a:effectLst/>
        </p:spPr>
        <p:txBody>
          <a:bodyPr/>
          <a:lstStyle/>
          <a:p>
            <a:endParaRPr lang="zh-CN" altLang="en-US" b="1"/>
          </a:p>
        </p:txBody>
      </p:sp>
      <p:grpSp>
        <p:nvGrpSpPr>
          <p:cNvPr id="74761" name="Group 9"/>
          <p:cNvGrpSpPr/>
          <p:nvPr/>
        </p:nvGrpSpPr>
        <p:grpSpPr bwMode="auto">
          <a:xfrm>
            <a:off x="612775" y="3971925"/>
            <a:ext cx="3673475" cy="1727200"/>
            <a:chOff x="0" y="0"/>
            <a:chExt cx="2304" cy="1080"/>
          </a:xfrm>
        </p:grpSpPr>
        <p:sp>
          <p:nvSpPr>
            <p:cNvPr id="74762" name="Freeform 5"/>
            <p:cNvSpPr/>
            <p:nvPr/>
          </p:nvSpPr>
          <p:spPr bwMode="auto">
            <a:xfrm>
              <a:off x="0" y="0"/>
              <a:ext cx="2304" cy="1080"/>
            </a:xfrm>
            <a:custGeom>
              <a:avLst/>
              <a:gdLst>
                <a:gd name="T0" fmla="*/ 0 w 2304"/>
                <a:gd name="T1" fmla="*/ 0 h 1080"/>
                <a:gd name="T2" fmla="*/ 2304 w 2304"/>
                <a:gd name="T3" fmla="*/ 1080 h 1080"/>
              </a:gdLst>
              <a:ahLst/>
              <a:cxnLst>
                <a:cxn ang="0">
                  <a:pos x="2304" y="792"/>
                </a:cxn>
                <a:cxn ang="0">
                  <a:pos x="2298" y="822"/>
                </a:cxn>
                <a:cxn ang="0">
                  <a:pos x="2280" y="850"/>
                </a:cxn>
                <a:cxn ang="0">
                  <a:pos x="2252" y="878"/>
                </a:cxn>
                <a:cxn ang="0">
                  <a:pos x="2214" y="904"/>
                </a:cxn>
                <a:cxn ang="0">
                  <a:pos x="2164" y="930"/>
                </a:cxn>
                <a:cxn ang="0">
                  <a:pos x="2040" y="976"/>
                </a:cxn>
                <a:cxn ang="0">
                  <a:pos x="1884" y="1014"/>
                </a:cxn>
                <a:cxn ang="0">
                  <a:pos x="1702" y="1046"/>
                </a:cxn>
                <a:cxn ang="0">
                  <a:pos x="1494" y="1068"/>
                </a:cxn>
                <a:cxn ang="0">
                  <a:pos x="1270" y="1078"/>
                </a:cxn>
                <a:cxn ang="0">
                  <a:pos x="1034" y="1078"/>
                </a:cxn>
                <a:cxn ang="0">
                  <a:pos x="810" y="1068"/>
                </a:cxn>
                <a:cxn ang="0">
                  <a:pos x="602" y="1046"/>
                </a:cxn>
                <a:cxn ang="0">
                  <a:pos x="420" y="1014"/>
                </a:cxn>
                <a:cxn ang="0">
                  <a:pos x="264" y="976"/>
                </a:cxn>
                <a:cxn ang="0">
                  <a:pos x="140" y="930"/>
                </a:cxn>
                <a:cxn ang="0">
                  <a:pos x="90" y="904"/>
                </a:cxn>
                <a:cxn ang="0">
                  <a:pos x="52" y="878"/>
                </a:cxn>
                <a:cxn ang="0">
                  <a:pos x="24" y="850"/>
                </a:cxn>
                <a:cxn ang="0">
                  <a:pos x="6" y="822"/>
                </a:cxn>
                <a:cxn ang="0">
                  <a:pos x="0" y="792"/>
                </a:cxn>
                <a:cxn ang="0">
                  <a:pos x="290" y="204"/>
                </a:cxn>
                <a:cxn ang="0">
                  <a:pos x="298" y="184"/>
                </a:cxn>
                <a:cxn ang="0">
                  <a:pos x="316" y="162"/>
                </a:cxn>
                <a:cxn ang="0">
                  <a:pos x="340" y="142"/>
                </a:cxn>
                <a:cxn ang="0">
                  <a:pos x="392" y="114"/>
                </a:cxn>
                <a:cxn ang="0">
                  <a:pos x="486" y="78"/>
                </a:cxn>
                <a:cxn ang="0">
                  <a:pos x="602" y="50"/>
                </a:cxn>
                <a:cxn ang="0">
                  <a:pos x="740" y="26"/>
                </a:cxn>
                <a:cxn ang="0">
                  <a:pos x="896" y="10"/>
                </a:cxn>
                <a:cxn ang="0">
                  <a:pos x="1064" y="2"/>
                </a:cxn>
                <a:cxn ang="0">
                  <a:pos x="1240" y="2"/>
                </a:cxn>
                <a:cxn ang="0">
                  <a:pos x="1408" y="10"/>
                </a:cxn>
                <a:cxn ang="0">
                  <a:pos x="1564" y="26"/>
                </a:cxn>
                <a:cxn ang="0">
                  <a:pos x="1702" y="50"/>
                </a:cxn>
                <a:cxn ang="0">
                  <a:pos x="1818" y="78"/>
                </a:cxn>
                <a:cxn ang="0">
                  <a:pos x="1912" y="114"/>
                </a:cxn>
                <a:cxn ang="0">
                  <a:pos x="1964" y="142"/>
                </a:cxn>
                <a:cxn ang="0">
                  <a:pos x="1988" y="162"/>
                </a:cxn>
                <a:cxn ang="0">
                  <a:pos x="2006" y="184"/>
                </a:cxn>
                <a:cxn ang="0">
                  <a:pos x="2014" y="204"/>
                </a:cxn>
              </a:cxnLst>
              <a:rect l="T0" t="T1" r="T2" b="T3"/>
              <a:pathLst>
                <a:path w="2304" h="1080">
                  <a:moveTo>
                    <a:pt x="2016" y="216"/>
                  </a:moveTo>
                  <a:lnTo>
                    <a:pt x="2304" y="792"/>
                  </a:lnTo>
                  <a:lnTo>
                    <a:pt x="2302" y="806"/>
                  </a:lnTo>
                  <a:lnTo>
                    <a:pt x="2298" y="822"/>
                  </a:lnTo>
                  <a:lnTo>
                    <a:pt x="2290" y="836"/>
                  </a:lnTo>
                  <a:lnTo>
                    <a:pt x="2280" y="850"/>
                  </a:lnTo>
                  <a:lnTo>
                    <a:pt x="2268" y="864"/>
                  </a:lnTo>
                  <a:lnTo>
                    <a:pt x="2252" y="878"/>
                  </a:lnTo>
                  <a:lnTo>
                    <a:pt x="2234" y="892"/>
                  </a:lnTo>
                  <a:lnTo>
                    <a:pt x="2214" y="904"/>
                  </a:lnTo>
                  <a:lnTo>
                    <a:pt x="2190" y="916"/>
                  </a:lnTo>
                  <a:lnTo>
                    <a:pt x="2164" y="930"/>
                  </a:lnTo>
                  <a:lnTo>
                    <a:pt x="2108" y="954"/>
                  </a:lnTo>
                  <a:lnTo>
                    <a:pt x="2040" y="976"/>
                  </a:lnTo>
                  <a:lnTo>
                    <a:pt x="1966" y="996"/>
                  </a:lnTo>
                  <a:lnTo>
                    <a:pt x="1884" y="1014"/>
                  </a:lnTo>
                  <a:lnTo>
                    <a:pt x="1796" y="1030"/>
                  </a:lnTo>
                  <a:lnTo>
                    <a:pt x="1702" y="1046"/>
                  </a:lnTo>
                  <a:lnTo>
                    <a:pt x="1600" y="1058"/>
                  </a:lnTo>
                  <a:lnTo>
                    <a:pt x="1494" y="1068"/>
                  </a:lnTo>
                  <a:lnTo>
                    <a:pt x="1384" y="1074"/>
                  </a:lnTo>
                  <a:lnTo>
                    <a:pt x="1270" y="1078"/>
                  </a:lnTo>
                  <a:lnTo>
                    <a:pt x="1152" y="1080"/>
                  </a:lnTo>
                  <a:lnTo>
                    <a:pt x="1034" y="1078"/>
                  </a:lnTo>
                  <a:lnTo>
                    <a:pt x="920" y="1074"/>
                  </a:lnTo>
                  <a:lnTo>
                    <a:pt x="810" y="1068"/>
                  </a:lnTo>
                  <a:lnTo>
                    <a:pt x="704" y="1058"/>
                  </a:lnTo>
                  <a:lnTo>
                    <a:pt x="602" y="1046"/>
                  </a:lnTo>
                  <a:lnTo>
                    <a:pt x="508" y="1030"/>
                  </a:lnTo>
                  <a:lnTo>
                    <a:pt x="420" y="1014"/>
                  </a:lnTo>
                  <a:lnTo>
                    <a:pt x="338" y="996"/>
                  </a:lnTo>
                  <a:lnTo>
                    <a:pt x="264" y="976"/>
                  </a:lnTo>
                  <a:lnTo>
                    <a:pt x="196" y="954"/>
                  </a:lnTo>
                  <a:lnTo>
                    <a:pt x="140" y="930"/>
                  </a:lnTo>
                  <a:lnTo>
                    <a:pt x="114" y="916"/>
                  </a:lnTo>
                  <a:lnTo>
                    <a:pt x="90" y="904"/>
                  </a:lnTo>
                  <a:lnTo>
                    <a:pt x="70" y="892"/>
                  </a:lnTo>
                  <a:lnTo>
                    <a:pt x="52" y="878"/>
                  </a:lnTo>
                  <a:lnTo>
                    <a:pt x="36" y="864"/>
                  </a:lnTo>
                  <a:lnTo>
                    <a:pt x="24" y="850"/>
                  </a:lnTo>
                  <a:lnTo>
                    <a:pt x="14" y="836"/>
                  </a:lnTo>
                  <a:lnTo>
                    <a:pt x="6" y="822"/>
                  </a:lnTo>
                  <a:lnTo>
                    <a:pt x="2" y="806"/>
                  </a:lnTo>
                  <a:lnTo>
                    <a:pt x="0" y="792"/>
                  </a:lnTo>
                  <a:lnTo>
                    <a:pt x="288" y="216"/>
                  </a:lnTo>
                  <a:lnTo>
                    <a:pt x="290" y="204"/>
                  </a:lnTo>
                  <a:lnTo>
                    <a:pt x="292" y="194"/>
                  </a:lnTo>
                  <a:lnTo>
                    <a:pt x="298" y="184"/>
                  </a:lnTo>
                  <a:lnTo>
                    <a:pt x="306" y="172"/>
                  </a:lnTo>
                  <a:lnTo>
                    <a:pt x="316" y="162"/>
                  </a:lnTo>
                  <a:lnTo>
                    <a:pt x="326" y="152"/>
                  </a:lnTo>
                  <a:lnTo>
                    <a:pt x="340" y="142"/>
                  </a:lnTo>
                  <a:lnTo>
                    <a:pt x="356" y="132"/>
                  </a:lnTo>
                  <a:lnTo>
                    <a:pt x="392" y="114"/>
                  </a:lnTo>
                  <a:lnTo>
                    <a:pt x="436" y="96"/>
                  </a:lnTo>
                  <a:lnTo>
                    <a:pt x="486" y="78"/>
                  </a:lnTo>
                  <a:lnTo>
                    <a:pt x="542" y="64"/>
                  </a:lnTo>
                  <a:lnTo>
                    <a:pt x="602" y="50"/>
                  </a:lnTo>
                  <a:lnTo>
                    <a:pt x="668" y="36"/>
                  </a:lnTo>
                  <a:lnTo>
                    <a:pt x="740" y="26"/>
                  </a:lnTo>
                  <a:lnTo>
                    <a:pt x="816" y="16"/>
                  </a:lnTo>
                  <a:lnTo>
                    <a:pt x="896" y="10"/>
                  </a:lnTo>
                  <a:lnTo>
                    <a:pt x="978" y="4"/>
                  </a:lnTo>
                  <a:lnTo>
                    <a:pt x="1064" y="2"/>
                  </a:lnTo>
                  <a:lnTo>
                    <a:pt x="1152" y="0"/>
                  </a:lnTo>
                  <a:lnTo>
                    <a:pt x="1240" y="2"/>
                  </a:lnTo>
                  <a:lnTo>
                    <a:pt x="1326" y="4"/>
                  </a:lnTo>
                  <a:lnTo>
                    <a:pt x="1408" y="10"/>
                  </a:lnTo>
                  <a:lnTo>
                    <a:pt x="1488" y="16"/>
                  </a:lnTo>
                  <a:lnTo>
                    <a:pt x="1564" y="26"/>
                  </a:lnTo>
                  <a:lnTo>
                    <a:pt x="1636" y="36"/>
                  </a:lnTo>
                  <a:lnTo>
                    <a:pt x="1702" y="50"/>
                  </a:lnTo>
                  <a:lnTo>
                    <a:pt x="1762" y="64"/>
                  </a:lnTo>
                  <a:lnTo>
                    <a:pt x="1818" y="78"/>
                  </a:lnTo>
                  <a:lnTo>
                    <a:pt x="1868" y="96"/>
                  </a:lnTo>
                  <a:lnTo>
                    <a:pt x="1912" y="114"/>
                  </a:lnTo>
                  <a:lnTo>
                    <a:pt x="1948" y="132"/>
                  </a:lnTo>
                  <a:lnTo>
                    <a:pt x="1964" y="142"/>
                  </a:lnTo>
                  <a:lnTo>
                    <a:pt x="1978" y="152"/>
                  </a:lnTo>
                  <a:lnTo>
                    <a:pt x="1988" y="162"/>
                  </a:lnTo>
                  <a:lnTo>
                    <a:pt x="1998" y="172"/>
                  </a:lnTo>
                  <a:lnTo>
                    <a:pt x="2006" y="184"/>
                  </a:lnTo>
                  <a:lnTo>
                    <a:pt x="2012" y="194"/>
                  </a:lnTo>
                  <a:lnTo>
                    <a:pt x="2014" y="204"/>
                  </a:lnTo>
                  <a:lnTo>
                    <a:pt x="2016" y="216"/>
                  </a:lnTo>
                  <a:close/>
                </a:path>
              </a:pathLst>
            </a:custGeom>
            <a:gradFill rotWithShape="1">
              <a:gsLst>
                <a:gs pos="0">
                  <a:srgbClr val="EAEAEA"/>
                </a:gs>
                <a:gs pos="100000">
                  <a:srgbClr val="767676"/>
                </a:gs>
              </a:gsLst>
              <a:lin ang="0" scaled="1"/>
            </a:gradFill>
            <a:ln w="9525">
              <a:noFill/>
              <a:round/>
            </a:ln>
            <a:effectLst/>
          </p:spPr>
          <p:txBody>
            <a:bodyPr wrap="none" anchor="ctr"/>
            <a:lstStyle/>
            <a:p>
              <a:endParaRPr lang="zh-CN" altLang="en-US"/>
            </a:p>
          </p:txBody>
        </p:sp>
        <p:sp>
          <p:nvSpPr>
            <p:cNvPr id="74763" name="Freeform 6"/>
            <p:cNvSpPr/>
            <p:nvPr/>
          </p:nvSpPr>
          <p:spPr bwMode="auto">
            <a:xfrm>
              <a:off x="288" y="0"/>
              <a:ext cx="1728" cy="432"/>
            </a:xfrm>
            <a:custGeom>
              <a:avLst/>
              <a:gdLst>
                <a:gd name="T0" fmla="*/ 0 w 1728"/>
                <a:gd name="T1" fmla="*/ 0 h 432"/>
                <a:gd name="T2" fmla="*/ 1728 w 1728"/>
                <a:gd name="T3" fmla="*/ 432 h 432"/>
              </a:gdLst>
              <a:ahLst/>
              <a:cxnLst>
                <a:cxn ang="0">
                  <a:pos x="1728" y="216"/>
                </a:cxn>
                <a:cxn ang="0">
                  <a:pos x="1724" y="238"/>
                </a:cxn>
                <a:cxn ang="0">
                  <a:pos x="1710" y="260"/>
                </a:cxn>
                <a:cxn ang="0">
                  <a:pos x="1690" y="280"/>
                </a:cxn>
                <a:cxn ang="0">
                  <a:pos x="1660" y="300"/>
                </a:cxn>
                <a:cxn ang="0">
                  <a:pos x="1580" y="336"/>
                </a:cxn>
                <a:cxn ang="0">
                  <a:pos x="1474" y="368"/>
                </a:cxn>
                <a:cxn ang="0">
                  <a:pos x="1348" y="396"/>
                </a:cxn>
                <a:cxn ang="0">
                  <a:pos x="1200" y="416"/>
                </a:cxn>
                <a:cxn ang="0">
                  <a:pos x="1038" y="428"/>
                </a:cxn>
                <a:cxn ang="0">
                  <a:pos x="864" y="432"/>
                </a:cxn>
                <a:cxn ang="0">
                  <a:pos x="690" y="428"/>
                </a:cxn>
                <a:cxn ang="0">
                  <a:pos x="528" y="416"/>
                </a:cxn>
                <a:cxn ang="0">
                  <a:pos x="380" y="396"/>
                </a:cxn>
                <a:cxn ang="0">
                  <a:pos x="254" y="368"/>
                </a:cxn>
                <a:cxn ang="0">
                  <a:pos x="148" y="336"/>
                </a:cxn>
                <a:cxn ang="0">
                  <a:pos x="68" y="300"/>
                </a:cxn>
                <a:cxn ang="0">
                  <a:pos x="38" y="280"/>
                </a:cxn>
                <a:cxn ang="0">
                  <a:pos x="18" y="260"/>
                </a:cxn>
                <a:cxn ang="0">
                  <a:pos x="4" y="238"/>
                </a:cxn>
                <a:cxn ang="0">
                  <a:pos x="0" y="216"/>
                </a:cxn>
                <a:cxn ang="0">
                  <a:pos x="4" y="194"/>
                </a:cxn>
                <a:cxn ang="0">
                  <a:pos x="18" y="172"/>
                </a:cxn>
                <a:cxn ang="0">
                  <a:pos x="38" y="152"/>
                </a:cxn>
                <a:cxn ang="0">
                  <a:pos x="68" y="132"/>
                </a:cxn>
                <a:cxn ang="0">
                  <a:pos x="148" y="96"/>
                </a:cxn>
                <a:cxn ang="0">
                  <a:pos x="254" y="64"/>
                </a:cxn>
                <a:cxn ang="0">
                  <a:pos x="380" y="36"/>
                </a:cxn>
                <a:cxn ang="0">
                  <a:pos x="528" y="16"/>
                </a:cxn>
                <a:cxn ang="0">
                  <a:pos x="690" y="4"/>
                </a:cxn>
                <a:cxn ang="0">
                  <a:pos x="864" y="0"/>
                </a:cxn>
                <a:cxn ang="0">
                  <a:pos x="1038" y="4"/>
                </a:cxn>
                <a:cxn ang="0">
                  <a:pos x="1200" y="16"/>
                </a:cxn>
                <a:cxn ang="0">
                  <a:pos x="1348" y="36"/>
                </a:cxn>
                <a:cxn ang="0">
                  <a:pos x="1474" y="64"/>
                </a:cxn>
                <a:cxn ang="0">
                  <a:pos x="1580" y="96"/>
                </a:cxn>
                <a:cxn ang="0">
                  <a:pos x="1660" y="132"/>
                </a:cxn>
                <a:cxn ang="0">
                  <a:pos x="1690" y="152"/>
                </a:cxn>
                <a:cxn ang="0">
                  <a:pos x="1710" y="172"/>
                </a:cxn>
                <a:cxn ang="0">
                  <a:pos x="1724" y="194"/>
                </a:cxn>
                <a:cxn ang="0">
                  <a:pos x="1728" y="216"/>
                </a:cxn>
              </a:cxnLst>
              <a:rect l="T0" t="T1" r="T2" b="T3"/>
              <a:pathLst>
                <a:path w="1728" h="432">
                  <a:moveTo>
                    <a:pt x="1728" y="216"/>
                  </a:moveTo>
                  <a:lnTo>
                    <a:pt x="1728" y="216"/>
                  </a:lnTo>
                  <a:lnTo>
                    <a:pt x="1726" y="228"/>
                  </a:lnTo>
                  <a:lnTo>
                    <a:pt x="1724" y="238"/>
                  </a:lnTo>
                  <a:lnTo>
                    <a:pt x="1718" y="248"/>
                  </a:lnTo>
                  <a:lnTo>
                    <a:pt x="1710" y="260"/>
                  </a:lnTo>
                  <a:lnTo>
                    <a:pt x="1700" y="270"/>
                  </a:lnTo>
                  <a:lnTo>
                    <a:pt x="1690" y="280"/>
                  </a:lnTo>
                  <a:lnTo>
                    <a:pt x="1676" y="290"/>
                  </a:lnTo>
                  <a:lnTo>
                    <a:pt x="1660" y="300"/>
                  </a:lnTo>
                  <a:lnTo>
                    <a:pt x="1624" y="318"/>
                  </a:lnTo>
                  <a:lnTo>
                    <a:pt x="1580" y="336"/>
                  </a:lnTo>
                  <a:lnTo>
                    <a:pt x="1530" y="354"/>
                  </a:lnTo>
                  <a:lnTo>
                    <a:pt x="1474" y="368"/>
                  </a:lnTo>
                  <a:lnTo>
                    <a:pt x="1414" y="382"/>
                  </a:lnTo>
                  <a:lnTo>
                    <a:pt x="1348" y="396"/>
                  </a:lnTo>
                  <a:lnTo>
                    <a:pt x="1276" y="406"/>
                  </a:lnTo>
                  <a:lnTo>
                    <a:pt x="1200" y="416"/>
                  </a:lnTo>
                  <a:lnTo>
                    <a:pt x="1120" y="422"/>
                  </a:lnTo>
                  <a:lnTo>
                    <a:pt x="1038" y="428"/>
                  </a:lnTo>
                  <a:lnTo>
                    <a:pt x="952" y="430"/>
                  </a:lnTo>
                  <a:lnTo>
                    <a:pt x="864" y="432"/>
                  </a:lnTo>
                  <a:lnTo>
                    <a:pt x="776" y="430"/>
                  </a:lnTo>
                  <a:lnTo>
                    <a:pt x="690" y="428"/>
                  </a:lnTo>
                  <a:lnTo>
                    <a:pt x="608" y="422"/>
                  </a:lnTo>
                  <a:lnTo>
                    <a:pt x="528" y="416"/>
                  </a:lnTo>
                  <a:lnTo>
                    <a:pt x="452" y="406"/>
                  </a:lnTo>
                  <a:lnTo>
                    <a:pt x="380" y="396"/>
                  </a:lnTo>
                  <a:lnTo>
                    <a:pt x="314" y="382"/>
                  </a:lnTo>
                  <a:lnTo>
                    <a:pt x="254" y="368"/>
                  </a:lnTo>
                  <a:lnTo>
                    <a:pt x="198" y="354"/>
                  </a:lnTo>
                  <a:lnTo>
                    <a:pt x="148" y="336"/>
                  </a:lnTo>
                  <a:lnTo>
                    <a:pt x="104" y="318"/>
                  </a:lnTo>
                  <a:lnTo>
                    <a:pt x="68" y="300"/>
                  </a:lnTo>
                  <a:lnTo>
                    <a:pt x="52" y="290"/>
                  </a:lnTo>
                  <a:lnTo>
                    <a:pt x="38" y="280"/>
                  </a:lnTo>
                  <a:lnTo>
                    <a:pt x="28" y="270"/>
                  </a:lnTo>
                  <a:lnTo>
                    <a:pt x="18" y="260"/>
                  </a:lnTo>
                  <a:lnTo>
                    <a:pt x="10" y="248"/>
                  </a:lnTo>
                  <a:lnTo>
                    <a:pt x="4" y="238"/>
                  </a:lnTo>
                  <a:lnTo>
                    <a:pt x="2" y="228"/>
                  </a:lnTo>
                  <a:lnTo>
                    <a:pt x="0" y="216"/>
                  </a:lnTo>
                  <a:lnTo>
                    <a:pt x="2" y="204"/>
                  </a:lnTo>
                  <a:lnTo>
                    <a:pt x="4" y="194"/>
                  </a:lnTo>
                  <a:lnTo>
                    <a:pt x="10" y="184"/>
                  </a:lnTo>
                  <a:lnTo>
                    <a:pt x="18" y="172"/>
                  </a:lnTo>
                  <a:lnTo>
                    <a:pt x="28" y="162"/>
                  </a:lnTo>
                  <a:lnTo>
                    <a:pt x="38" y="152"/>
                  </a:lnTo>
                  <a:lnTo>
                    <a:pt x="52" y="142"/>
                  </a:lnTo>
                  <a:lnTo>
                    <a:pt x="68" y="132"/>
                  </a:lnTo>
                  <a:lnTo>
                    <a:pt x="104" y="114"/>
                  </a:lnTo>
                  <a:lnTo>
                    <a:pt x="148" y="96"/>
                  </a:lnTo>
                  <a:lnTo>
                    <a:pt x="198" y="78"/>
                  </a:lnTo>
                  <a:lnTo>
                    <a:pt x="254" y="64"/>
                  </a:lnTo>
                  <a:lnTo>
                    <a:pt x="314" y="50"/>
                  </a:lnTo>
                  <a:lnTo>
                    <a:pt x="380" y="36"/>
                  </a:lnTo>
                  <a:lnTo>
                    <a:pt x="452" y="26"/>
                  </a:lnTo>
                  <a:lnTo>
                    <a:pt x="528" y="16"/>
                  </a:lnTo>
                  <a:lnTo>
                    <a:pt x="608" y="10"/>
                  </a:lnTo>
                  <a:lnTo>
                    <a:pt x="690" y="4"/>
                  </a:lnTo>
                  <a:lnTo>
                    <a:pt x="776" y="2"/>
                  </a:lnTo>
                  <a:lnTo>
                    <a:pt x="864" y="0"/>
                  </a:lnTo>
                  <a:lnTo>
                    <a:pt x="952" y="2"/>
                  </a:lnTo>
                  <a:lnTo>
                    <a:pt x="1038" y="4"/>
                  </a:lnTo>
                  <a:lnTo>
                    <a:pt x="1120" y="10"/>
                  </a:lnTo>
                  <a:lnTo>
                    <a:pt x="1200" y="16"/>
                  </a:lnTo>
                  <a:lnTo>
                    <a:pt x="1276" y="26"/>
                  </a:lnTo>
                  <a:lnTo>
                    <a:pt x="1348" y="36"/>
                  </a:lnTo>
                  <a:lnTo>
                    <a:pt x="1414" y="50"/>
                  </a:lnTo>
                  <a:lnTo>
                    <a:pt x="1474" y="64"/>
                  </a:lnTo>
                  <a:lnTo>
                    <a:pt x="1530" y="78"/>
                  </a:lnTo>
                  <a:lnTo>
                    <a:pt x="1580" y="96"/>
                  </a:lnTo>
                  <a:lnTo>
                    <a:pt x="1624" y="114"/>
                  </a:lnTo>
                  <a:lnTo>
                    <a:pt x="1660" y="132"/>
                  </a:lnTo>
                  <a:lnTo>
                    <a:pt x="1676" y="142"/>
                  </a:lnTo>
                  <a:lnTo>
                    <a:pt x="1690" y="152"/>
                  </a:lnTo>
                  <a:lnTo>
                    <a:pt x="1700" y="162"/>
                  </a:lnTo>
                  <a:lnTo>
                    <a:pt x="1710" y="172"/>
                  </a:lnTo>
                  <a:lnTo>
                    <a:pt x="1718" y="184"/>
                  </a:lnTo>
                  <a:lnTo>
                    <a:pt x="1724" y="194"/>
                  </a:lnTo>
                  <a:lnTo>
                    <a:pt x="1726" y="204"/>
                  </a:lnTo>
                  <a:lnTo>
                    <a:pt x="1728" y="216"/>
                  </a:lnTo>
                  <a:close/>
                </a:path>
              </a:pathLst>
            </a:custGeom>
            <a:gradFill rotWithShape="1">
              <a:gsLst>
                <a:gs pos="0">
                  <a:srgbClr val="767676">
                    <a:alpha val="0"/>
                  </a:srgbClr>
                </a:gs>
                <a:gs pos="100000">
                  <a:srgbClr val="FFFFFF"/>
                </a:gs>
              </a:gsLst>
              <a:lin ang="5400000" scaled="1"/>
            </a:gradFill>
            <a:ln w="9525">
              <a:noFill/>
              <a:round/>
            </a:ln>
            <a:effectLst/>
          </p:spPr>
          <p:txBody>
            <a:bodyPr/>
            <a:lstStyle/>
            <a:p>
              <a:endParaRPr lang="zh-CN" altLang="en-US"/>
            </a:p>
          </p:txBody>
        </p:sp>
      </p:grpSp>
      <p:sp>
        <p:nvSpPr>
          <p:cNvPr id="74764" name="Oval 7"/>
          <p:cNvSpPr>
            <a:spLocks noChangeArrowheads="1"/>
          </p:cNvSpPr>
          <p:nvPr/>
        </p:nvSpPr>
        <p:spPr bwMode="auto">
          <a:xfrm>
            <a:off x="1031875" y="3819525"/>
            <a:ext cx="2832100" cy="920750"/>
          </a:xfrm>
          <a:prstGeom prst="ellipse">
            <a:avLst/>
          </a:prstGeom>
          <a:gradFill rotWithShape="1">
            <a:gsLst>
              <a:gs pos="0">
                <a:schemeClr val="tx1">
                  <a:alpha val="50000"/>
                </a:schemeClr>
              </a:gs>
              <a:gs pos="100000">
                <a:schemeClr val="bg1">
                  <a:alpha val="0"/>
                </a:schemeClr>
              </a:gs>
            </a:gsLst>
            <a:path path="shape">
              <a:fillToRect l="50000" t="50000" r="50000" b="50000"/>
            </a:path>
          </a:gradFill>
          <a:ln w="9525">
            <a:noFill/>
            <a:round/>
          </a:ln>
          <a:effectLst/>
        </p:spPr>
        <p:txBody>
          <a:bodyPr wrap="none" anchor="ctr"/>
          <a:lstStyle/>
          <a:p>
            <a:endParaRPr lang="zh-CN" altLang="en-US" b="1"/>
          </a:p>
        </p:txBody>
      </p:sp>
      <p:grpSp>
        <p:nvGrpSpPr>
          <p:cNvPr id="74765" name="Group 13"/>
          <p:cNvGrpSpPr/>
          <p:nvPr/>
        </p:nvGrpSpPr>
        <p:grpSpPr bwMode="auto">
          <a:xfrm>
            <a:off x="1223963" y="2965450"/>
            <a:ext cx="2484437" cy="1371600"/>
            <a:chOff x="0" y="0"/>
            <a:chExt cx="1728" cy="936"/>
          </a:xfrm>
        </p:grpSpPr>
        <p:sp>
          <p:nvSpPr>
            <p:cNvPr id="74766" name="Freeform 9"/>
            <p:cNvSpPr/>
            <p:nvPr/>
          </p:nvSpPr>
          <p:spPr bwMode="auto">
            <a:xfrm>
              <a:off x="0" y="0"/>
              <a:ext cx="1728" cy="936"/>
            </a:xfrm>
            <a:custGeom>
              <a:avLst/>
              <a:gdLst>
                <a:gd name="T0" fmla="*/ 0 w 1728"/>
                <a:gd name="T1" fmla="*/ 0 h 936"/>
                <a:gd name="T2" fmla="*/ 1728 w 1728"/>
                <a:gd name="T3" fmla="*/ 936 h 936"/>
              </a:gdLst>
              <a:ahLst/>
              <a:cxnLst>
                <a:cxn ang="0">
                  <a:pos x="1728" y="720"/>
                </a:cxn>
                <a:cxn ang="0">
                  <a:pos x="1724" y="742"/>
                </a:cxn>
                <a:cxn ang="0">
                  <a:pos x="1710" y="764"/>
                </a:cxn>
                <a:cxn ang="0">
                  <a:pos x="1690" y="784"/>
                </a:cxn>
                <a:cxn ang="0">
                  <a:pos x="1660" y="804"/>
                </a:cxn>
                <a:cxn ang="0">
                  <a:pos x="1580" y="840"/>
                </a:cxn>
                <a:cxn ang="0">
                  <a:pos x="1474" y="872"/>
                </a:cxn>
                <a:cxn ang="0">
                  <a:pos x="1348" y="900"/>
                </a:cxn>
                <a:cxn ang="0">
                  <a:pos x="1200" y="920"/>
                </a:cxn>
                <a:cxn ang="0">
                  <a:pos x="1038" y="932"/>
                </a:cxn>
                <a:cxn ang="0">
                  <a:pos x="864" y="936"/>
                </a:cxn>
                <a:cxn ang="0">
                  <a:pos x="690" y="932"/>
                </a:cxn>
                <a:cxn ang="0">
                  <a:pos x="528" y="920"/>
                </a:cxn>
                <a:cxn ang="0">
                  <a:pos x="380" y="900"/>
                </a:cxn>
                <a:cxn ang="0">
                  <a:pos x="254" y="872"/>
                </a:cxn>
                <a:cxn ang="0">
                  <a:pos x="148" y="840"/>
                </a:cxn>
                <a:cxn ang="0">
                  <a:pos x="68" y="804"/>
                </a:cxn>
                <a:cxn ang="0">
                  <a:pos x="38" y="784"/>
                </a:cxn>
                <a:cxn ang="0">
                  <a:pos x="18" y="764"/>
                </a:cxn>
                <a:cxn ang="0">
                  <a:pos x="4" y="742"/>
                </a:cxn>
                <a:cxn ang="0">
                  <a:pos x="0" y="720"/>
                </a:cxn>
                <a:cxn ang="0">
                  <a:pos x="288" y="136"/>
                </a:cxn>
                <a:cxn ang="0">
                  <a:pos x="294" y="122"/>
                </a:cxn>
                <a:cxn ang="0">
                  <a:pos x="314" y="102"/>
                </a:cxn>
                <a:cxn ang="0">
                  <a:pos x="358" y="76"/>
                </a:cxn>
                <a:cxn ang="0">
                  <a:pos x="420" y="52"/>
                </a:cxn>
                <a:cxn ang="0">
                  <a:pos x="498" y="32"/>
                </a:cxn>
                <a:cxn ang="0">
                  <a:pos x="590" y="18"/>
                </a:cxn>
                <a:cxn ang="0">
                  <a:pos x="692" y="6"/>
                </a:cxn>
                <a:cxn ang="0">
                  <a:pos x="806" y="0"/>
                </a:cxn>
                <a:cxn ang="0">
                  <a:pos x="922" y="0"/>
                </a:cxn>
                <a:cxn ang="0">
                  <a:pos x="1036" y="6"/>
                </a:cxn>
                <a:cxn ang="0">
                  <a:pos x="1138" y="18"/>
                </a:cxn>
                <a:cxn ang="0">
                  <a:pos x="1230" y="32"/>
                </a:cxn>
                <a:cxn ang="0">
                  <a:pos x="1308" y="52"/>
                </a:cxn>
                <a:cxn ang="0">
                  <a:pos x="1370" y="76"/>
                </a:cxn>
                <a:cxn ang="0">
                  <a:pos x="1414" y="102"/>
                </a:cxn>
                <a:cxn ang="0">
                  <a:pos x="1434" y="122"/>
                </a:cxn>
                <a:cxn ang="0">
                  <a:pos x="1440" y="136"/>
                </a:cxn>
              </a:cxnLst>
              <a:rect l="T0" t="T1" r="T2" b="T3"/>
              <a:pathLst>
                <a:path w="1728" h="936">
                  <a:moveTo>
                    <a:pt x="1440" y="144"/>
                  </a:moveTo>
                  <a:lnTo>
                    <a:pt x="1728" y="720"/>
                  </a:lnTo>
                  <a:lnTo>
                    <a:pt x="1726" y="732"/>
                  </a:lnTo>
                  <a:lnTo>
                    <a:pt x="1724" y="742"/>
                  </a:lnTo>
                  <a:lnTo>
                    <a:pt x="1718" y="752"/>
                  </a:lnTo>
                  <a:lnTo>
                    <a:pt x="1710" y="764"/>
                  </a:lnTo>
                  <a:lnTo>
                    <a:pt x="1700" y="774"/>
                  </a:lnTo>
                  <a:lnTo>
                    <a:pt x="1690" y="784"/>
                  </a:lnTo>
                  <a:lnTo>
                    <a:pt x="1676" y="794"/>
                  </a:lnTo>
                  <a:lnTo>
                    <a:pt x="1660" y="804"/>
                  </a:lnTo>
                  <a:lnTo>
                    <a:pt x="1624" y="822"/>
                  </a:lnTo>
                  <a:lnTo>
                    <a:pt x="1580" y="840"/>
                  </a:lnTo>
                  <a:lnTo>
                    <a:pt x="1530" y="858"/>
                  </a:lnTo>
                  <a:lnTo>
                    <a:pt x="1474" y="872"/>
                  </a:lnTo>
                  <a:lnTo>
                    <a:pt x="1414" y="886"/>
                  </a:lnTo>
                  <a:lnTo>
                    <a:pt x="1348" y="900"/>
                  </a:lnTo>
                  <a:lnTo>
                    <a:pt x="1276" y="910"/>
                  </a:lnTo>
                  <a:lnTo>
                    <a:pt x="1200" y="920"/>
                  </a:lnTo>
                  <a:lnTo>
                    <a:pt x="1120" y="926"/>
                  </a:lnTo>
                  <a:lnTo>
                    <a:pt x="1038" y="932"/>
                  </a:lnTo>
                  <a:lnTo>
                    <a:pt x="952" y="934"/>
                  </a:lnTo>
                  <a:lnTo>
                    <a:pt x="864" y="936"/>
                  </a:lnTo>
                  <a:lnTo>
                    <a:pt x="776" y="934"/>
                  </a:lnTo>
                  <a:lnTo>
                    <a:pt x="690" y="932"/>
                  </a:lnTo>
                  <a:lnTo>
                    <a:pt x="608" y="926"/>
                  </a:lnTo>
                  <a:lnTo>
                    <a:pt x="528" y="920"/>
                  </a:lnTo>
                  <a:lnTo>
                    <a:pt x="452" y="910"/>
                  </a:lnTo>
                  <a:lnTo>
                    <a:pt x="380" y="900"/>
                  </a:lnTo>
                  <a:lnTo>
                    <a:pt x="314" y="886"/>
                  </a:lnTo>
                  <a:lnTo>
                    <a:pt x="254" y="872"/>
                  </a:lnTo>
                  <a:lnTo>
                    <a:pt x="198" y="858"/>
                  </a:lnTo>
                  <a:lnTo>
                    <a:pt x="148" y="840"/>
                  </a:lnTo>
                  <a:lnTo>
                    <a:pt x="104" y="822"/>
                  </a:lnTo>
                  <a:lnTo>
                    <a:pt x="68" y="804"/>
                  </a:lnTo>
                  <a:lnTo>
                    <a:pt x="52" y="794"/>
                  </a:lnTo>
                  <a:lnTo>
                    <a:pt x="38" y="784"/>
                  </a:lnTo>
                  <a:lnTo>
                    <a:pt x="28" y="774"/>
                  </a:lnTo>
                  <a:lnTo>
                    <a:pt x="18" y="764"/>
                  </a:lnTo>
                  <a:lnTo>
                    <a:pt x="10" y="752"/>
                  </a:lnTo>
                  <a:lnTo>
                    <a:pt x="4" y="742"/>
                  </a:lnTo>
                  <a:lnTo>
                    <a:pt x="2" y="732"/>
                  </a:lnTo>
                  <a:lnTo>
                    <a:pt x="0" y="720"/>
                  </a:lnTo>
                  <a:lnTo>
                    <a:pt x="288" y="144"/>
                  </a:lnTo>
                  <a:lnTo>
                    <a:pt x="288" y="136"/>
                  </a:lnTo>
                  <a:lnTo>
                    <a:pt x="290" y="130"/>
                  </a:lnTo>
                  <a:lnTo>
                    <a:pt x="294" y="122"/>
                  </a:lnTo>
                  <a:lnTo>
                    <a:pt x="300" y="114"/>
                  </a:lnTo>
                  <a:lnTo>
                    <a:pt x="314" y="102"/>
                  </a:lnTo>
                  <a:lnTo>
                    <a:pt x="334" y="88"/>
                  </a:lnTo>
                  <a:lnTo>
                    <a:pt x="358" y="76"/>
                  </a:lnTo>
                  <a:lnTo>
                    <a:pt x="386" y="64"/>
                  </a:lnTo>
                  <a:lnTo>
                    <a:pt x="420" y="52"/>
                  </a:lnTo>
                  <a:lnTo>
                    <a:pt x="456" y="42"/>
                  </a:lnTo>
                  <a:lnTo>
                    <a:pt x="498" y="32"/>
                  </a:lnTo>
                  <a:lnTo>
                    <a:pt x="542" y="24"/>
                  </a:lnTo>
                  <a:lnTo>
                    <a:pt x="590" y="18"/>
                  </a:lnTo>
                  <a:lnTo>
                    <a:pt x="640" y="12"/>
                  </a:lnTo>
                  <a:lnTo>
                    <a:pt x="692" y="6"/>
                  </a:lnTo>
                  <a:lnTo>
                    <a:pt x="748" y="2"/>
                  </a:lnTo>
                  <a:lnTo>
                    <a:pt x="806" y="0"/>
                  </a:lnTo>
                  <a:lnTo>
                    <a:pt x="864" y="0"/>
                  </a:lnTo>
                  <a:lnTo>
                    <a:pt x="922" y="0"/>
                  </a:lnTo>
                  <a:lnTo>
                    <a:pt x="980" y="2"/>
                  </a:lnTo>
                  <a:lnTo>
                    <a:pt x="1036" y="6"/>
                  </a:lnTo>
                  <a:lnTo>
                    <a:pt x="1088" y="12"/>
                  </a:lnTo>
                  <a:lnTo>
                    <a:pt x="1138" y="18"/>
                  </a:lnTo>
                  <a:lnTo>
                    <a:pt x="1186" y="24"/>
                  </a:lnTo>
                  <a:lnTo>
                    <a:pt x="1230" y="32"/>
                  </a:lnTo>
                  <a:lnTo>
                    <a:pt x="1272" y="42"/>
                  </a:lnTo>
                  <a:lnTo>
                    <a:pt x="1308" y="52"/>
                  </a:lnTo>
                  <a:lnTo>
                    <a:pt x="1342" y="64"/>
                  </a:lnTo>
                  <a:lnTo>
                    <a:pt x="1370" y="76"/>
                  </a:lnTo>
                  <a:lnTo>
                    <a:pt x="1394" y="88"/>
                  </a:lnTo>
                  <a:lnTo>
                    <a:pt x="1414" y="102"/>
                  </a:lnTo>
                  <a:lnTo>
                    <a:pt x="1428" y="114"/>
                  </a:lnTo>
                  <a:lnTo>
                    <a:pt x="1434" y="122"/>
                  </a:lnTo>
                  <a:lnTo>
                    <a:pt x="1438" y="130"/>
                  </a:lnTo>
                  <a:lnTo>
                    <a:pt x="1440" y="136"/>
                  </a:lnTo>
                  <a:lnTo>
                    <a:pt x="1440" y="144"/>
                  </a:lnTo>
                  <a:close/>
                </a:path>
              </a:pathLst>
            </a:custGeom>
            <a:gradFill rotWithShape="1">
              <a:gsLst>
                <a:gs pos="0">
                  <a:srgbClr val="EAEAEA"/>
                </a:gs>
                <a:gs pos="100000">
                  <a:srgbClr val="767676"/>
                </a:gs>
              </a:gsLst>
              <a:lin ang="0" scaled="1"/>
            </a:gradFill>
            <a:ln w="9525">
              <a:noFill/>
              <a:round/>
            </a:ln>
            <a:effectLst/>
          </p:spPr>
          <p:txBody>
            <a:bodyPr wrap="none" anchor="ctr"/>
            <a:lstStyle/>
            <a:p>
              <a:endParaRPr lang="zh-CN" altLang="en-US"/>
            </a:p>
          </p:txBody>
        </p:sp>
        <p:sp>
          <p:nvSpPr>
            <p:cNvPr id="74767" name="Freeform 10"/>
            <p:cNvSpPr/>
            <p:nvPr/>
          </p:nvSpPr>
          <p:spPr bwMode="auto">
            <a:xfrm>
              <a:off x="288" y="0"/>
              <a:ext cx="1152" cy="288"/>
            </a:xfrm>
            <a:custGeom>
              <a:avLst/>
              <a:gdLst>
                <a:gd name="T0" fmla="*/ 0 w 1152"/>
                <a:gd name="T1" fmla="*/ 0 h 288"/>
                <a:gd name="T2" fmla="*/ 1152 w 1152"/>
                <a:gd name="T3" fmla="*/ 288 h 288"/>
              </a:gdLst>
              <a:ahLst/>
              <a:cxnLst>
                <a:cxn ang="0">
                  <a:pos x="1152" y="144"/>
                </a:cxn>
                <a:cxn ang="0">
                  <a:pos x="1150" y="158"/>
                </a:cxn>
                <a:cxn ang="0">
                  <a:pos x="1140" y="174"/>
                </a:cxn>
                <a:cxn ang="0">
                  <a:pos x="1106" y="200"/>
                </a:cxn>
                <a:cxn ang="0">
                  <a:pos x="1054" y="224"/>
                </a:cxn>
                <a:cxn ang="0">
                  <a:pos x="984" y="246"/>
                </a:cxn>
                <a:cxn ang="0">
                  <a:pos x="898" y="264"/>
                </a:cxn>
                <a:cxn ang="0">
                  <a:pos x="800" y="276"/>
                </a:cxn>
                <a:cxn ang="0">
                  <a:pos x="692" y="286"/>
                </a:cxn>
                <a:cxn ang="0">
                  <a:pos x="576" y="288"/>
                </a:cxn>
                <a:cxn ang="0">
                  <a:pos x="460" y="286"/>
                </a:cxn>
                <a:cxn ang="0">
                  <a:pos x="352" y="276"/>
                </a:cxn>
                <a:cxn ang="0">
                  <a:pos x="254" y="264"/>
                </a:cxn>
                <a:cxn ang="0">
                  <a:pos x="168" y="246"/>
                </a:cxn>
                <a:cxn ang="0">
                  <a:pos x="98" y="224"/>
                </a:cxn>
                <a:cxn ang="0">
                  <a:pos x="46" y="200"/>
                </a:cxn>
                <a:cxn ang="0">
                  <a:pos x="12" y="174"/>
                </a:cxn>
                <a:cxn ang="0">
                  <a:pos x="2" y="158"/>
                </a:cxn>
                <a:cxn ang="0">
                  <a:pos x="0" y="144"/>
                </a:cxn>
                <a:cxn ang="0">
                  <a:pos x="2" y="130"/>
                </a:cxn>
                <a:cxn ang="0">
                  <a:pos x="12" y="114"/>
                </a:cxn>
                <a:cxn ang="0">
                  <a:pos x="46" y="88"/>
                </a:cxn>
                <a:cxn ang="0">
                  <a:pos x="98" y="64"/>
                </a:cxn>
                <a:cxn ang="0">
                  <a:pos x="168" y="42"/>
                </a:cxn>
                <a:cxn ang="0">
                  <a:pos x="254" y="24"/>
                </a:cxn>
                <a:cxn ang="0">
                  <a:pos x="352" y="12"/>
                </a:cxn>
                <a:cxn ang="0">
                  <a:pos x="460" y="2"/>
                </a:cxn>
                <a:cxn ang="0">
                  <a:pos x="576" y="0"/>
                </a:cxn>
                <a:cxn ang="0">
                  <a:pos x="692" y="2"/>
                </a:cxn>
                <a:cxn ang="0">
                  <a:pos x="800" y="12"/>
                </a:cxn>
                <a:cxn ang="0">
                  <a:pos x="898" y="24"/>
                </a:cxn>
                <a:cxn ang="0">
                  <a:pos x="984" y="42"/>
                </a:cxn>
                <a:cxn ang="0">
                  <a:pos x="1054" y="64"/>
                </a:cxn>
                <a:cxn ang="0">
                  <a:pos x="1106" y="88"/>
                </a:cxn>
                <a:cxn ang="0">
                  <a:pos x="1140" y="114"/>
                </a:cxn>
                <a:cxn ang="0">
                  <a:pos x="1150" y="130"/>
                </a:cxn>
                <a:cxn ang="0">
                  <a:pos x="1152" y="144"/>
                </a:cxn>
              </a:cxnLst>
              <a:rect l="T0" t="T1" r="T2" b="T3"/>
              <a:pathLst>
                <a:path w="1152" h="288">
                  <a:moveTo>
                    <a:pt x="1152" y="144"/>
                  </a:moveTo>
                  <a:lnTo>
                    <a:pt x="1152" y="144"/>
                  </a:lnTo>
                  <a:lnTo>
                    <a:pt x="1152" y="152"/>
                  </a:lnTo>
                  <a:lnTo>
                    <a:pt x="1150" y="158"/>
                  </a:lnTo>
                  <a:lnTo>
                    <a:pt x="1146" y="166"/>
                  </a:lnTo>
                  <a:lnTo>
                    <a:pt x="1140" y="174"/>
                  </a:lnTo>
                  <a:lnTo>
                    <a:pt x="1126" y="186"/>
                  </a:lnTo>
                  <a:lnTo>
                    <a:pt x="1106" y="200"/>
                  </a:lnTo>
                  <a:lnTo>
                    <a:pt x="1082" y="212"/>
                  </a:lnTo>
                  <a:lnTo>
                    <a:pt x="1054" y="224"/>
                  </a:lnTo>
                  <a:lnTo>
                    <a:pt x="1020" y="236"/>
                  </a:lnTo>
                  <a:lnTo>
                    <a:pt x="984" y="246"/>
                  </a:lnTo>
                  <a:lnTo>
                    <a:pt x="942" y="256"/>
                  </a:lnTo>
                  <a:lnTo>
                    <a:pt x="898" y="264"/>
                  </a:lnTo>
                  <a:lnTo>
                    <a:pt x="850" y="270"/>
                  </a:lnTo>
                  <a:lnTo>
                    <a:pt x="800" y="276"/>
                  </a:lnTo>
                  <a:lnTo>
                    <a:pt x="748" y="282"/>
                  </a:lnTo>
                  <a:lnTo>
                    <a:pt x="692" y="286"/>
                  </a:lnTo>
                  <a:lnTo>
                    <a:pt x="634" y="288"/>
                  </a:lnTo>
                  <a:lnTo>
                    <a:pt x="576" y="288"/>
                  </a:lnTo>
                  <a:lnTo>
                    <a:pt x="518" y="288"/>
                  </a:lnTo>
                  <a:lnTo>
                    <a:pt x="460" y="286"/>
                  </a:lnTo>
                  <a:lnTo>
                    <a:pt x="404" y="282"/>
                  </a:lnTo>
                  <a:lnTo>
                    <a:pt x="352" y="276"/>
                  </a:lnTo>
                  <a:lnTo>
                    <a:pt x="302" y="270"/>
                  </a:lnTo>
                  <a:lnTo>
                    <a:pt x="254" y="264"/>
                  </a:lnTo>
                  <a:lnTo>
                    <a:pt x="210" y="256"/>
                  </a:lnTo>
                  <a:lnTo>
                    <a:pt x="168" y="246"/>
                  </a:lnTo>
                  <a:lnTo>
                    <a:pt x="132" y="236"/>
                  </a:lnTo>
                  <a:lnTo>
                    <a:pt x="98" y="224"/>
                  </a:lnTo>
                  <a:lnTo>
                    <a:pt x="70" y="212"/>
                  </a:lnTo>
                  <a:lnTo>
                    <a:pt x="46" y="200"/>
                  </a:lnTo>
                  <a:lnTo>
                    <a:pt x="26" y="186"/>
                  </a:lnTo>
                  <a:lnTo>
                    <a:pt x="12" y="174"/>
                  </a:lnTo>
                  <a:lnTo>
                    <a:pt x="6" y="166"/>
                  </a:lnTo>
                  <a:lnTo>
                    <a:pt x="2" y="158"/>
                  </a:lnTo>
                  <a:lnTo>
                    <a:pt x="0" y="152"/>
                  </a:lnTo>
                  <a:lnTo>
                    <a:pt x="0" y="144"/>
                  </a:lnTo>
                  <a:lnTo>
                    <a:pt x="0" y="136"/>
                  </a:lnTo>
                  <a:lnTo>
                    <a:pt x="2" y="130"/>
                  </a:lnTo>
                  <a:lnTo>
                    <a:pt x="6" y="122"/>
                  </a:lnTo>
                  <a:lnTo>
                    <a:pt x="12" y="114"/>
                  </a:lnTo>
                  <a:lnTo>
                    <a:pt x="26" y="102"/>
                  </a:lnTo>
                  <a:lnTo>
                    <a:pt x="46" y="88"/>
                  </a:lnTo>
                  <a:lnTo>
                    <a:pt x="70" y="76"/>
                  </a:lnTo>
                  <a:lnTo>
                    <a:pt x="98" y="64"/>
                  </a:lnTo>
                  <a:lnTo>
                    <a:pt x="132" y="52"/>
                  </a:lnTo>
                  <a:lnTo>
                    <a:pt x="168" y="42"/>
                  </a:lnTo>
                  <a:lnTo>
                    <a:pt x="210" y="32"/>
                  </a:lnTo>
                  <a:lnTo>
                    <a:pt x="254" y="24"/>
                  </a:lnTo>
                  <a:lnTo>
                    <a:pt x="302" y="18"/>
                  </a:lnTo>
                  <a:lnTo>
                    <a:pt x="352" y="12"/>
                  </a:lnTo>
                  <a:lnTo>
                    <a:pt x="404" y="6"/>
                  </a:lnTo>
                  <a:lnTo>
                    <a:pt x="460" y="2"/>
                  </a:lnTo>
                  <a:lnTo>
                    <a:pt x="518" y="0"/>
                  </a:lnTo>
                  <a:lnTo>
                    <a:pt x="576" y="0"/>
                  </a:lnTo>
                  <a:lnTo>
                    <a:pt x="634" y="0"/>
                  </a:lnTo>
                  <a:lnTo>
                    <a:pt x="692" y="2"/>
                  </a:lnTo>
                  <a:lnTo>
                    <a:pt x="748" y="6"/>
                  </a:lnTo>
                  <a:lnTo>
                    <a:pt x="800" y="12"/>
                  </a:lnTo>
                  <a:lnTo>
                    <a:pt x="850" y="18"/>
                  </a:lnTo>
                  <a:lnTo>
                    <a:pt x="898" y="24"/>
                  </a:lnTo>
                  <a:lnTo>
                    <a:pt x="942" y="32"/>
                  </a:lnTo>
                  <a:lnTo>
                    <a:pt x="984" y="42"/>
                  </a:lnTo>
                  <a:lnTo>
                    <a:pt x="1020" y="52"/>
                  </a:lnTo>
                  <a:lnTo>
                    <a:pt x="1054" y="64"/>
                  </a:lnTo>
                  <a:lnTo>
                    <a:pt x="1082" y="76"/>
                  </a:lnTo>
                  <a:lnTo>
                    <a:pt x="1106" y="88"/>
                  </a:lnTo>
                  <a:lnTo>
                    <a:pt x="1126" y="102"/>
                  </a:lnTo>
                  <a:lnTo>
                    <a:pt x="1140" y="114"/>
                  </a:lnTo>
                  <a:lnTo>
                    <a:pt x="1146" y="122"/>
                  </a:lnTo>
                  <a:lnTo>
                    <a:pt x="1150" y="130"/>
                  </a:lnTo>
                  <a:lnTo>
                    <a:pt x="1152" y="136"/>
                  </a:lnTo>
                  <a:lnTo>
                    <a:pt x="1152" y="144"/>
                  </a:lnTo>
                  <a:close/>
                </a:path>
              </a:pathLst>
            </a:custGeom>
            <a:gradFill rotWithShape="1">
              <a:gsLst>
                <a:gs pos="0">
                  <a:srgbClr val="767676">
                    <a:alpha val="0"/>
                  </a:srgbClr>
                </a:gs>
                <a:gs pos="100000">
                  <a:srgbClr val="FFFFFF"/>
                </a:gs>
              </a:gsLst>
              <a:lin ang="5400000" scaled="1"/>
            </a:gradFill>
            <a:ln w="9525">
              <a:noFill/>
              <a:round/>
            </a:ln>
            <a:effectLst/>
          </p:spPr>
          <p:txBody>
            <a:bodyPr/>
            <a:lstStyle/>
            <a:p>
              <a:endParaRPr lang="zh-CN" altLang="en-US"/>
            </a:p>
          </p:txBody>
        </p:sp>
      </p:grpSp>
      <p:sp>
        <p:nvSpPr>
          <p:cNvPr id="74768" name="Oval 11"/>
          <p:cNvSpPr>
            <a:spLocks noChangeArrowheads="1"/>
          </p:cNvSpPr>
          <p:nvPr/>
        </p:nvSpPr>
        <p:spPr bwMode="auto">
          <a:xfrm>
            <a:off x="1492250" y="2797175"/>
            <a:ext cx="1911350" cy="622300"/>
          </a:xfrm>
          <a:prstGeom prst="ellipse">
            <a:avLst/>
          </a:prstGeom>
          <a:gradFill rotWithShape="1">
            <a:gsLst>
              <a:gs pos="0">
                <a:schemeClr val="tx1">
                  <a:alpha val="50000"/>
                </a:schemeClr>
              </a:gs>
              <a:gs pos="100000">
                <a:schemeClr val="bg1">
                  <a:alpha val="0"/>
                </a:schemeClr>
              </a:gs>
            </a:gsLst>
            <a:path path="shape">
              <a:fillToRect l="50000" t="50000" r="50000" b="50000"/>
            </a:path>
          </a:gradFill>
          <a:ln w="9525">
            <a:noFill/>
            <a:round/>
          </a:ln>
          <a:effectLst/>
        </p:spPr>
        <p:txBody>
          <a:bodyPr wrap="none" anchor="ctr"/>
          <a:lstStyle/>
          <a:p>
            <a:endParaRPr lang="zh-CN" altLang="en-US" b="1"/>
          </a:p>
        </p:txBody>
      </p:sp>
      <p:sp>
        <p:nvSpPr>
          <p:cNvPr id="74769" name="Freeform 12"/>
          <p:cNvSpPr/>
          <p:nvPr/>
        </p:nvSpPr>
        <p:spPr bwMode="auto">
          <a:xfrm>
            <a:off x="1751013" y="1644650"/>
            <a:ext cx="1430337" cy="1466850"/>
          </a:xfrm>
          <a:custGeom>
            <a:avLst/>
            <a:gdLst>
              <a:gd name="T0" fmla="*/ 0 w 576"/>
              <a:gd name="T1" fmla="*/ 0 h 648"/>
              <a:gd name="T2" fmla="*/ 576 w 576"/>
              <a:gd name="T3" fmla="*/ 648 h 648"/>
            </a:gdLst>
            <a:ahLst/>
            <a:cxnLst>
              <a:cxn ang="0">
                <a:pos x="576" y="576"/>
              </a:cxn>
              <a:cxn ang="0">
                <a:pos x="576" y="576"/>
              </a:cxn>
              <a:cxn ang="0">
                <a:pos x="574" y="584"/>
              </a:cxn>
              <a:cxn ang="0">
                <a:pos x="570" y="590"/>
              </a:cxn>
              <a:cxn ang="0">
                <a:pos x="564" y="598"/>
              </a:cxn>
              <a:cxn ang="0">
                <a:pos x="554" y="604"/>
              </a:cxn>
              <a:cxn ang="0">
                <a:pos x="542" y="610"/>
              </a:cxn>
              <a:cxn ang="0">
                <a:pos x="526" y="616"/>
              </a:cxn>
              <a:cxn ang="0">
                <a:pos x="492" y="626"/>
              </a:cxn>
              <a:cxn ang="0">
                <a:pos x="450" y="636"/>
              </a:cxn>
              <a:cxn ang="0">
                <a:pos x="400" y="642"/>
              </a:cxn>
              <a:cxn ang="0">
                <a:pos x="346" y="646"/>
              </a:cxn>
              <a:cxn ang="0">
                <a:pos x="288" y="648"/>
              </a:cxn>
              <a:cxn ang="0">
                <a:pos x="230" y="646"/>
              </a:cxn>
              <a:cxn ang="0">
                <a:pos x="176" y="642"/>
              </a:cxn>
              <a:cxn ang="0">
                <a:pos x="126" y="636"/>
              </a:cxn>
              <a:cxn ang="0">
                <a:pos x="84" y="626"/>
              </a:cxn>
              <a:cxn ang="0">
                <a:pos x="50" y="616"/>
              </a:cxn>
              <a:cxn ang="0">
                <a:pos x="34" y="610"/>
              </a:cxn>
              <a:cxn ang="0">
                <a:pos x="22" y="604"/>
              </a:cxn>
              <a:cxn ang="0">
                <a:pos x="12" y="598"/>
              </a:cxn>
              <a:cxn ang="0">
                <a:pos x="6" y="590"/>
              </a:cxn>
              <a:cxn ang="0">
                <a:pos x="2" y="584"/>
              </a:cxn>
              <a:cxn ang="0">
                <a:pos x="0" y="576"/>
              </a:cxn>
              <a:cxn ang="0">
                <a:pos x="288" y="0"/>
              </a:cxn>
              <a:cxn ang="0">
                <a:pos x="576" y="576"/>
              </a:cxn>
            </a:cxnLst>
            <a:rect l="T0" t="T1" r="T2" b="T3"/>
            <a:pathLst>
              <a:path w="576" h="648">
                <a:moveTo>
                  <a:pt x="576" y="576"/>
                </a:moveTo>
                <a:lnTo>
                  <a:pt x="576" y="576"/>
                </a:lnTo>
                <a:lnTo>
                  <a:pt x="574" y="584"/>
                </a:lnTo>
                <a:lnTo>
                  <a:pt x="570" y="590"/>
                </a:lnTo>
                <a:lnTo>
                  <a:pt x="564" y="598"/>
                </a:lnTo>
                <a:lnTo>
                  <a:pt x="554" y="604"/>
                </a:lnTo>
                <a:lnTo>
                  <a:pt x="542" y="610"/>
                </a:lnTo>
                <a:lnTo>
                  <a:pt x="526" y="616"/>
                </a:lnTo>
                <a:lnTo>
                  <a:pt x="492" y="626"/>
                </a:lnTo>
                <a:lnTo>
                  <a:pt x="450" y="636"/>
                </a:lnTo>
                <a:lnTo>
                  <a:pt x="400" y="642"/>
                </a:lnTo>
                <a:lnTo>
                  <a:pt x="346" y="646"/>
                </a:lnTo>
                <a:lnTo>
                  <a:pt x="288" y="648"/>
                </a:lnTo>
                <a:lnTo>
                  <a:pt x="230" y="646"/>
                </a:lnTo>
                <a:lnTo>
                  <a:pt x="176" y="642"/>
                </a:lnTo>
                <a:lnTo>
                  <a:pt x="126" y="636"/>
                </a:lnTo>
                <a:lnTo>
                  <a:pt x="84" y="626"/>
                </a:lnTo>
                <a:lnTo>
                  <a:pt x="50" y="616"/>
                </a:lnTo>
                <a:lnTo>
                  <a:pt x="34" y="610"/>
                </a:lnTo>
                <a:lnTo>
                  <a:pt x="22" y="604"/>
                </a:lnTo>
                <a:lnTo>
                  <a:pt x="12" y="598"/>
                </a:lnTo>
                <a:lnTo>
                  <a:pt x="6" y="590"/>
                </a:lnTo>
                <a:lnTo>
                  <a:pt x="2" y="584"/>
                </a:lnTo>
                <a:lnTo>
                  <a:pt x="0" y="576"/>
                </a:lnTo>
                <a:lnTo>
                  <a:pt x="288" y="0"/>
                </a:lnTo>
                <a:lnTo>
                  <a:pt x="576" y="576"/>
                </a:lnTo>
                <a:close/>
              </a:path>
            </a:pathLst>
          </a:custGeom>
          <a:gradFill rotWithShape="1">
            <a:gsLst>
              <a:gs pos="0">
                <a:schemeClr val="accent2"/>
              </a:gs>
              <a:gs pos="100000">
                <a:schemeClr val="hlink"/>
              </a:gs>
            </a:gsLst>
            <a:lin ang="0" scaled="1"/>
          </a:gradFill>
          <a:ln w="9525">
            <a:noFill/>
            <a:round/>
          </a:ln>
          <a:effectLst/>
        </p:spPr>
        <p:txBody>
          <a:bodyPr wrap="none" anchor="ctr"/>
          <a:lstStyle/>
          <a:p>
            <a:endParaRPr lang="zh-CN" altLang="en-US"/>
          </a:p>
        </p:txBody>
      </p:sp>
      <p:sp>
        <p:nvSpPr>
          <p:cNvPr id="74770" name="Text Box 13"/>
          <p:cNvSpPr txBox="1">
            <a:spLocks noChangeArrowheads="1"/>
          </p:cNvSpPr>
          <p:nvPr/>
        </p:nvSpPr>
        <p:spPr bwMode="auto">
          <a:xfrm>
            <a:off x="1841500" y="2568575"/>
            <a:ext cx="1200150" cy="396875"/>
          </a:xfrm>
          <a:prstGeom prst="rect">
            <a:avLst/>
          </a:prstGeom>
          <a:noFill/>
          <a:ln w="9525">
            <a:noFill/>
            <a:miter lim="800000"/>
          </a:ln>
          <a:effectLst/>
        </p:spPr>
        <p:txBody>
          <a:bodyPr wrap="none">
            <a:spAutoFit/>
          </a:bodyPr>
          <a:lstStyle/>
          <a:p>
            <a:pPr algn="ctr" latinLnBrk="1"/>
            <a:r>
              <a:rPr lang="zh-CN" altLang="en-US" sz="2000" b="1">
                <a:solidFill>
                  <a:schemeClr val="bg1"/>
                </a:solidFill>
              </a:rPr>
              <a:t>公共科目</a:t>
            </a:r>
            <a:endParaRPr lang="zh-CN" altLang="en-US" sz="2000" b="1">
              <a:solidFill>
                <a:schemeClr val="bg1"/>
              </a:solidFill>
            </a:endParaRPr>
          </a:p>
        </p:txBody>
      </p:sp>
      <p:sp>
        <p:nvSpPr>
          <p:cNvPr id="74771" name="Text Box 14"/>
          <p:cNvSpPr txBox="1">
            <a:spLocks noChangeArrowheads="1"/>
          </p:cNvSpPr>
          <p:nvPr/>
        </p:nvSpPr>
        <p:spPr bwMode="auto">
          <a:xfrm>
            <a:off x="1762125" y="3673475"/>
            <a:ext cx="1401763" cy="457200"/>
          </a:xfrm>
          <a:prstGeom prst="rect">
            <a:avLst/>
          </a:prstGeom>
          <a:noFill/>
          <a:ln w="9525">
            <a:noFill/>
            <a:miter lim="800000"/>
          </a:ln>
          <a:effectLst/>
        </p:spPr>
        <p:txBody>
          <a:bodyPr wrap="none">
            <a:spAutoFit/>
          </a:bodyPr>
          <a:lstStyle/>
          <a:p>
            <a:pPr algn="ctr" latinLnBrk="1"/>
            <a:r>
              <a:rPr lang="zh-CN" altLang="en-US" sz="2400" b="1"/>
              <a:t>校内培训</a:t>
            </a:r>
            <a:endParaRPr lang="zh-CN" altLang="en-US" sz="2400" b="1"/>
          </a:p>
        </p:txBody>
      </p:sp>
      <p:sp>
        <p:nvSpPr>
          <p:cNvPr id="74772" name="Text Box 15"/>
          <p:cNvSpPr txBox="1">
            <a:spLocks noChangeArrowheads="1"/>
          </p:cNvSpPr>
          <p:nvPr/>
        </p:nvSpPr>
        <p:spPr bwMode="auto">
          <a:xfrm>
            <a:off x="1758950" y="5003800"/>
            <a:ext cx="1403350" cy="457200"/>
          </a:xfrm>
          <a:prstGeom prst="rect">
            <a:avLst/>
          </a:prstGeom>
          <a:noFill/>
          <a:ln w="9525">
            <a:noFill/>
            <a:miter lim="800000"/>
          </a:ln>
          <a:effectLst/>
        </p:spPr>
        <p:txBody>
          <a:bodyPr wrap="none">
            <a:spAutoFit/>
          </a:bodyPr>
          <a:lstStyle/>
          <a:p>
            <a:pPr algn="ctr" latinLnBrk="1"/>
            <a:r>
              <a:rPr lang="zh-CN" altLang="en-US" sz="2400" b="1"/>
              <a:t>校外培训</a:t>
            </a:r>
            <a:endParaRPr lang="zh-CN" altLang="en-US" sz="2400" b="1"/>
          </a:p>
        </p:txBody>
      </p:sp>
      <p:sp>
        <p:nvSpPr>
          <p:cNvPr id="74773" name="Rectangle 16"/>
          <p:cNvSpPr>
            <a:spLocks noChangeArrowheads="1"/>
          </p:cNvSpPr>
          <p:nvPr/>
        </p:nvSpPr>
        <p:spPr bwMode="auto">
          <a:xfrm>
            <a:off x="4394229" y="1428736"/>
            <a:ext cx="4249737" cy="1384995"/>
          </a:xfrm>
          <a:prstGeom prst="rect">
            <a:avLst/>
          </a:prstGeom>
          <a:noFill/>
          <a:ln w="9525">
            <a:noFill/>
            <a:miter lim="800000"/>
          </a:ln>
          <a:effectLst/>
        </p:spPr>
        <p:txBody>
          <a:bodyPr>
            <a:spAutoFit/>
          </a:bodyPr>
          <a:lstStyle/>
          <a:p>
            <a:pPr latinLnBrk="1">
              <a:lnSpc>
                <a:spcPct val="140000"/>
              </a:lnSpc>
            </a:pPr>
            <a:r>
              <a:rPr lang="zh-CN" altLang="en-US" sz="2000" b="1" dirty="0" smtClean="0">
                <a:solidFill>
                  <a:srgbClr val="FF0000"/>
                </a:solidFill>
              </a:rPr>
              <a:t>从</a:t>
            </a:r>
            <a:r>
              <a:rPr lang="en-US" altLang="zh-CN" sz="2000" b="1" dirty="0" smtClean="0">
                <a:solidFill>
                  <a:srgbClr val="FF0000"/>
                </a:solidFill>
              </a:rPr>
              <a:t>2011</a:t>
            </a:r>
            <a:r>
              <a:rPr lang="zh-CN" altLang="en-US" sz="2000" b="1" dirty="0" smtClean="0">
                <a:solidFill>
                  <a:srgbClr val="FF0000"/>
                </a:solidFill>
              </a:rPr>
              <a:t>年起，年均</a:t>
            </a:r>
            <a:r>
              <a:rPr lang="en-US" altLang="zh-CN" sz="2000" b="1" dirty="0" smtClean="0">
                <a:solidFill>
                  <a:srgbClr val="FF0000"/>
                </a:solidFill>
              </a:rPr>
              <a:t>1</a:t>
            </a:r>
            <a:r>
              <a:rPr lang="zh-CN" altLang="en-US" sz="2000" b="1" dirty="0" smtClean="0">
                <a:solidFill>
                  <a:srgbClr val="FF0000"/>
                </a:solidFill>
              </a:rPr>
              <a:t>张</a:t>
            </a:r>
            <a:r>
              <a:rPr lang="zh-CN" altLang="en-US" sz="2000" b="1" dirty="0">
                <a:solidFill>
                  <a:schemeClr val="accent2"/>
                </a:solidFill>
              </a:rPr>
              <a:t>常州市专业技术人员继续教育公共科目</a:t>
            </a:r>
            <a:r>
              <a:rPr lang="zh-CN" altLang="en-US" sz="2000" b="1" dirty="0" smtClean="0">
                <a:solidFill>
                  <a:schemeClr val="accent2"/>
                </a:solidFill>
              </a:rPr>
              <a:t>合格证</a:t>
            </a:r>
            <a:endParaRPr lang="en-US" altLang="zh-CN" sz="2000" b="1" dirty="0" smtClean="0">
              <a:solidFill>
                <a:schemeClr val="accent2"/>
              </a:solidFill>
            </a:endParaRPr>
          </a:p>
          <a:p>
            <a:pPr latinLnBrk="1">
              <a:lnSpc>
                <a:spcPct val="140000"/>
              </a:lnSpc>
            </a:pPr>
            <a:r>
              <a:rPr lang="en-US" altLang="zh-CN" sz="2000" b="1" dirty="0" smtClean="0">
                <a:solidFill>
                  <a:srgbClr val="FF0000"/>
                </a:solidFill>
              </a:rPr>
              <a:t>        </a:t>
            </a:r>
            <a:endParaRPr lang="zh-CN" altLang="en-US" sz="2000" b="1" dirty="0">
              <a:solidFill>
                <a:srgbClr val="FF0000"/>
              </a:solidFill>
            </a:endParaRPr>
          </a:p>
        </p:txBody>
      </p:sp>
      <p:sp>
        <p:nvSpPr>
          <p:cNvPr id="74774" name="Rectangle 17"/>
          <p:cNvSpPr>
            <a:spLocks noChangeArrowheads="1"/>
          </p:cNvSpPr>
          <p:nvPr/>
        </p:nvSpPr>
        <p:spPr bwMode="auto">
          <a:xfrm>
            <a:off x="6372225" y="4376738"/>
            <a:ext cx="2160588" cy="457200"/>
          </a:xfrm>
          <a:prstGeom prst="rect">
            <a:avLst/>
          </a:prstGeom>
          <a:noFill/>
          <a:ln w="9525">
            <a:noFill/>
            <a:miter lim="800000"/>
          </a:ln>
          <a:effectLst/>
        </p:spPr>
        <p:txBody>
          <a:bodyPr>
            <a:spAutoFit/>
          </a:bodyPr>
          <a:lstStyle/>
          <a:p>
            <a:pPr algn="r" latinLnBrk="1">
              <a:lnSpc>
                <a:spcPct val="120000"/>
              </a:lnSpc>
            </a:pPr>
            <a:r>
              <a:rPr lang="zh-CN" altLang="en-US" sz="2000" b="1"/>
              <a:t>年均</a:t>
            </a:r>
            <a:r>
              <a:rPr lang="zh-CN" altLang="en-US" sz="2000" b="1">
                <a:solidFill>
                  <a:srgbClr val="CC0000"/>
                </a:solidFill>
              </a:rPr>
              <a:t>至少</a:t>
            </a:r>
            <a:r>
              <a:rPr lang="zh-CN" altLang="en-US" sz="2000" b="1"/>
              <a:t>24学时</a:t>
            </a:r>
            <a:r>
              <a:rPr lang="zh-CN" altLang="en-US" b="1"/>
              <a:t>  </a:t>
            </a:r>
            <a:endParaRPr lang="zh-CN" altLang="en-US" b="1"/>
          </a:p>
        </p:txBody>
      </p:sp>
      <p:sp>
        <p:nvSpPr>
          <p:cNvPr id="74775" name="Rectangle 18"/>
          <p:cNvSpPr>
            <a:spLocks noChangeArrowheads="1"/>
          </p:cNvSpPr>
          <p:nvPr/>
        </p:nvSpPr>
        <p:spPr bwMode="auto">
          <a:xfrm>
            <a:off x="6372225" y="3140075"/>
            <a:ext cx="2160588" cy="457200"/>
          </a:xfrm>
          <a:prstGeom prst="rect">
            <a:avLst/>
          </a:prstGeom>
          <a:noFill/>
          <a:ln w="9525">
            <a:noFill/>
            <a:miter lim="800000"/>
          </a:ln>
          <a:effectLst/>
        </p:spPr>
        <p:txBody>
          <a:bodyPr>
            <a:spAutoFit/>
          </a:bodyPr>
          <a:lstStyle/>
          <a:p>
            <a:pPr algn="r" latinLnBrk="1">
              <a:lnSpc>
                <a:spcPct val="120000"/>
              </a:lnSpc>
            </a:pPr>
            <a:r>
              <a:rPr lang="zh-CN" altLang="en-US" sz="2000" b="1" dirty="0"/>
              <a:t>年均</a:t>
            </a:r>
            <a:r>
              <a:rPr lang="zh-CN" altLang="en-US" sz="2000" b="1" dirty="0">
                <a:solidFill>
                  <a:srgbClr val="CC0000"/>
                </a:solidFill>
              </a:rPr>
              <a:t>至多</a:t>
            </a:r>
            <a:r>
              <a:rPr lang="zh-CN" altLang="en-US" sz="2000" b="1" dirty="0"/>
              <a:t>24学时  </a:t>
            </a:r>
            <a:endParaRPr lang="zh-CN" altLang="en-US" sz="2000" b="1" dirty="0"/>
          </a:p>
        </p:txBody>
      </p:sp>
      <p:grpSp>
        <p:nvGrpSpPr>
          <p:cNvPr id="74776" name="Group 24"/>
          <p:cNvGrpSpPr/>
          <p:nvPr/>
        </p:nvGrpSpPr>
        <p:grpSpPr bwMode="auto">
          <a:xfrm>
            <a:off x="2771775" y="2349500"/>
            <a:ext cx="5715000" cy="2466975"/>
            <a:chOff x="0" y="0"/>
            <a:chExt cx="3266" cy="1577"/>
          </a:xfrm>
        </p:grpSpPr>
        <p:sp>
          <p:nvSpPr>
            <p:cNvPr id="74777" name="Line 20"/>
            <p:cNvSpPr>
              <a:spLocks noChangeShapeType="1"/>
            </p:cNvSpPr>
            <p:nvPr/>
          </p:nvSpPr>
          <p:spPr bwMode="auto">
            <a:xfrm flipH="1">
              <a:off x="721" y="1577"/>
              <a:ext cx="2545" cy="0"/>
            </a:xfrm>
            <a:prstGeom prst="line">
              <a:avLst/>
            </a:prstGeom>
            <a:noFill/>
            <a:ln w="25400" cap="rnd">
              <a:solidFill>
                <a:schemeClr val="tx1"/>
              </a:solidFill>
              <a:prstDash val="sysDot"/>
              <a:round/>
              <a:headEnd type="triangle" w="med" len="med"/>
              <a:tailEnd type="oval" w="med" len="med"/>
            </a:ln>
            <a:effectLst/>
          </p:spPr>
          <p:txBody>
            <a:bodyPr/>
            <a:lstStyle/>
            <a:p>
              <a:endParaRPr lang="zh-CN" altLang="en-US"/>
            </a:p>
          </p:txBody>
        </p:sp>
        <p:sp>
          <p:nvSpPr>
            <p:cNvPr id="74778" name="Line 21"/>
            <p:cNvSpPr>
              <a:spLocks noChangeShapeType="1"/>
            </p:cNvSpPr>
            <p:nvPr/>
          </p:nvSpPr>
          <p:spPr bwMode="auto">
            <a:xfrm flipH="1">
              <a:off x="0" y="0"/>
              <a:ext cx="3266" cy="0"/>
            </a:xfrm>
            <a:prstGeom prst="line">
              <a:avLst/>
            </a:prstGeom>
            <a:noFill/>
            <a:ln w="25400" cap="rnd">
              <a:solidFill>
                <a:schemeClr val="accent2"/>
              </a:solidFill>
              <a:prstDash val="sysDot"/>
              <a:round/>
              <a:headEnd type="triangle" w="med" len="med"/>
              <a:tailEnd type="oval" w="med" len="med"/>
            </a:ln>
            <a:effectLst/>
          </p:spPr>
          <p:txBody>
            <a:bodyPr/>
            <a:lstStyle/>
            <a:p>
              <a:endParaRPr lang="zh-CN" altLang="en-US"/>
            </a:p>
          </p:txBody>
        </p:sp>
        <p:sp>
          <p:nvSpPr>
            <p:cNvPr id="74779" name="Line 22"/>
            <p:cNvSpPr>
              <a:spLocks noChangeShapeType="1"/>
            </p:cNvSpPr>
            <p:nvPr/>
          </p:nvSpPr>
          <p:spPr bwMode="auto">
            <a:xfrm flipH="1">
              <a:off x="363" y="788"/>
              <a:ext cx="2903" cy="0"/>
            </a:xfrm>
            <a:prstGeom prst="line">
              <a:avLst/>
            </a:prstGeom>
            <a:noFill/>
            <a:ln w="25400" cap="rnd">
              <a:solidFill>
                <a:schemeClr val="tx1"/>
              </a:solidFill>
              <a:prstDash val="sysDot"/>
              <a:round/>
              <a:headEnd type="triangle" w="med" len="med"/>
              <a:tailEnd type="oval" w="med" len="med"/>
            </a:ln>
            <a:effectLst/>
          </p:spPr>
          <p:txBody>
            <a:bodyPr/>
            <a:lstStyle/>
            <a:p>
              <a:endParaRPr lang="zh-CN" altLang="en-US"/>
            </a:p>
          </p:txBody>
        </p:sp>
      </p:gr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3.</a:t>
            </a:r>
            <a:r>
              <a:rPr lang="zh-CN" altLang="en-US"/>
              <a:t>继续教育要求</a:t>
            </a:r>
            <a:endParaRPr lang="zh-CN" altLang="en-US"/>
          </a:p>
        </p:txBody>
      </p:sp>
      <p:sp>
        <p:nvSpPr>
          <p:cNvPr id="3" name="文本框 2"/>
          <p:cNvSpPr txBox="1"/>
          <p:nvPr/>
        </p:nvSpPr>
        <p:spPr>
          <a:xfrm>
            <a:off x="676910" y="1144270"/>
            <a:ext cx="8215630" cy="2553335"/>
          </a:xfrm>
          <a:prstGeom prst="rect">
            <a:avLst/>
          </a:prstGeom>
          <a:noFill/>
        </p:spPr>
        <p:txBody>
          <a:bodyPr wrap="square" rtlCol="0">
            <a:spAutoFit/>
          </a:bodyPr>
          <a:p>
            <a:r>
              <a:rPr lang="zh-CN" altLang="en-US" sz="3200"/>
              <a:t>《常州市专业技术人员继续教育公共科目合格证》需提供至2022年，申报人需提供任现职以来公共科目合格证汇总单（在常州市专业技术人员继续教育网站下载）。公共科目合格证有效截止时间为2022年10月10日。</a:t>
            </a:r>
            <a:endParaRPr lang="zh-CN" altLang="en-US" sz="3200"/>
          </a:p>
        </p:txBody>
      </p:sp>
    </p:spTree>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p:txBody>
          <a:bodyPr/>
          <a:lstStyle/>
          <a:p>
            <a:r>
              <a:rPr lang="zh-CN" altLang="en-US" dirty="0" smtClean="0"/>
              <a:t>评审条件</a:t>
            </a:r>
            <a:endParaRPr lang="zh-CN" altLang="en-US" dirty="0"/>
          </a:p>
        </p:txBody>
      </p:sp>
      <p:sp>
        <p:nvSpPr>
          <p:cNvPr id="29699" name="Rectangle 3"/>
          <p:cNvSpPr>
            <a:spLocks noGrp="1" noChangeArrowheads="1"/>
          </p:cNvSpPr>
          <p:nvPr>
            <p:ph idx="1"/>
          </p:nvPr>
        </p:nvSpPr>
        <p:spPr>
          <a:xfrm>
            <a:off x="468313" y="1214422"/>
            <a:ext cx="7889901" cy="4940300"/>
          </a:xfrm>
        </p:spPr>
        <p:txBody>
          <a:bodyPr/>
          <a:lstStyle/>
          <a:p>
            <a:pPr marL="0" indent="0">
              <a:buNone/>
            </a:pPr>
            <a:r>
              <a:rPr lang="zh-CN" altLang="en-US" sz="2800" dirty="0" smtClean="0">
                <a:latin typeface="楷体_GB2312" panose="02010609030101010101" pitchFamily="49" charset="-122"/>
                <a:ea typeface="楷体_GB2312" panose="02010609030101010101" pitchFamily="49" charset="-122"/>
              </a:rPr>
              <a:t>    按</a:t>
            </a:r>
            <a:r>
              <a:rPr lang="zh-CN" altLang="en-US" sz="2800" dirty="0" smtClean="0">
                <a:solidFill>
                  <a:srgbClr val="FF0000"/>
                </a:solidFill>
                <a:latin typeface="楷体_GB2312" panose="02010609030101010101" pitchFamily="49" charset="-122"/>
                <a:ea typeface="楷体_GB2312" panose="02010609030101010101" pitchFamily="49" charset="-122"/>
              </a:rPr>
              <a:t>普通教师、乡村教师</a:t>
            </a:r>
            <a:r>
              <a:rPr lang="zh-CN" altLang="en-US" sz="2800" dirty="0" smtClean="0">
                <a:latin typeface="楷体_GB2312" panose="02010609030101010101" pitchFamily="49" charset="-122"/>
                <a:ea typeface="楷体_GB2312" panose="02010609030101010101" pitchFamily="49" charset="-122"/>
              </a:rPr>
              <a:t>分类评审。</a:t>
            </a:r>
            <a:endParaRPr lang="en-US" altLang="zh-CN" sz="2800" dirty="0" smtClean="0">
              <a:latin typeface="楷体_GB2312" panose="02010609030101010101" pitchFamily="49" charset="-122"/>
              <a:ea typeface="楷体_GB2312" panose="02010609030101010101" pitchFamily="49" charset="-122"/>
            </a:endParaRPr>
          </a:p>
          <a:p>
            <a:pPr marL="0" indent="0">
              <a:buNone/>
            </a:pPr>
            <a:r>
              <a:rPr lang="en-US" altLang="zh-CN" sz="2800" dirty="0" smtClean="0">
                <a:latin typeface="楷体_GB2312" panose="02010609030101010101" pitchFamily="49" charset="-122"/>
                <a:ea typeface="楷体_GB2312" panose="02010609030101010101" pitchFamily="49" charset="-122"/>
              </a:rPr>
              <a:t>    </a:t>
            </a:r>
            <a:r>
              <a:rPr lang="zh-CN" altLang="en-US" sz="2800" dirty="0" smtClean="0">
                <a:latin typeface="楷体_GB2312" panose="02010609030101010101" pitchFamily="49" charset="-122"/>
                <a:ea typeface="楷体_GB2312" panose="02010609030101010101" pitchFamily="49" charset="-122"/>
              </a:rPr>
              <a:t>依据</a:t>
            </a:r>
            <a:r>
              <a:rPr lang="en-US" altLang="zh-CN" sz="2800" dirty="0" smtClean="0">
                <a:latin typeface="楷体_GB2312" panose="02010609030101010101" pitchFamily="49" charset="-122"/>
                <a:ea typeface="楷体_GB2312" panose="02010609030101010101" pitchFamily="49" charset="-122"/>
              </a:rPr>
              <a:t>《</a:t>
            </a:r>
            <a:r>
              <a:rPr lang="zh-CN" altLang="en-US" sz="2800" dirty="0" smtClean="0">
                <a:latin typeface="楷体_GB2312" panose="02010609030101010101" pitchFamily="49" charset="-122"/>
                <a:ea typeface="楷体_GB2312" panose="02010609030101010101" pitchFamily="49" charset="-122"/>
              </a:rPr>
              <a:t>江苏省中小学教师专业技术资格条件</a:t>
            </a:r>
            <a:r>
              <a:rPr lang="en-US" altLang="zh-CN" sz="2800" dirty="0" smtClean="0">
                <a:latin typeface="楷体_GB2312" panose="02010609030101010101" pitchFamily="49" charset="-122"/>
                <a:ea typeface="楷体_GB2312" panose="02010609030101010101" pitchFamily="49" charset="-122"/>
              </a:rPr>
              <a:t>》</a:t>
            </a:r>
            <a:r>
              <a:rPr lang="zh-CN" altLang="en-US" sz="2800" dirty="0" smtClean="0">
                <a:latin typeface="楷体_GB2312" panose="02010609030101010101" pitchFamily="49" charset="-122"/>
                <a:ea typeface="楷体_GB2312" panose="02010609030101010101" pitchFamily="49" charset="-122"/>
              </a:rPr>
              <a:t>（苏职称</a:t>
            </a:r>
            <a:r>
              <a:rPr lang="en-US" altLang="zh-CN" sz="2800" dirty="0" smtClean="0">
                <a:latin typeface="楷体_GB2312" panose="02010609030101010101" pitchFamily="49" charset="-122"/>
                <a:ea typeface="楷体_GB2312" panose="02010609030101010101" pitchFamily="49" charset="-122"/>
              </a:rPr>
              <a:t>〔</a:t>
            </a:r>
            <a:r>
              <a:rPr lang="en-US" sz="2800" dirty="0" smtClean="0">
                <a:latin typeface="楷体_GB2312" panose="02010609030101010101" pitchFamily="49" charset="-122"/>
                <a:ea typeface="楷体_GB2312" panose="02010609030101010101" pitchFamily="49" charset="-122"/>
              </a:rPr>
              <a:t>2013</a:t>
            </a:r>
            <a:r>
              <a:rPr lang="en-US" altLang="zh-CN" sz="2800" dirty="0" smtClean="0">
                <a:latin typeface="楷体_GB2312" panose="02010609030101010101" pitchFamily="49" charset="-122"/>
                <a:ea typeface="楷体_GB2312" panose="02010609030101010101" pitchFamily="49" charset="-122"/>
              </a:rPr>
              <a:t>〕</a:t>
            </a:r>
            <a:r>
              <a:rPr lang="en-US" sz="2800" dirty="0" smtClean="0">
                <a:latin typeface="楷体_GB2312" panose="02010609030101010101" pitchFamily="49" charset="-122"/>
                <a:ea typeface="楷体_GB2312" panose="02010609030101010101" pitchFamily="49" charset="-122"/>
              </a:rPr>
              <a:t>4</a:t>
            </a:r>
            <a:r>
              <a:rPr lang="zh-CN" altLang="en-US" sz="2800" dirty="0" smtClean="0">
                <a:latin typeface="楷体_GB2312" panose="02010609030101010101" pitchFamily="49" charset="-122"/>
                <a:ea typeface="楷体_GB2312" panose="02010609030101010101" pitchFamily="49" charset="-122"/>
              </a:rPr>
              <a:t>号）、</a:t>
            </a:r>
            <a:r>
              <a:rPr lang="en-US" altLang="zh-CN" sz="2800" dirty="0" smtClean="0">
                <a:latin typeface="楷体_GB2312" panose="02010609030101010101" pitchFamily="49" charset="-122"/>
                <a:ea typeface="楷体_GB2312" panose="02010609030101010101" pitchFamily="49" charset="-122"/>
              </a:rPr>
              <a:t>《</a:t>
            </a:r>
            <a:r>
              <a:rPr lang="zh-CN" altLang="en-US" sz="2800" dirty="0" smtClean="0">
                <a:latin typeface="楷体_GB2312" panose="02010609030101010101" pitchFamily="49" charset="-122"/>
                <a:ea typeface="楷体_GB2312" panose="02010609030101010101" pitchFamily="49" charset="-122"/>
              </a:rPr>
              <a:t>江苏省幼儿园教师专业技术资格条件</a:t>
            </a:r>
            <a:r>
              <a:rPr lang="en-US" altLang="zh-CN" sz="2800" dirty="0" smtClean="0">
                <a:latin typeface="楷体_GB2312" panose="02010609030101010101" pitchFamily="49" charset="-122"/>
                <a:ea typeface="楷体_GB2312" panose="02010609030101010101" pitchFamily="49" charset="-122"/>
              </a:rPr>
              <a:t>》</a:t>
            </a:r>
            <a:r>
              <a:rPr lang="zh-CN" altLang="en-US" sz="2800" dirty="0" smtClean="0">
                <a:latin typeface="楷体_GB2312" panose="02010609030101010101" pitchFamily="49" charset="-122"/>
                <a:ea typeface="楷体_GB2312" panose="02010609030101010101" pitchFamily="49" charset="-122"/>
              </a:rPr>
              <a:t>（苏职称</a:t>
            </a:r>
            <a:r>
              <a:rPr lang="en-US" altLang="zh-CN" sz="2800" dirty="0" smtClean="0">
                <a:latin typeface="楷体_GB2312" panose="02010609030101010101" pitchFamily="49" charset="-122"/>
                <a:ea typeface="楷体_GB2312" panose="02010609030101010101" pitchFamily="49" charset="-122"/>
              </a:rPr>
              <a:t>〔</a:t>
            </a:r>
            <a:r>
              <a:rPr lang="en-US" sz="2800" dirty="0" smtClean="0">
                <a:latin typeface="楷体_GB2312" panose="02010609030101010101" pitchFamily="49" charset="-122"/>
                <a:ea typeface="楷体_GB2312" panose="02010609030101010101" pitchFamily="49" charset="-122"/>
              </a:rPr>
              <a:t>2013</a:t>
            </a:r>
            <a:r>
              <a:rPr lang="en-US" altLang="zh-CN" sz="2800" dirty="0" smtClean="0">
                <a:latin typeface="楷体_GB2312" panose="02010609030101010101" pitchFamily="49" charset="-122"/>
                <a:ea typeface="楷体_GB2312" panose="02010609030101010101" pitchFamily="49" charset="-122"/>
              </a:rPr>
              <a:t>〕</a:t>
            </a:r>
            <a:r>
              <a:rPr lang="en-US" sz="2800" dirty="0" smtClean="0">
                <a:latin typeface="楷体_GB2312" panose="02010609030101010101" pitchFamily="49" charset="-122"/>
                <a:ea typeface="楷体_GB2312" panose="02010609030101010101" pitchFamily="49" charset="-122"/>
              </a:rPr>
              <a:t>5</a:t>
            </a:r>
            <a:r>
              <a:rPr lang="zh-CN" altLang="en-US" sz="2800" dirty="0" smtClean="0">
                <a:latin typeface="楷体_GB2312" panose="02010609030101010101" pitchFamily="49" charset="-122"/>
                <a:ea typeface="楷体_GB2312" panose="02010609030101010101" pitchFamily="49" charset="-122"/>
              </a:rPr>
              <a:t>号）评审的为普通中小学教师职称。</a:t>
            </a:r>
            <a:endParaRPr lang="en-US" altLang="zh-CN" sz="2800" dirty="0" smtClean="0">
              <a:latin typeface="楷体_GB2312" panose="02010609030101010101" pitchFamily="49" charset="-122"/>
              <a:ea typeface="楷体_GB2312" panose="02010609030101010101" pitchFamily="49" charset="-122"/>
            </a:endParaRPr>
          </a:p>
          <a:p>
            <a:pPr marL="0" indent="0">
              <a:buNone/>
            </a:pPr>
            <a:r>
              <a:rPr lang="en-US" altLang="zh-CN" sz="2800" dirty="0" smtClean="0">
                <a:latin typeface="楷体_GB2312" panose="02010609030101010101" pitchFamily="49" charset="-122"/>
                <a:ea typeface="楷体_GB2312" panose="02010609030101010101" pitchFamily="49" charset="-122"/>
              </a:rPr>
              <a:t>    </a:t>
            </a:r>
            <a:r>
              <a:rPr lang="zh-CN" altLang="en-US" sz="2800" dirty="0" smtClean="0">
                <a:latin typeface="楷体_GB2312" panose="02010609030101010101" pitchFamily="49" charset="-122"/>
                <a:ea typeface="楷体_GB2312" panose="02010609030101010101" pitchFamily="49" charset="-122"/>
              </a:rPr>
              <a:t>依据</a:t>
            </a:r>
            <a:r>
              <a:rPr lang="en-US" altLang="zh-CN" sz="2800" dirty="0" smtClean="0">
                <a:latin typeface="楷体_GB2312" panose="02010609030101010101" pitchFamily="49" charset="-122"/>
                <a:ea typeface="楷体_GB2312" panose="02010609030101010101" pitchFamily="49" charset="-122"/>
              </a:rPr>
              <a:t>《</a:t>
            </a:r>
            <a:r>
              <a:rPr lang="zh-CN" altLang="en-US" sz="2800" dirty="0" smtClean="0">
                <a:latin typeface="楷体_GB2312" panose="02010609030101010101" pitchFamily="49" charset="-122"/>
                <a:ea typeface="楷体_GB2312" panose="02010609030101010101" pitchFamily="49" charset="-122"/>
              </a:rPr>
              <a:t>省人力资源社会保障厅省教育厅关于印发全省乡村教师职称评审政策若干意见的通知</a:t>
            </a:r>
            <a:r>
              <a:rPr lang="en-US" altLang="zh-CN" sz="2800" dirty="0" smtClean="0">
                <a:latin typeface="楷体_GB2312" panose="02010609030101010101" pitchFamily="49" charset="-122"/>
                <a:ea typeface="楷体_GB2312" panose="02010609030101010101" pitchFamily="49" charset="-122"/>
              </a:rPr>
              <a:t>》</a:t>
            </a:r>
            <a:r>
              <a:rPr lang="zh-CN" altLang="en-US" sz="2800" dirty="0" smtClean="0">
                <a:latin typeface="楷体_GB2312" panose="02010609030101010101" pitchFamily="49" charset="-122"/>
                <a:ea typeface="楷体_GB2312" panose="02010609030101010101" pitchFamily="49" charset="-122"/>
              </a:rPr>
              <a:t>（苏人社发</a:t>
            </a:r>
            <a:r>
              <a:rPr lang="en-US" altLang="zh-CN" sz="2800" dirty="0" smtClean="0">
                <a:latin typeface="楷体_GB2312" panose="02010609030101010101" pitchFamily="49" charset="-122"/>
                <a:ea typeface="楷体_GB2312" panose="02010609030101010101" pitchFamily="49" charset="-122"/>
              </a:rPr>
              <a:t>〔</a:t>
            </a:r>
            <a:r>
              <a:rPr lang="en-US" sz="2800" dirty="0" smtClean="0">
                <a:latin typeface="楷体_GB2312" panose="02010609030101010101" pitchFamily="49" charset="-122"/>
                <a:ea typeface="楷体_GB2312" panose="02010609030101010101" pitchFamily="49" charset="-122"/>
              </a:rPr>
              <a:t>2016</a:t>
            </a:r>
            <a:r>
              <a:rPr lang="en-US" altLang="zh-CN" sz="2800" dirty="0" smtClean="0">
                <a:latin typeface="楷体_GB2312" panose="02010609030101010101" pitchFamily="49" charset="-122"/>
                <a:ea typeface="楷体_GB2312" panose="02010609030101010101" pitchFamily="49" charset="-122"/>
              </a:rPr>
              <a:t>〕</a:t>
            </a:r>
            <a:r>
              <a:rPr lang="en-US" sz="2800" dirty="0" smtClean="0">
                <a:latin typeface="楷体_GB2312" panose="02010609030101010101" pitchFamily="49" charset="-122"/>
                <a:ea typeface="楷体_GB2312" panose="02010609030101010101" pitchFamily="49" charset="-122"/>
              </a:rPr>
              <a:t>202</a:t>
            </a:r>
            <a:r>
              <a:rPr lang="zh-CN" altLang="en-US" sz="2800" dirty="0" smtClean="0">
                <a:latin typeface="楷体_GB2312" panose="02010609030101010101" pitchFamily="49" charset="-122"/>
                <a:ea typeface="楷体_GB2312" panose="02010609030101010101" pitchFamily="49" charset="-122"/>
              </a:rPr>
              <a:t>号）评审的为乡村教师职称。</a:t>
            </a:r>
            <a:endParaRPr lang="zh-CN" altLang="en-US" sz="3600" b="0" dirty="0"/>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1"/>
          <p:cNvSpPr>
            <a:spLocks noChangeArrowheads="1"/>
          </p:cNvSpPr>
          <p:nvPr/>
        </p:nvSpPr>
        <p:spPr bwMode="auto">
          <a:xfrm>
            <a:off x="1500166" y="2243130"/>
            <a:ext cx="6086475" cy="185738"/>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p:spPr>
        <p:txBody>
          <a:bodyPr wrap="none" anchor="ctr"/>
          <a:lstStyle/>
          <a:p>
            <a:endParaRPr lang="zh-CN" altLang="en-US" b="1">
              <a:ea typeface="华文细黑" panose="02010600040101010101" pitchFamily="2" charset="-122"/>
            </a:endParaRPr>
          </a:p>
        </p:txBody>
      </p:sp>
      <p:sp>
        <p:nvSpPr>
          <p:cNvPr id="12291" name="Rectangle 33"/>
          <p:cNvSpPr>
            <a:spLocks noChangeArrowheads="1"/>
          </p:cNvSpPr>
          <p:nvPr/>
        </p:nvSpPr>
        <p:spPr bwMode="auto">
          <a:xfrm>
            <a:off x="1500166" y="3886204"/>
            <a:ext cx="6086475" cy="185738"/>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p:spPr>
        <p:txBody>
          <a:bodyPr wrap="none" anchor="ctr"/>
          <a:lstStyle/>
          <a:p>
            <a:endParaRPr lang="zh-CN" altLang="en-US" b="1">
              <a:ea typeface="华文细黑" panose="02010600040101010101" pitchFamily="2" charset="-122"/>
            </a:endParaRPr>
          </a:p>
        </p:txBody>
      </p:sp>
      <p:sp>
        <p:nvSpPr>
          <p:cNvPr id="12293" name="Rectangle 2"/>
          <p:cNvSpPr>
            <a:spLocks noGrp="1" noChangeArrowheads="1"/>
          </p:cNvSpPr>
          <p:nvPr>
            <p:ph type="title" idx="4294967295"/>
          </p:nvPr>
        </p:nvSpPr>
        <p:spPr>
          <a:xfrm>
            <a:off x="0" y="142875"/>
            <a:ext cx="8207375" cy="649288"/>
          </a:xfrm>
        </p:spPr>
        <p:txBody>
          <a:bodyPr>
            <a:normAutofit/>
          </a:bodyPr>
          <a:lstStyle/>
          <a:p>
            <a:r>
              <a:rPr lang="zh-CN" altLang="en-US"/>
              <a:t>评审原则</a:t>
            </a:r>
            <a:endParaRPr lang="zh-CN" altLang="en-US"/>
          </a:p>
        </p:txBody>
      </p:sp>
      <p:sp>
        <p:nvSpPr>
          <p:cNvPr id="12294" name="AutoShape 6"/>
          <p:cNvSpPr>
            <a:spLocks noChangeArrowheads="1"/>
          </p:cNvSpPr>
          <p:nvPr/>
        </p:nvSpPr>
        <p:spPr bwMode="auto">
          <a:xfrm>
            <a:off x="1538266" y="1822443"/>
            <a:ext cx="6048375" cy="533400"/>
          </a:xfrm>
          <a:prstGeom prst="roundRect">
            <a:avLst>
              <a:gd name="adj" fmla="val 16667"/>
            </a:avLst>
          </a:prstGeom>
          <a:gradFill rotWithShape="1">
            <a:gsLst>
              <a:gs pos="0">
                <a:srgbClr val="FFFFFF"/>
              </a:gs>
              <a:gs pos="100000">
                <a:srgbClr val="DDDDDD"/>
              </a:gs>
            </a:gsLst>
            <a:lin ang="5400000" scaled="1"/>
          </a:gradFill>
          <a:ln w="9525">
            <a:solidFill>
              <a:schemeClr val="bg2"/>
            </a:solidFill>
            <a:round/>
          </a:ln>
        </p:spPr>
        <p:txBody>
          <a:bodyPr wrap="none" anchor="ctr"/>
          <a:lstStyle/>
          <a:p>
            <a:endParaRPr lang="zh-CN" altLang="en-US" b="1">
              <a:ea typeface="华文细黑" panose="02010600040101010101" pitchFamily="2" charset="-122"/>
            </a:endParaRPr>
          </a:p>
        </p:txBody>
      </p:sp>
      <p:sp>
        <p:nvSpPr>
          <p:cNvPr id="12295" name="AutoShape 12"/>
          <p:cNvSpPr>
            <a:spLocks noChangeArrowheads="1"/>
          </p:cNvSpPr>
          <p:nvPr/>
        </p:nvSpPr>
        <p:spPr bwMode="auto">
          <a:xfrm>
            <a:off x="1538266" y="3465517"/>
            <a:ext cx="6048375" cy="533400"/>
          </a:xfrm>
          <a:prstGeom prst="roundRect">
            <a:avLst>
              <a:gd name="adj" fmla="val 16667"/>
            </a:avLst>
          </a:prstGeom>
          <a:gradFill rotWithShape="1">
            <a:gsLst>
              <a:gs pos="0">
                <a:srgbClr val="FFFFFF"/>
              </a:gs>
              <a:gs pos="100000">
                <a:srgbClr val="DDDDDD"/>
              </a:gs>
            </a:gsLst>
            <a:lin ang="5400000" scaled="1"/>
          </a:gradFill>
          <a:ln w="9525">
            <a:solidFill>
              <a:schemeClr val="bg2"/>
            </a:solidFill>
            <a:round/>
          </a:ln>
        </p:spPr>
        <p:txBody>
          <a:bodyPr wrap="none" anchor="ctr"/>
          <a:lstStyle/>
          <a:p>
            <a:pPr algn="ctr"/>
            <a:endParaRPr lang="zh-CN" altLang="en-US" b="1" i="1">
              <a:latin typeface="微软雅黑" panose="020B0503020204020204" pitchFamily="34" charset="-122"/>
            </a:endParaRPr>
          </a:p>
        </p:txBody>
      </p:sp>
      <p:sp>
        <p:nvSpPr>
          <p:cNvPr id="12297" name="AutoShape 19"/>
          <p:cNvSpPr>
            <a:spLocks noChangeArrowheads="1"/>
          </p:cNvSpPr>
          <p:nvPr/>
        </p:nvSpPr>
        <p:spPr bwMode="auto">
          <a:xfrm>
            <a:off x="4356100" y="2786057"/>
            <a:ext cx="431800" cy="215900"/>
          </a:xfrm>
          <a:prstGeom prst="leftArrow">
            <a:avLst>
              <a:gd name="adj1" fmla="val 50278"/>
              <a:gd name="adj2" fmla="val 72731"/>
            </a:avLst>
          </a:prstGeom>
          <a:solidFill>
            <a:schemeClr val="bg1"/>
          </a:solidFill>
          <a:ln w="9525">
            <a:noFill/>
            <a:miter lim="800000"/>
          </a:ln>
        </p:spPr>
        <p:txBody>
          <a:bodyPr wrap="none" anchor="ctr"/>
          <a:lstStyle/>
          <a:p>
            <a:endParaRPr lang="zh-CN" altLang="en-US" b="1">
              <a:ea typeface="华文细黑" panose="02010600040101010101" pitchFamily="2" charset="-122"/>
            </a:endParaRPr>
          </a:p>
        </p:txBody>
      </p:sp>
      <p:sp>
        <p:nvSpPr>
          <p:cNvPr id="12298" name="WordArt 20"/>
          <p:cNvSpPr>
            <a:spLocks noChangeArrowheads="1" noChangeShapeType="1" noTextEdit="1"/>
          </p:cNvSpPr>
          <p:nvPr/>
        </p:nvSpPr>
        <p:spPr bwMode="auto">
          <a:xfrm>
            <a:off x="1790678" y="1965318"/>
            <a:ext cx="1206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accent2"/>
                  </a:solidFill>
                  <a:round/>
                </a:ln>
                <a:solidFill>
                  <a:schemeClr val="accent2"/>
                </a:solidFill>
                <a:latin typeface="黑体" panose="02010600030101010101" charset="-122"/>
                <a:ea typeface="黑体" panose="02010600030101010101" charset="-122"/>
              </a:rPr>
              <a:t>1</a:t>
            </a:r>
            <a:endParaRPr lang="zh-CN" altLang="en-US" sz="3600" b="1" kern="10">
              <a:ln w="3175">
                <a:solidFill>
                  <a:schemeClr val="accent2"/>
                </a:solidFill>
                <a:round/>
              </a:ln>
              <a:solidFill>
                <a:schemeClr val="accent2"/>
              </a:solidFill>
              <a:latin typeface="黑体" panose="02010600030101010101" charset="-122"/>
              <a:ea typeface="黑体" panose="02010600030101010101" charset="-122"/>
            </a:endParaRPr>
          </a:p>
        </p:txBody>
      </p:sp>
      <p:sp>
        <p:nvSpPr>
          <p:cNvPr id="12299" name="WordArt 21"/>
          <p:cNvSpPr>
            <a:spLocks noChangeArrowheads="1" noChangeShapeType="1" noTextEdit="1"/>
          </p:cNvSpPr>
          <p:nvPr/>
        </p:nvSpPr>
        <p:spPr bwMode="auto">
          <a:xfrm>
            <a:off x="1797050" y="2759070"/>
            <a:ext cx="1841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bg1"/>
                  </a:solidFill>
                  <a:round/>
                </a:ln>
                <a:solidFill>
                  <a:schemeClr val="bg1"/>
                </a:solidFill>
                <a:latin typeface="黑体" panose="02010600030101010101" charset="-122"/>
                <a:ea typeface="黑体" panose="02010600030101010101" charset="-122"/>
              </a:rPr>
              <a:t>2</a:t>
            </a:r>
            <a:endParaRPr lang="zh-CN" altLang="en-US" sz="3600" b="1" kern="10">
              <a:ln w="3175">
                <a:solidFill>
                  <a:schemeClr val="bg1"/>
                </a:solidFill>
                <a:round/>
              </a:ln>
              <a:solidFill>
                <a:schemeClr val="bg1"/>
              </a:solidFill>
              <a:latin typeface="黑体" panose="02010600030101010101" charset="-122"/>
              <a:ea typeface="黑体" panose="02010600030101010101" charset="-122"/>
            </a:endParaRPr>
          </a:p>
        </p:txBody>
      </p:sp>
      <p:sp>
        <p:nvSpPr>
          <p:cNvPr id="12300" name="WordArt 22"/>
          <p:cNvSpPr>
            <a:spLocks noChangeArrowheads="1" noChangeShapeType="1" noTextEdit="1"/>
          </p:cNvSpPr>
          <p:nvPr/>
        </p:nvSpPr>
        <p:spPr bwMode="auto">
          <a:xfrm>
            <a:off x="1765278" y="3598867"/>
            <a:ext cx="1841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accent2"/>
                  </a:solidFill>
                  <a:round/>
                </a:ln>
                <a:solidFill>
                  <a:schemeClr val="accent2"/>
                </a:solidFill>
                <a:latin typeface="黑体" panose="02010600030101010101" charset="-122"/>
                <a:ea typeface="黑体" panose="02010600030101010101" charset="-122"/>
              </a:rPr>
              <a:t>3</a:t>
            </a:r>
            <a:endParaRPr lang="zh-CN" altLang="en-US" sz="3600" b="1" kern="10">
              <a:ln w="3175">
                <a:solidFill>
                  <a:schemeClr val="accent2"/>
                </a:solidFill>
                <a:round/>
              </a:ln>
              <a:solidFill>
                <a:schemeClr val="accent2"/>
              </a:solidFill>
              <a:latin typeface="黑体" panose="02010600030101010101" charset="-122"/>
              <a:ea typeface="黑体" panose="02010600030101010101" charset="-122"/>
            </a:endParaRPr>
          </a:p>
        </p:txBody>
      </p:sp>
      <p:sp>
        <p:nvSpPr>
          <p:cNvPr id="12302" name="AutoShape 25"/>
          <p:cNvSpPr>
            <a:spLocks noChangeArrowheads="1"/>
          </p:cNvSpPr>
          <p:nvPr/>
        </p:nvSpPr>
        <p:spPr bwMode="auto">
          <a:xfrm>
            <a:off x="1611291" y="1822443"/>
            <a:ext cx="5403850" cy="533400"/>
          </a:xfrm>
          <a:prstGeom prst="roundRect">
            <a:avLst>
              <a:gd name="adj" fmla="val 0"/>
            </a:avLst>
          </a:prstGeom>
          <a:noFill/>
          <a:ln w="9525">
            <a:noFill/>
            <a:round/>
          </a:ln>
        </p:spPr>
        <p:txBody>
          <a:bodyPr wrap="none" lIns="144000" anchor="ctr"/>
          <a:lstStyle/>
          <a:p>
            <a:pPr lvl="1"/>
            <a:r>
              <a:rPr lang="zh-CN" altLang="en-US" sz="2400" b="1">
                <a:latin typeface="微软雅黑" panose="020B0503020204020204" pitchFamily="34" charset="-122"/>
              </a:rPr>
              <a:t>一票否决原则</a:t>
            </a:r>
            <a:endParaRPr lang="zh-CN" altLang="en-US" sz="2400" b="1">
              <a:latin typeface="微软雅黑" panose="020B0503020204020204" pitchFamily="34" charset="-122"/>
            </a:endParaRPr>
          </a:p>
        </p:txBody>
      </p:sp>
      <p:sp>
        <p:nvSpPr>
          <p:cNvPr id="12303" name="AutoShape 26"/>
          <p:cNvSpPr>
            <a:spLocks noChangeArrowheads="1"/>
          </p:cNvSpPr>
          <p:nvPr/>
        </p:nvSpPr>
        <p:spPr bwMode="auto">
          <a:xfrm>
            <a:off x="1620838" y="2643182"/>
            <a:ext cx="5403850" cy="533400"/>
          </a:xfrm>
          <a:prstGeom prst="roundRect">
            <a:avLst>
              <a:gd name="adj" fmla="val 0"/>
            </a:avLst>
          </a:prstGeom>
          <a:noFill/>
          <a:ln w="9525">
            <a:noFill/>
            <a:round/>
          </a:ln>
        </p:spPr>
        <p:txBody>
          <a:bodyPr wrap="none" lIns="144000" anchor="ctr"/>
          <a:lstStyle/>
          <a:p>
            <a:pPr lvl="1"/>
            <a:r>
              <a:rPr lang="zh-CN" altLang="en-US" b="1">
                <a:solidFill>
                  <a:schemeClr val="bg1"/>
                </a:solidFill>
                <a:latin typeface="微软雅黑" panose="020B0503020204020204" pitchFamily="34" charset="-122"/>
              </a:rPr>
              <a:t>单击添加目录内容</a:t>
            </a:r>
            <a:r>
              <a:rPr lang="en-US" b="1">
                <a:solidFill>
                  <a:schemeClr val="bg1"/>
                </a:solidFill>
                <a:latin typeface="微软雅黑" panose="020B0503020204020204" pitchFamily="34" charset="-122"/>
              </a:rPr>
              <a:t>2</a:t>
            </a:r>
            <a:endParaRPr lang="en-US" b="1">
              <a:solidFill>
                <a:schemeClr val="bg1"/>
              </a:solidFill>
              <a:latin typeface="微软雅黑" panose="020B0503020204020204" pitchFamily="34" charset="-122"/>
            </a:endParaRPr>
          </a:p>
        </p:txBody>
      </p:sp>
      <p:sp>
        <p:nvSpPr>
          <p:cNvPr id="12304" name="AutoShape 27"/>
          <p:cNvSpPr>
            <a:spLocks noChangeArrowheads="1"/>
          </p:cNvSpPr>
          <p:nvPr/>
        </p:nvSpPr>
        <p:spPr bwMode="auto">
          <a:xfrm>
            <a:off x="1611291" y="3465517"/>
            <a:ext cx="5403850" cy="533400"/>
          </a:xfrm>
          <a:prstGeom prst="roundRect">
            <a:avLst>
              <a:gd name="adj" fmla="val 0"/>
            </a:avLst>
          </a:prstGeom>
          <a:noFill/>
          <a:ln w="9525">
            <a:noFill/>
            <a:round/>
          </a:ln>
        </p:spPr>
        <p:txBody>
          <a:bodyPr wrap="none" anchor="ctr"/>
          <a:lstStyle/>
          <a:p>
            <a:pPr lvl="1"/>
            <a:r>
              <a:rPr lang="zh-CN" altLang="en-US" sz="2400" b="1">
                <a:latin typeface="微软雅黑" panose="020B0503020204020204" pitchFamily="34" charset="-122"/>
              </a:rPr>
              <a:t>多元评价原则</a:t>
            </a:r>
            <a:endParaRPr lang="zh-CN" altLang="en-US" sz="2400" b="1">
              <a:latin typeface="微软雅黑" panose="020B0503020204020204" pitchFamily="34" charset="-122"/>
            </a:endParaRPr>
          </a:p>
        </p:txBody>
      </p:sp>
      <p:sp>
        <p:nvSpPr>
          <p:cNvPr id="12306" name="Rectangle 31"/>
          <p:cNvSpPr>
            <a:spLocks noChangeArrowheads="1"/>
          </p:cNvSpPr>
          <p:nvPr/>
        </p:nvSpPr>
        <p:spPr bwMode="auto">
          <a:xfrm>
            <a:off x="1509713" y="3062282"/>
            <a:ext cx="6086475" cy="187325"/>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a:effectLst/>
        </p:spPr>
        <p:txBody>
          <a:bodyPr wrap="none" anchor="ctr"/>
          <a:lstStyle/>
          <a:p>
            <a:endParaRPr lang="zh-CN" altLang="en-US" b="1">
              <a:ea typeface="华文细黑" panose="02010600040101010101" pitchFamily="2" charset="-122"/>
            </a:endParaRPr>
          </a:p>
        </p:txBody>
      </p:sp>
      <p:sp>
        <p:nvSpPr>
          <p:cNvPr id="12307" name="AutoShape 6"/>
          <p:cNvSpPr>
            <a:spLocks noChangeArrowheads="1"/>
          </p:cNvSpPr>
          <p:nvPr/>
        </p:nvSpPr>
        <p:spPr bwMode="auto">
          <a:xfrm>
            <a:off x="1547813" y="2643182"/>
            <a:ext cx="6048375" cy="533400"/>
          </a:xfrm>
          <a:prstGeom prst="roundRect">
            <a:avLst>
              <a:gd name="adj" fmla="val 16667"/>
            </a:avLst>
          </a:prstGeom>
          <a:gradFill rotWithShape="1">
            <a:gsLst>
              <a:gs pos="0">
                <a:srgbClr val="FFFFFF"/>
              </a:gs>
              <a:gs pos="100000">
                <a:srgbClr val="DDDDDD"/>
              </a:gs>
            </a:gsLst>
            <a:lin ang="5400000" scaled="1"/>
          </a:gradFill>
          <a:ln w="9525">
            <a:solidFill>
              <a:schemeClr val="bg2"/>
            </a:solidFill>
            <a:round/>
          </a:ln>
          <a:effectLst/>
        </p:spPr>
        <p:txBody>
          <a:bodyPr wrap="none" anchor="ctr"/>
          <a:lstStyle/>
          <a:p>
            <a:endParaRPr lang="zh-CN" altLang="en-US" b="1">
              <a:ea typeface="华文细黑" panose="02010600040101010101" pitchFamily="2" charset="-122"/>
            </a:endParaRPr>
          </a:p>
        </p:txBody>
      </p:sp>
      <p:sp>
        <p:nvSpPr>
          <p:cNvPr id="12308" name="WordArt 20"/>
          <p:cNvSpPr>
            <a:spLocks noChangeArrowheads="1" noChangeShapeType="1" noTextEdit="1"/>
          </p:cNvSpPr>
          <p:nvPr/>
        </p:nvSpPr>
        <p:spPr bwMode="auto">
          <a:xfrm>
            <a:off x="1800225" y="2786057"/>
            <a:ext cx="180975" cy="282575"/>
          </a:xfrm>
          <a:prstGeom prst="rect">
            <a:avLst/>
          </a:prstGeom>
        </p:spPr>
        <p:txBody>
          <a:bodyPr wrap="none" fromWordArt="1">
            <a:prstTxWarp prst="textPlain">
              <a:avLst>
                <a:gd name="adj" fmla="val 50000"/>
              </a:avLst>
            </a:prstTxWarp>
          </a:bodyPr>
          <a:lstStyle/>
          <a:p>
            <a:pPr algn="ctr"/>
            <a:r>
              <a:rPr lang="zh-CN" altLang="en-US" sz="3600" b="1" kern="10">
                <a:ln w="3175">
                  <a:solidFill>
                    <a:schemeClr val="accent2"/>
                  </a:solidFill>
                  <a:round/>
                </a:ln>
                <a:solidFill>
                  <a:schemeClr val="accent2"/>
                </a:solidFill>
                <a:latin typeface="黑体" panose="02010600030101010101" charset="-122"/>
                <a:ea typeface="黑体" panose="02010600030101010101" charset="-122"/>
              </a:rPr>
              <a:t>２</a:t>
            </a:r>
            <a:endParaRPr lang="zh-CN" altLang="en-US" sz="3600" b="1" kern="10">
              <a:ln w="3175">
                <a:solidFill>
                  <a:schemeClr val="accent2"/>
                </a:solidFill>
                <a:round/>
              </a:ln>
              <a:solidFill>
                <a:schemeClr val="accent2"/>
              </a:solidFill>
              <a:latin typeface="黑体" panose="02010600030101010101" charset="-122"/>
              <a:ea typeface="黑体" panose="02010600030101010101" charset="-122"/>
            </a:endParaRPr>
          </a:p>
        </p:txBody>
      </p:sp>
      <p:sp>
        <p:nvSpPr>
          <p:cNvPr id="12309" name="AutoShape 25"/>
          <p:cNvSpPr>
            <a:spLocks noChangeArrowheads="1"/>
          </p:cNvSpPr>
          <p:nvPr/>
        </p:nvSpPr>
        <p:spPr bwMode="auto">
          <a:xfrm>
            <a:off x="1620838" y="2643182"/>
            <a:ext cx="5403850" cy="533400"/>
          </a:xfrm>
          <a:prstGeom prst="roundRect">
            <a:avLst>
              <a:gd name="adj" fmla="val 0"/>
            </a:avLst>
          </a:prstGeom>
          <a:noFill/>
          <a:ln w="9525">
            <a:noFill/>
            <a:round/>
          </a:ln>
          <a:effectLst/>
        </p:spPr>
        <p:txBody>
          <a:bodyPr wrap="none" lIns="144000" anchor="ctr"/>
          <a:lstStyle/>
          <a:p>
            <a:pPr lvl="1"/>
            <a:r>
              <a:rPr lang="zh-CN" altLang="en-US" sz="2400" b="1">
                <a:latin typeface="微软雅黑" panose="020B0503020204020204" pitchFamily="34" charset="-122"/>
              </a:rPr>
              <a:t>注重能绩原则</a:t>
            </a:r>
            <a:endParaRPr lang="zh-CN" altLang="en-US" sz="2400" b="1">
              <a:latin typeface="微软雅黑" panose="020B0503020204020204" pitchFamily="34" charset="-122"/>
            </a:endParaRPr>
          </a:p>
        </p:txBody>
      </p:sp>
      <p:sp>
        <p:nvSpPr>
          <p:cNvPr id="12310" name="Rectangle 34"/>
          <p:cNvSpPr>
            <a:spLocks noChangeArrowheads="1"/>
          </p:cNvSpPr>
          <p:nvPr/>
        </p:nvSpPr>
        <p:spPr bwMode="auto">
          <a:xfrm>
            <a:off x="1500166" y="4743461"/>
            <a:ext cx="6086475" cy="185737"/>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bevel/>
          </a:ln>
          <a:effectLst/>
        </p:spPr>
        <p:txBody>
          <a:bodyPr wrap="none" anchor="ctr"/>
          <a:lstStyle/>
          <a:p>
            <a:endParaRPr lang="zh-CN" altLang="en-US" b="1">
              <a:ea typeface="华文细黑" panose="02010600040101010101" pitchFamily="2" charset="-122"/>
            </a:endParaRPr>
          </a:p>
        </p:txBody>
      </p:sp>
      <p:sp>
        <p:nvSpPr>
          <p:cNvPr id="12311" name="AutoShape 15"/>
          <p:cNvSpPr>
            <a:spLocks noChangeArrowheads="1"/>
          </p:cNvSpPr>
          <p:nvPr/>
        </p:nvSpPr>
        <p:spPr bwMode="auto">
          <a:xfrm>
            <a:off x="1538266" y="4322773"/>
            <a:ext cx="6048375" cy="533400"/>
          </a:xfrm>
          <a:prstGeom prst="roundRect">
            <a:avLst>
              <a:gd name="adj" fmla="val 16667"/>
            </a:avLst>
          </a:prstGeom>
          <a:gradFill rotWithShape="1">
            <a:gsLst>
              <a:gs pos="0">
                <a:srgbClr val="FFFFFF"/>
              </a:gs>
              <a:gs pos="100000">
                <a:srgbClr val="DDDDDD"/>
              </a:gs>
            </a:gsLst>
            <a:lin ang="5400000" scaled="1"/>
          </a:gradFill>
          <a:ln w="9525">
            <a:solidFill>
              <a:schemeClr val="bg2"/>
            </a:solidFill>
            <a:bevel/>
          </a:ln>
          <a:effectLst/>
        </p:spPr>
        <p:txBody>
          <a:bodyPr wrap="none" anchor="ctr"/>
          <a:lstStyle/>
          <a:p>
            <a:endParaRPr lang="zh-CN" altLang="en-US" b="1">
              <a:ea typeface="华文细黑" panose="02010600040101010101" pitchFamily="2" charset="-122"/>
            </a:endParaRPr>
          </a:p>
        </p:txBody>
      </p:sp>
      <p:sp>
        <p:nvSpPr>
          <p:cNvPr id="12312" name="WordArt 23"/>
          <p:cNvSpPr>
            <a:spLocks noChangeArrowheads="1" noChangeShapeType="1" noTextEdit="1"/>
          </p:cNvSpPr>
          <p:nvPr/>
        </p:nvSpPr>
        <p:spPr bwMode="auto">
          <a:xfrm>
            <a:off x="1746228" y="4464061"/>
            <a:ext cx="184150" cy="282575"/>
          </a:xfrm>
          <a:prstGeom prst="rect">
            <a:avLst/>
          </a:prstGeom>
        </p:spPr>
        <p:txBody>
          <a:bodyPr wrap="none" fromWordArt="1">
            <a:prstTxWarp prst="textPlain">
              <a:avLst>
                <a:gd name="adj" fmla="val 50000"/>
              </a:avLst>
            </a:prstTxWarp>
          </a:bodyPr>
          <a:lstStyle/>
          <a:p>
            <a:pPr algn="ctr"/>
            <a:r>
              <a:rPr lang="en-US" altLang="zh-CN" sz="3600" b="1" kern="10" dirty="0" smtClean="0">
                <a:ln w="3175">
                  <a:solidFill>
                    <a:schemeClr val="accent2"/>
                  </a:solidFill>
                  <a:bevel/>
                </a:ln>
                <a:solidFill>
                  <a:schemeClr val="accent2"/>
                </a:solidFill>
                <a:latin typeface="黑体" panose="02010600030101010101" charset="-122"/>
                <a:ea typeface="黑体" panose="02010600030101010101" charset="-122"/>
              </a:rPr>
              <a:t>4</a:t>
            </a:r>
            <a:endParaRPr lang="zh-CN" altLang="en-US" sz="3600" b="1" kern="10" dirty="0">
              <a:ln w="3175">
                <a:solidFill>
                  <a:schemeClr val="accent2"/>
                </a:solidFill>
                <a:bevel/>
              </a:ln>
              <a:solidFill>
                <a:schemeClr val="accent2"/>
              </a:solidFill>
              <a:latin typeface="黑体" panose="02010600030101010101" charset="-122"/>
              <a:ea typeface="黑体" panose="02010600030101010101" charset="-122"/>
            </a:endParaRPr>
          </a:p>
        </p:txBody>
      </p:sp>
      <p:sp>
        <p:nvSpPr>
          <p:cNvPr id="12313" name="AutoShape 28"/>
          <p:cNvSpPr>
            <a:spLocks noChangeArrowheads="1"/>
          </p:cNvSpPr>
          <p:nvPr/>
        </p:nvSpPr>
        <p:spPr bwMode="auto">
          <a:xfrm>
            <a:off x="1593828" y="4313248"/>
            <a:ext cx="5403850" cy="533400"/>
          </a:xfrm>
          <a:prstGeom prst="roundRect">
            <a:avLst>
              <a:gd name="adj" fmla="val 0"/>
            </a:avLst>
          </a:prstGeom>
          <a:noFill/>
          <a:ln w="9525">
            <a:noFill/>
            <a:bevel/>
          </a:ln>
          <a:effectLst/>
        </p:spPr>
        <p:txBody>
          <a:bodyPr wrap="none" lIns="144000" anchor="ctr"/>
          <a:lstStyle/>
          <a:p>
            <a:pPr lvl="1"/>
            <a:r>
              <a:rPr lang="zh-CN" altLang="en-US" sz="2400" b="1">
                <a:latin typeface="微软雅黑" panose="020B0503020204020204" pitchFamily="34" charset="-122"/>
              </a:rPr>
              <a:t>违规无效原则</a:t>
            </a:r>
            <a:endParaRPr lang="zh-CN" altLang="en-US" sz="2400" b="1">
              <a:latin typeface="微软雅黑" panose="020B0503020204020204" pitchFamily="34" charset="-122"/>
            </a:endParaRPr>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41" name="Rectangle 2"/>
          <p:cNvSpPr>
            <a:spLocks noGrp="1" noChangeArrowheads="1"/>
          </p:cNvSpPr>
          <p:nvPr>
            <p:ph type="title" idx="4294967295"/>
          </p:nvPr>
        </p:nvSpPr>
        <p:spPr>
          <a:xfrm>
            <a:off x="0" y="142875"/>
            <a:ext cx="8207375" cy="649288"/>
          </a:xfrm>
        </p:spPr>
        <p:txBody>
          <a:bodyPr>
            <a:normAutofit/>
          </a:bodyPr>
          <a:lstStyle/>
          <a:p>
            <a:r>
              <a:rPr lang="zh-CN" altLang="en-US"/>
              <a:t>评审材料要求</a:t>
            </a:r>
            <a:endParaRPr lang="zh-CN" altLang="en-US"/>
          </a:p>
        </p:txBody>
      </p:sp>
      <p:sp>
        <p:nvSpPr>
          <p:cNvPr id="65562" name="Rectangle 26"/>
          <p:cNvSpPr>
            <a:spLocks noChangeArrowheads="1"/>
          </p:cNvSpPr>
          <p:nvPr/>
        </p:nvSpPr>
        <p:spPr bwMode="auto">
          <a:xfrm>
            <a:off x="785786" y="1500174"/>
            <a:ext cx="7032646" cy="3131627"/>
          </a:xfrm>
          <a:prstGeom prst="rect">
            <a:avLst/>
          </a:prstGeom>
          <a:noFill/>
          <a:ln w="9525">
            <a:noFill/>
            <a:miter lim="800000"/>
          </a:ln>
          <a:effectLst>
            <a:outerShdw dist="17961" dir="13500000" algn="ctr" rotWithShape="0">
              <a:schemeClr val="bg1"/>
            </a:outerShdw>
          </a:effectLst>
        </p:spPr>
        <p:txBody>
          <a:bodyPr wrap="square">
            <a:spAutoFit/>
          </a:bodyPr>
          <a:lstStyle/>
          <a:p>
            <a:pPr>
              <a:lnSpc>
                <a:spcPct val="125000"/>
              </a:lnSpc>
            </a:pPr>
            <a:r>
              <a:rPr lang="zh-CN" altLang="en-US" sz="2800" b="1" dirty="0" smtClean="0">
                <a:latin typeface="宋体" panose="02010600030101010101" pitchFamily="2" charset="-122"/>
                <a:ea typeface="宋体" panose="02010600030101010101" pitchFamily="2" charset="-122"/>
              </a:rPr>
              <a:t>重点</a:t>
            </a:r>
            <a:r>
              <a:rPr lang="zh-CN" altLang="en-US" sz="2800" b="1" dirty="0">
                <a:latin typeface="宋体" panose="02010600030101010101" pitchFamily="2" charset="-122"/>
                <a:ea typeface="宋体" panose="02010600030101010101" pitchFamily="2" charset="-122"/>
              </a:rPr>
              <a:t>关注：</a:t>
            </a:r>
            <a:endParaRPr lang="zh-CN" altLang="en-US" sz="2800" b="1" dirty="0">
              <a:latin typeface="宋体" panose="02010600030101010101" pitchFamily="2" charset="-122"/>
              <a:ea typeface="宋体" panose="02010600030101010101" pitchFamily="2" charset="-122"/>
            </a:endParaRPr>
          </a:p>
          <a:p>
            <a:pPr>
              <a:lnSpc>
                <a:spcPct val="125000"/>
              </a:lnSpc>
            </a:pPr>
            <a:r>
              <a:rPr lang="en-US" altLang="zh-CN" sz="2800" b="1" dirty="0">
                <a:latin typeface="宋体" panose="02010600030101010101" pitchFamily="2" charset="-122"/>
                <a:ea typeface="宋体" panose="02010600030101010101" pitchFamily="2" charset="-122"/>
              </a:rPr>
              <a:t>1.</a:t>
            </a:r>
            <a:r>
              <a:rPr lang="zh-CN" altLang="en-US" sz="2800" b="1" dirty="0">
                <a:latin typeface="宋体" panose="02010600030101010101" pitchFamily="2" charset="-122"/>
                <a:ea typeface="宋体" panose="02010600030101010101" pitchFamily="2" charset="-122"/>
              </a:rPr>
              <a:t>所在校</a:t>
            </a:r>
            <a:r>
              <a:rPr lang="zh-CN" altLang="en-US" sz="2800" b="1" dirty="0" smtClean="0">
                <a:latin typeface="宋体" panose="02010600030101010101" pitchFamily="2" charset="-122"/>
                <a:ea typeface="宋体" panose="02010600030101010101" pitchFamily="2" charset="-122"/>
              </a:rPr>
              <a:t>师德、教学</a:t>
            </a:r>
            <a:r>
              <a:rPr lang="zh-CN" altLang="en-US" sz="2800" b="1" dirty="0">
                <a:latin typeface="宋体" panose="02010600030101010101" pitchFamily="2" charset="-122"/>
                <a:ea typeface="宋体" panose="02010600030101010101" pitchFamily="2" charset="-122"/>
              </a:rPr>
              <a:t>质量综合</a:t>
            </a:r>
            <a:r>
              <a:rPr lang="zh-CN" altLang="en-US" sz="2800" b="1" dirty="0" smtClean="0">
                <a:latin typeface="宋体" panose="02010600030101010101" pitchFamily="2" charset="-122"/>
                <a:ea typeface="宋体" panose="02010600030101010101" pitchFamily="2" charset="-122"/>
              </a:rPr>
              <a:t>考核评价等第的评审要求为“</a:t>
            </a:r>
            <a:r>
              <a:rPr lang="zh-CN" altLang="en-US" sz="2800" b="1" dirty="0" smtClean="0">
                <a:solidFill>
                  <a:srgbClr val="FF0000"/>
                </a:solidFill>
                <a:latin typeface="宋体" panose="02010600030101010101" pitchFamily="2" charset="-122"/>
                <a:ea typeface="宋体" panose="02010600030101010101" pitchFamily="2" charset="-122"/>
              </a:rPr>
              <a:t>优秀</a:t>
            </a:r>
            <a:r>
              <a:rPr lang="zh-CN" altLang="en-US" sz="2800" b="1" dirty="0" smtClean="0">
                <a:latin typeface="宋体" panose="02010600030101010101" pitchFamily="2" charset="-122"/>
                <a:ea typeface="宋体" panose="02010600030101010101" pitchFamily="2" charset="-122"/>
              </a:rPr>
              <a:t>”</a:t>
            </a:r>
            <a:endParaRPr lang="en-US" altLang="zh-CN" sz="2800" b="1" dirty="0">
              <a:latin typeface="宋体" panose="02010600030101010101" pitchFamily="2" charset="-122"/>
              <a:ea typeface="宋体" panose="02010600030101010101" pitchFamily="2" charset="-122"/>
            </a:endParaRPr>
          </a:p>
          <a:p>
            <a:pPr>
              <a:lnSpc>
                <a:spcPct val="125000"/>
              </a:lnSpc>
            </a:pPr>
            <a:r>
              <a:rPr lang="en-US" altLang="zh-CN" sz="2800" b="1" dirty="0">
                <a:latin typeface="宋体" panose="02010600030101010101" pitchFamily="2" charset="-122"/>
                <a:ea typeface="宋体" panose="02010600030101010101" pitchFamily="2" charset="-122"/>
              </a:rPr>
              <a:t>2</a:t>
            </a:r>
            <a:r>
              <a:rPr lang="en-US" altLang="zh-CN" sz="2800" b="1" dirty="0" smtClean="0">
                <a:latin typeface="宋体" panose="02010600030101010101" pitchFamily="2" charset="-122"/>
                <a:ea typeface="宋体" panose="02010600030101010101" pitchFamily="2" charset="-122"/>
              </a:rPr>
              <a:t>.</a:t>
            </a:r>
            <a:r>
              <a:rPr lang="zh-CN" altLang="en-US" sz="2800" b="1" dirty="0" smtClean="0">
                <a:latin typeface="宋体" panose="02010600030101010101" pitchFamily="2" charset="-122"/>
                <a:ea typeface="宋体" panose="02010600030101010101" pitchFamily="2" charset="-122"/>
              </a:rPr>
              <a:t>近</a:t>
            </a:r>
            <a:r>
              <a:rPr lang="en-US" altLang="zh-CN" sz="2800" b="1" dirty="0">
                <a:latin typeface="宋体" panose="02010600030101010101" pitchFamily="2" charset="-122"/>
                <a:ea typeface="宋体" panose="02010600030101010101" pitchFamily="2" charset="-122"/>
              </a:rPr>
              <a:t>5</a:t>
            </a:r>
            <a:r>
              <a:rPr lang="zh-CN" altLang="en-US" sz="2800" b="1" dirty="0">
                <a:latin typeface="宋体" panose="02010600030101010101" pitchFamily="2" charset="-122"/>
                <a:ea typeface="宋体" panose="02010600030101010101" pitchFamily="2" charset="-122"/>
              </a:rPr>
              <a:t>年的年度考核</a:t>
            </a:r>
            <a:r>
              <a:rPr lang="zh-CN" altLang="en-US" sz="2800" b="1" dirty="0" smtClean="0">
                <a:latin typeface="宋体" panose="02010600030101010101" pitchFamily="2" charset="-122"/>
                <a:ea typeface="宋体" panose="02010600030101010101" pitchFamily="2" charset="-122"/>
              </a:rPr>
              <a:t>表（</a:t>
            </a:r>
            <a:r>
              <a:rPr lang="zh-CN" altLang="en-US" sz="2800" b="1" dirty="0" smtClean="0">
                <a:solidFill>
                  <a:srgbClr val="FF0000"/>
                </a:solidFill>
                <a:latin typeface="宋体" panose="02010600030101010101" pitchFamily="2" charset="-122"/>
                <a:ea typeface="宋体" panose="02010600030101010101" pitchFamily="2" charset="-122"/>
              </a:rPr>
              <a:t>做好审核</a:t>
            </a:r>
            <a:r>
              <a:rPr lang="zh-CN" altLang="en-US" sz="2800" b="1" dirty="0" smtClean="0">
                <a:latin typeface="宋体" panose="02010600030101010101" pitchFamily="2" charset="-122"/>
                <a:ea typeface="宋体" panose="02010600030101010101" pitchFamily="2" charset="-122"/>
              </a:rPr>
              <a:t>）</a:t>
            </a:r>
            <a:endParaRPr lang="zh-CN" altLang="en-US" sz="2800" b="1" dirty="0">
              <a:latin typeface="宋体" panose="02010600030101010101" pitchFamily="2" charset="-122"/>
              <a:ea typeface="宋体" panose="02010600030101010101" pitchFamily="2" charset="-122"/>
            </a:endParaRPr>
          </a:p>
          <a:p>
            <a:pPr>
              <a:lnSpc>
                <a:spcPct val="125000"/>
              </a:lnSpc>
            </a:pPr>
            <a:r>
              <a:rPr lang="en-US" altLang="zh-CN" sz="2800" b="1" dirty="0">
                <a:latin typeface="宋体" panose="02010600030101010101" pitchFamily="2" charset="-122"/>
                <a:ea typeface="宋体" panose="02010600030101010101" pitchFamily="2" charset="-122"/>
              </a:rPr>
              <a:t>3.</a:t>
            </a:r>
            <a:r>
              <a:rPr lang="zh-CN" altLang="en-US" sz="2800" b="1" dirty="0">
                <a:latin typeface="宋体" panose="02010600030101010101" pitchFamily="2" charset="-122"/>
                <a:ea typeface="宋体" panose="02010600030101010101" pitchFamily="2" charset="-122"/>
              </a:rPr>
              <a:t>破格推荐表（</a:t>
            </a:r>
            <a:r>
              <a:rPr lang="zh-CN" altLang="en-US" sz="2800" b="1" dirty="0">
                <a:solidFill>
                  <a:srgbClr val="FF3300"/>
                </a:solidFill>
                <a:latin typeface="宋体" panose="02010600030101010101" pitchFamily="2" charset="-122"/>
                <a:ea typeface="宋体" panose="02010600030101010101" pitchFamily="2" charset="-122"/>
              </a:rPr>
              <a:t>须纸质申报表进行审批</a:t>
            </a:r>
            <a:r>
              <a:rPr lang="zh-CN" altLang="en-US" sz="2800" b="1" dirty="0">
                <a:latin typeface="宋体" panose="02010600030101010101" pitchFamily="2" charset="-122"/>
                <a:ea typeface="宋体" panose="02010600030101010101" pitchFamily="2" charset="-122"/>
              </a:rPr>
              <a:t>）</a:t>
            </a:r>
            <a:endParaRPr lang="zh-CN" altLang="en-US" sz="2800" b="1" dirty="0">
              <a:latin typeface="宋体" panose="02010600030101010101" pitchFamily="2" charset="-122"/>
              <a:ea typeface="宋体" panose="02010600030101010101" pitchFamily="2" charset="-122"/>
            </a:endParaRPr>
          </a:p>
          <a:p>
            <a:pPr>
              <a:lnSpc>
                <a:spcPct val="125000"/>
              </a:lnSpc>
            </a:pPr>
            <a:endParaRPr lang="en-US" altLang="zh-CN" b="1" dirty="0"/>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zh-CN" altLang="en-US"/>
              <a:t>材料报送要求</a:t>
            </a:r>
            <a:endParaRPr lang="zh-CN" altLang="en-US"/>
          </a:p>
        </p:txBody>
      </p:sp>
      <p:sp>
        <p:nvSpPr>
          <p:cNvPr id="35845" name="Rectangle 5"/>
          <p:cNvSpPr>
            <a:spLocks noGrp="1" noRot="1" noChangeArrowheads="1"/>
          </p:cNvSpPr>
          <p:nvPr>
            <p:ph idx="1"/>
          </p:nvPr>
        </p:nvSpPr>
        <p:spPr>
          <a:xfrm>
            <a:off x="301625" y="1052513"/>
            <a:ext cx="8540750" cy="4498975"/>
          </a:xfrm>
          <a:noFill/>
        </p:spPr>
        <p:txBody>
          <a:bodyPr>
            <a:normAutofit/>
          </a:bodyPr>
          <a:lstStyle/>
          <a:p>
            <a:pPr>
              <a:buFont typeface="Wingdings" panose="05000000000000000000" pitchFamily="2" charset="2"/>
              <a:buNone/>
            </a:pPr>
            <a:r>
              <a:rPr lang="zh-CN" altLang="en-US" sz="2600" dirty="0">
                <a:solidFill>
                  <a:srgbClr val="080808"/>
                </a:solidFill>
                <a:latin typeface="宋体" panose="02010600030101010101" pitchFamily="2" charset="-122"/>
                <a:ea typeface="宋体" panose="02010600030101010101" pitchFamily="2" charset="-122"/>
              </a:rPr>
              <a:t> </a:t>
            </a:r>
            <a:r>
              <a:rPr lang="en-US" altLang="zh-CN" sz="2600" b="0" dirty="0">
                <a:solidFill>
                  <a:srgbClr val="080808"/>
                </a:solidFill>
                <a:latin typeface="宋体" panose="02010600030101010101" pitchFamily="2" charset="-122"/>
                <a:ea typeface="宋体" panose="02010600030101010101" pitchFamily="2" charset="-122"/>
              </a:rPr>
              <a:t>1.</a:t>
            </a:r>
            <a:r>
              <a:rPr lang="zh-CN" altLang="en-US" sz="2600" b="0" dirty="0">
                <a:solidFill>
                  <a:srgbClr val="080808"/>
                </a:solidFill>
                <a:latin typeface="宋体" panose="02010600030101010101" pitchFamily="2" charset="-122"/>
                <a:ea typeface="宋体" panose="02010600030101010101" pitchFamily="2" charset="-122"/>
              </a:rPr>
              <a:t>晋升</a:t>
            </a:r>
            <a:r>
              <a:rPr lang="zh-CN" altLang="en-US" sz="2600" b="0" dirty="0">
                <a:solidFill>
                  <a:srgbClr val="FF0000"/>
                </a:solidFill>
                <a:latin typeface="宋体" panose="02010600030101010101" pitchFamily="2" charset="-122"/>
                <a:ea typeface="宋体" panose="02010600030101010101" pitchFamily="2" charset="-122"/>
              </a:rPr>
              <a:t>中、高级</a:t>
            </a:r>
            <a:r>
              <a:rPr lang="zh-CN" altLang="en-US" sz="2600" b="0" dirty="0">
                <a:solidFill>
                  <a:srgbClr val="080808"/>
                </a:solidFill>
                <a:latin typeface="宋体" panose="02010600030101010101" pitchFamily="2" charset="-122"/>
                <a:ea typeface="宋体" panose="02010600030101010101" pitchFamily="2" charset="-122"/>
              </a:rPr>
              <a:t>职称实行</a:t>
            </a:r>
            <a:r>
              <a:rPr lang="zh-CN" altLang="en-US" sz="2600" b="0" dirty="0">
                <a:solidFill>
                  <a:srgbClr val="FF0000"/>
                </a:solidFill>
                <a:latin typeface="宋体" panose="02010600030101010101" pitchFamily="2" charset="-122"/>
                <a:ea typeface="宋体" panose="02010600030101010101" pitchFamily="2" charset="-122"/>
              </a:rPr>
              <a:t>网上报送</a:t>
            </a:r>
            <a:r>
              <a:rPr lang="zh-CN" altLang="en-US" sz="2600" dirty="0">
                <a:solidFill>
                  <a:srgbClr val="FF0000"/>
                </a:solidFill>
                <a:latin typeface="宋体" panose="02010600030101010101" pitchFamily="2" charset="-122"/>
                <a:ea typeface="宋体" panose="02010600030101010101" pitchFamily="2" charset="-122"/>
              </a:rPr>
              <a:t>。</a:t>
            </a:r>
            <a:endParaRPr lang="zh-CN" altLang="en-US" sz="2600" dirty="0">
              <a:solidFill>
                <a:srgbClr val="FF0000"/>
              </a:solidFill>
              <a:latin typeface="宋体" panose="02010600030101010101" pitchFamily="2" charset="-122"/>
              <a:ea typeface="宋体" panose="02010600030101010101" pitchFamily="2" charset="-122"/>
            </a:endParaRPr>
          </a:p>
          <a:p>
            <a:pPr>
              <a:buFont typeface="Wingdings" panose="05000000000000000000" pitchFamily="2" charset="2"/>
              <a:buNone/>
            </a:pPr>
            <a:r>
              <a:rPr lang="en-US" altLang="zh-CN" sz="2600" dirty="0">
                <a:solidFill>
                  <a:srgbClr val="080808"/>
                </a:solidFill>
                <a:latin typeface="宋体" panose="02010600030101010101" pitchFamily="2" charset="-122"/>
                <a:ea typeface="宋体" panose="02010600030101010101" pitchFamily="2" charset="-122"/>
              </a:rPr>
              <a:t>(1)</a:t>
            </a:r>
            <a:r>
              <a:rPr lang="zh-CN" altLang="en-US" sz="2600" dirty="0">
                <a:solidFill>
                  <a:srgbClr val="080808"/>
                </a:solidFill>
                <a:latin typeface="宋体" panose="02010600030101010101" pitchFamily="2" charset="-122"/>
                <a:ea typeface="宋体" panose="02010600030101010101" pitchFamily="2" charset="-122"/>
              </a:rPr>
              <a:t>原件扫描，凡复印件、证明材料要审核人签名并加盖单位公章后再扫描。</a:t>
            </a:r>
            <a:endParaRPr lang="zh-CN" altLang="en-US" sz="2600" dirty="0">
              <a:solidFill>
                <a:srgbClr val="080808"/>
              </a:solidFill>
              <a:latin typeface="宋体" panose="02010600030101010101" pitchFamily="2" charset="-122"/>
              <a:ea typeface="宋体" panose="02010600030101010101" pitchFamily="2" charset="-122"/>
            </a:endParaRPr>
          </a:p>
          <a:p>
            <a:pPr>
              <a:buFont typeface="Wingdings" panose="05000000000000000000" pitchFamily="2" charset="2"/>
              <a:buNone/>
            </a:pPr>
            <a:r>
              <a:rPr lang="en-US" altLang="zh-CN" sz="2600" dirty="0">
                <a:solidFill>
                  <a:srgbClr val="080808"/>
                </a:solidFill>
                <a:latin typeface="宋体" panose="02010600030101010101" pitchFamily="2" charset="-122"/>
                <a:ea typeface="宋体" panose="02010600030101010101" pitchFamily="2" charset="-122"/>
              </a:rPr>
              <a:t>(2)</a:t>
            </a:r>
            <a:r>
              <a:rPr lang="zh-CN" altLang="en-US" sz="2600" dirty="0">
                <a:solidFill>
                  <a:srgbClr val="080808"/>
                </a:solidFill>
                <a:latin typeface="宋体" panose="02010600030101010101" pitchFamily="2" charset="-122"/>
                <a:ea typeface="宋体" panose="02010600030101010101" pitchFamily="2" charset="-122"/>
              </a:rPr>
              <a:t>学校要对上传的材料</a:t>
            </a:r>
            <a:r>
              <a:rPr lang="zh-CN" altLang="en-US" sz="2600" dirty="0">
                <a:solidFill>
                  <a:srgbClr val="FF0000"/>
                </a:solidFill>
                <a:latin typeface="宋体" panose="02010600030101010101" pitchFamily="2" charset="-122"/>
                <a:ea typeface="宋体" panose="02010600030101010101" pitchFamily="2" charset="-122"/>
              </a:rPr>
              <a:t>逐项审核</a:t>
            </a:r>
            <a:r>
              <a:rPr lang="zh-CN" altLang="en-US" sz="2600" dirty="0">
                <a:solidFill>
                  <a:srgbClr val="080808"/>
                </a:solidFill>
                <a:latin typeface="宋体" panose="02010600030101010101" pitchFamily="2" charset="-122"/>
                <a:ea typeface="宋体" panose="02010600030101010101" pitchFamily="2" charset="-122"/>
              </a:rPr>
              <a:t>，并注明审核意见。</a:t>
            </a:r>
            <a:endParaRPr lang="zh-CN" altLang="en-US" sz="2600" dirty="0">
              <a:solidFill>
                <a:srgbClr val="080808"/>
              </a:solidFill>
              <a:latin typeface="宋体" panose="02010600030101010101" pitchFamily="2" charset="-122"/>
              <a:ea typeface="宋体" panose="02010600030101010101" pitchFamily="2" charset="-122"/>
            </a:endParaRPr>
          </a:p>
          <a:p>
            <a:pPr>
              <a:buFont typeface="Wingdings" panose="05000000000000000000" pitchFamily="2" charset="2"/>
              <a:buNone/>
            </a:pPr>
            <a:r>
              <a:rPr lang="en-US" altLang="zh-CN" sz="2600" dirty="0">
                <a:solidFill>
                  <a:srgbClr val="080808"/>
                </a:solidFill>
                <a:latin typeface="宋体" panose="02010600030101010101" pitchFamily="2" charset="-122"/>
                <a:ea typeface="宋体" panose="02010600030101010101" pitchFamily="2" charset="-122"/>
              </a:rPr>
              <a:t>(3)</a:t>
            </a:r>
            <a:r>
              <a:rPr lang="en-US" altLang="zh-CN" sz="2600" dirty="0">
                <a:solidFill>
                  <a:srgbClr val="FF0000"/>
                </a:solidFill>
                <a:latin typeface="宋体" panose="02010600030101010101" pitchFamily="2" charset="-122"/>
                <a:ea typeface="宋体" panose="02010600030101010101" pitchFamily="2" charset="-122"/>
              </a:rPr>
              <a:t>“</a:t>
            </a:r>
            <a:r>
              <a:rPr lang="zh-CN" altLang="en-US" sz="2600" dirty="0">
                <a:solidFill>
                  <a:srgbClr val="FF0000"/>
                </a:solidFill>
                <a:latin typeface="宋体" panose="02010600030101010101" pitchFamily="2" charset="-122"/>
                <a:ea typeface="宋体" panose="02010600030101010101" pitchFamily="2" charset="-122"/>
              </a:rPr>
              <a:t>评审申报表”</a:t>
            </a:r>
            <a:r>
              <a:rPr lang="zh-CN" altLang="en-US" sz="2600" dirty="0">
                <a:solidFill>
                  <a:srgbClr val="080808"/>
                </a:solidFill>
                <a:latin typeface="宋体" panose="02010600030101010101" pitchFamily="2" charset="-122"/>
                <a:ea typeface="宋体" panose="02010600030101010101" pitchFamily="2" charset="-122"/>
              </a:rPr>
              <a:t>（纸质</a:t>
            </a:r>
            <a:r>
              <a:rPr lang="en-US" altLang="zh-CN" sz="2600" dirty="0">
                <a:solidFill>
                  <a:srgbClr val="080808"/>
                </a:solidFill>
                <a:latin typeface="宋体" panose="02010600030101010101" pitchFamily="2" charset="-122"/>
                <a:ea typeface="宋体" panose="02010600030101010101" pitchFamily="2" charset="-122"/>
              </a:rPr>
              <a:t>1</a:t>
            </a:r>
            <a:r>
              <a:rPr lang="zh-CN" altLang="en-US" sz="2600" dirty="0" smtClean="0">
                <a:solidFill>
                  <a:srgbClr val="080808"/>
                </a:solidFill>
                <a:latin typeface="宋体" panose="02010600030101010101" pitchFamily="2" charset="-122"/>
                <a:ea typeface="宋体" panose="02010600030101010101" pitchFamily="2" charset="-122"/>
              </a:rPr>
              <a:t>份），手写审核意见</a:t>
            </a:r>
            <a:r>
              <a:rPr lang="zh-CN" altLang="en-US" sz="2600" dirty="0">
                <a:solidFill>
                  <a:srgbClr val="080808"/>
                </a:solidFill>
                <a:latin typeface="宋体" panose="02010600030101010101" pitchFamily="2" charset="-122"/>
                <a:ea typeface="宋体" panose="02010600030101010101" pitchFamily="2" charset="-122"/>
              </a:rPr>
              <a:t>、签名、盖章。</a:t>
            </a:r>
            <a:endParaRPr lang="zh-CN" altLang="en-US" sz="2600" dirty="0">
              <a:solidFill>
                <a:srgbClr val="080808"/>
              </a:solidFill>
              <a:latin typeface="宋体" panose="02010600030101010101" pitchFamily="2" charset="-122"/>
              <a:ea typeface="宋体" panose="02010600030101010101" pitchFamily="2" charset="-122"/>
            </a:endParaRPr>
          </a:p>
          <a:p>
            <a:pPr>
              <a:buFont typeface="Wingdings" panose="05000000000000000000" pitchFamily="2" charset="2"/>
              <a:buNone/>
            </a:pPr>
            <a:r>
              <a:rPr lang="en-US" altLang="zh-CN" sz="2600" dirty="0">
                <a:solidFill>
                  <a:srgbClr val="080808"/>
                </a:solidFill>
                <a:latin typeface="宋体" panose="02010600030101010101" pitchFamily="2" charset="-122"/>
                <a:ea typeface="宋体" panose="02010600030101010101" pitchFamily="2" charset="-122"/>
              </a:rPr>
              <a:t>(</a:t>
            </a:r>
            <a:r>
              <a:rPr lang="en-US" altLang="zh-CN" sz="2600" dirty="0" smtClean="0">
                <a:solidFill>
                  <a:srgbClr val="080808"/>
                </a:solidFill>
                <a:latin typeface="宋体" panose="02010600030101010101" pitchFamily="2" charset="-122"/>
                <a:ea typeface="宋体" panose="02010600030101010101" pitchFamily="2" charset="-122"/>
              </a:rPr>
              <a:t>4)9</a:t>
            </a:r>
            <a:r>
              <a:rPr lang="zh-CN" altLang="en-US" sz="2600" dirty="0" smtClean="0">
                <a:solidFill>
                  <a:srgbClr val="080808"/>
                </a:solidFill>
                <a:latin typeface="宋体" panose="02010600030101010101" pitchFamily="2" charset="-122"/>
                <a:ea typeface="宋体" panose="02010600030101010101" pitchFamily="2" charset="-122"/>
              </a:rPr>
              <a:t>月份</a:t>
            </a:r>
            <a:r>
              <a:rPr lang="zh-CN" altLang="en-US" sz="2600" dirty="0">
                <a:solidFill>
                  <a:srgbClr val="080808"/>
                </a:solidFill>
                <a:latin typeface="宋体" panose="02010600030101010101" pitchFamily="2" charset="-122"/>
                <a:ea typeface="宋体" panose="02010600030101010101" pitchFamily="2" charset="-122"/>
              </a:rPr>
              <a:t>从评审系统中下载使用方法和附件模板</a:t>
            </a:r>
            <a:endParaRPr lang="zh-CN" altLang="en-US" sz="2600" dirty="0">
              <a:solidFill>
                <a:srgbClr val="080808"/>
              </a:solidFill>
              <a:latin typeface="宋体" panose="02010600030101010101" pitchFamily="2" charset="-122"/>
              <a:ea typeface="宋体" panose="02010600030101010101" pitchFamily="2" charset="-122"/>
            </a:endParaRPr>
          </a:p>
          <a:p>
            <a:pPr>
              <a:buFont typeface="Wingdings" panose="05000000000000000000" pitchFamily="2" charset="2"/>
              <a:buNone/>
            </a:pPr>
            <a:endParaRPr lang="zh-CN" altLang="en-US" sz="2600" dirty="0">
              <a:solidFill>
                <a:srgbClr val="080808"/>
              </a:solidFill>
              <a:latin typeface="宋体" panose="02010600030101010101" pitchFamily="2" charset="-122"/>
              <a:ea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zh-CN" altLang="en-US"/>
              <a:t>评审工作时间安排</a:t>
            </a:r>
            <a:endParaRPr lang="zh-CN" altLang="en-US"/>
          </a:p>
        </p:txBody>
      </p:sp>
      <p:sp>
        <p:nvSpPr>
          <p:cNvPr id="32773" name="Rectangle 5"/>
          <p:cNvSpPr>
            <a:spLocks noChangeArrowheads="1"/>
          </p:cNvSpPr>
          <p:nvPr/>
        </p:nvSpPr>
        <p:spPr bwMode="auto">
          <a:xfrm>
            <a:off x="468313" y="1508125"/>
            <a:ext cx="8064500" cy="521970"/>
          </a:xfrm>
          <a:prstGeom prst="rect">
            <a:avLst/>
          </a:prstGeom>
          <a:noFill/>
          <a:ln w="9525">
            <a:noFill/>
            <a:miter lim="800000"/>
          </a:ln>
          <a:effectLst>
            <a:outerShdw dist="17961" dir="13500000" algn="ctr" rotWithShape="0">
              <a:schemeClr val="bg1"/>
            </a:outerShdw>
          </a:effectLst>
        </p:spPr>
        <p:txBody>
          <a:bodyPr>
            <a:spAutoFit/>
          </a:bodyPr>
          <a:lstStyle/>
          <a:p>
            <a:pPr>
              <a:spcBef>
                <a:spcPct val="50000"/>
              </a:spcBef>
            </a:pPr>
            <a:r>
              <a:rPr lang="zh-CN" altLang="en-US" sz="2800" dirty="0">
                <a:latin typeface="宋体" panose="02010600030101010101" pitchFamily="2" charset="-122"/>
                <a:ea typeface="宋体" panose="02010600030101010101" pitchFamily="2" charset="-122"/>
              </a:rPr>
              <a:t> </a:t>
            </a:r>
            <a:endParaRPr lang="zh-CN" altLang="en-US" sz="2800" dirty="0">
              <a:latin typeface="宋体" panose="02010600030101010101" pitchFamily="2" charset="-122"/>
              <a:ea typeface="宋体" panose="02010600030101010101" pitchFamily="2" charset="-122"/>
            </a:endParaRPr>
          </a:p>
        </p:txBody>
      </p:sp>
      <p:sp>
        <p:nvSpPr>
          <p:cNvPr id="2" name="文本框 1"/>
          <p:cNvSpPr txBox="1"/>
          <p:nvPr/>
        </p:nvSpPr>
        <p:spPr>
          <a:xfrm>
            <a:off x="506095" y="1203960"/>
            <a:ext cx="8314690" cy="4030980"/>
          </a:xfrm>
          <a:prstGeom prst="rect">
            <a:avLst/>
          </a:prstGeom>
          <a:noFill/>
        </p:spPr>
        <p:txBody>
          <a:bodyPr wrap="square" rtlCol="0">
            <a:spAutoFit/>
          </a:bodyPr>
          <a:p>
            <a:r>
              <a:rPr lang="zh-CN" altLang="en-US" sz="3200"/>
              <a:t>6月中旬至9月下旬：部署2022年中小学、幼儿园教师专业技术资格评审工作；各地完成择优推荐工作，上报申报人员名单；完成职称多元评价工作；教师上传评审材料，学校网上公示评审材料。</a:t>
            </a:r>
            <a:endParaRPr lang="zh-CN" altLang="en-US" sz="3200"/>
          </a:p>
          <a:p>
            <a:r>
              <a:rPr lang="zh-CN" altLang="en-US" sz="3200"/>
              <a:t>10月21日前：各地教育行政部门上报申报晋升人员名单，完成评审材料上传工作。</a:t>
            </a:r>
            <a:endParaRPr lang="zh-CN" altLang="en-US" sz="3200"/>
          </a:p>
          <a:p>
            <a:r>
              <a:rPr lang="zh-CN" altLang="en-US" sz="3200"/>
              <a:t>10月底：网络评审。</a:t>
            </a:r>
            <a:endParaRPr lang="zh-CN" altLang="en-US" sz="3200"/>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1"/>
          <p:cNvSpPr>
            <a:spLocks noChangeArrowheads="1"/>
          </p:cNvSpPr>
          <p:nvPr/>
        </p:nvSpPr>
        <p:spPr bwMode="auto">
          <a:xfrm>
            <a:off x="1509713" y="1833563"/>
            <a:ext cx="6086475" cy="185737"/>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p:spPr>
        <p:txBody>
          <a:bodyPr wrap="none" anchor="ctr"/>
          <a:lstStyle/>
          <a:p>
            <a:endParaRPr lang="zh-CN" altLang="en-US" b="1">
              <a:ea typeface="华文细黑" panose="02010600040101010101" pitchFamily="2" charset="-122"/>
            </a:endParaRPr>
          </a:p>
        </p:txBody>
      </p:sp>
      <p:sp>
        <p:nvSpPr>
          <p:cNvPr id="13315" name="Rectangle 33"/>
          <p:cNvSpPr>
            <a:spLocks noChangeArrowheads="1"/>
          </p:cNvSpPr>
          <p:nvPr/>
        </p:nvSpPr>
        <p:spPr bwMode="auto">
          <a:xfrm>
            <a:off x="1509713" y="3089283"/>
            <a:ext cx="6086475" cy="185737"/>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p:spPr>
        <p:txBody>
          <a:bodyPr wrap="none" anchor="ctr"/>
          <a:lstStyle/>
          <a:p>
            <a:endParaRPr lang="zh-CN" altLang="en-US" b="1">
              <a:ea typeface="华文细黑" panose="02010600040101010101" pitchFamily="2" charset="-122"/>
            </a:endParaRPr>
          </a:p>
        </p:txBody>
      </p:sp>
      <p:sp>
        <p:nvSpPr>
          <p:cNvPr id="13316" name="Rectangle 34"/>
          <p:cNvSpPr>
            <a:spLocks noChangeArrowheads="1"/>
          </p:cNvSpPr>
          <p:nvPr/>
        </p:nvSpPr>
        <p:spPr bwMode="auto">
          <a:xfrm>
            <a:off x="1509713" y="3738570"/>
            <a:ext cx="6086475" cy="185738"/>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p:spPr>
        <p:txBody>
          <a:bodyPr wrap="none" anchor="ctr"/>
          <a:lstStyle/>
          <a:p>
            <a:endParaRPr lang="zh-CN" altLang="en-US" b="1">
              <a:ea typeface="华文细黑" panose="02010600040101010101" pitchFamily="2" charset="-122"/>
            </a:endParaRPr>
          </a:p>
        </p:txBody>
      </p:sp>
      <p:sp>
        <p:nvSpPr>
          <p:cNvPr id="13317" name="Rectangle 2"/>
          <p:cNvSpPr>
            <a:spLocks noGrp="1" noChangeArrowheads="1"/>
          </p:cNvSpPr>
          <p:nvPr>
            <p:ph type="title" idx="4294967295"/>
          </p:nvPr>
        </p:nvSpPr>
        <p:spPr>
          <a:xfrm>
            <a:off x="0" y="142875"/>
            <a:ext cx="8207375" cy="649288"/>
          </a:xfrm>
        </p:spPr>
        <p:txBody>
          <a:bodyPr>
            <a:normAutofit/>
          </a:bodyPr>
          <a:lstStyle/>
          <a:p>
            <a:r>
              <a:rPr lang="zh-CN" altLang="en-US" dirty="0" smtClean="0"/>
              <a:t>申报有关问题说明</a:t>
            </a:r>
            <a:endParaRPr lang="zh-CN" altLang="en-US" dirty="0"/>
          </a:p>
        </p:txBody>
      </p:sp>
      <p:sp>
        <p:nvSpPr>
          <p:cNvPr id="13318" name="AutoShape 6"/>
          <p:cNvSpPr>
            <a:spLocks noChangeArrowheads="1"/>
          </p:cNvSpPr>
          <p:nvPr/>
        </p:nvSpPr>
        <p:spPr bwMode="auto">
          <a:xfrm>
            <a:off x="1547813" y="1412875"/>
            <a:ext cx="6048375" cy="533400"/>
          </a:xfrm>
          <a:prstGeom prst="roundRect">
            <a:avLst>
              <a:gd name="adj" fmla="val 16667"/>
            </a:avLst>
          </a:prstGeom>
          <a:gradFill rotWithShape="1">
            <a:gsLst>
              <a:gs pos="0">
                <a:srgbClr val="FFFFFF"/>
              </a:gs>
              <a:gs pos="100000">
                <a:srgbClr val="DDDDDD"/>
              </a:gs>
            </a:gsLst>
            <a:lin ang="5400000" scaled="1"/>
          </a:gradFill>
          <a:ln w="9525">
            <a:solidFill>
              <a:schemeClr val="bg2"/>
            </a:solidFill>
            <a:round/>
          </a:ln>
        </p:spPr>
        <p:txBody>
          <a:bodyPr wrap="none" anchor="ctr"/>
          <a:lstStyle/>
          <a:p>
            <a:endParaRPr lang="zh-CN" altLang="en-US" b="1">
              <a:ea typeface="华文细黑" panose="02010600040101010101" pitchFamily="2" charset="-122"/>
            </a:endParaRPr>
          </a:p>
        </p:txBody>
      </p:sp>
      <p:sp>
        <p:nvSpPr>
          <p:cNvPr id="13319" name="AutoShape 12"/>
          <p:cNvSpPr>
            <a:spLocks noChangeArrowheads="1"/>
          </p:cNvSpPr>
          <p:nvPr/>
        </p:nvSpPr>
        <p:spPr bwMode="auto">
          <a:xfrm>
            <a:off x="1547813" y="2668595"/>
            <a:ext cx="6048375" cy="533400"/>
          </a:xfrm>
          <a:prstGeom prst="roundRect">
            <a:avLst>
              <a:gd name="adj" fmla="val 16667"/>
            </a:avLst>
          </a:prstGeom>
          <a:gradFill rotWithShape="1">
            <a:gsLst>
              <a:gs pos="0">
                <a:srgbClr val="FFFFFF"/>
              </a:gs>
              <a:gs pos="100000">
                <a:srgbClr val="DDDDDD"/>
              </a:gs>
            </a:gsLst>
            <a:lin ang="5400000" scaled="1"/>
          </a:gradFill>
          <a:ln w="9525">
            <a:solidFill>
              <a:schemeClr val="bg2"/>
            </a:solidFill>
            <a:round/>
          </a:ln>
        </p:spPr>
        <p:txBody>
          <a:bodyPr wrap="none" anchor="ctr"/>
          <a:lstStyle/>
          <a:p>
            <a:pPr algn="ctr"/>
            <a:endParaRPr lang="zh-CN" altLang="en-US" b="1" i="1">
              <a:latin typeface="微软雅黑" panose="020B0503020204020204" pitchFamily="34" charset="-122"/>
            </a:endParaRPr>
          </a:p>
        </p:txBody>
      </p:sp>
      <p:sp>
        <p:nvSpPr>
          <p:cNvPr id="13320" name="AutoShape 15"/>
          <p:cNvSpPr>
            <a:spLocks noChangeArrowheads="1"/>
          </p:cNvSpPr>
          <p:nvPr/>
        </p:nvSpPr>
        <p:spPr bwMode="auto">
          <a:xfrm>
            <a:off x="1547813" y="3317883"/>
            <a:ext cx="6048375" cy="533400"/>
          </a:xfrm>
          <a:prstGeom prst="roundRect">
            <a:avLst>
              <a:gd name="adj" fmla="val 16667"/>
            </a:avLst>
          </a:prstGeom>
          <a:gradFill rotWithShape="1">
            <a:gsLst>
              <a:gs pos="0">
                <a:srgbClr val="FFFFFF"/>
              </a:gs>
              <a:gs pos="100000">
                <a:srgbClr val="DDDDDD"/>
              </a:gs>
            </a:gsLst>
            <a:lin ang="5400000" scaled="1"/>
          </a:gradFill>
          <a:ln w="9525">
            <a:solidFill>
              <a:schemeClr val="bg2"/>
            </a:solidFill>
            <a:round/>
          </a:ln>
        </p:spPr>
        <p:txBody>
          <a:bodyPr wrap="none" anchor="ctr"/>
          <a:lstStyle/>
          <a:p>
            <a:endParaRPr lang="zh-CN" altLang="en-US" b="1">
              <a:ea typeface="华文细黑" panose="02010600040101010101" pitchFamily="2" charset="-122"/>
            </a:endParaRPr>
          </a:p>
        </p:txBody>
      </p:sp>
      <p:sp>
        <p:nvSpPr>
          <p:cNvPr id="13321" name="AutoShape 19"/>
          <p:cNvSpPr>
            <a:spLocks noChangeArrowheads="1"/>
          </p:cNvSpPr>
          <p:nvPr/>
        </p:nvSpPr>
        <p:spPr bwMode="auto">
          <a:xfrm>
            <a:off x="4356100" y="2163770"/>
            <a:ext cx="431800" cy="215900"/>
          </a:xfrm>
          <a:prstGeom prst="leftArrow">
            <a:avLst>
              <a:gd name="adj1" fmla="val 50278"/>
              <a:gd name="adj2" fmla="val 72731"/>
            </a:avLst>
          </a:prstGeom>
          <a:solidFill>
            <a:schemeClr val="bg1"/>
          </a:solidFill>
          <a:ln w="9525">
            <a:noFill/>
            <a:miter lim="800000"/>
          </a:ln>
        </p:spPr>
        <p:txBody>
          <a:bodyPr wrap="none" anchor="ctr"/>
          <a:lstStyle/>
          <a:p>
            <a:endParaRPr lang="zh-CN" altLang="en-US" b="1">
              <a:ea typeface="华文细黑" panose="02010600040101010101" pitchFamily="2" charset="-122"/>
            </a:endParaRPr>
          </a:p>
        </p:txBody>
      </p:sp>
      <p:sp>
        <p:nvSpPr>
          <p:cNvPr id="13322" name="WordArt 20"/>
          <p:cNvSpPr>
            <a:spLocks noChangeArrowheads="1" noChangeShapeType="1" noTextEdit="1"/>
          </p:cNvSpPr>
          <p:nvPr/>
        </p:nvSpPr>
        <p:spPr bwMode="auto">
          <a:xfrm>
            <a:off x="1800225" y="1555750"/>
            <a:ext cx="1206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accent2"/>
                  </a:solidFill>
                  <a:round/>
                </a:ln>
                <a:solidFill>
                  <a:schemeClr val="accent2"/>
                </a:solidFill>
                <a:latin typeface="黑体" panose="02010600030101010101" charset="-122"/>
                <a:ea typeface="黑体" panose="02010600030101010101" charset="-122"/>
              </a:rPr>
              <a:t>1</a:t>
            </a:r>
            <a:endParaRPr lang="zh-CN" altLang="en-US" sz="3600" b="1" kern="10">
              <a:ln w="3175">
                <a:solidFill>
                  <a:schemeClr val="accent2"/>
                </a:solidFill>
                <a:round/>
              </a:ln>
              <a:solidFill>
                <a:schemeClr val="accent2"/>
              </a:solidFill>
              <a:latin typeface="黑体" panose="02010600030101010101" charset="-122"/>
              <a:ea typeface="黑体" panose="02010600030101010101" charset="-122"/>
            </a:endParaRPr>
          </a:p>
        </p:txBody>
      </p:sp>
      <p:sp>
        <p:nvSpPr>
          <p:cNvPr id="13323" name="WordArt 21"/>
          <p:cNvSpPr>
            <a:spLocks noChangeArrowheads="1" noChangeShapeType="1" noTextEdit="1"/>
          </p:cNvSpPr>
          <p:nvPr/>
        </p:nvSpPr>
        <p:spPr bwMode="auto">
          <a:xfrm>
            <a:off x="1797050" y="2136783"/>
            <a:ext cx="1841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bg1"/>
                  </a:solidFill>
                  <a:round/>
                </a:ln>
                <a:solidFill>
                  <a:schemeClr val="bg1"/>
                </a:solidFill>
                <a:latin typeface="黑体" panose="02010600030101010101" charset="-122"/>
                <a:ea typeface="黑体" panose="02010600030101010101" charset="-122"/>
              </a:rPr>
              <a:t>2</a:t>
            </a:r>
            <a:endParaRPr lang="zh-CN" altLang="en-US" sz="3600" b="1" kern="10">
              <a:ln w="3175">
                <a:solidFill>
                  <a:schemeClr val="bg1"/>
                </a:solidFill>
                <a:round/>
              </a:ln>
              <a:solidFill>
                <a:schemeClr val="bg1"/>
              </a:solidFill>
              <a:latin typeface="黑体" panose="02010600030101010101" charset="-122"/>
              <a:ea typeface="黑体" panose="02010600030101010101" charset="-122"/>
            </a:endParaRPr>
          </a:p>
        </p:txBody>
      </p:sp>
      <p:sp>
        <p:nvSpPr>
          <p:cNvPr id="13324" name="WordArt 22"/>
          <p:cNvSpPr>
            <a:spLocks noChangeArrowheads="1" noChangeShapeType="1" noTextEdit="1"/>
          </p:cNvSpPr>
          <p:nvPr/>
        </p:nvSpPr>
        <p:spPr bwMode="auto">
          <a:xfrm>
            <a:off x="1774825" y="2801945"/>
            <a:ext cx="1841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accent2"/>
                  </a:solidFill>
                  <a:round/>
                </a:ln>
                <a:solidFill>
                  <a:schemeClr val="accent2"/>
                </a:solidFill>
                <a:latin typeface="黑体" panose="02010600030101010101" charset="-122"/>
                <a:ea typeface="黑体" panose="02010600030101010101" charset="-122"/>
              </a:rPr>
              <a:t>3</a:t>
            </a:r>
            <a:endParaRPr lang="zh-CN" altLang="en-US" sz="3600" b="1" kern="10">
              <a:ln w="3175">
                <a:solidFill>
                  <a:schemeClr val="accent2"/>
                </a:solidFill>
                <a:round/>
              </a:ln>
              <a:solidFill>
                <a:schemeClr val="accent2"/>
              </a:solidFill>
              <a:latin typeface="黑体" panose="02010600030101010101" charset="-122"/>
              <a:ea typeface="黑体" panose="02010600030101010101" charset="-122"/>
            </a:endParaRPr>
          </a:p>
        </p:txBody>
      </p:sp>
      <p:sp>
        <p:nvSpPr>
          <p:cNvPr id="13325" name="WordArt 23"/>
          <p:cNvSpPr>
            <a:spLocks noChangeArrowheads="1" noChangeShapeType="1" noTextEdit="1"/>
          </p:cNvSpPr>
          <p:nvPr/>
        </p:nvSpPr>
        <p:spPr bwMode="auto">
          <a:xfrm>
            <a:off x="1755775" y="3459170"/>
            <a:ext cx="1841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accent2"/>
                  </a:solidFill>
                  <a:round/>
                </a:ln>
                <a:solidFill>
                  <a:schemeClr val="accent2"/>
                </a:solidFill>
                <a:latin typeface="黑体" panose="02010600030101010101" charset="-122"/>
                <a:ea typeface="黑体" panose="02010600030101010101" charset="-122"/>
              </a:rPr>
              <a:t>4</a:t>
            </a:r>
            <a:endParaRPr lang="zh-CN" altLang="en-US" sz="3600" b="1" kern="10">
              <a:ln w="3175">
                <a:solidFill>
                  <a:schemeClr val="accent2"/>
                </a:solidFill>
                <a:round/>
              </a:ln>
              <a:solidFill>
                <a:schemeClr val="accent2"/>
              </a:solidFill>
              <a:latin typeface="黑体" panose="02010600030101010101" charset="-122"/>
              <a:ea typeface="黑体" panose="02010600030101010101" charset="-122"/>
            </a:endParaRPr>
          </a:p>
        </p:txBody>
      </p:sp>
      <p:sp>
        <p:nvSpPr>
          <p:cNvPr id="13326" name="AutoShape 25"/>
          <p:cNvSpPr>
            <a:spLocks noChangeArrowheads="1"/>
          </p:cNvSpPr>
          <p:nvPr/>
        </p:nvSpPr>
        <p:spPr bwMode="auto">
          <a:xfrm>
            <a:off x="1620838" y="1412875"/>
            <a:ext cx="5403850" cy="533400"/>
          </a:xfrm>
          <a:prstGeom prst="roundRect">
            <a:avLst>
              <a:gd name="adj" fmla="val 0"/>
            </a:avLst>
          </a:prstGeom>
          <a:noFill/>
          <a:ln w="9525">
            <a:noFill/>
            <a:round/>
          </a:ln>
        </p:spPr>
        <p:txBody>
          <a:bodyPr wrap="none" lIns="144000" anchor="ctr"/>
          <a:lstStyle/>
          <a:p>
            <a:pPr lvl="1"/>
            <a:r>
              <a:rPr lang="zh-CN" altLang="en-US" sz="2400" b="1" dirty="0" smtClean="0">
                <a:latin typeface="微软雅黑" panose="020B0503020204020204" pitchFamily="34" charset="-122"/>
              </a:rPr>
              <a:t>关于推荐申报</a:t>
            </a:r>
            <a:endParaRPr lang="zh-CN" altLang="en-US" sz="2400" b="1" dirty="0">
              <a:latin typeface="微软雅黑" panose="020B0503020204020204" pitchFamily="34" charset="-122"/>
            </a:endParaRPr>
          </a:p>
        </p:txBody>
      </p:sp>
      <p:sp>
        <p:nvSpPr>
          <p:cNvPr id="13327" name="AutoShape 26"/>
          <p:cNvSpPr>
            <a:spLocks noChangeArrowheads="1"/>
          </p:cNvSpPr>
          <p:nvPr/>
        </p:nvSpPr>
        <p:spPr bwMode="auto">
          <a:xfrm>
            <a:off x="1620838" y="2060575"/>
            <a:ext cx="5403850" cy="533400"/>
          </a:xfrm>
          <a:prstGeom prst="roundRect">
            <a:avLst>
              <a:gd name="adj" fmla="val 0"/>
            </a:avLst>
          </a:prstGeom>
          <a:noFill/>
          <a:ln w="9525">
            <a:noFill/>
            <a:round/>
          </a:ln>
        </p:spPr>
        <p:txBody>
          <a:bodyPr wrap="none" lIns="144000" anchor="ctr"/>
          <a:lstStyle/>
          <a:p>
            <a:pPr lvl="1"/>
            <a:r>
              <a:rPr lang="zh-CN" altLang="en-US" b="1">
                <a:solidFill>
                  <a:schemeClr val="bg1"/>
                </a:solidFill>
                <a:latin typeface="微软雅黑" panose="020B0503020204020204" pitchFamily="34" charset="-122"/>
              </a:rPr>
              <a:t>单击添加目录内容</a:t>
            </a:r>
            <a:r>
              <a:rPr lang="en-US" b="1">
                <a:solidFill>
                  <a:schemeClr val="bg1"/>
                </a:solidFill>
                <a:latin typeface="微软雅黑" panose="020B0503020204020204" pitchFamily="34" charset="-122"/>
              </a:rPr>
              <a:t>2</a:t>
            </a:r>
            <a:endParaRPr lang="en-US" b="1">
              <a:solidFill>
                <a:schemeClr val="bg1"/>
              </a:solidFill>
              <a:latin typeface="微软雅黑" panose="020B0503020204020204" pitchFamily="34" charset="-122"/>
            </a:endParaRPr>
          </a:p>
        </p:txBody>
      </p:sp>
      <p:sp>
        <p:nvSpPr>
          <p:cNvPr id="13328" name="AutoShape 27"/>
          <p:cNvSpPr>
            <a:spLocks noChangeArrowheads="1"/>
          </p:cNvSpPr>
          <p:nvPr/>
        </p:nvSpPr>
        <p:spPr bwMode="auto">
          <a:xfrm>
            <a:off x="1620838" y="3286124"/>
            <a:ext cx="5403850" cy="533400"/>
          </a:xfrm>
          <a:prstGeom prst="roundRect">
            <a:avLst>
              <a:gd name="adj" fmla="val 0"/>
            </a:avLst>
          </a:prstGeom>
          <a:noFill/>
          <a:ln w="9525">
            <a:noFill/>
            <a:round/>
          </a:ln>
        </p:spPr>
        <p:txBody>
          <a:bodyPr wrap="none" anchor="ctr"/>
          <a:lstStyle/>
          <a:p>
            <a:pPr lvl="1"/>
            <a:r>
              <a:rPr lang="zh-CN" altLang="en-US" sz="2400" b="1" dirty="0">
                <a:latin typeface="微软雅黑" panose="020B0503020204020204" pitchFamily="34" charset="-122"/>
              </a:rPr>
              <a:t>关于有效学历</a:t>
            </a:r>
            <a:endParaRPr lang="zh-CN" altLang="en-US" sz="2400" b="1" dirty="0">
              <a:latin typeface="微软雅黑" panose="020B0503020204020204" pitchFamily="34" charset="-122"/>
            </a:endParaRPr>
          </a:p>
        </p:txBody>
      </p:sp>
      <p:sp>
        <p:nvSpPr>
          <p:cNvPr id="13330" name="Rectangle 31"/>
          <p:cNvSpPr>
            <a:spLocks noChangeArrowheads="1"/>
          </p:cNvSpPr>
          <p:nvPr/>
        </p:nvSpPr>
        <p:spPr bwMode="auto">
          <a:xfrm>
            <a:off x="1509713" y="2439995"/>
            <a:ext cx="6086475" cy="187325"/>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a:effectLst/>
        </p:spPr>
        <p:txBody>
          <a:bodyPr wrap="none" anchor="ctr"/>
          <a:lstStyle/>
          <a:p>
            <a:endParaRPr lang="zh-CN" altLang="en-US" b="1">
              <a:ea typeface="华文细黑" panose="02010600040101010101" pitchFamily="2" charset="-122"/>
            </a:endParaRPr>
          </a:p>
        </p:txBody>
      </p:sp>
      <p:sp>
        <p:nvSpPr>
          <p:cNvPr id="13331" name="AutoShape 6"/>
          <p:cNvSpPr>
            <a:spLocks noChangeArrowheads="1"/>
          </p:cNvSpPr>
          <p:nvPr/>
        </p:nvSpPr>
        <p:spPr bwMode="auto">
          <a:xfrm>
            <a:off x="1547813" y="2038344"/>
            <a:ext cx="6048375" cy="533400"/>
          </a:xfrm>
          <a:prstGeom prst="roundRect">
            <a:avLst>
              <a:gd name="adj" fmla="val 16667"/>
            </a:avLst>
          </a:prstGeom>
          <a:gradFill rotWithShape="1">
            <a:gsLst>
              <a:gs pos="0">
                <a:srgbClr val="FFFFFF"/>
              </a:gs>
              <a:gs pos="100000">
                <a:srgbClr val="DDDDDD"/>
              </a:gs>
            </a:gsLst>
            <a:lin ang="5400000" scaled="1"/>
          </a:gradFill>
          <a:ln w="9525">
            <a:solidFill>
              <a:schemeClr val="bg2"/>
            </a:solidFill>
            <a:round/>
          </a:ln>
          <a:effectLst/>
        </p:spPr>
        <p:txBody>
          <a:bodyPr wrap="none" anchor="ctr"/>
          <a:lstStyle/>
          <a:p>
            <a:endParaRPr lang="zh-CN" altLang="en-US" b="1">
              <a:ea typeface="华文细黑" panose="02010600040101010101" pitchFamily="2" charset="-122"/>
            </a:endParaRPr>
          </a:p>
        </p:txBody>
      </p:sp>
      <p:sp>
        <p:nvSpPr>
          <p:cNvPr id="13332" name="WordArt 20"/>
          <p:cNvSpPr>
            <a:spLocks noChangeArrowheads="1" noChangeShapeType="1" noTextEdit="1"/>
          </p:cNvSpPr>
          <p:nvPr/>
        </p:nvSpPr>
        <p:spPr bwMode="auto">
          <a:xfrm>
            <a:off x="1800225" y="2163770"/>
            <a:ext cx="180975" cy="282575"/>
          </a:xfrm>
          <a:prstGeom prst="rect">
            <a:avLst/>
          </a:prstGeom>
        </p:spPr>
        <p:txBody>
          <a:bodyPr wrap="none" fromWordArt="1">
            <a:prstTxWarp prst="textPlain">
              <a:avLst>
                <a:gd name="adj" fmla="val 50000"/>
              </a:avLst>
            </a:prstTxWarp>
          </a:bodyPr>
          <a:lstStyle/>
          <a:p>
            <a:pPr algn="ctr"/>
            <a:r>
              <a:rPr lang="zh-CN" altLang="en-US" sz="3600" b="1" kern="10">
                <a:ln w="3175">
                  <a:solidFill>
                    <a:schemeClr val="accent2"/>
                  </a:solidFill>
                  <a:round/>
                </a:ln>
                <a:solidFill>
                  <a:schemeClr val="accent2"/>
                </a:solidFill>
                <a:latin typeface="黑体" panose="02010600030101010101" charset="-122"/>
                <a:ea typeface="黑体" panose="02010600030101010101" charset="-122"/>
              </a:rPr>
              <a:t>２</a:t>
            </a:r>
            <a:endParaRPr lang="zh-CN" altLang="en-US" sz="3600" b="1" kern="10">
              <a:ln w="3175">
                <a:solidFill>
                  <a:schemeClr val="accent2"/>
                </a:solidFill>
                <a:round/>
              </a:ln>
              <a:solidFill>
                <a:schemeClr val="accent2"/>
              </a:solidFill>
              <a:latin typeface="黑体" panose="02010600030101010101" charset="-122"/>
              <a:ea typeface="黑体" panose="02010600030101010101" charset="-122"/>
            </a:endParaRPr>
          </a:p>
        </p:txBody>
      </p:sp>
      <p:sp>
        <p:nvSpPr>
          <p:cNvPr id="13335" name="Rectangle 34"/>
          <p:cNvSpPr>
            <a:spLocks noChangeArrowheads="1"/>
          </p:cNvSpPr>
          <p:nvPr/>
        </p:nvSpPr>
        <p:spPr bwMode="auto">
          <a:xfrm>
            <a:off x="1476375" y="4425950"/>
            <a:ext cx="6086475" cy="185738"/>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p:spPr>
        <p:txBody>
          <a:bodyPr wrap="none" anchor="ctr"/>
          <a:lstStyle/>
          <a:p>
            <a:endParaRPr lang="zh-CN" altLang="en-US" b="1">
              <a:ea typeface="华文细黑" panose="02010600040101010101" pitchFamily="2" charset="-122"/>
            </a:endParaRPr>
          </a:p>
        </p:txBody>
      </p:sp>
      <p:sp>
        <p:nvSpPr>
          <p:cNvPr id="13336" name="AutoShape 15"/>
          <p:cNvSpPr>
            <a:spLocks noChangeArrowheads="1"/>
          </p:cNvSpPr>
          <p:nvPr/>
        </p:nvSpPr>
        <p:spPr bwMode="auto">
          <a:xfrm>
            <a:off x="1514475" y="3965583"/>
            <a:ext cx="6048375" cy="533400"/>
          </a:xfrm>
          <a:prstGeom prst="roundRect">
            <a:avLst>
              <a:gd name="adj" fmla="val 16667"/>
            </a:avLst>
          </a:prstGeom>
          <a:gradFill rotWithShape="1">
            <a:gsLst>
              <a:gs pos="0">
                <a:srgbClr val="FFFFFF"/>
              </a:gs>
              <a:gs pos="100000">
                <a:srgbClr val="DDDDDD"/>
              </a:gs>
            </a:gsLst>
            <a:lin ang="5400000" scaled="1"/>
          </a:gradFill>
          <a:ln w="9525">
            <a:solidFill>
              <a:schemeClr val="bg2"/>
            </a:solidFill>
            <a:round/>
          </a:ln>
        </p:spPr>
        <p:txBody>
          <a:bodyPr wrap="none" anchor="ctr"/>
          <a:lstStyle/>
          <a:p>
            <a:endParaRPr lang="zh-CN" altLang="en-US" b="1">
              <a:ea typeface="华文细黑" panose="02010600040101010101" pitchFamily="2" charset="-122"/>
            </a:endParaRPr>
          </a:p>
        </p:txBody>
      </p:sp>
      <p:sp>
        <p:nvSpPr>
          <p:cNvPr id="13337" name="WordArt 23"/>
          <p:cNvSpPr>
            <a:spLocks noChangeArrowheads="1" noChangeShapeType="1" noTextEdit="1"/>
          </p:cNvSpPr>
          <p:nvPr/>
        </p:nvSpPr>
        <p:spPr bwMode="auto">
          <a:xfrm>
            <a:off x="1722438" y="4106870"/>
            <a:ext cx="1841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accent2"/>
                  </a:solidFill>
                  <a:round/>
                </a:ln>
                <a:solidFill>
                  <a:schemeClr val="accent2"/>
                </a:solidFill>
                <a:latin typeface="黑体" panose="02010600030101010101" charset="-122"/>
                <a:ea typeface="黑体" panose="02010600030101010101" charset="-122"/>
              </a:rPr>
              <a:t>5</a:t>
            </a:r>
            <a:endParaRPr lang="zh-CN" altLang="en-US" sz="3600" b="1" kern="10">
              <a:ln w="3175">
                <a:solidFill>
                  <a:schemeClr val="accent2"/>
                </a:solidFill>
                <a:round/>
              </a:ln>
              <a:solidFill>
                <a:schemeClr val="accent2"/>
              </a:solidFill>
              <a:latin typeface="黑体" panose="02010600030101010101" charset="-122"/>
              <a:ea typeface="黑体" panose="02010600030101010101" charset="-122"/>
            </a:endParaRPr>
          </a:p>
        </p:txBody>
      </p:sp>
      <p:sp>
        <p:nvSpPr>
          <p:cNvPr id="13338" name="AutoShape 28"/>
          <p:cNvSpPr>
            <a:spLocks noChangeArrowheads="1"/>
          </p:cNvSpPr>
          <p:nvPr/>
        </p:nvSpPr>
        <p:spPr bwMode="auto">
          <a:xfrm>
            <a:off x="1587500" y="2681286"/>
            <a:ext cx="5403850" cy="533400"/>
          </a:xfrm>
          <a:prstGeom prst="roundRect">
            <a:avLst>
              <a:gd name="adj" fmla="val 0"/>
            </a:avLst>
          </a:prstGeom>
          <a:noFill/>
          <a:ln w="9525">
            <a:noFill/>
            <a:round/>
          </a:ln>
        </p:spPr>
        <p:txBody>
          <a:bodyPr wrap="none" lIns="144000" anchor="ctr"/>
          <a:lstStyle/>
          <a:p>
            <a:pPr lvl="1"/>
            <a:r>
              <a:rPr lang="zh-CN" altLang="en-US" sz="2400" b="1" dirty="0">
                <a:latin typeface="微软雅黑" panose="020B0503020204020204" pitchFamily="34" charset="-122"/>
              </a:rPr>
              <a:t>关于材料截止时间</a:t>
            </a:r>
            <a:endParaRPr lang="zh-CN" altLang="en-US" sz="2400" b="1" dirty="0">
              <a:latin typeface="微软雅黑" panose="020B0503020204020204" pitchFamily="34" charset="-122"/>
            </a:endParaRPr>
          </a:p>
        </p:txBody>
      </p:sp>
      <p:sp>
        <p:nvSpPr>
          <p:cNvPr id="13333" name="AutoShape 25"/>
          <p:cNvSpPr>
            <a:spLocks noChangeArrowheads="1"/>
          </p:cNvSpPr>
          <p:nvPr/>
        </p:nvSpPr>
        <p:spPr bwMode="auto">
          <a:xfrm>
            <a:off x="1620838" y="2038344"/>
            <a:ext cx="5403850" cy="533400"/>
          </a:xfrm>
          <a:prstGeom prst="roundRect">
            <a:avLst>
              <a:gd name="adj" fmla="val 0"/>
            </a:avLst>
          </a:prstGeom>
          <a:noFill/>
          <a:ln w="9525">
            <a:noFill/>
            <a:round/>
          </a:ln>
          <a:effectLst/>
        </p:spPr>
        <p:txBody>
          <a:bodyPr wrap="none" lIns="144000" anchor="ctr"/>
          <a:lstStyle/>
          <a:p>
            <a:pPr lvl="1"/>
            <a:r>
              <a:rPr lang="zh-CN" altLang="en-US" sz="2400" b="1" dirty="0" smtClean="0">
                <a:latin typeface="微软雅黑" panose="020B0503020204020204" pitchFamily="34" charset="-122"/>
              </a:rPr>
              <a:t>关于教师校际流动要求</a:t>
            </a:r>
            <a:endParaRPr lang="zh-CN" altLang="en-US" sz="2400" b="1" dirty="0">
              <a:latin typeface="微软雅黑" panose="020B0503020204020204" pitchFamily="34" charset="-122"/>
            </a:endParaRPr>
          </a:p>
        </p:txBody>
      </p:sp>
      <p:sp>
        <p:nvSpPr>
          <p:cNvPr id="13339" name="Rectangle 34"/>
          <p:cNvSpPr>
            <a:spLocks noChangeArrowheads="1"/>
          </p:cNvSpPr>
          <p:nvPr/>
        </p:nvSpPr>
        <p:spPr bwMode="auto">
          <a:xfrm>
            <a:off x="1476375" y="5073650"/>
            <a:ext cx="6086475" cy="185738"/>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p:spPr>
        <p:txBody>
          <a:bodyPr wrap="none" anchor="ctr"/>
          <a:lstStyle/>
          <a:p>
            <a:endParaRPr lang="zh-CN" altLang="en-US" b="1">
              <a:ea typeface="华文细黑" panose="02010600040101010101" pitchFamily="2" charset="-122"/>
            </a:endParaRPr>
          </a:p>
        </p:txBody>
      </p:sp>
      <p:sp>
        <p:nvSpPr>
          <p:cNvPr id="13340" name="AutoShape 15"/>
          <p:cNvSpPr>
            <a:spLocks noChangeArrowheads="1"/>
          </p:cNvSpPr>
          <p:nvPr/>
        </p:nvSpPr>
        <p:spPr bwMode="auto">
          <a:xfrm>
            <a:off x="1514475" y="4652963"/>
            <a:ext cx="6048375" cy="533400"/>
          </a:xfrm>
          <a:prstGeom prst="roundRect">
            <a:avLst>
              <a:gd name="adj" fmla="val 16667"/>
            </a:avLst>
          </a:prstGeom>
          <a:gradFill rotWithShape="1">
            <a:gsLst>
              <a:gs pos="0">
                <a:srgbClr val="FFFFFF"/>
              </a:gs>
              <a:gs pos="100000">
                <a:srgbClr val="DDDDDD"/>
              </a:gs>
            </a:gsLst>
            <a:lin ang="5400000" scaled="1"/>
          </a:gradFill>
          <a:ln w="9525">
            <a:solidFill>
              <a:schemeClr val="bg2"/>
            </a:solidFill>
            <a:round/>
          </a:ln>
        </p:spPr>
        <p:txBody>
          <a:bodyPr wrap="none" anchor="ctr"/>
          <a:lstStyle/>
          <a:p>
            <a:endParaRPr lang="zh-CN" altLang="en-US" b="1">
              <a:ea typeface="华文细黑" panose="02010600040101010101" pitchFamily="2" charset="-122"/>
            </a:endParaRPr>
          </a:p>
        </p:txBody>
      </p:sp>
      <p:sp>
        <p:nvSpPr>
          <p:cNvPr id="13341" name="WordArt 23"/>
          <p:cNvSpPr>
            <a:spLocks noChangeArrowheads="1" noChangeShapeType="1" noTextEdit="1"/>
          </p:cNvSpPr>
          <p:nvPr/>
        </p:nvSpPr>
        <p:spPr bwMode="auto">
          <a:xfrm>
            <a:off x="1722438" y="4794250"/>
            <a:ext cx="1841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accent2"/>
                  </a:solidFill>
                  <a:round/>
                </a:ln>
                <a:solidFill>
                  <a:schemeClr val="accent2"/>
                </a:solidFill>
                <a:latin typeface="黑体" panose="02010600030101010101" charset="-122"/>
                <a:ea typeface="黑体" panose="02010600030101010101" charset="-122"/>
              </a:rPr>
              <a:t>6</a:t>
            </a:r>
            <a:endParaRPr lang="zh-CN" altLang="en-US" sz="3600" b="1" kern="10">
              <a:ln w="3175">
                <a:solidFill>
                  <a:schemeClr val="accent2"/>
                </a:solidFill>
                <a:round/>
              </a:ln>
              <a:solidFill>
                <a:schemeClr val="accent2"/>
              </a:solidFill>
              <a:latin typeface="黑体" panose="02010600030101010101" charset="-122"/>
              <a:ea typeface="黑体" panose="02010600030101010101" charset="-122"/>
            </a:endParaRPr>
          </a:p>
        </p:txBody>
      </p:sp>
      <p:sp>
        <p:nvSpPr>
          <p:cNvPr id="13342" name="AutoShape 25"/>
          <p:cNvSpPr>
            <a:spLocks noChangeArrowheads="1"/>
          </p:cNvSpPr>
          <p:nvPr/>
        </p:nvSpPr>
        <p:spPr bwMode="auto">
          <a:xfrm>
            <a:off x="1620838" y="4652963"/>
            <a:ext cx="5403850" cy="533400"/>
          </a:xfrm>
          <a:prstGeom prst="roundRect">
            <a:avLst>
              <a:gd name="adj" fmla="val 0"/>
            </a:avLst>
          </a:prstGeom>
          <a:noFill/>
          <a:ln w="9525">
            <a:noFill/>
            <a:round/>
          </a:ln>
          <a:effectLst/>
        </p:spPr>
        <p:txBody>
          <a:bodyPr wrap="none" lIns="144000" anchor="ctr"/>
          <a:lstStyle/>
          <a:p>
            <a:pPr lvl="1"/>
            <a:r>
              <a:rPr lang="zh-CN" altLang="en-US" sz="2400" b="1">
                <a:latin typeface="微软雅黑" panose="020B0503020204020204" pitchFamily="34" charset="-122"/>
              </a:rPr>
              <a:t>关于评审材料不规范或缺失</a:t>
            </a:r>
            <a:endParaRPr lang="zh-CN" altLang="en-US" sz="2400" b="1">
              <a:latin typeface="微软雅黑" panose="020B0503020204020204" pitchFamily="34" charset="-122"/>
            </a:endParaRPr>
          </a:p>
        </p:txBody>
      </p:sp>
      <p:sp>
        <p:nvSpPr>
          <p:cNvPr id="13343" name="Rectangle 34"/>
          <p:cNvSpPr>
            <a:spLocks noChangeArrowheads="1"/>
          </p:cNvSpPr>
          <p:nvPr/>
        </p:nvSpPr>
        <p:spPr bwMode="auto">
          <a:xfrm>
            <a:off x="1438275" y="5721350"/>
            <a:ext cx="6086475" cy="185738"/>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p:spPr>
        <p:txBody>
          <a:bodyPr wrap="none" anchor="ctr"/>
          <a:lstStyle/>
          <a:p>
            <a:endParaRPr lang="zh-CN" altLang="en-US" b="1">
              <a:ea typeface="华文细黑" panose="02010600040101010101" pitchFamily="2" charset="-122"/>
            </a:endParaRPr>
          </a:p>
        </p:txBody>
      </p:sp>
      <p:sp>
        <p:nvSpPr>
          <p:cNvPr id="13344" name="AutoShape 15"/>
          <p:cNvSpPr>
            <a:spLocks noChangeArrowheads="1"/>
          </p:cNvSpPr>
          <p:nvPr/>
        </p:nvSpPr>
        <p:spPr bwMode="auto">
          <a:xfrm>
            <a:off x="1476375" y="5300663"/>
            <a:ext cx="6048375" cy="533400"/>
          </a:xfrm>
          <a:prstGeom prst="roundRect">
            <a:avLst>
              <a:gd name="adj" fmla="val 16667"/>
            </a:avLst>
          </a:prstGeom>
          <a:gradFill rotWithShape="1">
            <a:gsLst>
              <a:gs pos="0">
                <a:srgbClr val="FFFFFF"/>
              </a:gs>
              <a:gs pos="100000">
                <a:srgbClr val="DDDDDD"/>
              </a:gs>
            </a:gsLst>
            <a:lin ang="5400000" scaled="1"/>
          </a:gradFill>
          <a:ln w="9525">
            <a:solidFill>
              <a:schemeClr val="bg2"/>
            </a:solidFill>
            <a:round/>
          </a:ln>
        </p:spPr>
        <p:txBody>
          <a:bodyPr wrap="none" anchor="ctr"/>
          <a:lstStyle/>
          <a:p>
            <a:endParaRPr lang="zh-CN" altLang="en-US" b="1">
              <a:ea typeface="华文细黑" panose="02010600040101010101" pitchFamily="2" charset="-122"/>
            </a:endParaRPr>
          </a:p>
        </p:txBody>
      </p:sp>
      <p:sp>
        <p:nvSpPr>
          <p:cNvPr id="13345" name="WordArt 23"/>
          <p:cNvSpPr>
            <a:spLocks noChangeArrowheads="1" noChangeShapeType="1" noTextEdit="1"/>
          </p:cNvSpPr>
          <p:nvPr/>
        </p:nvSpPr>
        <p:spPr bwMode="auto">
          <a:xfrm>
            <a:off x="1684338" y="5441950"/>
            <a:ext cx="1841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accent2"/>
                  </a:solidFill>
                  <a:round/>
                </a:ln>
                <a:solidFill>
                  <a:schemeClr val="accent2"/>
                </a:solidFill>
                <a:latin typeface="黑体" panose="02010600030101010101" charset="-122"/>
                <a:ea typeface="黑体" panose="02010600030101010101" charset="-122"/>
              </a:rPr>
              <a:t>7</a:t>
            </a:r>
            <a:endParaRPr lang="zh-CN" altLang="en-US" sz="3600" b="1" kern="10">
              <a:ln w="3175">
                <a:solidFill>
                  <a:schemeClr val="accent2"/>
                </a:solidFill>
                <a:round/>
              </a:ln>
              <a:solidFill>
                <a:schemeClr val="accent2"/>
              </a:solidFill>
              <a:latin typeface="黑体" panose="02010600030101010101" charset="-122"/>
              <a:ea typeface="黑体" panose="02010600030101010101" charset="-122"/>
            </a:endParaRPr>
          </a:p>
        </p:txBody>
      </p:sp>
      <p:sp>
        <p:nvSpPr>
          <p:cNvPr id="13346" name="AutoShape 25"/>
          <p:cNvSpPr>
            <a:spLocks noChangeArrowheads="1"/>
          </p:cNvSpPr>
          <p:nvPr/>
        </p:nvSpPr>
        <p:spPr bwMode="auto">
          <a:xfrm>
            <a:off x="1582738" y="5272088"/>
            <a:ext cx="5403850" cy="533400"/>
          </a:xfrm>
          <a:prstGeom prst="roundRect">
            <a:avLst>
              <a:gd name="adj" fmla="val 0"/>
            </a:avLst>
          </a:prstGeom>
          <a:noFill/>
          <a:ln w="9525">
            <a:noFill/>
            <a:round/>
          </a:ln>
          <a:effectLst/>
        </p:spPr>
        <p:txBody>
          <a:bodyPr wrap="none" lIns="144000" anchor="ctr"/>
          <a:lstStyle/>
          <a:p>
            <a:pPr lvl="1"/>
            <a:r>
              <a:rPr lang="zh-CN" altLang="en-US" sz="2400" b="1">
                <a:latin typeface="微软雅黑" panose="020B0503020204020204" pitchFamily="34" charset="-122"/>
              </a:rPr>
              <a:t>关于乡村教师</a:t>
            </a:r>
            <a:endParaRPr lang="zh-CN" altLang="en-US" sz="2400" b="1">
              <a:latin typeface="微软雅黑" panose="020B0503020204020204" pitchFamily="34" charset="-122"/>
            </a:endParaRPr>
          </a:p>
        </p:txBody>
      </p:sp>
      <p:sp>
        <p:nvSpPr>
          <p:cNvPr id="13329" name="AutoShape 28"/>
          <p:cNvSpPr>
            <a:spLocks noChangeArrowheads="1"/>
          </p:cNvSpPr>
          <p:nvPr/>
        </p:nvSpPr>
        <p:spPr bwMode="auto">
          <a:xfrm>
            <a:off x="1620838" y="3967170"/>
            <a:ext cx="5403850" cy="533400"/>
          </a:xfrm>
          <a:prstGeom prst="roundRect">
            <a:avLst>
              <a:gd name="adj" fmla="val 0"/>
            </a:avLst>
          </a:prstGeom>
          <a:noFill/>
          <a:ln w="9525">
            <a:noFill/>
            <a:round/>
          </a:ln>
        </p:spPr>
        <p:txBody>
          <a:bodyPr wrap="none" lIns="144000" anchor="ctr"/>
          <a:lstStyle/>
          <a:p>
            <a:pPr lvl="1"/>
            <a:r>
              <a:rPr lang="zh-CN" altLang="en-US" sz="2400" b="1" dirty="0">
                <a:latin typeface="微软雅黑" panose="020B0503020204020204" pitchFamily="34" charset="-122"/>
              </a:rPr>
              <a:t>关于所学专业与申报学科一致性</a:t>
            </a:r>
            <a:endParaRPr lang="zh-CN" altLang="en-US" sz="2400" b="1" dirty="0">
              <a:latin typeface="微软雅黑" panose="020B0503020204020204" pitchFamily="34" charset="-122"/>
            </a:endParaRP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zh-CN" altLang="en-US"/>
              <a:t>申报对象 </a:t>
            </a:r>
            <a:endParaRPr lang="zh-CN" altLang="en-US"/>
          </a:p>
        </p:txBody>
      </p:sp>
      <p:sp>
        <p:nvSpPr>
          <p:cNvPr id="29699" name="Rectangle 3"/>
          <p:cNvSpPr>
            <a:spLocks noGrp="1" noChangeArrowheads="1"/>
          </p:cNvSpPr>
          <p:nvPr>
            <p:ph idx="1"/>
          </p:nvPr>
        </p:nvSpPr>
        <p:spPr>
          <a:xfrm>
            <a:off x="500034" y="1428736"/>
            <a:ext cx="8175654" cy="4953014"/>
          </a:xfrm>
        </p:spPr>
        <p:txBody>
          <a:bodyPr/>
          <a:lstStyle/>
          <a:p>
            <a:pPr marL="0" indent="0">
              <a:buFont typeface="Wingdings" panose="05000000000000000000" pitchFamily="2" charset="2"/>
              <a:buNone/>
            </a:pPr>
            <a:r>
              <a:rPr lang="zh-CN" altLang="en-US" sz="3600" b="0" dirty="0"/>
              <a:t>       全市各中小学、幼儿园、特殊教育学校和教研室</a:t>
            </a:r>
            <a:r>
              <a:rPr lang="en-US" altLang="zh-CN" sz="3600" b="0" dirty="0"/>
              <a:t>(</a:t>
            </a:r>
            <a:r>
              <a:rPr lang="zh-CN" altLang="en-US" sz="3600" b="0" dirty="0"/>
              <a:t>教科院</a:t>
            </a:r>
            <a:r>
              <a:rPr lang="en-US" altLang="zh-CN" sz="3600" b="0" dirty="0"/>
              <a:t>)</a:t>
            </a:r>
            <a:r>
              <a:rPr lang="zh-CN" altLang="en-US" sz="3600" b="0" dirty="0"/>
              <a:t>、教科所、少年宫、电化教育机构中专门从事教育教学与研究工作，并已经获得相应教师资格的</a:t>
            </a:r>
            <a:r>
              <a:rPr lang="zh-CN" altLang="en-US" sz="3600" b="0" dirty="0">
                <a:solidFill>
                  <a:srgbClr val="FF0000"/>
                </a:solidFill>
              </a:rPr>
              <a:t>在职在岗</a:t>
            </a:r>
            <a:r>
              <a:rPr lang="zh-CN" altLang="en-US" sz="3600" b="0" dirty="0"/>
              <a:t>教师。</a:t>
            </a:r>
            <a:endParaRPr lang="zh-CN" altLang="en-US" sz="3600" b="0" dirty="0"/>
          </a:p>
          <a:p>
            <a:pPr marL="0" indent="0">
              <a:buFont typeface="Wingdings" panose="05000000000000000000" pitchFamily="2" charset="2"/>
              <a:buNone/>
            </a:pPr>
            <a:r>
              <a:rPr lang="en-US" altLang="zh-CN" sz="3600" b="0" dirty="0"/>
              <a:t>       </a:t>
            </a:r>
            <a:r>
              <a:rPr lang="en-US" altLang="zh-CN" sz="3600" b="0" dirty="0" smtClean="0">
                <a:solidFill>
                  <a:srgbClr val="FF3300"/>
                </a:solidFill>
              </a:rPr>
              <a:t>2022</a:t>
            </a:r>
            <a:r>
              <a:rPr lang="zh-CN" altLang="en-US" sz="3600" b="0" dirty="0" smtClean="0">
                <a:solidFill>
                  <a:srgbClr val="FF3300"/>
                </a:solidFill>
              </a:rPr>
              <a:t>年</a:t>
            </a:r>
            <a:r>
              <a:rPr lang="en-US" altLang="zh-CN" sz="3600" b="0" dirty="0" smtClean="0">
                <a:solidFill>
                  <a:srgbClr val="FF3300"/>
                </a:solidFill>
              </a:rPr>
              <a:t>8</a:t>
            </a:r>
            <a:r>
              <a:rPr lang="zh-CN" altLang="en-US" sz="3600" b="0" dirty="0" smtClean="0">
                <a:solidFill>
                  <a:srgbClr val="FF3300"/>
                </a:solidFill>
              </a:rPr>
              <a:t>月</a:t>
            </a:r>
            <a:r>
              <a:rPr lang="en-US" altLang="zh-CN" sz="3600" b="0" dirty="0" smtClean="0">
                <a:solidFill>
                  <a:srgbClr val="FF3300"/>
                </a:solidFill>
              </a:rPr>
              <a:t>31</a:t>
            </a:r>
            <a:r>
              <a:rPr lang="zh-CN" altLang="en-US" sz="3600" b="0" dirty="0" smtClean="0">
                <a:solidFill>
                  <a:srgbClr val="FF3300"/>
                </a:solidFill>
              </a:rPr>
              <a:t>日前</a:t>
            </a:r>
            <a:r>
              <a:rPr lang="zh-CN" altLang="en-US" sz="3600" b="0" dirty="0">
                <a:solidFill>
                  <a:srgbClr val="FF3300"/>
                </a:solidFill>
              </a:rPr>
              <a:t>达到国家规定退休年龄的教师不在申报范围。</a:t>
            </a:r>
            <a:r>
              <a:rPr lang="zh-CN" altLang="en-US" sz="3600" b="0" dirty="0"/>
              <a:t> </a:t>
            </a:r>
            <a:endParaRPr lang="zh-CN" altLang="en-US" sz="3600" b="0" dirty="0"/>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zh-CN" altLang="en-US"/>
              <a:t>关于推荐申报</a:t>
            </a:r>
            <a:endParaRPr lang="en-US" altLang="zh-CN"/>
          </a:p>
        </p:txBody>
      </p:sp>
      <p:sp>
        <p:nvSpPr>
          <p:cNvPr id="52227" name="Rectangle 3"/>
          <p:cNvSpPr>
            <a:spLocks noChangeArrowheads="1"/>
          </p:cNvSpPr>
          <p:nvPr/>
        </p:nvSpPr>
        <p:spPr bwMode="auto">
          <a:xfrm>
            <a:off x="900113" y="1268413"/>
            <a:ext cx="7632700" cy="3861435"/>
          </a:xfrm>
          <a:prstGeom prst="rect">
            <a:avLst/>
          </a:prstGeom>
          <a:noFill/>
          <a:ln w="9525">
            <a:noFill/>
            <a:miter lim="800000"/>
          </a:ln>
          <a:effectLst>
            <a:outerShdw dist="17961" dir="13500000" algn="ctr" rotWithShape="0">
              <a:schemeClr val="bg1"/>
            </a:outerShdw>
          </a:effectLst>
        </p:spPr>
        <p:txBody>
          <a:bodyPr>
            <a:spAutoFit/>
          </a:bodyPr>
          <a:lstStyle/>
          <a:p>
            <a:pPr>
              <a:lnSpc>
                <a:spcPct val="125000"/>
              </a:lnSpc>
            </a:pPr>
            <a:r>
              <a:rPr lang="zh-CN" altLang="en-US" sz="2800" dirty="0">
                <a:latin typeface="宋体" panose="02010600030101010101" pitchFamily="2" charset="-122"/>
                <a:ea typeface="宋体" panose="02010600030101010101" pitchFamily="2" charset="-122"/>
              </a:rPr>
              <a:t>    </a:t>
            </a:r>
            <a:r>
              <a:rPr lang="zh-CN" altLang="zh-CN" sz="2800" dirty="0" smtClean="0">
                <a:latin typeface="宋体" panose="02010600030101010101" pitchFamily="2" charset="-122"/>
                <a:ea typeface="宋体" panose="02010600030101010101" pitchFamily="2" charset="-122"/>
              </a:rPr>
              <a:t>20</a:t>
            </a:r>
            <a:r>
              <a:rPr lang="en-US" sz="2800" dirty="0" smtClean="0">
                <a:latin typeface="宋体" panose="02010600030101010101" pitchFamily="2" charset="-122"/>
                <a:ea typeface="宋体" panose="02010600030101010101" pitchFamily="2" charset="-122"/>
              </a:rPr>
              <a:t>22</a:t>
            </a:r>
            <a:r>
              <a:rPr lang="zh-CN" altLang="zh-CN" sz="2800" dirty="0" smtClean="0">
                <a:latin typeface="宋体" panose="02010600030101010101" pitchFamily="2" charset="-122"/>
                <a:ea typeface="宋体" panose="02010600030101010101" pitchFamily="2" charset="-122"/>
              </a:rPr>
              <a:t>年</a:t>
            </a:r>
            <a:r>
              <a:rPr lang="zh-CN" altLang="zh-CN" sz="2800" dirty="0">
                <a:latin typeface="宋体" panose="02010600030101010101" pitchFamily="2" charset="-122"/>
                <a:ea typeface="宋体" panose="02010600030101010101" pitchFamily="2" charset="-122"/>
              </a:rPr>
              <a:t>我市中小学、幼儿园教师专业技术资格的申报和评审，根据岗位设置的要求，在核定的岗位结构比例内进行。各地、各单位要切实加强申报工作的管理，要按照专业技术资格条件（含申报条件和评审条件）和岗位设置的实际状况，</a:t>
            </a:r>
            <a:r>
              <a:rPr lang="zh-CN" altLang="zh-CN" sz="2800" dirty="0">
                <a:solidFill>
                  <a:schemeClr val="tx1"/>
                </a:solidFill>
                <a:latin typeface="宋体" panose="02010600030101010101" pitchFamily="2" charset="-122"/>
                <a:ea typeface="宋体" panose="02010600030101010101" pitchFamily="2" charset="-122"/>
              </a:rPr>
              <a:t>严格按照教师个人申报、单位在推荐名额内择优推荐符合条件的教师参加评审</a:t>
            </a:r>
            <a:r>
              <a:rPr lang="zh-CN" altLang="zh-CN" sz="2800" dirty="0">
                <a:solidFill>
                  <a:srgbClr val="FF0000"/>
                </a:solidFill>
                <a:latin typeface="宋体" panose="02010600030101010101" pitchFamily="2" charset="-122"/>
                <a:ea typeface="宋体" panose="02010600030101010101" pitchFamily="2" charset="-122"/>
              </a:rPr>
              <a:t>。</a:t>
            </a:r>
            <a:r>
              <a:rPr lang="zh-CN" altLang="en-US" dirty="0"/>
              <a:t> </a:t>
            </a:r>
            <a:endParaRPr lang="en-US" altLang="zh-CN" dirty="0"/>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zh-CN" altLang="en-US"/>
              <a:t>已经实行岗位设置的学校</a:t>
            </a:r>
            <a:endParaRPr lang="zh-CN" altLang="en-US"/>
          </a:p>
        </p:txBody>
      </p:sp>
      <p:sp>
        <p:nvSpPr>
          <p:cNvPr id="14343" name="Rectangle 7"/>
          <p:cNvSpPr>
            <a:spLocks noChangeArrowheads="1"/>
          </p:cNvSpPr>
          <p:nvPr/>
        </p:nvSpPr>
        <p:spPr bwMode="auto">
          <a:xfrm>
            <a:off x="684213" y="1125538"/>
            <a:ext cx="7848600" cy="2409825"/>
          </a:xfrm>
          <a:prstGeom prst="rect">
            <a:avLst/>
          </a:prstGeom>
          <a:noFill/>
          <a:ln w="9525">
            <a:noFill/>
            <a:miter lim="800000"/>
          </a:ln>
          <a:effectLst>
            <a:outerShdw dist="17961" dir="13500000" algn="ctr" rotWithShape="0">
              <a:schemeClr val="bg1"/>
            </a:outerShdw>
          </a:effectLst>
        </p:spPr>
        <p:txBody>
          <a:bodyPr>
            <a:spAutoFit/>
          </a:bodyPr>
          <a:lstStyle/>
          <a:p>
            <a:pPr>
              <a:spcBef>
                <a:spcPct val="20000"/>
              </a:spcBef>
              <a:buClr>
                <a:srgbClr val="E1B40C"/>
              </a:buClr>
              <a:buFont typeface="Wingdings" panose="05000000000000000000" pitchFamily="2" charset="2"/>
              <a:buNone/>
            </a:pPr>
            <a:r>
              <a:rPr lang="zh-CN" altLang="en-US" sz="2600" dirty="0">
                <a:solidFill>
                  <a:srgbClr val="000000"/>
                </a:solidFill>
                <a:latin typeface="宋体" panose="02010600030101010101" pitchFamily="2" charset="-122"/>
                <a:ea typeface="宋体" panose="02010600030101010101" pitchFamily="2" charset="-122"/>
              </a:rPr>
              <a:t>(1)推荐</a:t>
            </a:r>
            <a:r>
              <a:rPr lang="zh-CN" altLang="en-US" sz="2600" dirty="0" smtClean="0">
                <a:solidFill>
                  <a:srgbClr val="000000"/>
                </a:solidFill>
                <a:latin typeface="宋体" panose="02010600030101010101" pitchFamily="2" charset="-122"/>
                <a:ea typeface="宋体" panose="02010600030101010101" pitchFamily="2" charset="-122"/>
              </a:rPr>
              <a:t>申报一级教师</a:t>
            </a:r>
            <a:endParaRPr lang="zh-CN" altLang="en-US" sz="2600" dirty="0">
              <a:solidFill>
                <a:srgbClr val="000000"/>
              </a:solidFill>
              <a:latin typeface="宋体" panose="02010600030101010101" pitchFamily="2" charset="-122"/>
              <a:ea typeface="宋体" panose="02010600030101010101" pitchFamily="2" charset="-122"/>
            </a:endParaRPr>
          </a:p>
          <a:p>
            <a:pPr>
              <a:spcBef>
                <a:spcPct val="20000"/>
              </a:spcBef>
              <a:buClr>
                <a:srgbClr val="E1B40C"/>
              </a:buClr>
              <a:buFont typeface="Wingdings" panose="05000000000000000000" pitchFamily="2" charset="2"/>
              <a:buNone/>
            </a:pPr>
            <a:r>
              <a:rPr lang="zh-CN" altLang="en-US" sz="2600" dirty="0">
                <a:solidFill>
                  <a:srgbClr val="000000"/>
                </a:solidFill>
                <a:latin typeface="宋体" panose="02010600030101010101" pitchFamily="2" charset="-122"/>
                <a:ea typeface="宋体" panose="02010600030101010101" pitchFamily="2" charset="-122"/>
              </a:rPr>
              <a:t>①幼儿园：专技岗初级核准岗位数</a:t>
            </a:r>
            <a:r>
              <a:rPr lang="zh-CN" altLang="en-US" sz="2600" dirty="0" smtClean="0">
                <a:solidFill>
                  <a:srgbClr val="000000"/>
                </a:solidFill>
                <a:latin typeface="宋体" panose="02010600030101010101" pitchFamily="2" charset="-122"/>
                <a:ea typeface="宋体" panose="02010600030101010101" pitchFamily="2" charset="-122"/>
              </a:rPr>
              <a:t>×</a:t>
            </a:r>
            <a:r>
              <a:rPr lang="en-US" altLang="zh-CN" sz="2600" dirty="0" smtClean="0">
                <a:solidFill>
                  <a:srgbClr val="FF0000"/>
                </a:solidFill>
                <a:latin typeface="宋体" panose="02010600030101010101" pitchFamily="2" charset="-122"/>
                <a:ea typeface="宋体" panose="02010600030101010101" pitchFamily="2" charset="-122"/>
              </a:rPr>
              <a:t>3%</a:t>
            </a:r>
            <a:r>
              <a:rPr lang="en-US" altLang="zh-CN" sz="2600" dirty="0" smtClean="0">
                <a:solidFill>
                  <a:srgbClr val="000000"/>
                </a:solidFill>
                <a:latin typeface="宋体" panose="02010600030101010101" pitchFamily="2" charset="-122"/>
                <a:ea typeface="宋体" panose="02010600030101010101" pitchFamily="2" charset="-122"/>
              </a:rPr>
              <a:t>;</a:t>
            </a:r>
            <a:endParaRPr lang="en-US" altLang="zh-CN" sz="2600" dirty="0">
              <a:solidFill>
                <a:srgbClr val="000000"/>
              </a:solidFill>
              <a:latin typeface="宋体" panose="02010600030101010101" pitchFamily="2" charset="-122"/>
              <a:ea typeface="宋体" panose="02010600030101010101" pitchFamily="2" charset="-122"/>
            </a:endParaRPr>
          </a:p>
          <a:p>
            <a:pPr>
              <a:spcBef>
                <a:spcPct val="20000"/>
              </a:spcBef>
              <a:buClr>
                <a:srgbClr val="E1B40C"/>
              </a:buClr>
              <a:buFont typeface="Wingdings" panose="05000000000000000000" pitchFamily="2" charset="2"/>
              <a:buNone/>
            </a:pPr>
            <a:r>
              <a:rPr lang="zh-CN" altLang="en-US" sz="2600" dirty="0">
                <a:solidFill>
                  <a:srgbClr val="000000"/>
                </a:solidFill>
                <a:latin typeface="宋体" panose="02010600030101010101" pitchFamily="2" charset="-122"/>
                <a:ea typeface="宋体" panose="02010600030101010101" pitchFamily="2" charset="-122"/>
              </a:rPr>
              <a:t>②小学：专技岗初级核准岗位数</a:t>
            </a:r>
            <a:r>
              <a:rPr lang="zh-CN" altLang="en-US" sz="2600" dirty="0" smtClean="0">
                <a:solidFill>
                  <a:srgbClr val="000000"/>
                </a:solidFill>
                <a:latin typeface="宋体" panose="02010600030101010101" pitchFamily="2" charset="-122"/>
                <a:ea typeface="宋体" panose="02010600030101010101" pitchFamily="2" charset="-122"/>
              </a:rPr>
              <a:t>×</a:t>
            </a:r>
            <a:r>
              <a:rPr lang="en-US" altLang="zh-CN" sz="2600" dirty="0" smtClean="0">
                <a:solidFill>
                  <a:srgbClr val="FF0000"/>
                </a:solidFill>
                <a:latin typeface="宋体" panose="02010600030101010101" pitchFamily="2" charset="-122"/>
                <a:ea typeface="宋体" panose="02010600030101010101" pitchFamily="2" charset="-122"/>
              </a:rPr>
              <a:t>3%</a:t>
            </a:r>
            <a:r>
              <a:rPr lang="en-US" altLang="zh-CN" sz="2600" dirty="0" smtClean="0">
                <a:solidFill>
                  <a:srgbClr val="000000"/>
                </a:solidFill>
                <a:latin typeface="宋体" panose="02010600030101010101" pitchFamily="2" charset="-122"/>
                <a:ea typeface="宋体" panose="02010600030101010101" pitchFamily="2" charset="-122"/>
              </a:rPr>
              <a:t>;</a:t>
            </a:r>
            <a:endParaRPr lang="en-US" altLang="zh-CN" sz="2600" dirty="0">
              <a:solidFill>
                <a:srgbClr val="000000"/>
              </a:solidFill>
              <a:latin typeface="宋体" panose="02010600030101010101" pitchFamily="2" charset="-122"/>
              <a:ea typeface="宋体" panose="02010600030101010101" pitchFamily="2" charset="-122"/>
            </a:endParaRPr>
          </a:p>
          <a:p>
            <a:pPr>
              <a:spcBef>
                <a:spcPct val="20000"/>
              </a:spcBef>
              <a:buClr>
                <a:srgbClr val="E1B40C"/>
              </a:buClr>
              <a:buFont typeface="Wingdings" panose="05000000000000000000" pitchFamily="2" charset="2"/>
              <a:buNone/>
            </a:pPr>
            <a:r>
              <a:rPr lang="zh-CN" altLang="en-US" sz="2600" dirty="0">
                <a:solidFill>
                  <a:srgbClr val="000000"/>
                </a:solidFill>
                <a:latin typeface="宋体" panose="02010600030101010101" pitchFamily="2" charset="-122"/>
                <a:ea typeface="宋体" panose="02010600030101010101" pitchFamily="2" charset="-122"/>
              </a:rPr>
              <a:t>③初中：专技岗初级核准岗位数</a:t>
            </a:r>
            <a:r>
              <a:rPr lang="zh-CN" altLang="en-US" sz="2600" dirty="0" smtClean="0">
                <a:solidFill>
                  <a:srgbClr val="000000"/>
                </a:solidFill>
                <a:latin typeface="宋体" panose="02010600030101010101" pitchFamily="2" charset="-122"/>
                <a:ea typeface="宋体" panose="02010600030101010101" pitchFamily="2" charset="-122"/>
              </a:rPr>
              <a:t>×</a:t>
            </a:r>
            <a:r>
              <a:rPr lang="en-US" altLang="zh-CN" sz="2600" dirty="0" smtClean="0">
                <a:solidFill>
                  <a:srgbClr val="FF0000"/>
                </a:solidFill>
                <a:latin typeface="宋体" panose="02010600030101010101" pitchFamily="2" charset="-122"/>
                <a:ea typeface="宋体" panose="02010600030101010101" pitchFamily="2" charset="-122"/>
              </a:rPr>
              <a:t>6%</a:t>
            </a:r>
            <a:r>
              <a:rPr lang="en-US" altLang="zh-CN" sz="2600" dirty="0" smtClean="0">
                <a:solidFill>
                  <a:srgbClr val="000000"/>
                </a:solidFill>
                <a:latin typeface="宋体" panose="02010600030101010101" pitchFamily="2" charset="-122"/>
                <a:ea typeface="宋体" panose="02010600030101010101" pitchFamily="2" charset="-122"/>
              </a:rPr>
              <a:t>;</a:t>
            </a:r>
            <a:endParaRPr lang="en-US" altLang="zh-CN" sz="2600" dirty="0">
              <a:solidFill>
                <a:srgbClr val="000000"/>
              </a:solidFill>
              <a:latin typeface="宋体" panose="02010600030101010101" pitchFamily="2" charset="-122"/>
              <a:ea typeface="宋体" panose="02010600030101010101" pitchFamily="2" charset="-122"/>
            </a:endParaRPr>
          </a:p>
          <a:p>
            <a:pPr>
              <a:spcBef>
                <a:spcPct val="20000"/>
              </a:spcBef>
              <a:buClr>
                <a:srgbClr val="E1B40C"/>
              </a:buClr>
              <a:buFont typeface="Wingdings" panose="05000000000000000000" pitchFamily="2" charset="2"/>
              <a:buNone/>
            </a:pPr>
            <a:r>
              <a:rPr lang="zh-CN" altLang="en-US" sz="2600" dirty="0">
                <a:solidFill>
                  <a:srgbClr val="000000"/>
                </a:solidFill>
                <a:latin typeface="宋体" panose="02010600030101010101" pitchFamily="2" charset="-122"/>
                <a:ea typeface="宋体" panose="02010600030101010101" pitchFamily="2" charset="-122"/>
              </a:rPr>
              <a:t>④高中：专技岗初级核准岗位数</a:t>
            </a:r>
            <a:r>
              <a:rPr lang="zh-CN" altLang="en-US" sz="2600" dirty="0" smtClean="0">
                <a:solidFill>
                  <a:srgbClr val="000000"/>
                </a:solidFill>
                <a:latin typeface="宋体" panose="02010600030101010101" pitchFamily="2" charset="-122"/>
                <a:ea typeface="宋体" panose="02010600030101010101" pitchFamily="2" charset="-122"/>
              </a:rPr>
              <a:t>×</a:t>
            </a:r>
            <a:r>
              <a:rPr lang="en-US" altLang="zh-CN" sz="2600" dirty="0" smtClean="0">
                <a:solidFill>
                  <a:srgbClr val="FF0000"/>
                </a:solidFill>
                <a:latin typeface="宋体" panose="02010600030101010101" pitchFamily="2" charset="-122"/>
                <a:ea typeface="宋体" panose="02010600030101010101" pitchFamily="2" charset="-122"/>
              </a:rPr>
              <a:t>9%</a:t>
            </a:r>
            <a:r>
              <a:rPr lang="zh-CN" altLang="en-US" sz="2600" dirty="0">
                <a:solidFill>
                  <a:srgbClr val="000000"/>
                </a:solidFill>
                <a:latin typeface="宋体" panose="02010600030101010101" pitchFamily="2" charset="-122"/>
                <a:ea typeface="宋体" panose="02010600030101010101" pitchFamily="2" charset="-122"/>
              </a:rPr>
              <a:t>。</a:t>
            </a:r>
            <a:endParaRPr lang="zh-CN" altLang="en-US" sz="2600" dirty="0">
              <a:solidFill>
                <a:srgbClr val="000000"/>
              </a:solidFill>
              <a:latin typeface="宋体" panose="02010600030101010101" pitchFamily="2" charset="-122"/>
              <a:ea typeface="宋体" panose="02010600030101010101" pitchFamily="2" charset="-122"/>
            </a:endParaRPr>
          </a:p>
        </p:txBody>
      </p:sp>
      <p:sp>
        <p:nvSpPr>
          <p:cNvPr id="14345" name="Rectangle 9"/>
          <p:cNvSpPr>
            <a:spLocks noChangeArrowheads="1"/>
          </p:cNvSpPr>
          <p:nvPr/>
        </p:nvSpPr>
        <p:spPr bwMode="auto">
          <a:xfrm>
            <a:off x="628650" y="3789363"/>
            <a:ext cx="7831138" cy="2393950"/>
          </a:xfrm>
          <a:prstGeom prst="rect">
            <a:avLst/>
          </a:prstGeom>
          <a:noFill/>
          <a:ln w="9525">
            <a:noFill/>
            <a:miter lim="800000"/>
          </a:ln>
          <a:effectLst>
            <a:outerShdw dist="17961" dir="13500000" algn="ctr" rotWithShape="0">
              <a:schemeClr val="bg1"/>
            </a:outerShdw>
          </a:effectLst>
        </p:spPr>
        <p:txBody>
          <a:bodyPr>
            <a:spAutoFit/>
          </a:bodyPr>
          <a:lstStyle/>
          <a:p>
            <a:pPr>
              <a:spcBef>
                <a:spcPct val="20000"/>
              </a:spcBef>
              <a:buClr>
                <a:srgbClr val="E1B40C"/>
              </a:buClr>
              <a:buFont typeface="Wingdings" panose="05000000000000000000" pitchFamily="2" charset="2"/>
              <a:buNone/>
            </a:pPr>
            <a:r>
              <a:rPr lang="zh-CN" altLang="en-US" sz="2600" dirty="0">
                <a:latin typeface="宋体" panose="02010600030101010101" pitchFamily="2" charset="-122"/>
                <a:ea typeface="宋体" panose="02010600030101010101" pitchFamily="2" charset="-122"/>
              </a:rPr>
              <a:t>(2)推荐申报</a:t>
            </a:r>
            <a:r>
              <a:rPr lang="zh-CN" altLang="en-US" sz="2600" dirty="0">
                <a:solidFill>
                  <a:srgbClr val="FF0000"/>
                </a:solidFill>
                <a:latin typeface="宋体" panose="02010600030101010101" pitchFamily="2" charset="-122"/>
                <a:ea typeface="宋体" panose="02010600030101010101" pitchFamily="2" charset="-122"/>
              </a:rPr>
              <a:t>高级</a:t>
            </a:r>
            <a:r>
              <a:rPr lang="zh-CN" altLang="en-US" sz="2600" dirty="0">
                <a:latin typeface="宋体" panose="02010600030101010101" pitchFamily="2" charset="-122"/>
                <a:ea typeface="宋体" panose="02010600030101010101" pitchFamily="2" charset="-122"/>
              </a:rPr>
              <a:t>教师</a:t>
            </a:r>
            <a:endParaRPr lang="zh-CN" altLang="en-US" sz="2600" dirty="0">
              <a:latin typeface="宋体" panose="02010600030101010101" pitchFamily="2" charset="-122"/>
              <a:ea typeface="宋体" panose="02010600030101010101" pitchFamily="2" charset="-122"/>
            </a:endParaRPr>
          </a:p>
          <a:p>
            <a:pPr>
              <a:spcBef>
                <a:spcPct val="20000"/>
              </a:spcBef>
              <a:buClr>
                <a:srgbClr val="E1B40C"/>
              </a:buClr>
              <a:buFont typeface="Wingdings" panose="05000000000000000000" pitchFamily="2" charset="2"/>
              <a:buNone/>
            </a:pPr>
            <a:r>
              <a:rPr lang="zh-CN" altLang="en-US" sz="2600" dirty="0">
                <a:latin typeface="宋体" panose="02010600030101010101" pitchFamily="2" charset="-122"/>
                <a:ea typeface="宋体" panose="02010600030101010101" pitchFamily="2" charset="-122"/>
              </a:rPr>
              <a:t>①幼儿园：专技岗中级核准岗位数</a:t>
            </a:r>
            <a:r>
              <a:rPr lang="zh-CN" altLang="en-US" sz="2600" dirty="0" smtClean="0">
                <a:latin typeface="宋体" panose="02010600030101010101" pitchFamily="2" charset="-122"/>
                <a:ea typeface="宋体" panose="02010600030101010101" pitchFamily="2" charset="-122"/>
              </a:rPr>
              <a:t>×</a:t>
            </a:r>
            <a:r>
              <a:rPr lang="en-US" altLang="zh-CN" sz="2600" dirty="0" smtClean="0">
                <a:solidFill>
                  <a:srgbClr val="FF0000"/>
                </a:solidFill>
                <a:latin typeface="宋体" panose="02010600030101010101" pitchFamily="2" charset="-122"/>
                <a:ea typeface="宋体" panose="02010600030101010101" pitchFamily="2" charset="-122"/>
              </a:rPr>
              <a:t>2%</a:t>
            </a:r>
            <a:r>
              <a:rPr lang="en-US" altLang="zh-CN" sz="2600" dirty="0" smtClean="0">
                <a:latin typeface="宋体" panose="02010600030101010101" pitchFamily="2" charset="-122"/>
                <a:ea typeface="宋体" panose="02010600030101010101" pitchFamily="2" charset="-122"/>
              </a:rPr>
              <a:t>; </a:t>
            </a:r>
            <a:endParaRPr lang="en-US" altLang="zh-CN" sz="2600" dirty="0">
              <a:latin typeface="宋体" panose="02010600030101010101" pitchFamily="2" charset="-122"/>
              <a:ea typeface="宋体" panose="02010600030101010101" pitchFamily="2" charset="-122"/>
            </a:endParaRPr>
          </a:p>
          <a:p>
            <a:pPr>
              <a:spcBef>
                <a:spcPct val="20000"/>
              </a:spcBef>
              <a:buClr>
                <a:srgbClr val="E1B40C"/>
              </a:buClr>
              <a:buFont typeface="Wingdings" panose="05000000000000000000" pitchFamily="2" charset="2"/>
              <a:buNone/>
            </a:pPr>
            <a:r>
              <a:rPr lang="zh-CN" altLang="en-US" sz="2600" dirty="0">
                <a:latin typeface="宋体" panose="02010600030101010101" pitchFamily="2" charset="-122"/>
                <a:ea typeface="宋体" panose="02010600030101010101" pitchFamily="2" charset="-122"/>
              </a:rPr>
              <a:t>②小学：专技岗中级核准岗位数</a:t>
            </a:r>
            <a:r>
              <a:rPr lang="zh-CN" altLang="en-US" sz="2600" dirty="0" smtClean="0">
                <a:latin typeface="宋体" panose="02010600030101010101" pitchFamily="2" charset="-122"/>
                <a:ea typeface="宋体" panose="02010600030101010101" pitchFamily="2" charset="-122"/>
              </a:rPr>
              <a:t>×</a:t>
            </a:r>
            <a:r>
              <a:rPr lang="en-US" altLang="zh-CN" sz="2600" dirty="0" smtClean="0">
                <a:solidFill>
                  <a:srgbClr val="FF0000"/>
                </a:solidFill>
                <a:latin typeface="宋体" panose="02010600030101010101" pitchFamily="2" charset="-122"/>
                <a:ea typeface="宋体" panose="02010600030101010101" pitchFamily="2" charset="-122"/>
              </a:rPr>
              <a:t>2%</a:t>
            </a:r>
            <a:r>
              <a:rPr lang="en-US" altLang="zh-CN" sz="2600" dirty="0" smtClean="0">
                <a:latin typeface="宋体" panose="02010600030101010101" pitchFamily="2" charset="-122"/>
                <a:ea typeface="宋体" panose="02010600030101010101" pitchFamily="2" charset="-122"/>
              </a:rPr>
              <a:t>;</a:t>
            </a:r>
            <a:endParaRPr lang="en-US" altLang="zh-CN" sz="2600" dirty="0">
              <a:latin typeface="宋体" panose="02010600030101010101" pitchFamily="2" charset="-122"/>
              <a:ea typeface="宋体" panose="02010600030101010101" pitchFamily="2" charset="-122"/>
            </a:endParaRPr>
          </a:p>
          <a:p>
            <a:pPr>
              <a:spcBef>
                <a:spcPct val="20000"/>
              </a:spcBef>
              <a:buClr>
                <a:srgbClr val="E1B40C"/>
              </a:buClr>
              <a:buFont typeface="Wingdings" panose="05000000000000000000" pitchFamily="2" charset="2"/>
              <a:buNone/>
            </a:pPr>
            <a:r>
              <a:rPr lang="zh-CN" altLang="en-US" sz="2600" dirty="0">
                <a:latin typeface="宋体" panose="02010600030101010101" pitchFamily="2" charset="-122"/>
                <a:ea typeface="宋体" panose="02010600030101010101" pitchFamily="2" charset="-122"/>
              </a:rPr>
              <a:t>③初中：专技岗中级核准岗位数</a:t>
            </a:r>
            <a:r>
              <a:rPr lang="zh-CN" altLang="en-US" sz="2600" dirty="0" smtClean="0">
                <a:latin typeface="宋体" panose="02010600030101010101" pitchFamily="2" charset="-122"/>
                <a:ea typeface="宋体" panose="02010600030101010101" pitchFamily="2" charset="-122"/>
              </a:rPr>
              <a:t>×</a:t>
            </a:r>
            <a:r>
              <a:rPr lang="en-US" altLang="zh-CN" sz="2600" dirty="0" smtClean="0">
                <a:solidFill>
                  <a:srgbClr val="FF0000"/>
                </a:solidFill>
                <a:latin typeface="宋体" panose="02010600030101010101" pitchFamily="2" charset="-122"/>
                <a:ea typeface="宋体" panose="02010600030101010101" pitchFamily="2" charset="-122"/>
              </a:rPr>
              <a:t>3%</a:t>
            </a:r>
            <a:r>
              <a:rPr lang="en-US" altLang="zh-CN" sz="2600" dirty="0" smtClean="0">
                <a:latin typeface="宋体" panose="02010600030101010101" pitchFamily="2" charset="-122"/>
                <a:ea typeface="宋体" panose="02010600030101010101" pitchFamily="2" charset="-122"/>
              </a:rPr>
              <a:t>;</a:t>
            </a:r>
            <a:endParaRPr lang="en-US" altLang="zh-CN" sz="2600" dirty="0">
              <a:latin typeface="宋体" panose="02010600030101010101" pitchFamily="2" charset="-122"/>
              <a:ea typeface="宋体" panose="02010600030101010101" pitchFamily="2" charset="-122"/>
            </a:endParaRPr>
          </a:p>
          <a:p>
            <a:pPr>
              <a:spcBef>
                <a:spcPct val="20000"/>
              </a:spcBef>
              <a:buClr>
                <a:srgbClr val="E1B40C"/>
              </a:buClr>
              <a:buFont typeface="Wingdings" panose="05000000000000000000" pitchFamily="2" charset="2"/>
              <a:buNone/>
            </a:pPr>
            <a:r>
              <a:rPr lang="zh-CN" altLang="en-US" sz="2600" dirty="0">
                <a:latin typeface="宋体" panose="02010600030101010101" pitchFamily="2" charset="-122"/>
                <a:ea typeface="宋体" panose="02010600030101010101" pitchFamily="2" charset="-122"/>
              </a:rPr>
              <a:t>④高中：专技岗中级核准岗位数</a:t>
            </a:r>
            <a:r>
              <a:rPr lang="zh-CN" altLang="en-US" sz="2600" dirty="0" smtClean="0">
                <a:latin typeface="宋体" panose="02010600030101010101" pitchFamily="2" charset="-122"/>
                <a:ea typeface="宋体" panose="02010600030101010101" pitchFamily="2" charset="-122"/>
              </a:rPr>
              <a:t>×</a:t>
            </a:r>
            <a:r>
              <a:rPr lang="en-US" altLang="zh-CN" sz="2600" dirty="0" smtClean="0">
                <a:solidFill>
                  <a:srgbClr val="FF0000"/>
                </a:solidFill>
                <a:latin typeface="宋体" panose="02010600030101010101" pitchFamily="2" charset="-122"/>
                <a:ea typeface="宋体" panose="02010600030101010101" pitchFamily="2" charset="-122"/>
              </a:rPr>
              <a:t>5%</a:t>
            </a:r>
            <a:r>
              <a:rPr lang="zh-CN" altLang="en-US" sz="2600" dirty="0">
                <a:latin typeface="宋体" panose="02010600030101010101" pitchFamily="2" charset="-122"/>
                <a:ea typeface="宋体" panose="02010600030101010101" pitchFamily="2" charset="-122"/>
              </a:rPr>
              <a:t>。</a:t>
            </a:r>
            <a:endParaRPr lang="zh-CN" altLang="en-US" sz="2600" dirty="0">
              <a:latin typeface="宋体" panose="02010600030101010101" pitchFamily="2" charset="-122"/>
              <a:ea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normAutofit/>
          </a:bodyPr>
          <a:lstStyle/>
          <a:p>
            <a:r>
              <a:rPr lang="zh-CN" altLang="en-US"/>
              <a:t>专技岗空岗数较多的学校推荐算法</a:t>
            </a:r>
            <a:endParaRPr lang="en-US" altLang="zh-CN"/>
          </a:p>
        </p:txBody>
      </p:sp>
      <p:sp>
        <p:nvSpPr>
          <p:cNvPr id="66563" name="Rectangle 3"/>
          <p:cNvSpPr>
            <a:spLocks noChangeArrowheads="1"/>
          </p:cNvSpPr>
          <p:nvPr/>
        </p:nvSpPr>
        <p:spPr bwMode="auto">
          <a:xfrm>
            <a:off x="900113" y="1557338"/>
            <a:ext cx="7848600" cy="2291715"/>
          </a:xfrm>
          <a:prstGeom prst="rect">
            <a:avLst/>
          </a:prstGeom>
          <a:noFill/>
          <a:ln w="9525">
            <a:noFill/>
            <a:miter lim="800000"/>
          </a:ln>
          <a:effectLst>
            <a:outerShdw dist="17961" dir="13500000" algn="ctr" rotWithShape="0">
              <a:schemeClr val="bg1"/>
            </a:outerShdw>
          </a:effectLst>
        </p:spPr>
        <p:txBody>
          <a:bodyPr>
            <a:spAutoFit/>
          </a:bodyPr>
          <a:lstStyle/>
          <a:p>
            <a:pPr>
              <a:spcBef>
                <a:spcPct val="50000"/>
              </a:spcBef>
              <a:buClr>
                <a:srgbClr val="E1B40C"/>
              </a:buClr>
              <a:buFont typeface="Wingdings" panose="05000000000000000000" pitchFamily="2" charset="2"/>
              <a:buNone/>
            </a:pPr>
            <a:r>
              <a:rPr lang="zh-CN" altLang="en-US" sz="2600" dirty="0">
                <a:solidFill>
                  <a:srgbClr val="000000"/>
                </a:solidFill>
                <a:latin typeface="宋体" panose="02010600030101010101" pitchFamily="2" charset="-122"/>
                <a:ea typeface="宋体" panose="02010600030101010101" pitchFamily="2" charset="-122"/>
              </a:rPr>
              <a:t>(1)推荐</a:t>
            </a:r>
            <a:r>
              <a:rPr lang="zh-CN" altLang="en-US" sz="2600" dirty="0" smtClean="0">
                <a:solidFill>
                  <a:srgbClr val="000000"/>
                </a:solidFill>
                <a:latin typeface="宋体" panose="02010600030101010101" pitchFamily="2" charset="-122"/>
                <a:ea typeface="宋体" panose="02010600030101010101" pitchFamily="2" charset="-122"/>
              </a:rPr>
              <a:t>申报</a:t>
            </a:r>
            <a:r>
              <a:rPr lang="zh-CN" altLang="en-US" sz="2600" dirty="0" smtClean="0">
                <a:solidFill>
                  <a:srgbClr val="FF0000"/>
                </a:solidFill>
                <a:latin typeface="宋体" panose="02010600030101010101" pitchFamily="2" charset="-122"/>
                <a:ea typeface="宋体" panose="02010600030101010101" pitchFamily="2" charset="-122"/>
              </a:rPr>
              <a:t>一级</a:t>
            </a:r>
            <a:r>
              <a:rPr lang="zh-CN" altLang="en-US" sz="2600" dirty="0" smtClean="0">
                <a:solidFill>
                  <a:srgbClr val="000000"/>
                </a:solidFill>
                <a:latin typeface="宋体" panose="02010600030101010101" pitchFamily="2" charset="-122"/>
                <a:ea typeface="宋体" panose="02010600030101010101" pitchFamily="2" charset="-122"/>
              </a:rPr>
              <a:t>教师</a:t>
            </a:r>
            <a:r>
              <a:rPr lang="zh-CN" altLang="en-US" sz="2600" dirty="0">
                <a:solidFill>
                  <a:srgbClr val="000000"/>
                </a:solidFill>
                <a:latin typeface="宋体" panose="02010600030101010101" pitchFamily="2" charset="-122"/>
                <a:ea typeface="宋体" panose="02010600030101010101" pitchFamily="2" charset="-122"/>
              </a:rPr>
              <a:t>人数</a:t>
            </a:r>
            <a:endParaRPr lang="zh-CN" altLang="en-US" sz="2600" dirty="0">
              <a:solidFill>
                <a:srgbClr val="000000"/>
              </a:solidFill>
              <a:latin typeface="宋体" panose="02010600030101010101" pitchFamily="2" charset="-122"/>
              <a:ea typeface="宋体" panose="02010600030101010101" pitchFamily="2" charset="-122"/>
            </a:endParaRPr>
          </a:p>
          <a:p>
            <a:pPr>
              <a:spcBef>
                <a:spcPct val="50000"/>
              </a:spcBef>
              <a:buClr>
                <a:srgbClr val="E1B40C"/>
              </a:buClr>
              <a:buFont typeface="Wingdings" panose="05000000000000000000" pitchFamily="2" charset="2"/>
              <a:buNone/>
            </a:pPr>
            <a:r>
              <a:rPr lang="zh-CN" altLang="en-US" sz="2600" dirty="0">
                <a:solidFill>
                  <a:srgbClr val="000000"/>
                </a:solidFill>
                <a:latin typeface="宋体" panose="02010600030101010101" pitchFamily="2" charset="-122"/>
                <a:ea typeface="宋体" panose="02010600030101010101" pitchFamily="2" charset="-122"/>
              </a:rPr>
              <a:t>   按不大于</a:t>
            </a:r>
            <a:r>
              <a:rPr lang="zh-CN" altLang="en-US" sz="2600" dirty="0">
                <a:solidFill>
                  <a:srgbClr val="FF0000"/>
                </a:solidFill>
                <a:latin typeface="宋体" panose="02010600030101010101" pitchFamily="2" charset="-122"/>
                <a:ea typeface="宋体" panose="02010600030101010101" pitchFamily="2" charset="-122"/>
              </a:rPr>
              <a:t>专技岗中级空岗数</a:t>
            </a:r>
            <a:r>
              <a:rPr lang="zh-CN" altLang="en-US" sz="2600" dirty="0" smtClean="0">
                <a:solidFill>
                  <a:srgbClr val="FF0000"/>
                </a:solidFill>
                <a:latin typeface="宋体" panose="02010600030101010101" pitchFamily="2" charset="-122"/>
                <a:ea typeface="宋体" panose="02010600030101010101" pitchFamily="2" charset="-122"/>
              </a:rPr>
              <a:t>的</a:t>
            </a:r>
            <a:r>
              <a:rPr lang="en-US" altLang="zh-CN" sz="2600" dirty="0" smtClean="0">
                <a:solidFill>
                  <a:srgbClr val="FF0000"/>
                </a:solidFill>
                <a:latin typeface="宋体" panose="02010600030101010101" pitchFamily="2" charset="-122"/>
                <a:ea typeface="宋体" panose="02010600030101010101" pitchFamily="2" charset="-122"/>
              </a:rPr>
              <a:t>30</a:t>
            </a:r>
            <a:r>
              <a:rPr lang="zh-CN" altLang="en-US" sz="2600" dirty="0">
                <a:solidFill>
                  <a:srgbClr val="FF0000"/>
                </a:solidFill>
                <a:latin typeface="宋体" panose="02010600030101010101" pitchFamily="2" charset="-122"/>
                <a:ea typeface="宋体" panose="02010600030101010101" pitchFamily="2" charset="-122"/>
              </a:rPr>
              <a:t>％</a:t>
            </a:r>
            <a:r>
              <a:rPr lang="zh-CN" altLang="en-US" sz="2600" dirty="0">
                <a:solidFill>
                  <a:srgbClr val="000000"/>
                </a:solidFill>
                <a:latin typeface="宋体" panose="02010600030101010101" pitchFamily="2" charset="-122"/>
                <a:ea typeface="宋体" panose="02010600030101010101" pitchFamily="2" charset="-122"/>
              </a:rPr>
              <a:t>进行推荐。</a:t>
            </a:r>
            <a:endParaRPr lang="zh-CN" altLang="en-US" sz="2600" dirty="0">
              <a:solidFill>
                <a:srgbClr val="000000"/>
              </a:solidFill>
              <a:latin typeface="宋体" panose="02010600030101010101" pitchFamily="2" charset="-122"/>
              <a:ea typeface="宋体" panose="02010600030101010101" pitchFamily="2" charset="-122"/>
            </a:endParaRPr>
          </a:p>
          <a:p>
            <a:pPr>
              <a:spcBef>
                <a:spcPct val="50000"/>
              </a:spcBef>
              <a:buClr>
                <a:srgbClr val="E1B40C"/>
              </a:buClr>
              <a:buFont typeface="Wingdings" panose="05000000000000000000" pitchFamily="2" charset="2"/>
              <a:buNone/>
            </a:pPr>
            <a:r>
              <a:rPr lang="zh-CN" altLang="en-US" sz="2600" dirty="0">
                <a:solidFill>
                  <a:srgbClr val="000000"/>
                </a:solidFill>
                <a:latin typeface="宋体" panose="02010600030101010101" pitchFamily="2" charset="-122"/>
                <a:ea typeface="宋体" panose="02010600030101010101" pitchFamily="2" charset="-122"/>
              </a:rPr>
              <a:t>(2)推荐申报</a:t>
            </a:r>
            <a:r>
              <a:rPr lang="zh-CN" altLang="en-US" sz="2600" dirty="0">
                <a:solidFill>
                  <a:srgbClr val="FF0000"/>
                </a:solidFill>
                <a:latin typeface="宋体" panose="02010600030101010101" pitchFamily="2" charset="-122"/>
                <a:ea typeface="宋体" panose="02010600030101010101" pitchFamily="2" charset="-122"/>
              </a:rPr>
              <a:t>高级</a:t>
            </a:r>
            <a:r>
              <a:rPr lang="zh-CN" altLang="en-US" sz="2600" dirty="0">
                <a:solidFill>
                  <a:srgbClr val="000000"/>
                </a:solidFill>
                <a:latin typeface="宋体" panose="02010600030101010101" pitchFamily="2" charset="-122"/>
                <a:ea typeface="宋体" panose="02010600030101010101" pitchFamily="2" charset="-122"/>
              </a:rPr>
              <a:t>教师</a:t>
            </a:r>
            <a:endParaRPr lang="zh-CN" altLang="en-US" sz="2600" dirty="0">
              <a:solidFill>
                <a:srgbClr val="000000"/>
              </a:solidFill>
              <a:latin typeface="宋体" panose="02010600030101010101" pitchFamily="2" charset="-122"/>
              <a:ea typeface="宋体" panose="02010600030101010101" pitchFamily="2" charset="-122"/>
            </a:endParaRPr>
          </a:p>
          <a:p>
            <a:pPr>
              <a:spcBef>
                <a:spcPct val="50000"/>
              </a:spcBef>
              <a:buClr>
                <a:srgbClr val="E1B40C"/>
              </a:buClr>
              <a:buFont typeface="Wingdings" panose="05000000000000000000" pitchFamily="2" charset="2"/>
              <a:buNone/>
            </a:pPr>
            <a:r>
              <a:rPr lang="zh-CN" altLang="en-US" sz="2600" dirty="0">
                <a:solidFill>
                  <a:srgbClr val="000000"/>
                </a:solidFill>
                <a:latin typeface="宋体" panose="02010600030101010101" pitchFamily="2" charset="-122"/>
                <a:ea typeface="宋体" panose="02010600030101010101" pitchFamily="2" charset="-122"/>
              </a:rPr>
              <a:t>   按不大于</a:t>
            </a:r>
            <a:r>
              <a:rPr lang="zh-CN" altLang="en-US" sz="2600" dirty="0">
                <a:solidFill>
                  <a:srgbClr val="FF0000"/>
                </a:solidFill>
                <a:latin typeface="宋体" panose="02010600030101010101" pitchFamily="2" charset="-122"/>
                <a:ea typeface="宋体" panose="02010600030101010101" pitchFamily="2" charset="-122"/>
              </a:rPr>
              <a:t>专技岗高级空岗数</a:t>
            </a:r>
            <a:r>
              <a:rPr lang="zh-CN" altLang="en-US" sz="2600" dirty="0" smtClean="0">
                <a:solidFill>
                  <a:srgbClr val="FF0000"/>
                </a:solidFill>
                <a:latin typeface="宋体" panose="02010600030101010101" pitchFamily="2" charset="-122"/>
                <a:ea typeface="宋体" panose="02010600030101010101" pitchFamily="2" charset="-122"/>
              </a:rPr>
              <a:t>的</a:t>
            </a:r>
            <a:r>
              <a:rPr lang="en-US" altLang="zh-CN" sz="2600" dirty="0" smtClean="0">
                <a:solidFill>
                  <a:srgbClr val="FF0000"/>
                </a:solidFill>
                <a:latin typeface="宋体" panose="02010600030101010101" pitchFamily="2" charset="-122"/>
                <a:ea typeface="宋体" panose="02010600030101010101" pitchFamily="2" charset="-122"/>
              </a:rPr>
              <a:t>30</a:t>
            </a:r>
            <a:r>
              <a:rPr lang="zh-CN" altLang="en-US" sz="2600" dirty="0">
                <a:solidFill>
                  <a:srgbClr val="FF0000"/>
                </a:solidFill>
                <a:latin typeface="宋体" panose="02010600030101010101" pitchFamily="2" charset="-122"/>
                <a:ea typeface="宋体" panose="02010600030101010101" pitchFamily="2" charset="-122"/>
              </a:rPr>
              <a:t>％</a:t>
            </a:r>
            <a:r>
              <a:rPr lang="zh-CN" altLang="en-US" sz="2600" dirty="0">
                <a:solidFill>
                  <a:srgbClr val="000000"/>
                </a:solidFill>
                <a:latin typeface="宋体" panose="02010600030101010101" pitchFamily="2" charset="-122"/>
                <a:ea typeface="宋体" panose="02010600030101010101" pitchFamily="2" charset="-122"/>
              </a:rPr>
              <a:t>进行推荐。</a:t>
            </a:r>
            <a:endParaRPr lang="zh-CN" altLang="en-US" sz="2600" dirty="0">
              <a:solidFill>
                <a:srgbClr val="000000"/>
              </a:solidFill>
              <a:latin typeface="宋体" panose="02010600030101010101" pitchFamily="2" charset="-122"/>
              <a:ea typeface="宋体" panose="02010600030101010101" pitchFamily="2" charset="-122"/>
            </a:endParaRPr>
          </a:p>
        </p:txBody>
      </p:sp>
      <p:sp>
        <p:nvSpPr>
          <p:cNvPr id="66564" name="Rectangle 4"/>
          <p:cNvSpPr>
            <a:spLocks noChangeArrowheads="1"/>
          </p:cNvSpPr>
          <p:nvPr/>
        </p:nvSpPr>
        <p:spPr bwMode="auto">
          <a:xfrm>
            <a:off x="971550" y="4365625"/>
            <a:ext cx="7416800" cy="885825"/>
          </a:xfrm>
          <a:prstGeom prst="rect">
            <a:avLst/>
          </a:prstGeom>
          <a:noFill/>
          <a:ln w="9525">
            <a:noFill/>
            <a:miter lim="800000"/>
          </a:ln>
          <a:effectLst>
            <a:outerShdw dist="17961" dir="13500000" algn="ctr" rotWithShape="0">
              <a:schemeClr val="bg1"/>
            </a:outerShdw>
          </a:effectLst>
        </p:spPr>
        <p:txBody>
          <a:bodyPr>
            <a:spAutoFit/>
          </a:bodyPr>
          <a:lstStyle/>
          <a:p>
            <a:pPr>
              <a:spcBef>
                <a:spcPct val="20000"/>
              </a:spcBef>
              <a:buClr>
                <a:srgbClr val="E1B40C"/>
              </a:buClr>
              <a:buFont typeface="Wingdings" panose="05000000000000000000" pitchFamily="2" charset="2"/>
              <a:buNone/>
            </a:pPr>
            <a:r>
              <a:rPr lang="zh-CN" altLang="en-US" sz="2600" dirty="0">
                <a:latin typeface="宋体" panose="02010600030101010101" pitchFamily="2" charset="-122"/>
                <a:ea typeface="宋体" panose="02010600030101010101" pitchFamily="2" charset="-122"/>
              </a:rPr>
              <a:t>    </a:t>
            </a:r>
            <a:r>
              <a:rPr lang="zh-CN" altLang="en-US" sz="2600" b="1" dirty="0">
                <a:solidFill>
                  <a:srgbClr val="0B469D"/>
                </a:solidFill>
                <a:latin typeface="宋体" panose="02010600030101010101" pitchFamily="2" charset="-122"/>
                <a:ea typeface="宋体" panose="02010600030101010101" pitchFamily="2" charset="-122"/>
              </a:rPr>
              <a:t>各校按前面两种推荐算法，取推荐名额多的为最终推荐名额数。</a:t>
            </a:r>
            <a:endParaRPr lang="zh-CN" altLang="en-US" sz="2600" b="1" dirty="0">
              <a:solidFill>
                <a:srgbClr val="0B469D"/>
              </a:solidFill>
              <a:latin typeface="宋体" panose="02010600030101010101" pitchFamily="2" charset="-122"/>
              <a:ea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r>
              <a:rPr lang="zh-CN" altLang="en-US" sz="2600" b="0" kern="1200" dirty="0">
                <a:solidFill>
                  <a:srgbClr val="000000"/>
                </a:solidFill>
                <a:latin typeface="宋体" panose="02010600030101010101" pitchFamily="2" charset="-122"/>
                <a:ea typeface="宋体" panose="02010600030101010101" pitchFamily="2" charset="-122"/>
              </a:rPr>
              <a:t>存在备案制（聘用制）教师的学校，在根据规定算法核算推荐名额的基础上，可根据相关教师的申报级别，另增加1个名额。备案制（聘用制）教师与在编教师一并计数，须统一经校内推荐。</a:t>
            </a:r>
            <a:endParaRPr lang="zh-CN" altLang="en-US" sz="2600" b="0" kern="1200" dirty="0">
              <a:solidFill>
                <a:srgbClr val="000000"/>
              </a:solidFill>
              <a:latin typeface="宋体" panose="02010600030101010101" pitchFamily="2" charset="-122"/>
              <a:ea typeface="宋体" panose="02010600030101010101" pitchFamily="2" charset="-122"/>
            </a:endParaRPr>
          </a:p>
          <a:p>
            <a:r>
              <a:rPr lang="zh-CN" altLang="en-US" sz="2600" b="0" kern="1200" dirty="0">
                <a:solidFill>
                  <a:srgbClr val="000000"/>
                </a:solidFill>
                <a:latin typeface="宋体" panose="02010600030101010101" pitchFamily="2" charset="-122"/>
                <a:ea typeface="宋体" panose="02010600030101010101" pitchFamily="2" charset="-122"/>
              </a:rPr>
              <a:t>符合初定一级教师专业技术资格条件的硕士研究生应报尽报，不占学校推荐申报名额。</a:t>
            </a:r>
            <a:endParaRPr lang="zh-CN" altLang="en-US" sz="2600" b="0" kern="1200" dirty="0">
              <a:solidFill>
                <a:srgbClr val="000000"/>
              </a:solidFill>
              <a:latin typeface="宋体" panose="02010600030101010101" pitchFamily="2" charset="-122"/>
              <a:ea typeface="宋体" panose="02010600030101010101" pitchFamily="2" charset="-122"/>
            </a:endParaRPr>
          </a:p>
          <a:p>
            <a:endParaRPr lang="zh-CN" altLang="en-US" b="0" kern="1200" dirty="0">
              <a:solidFill>
                <a:srgbClr val="000000"/>
              </a:solidFill>
              <a:latin typeface="宋体" panose="02010600030101010101" pitchFamily="2" charset="-122"/>
              <a:ea typeface="宋体" panose="02010600030101010101" pitchFamily="2" charset="-122"/>
              <a:sym typeface="+mn-ea"/>
            </a:endParaRPr>
          </a:p>
        </p:txBody>
      </p:sp>
    </p:spTree>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r>
              <a:rPr lang="zh-CN" altLang="en-US" b="0" kern="1200" dirty="0">
                <a:solidFill>
                  <a:srgbClr val="000000"/>
                </a:solidFill>
                <a:latin typeface="宋体" panose="02010600030101010101" pitchFamily="2" charset="-122"/>
                <a:ea typeface="宋体" panose="02010600030101010101" pitchFamily="2" charset="-122"/>
                <a:sym typeface="+mn-ea"/>
              </a:rPr>
              <a:t>例如：某校有备案制</a:t>
            </a:r>
            <a:r>
              <a:rPr lang="zh-CN" altLang="en-US" b="0" kern="1200" dirty="0">
                <a:solidFill>
                  <a:srgbClr val="000000"/>
                </a:solidFill>
                <a:latin typeface="宋体" panose="02010600030101010101" pitchFamily="2" charset="-122"/>
                <a:ea typeface="宋体" panose="02010600030101010101" pitchFamily="2" charset="-122"/>
                <a:sym typeface="+mn-ea"/>
              </a:rPr>
              <a:t>（聘用制）</a:t>
            </a:r>
            <a:r>
              <a:rPr lang="zh-CN" altLang="en-US" b="0" kern="1200" dirty="0">
                <a:solidFill>
                  <a:srgbClr val="000000"/>
                </a:solidFill>
                <a:latin typeface="宋体" panose="02010600030101010101" pitchFamily="2" charset="-122"/>
                <a:ea typeface="宋体" panose="02010600030101010101" pitchFamily="2" charset="-122"/>
                <a:sym typeface="+mn-ea"/>
              </a:rPr>
              <a:t>教师具备申报中级条件，该校申报中级分配名额按照规定算法计算出来数量为</a:t>
            </a:r>
            <a:r>
              <a:rPr lang="en-US" altLang="zh-CN" b="0" kern="1200" dirty="0">
                <a:solidFill>
                  <a:srgbClr val="000000"/>
                </a:solidFill>
                <a:latin typeface="宋体" panose="02010600030101010101" pitchFamily="2" charset="-122"/>
                <a:ea typeface="宋体" panose="02010600030101010101" pitchFamily="2" charset="-122"/>
                <a:sym typeface="+mn-ea"/>
              </a:rPr>
              <a:t>3</a:t>
            </a:r>
            <a:r>
              <a:rPr lang="zh-CN" altLang="en-US" b="0" kern="1200" dirty="0">
                <a:solidFill>
                  <a:srgbClr val="000000"/>
                </a:solidFill>
                <a:latin typeface="宋体" panose="02010600030101010101" pitchFamily="2" charset="-122"/>
                <a:ea typeface="宋体" panose="02010600030101010101" pitchFamily="2" charset="-122"/>
                <a:sym typeface="+mn-ea"/>
              </a:rPr>
              <a:t>人，则该校申报中级分类名额为</a:t>
            </a:r>
            <a:r>
              <a:rPr lang="en-US" altLang="zh-CN" b="0" kern="1200" dirty="0">
                <a:solidFill>
                  <a:srgbClr val="000000"/>
                </a:solidFill>
                <a:latin typeface="宋体" panose="02010600030101010101" pitchFamily="2" charset="-122"/>
                <a:ea typeface="宋体" panose="02010600030101010101" pitchFamily="2" charset="-122"/>
                <a:sym typeface="+mn-ea"/>
              </a:rPr>
              <a:t>4</a:t>
            </a:r>
            <a:r>
              <a:rPr lang="zh-CN" altLang="en-US" b="0" kern="1200" dirty="0">
                <a:solidFill>
                  <a:srgbClr val="000000"/>
                </a:solidFill>
                <a:latin typeface="宋体" panose="02010600030101010101" pitchFamily="2" charset="-122"/>
                <a:ea typeface="宋体" panose="02010600030101010101" pitchFamily="2" charset="-122"/>
                <a:sym typeface="+mn-ea"/>
              </a:rPr>
              <a:t>人。</a:t>
            </a:r>
            <a:r>
              <a:rPr lang="zh-CN" altLang="en-US" b="0" kern="1200" dirty="0">
                <a:solidFill>
                  <a:srgbClr val="000000"/>
                </a:solidFill>
                <a:latin typeface="宋体" panose="02010600030101010101" pitchFamily="2" charset="-122"/>
                <a:ea typeface="宋体" panose="02010600030101010101" pitchFamily="2" charset="-122"/>
                <a:sym typeface="+mn-ea"/>
              </a:rPr>
              <a:t>有备案制教师（聘用制）具备申报高级条件，该校申报高级分配名额按照规定算法计算出来数量为</a:t>
            </a:r>
            <a:r>
              <a:rPr lang="en-US" altLang="zh-CN" b="0" kern="1200" dirty="0">
                <a:solidFill>
                  <a:srgbClr val="000000"/>
                </a:solidFill>
                <a:latin typeface="宋体" panose="02010600030101010101" pitchFamily="2" charset="-122"/>
                <a:ea typeface="宋体" panose="02010600030101010101" pitchFamily="2" charset="-122"/>
                <a:sym typeface="+mn-ea"/>
              </a:rPr>
              <a:t>2</a:t>
            </a:r>
            <a:r>
              <a:rPr lang="zh-CN" altLang="en-US" b="0" kern="1200" dirty="0">
                <a:solidFill>
                  <a:srgbClr val="000000"/>
                </a:solidFill>
                <a:latin typeface="宋体" panose="02010600030101010101" pitchFamily="2" charset="-122"/>
                <a:ea typeface="宋体" panose="02010600030101010101" pitchFamily="2" charset="-122"/>
                <a:sym typeface="+mn-ea"/>
              </a:rPr>
              <a:t>人，则该校申报高级分类名额为</a:t>
            </a:r>
            <a:r>
              <a:rPr lang="en-US" altLang="zh-CN" b="0" kern="1200" dirty="0">
                <a:solidFill>
                  <a:srgbClr val="000000"/>
                </a:solidFill>
                <a:latin typeface="宋体" panose="02010600030101010101" pitchFamily="2" charset="-122"/>
                <a:ea typeface="宋体" panose="02010600030101010101" pitchFamily="2" charset="-122"/>
                <a:sym typeface="+mn-ea"/>
              </a:rPr>
              <a:t>3</a:t>
            </a:r>
            <a:r>
              <a:rPr lang="zh-CN" altLang="en-US" b="0" kern="1200" dirty="0">
                <a:solidFill>
                  <a:srgbClr val="000000"/>
                </a:solidFill>
                <a:latin typeface="宋体" panose="02010600030101010101" pitchFamily="2" charset="-122"/>
                <a:ea typeface="宋体" panose="02010600030101010101" pitchFamily="2" charset="-122"/>
                <a:sym typeface="+mn-ea"/>
              </a:rPr>
              <a:t>人。如没有备案制教师（聘用制）具备申报中、高级条件，则分配名额仍为</a:t>
            </a:r>
            <a:r>
              <a:rPr lang="en-US" altLang="zh-CN" b="0" kern="1200" dirty="0">
                <a:solidFill>
                  <a:srgbClr val="000000"/>
                </a:solidFill>
                <a:latin typeface="宋体" panose="02010600030101010101" pitchFamily="2" charset="-122"/>
                <a:ea typeface="宋体" panose="02010600030101010101" pitchFamily="2" charset="-122"/>
                <a:sym typeface="+mn-ea"/>
              </a:rPr>
              <a:t>3</a:t>
            </a:r>
            <a:r>
              <a:rPr lang="zh-CN" altLang="en-US" b="0" kern="1200" dirty="0">
                <a:solidFill>
                  <a:srgbClr val="000000"/>
                </a:solidFill>
                <a:latin typeface="宋体" panose="02010600030101010101" pitchFamily="2" charset="-122"/>
                <a:ea typeface="宋体" panose="02010600030101010101" pitchFamily="2" charset="-122"/>
                <a:sym typeface="+mn-ea"/>
              </a:rPr>
              <a:t>人和</a:t>
            </a:r>
            <a:r>
              <a:rPr lang="en-US" altLang="zh-CN" b="0" kern="1200" dirty="0">
                <a:solidFill>
                  <a:srgbClr val="000000"/>
                </a:solidFill>
                <a:latin typeface="宋体" panose="02010600030101010101" pitchFamily="2" charset="-122"/>
                <a:ea typeface="宋体" panose="02010600030101010101" pitchFamily="2" charset="-122"/>
                <a:sym typeface="+mn-ea"/>
              </a:rPr>
              <a:t>2</a:t>
            </a:r>
            <a:r>
              <a:rPr lang="zh-CN" altLang="en-US" b="0" kern="1200" dirty="0">
                <a:solidFill>
                  <a:srgbClr val="000000"/>
                </a:solidFill>
                <a:latin typeface="宋体" panose="02010600030101010101" pitchFamily="2" charset="-122"/>
                <a:ea typeface="宋体" panose="02010600030101010101" pitchFamily="2" charset="-122"/>
                <a:sym typeface="+mn-ea"/>
              </a:rPr>
              <a:t>人。</a:t>
            </a:r>
            <a:endParaRPr lang="zh-CN" altLang="en-US" b="0" kern="1200" dirty="0">
              <a:solidFill>
                <a:srgbClr val="000000"/>
              </a:solidFill>
              <a:latin typeface="宋体" panose="02010600030101010101" pitchFamily="2" charset="-122"/>
              <a:ea typeface="宋体" panose="02010600030101010101" pitchFamily="2" charset="-122"/>
              <a:sym typeface="+mn-ea"/>
            </a:endParaRPr>
          </a:p>
          <a:p>
            <a:endParaRPr lang="zh-CN" altLang="en-US" b="0" kern="1200" dirty="0">
              <a:solidFill>
                <a:srgbClr val="000000"/>
              </a:solidFill>
              <a:latin typeface="宋体" panose="02010600030101010101" pitchFamily="2" charset="-122"/>
              <a:ea typeface="宋体" panose="02010600030101010101" pitchFamily="2" charset="-122"/>
              <a:sym typeface="+mn-ea"/>
            </a:endParaRPr>
          </a:p>
          <a:p>
            <a:r>
              <a:rPr lang="zh-CN" altLang="en-US" b="0" kern="1200" dirty="0">
                <a:solidFill>
                  <a:srgbClr val="000000"/>
                </a:solidFill>
                <a:latin typeface="宋体" panose="02010600030101010101" pitchFamily="2" charset="-122"/>
                <a:ea typeface="宋体" panose="02010600030101010101" pitchFamily="2" charset="-122"/>
                <a:sym typeface="+mn-ea"/>
              </a:rPr>
              <a:t>备案制（聘用制）教师和在编教师同等对待，一并计数，共同参加校内推荐。</a:t>
            </a:r>
            <a:endParaRPr lang="zh-CN" altLang="en-US" b="0" kern="1200" dirty="0">
              <a:solidFill>
                <a:srgbClr val="000000"/>
              </a:solidFill>
              <a:latin typeface="宋体" panose="02010600030101010101" pitchFamily="2" charset="-122"/>
              <a:ea typeface="宋体" panose="02010600030101010101" pitchFamily="2" charset="-122"/>
              <a:sym typeface="+mn-ea"/>
            </a:endParaRPr>
          </a:p>
          <a:p>
            <a:endParaRPr lang="zh-CN" altLang="en-US"/>
          </a:p>
        </p:txBody>
      </p:sp>
    </p:spTree>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zh-CN" altLang="en-US"/>
              <a:t>未实行岗位设置的学校</a:t>
            </a:r>
            <a:endParaRPr lang="zh-CN" altLang="en-US"/>
          </a:p>
        </p:txBody>
      </p:sp>
      <p:sp>
        <p:nvSpPr>
          <p:cNvPr id="15365" name="Rectangle 5"/>
          <p:cNvSpPr>
            <a:spLocks noChangeArrowheads="1"/>
          </p:cNvSpPr>
          <p:nvPr/>
        </p:nvSpPr>
        <p:spPr bwMode="auto">
          <a:xfrm>
            <a:off x="539750" y="1844675"/>
            <a:ext cx="8135938" cy="1470025"/>
          </a:xfrm>
          <a:prstGeom prst="rect">
            <a:avLst/>
          </a:prstGeom>
          <a:noFill/>
          <a:ln w="9525">
            <a:noFill/>
            <a:miter lim="800000"/>
          </a:ln>
          <a:effectLst>
            <a:outerShdw dist="17961" dir="13500000" algn="ctr" rotWithShape="0">
              <a:schemeClr val="bg1"/>
            </a:outerShdw>
          </a:effectLst>
        </p:spPr>
        <p:txBody>
          <a:bodyPr>
            <a:spAutoFit/>
          </a:bodyPr>
          <a:lstStyle/>
          <a:p>
            <a:pPr>
              <a:lnSpc>
                <a:spcPct val="150000"/>
              </a:lnSpc>
              <a:spcBef>
                <a:spcPct val="20000"/>
              </a:spcBef>
              <a:buClr>
                <a:srgbClr val="E1B40C"/>
              </a:buClr>
              <a:buFont typeface="Wingdings" panose="05000000000000000000" pitchFamily="2" charset="2"/>
              <a:buNone/>
            </a:pPr>
            <a:r>
              <a:rPr lang="zh-CN" altLang="en-US" sz="2800" b="1" dirty="0">
                <a:latin typeface="宋体" panose="02010600030101010101" pitchFamily="2" charset="-122"/>
                <a:ea typeface="宋体" panose="02010600030101010101" pitchFamily="2" charset="-122"/>
              </a:rPr>
              <a:t>①推荐申报</a:t>
            </a:r>
            <a:r>
              <a:rPr lang="zh-CN" altLang="en-US" sz="2800" b="1" dirty="0">
                <a:solidFill>
                  <a:srgbClr val="FF0000"/>
                </a:solidFill>
                <a:latin typeface="宋体" panose="02010600030101010101" pitchFamily="2" charset="-122"/>
                <a:ea typeface="宋体" panose="02010600030101010101" pitchFamily="2" charset="-122"/>
              </a:rPr>
              <a:t>高级</a:t>
            </a:r>
            <a:r>
              <a:rPr lang="zh-CN" altLang="en-US" sz="2800" b="1" dirty="0">
                <a:latin typeface="宋体" panose="02010600030101010101" pitchFamily="2" charset="-122"/>
                <a:ea typeface="宋体" panose="02010600030101010101" pitchFamily="2" charset="-122"/>
              </a:rPr>
              <a:t>教师人数不大于专任教师数×2%;</a:t>
            </a:r>
            <a:endParaRPr lang="zh-CN" altLang="en-US" sz="2800" b="1" dirty="0">
              <a:latin typeface="宋体" panose="02010600030101010101" pitchFamily="2" charset="-122"/>
              <a:ea typeface="宋体" panose="02010600030101010101" pitchFamily="2" charset="-122"/>
            </a:endParaRPr>
          </a:p>
          <a:p>
            <a:pPr>
              <a:lnSpc>
                <a:spcPct val="150000"/>
              </a:lnSpc>
              <a:spcBef>
                <a:spcPct val="20000"/>
              </a:spcBef>
              <a:buClr>
                <a:srgbClr val="E1B40C"/>
              </a:buClr>
              <a:buFont typeface="Wingdings" panose="05000000000000000000" pitchFamily="2" charset="2"/>
              <a:buNone/>
            </a:pPr>
            <a:r>
              <a:rPr lang="zh-CN" altLang="en-US" sz="2800" b="1" dirty="0">
                <a:latin typeface="宋体" panose="02010600030101010101" pitchFamily="2" charset="-122"/>
                <a:ea typeface="宋体" panose="02010600030101010101" pitchFamily="2" charset="-122"/>
              </a:rPr>
              <a:t>②推荐</a:t>
            </a:r>
            <a:r>
              <a:rPr lang="zh-CN" altLang="en-US" sz="2800" b="1" dirty="0" smtClean="0">
                <a:latin typeface="宋体" panose="02010600030101010101" pitchFamily="2" charset="-122"/>
                <a:ea typeface="宋体" panose="02010600030101010101" pitchFamily="2" charset="-122"/>
              </a:rPr>
              <a:t>申报</a:t>
            </a:r>
            <a:r>
              <a:rPr lang="zh-CN" altLang="en-US" sz="2800" b="1" dirty="0" smtClean="0">
                <a:solidFill>
                  <a:srgbClr val="FF0000"/>
                </a:solidFill>
                <a:latin typeface="宋体" panose="02010600030101010101" pitchFamily="2" charset="-122"/>
                <a:ea typeface="宋体" panose="02010600030101010101" pitchFamily="2" charset="-122"/>
              </a:rPr>
              <a:t>一级</a:t>
            </a:r>
            <a:r>
              <a:rPr lang="zh-CN" altLang="en-US" sz="2800" b="1" dirty="0" smtClean="0">
                <a:latin typeface="宋体" panose="02010600030101010101" pitchFamily="2" charset="-122"/>
                <a:ea typeface="宋体" panose="02010600030101010101" pitchFamily="2" charset="-122"/>
              </a:rPr>
              <a:t>教师</a:t>
            </a:r>
            <a:r>
              <a:rPr lang="zh-CN" altLang="en-US" sz="2800" b="1" dirty="0">
                <a:latin typeface="宋体" panose="02010600030101010101" pitchFamily="2" charset="-122"/>
                <a:ea typeface="宋体" panose="02010600030101010101" pitchFamily="2" charset="-122"/>
              </a:rPr>
              <a:t>人数不大于专任教师数×4%。</a:t>
            </a:r>
            <a:endParaRPr lang="zh-CN" altLang="en-US" sz="2800" b="1" dirty="0">
              <a:latin typeface="宋体" panose="02010600030101010101" pitchFamily="2" charset="-122"/>
              <a:ea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r>
              <a:rPr lang="zh-CN" altLang="en-US" sz="3200" dirty="0" smtClean="0"/>
              <a:t>在乡村中小学、幼儿园从事专业技术工作</a:t>
            </a:r>
            <a:r>
              <a:rPr lang="en-US" sz="3200" dirty="0" smtClean="0"/>
              <a:t>10</a:t>
            </a:r>
            <a:r>
              <a:rPr lang="zh-CN" altLang="en-US" sz="3200" dirty="0" smtClean="0"/>
              <a:t>年以上申报中级职称，从事专业技术工作</a:t>
            </a:r>
            <a:r>
              <a:rPr lang="en-US" sz="3200" dirty="0" smtClean="0"/>
              <a:t>20</a:t>
            </a:r>
            <a:r>
              <a:rPr lang="zh-CN" altLang="en-US" sz="3200" dirty="0" smtClean="0"/>
              <a:t>年以上申报副高级职称，可不受单位岗位结构比例限制。教科研训部门职称申报不受比例限制。（乡村学校工作年限</a:t>
            </a:r>
            <a:r>
              <a:rPr lang="zh-CN" altLang="en-US" sz="3200" dirty="0" smtClean="0">
                <a:solidFill>
                  <a:srgbClr val="FF0000"/>
                </a:solidFill>
              </a:rPr>
              <a:t>可累计</a:t>
            </a:r>
            <a:r>
              <a:rPr lang="zh-CN" altLang="en-US" sz="3200" dirty="0" smtClean="0"/>
              <a:t>，申报时需在乡村学校任教）</a:t>
            </a:r>
            <a:endParaRPr lang="zh-CN" altLang="en-US" sz="3200" dirty="0">
              <a:solidFill>
                <a:srgbClr val="FF0000"/>
              </a:solidFill>
            </a:endParaRPr>
          </a:p>
        </p:txBody>
      </p:sp>
    </p:spTree>
  </p:cSld>
  <p:clrMapOvr>
    <a:masterClrMapping/>
  </p:clrMapOvr>
  <p:transition>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normAutofit/>
          </a:bodyPr>
          <a:lstStyle/>
          <a:p>
            <a:r>
              <a:rPr lang="zh-CN" altLang="en-US" dirty="0" smtClean="0"/>
              <a:t>一体化办学教育集团核心校推荐名额</a:t>
            </a:r>
            <a:endParaRPr lang="zh-CN" altLang="en-US" dirty="0"/>
          </a:p>
        </p:txBody>
      </p:sp>
      <p:sp>
        <p:nvSpPr>
          <p:cNvPr id="15365" name="Rectangle 5"/>
          <p:cNvSpPr>
            <a:spLocks noChangeArrowheads="1"/>
          </p:cNvSpPr>
          <p:nvPr/>
        </p:nvSpPr>
        <p:spPr bwMode="auto">
          <a:xfrm>
            <a:off x="428596" y="1785926"/>
            <a:ext cx="7786742" cy="2677656"/>
          </a:xfrm>
          <a:prstGeom prst="rect">
            <a:avLst/>
          </a:prstGeom>
          <a:noFill/>
          <a:ln w="9525">
            <a:noFill/>
            <a:miter lim="800000"/>
          </a:ln>
          <a:effectLst>
            <a:outerShdw dist="17961" dir="13500000" algn="ctr" rotWithShape="0">
              <a:schemeClr val="bg1"/>
            </a:outerShdw>
          </a:effectLst>
        </p:spPr>
        <p:txBody>
          <a:bodyPr wrap="square">
            <a:spAutoFit/>
          </a:bodyPr>
          <a:lstStyle/>
          <a:p>
            <a:pPr>
              <a:lnSpc>
                <a:spcPct val="150000"/>
              </a:lnSpc>
              <a:spcBef>
                <a:spcPct val="20000"/>
              </a:spcBef>
              <a:buClr>
                <a:srgbClr val="E1B40C"/>
              </a:buClr>
            </a:pPr>
            <a:r>
              <a:rPr lang="zh-CN" altLang="en-US" sz="2800" b="1" dirty="0" smtClean="0">
                <a:latin typeface="宋体" panose="02010600030101010101" pitchFamily="2" charset="-122"/>
                <a:ea typeface="宋体" panose="02010600030101010101" pitchFamily="2" charset="-122"/>
              </a:rPr>
              <a:t>    为贯彻落实</a:t>
            </a:r>
            <a:r>
              <a:rPr lang="en-US" altLang="zh-CN" sz="2800" b="1" dirty="0" smtClean="0">
                <a:latin typeface="宋体" panose="02010600030101010101" pitchFamily="2" charset="-122"/>
                <a:ea typeface="宋体" panose="02010600030101010101" pitchFamily="2" charset="-122"/>
              </a:rPr>
              <a:t>《</a:t>
            </a:r>
            <a:r>
              <a:rPr lang="zh-CN" altLang="en-US" sz="2800" b="1" dirty="0" smtClean="0">
                <a:latin typeface="宋体" panose="02010600030101010101" pitchFamily="2" charset="-122"/>
                <a:ea typeface="宋体" panose="02010600030101010101" pitchFamily="2" charset="-122"/>
              </a:rPr>
              <a:t>关于进一步推进教育集团化办学的实施意见</a:t>
            </a:r>
            <a:r>
              <a:rPr lang="en-US" altLang="zh-CN" sz="2800" b="1" dirty="0" smtClean="0">
                <a:latin typeface="宋体" panose="02010600030101010101" pitchFamily="2" charset="-122"/>
                <a:ea typeface="宋体" panose="02010600030101010101" pitchFamily="2" charset="-122"/>
              </a:rPr>
              <a:t>》</a:t>
            </a:r>
            <a:r>
              <a:rPr lang="zh-CN" altLang="en-US" sz="2800" b="1" dirty="0" smtClean="0">
                <a:latin typeface="宋体" panose="02010600030101010101" pitchFamily="2" charset="-122"/>
                <a:ea typeface="宋体" panose="02010600030101010101" pitchFamily="2" charset="-122"/>
              </a:rPr>
              <a:t>精神，我市</a:t>
            </a:r>
            <a:r>
              <a:rPr lang="zh-CN" altLang="en-US" sz="2800" b="1" dirty="0" smtClean="0">
                <a:solidFill>
                  <a:srgbClr val="FF0000"/>
                </a:solidFill>
                <a:latin typeface="宋体" panose="02010600030101010101" pitchFamily="2" charset="-122"/>
                <a:ea typeface="宋体" panose="02010600030101010101" pitchFamily="2" charset="-122"/>
              </a:rPr>
              <a:t>一体化办学教育集团核心学校</a:t>
            </a:r>
            <a:r>
              <a:rPr lang="zh-CN" altLang="en-US" sz="2800" b="1" dirty="0" smtClean="0">
                <a:latin typeface="宋体" panose="02010600030101010101" pitchFamily="2" charset="-122"/>
                <a:ea typeface="宋体" panose="02010600030101010101" pitchFamily="2" charset="-122"/>
              </a:rPr>
              <a:t>推荐名额可按以上方式测算名额的基础上再增加</a:t>
            </a:r>
            <a:r>
              <a:rPr lang="en-US" altLang="en-US" sz="2800" b="1" dirty="0" smtClean="0">
                <a:latin typeface="宋体" panose="02010600030101010101" pitchFamily="2" charset="-122"/>
                <a:ea typeface="宋体" panose="02010600030101010101" pitchFamily="2" charset="-122"/>
              </a:rPr>
              <a:t>50</a:t>
            </a:r>
            <a:r>
              <a:rPr lang="zh-CN" altLang="en-US" sz="2800" b="1" dirty="0" smtClean="0">
                <a:latin typeface="宋体" panose="02010600030101010101" pitchFamily="2" charset="-122"/>
                <a:ea typeface="宋体" panose="02010600030101010101" pitchFamily="2" charset="-122"/>
              </a:rPr>
              <a:t>％推荐名额计算，计算结果四舍五入。</a:t>
            </a:r>
            <a:endParaRPr lang="zh-CN" altLang="en-US" sz="2800" b="1" dirty="0">
              <a:latin typeface="宋体" panose="02010600030101010101" pitchFamily="2" charset="-122"/>
              <a:ea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zh-CN" altLang="en-US"/>
              <a:t>关于推荐申报</a:t>
            </a:r>
            <a:endParaRPr lang="en-US" altLang="zh-CN"/>
          </a:p>
        </p:txBody>
      </p:sp>
      <p:sp>
        <p:nvSpPr>
          <p:cNvPr id="53251" name="Rectangle 3"/>
          <p:cNvSpPr>
            <a:spLocks noChangeArrowheads="1"/>
          </p:cNvSpPr>
          <p:nvPr/>
        </p:nvSpPr>
        <p:spPr bwMode="auto">
          <a:xfrm>
            <a:off x="755650" y="1557338"/>
            <a:ext cx="7632700" cy="3322955"/>
          </a:xfrm>
          <a:prstGeom prst="rect">
            <a:avLst/>
          </a:prstGeom>
          <a:noFill/>
          <a:ln w="9525">
            <a:noFill/>
            <a:miter lim="800000"/>
          </a:ln>
          <a:effectLst>
            <a:outerShdw dist="17961" dir="13500000" algn="ctr" rotWithShape="0">
              <a:schemeClr val="bg1"/>
            </a:outerShdw>
          </a:effectLst>
        </p:spPr>
        <p:txBody>
          <a:bodyPr>
            <a:spAutoFit/>
          </a:bodyPr>
          <a:lstStyle/>
          <a:p>
            <a:pPr>
              <a:lnSpc>
                <a:spcPct val="125000"/>
              </a:lnSpc>
            </a:pPr>
            <a:r>
              <a:rPr lang="zh-CN" altLang="en-US" sz="2800" b="1" dirty="0">
                <a:latin typeface="宋体" panose="02010600030101010101" pitchFamily="2" charset="-122"/>
                <a:ea typeface="宋体" panose="02010600030101010101" pitchFamily="2" charset="-122"/>
              </a:rPr>
              <a:t>    </a:t>
            </a:r>
            <a:r>
              <a:rPr lang="zh-CN" altLang="zh-CN" sz="2800" b="1" dirty="0">
                <a:latin typeface="宋体" panose="02010600030101010101" pitchFamily="2" charset="-122"/>
                <a:ea typeface="宋体" panose="02010600030101010101" pitchFamily="2" charset="-122"/>
              </a:rPr>
              <a:t>各地教育主管部门可在</a:t>
            </a:r>
            <a:r>
              <a:rPr lang="zh-CN" altLang="zh-CN" sz="2800" b="1" dirty="0">
                <a:solidFill>
                  <a:srgbClr val="FF0000"/>
                </a:solidFill>
                <a:latin typeface="宋体" panose="02010600030101010101" pitchFamily="2" charset="-122"/>
                <a:ea typeface="宋体" panose="02010600030101010101" pitchFamily="2" charset="-122"/>
              </a:rPr>
              <a:t>不高于</a:t>
            </a:r>
            <a:r>
              <a:rPr lang="zh-CN" altLang="zh-CN" sz="2800" b="1" dirty="0">
                <a:latin typeface="宋体" panose="02010600030101010101" pitchFamily="2" charset="-122"/>
                <a:ea typeface="宋体" panose="02010600030101010101" pitchFamily="2" charset="-122"/>
              </a:rPr>
              <a:t>本文件规定的推荐系数的前提下，</a:t>
            </a:r>
            <a:r>
              <a:rPr lang="zh-CN" altLang="zh-CN" sz="2800" b="1" dirty="0">
                <a:solidFill>
                  <a:srgbClr val="FF0000"/>
                </a:solidFill>
                <a:latin typeface="宋体" panose="02010600030101010101" pitchFamily="2" charset="-122"/>
                <a:ea typeface="宋体" panose="02010600030101010101" pitchFamily="2" charset="-122"/>
              </a:rPr>
              <a:t>自行确定本地推荐系数，各学段的推荐名额不能互相借用</a:t>
            </a:r>
            <a:r>
              <a:rPr lang="zh-CN" altLang="zh-CN" sz="2800" b="1" dirty="0">
                <a:latin typeface="宋体" panose="02010600030101010101" pitchFamily="2" charset="-122"/>
                <a:ea typeface="宋体" panose="02010600030101010101" pitchFamily="2" charset="-122"/>
              </a:rPr>
              <a:t>。各地教育主管部门先审核学校的推荐名额，各校再进行择优推荐，确定推荐名额时，计算结果四舍五入，若小于1，则视为1。</a:t>
            </a:r>
            <a:endParaRPr lang="en-US" altLang="zh-CN" sz="2800" b="1" dirty="0"/>
          </a:p>
        </p:txBody>
      </p:sp>
    </p:spTree>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zh-CN" altLang="en-US" dirty="0" smtClean="0"/>
              <a:t>关于教师校际流动要求</a:t>
            </a:r>
            <a:endParaRPr lang="zh-CN" altLang="en-US" dirty="0"/>
          </a:p>
        </p:txBody>
      </p:sp>
      <p:sp>
        <p:nvSpPr>
          <p:cNvPr id="46083" name="Rectangle 3"/>
          <p:cNvSpPr>
            <a:spLocks noChangeArrowheads="1"/>
          </p:cNvSpPr>
          <p:nvPr/>
        </p:nvSpPr>
        <p:spPr bwMode="auto">
          <a:xfrm>
            <a:off x="642910" y="1214422"/>
            <a:ext cx="7632700" cy="4399915"/>
          </a:xfrm>
          <a:prstGeom prst="rect">
            <a:avLst/>
          </a:prstGeom>
          <a:noFill/>
          <a:ln w="9525">
            <a:noFill/>
            <a:miter lim="800000"/>
          </a:ln>
          <a:effectLst>
            <a:outerShdw dist="17961" dir="13500000" algn="ctr" rotWithShape="0">
              <a:schemeClr val="bg1"/>
            </a:outerShdw>
          </a:effectLst>
        </p:spPr>
        <p:txBody>
          <a:bodyPr wrap="square">
            <a:spAutoFit/>
          </a:bodyPr>
          <a:lstStyle/>
          <a:p>
            <a:pPr algn="just"/>
            <a:r>
              <a:rPr lang="en-US" altLang="zh-CN" sz="2800" dirty="0" smtClean="0">
                <a:solidFill>
                  <a:srgbClr val="FF0000"/>
                </a:solidFill>
                <a:latin typeface="宋体" panose="02010600030101010101" pitchFamily="2" charset="-122"/>
                <a:ea typeface="宋体" panose="02010600030101010101" pitchFamily="2" charset="-122"/>
              </a:rPr>
              <a:t>    </a:t>
            </a:r>
            <a:r>
              <a:rPr lang="en-US" sz="2800" dirty="0" smtClean="0">
                <a:solidFill>
                  <a:srgbClr val="FF0000"/>
                </a:solidFill>
                <a:latin typeface="宋体" panose="02010600030101010101" pitchFamily="2" charset="-122"/>
                <a:ea typeface="宋体" panose="02010600030101010101" pitchFamily="2" charset="-122"/>
              </a:rPr>
              <a:t>2022</a:t>
            </a:r>
            <a:r>
              <a:rPr lang="zh-CN" altLang="en-US" sz="2800" dirty="0" smtClean="0">
                <a:solidFill>
                  <a:srgbClr val="FF0000"/>
                </a:solidFill>
                <a:latin typeface="宋体" panose="02010600030101010101" pitchFamily="2" charset="-122"/>
                <a:ea typeface="宋体" panose="02010600030101010101" pitchFamily="2" charset="-122"/>
              </a:rPr>
              <a:t>年</a:t>
            </a:r>
            <a:r>
              <a:rPr lang="zh-CN" altLang="en-US" sz="2800" dirty="0" smtClean="0">
                <a:latin typeface="宋体" panose="02010600030101010101" pitchFamily="2" charset="-122"/>
                <a:ea typeface="宋体" panose="02010600030101010101" pitchFamily="2" charset="-122"/>
              </a:rPr>
              <a:t>，</a:t>
            </a:r>
            <a:r>
              <a:rPr sz="2800" dirty="0" smtClean="0">
                <a:latin typeface="宋体" panose="02010600030101010101" pitchFamily="2" charset="-122"/>
                <a:ea typeface="宋体" panose="02010600030101010101" pitchFamily="2" charset="-122"/>
              </a:rPr>
              <a:t>距法定退休年龄5年以上的义务教育学校申报人员在申报高级职称时，城区学校申报人员在申报前的6年内须有2年以上在乡村学校或薄弱学校交流轮岗经历或者交流任教经历，乡村学校申报人员在申报前的6年内须有2年以上交流轮岗经历。以上人员需提供义务教育学校教师交流证明（附件11），交流经历截止时间为2022年8月31日。</a:t>
            </a:r>
            <a:r>
              <a:rPr sz="2800" dirty="0" smtClean="0">
                <a:solidFill>
                  <a:srgbClr val="FF0000"/>
                </a:solidFill>
                <a:latin typeface="宋体" panose="02010600030101010101" pitchFamily="2" charset="-122"/>
                <a:ea typeface="宋体" panose="02010600030101010101" pitchFamily="2" charset="-122"/>
              </a:rPr>
              <a:t>各地各校不得推荐无以上交流经历的人员参评</a:t>
            </a:r>
            <a:r>
              <a:rPr sz="2800" dirty="0" smtClean="0">
                <a:latin typeface="宋体" panose="02010600030101010101" pitchFamily="2" charset="-122"/>
                <a:ea typeface="宋体" panose="02010600030101010101" pitchFamily="2" charset="-122"/>
              </a:rPr>
              <a:t>。</a:t>
            </a:r>
            <a:endParaRPr sz="2800" dirty="0" smtClean="0">
              <a:latin typeface="宋体" panose="02010600030101010101" pitchFamily="2" charset="-122"/>
              <a:ea typeface="宋体" panose="02010600030101010101" pitchFamily="2" charset="-122"/>
            </a:endParaRPr>
          </a:p>
          <a:p>
            <a:pPr algn="just"/>
            <a:r>
              <a:rPr lang="zh-CN" altLang="en-US" sz="2800" dirty="0" smtClean="0">
                <a:latin typeface="宋体" panose="02010600030101010101" pitchFamily="2" charset="-122"/>
                <a:ea typeface="宋体" panose="02010600030101010101" pitchFamily="2" charset="-122"/>
              </a:rPr>
              <a:t>  </a:t>
            </a:r>
            <a:endParaRPr lang="zh-CN" altLang="en-US" sz="2800" dirty="0" smtClean="0">
              <a:latin typeface="宋体" panose="02010600030101010101" pitchFamily="2" charset="-122"/>
              <a:ea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1"/>
          <p:cNvSpPr>
            <a:spLocks noChangeArrowheads="1"/>
          </p:cNvSpPr>
          <p:nvPr/>
        </p:nvSpPr>
        <p:spPr bwMode="auto">
          <a:xfrm>
            <a:off x="1509713" y="2193925"/>
            <a:ext cx="6086475" cy="185738"/>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p:spPr>
        <p:txBody>
          <a:bodyPr wrap="none" anchor="ctr"/>
          <a:lstStyle/>
          <a:p>
            <a:endParaRPr lang="zh-CN" altLang="en-US" b="1">
              <a:ea typeface="华文细黑" panose="02010600040101010101" pitchFamily="2" charset="-122"/>
            </a:endParaRPr>
          </a:p>
        </p:txBody>
      </p:sp>
      <p:sp>
        <p:nvSpPr>
          <p:cNvPr id="6147" name="Rectangle 33"/>
          <p:cNvSpPr>
            <a:spLocks noChangeArrowheads="1"/>
          </p:cNvSpPr>
          <p:nvPr/>
        </p:nvSpPr>
        <p:spPr bwMode="auto">
          <a:xfrm>
            <a:off x="1509713" y="4386270"/>
            <a:ext cx="6086475" cy="185738"/>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p:spPr>
        <p:txBody>
          <a:bodyPr wrap="none" anchor="ctr"/>
          <a:lstStyle/>
          <a:p>
            <a:endParaRPr lang="zh-CN" altLang="en-US" b="1">
              <a:ea typeface="华文细黑" panose="02010600040101010101" pitchFamily="2" charset="-122"/>
            </a:endParaRPr>
          </a:p>
        </p:txBody>
      </p:sp>
      <p:sp>
        <p:nvSpPr>
          <p:cNvPr id="6149" name="Rectangle 2"/>
          <p:cNvSpPr>
            <a:spLocks noGrp="1" noChangeArrowheads="1"/>
          </p:cNvSpPr>
          <p:nvPr>
            <p:ph type="title" idx="4294967295"/>
          </p:nvPr>
        </p:nvSpPr>
        <p:spPr>
          <a:xfrm>
            <a:off x="0" y="142875"/>
            <a:ext cx="8207375" cy="649288"/>
          </a:xfrm>
        </p:spPr>
        <p:txBody>
          <a:bodyPr>
            <a:normAutofit/>
          </a:bodyPr>
          <a:lstStyle/>
          <a:p>
            <a:r>
              <a:rPr lang="zh-CN" altLang="en-US"/>
              <a:t>申报条件</a:t>
            </a:r>
            <a:endParaRPr lang="zh-CN" altLang="en-US"/>
          </a:p>
        </p:txBody>
      </p:sp>
      <p:sp>
        <p:nvSpPr>
          <p:cNvPr id="6150" name="AutoShape 6"/>
          <p:cNvSpPr>
            <a:spLocks noChangeArrowheads="1"/>
          </p:cNvSpPr>
          <p:nvPr/>
        </p:nvSpPr>
        <p:spPr bwMode="auto">
          <a:xfrm>
            <a:off x="1547813" y="1773238"/>
            <a:ext cx="6048375" cy="533400"/>
          </a:xfrm>
          <a:prstGeom prst="roundRect">
            <a:avLst>
              <a:gd name="adj" fmla="val 16667"/>
            </a:avLst>
          </a:prstGeom>
          <a:gradFill rotWithShape="1">
            <a:gsLst>
              <a:gs pos="0">
                <a:srgbClr val="FFFFFF"/>
              </a:gs>
              <a:gs pos="100000">
                <a:srgbClr val="DDDDDD"/>
              </a:gs>
            </a:gsLst>
            <a:lin ang="5400000" scaled="1"/>
          </a:gradFill>
          <a:ln w="9525">
            <a:solidFill>
              <a:schemeClr val="bg2"/>
            </a:solidFill>
            <a:round/>
          </a:ln>
        </p:spPr>
        <p:txBody>
          <a:bodyPr wrap="none" anchor="ctr"/>
          <a:lstStyle/>
          <a:p>
            <a:endParaRPr lang="zh-CN" altLang="en-US" b="1">
              <a:ea typeface="华文细黑" panose="02010600040101010101" pitchFamily="2" charset="-122"/>
            </a:endParaRPr>
          </a:p>
        </p:txBody>
      </p:sp>
      <p:sp>
        <p:nvSpPr>
          <p:cNvPr id="6151" name="AutoShape 12"/>
          <p:cNvSpPr>
            <a:spLocks noChangeArrowheads="1"/>
          </p:cNvSpPr>
          <p:nvPr/>
        </p:nvSpPr>
        <p:spPr bwMode="auto">
          <a:xfrm>
            <a:off x="1547813" y="3965583"/>
            <a:ext cx="6048375" cy="533400"/>
          </a:xfrm>
          <a:prstGeom prst="roundRect">
            <a:avLst>
              <a:gd name="adj" fmla="val 16667"/>
            </a:avLst>
          </a:prstGeom>
          <a:gradFill rotWithShape="1">
            <a:gsLst>
              <a:gs pos="0">
                <a:srgbClr val="FFFFFF"/>
              </a:gs>
              <a:gs pos="100000">
                <a:srgbClr val="DDDDDD"/>
              </a:gs>
            </a:gsLst>
            <a:lin ang="5400000" scaled="1"/>
          </a:gradFill>
          <a:ln w="9525">
            <a:solidFill>
              <a:schemeClr val="bg2"/>
            </a:solidFill>
            <a:round/>
          </a:ln>
        </p:spPr>
        <p:txBody>
          <a:bodyPr wrap="none" anchor="ctr"/>
          <a:lstStyle/>
          <a:p>
            <a:pPr algn="ctr"/>
            <a:endParaRPr lang="zh-CN" altLang="en-US" b="1" i="1">
              <a:latin typeface="微软雅黑" panose="020B0503020204020204" pitchFamily="34" charset="-122"/>
            </a:endParaRPr>
          </a:p>
        </p:txBody>
      </p:sp>
      <p:sp>
        <p:nvSpPr>
          <p:cNvPr id="6153" name="AutoShape 19"/>
          <p:cNvSpPr>
            <a:spLocks noChangeArrowheads="1"/>
          </p:cNvSpPr>
          <p:nvPr/>
        </p:nvSpPr>
        <p:spPr bwMode="auto">
          <a:xfrm>
            <a:off x="4356100" y="3071809"/>
            <a:ext cx="431800" cy="215900"/>
          </a:xfrm>
          <a:prstGeom prst="leftArrow">
            <a:avLst>
              <a:gd name="adj1" fmla="val 50278"/>
              <a:gd name="adj2" fmla="val 72731"/>
            </a:avLst>
          </a:prstGeom>
          <a:solidFill>
            <a:schemeClr val="bg1"/>
          </a:solidFill>
          <a:ln w="9525">
            <a:noFill/>
            <a:miter lim="800000"/>
          </a:ln>
        </p:spPr>
        <p:txBody>
          <a:bodyPr wrap="none" anchor="ctr"/>
          <a:lstStyle/>
          <a:p>
            <a:endParaRPr lang="zh-CN" altLang="en-US" b="1">
              <a:ea typeface="华文细黑" panose="02010600040101010101" pitchFamily="2" charset="-122"/>
            </a:endParaRPr>
          </a:p>
        </p:txBody>
      </p:sp>
      <p:sp>
        <p:nvSpPr>
          <p:cNvPr id="6154" name="WordArt 20"/>
          <p:cNvSpPr>
            <a:spLocks noChangeArrowheads="1" noChangeShapeType="1" noTextEdit="1"/>
          </p:cNvSpPr>
          <p:nvPr/>
        </p:nvSpPr>
        <p:spPr bwMode="auto">
          <a:xfrm>
            <a:off x="1800225" y="1916113"/>
            <a:ext cx="1206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accent2"/>
                  </a:solidFill>
                  <a:round/>
                </a:ln>
                <a:solidFill>
                  <a:schemeClr val="accent2"/>
                </a:solidFill>
                <a:latin typeface="黑体" panose="02010600030101010101" charset="-122"/>
                <a:ea typeface="黑体" panose="02010600030101010101" charset="-122"/>
              </a:rPr>
              <a:t>1</a:t>
            </a:r>
            <a:endParaRPr lang="zh-CN" altLang="en-US" sz="3600" b="1" kern="10">
              <a:ln w="3175">
                <a:solidFill>
                  <a:schemeClr val="accent2"/>
                </a:solidFill>
                <a:round/>
              </a:ln>
              <a:solidFill>
                <a:schemeClr val="accent2"/>
              </a:solidFill>
              <a:latin typeface="黑体" panose="02010600030101010101" charset="-122"/>
              <a:ea typeface="黑体" panose="02010600030101010101" charset="-122"/>
            </a:endParaRPr>
          </a:p>
        </p:txBody>
      </p:sp>
      <p:sp>
        <p:nvSpPr>
          <p:cNvPr id="6155" name="WordArt 21"/>
          <p:cNvSpPr>
            <a:spLocks noChangeArrowheads="1" noChangeShapeType="1" noTextEdit="1"/>
          </p:cNvSpPr>
          <p:nvPr/>
        </p:nvSpPr>
        <p:spPr bwMode="auto">
          <a:xfrm>
            <a:off x="1797050" y="3044822"/>
            <a:ext cx="1841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bg1"/>
                  </a:solidFill>
                  <a:round/>
                </a:ln>
                <a:solidFill>
                  <a:schemeClr val="bg1"/>
                </a:solidFill>
                <a:latin typeface="黑体" panose="02010600030101010101" charset="-122"/>
                <a:ea typeface="黑体" panose="02010600030101010101" charset="-122"/>
              </a:rPr>
              <a:t>2</a:t>
            </a:r>
            <a:endParaRPr lang="zh-CN" altLang="en-US" sz="3600" b="1" kern="10">
              <a:ln w="3175">
                <a:solidFill>
                  <a:schemeClr val="bg1"/>
                </a:solidFill>
                <a:round/>
              </a:ln>
              <a:solidFill>
                <a:schemeClr val="bg1"/>
              </a:solidFill>
              <a:latin typeface="黑体" panose="02010600030101010101" charset="-122"/>
              <a:ea typeface="黑体" panose="02010600030101010101" charset="-122"/>
            </a:endParaRPr>
          </a:p>
        </p:txBody>
      </p:sp>
      <p:sp>
        <p:nvSpPr>
          <p:cNvPr id="6156" name="WordArt 22"/>
          <p:cNvSpPr>
            <a:spLocks noChangeArrowheads="1" noChangeShapeType="1" noTextEdit="1"/>
          </p:cNvSpPr>
          <p:nvPr/>
        </p:nvSpPr>
        <p:spPr bwMode="auto">
          <a:xfrm>
            <a:off x="1774825" y="4098933"/>
            <a:ext cx="1841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accent2"/>
                  </a:solidFill>
                  <a:round/>
                </a:ln>
                <a:solidFill>
                  <a:schemeClr val="accent2"/>
                </a:solidFill>
                <a:latin typeface="黑体" panose="02010600030101010101" charset="-122"/>
                <a:ea typeface="黑体" panose="02010600030101010101" charset="-122"/>
              </a:rPr>
              <a:t>3</a:t>
            </a:r>
            <a:endParaRPr lang="zh-CN" altLang="en-US" sz="3600" b="1" kern="10">
              <a:ln w="3175">
                <a:solidFill>
                  <a:schemeClr val="accent2"/>
                </a:solidFill>
                <a:round/>
              </a:ln>
              <a:solidFill>
                <a:schemeClr val="accent2"/>
              </a:solidFill>
              <a:latin typeface="黑体" panose="02010600030101010101" charset="-122"/>
              <a:ea typeface="黑体" panose="02010600030101010101" charset="-122"/>
            </a:endParaRPr>
          </a:p>
        </p:txBody>
      </p:sp>
      <p:sp>
        <p:nvSpPr>
          <p:cNvPr id="6158" name="AutoShape 25"/>
          <p:cNvSpPr>
            <a:spLocks noChangeArrowheads="1"/>
          </p:cNvSpPr>
          <p:nvPr/>
        </p:nvSpPr>
        <p:spPr bwMode="auto">
          <a:xfrm>
            <a:off x="1620838" y="1773238"/>
            <a:ext cx="5403850" cy="533400"/>
          </a:xfrm>
          <a:prstGeom prst="roundRect">
            <a:avLst>
              <a:gd name="adj" fmla="val 0"/>
            </a:avLst>
          </a:prstGeom>
          <a:noFill/>
          <a:ln w="9525">
            <a:noFill/>
            <a:round/>
          </a:ln>
        </p:spPr>
        <p:txBody>
          <a:bodyPr wrap="none" lIns="144000" anchor="ctr"/>
          <a:lstStyle/>
          <a:p>
            <a:pPr lvl="1"/>
            <a:r>
              <a:rPr lang="zh-CN" altLang="en-US" sz="2400" b="1">
                <a:latin typeface="微软雅黑" panose="020B0503020204020204" pitchFamily="34" charset="-122"/>
              </a:rPr>
              <a:t>政治素质、职业道德要求</a:t>
            </a:r>
            <a:endParaRPr lang="zh-CN" altLang="en-US" sz="2400" b="1">
              <a:latin typeface="微软雅黑" panose="020B0503020204020204" pitchFamily="34" charset="-122"/>
            </a:endParaRPr>
          </a:p>
        </p:txBody>
      </p:sp>
      <p:sp>
        <p:nvSpPr>
          <p:cNvPr id="6159" name="AutoShape 26"/>
          <p:cNvSpPr>
            <a:spLocks noChangeArrowheads="1"/>
          </p:cNvSpPr>
          <p:nvPr/>
        </p:nvSpPr>
        <p:spPr bwMode="auto">
          <a:xfrm>
            <a:off x="1620838" y="2928934"/>
            <a:ext cx="5403850" cy="533400"/>
          </a:xfrm>
          <a:prstGeom prst="roundRect">
            <a:avLst>
              <a:gd name="adj" fmla="val 0"/>
            </a:avLst>
          </a:prstGeom>
          <a:noFill/>
          <a:ln w="9525">
            <a:noFill/>
            <a:round/>
          </a:ln>
        </p:spPr>
        <p:txBody>
          <a:bodyPr wrap="none" lIns="144000" anchor="ctr"/>
          <a:lstStyle/>
          <a:p>
            <a:pPr lvl="1"/>
            <a:r>
              <a:rPr lang="zh-CN" altLang="en-US" b="1">
                <a:solidFill>
                  <a:schemeClr val="bg1"/>
                </a:solidFill>
                <a:latin typeface="微软雅黑" panose="020B0503020204020204" pitchFamily="34" charset="-122"/>
              </a:rPr>
              <a:t>单击添加目录内容</a:t>
            </a:r>
            <a:r>
              <a:rPr lang="en-US" b="1">
                <a:solidFill>
                  <a:schemeClr val="bg1"/>
                </a:solidFill>
                <a:latin typeface="微软雅黑" panose="020B0503020204020204" pitchFamily="34" charset="-122"/>
              </a:rPr>
              <a:t>2</a:t>
            </a:r>
            <a:endParaRPr lang="en-US" b="1">
              <a:solidFill>
                <a:schemeClr val="bg1"/>
              </a:solidFill>
              <a:latin typeface="微软雅黑" panose="020B0503020204020204" pitchFamily="34" charset="-122"/>
            </a:endParaRPr>
          </a:p>
        </p:txBody>
      </p:sp>
      <p:sp>
        <p:nvSpPr>
          <p:cNvPr id="6160" name="AutoShape 27"/>
          <p:cNvSpPr>
            <a:spLocks noChangeArrowheads="1"/>
          </p:cNvSpPr>
          <p:nvPr/>
        </p:nvSpPr>
        <p:spPr bwMode="auto">
          <a:xfrm>
            <a:off x="1620838" y="3965583"/>
            <a:ext cx="5403850" cy="533400"/>
          </a:xfrm>
          <a:prstGeom prst="roundRect">
            <a:avLst>
              <a:gd name="adj" fmla="val 0"/>
            </a:avLst>
          </a:prstGeom>
          <a:noFill/>
          <a:ln w="9525">
            <a:noFill/>
            <a:round/>
          </a:ln>
        </p:spPr>
        <p:txBody>
          <a:bodyPr wrap="none" anchor="ctr"/>
          <a:lstStyle/>
          <a:p>
            <a:pPr lvl="1"/>
            <a:r>
              <a:rPr lang="zh-CN" altLang="en-US" sz="2400" b="1">
                <a:latin typeface="微软雅黑" panose="020B0503020204020204" pitchFamily="34" charset="-122"/>
              </a:rPr>
              <a:t>继续教育要求</a:t>
            </a:r>
            <a:endParaRPr lang="zh-CN" altLang="en-US" sz="2400" b="1">
              <a:latin typeface="微软雅黑" panose="020B0503020204020204" pitchFamily="34" charset="-122"/>
            </a:endParaRPr>
          </a:p>
        </p:txBody>
      </p:sp>
      <p:sp>
        <p:nvSpPr>
          <p:cNvPr id="6162" name="Rectangle 31"/>
          <p:cNvSpPr>
            <a:spLocks noChangeArrowheads="1"/>
          </p:cNvSpPr>
          <p:nvPr/>
        </p:nvSpPr>
        <p:spPr bwMode="auto">
          <a:xfrm>
            <a:off x="1509713" y="3348034"/>
            <a:ext cx="6086475" cy="187325"/>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a:effectLst/>
        </p:spPr>
        <p:txBody>
          <a:bodyPr wrap="none" anchor="ctr"/>
          <a:lstStyle/>
          <a:p>
            <a:endParaRPr lang="zh-CN" altLang="en-US" b="1">
              <a:ea typeface="华文细黑" panose="02010600040101010101" pitchFamily="2" charset="-122"/>
            </a:endParaRPr>
          </a:p>
        </p:txBody>
      </p:sp>
      <p:sp>
        <p:nvSpPr>
          <p:cNvPr id="6163" name="AutoShape 6"/>
          <p:cNvSpPr>
            <a:spLocks noChangeArrowheads="1"/>
          </p:cNvSpPr>
          <p:nvPr/>
        </p:nvSpPr>
        <p:spPr bwMode="auto">
          <a:xfrm>
            <a:off x="1547813" y="2928934"/>
            <a:ext cx="6048375" cy="533400"/>
          </a:xfrm>
          <a:prstGeom prst="roundRect">
            <a:avLst>
              <a:gd name="adj" fmla="val 16667"/>
            </a:avLst>
          </a:prstGeom>
          <a:gradFill rotWithShape="1">
            <a:gsLst>
              <a:gs pos="0">
                <a:srgbClr val="FFFFFF"/>
              </a:gs>
              <a:gs pos="100000">
                <a:srgbClr val="DDDDDD"/>
              </a:gs>
            </a:gsLst>
            <a:lin ang="5400000" scaled="1"/>
          </a:gradFill>
          <a:ln w="9525">
            <a:solidFill>
              <a:schemeClr val="bg2"/>
            </a:solidFill>
            <a:round/>
          </a:ln>
          <a:effectLst/>
        </p:spPr>
        <p:txBody>
          <a:bodyPr wrap="none" anchor="ctr"/>
          <a:lstStyle/>
          <a:p>
            <a:endParaRPr lang="zh-CN" altLang="en-US" b="1">
              <a:ea typeface="华文细黑" panose="02010600040101010101" pitchFamily="2" charset="-122"/>
            </a:endParaRPr>
          </a:p>
        </p:txBody>
      </p:sp>
      <p:sp>
        <p:nvSpPr>
          <p:cNvPr id="6164" name="WordArt 20"/>
          <p:cNvSpPr>
            <a:spLocks noChangeArrowheads="1" noChangeShapeType="1" noTextEdit="1"/>
          </p:cNvSpPr>
          <p:nvPr/>
        </p:nvSpPr>
        <p:spPr bwMode="auto">
          <a:xfrm>
            <a:off x="1800225" y="3071809"/>
            <a:ext cx="180975" cy="282575"/>
          </a:xfrm>
          <a:prstGeom prst="rect">
            <a:avLst/>
          </a:prstGeom>
        </p:spPr>
        <p:txBody>
          <a:bodyPr wrap="none" fromWordArt="1">
            <a:prstTxWarp prst="textPlain">
              <a:avLst>
                <a:gd name="adj" fmla="val 50000"/>
              </a:avLst>
            </a:prstTxWarp>
          </a:bodyPr>
          <a:lstStyle/>
          <a:p>
            <a:pPr algn="ctr"/>
            <a:r>
              <a:rPr lang="zh-CN" altLang="en-US" sz="3600" b="1" kern="10">
                <a:ln w="3175">
                  <a:solidFill>
                    <a:schemeClr val="accent2"/>
                  </a:solidFill>
                  <a:round/>
                </a:ln>
                <a:solidFill>
                  <a:schemeClr val="accent2"/>
                </a:solidFill>
                <a:latin typeface="黑体" panose="02010600030101010101" charset="-122"/>
                <a:ea typeface="黑体" panose="02010600030101010101" charset="-122"/>
              </a:rPr>
              <a:t>２</a:t>
            </a:r>
            <a:endParaRPr lang="zh-CN" altLang="en-US" sz="3600" b="1" kern="10">
              <a:ln w="3175">
                <a:solidFill>
                  <a:schemeClr val="accent2"/>
                </a:solidFill>
                <a:round/>
              </a:ln>
              <a:solidFill>
                <a:schemeClr val="accent2"/>
              </a:solidFill>
              <a:latin typeface="黑体" panose="02010600030101010101" charset="-122"/>
              <a:ea typeface="黑体" panose="02010600030101010101" charset="-122"/>
            </a:endParaRPr>
          </a:p>
        </p:txBody>
      </p:sp>
      <p:sp>
        <p:nvSpPr>
          <p:cNvPr id="6165" name="AutoShape 25"/>
          <p:cNvSpPr>
            <a:spLocks noChangeArrowheads="1"/>
          </p:cNvSpPr>
          <p:nvPr/>
        </p:nvSpPr>
        <p:spPr bwMode="auto">
          <a:xfrm>
            <a:off x="1620838" y="2928934"/>
            <a:ext cx="5403850" cy="533400"/>
          </a:xfrm>
          <a:prstGeom prst="roundRect">
            <a:avLst>
              <a:gd name="adj" fmla="val 0"/>
            </a:avLst>
          </a:prstGeom>
          <a:noFill/>
          <a:ln w="9525">
            <a:noFill/>
            <a:round/>
          </a:ln>
          <a:effectLst/>
        </p:spPr>
        <p:txBody>
          <a:bodyPr wrap="none" lIns="144000" anchor="ctr"/>
          <a:lstStyle/>
          <a:p>
            <a:pPr lvl="1"/>
            <a:r>
              <a:rPr lang="zh-CN" altLang="en-US" sz="2400" b="1">
                <a:latin typeface="微软雅黑" panose="020B0503020204020204" pitchFamily="34" charset="-122"/>
              </a:rPr>
              <a:t>学历、资历要求</a:t>
            </a:r>
            <a:endParaRPr lang="zh-CN" altLang="en-US" sz="2400" b="1">
              <a:latin typeface="微软雅黑" panose="020B0503020204020204" pitchFamily="34" charset="-122"/>
            </a:endParaRPr>
          </a:p>
        </p:txBody>
      </p:sp>
    </p:spTree>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dirty="0" smtClean="0">
                <a:sym typeface="+mn-ea"/>
              </a:rPr>
              <a:t>关于教师校际流动要求</a:t>
            </a:r>
            <a:br>
              <a:rPr lang="zh-CN" altLang="en-US" dirty="0"/>
            </a:br>
            <a:endParaRPr lang="zh-CN" altLang="en-US"/>
          </a:p>
        </p:txBody>
      </p:sp>
      <p:sp>
        <p:nvSpPr>
          <p:cNvPr id="3" name="内容占位符 2"/>
          <p:cNvSpPr>
            <a:spLocks noGrp="1"/>
          </p:cNvSpPr>
          <p:nvPr>
            <p:ph idx="1"/>
          </p:nvPr>
        </p:nvSpPr>
        <p:spPr/>
        <p:txBody>
          <a:bodyPr/>
          <a:p>
            <a:r>
              <a:rPr sz="2800" b="0" kern="1200" dirty="0" smtClean="0">
                <a:latin typeface="宋体" panose="02010600030101010101" pitchFamily="2" charset="-122"/>
                <a:ea typeface="宋体" panose="02010600030101010101" pitchFamily="2" charset="-122"/>
              </a:rPr>
              <a:t>自</a:t>
            </a:r>
            <a:r>
              <a:rPr sz="2800" b="0" kern="1200" dirty="0" smtClean="0">
                <a:solidFill>
                  <a:srgbClr val="FF0000"/>
                </a:solidFill>
                <a:latin typeface="宋体" panose="02010600030101010101" pitchFamily="2" charset="-122"/>
                <a:ea typeface="宋体" panose="02010600030101010101" pitchFamily="2" charset="-122"/>
              </a:rPr>
              <a:t>2023年</a:t>
            </a:r>
            <a:r>
              <a:rPr sz="2800" b="0" kern="1200" dirty="0" smtClean="0">
                <a:latin typeface="宋体" panose="02010600030101010101" pitchFamily="2" charset="-122"/>
                <a:ea typeface="宋体" panose="02010600030101010101" pitchFamily="2" charset="-122"/>
              </a:rPr>
              <a:t>起，距法定退休年龄5年以上的义务教育学校申报人员在申报高级职称时，城区学校申报人员在任现职期间须有2年以上在乡村学校或薄弱学校交流轮岗经历或者交流任教经历，乡村学校申报人员在任现职期间须有2年以上交流轮岗经历。</a:t>
            </a:r>
            <a:endParaRPr sz="2800" b="0" kern="1200" dirty="0" smtClean="0">
              <a:latin typeface="宋体" panose="02010600030101010101" pitchFamily="2" charset="-122"/>
              <a:ea typeface="宋体" panose="02010600030101010101" pitchFamily="2" charset="-122"/>
            </a:endParaRPr>
          </a:p>
        </p:txBody>
      </p:sp>
    </p:spTree>
  </p:cSld>
  <p:clrMapOvr>
    <a:masterClrMapping/>
  </p:clrMapOvr>
  <p:transition>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zh-CN" altLang="en-US"/>
              <a:t>关于材料截止时间</a:t>
            </a:r>
            <a:endParaRPr lang="zh-CN" altLang="en-US"/>
          </a:p>
        </p:txBody>
      </p:sp>
      <p:sp>
        <p:nvSpPr>
          <p:cNvPr id="45059" name="Rectangle 3"/>
          <p:cNvSpPr>
            <a:spLocks noChangeArrowheads="1"/>
          </p:cNvSpPr>
          <p:nvPr/>
        </p:nvSpPr>
        <p:spPr bwMode="auto">
          <a:xfrm>
            <a:off x="684213" y="1268413"/>
            <a:ext cx="7632700" cy="3322955"/>
          </a:xfrm>
          <a:prstGeom prst="rect">
            <a:avLst/>
          </a:prstGeom>
          <a:noFill/>
          <a:ln w="9525">
            <a:noFill/>
            <a:miter lim="800000"/>
          </a:ln>
          <a:effectLst>
            <a:outerShdw dist="17961" dir="13500000" algn="ctr" rotWithShape="0">
              <a:schemeClr val="bg1"/>
            </a:outerShdw>
          </a:effectLst>
        </p:spPr>
        <p:txBody>
          <a:bodyPr>
            <a:spAutoFit/>
          </a:bodyPr>
          <a:lstStyle/>
          <a:p>
            <a:pPr>
              <a:lnSpc>
                <a:spcPct val="150000"/>
              </a:lnSpc>
            </a:pPr>
            <a:r>
              <a:rPr lang="zh-CN" altLang="en-US" sz="2800" b="1" dirty="0">
                <a:latin typeface="宋体" panose="02010600030101010101" pitchFamily="2" charset="-122"/>
                <a:ea typeface="宋体" panose="02010600030101010101" pitchFamily="2" charset="-122"/>
              </a:rPr>
              <a:t>    </a:t>
            </a:r>
            <a:r>
              <a:rPr lang="zh-CN" altLang="zh-CN" sz="2800" b="1" dirty="0">
                <a:latin typeface="宋体" panose="02010600030101010101" pitchFamily="2" charset="-122"/>
                <a:ea typeface="宋体" panose="02010600030101010101" pitchFamily="2" charset="-122"/>
              </a:rPr>
              <a:t>有效学历</a:t>
            </a:r>
            <a:r>
              <a:rPr lang="zh-CN" altLang="zh-CN" sz="2800" b="1" dirty="0" smtClean="0">
                <a:latin typeface="宋体" panose="02010600030101010101" pitchFamily="2" charset="-122"/>
                <a:ea typeface="宋体" panose="02010600030101010101" pitchFamily="2" charset="-122"/>
              </a:rPr>
              <a:t>、</a:t>
            </a:r>
            <a:r>
              <a:rPr lang="zh-CN" altLang="en-US" sz="2800" b="1" dirty="0" smtClean="0">
                <a:latin typeface="宋体" panose="02010600030101010101" pitchFamily="2" charset="-122"/>
                <a:ea typeface="宋体" panose="02010600030101010101" pitchFamily="2" charset="-122"/>
              </a:rPr>
              <a:t>论文</a:t>
            </a:r>
            <a:r>
              <a:rPr lang="zh-CN" altLang="zh-CN" sz="2800" b="1" dirty="0" smtClean="0">
                <a:latin typeface="宋体" panose="02010600030101010101" pitchFamily="2" charset="-122"/>
                <a:ea typeface="宋体" panose="02010600030101010101" pitchFamily="2" charset="-122"/>
              </a:rPr>
              <a:t>、</a:t>
            </a:r>
            <a:r>
              <a:rPr lang="zh-CN" altLang="zh-CN" sz="2800" b="1" dirty="0">
                <a:latin typeface="宋体" panose="02010600030101010101" pitchFamily="2" charset="-122"/>
                <a:ea typeface="宋体" panose="02010600030101010101" pitchFamily="2" charset="-122"/>
              </a:rPr>
              <a:t>业绩成果等截止时间为： </a:t>
            </a:r>
            <a:endParaRPr lang="zh-CN" altLang="zh-CN" sz="2800" b="1" dirty="0">
              <a:latin typeface="宋体" panose="02010600030101010101" pitchFamily="2" charset="-122"/>
              <a:ea typeface="宋体" panose="02010600030101010101" pitchFamily="2" charset="-122"/>
            </a:endParaRPr>
          </a:p>
          <a:p>
            <a:pPr>
              <a:lnSpc>
                <a:spcPct val="150000"/>
              </a:lnSpc>
            </a:pPr>
            <a:r>
              <a:rPr lang="zh-CN" altLang="en-US" sz="2800" b="1" dirty="0">
                <a:latin typeface="宋体" panose="02010600030101010101" pitchFamily="2" charset="-122"/>
                <a:ea typeface="宋体" panose="02010600030101010101" pitchFamily="2" charset="-122"/>
              </a:rPr>
              <a:t>    </a:t>
            </a:r>
            <a:r>
              <a:rPr lang="zh-CN" altLang="zh-CN" sz="2800" b="1" dirty="0">
                <a:latin typeface="宋体" panose="02010600030101010101" pitchFamily="2" charset="-122"/>
                <a:ea typeface="宋体" panose="02010600030101010101" pitchFamily="2" charset="-122"/>
              </a:rPr>
              <a:t>（</a:t>
            </a:r>
            <a:r>
              <a:rPr lang="en-US" altLang="zh-CN" sz="2800" b="1" dirty="0">
                <a:latin typeface="宋体" panose="02010600030101010101" pitchFamily="2" charset="-122"/>
                <a:ea typeface="宋体" panose="02010600030101010101" pitchFamily="2" charset="-122"/>
              </a:rPr>
              <a:t>1</a:t>
            </a:r>
            <a:r>
              <a:rPr lang="zh-CN" altLang="en-US" sz="2800" b="1" dirty="0">
                <a:latin typeface="宋体" panose="02010600030101010101" pitchFamily="2" charset="-122"/>
                <a:ea typeface="宋体" panose="02010600030101010101" pitchFamily="2" charset="-122"/>
              </a:rPr>
              <a:t>）高级教师：</a:t>
            </a:r>
            <a:r>
              <a:rPr lang="en-US" altLang="zh-CN" sz="2800" b="1" dirty="0" smtClean="0">
                <a:solidFill>
                  <a:srgbClr val="FF0000"/>
                </a:solidFill>
                <a:latin typeface="宋体" panose="02010600030101010101" pitchFamily="2" charset="-122"/>
                <a:ea typeface="宋体" panose="02010600030101010101" pitchFamily="2" charset="-122"/>
              </a:rPr>
              <a:t>2022</a:t>
            </a:r>
            <a:r>
              <a:rPr lang="zh-CN" altLang="en-US" sz="2800" b="1" dirty="0" smtClean="0">
                <a:solidFill>
                  <a:srgbClr val="FF0000"/>
                </a:solidFill>
                <a:latin typeface="宋体" panose="02010600030101010101" pitchFamily="2" charset="-122"/>
                <a:ea typeface="宋体" panose="02010600030101010101" pitchFamily="2" charset="-122"/>
              </a:rPr>
              <a:t>年</a:t>
            </a:r>
            <a:r>
              <a:rPr lang="en-US" altLang="zh-CN" sz="2800" b="1" dirty="0" smtClean="0">
                <a:solidFill>
                  <a:srgbClr val="FF0000"/>
                </a:solidFill>
                <a:latin typeface="宋体" panose="02010600030101010101" pitchFamily="2" charset="-122"/>
                <a:ea typeface="宋体" panose="02010600030101010101" pitchFamily="2" charset="-122"/>
              </a:rPr>
              <a:t>3</a:t>
            </a:r>
            <a:r>
              <a:rPr lang="zh-CN" altLang="en-US" sz="2800" b="1" dirty="0">
                <a:solidFill>
                  <a:srgbClr val="FF0000"/>
                </a:solidFill>
                <a:latin typeface="宋体" panose="02010600030101010101" pitchFamily="2" charset="-122"/>
                <a:ea typeface="宋体" panose="02010600030101010101" pitchFamily="2" charset="-122"/>
              </a:rPr>
              <a:t>月</a:t>
            </a:r>
            <a:r>
              <a:rPr lang="en-US" altLang="zh-CN" sz="2800" b="1" dirty="0">
                <a:solidFill>
                  <a:srgbClr val="FF0000"/>
                </a:solidFill>
                <a:latin typeface="宋体" panose="02010600030101010101" pitchFamily="2" charset="-122"/>
                <a:ea typeface="宋体" panose="02010600030101010101" pitchFamily="2" charset="-122"/>
              </a:rPr>
              <a:t>31</a:t>
            </a:r>
            <a:r>
              <a:rPr lang="zh-CN" altLang="en-US" sz="2800" b="1" dirty="0">
                <a:solidFill>
                  <a:srgbClr val="FF0000"/>
                </a:solidFill>
                <a:latin typeface="宋体" panose="02010600030101010101" pitchFamily="2" charset="-122"/>
                <a:ea typeface="宋体" panose="02010600030101010101" pitchFamily="2" charset="-122"/>
              </a:rPr>
              <a:t>日</a:t>
            </a:r>
            <a:r>
              <a:rPr lang="en-US" altLang="zh-CN" sz="2800" b="1" dirty="0">
                <a:latin typeface="宋体" panose="02010600030101010101" pitchFamily="2" charset="-122"/>
                <a:ea typeface="宋体" panose="02010600030101010101" pitchFamily="2" charset="-122"/>
              </a:rPr>
              <a:t>;</a:t>
            </a:r>
            <a:endParaRPr lang="en-US" altLang="zh-CN" sz="2800" b="1" dirty="0">
              <a:latin typeface="宋体" panose="02010600030101010101" pitchFamily="2" charset="-122"/>
              <a:ea typeface="宋体" panose="02010600030101010101" pitchFamily="2" charset="-122"/>
            </a:endParaRPr>
          </a:p>
          <a:p>
            <a:pPr>
              <a:lnSpc>
                <a:spcPct val="150000"/>
              </a:lnSpc>
            </a:pPr>
            <a:r>
              <a:rPr lang="zh-CN" altLang="en-US" sz="2800" b="1" dirty="0">
                <a:latin typeface="宋体" panose="02010600030101010101" pitchFamily="2" charset="-122"/>
                <a:ea typeface="宋体" panose="02010600030101010101" pitchFamily="2" charset="-122"/>
              </a:rPr>
              <a:t>    （</a:t>
            </a:r>
            <a:r>
              <a:rPr lang="en-US" altLang="zh-CN" sz="2800" b="1" dirty="0">
                <a:latin typeface="宋体" panose="02010600030101010101" pitchFamily="2" charset="-122"/>
                <a:ea typeface="宋体" panose="02010600030101010101" pitchFamily="2" charset="-122"/>
              </a:rPr>
              <a:t>2</a:t>
            </a:r>
            <a:r>
              <a:rPr lang="zh-CN" altLang="en-US" sz="2800" b="1" dirty="0">
                <a:latin typeface="宋体" panose="02010600030101010101" pitchFamily="2" charset="-122"/>
                <a:ea typeface="宋体" panose="02010600030101010101" pitchFamily="2" charset="-122"/>
              </a:rPr>
              <a:t>）一级教师：</a:t>
            </a:r>
            <a:r>
              <a:rPr lang="en-US" altLang="zh-CN" sz="2800" b="1" dirty="0" smtClean="0">
                <a:solidFill>
                  <a:srgbClr val="FF0000"/>
                </a:solidFill>
                <a:latin typeface="宋体" panose="02010600030101010101" pitchFamily="2" charset="-122"/>
                <a:ea typeface="宋体" panose="02010600030101010101" pitchFamily="2" charset="-122"/>
              </a:rPr>
              <a:t>2022</a:t>
            </a:r>
            <a:r>
              <a:rPr lang="zh-CN" altLang="en-US" sz="2800" b="1" dirty="0" smtClean="0">
                <a:solidFill>
                  <a:srgbClr val="FF0000"/>
                </a:solidFill>
                <a:latin typeface="宋体" panose="02010600030101010101" pitchFamily="2" charset="-122"/>
                <a:ea typeface="宋体" panose="02010600030101010101" pitchFamily="2" charset="-122"/>
              </a:rPr>
              <a:t>年</a:t>
            </a:r>
            <a:r>
              <a:rPr lang="en-US" altLang="zh-CN" sz="2800" b="1" dirty="0" smtClean="0">
                <a:solidFill>
                  <a:srgbClr val="FF0000"/>
                </a:solidFill>
                <a:latin typeface="宋体" panose="02010600030101010101" pitchFamily="2" charset="-122"/>
                <a:ea typeface="宋体" panose="02010600030101010101" pitchFamily="2" charset="-122"/>
              </a:rPr>
              <a:t>3</a:t>
            </a:r>
            <a:r>
              <a:rPr lang="zh-CN" altLang="en-US" sz="2800" b="1" dirty="0" smtClean="0">
                <a:solidFill>
                  <a:srgbClr val="FF0000"/>
                </a:solidFill>
                <a:latin typeface="宋体" panose="02010600030101010101" pitchFamily="2" charset="-122"/>
                <a:ea typeface="宋体" panose="02010600030101010101" pitchFamily="2" charset="-122"/>
              </a:rPr>
              <a:t>月</a:t>
            </a:r>
            <a:r>
              <a:rPr lang="en-US" altLang="zh-CN" sz="2800" b="1" dirty="0" smtClean="0">
                <a:solidFill>
                  <a:srgbClr val="FF0000"/>
                </a:solidFill>
                <a:latin typeface="宋体" panose="02010600030101010101" pitchFamily="2" charset="-122"/>
                <a:ea typeface="宋体" panose="02010600030101010101" pitchFamily="2" charset="-122"/>
              </a:rPr>
              <a:t>31</a:t>
            </a:r>
            <a:r>
              <a:rPr lang="zh-CN" altLang="en-US" sz="2800" b="1" dirty="0">
                <a:solidFill>
                  <a:srgbClr val="FF0000"/>
                </a:solidFill>
                <a:latin typeface="宋体" panose="02010600030101010101" pitchFamily="2" charset="-122"/>
                <a:ea typeface="宋体" panose="02010600030101010101" pitchFamily="2" charset="-122"/>
              </a:rPr>
              <a:t>日</a:t>
            </a:r>
            <a:r>
              <a:rPr lang="zh-CN" altLang="en-US" sz="2800" b="1" dirty="0">
                <a:latin typeface="宋体" panose="02010600030101010101" pitchFamily="2" charset="-122"/>
                <a:ea typeface="宋体" panose="02010600030101010101" pitchFamily="2" charset="-122"/>
              </a:rPr>
              <a:t>。</a:t>
            </a:r>
            <a:endParaRPr lang="zh-CN" altLang="en-US" sz="2800" b="1" dirty="0">
              <a:latin typeface="宋体" panose="02010600030101010101" pitchFamily="2" charset="-122"/>
              <a:ea typeface="宋体" panose="02010600030101010101" pitchFamily="2" charset="-122"/>
            </a:endParaRPr>
          </a:p>
          <a:p>
            <a:pPr>
              <a:lnSpc>
                <a:spcPct val="150000"/>
              </a:lnSpc>
            </a:pPr>
            <a:r>
              <a:rPr lang="en-US" altLang="zh-CN" sz="2800" b="1" dirty="0" smtClean="0">
                <a:latin typeface="宋体" panose="02010600030101010101" pitchFamily="2" charset="-122"/>
                <a:ea typeface="宋体" panose="02010600030101010101" pitchFamily="2" charset="-122"/>
              </a:rPr>
              <a:t>    《</a:t>
            </a:r>
            <a:r>
              <a:rPr lang="zh-CN" altLang="en-US" sz="2800" b="1" dirty="0">
                <a:latin typeface="宋体" panose="02010600030101010101" pitchFamily="2" charset="-122"/>
                <a:ea typeface="宋体" panose="02010600030101010101" pitchFamily="2" charset="-122"/>
              </a:rPr>
              <a:t>常州市专业技术人员继续教育公共科目合格证</a:t>
            </a:r>
            <a:r>
              <a:rPr lang="en-US" altLang="zh-CN" sz="2800" b="1" dirty="0">
                <a:latin typeface="宋体" panose="02010600030101010101" pitchFamily="2" charset="-122"/>
                <a:ea typeface="宋体" panose="02010600030101010101" pitchFamily="2" charset="-122"/>
              </a:rPr>
              <a:t>》</a:t>
            </a:r>
            <a:r>
              <a:rPr lang="zh-CN" altLang="en-US" sz="2800" b="1" dirty="0">
                <a:latin typeface="宋体" panose="02010600030101010101" pitchFamily="2" charset="-122"/>
                <a:ea typeface="宋体" panose="02010600030101010101" pitchFamily="2" charset="-122"/>
              </a:rPr>
              <a:t>时间截止到</a:t>
            </a:r>
            <a:r>
              <a:rPr lang="en-US" altLang="zh-CN" sz="2800" b="1" dirty="0" smtClean="0">
                <a:solidFill>
                  <a:srgbClr val="FF0000"/>
                </a:solidFill>
                <a:latin typeface="宋体" panose="02010600030101010101" pitchFamily="2" charset="-122"/>
                <a:ea typeface="宋体" panose="02010600030101010101" pitchFamily="2" charset="-122"/>
              </a:rPr>
              <a:t>2022</a:t>
            </a:r>
            <a:r>
              <a:rPr lang="zh-CN" altLang="en-US" sz="2800" b="1" dirty="0" smtClean="0">
                <a:solidFill>
                  <a:srgbClr val="FF0000"/>
                </a:solidFill>
                <a:latin typeface="宋体" panose="02010600030101010101" pitchFamily="2" charset="-122"/>
                <a:ea typeface="宋体" panose="02010600030101010101" pitchFamily="2" charset="-122"/>
              </a:rPr>
              <a:t>年</a:t>
            </a:r>
            <a:r>
              <a:rPr lang="en-US" altLang="zh-CN" sz="2800" b="1" dirty="0" smtClean="0">
                <a:solidFill>
                  <a:srgbClr val="FF0000"/>
                </a:solidFill>
                <a:latin typeface="宋体" panose="02010600030101010101" pitchFamily="2" charset="-122"/>
                <a:ea typeface="宋体" panose="02010600030101010101" pitchFamily="2" charset="-122"/>
              </a:rPr>
              <a:t>10</a:t>
            </a:r>
            <a:r>
              <a:rPr lang="zh-CN" altLang="en-US" sz="2800" b="1" dirty="0" smtClean="0">
                <a:solidFill>
                  <a:srgbClr val="FF0000"/>
                </a:solidFill>
                <a:latin typeface="宋体" panose="02010600030101010101" pitchFamily="2" charset="-122"/>
                <a:ea typeface="宋体" panose="02010600030101010101" pitchFamily="2" charset="-122"/>
              </a:rPr>
              <a:t>月</a:t>
            </a:r>
            <a:r>
              <a:rPr lang="en-US" altLang="zh-CN" sz="2800" b="1" dirty="0" smtClean="0">
                <a:solidFill>
                  <a:srgbClr val="FF0000"/>
                </a:solidFill>
                <a:latin typeface="宋体" panose="02010600030101010101" pitchFamily="2" charset="-122"/>
                <a:ea typeface="宋体" panose="02010600030101010101" pitchFamily="2" charset="-122"/>
              </a:rPr>
              <a:t>10</a:t>
            </a:r>
            <a:r>
              <a:rPr lang="zh-CN" altLang="en-US" sz="2800" b="1" dirty="0" smtClean="0">
                <a:solidFill>
                  <a:srgbClr val="FF0000"/>
                </a:solidFill>
                <a:latin typeface="宋体" panose="02010600030101010101" pitchFamily="2" charset="-122"/>
                <a:ea typeface="宋体" panose="02010600030101010101" pitchFamily="2" charset="-122"/>
              </a:rPr>
              <a:t>日</a:t>
            </a:r>
            <a:r>
              <a:rPr lang="zh-CN" altLang="en-US" sz="2800" b="1" dirty="0">
                <a:latin typeface="宋体" panose="02010600030101010101" pitchFamily="2" charset="-122"/>
                <a:ea typeface="宋体" panose="02010600030101010101" pitchFamily="2" charset="-122"/>
              </a:rPr>
              <a:t>。</a:t>
            </a:r>
            <a:r>
              <a:rPr lang="zh-CN" altLang="en-US" b="1" dirty="0"/>
              <a:t> </a:t>
            </a:r>
            <a:endParaRPr lang="en-US" altLang="zh-CN" b="1" dirty="0"/>
          </a:p>
        </p:txBody>
      </p:sp>
    </p:spTree>
  </p:cSld>
  <p:clrMapOvr>
    <a:masterClrMapping/>
  </p:clrMapOvr>
  <p:transition>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zh-CN" altLang="en-US"/>
              <a:t>关于有效学历</a:t>
            </a:r>
            <a:endParaRPr lang="zh-CN" altLang="en-US"/>
          </a:p>
        </p:txBody>
      </p:sp>
      <p:sp>
        <p:nvSpPr>
          <p:cNvPr id="17414" name="Rectangle 6"/>
          <p:cNvSpPr>
            <a:spLocks noChangeArrowheads="1"/>
          </p:cNvSpPr>
          <p:nvPr/>
        </p:nvSpPr>
        <p:spPr bwMode="auto">
          <a:xfrm>
            <a:off x="357158" y="1357298"/>
            <a:ext cx="3600450" cy="4706937"/>
          </a:xfrm>
          <a:prstGeom prst="rect">
            <a:avLst/>
          </a:prstGeom>
          <a:noFill/>
          <a:ln w="9525">
            <a:noFill/>
            <a:miter lim="800000"/>
          </a:ln>
          <a:effectLst>
            <a:outerShdw dist="17961" dir="13500000" algn="ctr" rotWithShape="0">
              <a:schemeClr val="bg1"/>
            </a:outerShdw>
          </a:effectLst>
        </p:spPr>
        <p:txBody>
          <a:bodyPr>
            <a:spAutoFit/>
          </a:bodyPr>
          <a:lstStyle/>
          <a:p>
            <a:pPr>
              <a:lnSpc>
                <a:spcPct val="120000"/>
              </a:lnSpc>
              <a:spcBef>
                <a:spcPct val="20000"/>
              </a:spcBef>
              <a:buClr>
                <a:srgbClr val="E1B40C"/>
              </a:buClr>
              <a:buFont typeface="Wingdings" panose="05000000000000000000" pitchFamily="2" charset="2"/>
              <a:buNone/>
            </a:pPr>
            <a:r>
              <a:rPr lang="zh-CN" altLang="en-US" sz="2800" dirty="0">
                <a:latin typeface="宋体" panose="02010600030101010101" pitchFamily="2" charset="-122"/>
                <a:ea typeface="宋体" panose="02010600030101010101" pitchFamily="2" charset="-122"/>
              </a:rPr>
              <a:t>    </a:t>
            </a:r>
            <a:r>
              <a:rPr lang="zh-CN" altLang="en-US" sz="2800" dirty="0">
                <a:solidFill>
                  <a:srgbClr val="FF0000"/>
                </a:solidFill>
                <a:latin typeface="宋体" panose="02010600030101010101" pitchFamily="2" charset="-122"/>
                <a:ea typeface="宋体" panose="02010600030101010101" pitchFamily="2" charset="-122"/>
              </a:rPr>
              <a:t>200</a:t>
            </a:r>
            <a:r>
              <a:rPr lang="en-US" altLang="zh-CN" sz="2800" dirty="0">
                <a:solidFill>
                  <a:srgbClr val="FF0000"/>
                </a:solidFill>
                <a:latin typeface="宋体" panose="02010600030101010101" pitchFamily="2" charset="-122"/>
                <a:ea typeface="宋体" panose="02010600030101010101" pitchFamily="2" charset="-122"/>
              </a:rPr>
              <a:t>2</a:t>
            </a:r>
            <a:r>
              <a:rPr lang="zh-CN" altLang="en-US" sz="2800" dirty="0">
                <a:solidFill>
                  <a:srgbClr val="FF0000"/>
                </a:solidFill>
                <a:latin typeface="宋体" panose="02010600030101010101" pitchFamily="2" charset="-122"/>
                <a:ea typeface="宋体" panose="02010600030101010101" pitchFamily="2" charset="-122"/>
              </a:rPr>
              <a:t>年起</a:t>
            </a:r>
            <a:r>
              <a:rPr lang="zh-CN" altLang="en-US" sz="2800" dirty="0">
                <a:latin typeface="宋体" panose="02010600030101010101" pitchFamily="2" charset="-122"/>
                <a:ea typeface="宋体" panose="02010600030101010101" pitchFamily="2" charset="-122"/>
              </a:rPr>
              <a:t>获得电大、夜大、函授、自考、网络教育等</a:t>
            </a:r>
            <a:r>
              <a:rPr lang="zh-CN" altLang="en-US" sz="2800" dirty="0">
                <a:solidFill>
                  <a:srgbClr val="FF0000"/>
                </a:solidFill>
                <a:latin typeface="宋体" panose="02010600030101010101" pitchFamily="2" charset="-122"/>
                <a:ea typeface="宋体" panose="02010600030101010101" pitchFamily="2" charset="-122"/>
              </a:rPr>
              <a:t>非全日制学历</a:t>
            </a:r>
            <a:r>
              <a:rPr lang="zh-CN" altLang="en-US" sz="2800" dirty="0">
                <a:latin typeface="宋体" panose="02010600030101010101" pitchFamily="2" charset="-122"/>
                <a:ea typeface="宋体" panose="02010600030101010101" pitchFamily="2" charset="-122"/>
              </a:rPr>
              <a:t>的申报人员，需提供中国高等教育学生信息网（学信网）查询的</a:t>
            </a:r>
            <a:r>
              <a:rPr lang="zh-CN" altLang="en-US" sz="2800" dirty="0">
                <a:solidFill>
                  <a:srgbClr val="FF0000"/>
                </a:solidFill>
                <a:latin typeface="宋体" panose="02010600030101010101" pitchFamily="2" charset="-122"/>
                <a:ea typeface="宋体" panose="02010600030101010101" pitchFamily="2" charset="-122"/>
              </a:rPr>
              <a:t>《教育部学历证书电子注册备案表》</a:t>
            </a:r>
            <a:endParaRPr lang="zh-CN" altLang="en-US" sz="2800" dirty="0">
              <a:solidFill>
                <a:srgbClr val="FF0000"/>
              </a:solidFill>
              <a:latin typeface="宋体" panose="02010600030101010101" pitchFamily="2" charset="-122"/>
              <a:ea typeface="宋体" panose="02010600030101010101" pitchFamily="2" charset="-122"/>
            </a:endParaRPr>
          </a:p>
        </p:txBody>
      </p:sp>
      <p:pic>
        <p:nvPicPr>
          <p:cNvPr id="17416" name="Picture 8" descr="201211~1"/>
          <p:cNvPicPr>
            <a:picLocks noChangeAspect="1" noChangeArrowheads="1"/>
          </p:cNvPicPr>
          <p:nvPr/>
        </p:nvPicPr>
        <p:blipFill>
          <a:blip r:embed="rId1"/>
          <a:srcRect/>
          <a:stretch>
            <a:fillRect/>
          </a:stretch>
        </p:blipFill>
        <p:spPr bwMode="auto">
          <a:xfrm>
            <a:off x="4067175" y="1484313"/>
            <a:ext cx="4532313" cy="4537075"/>
          </a:xfrm>
          <a:prstGeom prst="rect">
            <a:avLst/>
          </a:prstGeom>
          <a:noFill/>
          <a:effectLst>
            <a:outerShdw dist="107763" dir="2700000" algn="ctr" rotWithShape="0">
              <a:srgbClr val="808080">
                <a:alpha val="50000"/>
              </a:srgbClr>
            </a:outerShdw>
          </a:effectLst>
        </p:spPr>
      </p:pic>
    </p:spTree>
  </p:cSld>
  <p:clrMapOvr>
    <a:masterClrMapping/>
  </p:clrMapOvr>
  <p:transition>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normAutofit/>
          </a:bodyPr>
          <a:lstStyle/>
          <a:p>
            <a:r>
              <a:rPr lang="zh-CN" altLang="en-US"/>
              <a:t>关于所学专业与申报学科一致性</a:t>
            </a:r>
            <a:endParaRPr lang="zh-CN" altLang="en-US"/>
          </a:p>
        </p:txBody>
      </p:sp>
      <p:sp>
        <p:nvSpPr>
          <p:cNvPr id="18437" name="Rectangle 5"/>
          <p:cNvSpPr>
            <a:spLocks noChangeArrowheads="1"/>
          </p:cNvSpPr>
          <p:nvPr/>
        </p:nvSpPr>
        <p:spPr bwMode="auto">
          <a:xfrm>
            <a:off x="611188" y="1412875"/>
            <a:ext cx="7850187" cy="5415915"/>
          </a:xfrm>
          <a:prstGeom prst="rect">
            <a:avLst/>
          </a:prstGeom>
          <a:noFill/>
          <a:ln w="9525">
            <a:noFill/>
            <a:miter lim="800000"/>
          </a:ln>
          <a:effectLst>
            <a:outerShdw dist="17961" dir="13500000" algn="ctr" rotWithShape="0">
              <a:schemeClr val="bg1"/>
            </a:outerShdw>
          </a:effectLst>
        </p:spPr>
        <p:txBody>
          <a:bodyPr>
            <a:spAutoFit/>
          </a:bodyPr>
          <a:lstStyle/>
          <a:p>
            <a:pPr>
              <a:lnSpc>
                <a:spcPct val="200000"/>
              </a:lnSpc>
              <a:buClr>
                <a:srgbClr val="E1B40C"/>
              </a:buClr>
            </a:pPr>
            <a:r>
              <a:rPr lang="zh-CN" altLang="en-US" sz="3300" b="1" dirty="0">
                <a:latin typeface="宋体" panose="02010600030101010101" pitchFamily="2" charset="-122"/>
                <a:ea typeface="宋体" panose="02010600030101010101" pitchFamily="2" charset="-122"/>
              </a:rPr>
              <a:t>　</a:t>
            </a:r>
            <a:r>
              <a:rPr lang="zh-CN" altLang="en-US" sz="2800" b="1" dirty="0">
                <a:latin typeface="宋体" panose="02010600030101010101" pitchFamily="2" charset="-122"/>
                <a:ea typeface="宋体" panose="02010600030101010101" pitchFamily="2" charset="-122"/>
              </a:rPr>
              <a:t>　</a:t>
            </a:r>
            <a:r>
              <a:rPr lang="zh-CN" altLang="en-US" sz="2800" b="1" dirty="0" smtClean="0">
                <a:latin typeface="宋体" panose="02010600030101010101" pitchFamily="2" charset="-122"/>
                <a:ea typeface="宋体" panose="02010600030101010101" pitchFamily="2" charset="-122"/>
              </a:rPr>
              <a:t>取消</a:t>
            </a:r>
            <a:r>
              <a:rPr lang="zh-CN" altLang="en-US" sz="2800" b="1" dirty="0" smtClean="0">
                <a:solidFill>
                  <a:srgbClr val="FF0000"/>
                </a:solidFill>
                <a:latin typeface="宋体" panose="02010600030101010101" pitchFamily="2" charset="-122"/>
                <a:ea typeface="宋体" panose="02010600030101010101" pitchFamily="2" charset="-122"/>
              </a:rPr>
              <a:t>参加职称评审</a:t>
            </a:r>
            <a:r>
              <a:rPr lang="zh-CN" altLang="en-US" sz="2800" b="1" dirty="0" smtClean="0">
                <a:latin typeface="宋体" panose="02010600030101010101" pitchFamily="2" charset="-122"/>
                <a:ea typeface="宋体" panose="02010600030101010101" pitchFamily="2" charset="-122"/>
              </a:rPr>
              <a:t>人员所学专业、教师资格证学科和所教学科等一致的要求，但教师资格证任教学段不低于职称申报学段（幼儿园教师须取得幼儿园教师资格证）。</a:t>
            </a:r>
            <a:endParaRPr lang="zh-CN" altLang="en-US" sz="2800" b="1" dirty="0" smtClean="0">
              <a:latin typeface="宋体" panose="02010600030101010101" pitchFamily="2" charset="-122"/>
              <a:ea typeface="宋体" panose="02010600030101010101" pitchFamily="2" charset="-122"/>
            </a:endParaRPr>
          </a:p>
          <a:p>
            <a:pPr>
              <a:lnSpc>
                <a:spcPct val="200000"/>
              </a:lnSpc>
              <a:buClr>
                <a:srgbClr val="E1B40C"/>
              </a:buClr>
            </a:pPr>
            <a:r>
              <a:rPr lang="zh-CN" altLang="en-US" sz="2800" b="1" dirty="0" smtClean="0">
                <a:latin typeface="宋体" panose="02010600030101010101" pitchFamily="2" charset="-122"/>
                <a:ea typeface="宋体" panose="02010600030101010101" pitchFamily="2" charset="-122"/>
              </a:rPr>
              <a:t>    </a:t>
            </a:r>
            <a:r>
              <a:rPr lang="zh-CN" altLang="en-US" sz="2800" b="1" dirty="0" smtClean="0">
                <a:solidFill>
                  <a:srgbClr val="FF0000"/>
                </a:solidFill>
                <a:latin typeface="宋体" panose="02010600030101010101" pitchFamily="2" charset="-122"/>
                <a:ea typeface="宋体" panose="02010600030101010101" pitchFamily="2" charset="-122"/>
              </a:rPr>
              <a:t>参加职称初定</a:t>
            </a:r>
            <a:r>
              <a:rPr lang="zh-CN" altLang="en-US" sz="2800" b="1" dirty="0" smtClean="0">
                <a:latin typeface="宋体" panose="02010600030101010101" pitchFamily="2" charset="-122"/>
                <a:ea typeface="宋体" panose="02010600030101010101" pitchFamily="2" charset="-122"/>
              </a:rPr>
              <a:t>人员所学专业须与任教学科相同或相似。</a:t>
            </a:r>
            <a:endParaRPr lang="zh-CN" altLang="en-US" sz="2800" b="1" dirty="0" smtClean="0">
              <a:latin typeface="宋体" panose="02010600030101010101" pitchFamily="2" charset="-122"/>
              <a:ea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zh-CN" altLang="en-US"/>
              <a:t>关于评审材料不规范或缺失</a:t>
            </a:r>
            <a:endParaRPr lang="zh-CN" altLang="en-US"/>
          </a:p>
        </p:txBody>
      </p:sp>
      <p:sp>
        <p:nvSpPr>
          <p:cNvPr id="51203" name="Rectangle 3"/>
          <p:cNvSpPr>
            <a:spLocks noChangeArrowheads="1"/>
          </p:cNvSpPr>
          <p:nvPr/>
        </p:nvSpPr>
        <p:spPr bwMode="auto">
          <a:xfrm>
            <a:off x="642910" y="1000108"/>
            <a:ext cx="7632700" cy="6001643"/>
          </a:xfrm>
          <a:prstGeom prst="rect">
            <a:avLst/>
          </a:prstGeom>
          <a:noFill/>
          <a:ln w="9525">
            <a:noFill/>
            <a:miter lim="800000"/>
          </a:ln>
          <a:effectLst>
            <a:outerShdw dist="17961" dir="13500000" algn="ctr" rotWithShape="0">
              <a:schemeClr val="bg1"/>
            </a:outerShdw>
          </a:effectLst>
        </p:spPr>
        <p:txBody>
          <a:bodyPr>
            <a:spAutoFit/>
          </a:bodyPr>
          <a:lstStyle/>
          <a:p>
            <a:pPr>
              <a:lnSpc>
                <a:spcPct val="150000"/>
              </a:lnSpc>
            </a:pPr>
            <a:r>
              <a:rPr lang="zh-CN" altLang="en-US" sz="3200" b="1" dirty="0">
                <a:latin typeface="宋体" panose="02010600030101010101" pitchFamily="2" charset="-122"/>
                <a:ea typeface="宋体" panose="02010600030101010101" pitchFamily="2" charset="-122"/>
              </a:rPr>
              <a:t>    </a:t>
            </a:r>
            <a:r>
              <a:rPr lang="zh-CN" altLang="zh-CN" sz="3200" b="1" dirty="0">
                <a:solidFill>
                  <a:srgbClr val="000000"/>
                </a:solidFill>
                <a:latin typeface="宋体" panose="02010600030101010101" pitchFamily="2" charset="-122"/>
                <a:ea typeface="宋体" panose="02010600030101010101" pitchFamily="2" charset="-122"/>
              </a:rPr>
              <a:t>评审材料须经</a:t>
            </a:r>
            <a:r>
              <a:rPr lang="zh-CN" altLang="zh-CN" sz="3200" b="1" dirty="0">
                <a:solidFill>
                  <a:srgbClr val="FF0000"/>
                </a:solidFill>
                <a:latin typeface="宋体" panose="02010600030101010101" pitchFamily="2" charset="-122"/>
                <a:ea typeface="宋体" panose="02010600030101010101" pitchFamily="2" charset="-122"/>
              </a:rPr>
              <a:t>校内三级审核</a:t>
            </a:r>
            <a:r>
              <a:rPr lang="zh-CN" altLang="zh-CN" sz="3200" b="1" dirty="0">
                <a:solidFill>
                  <a:srgbClr val="000000"/>
                </a:solidFill>
                <a:latin typeface="宋体" panose="02010600030101010101" pitchFamily="2" charset="-122"/>
                <a:ea typeface="宋体" panose="02010600030101010101" pitchFamily="2" charset="-122"/>
              </a:rPr>
              <a:t>，理应齐全且可打开。若出现没有按要求填写信息（包括校内审核信息），或没按要求准备职评材料，或漏传材料，或上传的材料无法打开等情况，评审委员会不通知申报人员补传或重传。</a:t>
            </a:r>
            <a:r>
              <a:rPr lang="zh-CN" altLang="zh-CN" sz="3200" b="1" dirty="0">
                <a:solidFill>
                  <a:srgbClr val="FF0000"/>
                </a:solidFill>
                <a:latin typeface="宋体" panose="02010600030101010101" pitchFamily="2" charset="-122"/>
                <a:ea typeface="宋体" panose="02010600030101010101" pitchFamily="2" charset="-122"/>
              </a:rPr>
              <a:t>申报人员因上述情况没有通过评审，责任</a:t>
            </a:r>
            <a:r>
              <a:rPr lang="zh-CN" altLang="zh-CN" sz="3200" b="1" dirty="0" smtClean="0">
                <a:solidFill>
                  <a:srgbClr val="FF0000"/>
                </a:solidFill>
                <a:latin typeface="宋体" panose="02010600030101010101" pitchFamily="2" charset="-122"/>
                <a:ea typeface="宋体" panose="02010600030101010101" pitchFamily="2" charset="-122"/>
              </a:rPr>
              <a:t>由</a:t>
            </a:r>
            <a:r>
              <a:rPr lang="zh-CN" altLang="en-US" sz="3200" b="1" dirty="0" smtClean="0">
                <a:solidFill>
                  <a:srgbClr val="FF0000"/>
                </a:solidFill>
                <a:latin typeface="宋体" panose="02010600030101010101" pitchFamily="2" charset="-122"/>
                <a:ea typeface="宋体" panose="02010600030101010101" pitchFamily="2" charset="-122"/>
              </a:rPr>
              <a:t>所在单位和</a:t>
            </a:r>
            <a:r>
              <a:rPr lang="zh-CN" altLang="zh-CN" sz="3200" b="1" dirty="0" smtClean="0">
                <a:solidFill>
                  <a:srgbClr val="FF0000"/>
                </a:solidFill>
                <a:latin typeface="宋体" panose="02010600030101010101" pitchFamily="2" charset="-122"/>
                <a:ea typeface="宋体" panose="02010600030101010101" pitchFamily="2" charset="-122"/>
              </a:rPr>
              <a:t>本人承担</a:t>
            </a:r>
            <a:r>
              <a:rPr lang="zh-CN" altLang="en-US" sz="3200" b="1" dirty="0" smtClean="0">
                <a:solidFill>
                  <a:srgbClr val="FF0000"/>
                </a:solidFill>
                <a:latin typeface="宋体" panose="02010600030101010101" pitchFamily="2" charset="-122"/>
                <a:ea typeface="宋体" panose="02010600030101010101" pitchFamily="2" charset="-122"/>
              </a:rPr>
              <a:t>并视情况追究相关人员责任</a:t>
            </a:r>
            <a:r>
              <a:rPr lang="zh-CN" altLang="zh-CN" sz="3200" b="1" dirty="0" smtClean="0">
                <a:solidFill>
                  <a:srgbClr val="FF0000"/>
                </a:solidFill>
                <a:latin typeface="宋体" panose="02010600030101010101" pitchFamily="2" charset="-122"/>
                <a:ea typeface="宋体" panose="02010600030101010101" pitchFamily="2" charset="-122"/>
              </a:rPr>
              <a:t>。</a:t>
            </a:r>
            <a:endParaRPr lang="en-US" altLang="zh-CN" sz="3200" b="1" dirty="0">
              <a:solidFill>
                <a:srgbClr val="FF0000"/>
              </a:solidFill>
              <a:latin typeface="宋体" panose="02010600030101010101" pitchFamily="2" charset="-122"/>
              <a:ea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zh-CN" altLang="en-US"/>
              <a:t>关于乡村教师</a:t>
            </a:r>
            <a:endParaRPr lang="zh-CN" altLang="en-US"/>
          </a:p>
        </p:txBody>
      </p:sp>
      <p:sp>
        <p:nvSpPr>
          <p:cNvPr id="47107" name="Rectangle 3"/>
          <p:cNvSpPr>
            <a:spLocks noChangeArrowheads="1"/>
          </p:cNvSpPr>
          <p:nvPr/>
        </p:nvSpPr>
        <p:spPr bwMode="auto">
          <a:xfrm>
            <a:off x="714348" y="1857364"/>
            <a:ext cx="7632700" cy="3293209"/>
          </a:xfrm>
          <a:prstGeom prst="rect">
            <a:avLst/>
          </a:prstGeom>
          <a:noFill/>
          <a:ln w="9525">
            <a:noFill/>
            <a:miter lim="800000"/>
          </a:ln>
          <a:effectLst>
            <a:outerShdw dist="17961" dir="13500000" algn="ctr" rotWithShape="0">
              <a:schemeClr val="bg1"/>
            </a:outerShdw>
          </a:effectLst>
        </p:spPr>
        <p:txBody>
          <a:bodyPr wrap="square">
            <a:spAutoFit/>
          </a:bodyPr>
          <a:lstStyle/>
          <a:p>
            <a:pPr>
              <a:lnSpc>
                <a:spcPct val="130000"/>
              </a:lnSpc>
              <a:spcBef>
                <a:spcPct val="25000"/>
              </a:spcBef>
            </a:pPr>
            <a:r>
              <a:rPr lang="zh-CN" altLang="en-US" sz="3200" b="1" dirty="0" smtClean="0">
                <a:solidFill>
                  <a:srgbClr val="FF0000"/>
                </a:solidFill>
                <a:ea typeface="宋体" panose="02010600030101010101" pitchFamily="2" charset="-122"/>
              </a:rPr>
              <a:t>      </a:t>
            </a:r>
            <a:r>
              <a:rPr lang="zh-CN" altLang="en-US" sz="3200" b="1" dirty="0" smtClean="0">
                <a:ea typeface="宋体" panose="02010600030101010101" pitchFamily="2" charset="-122"/>
              </a:rPr>
              <a:t>乡村教师，是指在县（市、区）级人民政府驻地以外的乡镇、涉农街道和村庄学校（含中小学、幼儿园、特殊教育学校、中等职业学校）教学一线任教的在职在岗教师。</a:t>
            </a:r>
            <a:endParaRPr lang="en-US" altLang="zh-CN" b="1" dirty="0"/>
          </a:p>
        </p:txBody>
      </p:sp>
    </p:spTree>
  </p:cSld>
  <p:clrMapOvr>
    <a:masterClrMapping/>
  </p:clrMapOvr>
  <p:transition>
    <p:fad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zh-CN" altLang="en-US"/>
              <a:t>关于乡村教师</a:t>
            </a:r>
            <a:endParaRPr lang="zh-CN" altLang="en-US"/>
          </a:p>
        </p:txBody>
      </p:sp>
      <p:sp>
        <p:nvSpPr>
          <p:cNvPr id="47107" name="Rectangle 3"/>
          <p:cNvSpPr>
            <a:spLocks noChangeArrowheads="1"/>
          </p:cNvSpPr>
          <p:nvPr/>
        </p:nvSpPr>
        <p:spPr bwMode="auto">
          <a:xfrm>
            <a:off x="714348" y="1214422"/>
            <a:ext cx="7632700" cy="5262979"/>
          </a:xfrm>
          <a:prstGeom prst="rect">
            <a:avLst/>
          </a:prstGeom>
          <a:noFill/>
          <a:ln w="9525">
            <a:noFill/>
            <a:miter lim="800000"/>
          </a:ln>
          <a:effectLst>
            <a:outerShdw dist="17961" dir="13500000" algn="ctr" rotWithShape="0">
              <a:schemeClr val="bg1"/>
            </a:outerShdw>
          </a:effectLst>
        </p:spPr>
        <p:txBody>
          <a:bodyPr wrap="square">
            <a:spAutoFit/>
          </a:bodyPr>
          <a:lstStyle/>
          <a:p>
            <a:r>
              <a:rPr lang="zh-CN" altLang="en-US" sz="2400" dirty="0" smtClean="0">
                <a:latin typeface="楷体_GB2312" panose="02010609030101010101" pitchFamily="49" charset="-122"/>
                <a:ea typeface="楷体_GB2312" panose="02010609030101010101" pitchFamily="49" charset="-122"/>
              </a:rPr>
              <a:t>    依据</a:t>
            </a:r>
            <a:r>
              <a:rPr lang="en-US" altLang="zh-CN" sz="2400" dirty="0" smtClean="0">
                <a:latin typeface="楷体_GB2312" panose="02010609030101010101" pitchFamily="49" charset="-122"/>
                <a:ea typeface="楷体_GB2312" panose="02010609030101010101" pitchFamily="49" charset="-122"/>
              </a:rPr>
              <a:t>《</a:t>
            </a:r>
            <a:r>
              <a:rPr lang="zh-CN" altLang="en-US" sz="2400" dirty="0" smtClean="0">
                <a:latin typeface="楷体_GB2312" panose="02010609030101010101" pitchFamily="49" charset="-122"/>
                <a:ea typeface="楷体_GB2312" panose="02010609030101010101" pitchFamily="49" charset="-122"/>
              </a:rPr>
              <a:t>省人力资源社会保障厅省教育厅关于印发全省乡村教师职称评审政策若干意见的通知</a:t>
            </a:r>
            <a:r>
              <a:rPr lang="en-US" altLang="zh-CN" sz="2400" dirty="0" smtClean="0">
                <a:latin typeface="楷体_GB2312" panose="02010609030101010101" pitchFamily="49" charset="-122"/>
                <a:ea typeface="楷体_GB2312" panose="02010609030101010101" pitchFamily="49" charset="-122"/>
              </a:rPr>
              <a:t>》</a:t>
            </a:r>
            <a:r>
              <a:rPr lang="zh-CN" altLang="en-US" sz="2400" dirty="0" smtClean="0">
                <a:latin typeface="楷体_GB2312" panose="02010609030101010101" pitchFamily="49" charset="-122"/>
                <a:ea typeface="楷体_GB2312" panose="02010609030101010101" pitchFamily="49" charset="-122"/>
              </a:rPr>
              <a:t>（苏人社发</a:t>
            </a:r>
            <a:r>
              <a:rPr lang="en-US" altLang="zh-CN" sz="2400" dirty="0" smtClean="0">
                <a:latin typeface="楷体_GB2312" panose="02010609030101010101" pitchFamily="49" charset="-122"/>
                <a:ea typeface="楷体_GB2312" panose="02010609030101010101" pitchFamily="49" charset="-122"/>
              </a:rPr>
              <a:t>〔</a:t>
            </a:r>
            <a:r>
              <a:rPr lang="en-US" sz="2400" dirty="0" smtClean="0">
                <a:latin typeface="楷体_GB2312" panose="02010609030101010101" pitchFamily="49" charset="-122"/>
                <a:ea typeface="楷体_GB2312" panose="02010609030101010101" pitchFamily="49" charset="-122"/>
              </a:rPr>
              <a:t>2016</a:t>
            </a:r>
            <a:r>
              <a:rPr lang="en-US" altLang="zh-CN" sz="2400" dirty="0" smtClean="0">
                <a:latin typeface="楷体_GB2312" panose="02010609030101010101" pitchFamily="49" charset="-122"/>
                <a:ea typeface="楷体_GB2312" panose="02010609030101010101" pitchFamily="49" charset="-122"/>
              </a:rPr>
              <a:t>〕</a:t>
            </a:r>
            <a:r>
              <a:rPr lang="en-US" sz="2400" dirty="0" smtClean="0">
                <a:latin typeface="楷体_GB2312" panose="02010609030101010101" pitchFamily="49" charset="-122"/>
                <a:ea typeface="楷体_GB2312" panose="02010609030101010101" pitchFamily="49" charset="-122"/>
              </a:rPr>
              <a:t>202</a:t>
            </a:r>
            <a:r>
              <a:rPr lang="zh-CN" altLang="en-US" sz="2400" dirty="0" smtClean="0">
                <a:latin typeface="楷体_GB2312" panose="02010609030101010101" pitchFamily="49" charset="-122"/>
                <a:ea typeface="楷体_GB2312" panose="02010609030101010101" pitchFamily="49" charset="-122"/>
              </a:rPr>
              <a:t>号）文件，加大对乡村教师职称政策倾斜力度，</a:t>
            </a:r>
            <a:r>
              <a:rPr lang="zh-CN" altLang="en-US" sz="2400" dirty="0" smtClean="0">
                <a:solidFill>
                  <a:srgbClr val="FF0000"/>
                </a:solidFill>
                <a:latin typeface="楷体_GB2312" panose="02010609030101010101" pitchFamily="49" charset="-122"/>
                <a:ea typeface="楷体_GB2312" panose="02010609030101010101" pitchFamily="49" charset="-122"/>
              </a:rPr>
              <a:t>对长期在乡村学校任教且申报当年仍在乡村学校任教的</a:t>
            </a:r>
            <a:r>
              <a:rPr lang="zh-CN" altLang="en-US" sz="2400" dirty="0" smtClean="0">
                <a:latin typeface="楷体_GB2312" panose="02010609030101010101" pitchFamily="49" charset="-122"/>
                <a:ea typeface="楷体_GB2312" panose="02010609030101010101" pitchFamily="49" charset="-122"/>
              </a:rPr>
              <a:t>，按以下规定执行：</a:t>
            </a:r>
            <a:endParaRPr lang="zh-CN" altLang="en-US" sz="2400" dirty="0" smtClean="0">
              <a:latin typeface="楷体_GB2312" panose="02010609030101010101" pitchFamily="49" charset="-122"/>
              <a:ea typeface="楷体_GB2312" panose="02010609030101010101" pitchFamily="49" charset="-122"/>
            </a:endParaRPr>
          </a:p>
          <a:p>
            <a:r>
              <a:rPr lang="zh-CN" altLang="en-US" sz="2400" dirty="0" smtClean="0">
                <a:latin typeface="楷体_GB2312" panose="02010609030101010101" pitchFamily="49" charset="-122"/>
                <a:ea typeface="楷体_GB2312" panose="02010609030101010101" pitchFamily="49" charset="-122"/>
              </a:rPr>
              <a:t>   （</a:t>
            </a:r>
            <a:r>
              <a:rPr lang="en-US" sz="2400" dirty="0" smtClean="0">
                <a:latin typeface="楷体_GB2312" panose="02010609030101010101" pitchFamily="49" charset="-122"/>
                <a:ea typeface="楷体_GB2312" panose="02010609030101010101" pitchFamily="49" charset="-122"/>
              </a:rPr>
              <a:t>1</a:t>
            </a:r>
            <a:r>
              <a:rPr lang="zh-CN" altLang="en-US" sz="2400" dirty="0" smtClean="0">
                <a:latin typeface="楷体_GB2312" panose="02010609030101010101" pitchFamily="49" charset="-122"/>
                <a:ea typeface="楷体_GB2312" panose="02010609030101010101" pitchFamily="49" charset="-122"/>
              </a:rPr>
              <a:t>）在</a:t>
            </a:r>
            <a:r>
              <a:rPr lang="zh-CN" altLang="en-US" sz="2400" dirty="0" smtClean="0">
                <a:solidFill>
                  <a:srgbClr val="FF0000"/>
                </a:solidFill>
                <a:latin typeface="楷体_GB2312" panose="02010609030101010101" pitchFamily="49" charset="-122"/>
                <a:ea typeface="楷体_GB2312" panose="02010609030101010101" pitchFamily="49" charset="-122"/>
              </a:rPr>
              <a:t>乡村学校连续任教</a:t>
            </a:r>
            <a:r>
              <a:rPr lang="en-US" sz="2400" dirty="0" smtClean="0">
                <a:solidFill>
                  <a:srgbClr val="FF0000"/>
                </a:solidFill>
                <a:latin typeface="楷体_GB2312" panose="02010609030101010101" pitchFamily="49" charset="-122"/>
                <a:ea typeface="楷体_GB2312" panose="02010609030101010101" pitchFamily="49" charset="-122"/>
              </a:rPr>
              <a:t>5</a:t>
            </a:r>
            <a:r>
              <a:rPr lang="zh-CN" altLang="en-US" sz="2400" dirty="0" smtClean="0">
                <a:solidFill>
                  <a:srgbClr val="FF0000"/>
                </a:solidFill>
                <a:latin typeface="楷体_GB2312" panose="02010609030101010101" pitchFamily="49" charset="-122"/>
                <a:ea typeface="楷体_GB2312" panose="02010609030101010101" pitchFamily="49" charset="-122"/>
              </a:rPr>
              <a:t>年以上</a:t>
            </a:r>
            <a:r>
              <a:rPr lang="zh-CN" altLang="en-US" sz="2400" dirty="0" smtClean="0">
                <a:latin typeface="楷体_GB2312" panose="02010609030101010101" pitchFamily="49" charset="-122"/>
                <a:ea typeface="楷体_GB2312" panose="02010609030101010101" pitchFamily="49" charset="-122"/>
              </a:rPr>
              <a:t>，受聘二级教师</a:t>
            </a:r>
            <a:r>
              <a:rPr lang="en-US" sz="2400" dirty="0" smtClean="0">
                <a:latin typeface="楷体_GB2312" panose="02010609030101010101" pitchFamily="49" charset="-122"/>
                <a:ea typeface="楷体_GB2312" panose="02010609030101010101" pitchFamily="49" charset="-122"/>
              </a:rPr>
              <a:t>4</a:t>
            </a:r>
            <a:r>
              <a:rPr lang="zh-CN" altLang="en-US" sz="2400" dirty="0" smtClean="0">
                <a:latin typeface="楷体_GB2312" panose="02010609030101010101" pitchFamily="49" charset="-122"/>
                <a:ea typeface="楷体_GB2312" panose="02010609030101010101" pitchFamily="49" charset="-122"/>
              </a:rPr>
              <a:t>年以上，且</a:t>
            </a:r>
            <a:r>
              <a:rPr lang="zh-CN" altLang="en-US" sz="2400" dirty="0" smtClean="0">
                <a:solidFill>
                  <a:srgbClr val="FF0000"/>
                </a:solidFill>
                <a:latin typeface="楷体_GB2312" panose="02010609030101010101" pitchFamily="49" charset="-122"/>
                <a:ea typeface="楷体_GB2312" panose="02010609030101010101" pitchFamily="49" charset="-122"/>
              </a:rPr>
              <a:t>具有本科学历</a:t>
            </a:r>
            <a:r>
              <a:rPr lang="zh-CN" altLang="en-US" sz="2400" dirty="0" smtClean="0">
                <a:latin typeface="楷体_GB2312" panose="02010609030101010101" pitchFamily="49" charset="-122"/>
                <a:ea typeface="楷体_GB2312" panose="02010609030101010101" pitchFamily="49" charset="-122"/>
              </a:rPr>
              <a:t>，可申报一级教师专业技术资格。</a:t>
            </a:r>
            <a:r>
              <a:rPr lang="en-US" sz="2400" dirty="0" smtClean="0">
                <a:latin typeface="楷体_GB2312" panose="02010609030101010101" pitchFamily="49" charset="-122"/>
                <a:ea typeface="楷体_GB2312" panose="02010609030101010101" pitchFamily="49" charset="-122"/>
              </a:rPr>
              <a:t>  </a:t>
            </a:r>
            <a:endParaRPr lang="zh-CN" altLang="en-US" sz="2400" dirty="0" smtClean="0">
              <a:latin typeface="楷体_GB2312" panose="02010609030101010101" pitchFamily="49" charset="-122"/>
              <a:ea typeface="楷体_GB2312" panose="02010609030101010101" pitchFamily="49" charset="-122"/>
            </a:endParaRPr>
          </a:p>
          <a:p>
            <a:r>
              <a:rPr lang="zh-CN" altLang="en-US" sz="2400" dirty="0" smtClean="0">
                <a:latin typeface="楷体_GB2312" panose="02010609030101010101" pitchFamily="49" charset="-122"/>
                <a:ea typeface="楷体_GB2312" panose="02010609030101010101" pitchFamily="49" charset="-122"/>
              </a:rPr>
              <a:t>   （</a:t>
            </a:r>
            <a:r>
              <a:rPr lang="en-US" sz="2400" dirty="0" smtClean="0">
                <a:latin typeface="楷体_GB2312" panose="02010609030101010101" pitchFamily="49" charset="-122"/>
                <a:ea typeface="楷体_GB2312" panose="02010609030101010101" pitchFamily="49" charset="-122"/>
              </a:rPr>
              <a:t>2</a:t>
            </a:r>
            <a:r>
              <a:rPr lang="zh-CN" altLang="en-US" sz="2400" dirty="0" smtClean="0">
                <a:latin typeface="楷体_GB2312" panose="02010609030101010101" pitchFamily="49" charset="-122"/>
                <a:ea typeface="楷体_GB2312" panose="02010609030101010101" pitchFamily="49" charset="-122"/>
              </a:rPr>
              <a:t>）在</a:t>
            </a:r>
            <a:r>
              <a:rPr lang="zh-CN" altLang="en-US" sz="2400" dirty="0" smtClean="0">
                <a:solidFill>
                  <a:srgbClr val="FF0000"/>
                </a:solidFill>
                <a:latin typeface="楷体_GB2312" panose="02010609030101010101" pitchFamily="49" charset="-122"/>
                <a:ea typeface="楷体_GB2312" panose="02010609030101010101" pitchFamily="49" charset="-122"/>
              </a:rPr>
              <a:t>乡村学校连续任教</a:t>
            </a:r>
            <a:r>
              <a:rPr lang="en-US" sz="2400" dirty="0" smtClean="0">
                <a:solidFill>
                  <a:srgbClr val="FF0000"/>
                </a:solidFill>
                <a:latin typeface="楷体_GB2312" panose="02010609030101010101" pitchFamily="49" charset="-122"/>
                <a:ea typeface="楷体_GB2312" panose="02010609030101010101" pitchFamily="49" charset="-122"/>
              </a:rPr>
              <a:t>10</a:t>
            </a:r>
            <a:r>
              <a:rPr lang="zh-CN" altLang="en-US" sz="2400" dirty="0" smtClean="0">
                <a:solidFill>
                  <a:srgbClr val="FF0000"/>
                </a:solidFill>
                <a:latin typeface="楷体_GB2312" panose="02010609030101010101" pitchFamily="49" charset="-122"/>
                <a:ea typeface="楷体_GB2312" panose="02010609030101010101" pitchFamily="49" charset="-122"/>
              </a:rPr>
              <a:t>年以上</a:t>
            </a:r>
            <a:r>
              <a:rPr lang="zh-CN" altLang="en-US" sz="2400" dirty="0" smtClean="0">
                <a:latin typeface="楷体_GB2312" panose="02010609030101010101" pitchFamily="49" charset="-122"/>
                <a:ea typeface="楷体_GB2312" panose="02010609030101010101" pitchFamily="49" charset="-122"/>
              </a:rPr>
              <a:t>，受聘一级教师</a:t>
            </a:r>
            <a:r>
              <a:rPr lang="en-US" sz="2400" dirty="0" smtClean="0">
                <a:latin typeface="楷体_GB2312" panose="02010609030101010101" pitchFamily="49" charset="-122"/>
                <a:ea typeface="楷体_GB2312" panose="02010609030101010101" pitchFamily="49" charset="-122"/>
              </a:rPr>
              <a:t>5</a:t>
            </a:r>
            <a:r>
              <a:rPr lang="zh-CN" altLang="en-US" sz="2400" dirty="0" smtClean="0">
                <a:latin typeface="楷体_GB2312" panose="02010609030101010101" pitchFamily="49" charset="-122"/>
                <a:ea typeface="楷体_GB2312" panose="02010609030101010101" pitchFamily="49" charset="-122"/>
              </a:rPr>
              <a:t>年以上，且</a:t>
            </a:r>
            <a:r>
              <a:rPr lang="zh-CN" altLang="en-US" sz="2400" dirty="0" smtClean="0">
                <a:solidFill>
                  <a:srgbClr val="FF0000"/>
                </a:solidFill>
                <a:latin typeface="楷体_GB2312" panose="02010609030101010101" pitchFamily="49" charset="-122"/>
                <a:ea typeface="楷体_GB2312" panose="02010609030101010101" pitchFamily="49" charset="-122"/>
              </a:rPr>
              <a:t>具有本科学历</a:t>
            </a:r>
            <a:r>
              <a:rPr lang="zh-CN" altLang="en-US" sz="2400" dirty="0" smtClean="0">
                <a:latin typeface="楷体_GB2312" panose="02010609030101010101" pitchFamily="49" charset="-122"/>
                <a:ea typeface="楷体_GB2312" panose="02010609030101010101" pitchFamily="49" charset="-122"/>
              </a:rPr>
              <a:t>，可申报高级教师专业技术资格。</a:t>
            </a:r>
            <a:endParaRPr lang="zh-CN" altLang="en-US" sz="2400" dirty="0" smtClean="0">
              <a:latin typeface="楷体_GB2312" panose="02010609030101010101" pitchFamily="49" charset="-122"/>
              <a:ea typeface="楷体_GB2312" panose="02010609030101010101" pitchFamily="49" charset="-122"/>
            </a:endParaRPr>
          </a:p>
          <a:p>
            <a:r>
              <a:rPr lang="zh-CN" altLang="en-US" sz="2400" dirty="0" smtClean="0">
                <a:latin typeface="楷体_GB2312" panose="02010609030101010101" pitchFamily="49" charset="-122"/>
                <a:ea typeface="楷体_GB2312" panose="02010609030101010101" pitchFamily="49" charset="-122"/>
              </a:rPr>
              <a:t>   （</a:t>
            </a:r>
            <a:r>
              <a:rPr lang="en-US" sz="2400" dirty="0" smtClean="0">
                <a:latin typeface="楷体_GB2312" panose="02010609030101010101" pitchFamily="49" charset="-122"/>
                <a:ea typeface="楷体_GB2312" panose="02010609030101010101" pitchFamily="49" charset="-122"/>
              </a:rPr>
              <a:t>3</a:t>
            </a:r>
            <a:r>
              <a:rPr lang="zh-CN" altLang="en-US" sz="2400" dirty="0" smtClean="0">
                <a:latin typeface="楷体_GB2312" panose="02010609030101010101" pitchFamily="49" charset="-122"/>
                <a:ea typeface="楷体_GB2312" panose="02010609030101010101" pitchFamily="49" charset="-122"/>
              </a:rPr>
              <a:t>）在</a:t>
            </a:r>
            <a:r>
              <a:rPr lang="zh-CN" altLang="en-US" sz="2400" dirty="0" smtClean="0">
                <a:solidFill>
                  <a:srgbClr val="FF0000"/>
                </a:solidFill>
                <a:latin typeface="楷体_GB2312" panose="02010609030101010101" pitchFamily="49" charset="-122"/>
                <a:ea typeface="楷体_GB2312" panose="02010609030101010101" pitchFamily="49" charset="-122"/>
              </a:rPr>
              <a:t>乡村学校连续任教</a:t>
            </a:r>
            <a:r>
              <a:rPr lang="en-US" sz="2400" dirty="0" smtClean="0">
                <a:solidFill>
                  <a:srgbClr val="FF0000"/>
                </a:solidFill>
                <a:latin typeface="楷体_GB2312" panose="02010609030101010101" pitchFamily="49" charset="-122"/>
                <a:ea typeface="楷体_GB2312" panose="02010609030101010101" pitchFamily="49" charset="-122"/>
              </a:rPr>
              <a:t>25</a:t>
            </a:r>
            <a:r>
              <a:rPr lang="zh-CN" altLang="en-US" sz="2400" dirty="0" smtClean="0">
                <a:solidFill>
                  <a:srgbClr val="FF0000"/>
                </a:solidFill>
                <a:latin typeface="楷体_GB2312" panose="02010609030101010101" pitchFamily="49" charset="-122"/>
                <a:ea typeface="楷体_GB2312" panose="02010609030101010101" pitchFamily="49" charset="-122"/>
              </a:rPr>
              <a:t>年以上</a:t>
            </a:r>
            <a:r>
              <a:rPr lang="zh-CN" altLang="en-US" sz="2400" dirty="0" smtClean="0">
                <a:latin typeface="楷体_GB2312" panose="02010609030101010101" pitchFamily="49" charset="-122"/>
                <a:ea typeface="楷体_GB2312" panose="02010609030101010101" pitchFamily="49" charset="-122"/>
              </a:rPr>
              <a:t>，</a:t>
            </a:r>
            <a:r>
              <a:rPr lang="zh-CN" altLang="en-US" sz="2400" dirty="0" smtClean="0">
                <a:solidFill>
                  <a:srgbClr val="FF0000"/>
                </a:solidFill>
                <a:latin typeface="楷体_GB2312" panose="02010609030101010101" pitchFamily="49" charset="-122"/>
                <a:ea typeface="楷体_GB2312" panose="02010609030101010101" pitchFamily="49" charset="-122"/>
              </a:rPr>
              <a:t>受聘一级教师</a:t>
            </a:r>
            <a:r>
              <a:rPr lang="en-US" sz="2400" dirty="0" smtClean="0">
                <a:solidFill>
                  <a:srgbClr val="FF0000"/>
                </a:solidFill>
                <a:latin typeface="楷体_GB2312" panose="02010609030101010101" pitchFamily="49" charset="-122"/>
                <a:ea typeface="楷体_GB2312" panose="02010609030101010101" pitchFamily="49" charset="-122"/>
              </a:rPr>
              <a:t>5</a:t>
            </a:r>
            <a:r>
              <a:rPr lang="zh-CN" altLang="en-US" sz="2400" dirty="0" smtClean="0">
                <a:solidFill>
                  <a:srgbClr val="FF0000"/>
                </a:solidFill>
                <a:latin typeface="楷体_GB2312" panose="02010609030101010101" pitchFamily="49" charset="-122"/>
                <a:ea typeface="楷体_GB2312" panose="02010609030101010101" pitchFamily="49" charset="-122"/>
              </a:rPr>
              <a:t>年以上，且具有大专学历</a:t>
            </a:r>
            <a:r>
              <a:rPr lang="zh-CN" altLang="en-US" sz="2400" dirty="0" smtClean="0">
                <a:latin typeface="楷体_GB2312" panose="02010609030101010101" pitchFamily="49" charset="-122"/>
                <a:ea typeface="楷体_GB2312" panose="02010609030101010101" pitchFamily="49" charset="-122"/>
              </a:rPr>
              <a:t>，可破格申报高级教师专业技术资格。</a:t>
            </a:r>
            <a:endParaRPr lang="en-US" altLang="zh-CN" sz="2400" b="1" dirty="0">
              <a:latin typeface="楷体_GB2312" panose="02010609030101010101" pitchFamily="49" charset="-122"/>
              <a:ea typeface="楷体_GB2312" panose="02010609030101010101" pitchFamily="49" charset="-122"/>
            </a:endParaRPr>
          </a:p>
        </p:txBody>
      </p:sp>
    </p:spTree>
  </p:cSld>
  <p:clrMapOvr>
    <a:masterClrMapping/>
  </p:clrMapOvr>
  <p:transition>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zh-CN" altLang="en-US"/>
              <a:t>关于乡村教师</a:t>
            </a:r>
            <a:endParaRPr lang="zh-CN" altLang="en-US"/>
          </a:p>
        </p:txBody>
      </p:sp>
      <p:sp>
        <p:nvSpPr>
          <p:cNvPr id="47107" name="Rectangle 3"/>
          <p:cNvSpPr>
            <a:spLocks noChangeArrowheads="1"/>
          </p:cNvSpPr>
          <p:nvPr/>
        </p:nvSpPr>
        <p:spPr bwMode="auto">
          <a:xfrm>
            <a:off x="714348" y="1285860"/>
            <a:ext cx="7632700" cy="5262979"/>
          </a:xfrm>
          <a:prstGeom prst="rect">
            <a:avLst/>
          </a:prstGeom>
          <a:noFill/>
          <a:ln w="9525">
            <a:noFill/>
            <a:miter lim="800000"/>
          </a:ln>
          <a:effectLst>
            <a:outerShdw dist="17961" dir="13500000" algn="ctr" rotWithShape="0">
              <a:schemeClr val="bg1"/>
            </a:outerShdw>
          </a:effectLst>
        </p:spPr>
        <p:txBody>
          <a:bodyPr wrap="square">
            <a:spAutoFit/>
          </a:bodyPr>
          <a:lstStyle/>
          <a:p>
            <a:r>
              <a:rPr lang="zh-CN" altLang="en-US" sz="2400" b="1" dirty="0" smtClean="0">
                <a:latin typeface="楷体_GB2312" panose="02010609030101010101" pitchFamily="49" charset="-122"/>
                <a:ea typeface="楷体_GB2312" panose="02010609030101010101" pitchFamily="49" charset="-122"/>
              </a:rPr>
              <a:t>   （</a:t>
            </a:r>
            <a:r>
              <a:rPr lang="en-US" sz="2400" b="1" dirty="0" smtClean="0">
                <a:latin typeface="楷体_GB2312" panose="02010609030101010101" pitchFamily="49" charset="-122"/>
                <a:ea typeface="楷体_GB2312" panose="02010609030101010101" pitchFamily="49" charset="-122"/>
              </a:rPr>
              <a:t>4</a:t>
            </a:r>
            <a:r>
              <a:rPr lang="zh-CN" altLang="en-US" sz="2400" b="1" dirty="0" smtClean="0">
                <a:latin typeface="楷体_GB2312" panose="02010609030101010101" pitchFamily="49" charset="-122"/>
                <a:ea typeface="楷体_GB2312" panose="02010609030101010101" pitchFamily="49" charset="-122"/>
              </a:rPr>
              <a:t>）对获得县级以上政府综合部门和教育主管部门综合性表彰或师德方面表彰奖励的，在同等条件下</a:t>
            </a:r>
            <a:r>
              <a:rPr lang="zh-CN" altLang="en-US" sz="2400" b="1" dirty="0" smtClean="0">
                <a:solidFill>
                  <a:srgbClr val="FF0000"/>
                </a:solidFill>
                <a:latin typeface="楷体_GB2312" panose="02010609030101010101" pitchFamily="49" charset="-122"/>
                <a:ea typeface="楷体_GB2312" panose="02010609030101010101" pitchFamily="49" charset="-122"/>
              </a:rPr>
              <a:t>优先推荐</a:t>
            </a:r>
            <a:r>
              <a:rPr lang="zh-CN" altLang="en-US" sz="2400" b="1" dirty="0" smtClean="0">
                <a:latin typeface="楷体_GB2312" panose="02010609030101010101" pitchFamily="49" charset="-122"/>
                <a:ea typeface="楷体_GB2312" panose="02010609030101010101" pitchFamily="49" charset="-122"/>
              </a:rPr>
              <a:t>。</a:t>
            </a:r>
            <a:endParaRPr lang="zh-CN" altLang="en-US" sz="2400" b="1" dirty="0" smtClean="0">
              <a:latin typeface="楷体_GB2312" panose="02010609030101010101" pitchFamily="49" charset="-122"/>
              <a:ea typeface="楷体_GB2312" panose="02010609030101010101" pitchFamily="49" charset="-122"/>
            </a:endParaRPr>
          </a:p>
          <a:p>
            <a:r>
              <a:rPr lang="zh-CN" altLang="en-US" sz="2400" b="1" dirty="0" smtClean="0">
                <a:latin typeface="楷体_GB2312" panose="02010609030101010101" pitchFamily="49" charset="-122"/>
                <a:ea typeface="楷体_GB2312" panose="02010609030101010101" pitchFamily="49" charset="-122"/>
              </a:rPr>
              <a:t>   （</a:t>
            </a:r>
            <a:r>
              <a:rPr lang="en-US" sz="2400" b="1" dirty="0" smtClean="0">
                <a:latin typeface="楷体_GB2312" panose="02010609030101010101" pitchFamily="49" charset="-122"/>
                <a:ea typeface="楷体_GB2312" panose="02010609030101010101" pitchFamily="49" charset="-122"/>
              </a:rPr>
              <a:t>5</a:t>
            </a:r>
            <a:r>
              <a:rPr lang="zh-CN" altLang="en-US" sz="2400" b="1" dirty="0" smtClean="0">
                <a:latin typeface="楷体_GB2312" panose="02010609030101010101" pitchFamily="49" charset="-122"/>
                <a:ea typeface="楷体_GB2312" panose="02010609030101010101" pitchFamily="49" charset="-122"/>
              </a:rPr>
              <a:t>）对担任班主任</a:t>
            </a:r>
            <a:r>
              <a:rPr lang="en-US" sz="2400" b="1" dirty="0" smtClean="0">
                <a:latin typeface="楷体_GB2312" panose="02010609030101010101" pitchFamily="49" charset="-122"/>
                <a:ea typeface="楷体_GB2312" panose="02010609030101010101" pitchFamily="49" charset="-122"/>
              </a:rPr>
              <a:t>10</a:t>
            </a:r>
            <a:r>
              <a:rPr lang="zh-CN" altLang="en-US" sz="2400" b="1" dirty="0" smtClean="0">
                <a:latin typeface="楷体_GB2312" panose="02010609030101010101" pitchFamily="49" charset="-122"/>
                <a:ea typeface="楷体_GB2312" panose="02010609030101010101" pitchFamily="49" charset="-122"/>
              </a:rPr>
              <a:t>年以上，积极引导学生健康成长，教书育人成绩突出，任现职以来，本人或所带班级获得县级以上教育主管部门或政府综合部门表彰奖励的，在同等条件下</a:t>
            </a:r>
            <a:r>
              <a:rPr lang="zh-CN" altLang="en-US" sz="2400" b="1" dirty="0" smtClean="0">
                <a:solidFill>
                  <a:srgbClr val="FF0000"/>
                </a:solidFill>
                <a:latin typeface="楷体_GB2312" panose="02010609030101010101" pitchFamily="49" charset="-122"/>
                <a:ea typeface="楷体_GB2312" panose="02010609030101010101" pitchFamily="49" charset="-122"/>
              </a:rPr>
              <a:t>优先推荐</a:t>
            </a:r>
            <a:r>
              <a:rPr lang="zh-CN" altLang="en-US" sz="2400" b="1" dirty="0" smtClean="0">
                <a:latin typeface="楷体_GB2312" panose="02010609030101010101" pitchFamily="49" charset="-122"/>
                <a:ea typeface="楷体_GB2312" panose="02010609030101010101" pitchFamily="49" charset="-122"/>
              </a:rPr>
              <a:t>。</a:t>
            </a:r>
            <a:endParaRPr lang="zh-CN" altLang="en-US" sz="2400" b="1" dirty="0" smtClean="0">
              <a:latin typeface="楷体_GB2312" panose="02010609030101010101" pitchFamily="49" charset="-122"/>
              <a:ea typeface="楷体_GB2312" panose="02010609030101010101" pitchFamily="49" charset="-122"/>
            </a:endParaRPr>
          </a:p>
          <a:p>
            <a:r>
              <a:rPr lang="zh-CN" altLang="en-US" sz="2400" b="1" dirty="0" smtClean="0">
                <a:latin typeface="楷体_GB2312" panose="02010609030101010101" pitchFamily="49" charset="-122"/>
                <a:ea typeface="楷体_GB2312" panose="02010609030101010101" pitchFamily="49" charset="-122"/>
              </a:rPr>
              <a:t>   （</a:t>
            </a:r>
            <a:r>
              <a:rPr lang="en-US" sz="2400" b="1" dirty="0" smtClean="0">
                <a:latin typeface="楷体_GB2312" panose="02010609030101010101" pitchFamily="49" charset="-122"/>
                <a:ea typeface="楷体_GB2312" panose="02010609030101010101" pitchFamily="49" charset="-122"/>
              </a:rPr>
              <a:t>6</a:t>
            </a:r>
            <a:r>
              <a:rPr lang="zh-CN" altLang="en-US" sz="2400" b="1" dirty="0" smtClean="0">
                <a:latin typeface="楷体_GB2312" panose="02010609030101010101" pitchFamily="49" charset="-122"/>
                <a:ea typeface="楷体_GB2312" panose="02010609030101010101" pitchFamily="49" charset="-122"/>
              </a:rPr>
              <a:t>）对兼任多门学科或转任其他学科的小学教师，所学专业与申报学科、教师资格任教学科</a:t>
            </a:r>
            <a:r>
              <a:rPr lang="zh-CN" altLang="en-US" sz="2400" b="1" dirty="0" smtClean="0">
                <a:solidFill>
                  <a:srgbClr val="FF0000"/>
                </a:solidFill>
                <a:latin typeface="楷体_GB2312" panose="02010609030101010101" pitchFamily="49" charset="-122"/>
                <a:ea typeface="楷体_GB2312" panose="02010609030101010101" pitchFamily="49" charset="-122"/>
              </a:rPr>
              <a:t>交叉认可</a:t>
            </a:r>
            <a:r>
              <a:rPr lang="zh-CN" altLang="en-US" sz="2400" b="1" dirty="0" smtClean="0">
                <a:latin typeface="楷体_GB2312" panose="02010609030101010101" pitchFamily="49" charset="-122"/>
                <a:ea typeface="楷体_GB2312" panose="02010609030101010101" pitchFamily="49" charset="-122"/>
              </a:rPr>
              <a:t>，所有兼任学科或转任学科</a:t>
            </a:r>
            <a:r>
              <a:rPr lang="zh-CN" altLang="en-US" sz="2400" b="1" dirty="0" smtClean="0">
                <a:solidFill>
                  <a:srgbClr val="FF0000"/>
                </a:solidFill>
                <a:latin typeface="楷体_GB2312" panose="02010609030101010101" pitchFamily="49" charset="-122"/>
                <a:ea typeface="楷体_GB2312" panose="02010609030101010101" pitchFamily="49" charset="-122"/>
              </a:rPr>
              <a:t>同等互认、业绩同等考量</a:t>
            </a:r>
            <a:r>
              <a:rPr lang="zh-CN" altLang="en-US" sz="2400" b="1" dirty="0" smtClean="0">
                <a:latin typeface="楷体_GB2312" panose="02010609030101010101" pitchFamily="49" charset="-122"/>
                <a:ea typeface="楷体_GB2312" panose="02010609030101010101" pitchFamily="49" charset="-122"/>
              </a:rPr>
              <a:t>。</a:t>
            </a:r>
            <a:endParaRPr lang="zh-CN" altLang="en-US" sz="2400" b="1" dirty="0" smtClean="0">
              <a:latin typeface="楷体_GB2312" panose="02010609030101010101" pitchFamily="49" charset="-122"/>
              <a:ea typeface="楷体_GB2312" panose="02010609030101010101" pitchFamily="49" charset="-122"/>
            </a:endParaRPr>
          </a:p>
          <a:p>
            <a:r>
              <a:rPr lang="zh-CN" altLang="en-US" sz="2400" b="1" dirty="0" smtClean="0">
                <a:latin typeface="楷体_GB2312" panose="02010609030101010101" pitchFamily="49" charset="-122"/>
                <a:ea typeface="楷体_GB2312" panose="02010609030101010101" pitchFamily="49" charset="-122"/>
              </a:rPr>
              <a:t>   （</a:t>
            </a:r>
            <a:r>
              <a:rPr lang="en-US" sz="2400" b="1" dirty="0" smtClean="0">
                <a:latin typeface="楷体_GB2312" panose="02010609030101010101" pitchFamily="49" charset="-122"/>
                <a:ea typeface="楷体_GB2312" panose="02010609030101010101" pitchFamily="49" charset="-122"/>
              </a:rPr>
              <a:t>7</a:t>
            </a:r>
            <a:r>
              <a:rPr lang="zh-CN" altLang="en-US" sz="2400" b="1" dirty="0" smtClean="0">
                <a:latin typeface="楷体_GB2312" panose="02010609030101010101" pitchFamily="49" charset="-122"/>
                <a:ea typeface="楷体_GB2312" panose="02010609030101010101" pitchFamily="49" charset="-122"/>
              </a:rPr>
              <a:t>）乡村教师教学工作要求中的</a:t>
            </a:r>
            <a:r>
              <a:rPr lang="zh-CN" altLang="en-US" sz="2400" b="1" dirty="0" smtClean="0">
                <a:solidFill>
                  <a:srgbClr val="FF0000"/>
                </a:solidFill>
                <a:latin typeface="楷体_GB2312" panose="02010609030101010101" pitchFamily="49" charset="-122"/>
                <a:ea typeface="楷体_GB2312" panose="02010609030101010101" pitchFamily="49" charset="-122"/>
              </a:rPr>
              <a:t>公开课不分层级，不分校内外，同等对待</a:t>
            </a:r>
            <a:r>
              <a:rPr lang="zh-CN" altLang="en-US" sz="2400" b="1" dirty="0" smtClean="0">
                <a:latin typeface="楷体_GB2312" panose="02010609030101010101" pitchFamily="49" charset="-122"/>
                <a:ea typeface="楷体_GB2312" panose="02010609030101010101" pitchFamily="49" charset="-122"/>
              </a:rPr>
              <a:t>。</a:t>
            </a:r>
            <a:endParaRPr lang="zh-CN" altLang="en-US" sz="2400" b="1" dirty="0" smtClean="0">
              <a:latin typeface="楷体_GB2312" panose="02010609030101010101" pitchFamily="49" charset="-122"/>
              <a:ea typeface="楷体_GB2312" panose="02010609030101010101" pitchFamily="49" charset="-122"/>
            </a:endParaRPr>
          </a:p>
          <a:p>
            <a:r>
              <a:rPr lang="zh-CN" altLang="en-US" sz="2400" b="1" dirty="0" smtClean="0">
                <a:latin typeface="楷体_GB2312" panose="02010609030101010101" pitchFamily="49" charset="-122"/>
                <a:ea typeface="楷体_GB2312" panose="02010609030101010101" pitchFamily="49" charset="-122"/>
              </a:rPr>
              <a:t>   （</a:t>
            </a:r>
            <a:r>
              <a:rPr lang="en-US" sz="2400" b="1" dirty="0" smtClean="0">
                <a:latin typeface="楷体_GB2312" panose="02010609030101010101" pitchFamily="49" charset="-122"/>
                <a:ea typeface="楷体_GB2312" panose="02010609030101010101" pitchFamily="49" charset="-122"/>
              </a:rPr>
              <a:t>8</a:t>
            </a:r>
            <a:r>
              <a:rPr lang="zh-CN" altLang="en-US" sz="2400" b="1" dirty="0" smtClean="0">
                <a:latin typeface="楷体_GB2312" panose="02010609030101010101" pitchFamily="49" charset="-122"/>
                <a:ea typeface="楷体_GB2312" panose="02010609030101010101" pitchFamily="49" charset="-122"/>
              </a:rPr>
              <a:t>）乡村教师教科研工作要求中</a:t>
            </a:r>
            <a:r>
              <a:rPr lang="zh-CN" altLang="en-US" sz="2400" b="1" dirty="0" smtClean="0">
                <a:solidFill>
                  <a:srgbClr val="FF0000"/>
                </a:solidFill>
                <a:latin typeface="楷体_GB2312" panose="02010609030101010101" pitchFamily="49" charset="-122"/>
                <a:ea typeface="楷体_GB2312" panose="02010609030101010101" pitchFamily="49" charset="-122"/>
              </a:rPr>
              <a:t>对论文只做参考条件</a:t>
            </a:r>
            <a:r>
              <a:rPr lang="zh-CN" altLang="en-US" sz="2400" b="1" dirty="0" smtClean="0">
                <a:latin typeface="楷体_GB2312" panose="02010609030101010101" pitchFamily="49" charset="-122"/>
                <a:ea typeface="楷体_GB2312" panose="02010609030101010101" pitchFamily="49" charset="-122"/>
              </a:rPr>
              <a:t>，不作硬性要求。</a:t>
            </a:r>
            <a:endParaRPr lang="zh-CN" altLang="en-US" sz="2400" b="1" dirty="0" smtClean="0">
              <a:latin typeface="楷体_GB2312" panose="02010609030101010101" pitchFamily="49" charset="-122"/>
              <a:ea typeface="楷体_GB2312" panose="02010609030101010101" pitchFamily="49" charset="-122"/>
            </a:endParaRPr>
          </a:p>
        </p:txBody>
      </p:sp>
    </p:spTree>
  </p:cSld>
  <p:clrMapOvr>
    <a:masterClrMapping/>
  </p:clrMapOvr>
  <p:transition>
    <p:fad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zh-CN" altLang="en-US"/>
              <a:t>关于乡村教师</a:t>
            </a:r>
            <a:endParaRPr lang="zh-CN" altLang="en-US"/>
          </a:p>
        </p:txBody>
      </p:sp>
      <p:sp>
        <p:nvSpPr>
          <p:cNvPr id="47107" name="Rectangle 3"/>
          <p:cNvSpPr>
            <a:spLocks noChangeArrowheads="1"/>
          </p:cNvSpPr>
          <p:nvPr/>
        </p:nvSpPr>
        <p:spPr bwMode="auto">
          <a:xfrm>
            <a:off x="642910" y="1285860"/>
            <a:ext cx="7632700" cy="4893647"/>
          </a:xfrm>
          <a:prstGeom prst="rect">
            <a:avLst/>
          </a:prstGeom>
          <a:noFill/>
          <a:ln w="9525">
            <a:noFill/>
            <a:miter lim="800000"/>
          </a:ln>
          <a:effectLst>
            <a:outerShdw dist="17961" dir="13500000" algn="ctr" rotWithShape="0">
              <a:schemeClr val="bg1"/>
            </a:outerShdw>
          </a:effectLst>
        </p:spPr>
        <p:txBody>
          <a:bodyPr wrap="square">
            <a:spAutoFit/>
          </a:bodyPr>
          <a:lstStyle/>
          <a:p>
            <a:r>
              <a:rPr lang="zh-CN" altLang="en-US" sz="2400" b="1" dirty="0" smtClean="0">
                <a:latin typeface="楷体_GB2312" panose="02010609030101010101" pitchFamily="49" charset="-122"/>
                <a:ea typeface="楷体_GB2312" panose="02010609030101010101" pitchFamily="49" charset="-122"/>
              </a:rPr>
              <a:t>    （</a:t>
            </a:r>
            <a:r>
              <a:rPr lang="en-US" sz="2400" b="1" dirty="0" smtClean="0">
                <a:latin typeface="楷体_GB2312" panose="02010609030101010101" pitchFamily="49" charset="-122"/>
                <a:ea typeface="楷体_GB2312" panose="02010609030101010101" pitchFamily="49" charset="-122"/>
              </a:rPr>
              <a:t>9</a:t>
            </a:r>
            <a:r>
              <a:rPr lang="zh-CN" altLang="en-US" sz="2400" b="1" dirty="0" smtClean="0">
                <a:latin typeface="楷体_GB2312" panose="02010609030101010101" pitchFamily="49" charset="-122"/>
                <a:ea typeface="楷体_GB2312" panose="02010609030101010101" pitchFamily="49" charset="-122"/>
              </a:rPr>
              <a:t>）在乡村学校取得高级职称的教师，</a:t>
            </a:r>
            <a:r>
              <a:rPr lang="zh-CN" altLang="en-US" sz="2400" b="1" dirty="0" smtClean="0">
                <a:solidFill>
                  <a:srgbClr val="FF0000"/>
                </a:solidFill>
                <a:latin typeface="楷体_GB2312" panose="02010609030101010101" pitchFamily="49" charset="-122"/>
                <a:ea typeface="楷体_GB2312" panose="02010609030101010101" pitchFamily="49" charset="-122"/>
              </a:rPr>
              <a:t>原则上应限定在乡村学校聘任</a:t>
            </a:r>
            <a:r>
              <a:rPr lang="zh-CN" altLang="en-US" sz="2400" b="1" dirty="0" smtClean="0">
                <a:latin typeface="楷体_GB2312" panose="02010609030101010101" pitchFamily="49" charset="-122"/>
                <a:ea typeface="楷体_GB2312" panose="02010609030101010101" pitchFamily="49" charset="-122"/>
              </a:rPr>
              <a:t>。由乡村学校教师岗位流动到非乡村教师岗位，</a:t>
            </a:r>
            <a:r>
              <a:rPr lang="zh-CN" altLang="en-US" sz="2400" b="1" dirty="0" smtClean="0">
                <a:solidFill>
                  <a:srgbClr val="FF0000"/>
                </a:solidFill>
                <a:latin typeface="楷体_GB2312" panose="02010609030101010101" pitchFamily="49" charset="-122"/>
                <a:ea typeface="楷体_GB2312" panose="02010609030101010101" pitchFamily="49" charset="-122"/>
              </a:rPr>
              <a:t>评聘不满</a:t>
            </a:r>
            <a:r>
              <a:rPr lang="en-US" sz="2400" b="1" dirty="0" smtClean="0">
                <a:solidFill>
                  <a:srgbClr val="FF0000"/>
                </a:solidFill>
                <a:latin typeface="楷体_GB2312" panose="02010609030101010101" pitchFamily="49" charset="-122"/>
                <a:ea typeface="楷体_GB2312" panose="02010609030101010101" pitchFamily="49" charset="-122"/>
              </a:rPr>
              <a:t>5</a:t>
            </a:r>
            <a:r>
              <a:rPr lang="zh-CN" altLang="en-US" sz="2400" b="1" dirty="0" smtClean="0">
                <a:solidFill>
                  <a:srgbClr val="FF0000"/>
                </a:solidFill>
                <a:latin typeface="楷体_GB2312" panose="02010609030101010101" pitchFamily="49" charset="-122"/>
                <a:ea typeface="楷体_GB2312" panose="02010609030101010101" pitchFamily="49" charset="-122"/>
              </a:rPr>
              <a:t>年的，应重新评聘</a:t>
            </a:r>
            <a:r>
              <a:rPr lang="zh-CN" altLang="en-US" sz="2400" b="1" dirty="0" smtClean="0">
                <a:latin typeface="楷体_GB2312" panose="02010609030101010101" pitchFamily="49" charset="-122"/>
                <a:ea typeface="楷体_GB2312" panose="02010609030101010101" pitchFamily="49" charset="-122"/>
              </a:rPr>
              <a:t>。乡村教师高级职称聘用，单位有相应岗位空缺的，按照规定组织聘用；</a:t>
            </a:r>
            <a:r>
              <a:rPr lang="zh-CN" altLang="en-US" sz="2400" b="1" dirty="0" smtClean="0">
                <a:solidFill>
                  <a:srgbClr val="FF0000"/>
                </a:solidFill>
                <a:latin typeface="楷体_GB2312" panose="02010609030101010101" pitchFamily="49" charset="-122"/>
                <a:ea typeface="楷体_GB2312" panose="02010609030101010101" pitchFamily="49" charset="-122"/>
              </a:rPr>
              <a:t>没有岗位空缺的，可分别按人社部门核准的正高级、副高级专业技术岗位数量的</a:t>
            </a:r>
            <a:r>
              <a:rPr lang="en-US" sz="2400" b="1" dirty="0" smtClean="0">
                <a:solidFill>
                  <a:srgbClr val="FF0000"/>
                </a:solidFill>
                <a:latin typeface="楷体_GB2312" panose="02010609030101010101" pitchFamily="49" charset="-122"/>
                <a:ea typeface="楷体_GB2312" panose="02010609030101010101" pitchFamily="49" charset="-122"/>
              </a:rPr>
              <a:t>20%</a:t>
            </a:r>
            <a:r>
              <a:rPr lang="zh-CN" altLang="en-US" sz="2400" b="1" dirty="0" smtClean="0">
                <a:solidFill>
                  <a:srgbClr val="FF0000"/>
                </a:solidFill>
                <a:latin typeface="楷体_GB2312" panose="02010609030101010101" pitchFamily="49" charset="-122"/>
                <a:ea typeface="楷体_GB2312" panose="02010609030101010101" pitchFamily="49" charset="-122"/>
              </a:rPr>
              <a:t>超岗位评聘</a:t>
            </a:r>
            <a:r>
              <a:rPr lang="zh-CN" altLang="en-US" sz="2400" b="1" dirty="0" smtClean="0">
                <a:latin typeface="楷体_GB2312" panose="02010609030101010101" pitchFamily="49" charset="-122"/>
                <a:ea typeface="楷体_GB2312" panose="02010609030101010101" pitchFamily="49" charset="-122"/>
              </a:rPr>
              <a:t>。</a:t>
            </a:r>
            <a:endParaRPr lang="en-US" altLang="zh-CN" sz="2400" b="1" dirty="0" smtClean="0">
              <a:latin typeface="楷体_GB2312" panose="02010609030101010101" pitchFamily="49" charset="-122"/>
              <a:ea typeface="楷体_GB2312" panose="02010609030101010101" pitchFamily="49" charset="-122"/>
            </a:endParaRPr>
          </a:p>
          <a:p>
            <a:endParaRPr lang="zh-CN" altLang="en-US" sz="2400" b="1" dirty="0" smtClean="0">
              <a:latin typeface="楷体_GB2312" panose="02010609030101010101" pitchFamily="49" charset="-122"/>
              <a:ea typeface="楷体_GB2312" panose="02010609030101010101" pitchFamily="49" charset="-122"/>
            </a:endParaRPr>
          </a:p>
          <a:p>
            <a:r>
              <a:rPr lang="zh-CN" altLang="en-US" sz="2400" b="1" dirty="0" smtClean="0">
                <a:latin typeface="楷体_GB2312" panose="02010609030101010101" pitchFamily="49" charset="-122"/>
                <a:ea typeface="楷体_GB2312" panose="02010609030101010101" pitchFamily="49" charset="-122"/>
              </a:rPr>
              <a:t>   （</a:t>
            </a:r>
            <a:r>
              <a:rPr lang="en-US" sz="2400" b="1" dirty="0" smtClean="0">
                <a:latin typeface="楷体_GB2312" panose="02010609030101010101" pitchFamily="49" charset="-122"/>
                <a:ea typeface="楷体_GB2312" panose="02010609030101010101" pitchFamily="49" charset="-122"/>
              </a:rPr>
              <a:t>10</a:t>
            </a:r>
            <a:r>
              <a:rPr lang="zh-CN" altLang="en-US" sz="2400" b="1" dirty="0" smtClean="0">
                <a:latin typeface="楷体_GB2312" panose="02010609030101010101" pitchFamily="49" charset="-122"/>
                <a:ea typeface="楷体_GB2312" panose="02010609030101010101" pitchFamily="49" charset="-122"/>
              </a:rPr>
              <a:t>）在乡村学校连续任教满</a:t>
            </a:r>
            <a:r>
              <a:rPr lang="en-US" sz="2400" b="1" dirty="0" smtClean="0">
                <a:latin typeface="楷体_GB2312" panose="02010609030101010101" pitchFamily="49" charset="-122"/>
                <a:ea typeface="楷体_GB2312" panose="02010609030101010101" pitchFamily="49" charset="-122"/>
              </a:rPr>
              <a:t>30</a:t>
            </a:r>
            <a:r>
              <a:rPr lang="zh-CN" altLang="en-US" sz="2400" b="1" dirty="0" smtClean="0">
                <a:latin typeface="楷体_GB2312" panose="02010609030101010101" pitchFamily="49" charset="-122"/>
                <a:ea typeface="楷体_GB2312" panose="02010609030101010101" pitchFamily="49" charset="-122"/>
              </a:rPr>
              <a:t>年，且申报当年年底距离法定退休年龄不满</a:t>
            </a:r>
            <a:r>
              <a:rPr lang="en-US" sz="2400" b="1" dirty="0" smtClean="0">
                <a:latin typeface="楷体_GB2312" panose="02010609030101010101" pitchFamily="49" charset="-122"/>
                <a:ea typeface="楷体_GB2312" panose="02010609030101010101" pitchFamily="49" charset="-122"/>
              </a:rPr>
              <a:t>5</a:t>
            </a:r>
            <a:r>
              <a:rPr lang="zh-CN" altLang="en-US" sz="2400" b="1" dirty="0" smtClean="0">
                <a:latin typeface="楷体_GB2312" panose="02010609030101010101" pitchFamily="49" charset="-122"/>
                <a:ea typeface="楷体_GB2312" panose="02010609030101010101" pitchFamily="49" charset="-122"/>
              </a:rPr>
              <a:t>年的二级教师，任现职近五年来，年度考核均为合格以上，可直接认定一级教师专业技术资格。没有岗位空缺的，可将取得一级教师专业技术资格人员原聘岗位调整设置为专业技术十级岗位，并安排聘用，该人员退出后该岗位再行调整复原。</a:t>
            </a:r>
            <a:endParaRPr lang="en-US" altLang="zh-CN" sz="2400" b="1" dirty="0">
              <a:latin typeface="楷体_GB2312" panose="02010609030101010101" pitchFamily="49" charset="-122"/>
              <a:ea typeface="楷体_GB2312" panose="02010609030101010101" pitchFamily="49" charset="-122"/>
            </a:endParaRPr>
          </a:p>
        </p:txBody>
      </p:sp>
    </p:spTree>
  </p:cSld>
  <p:clrMapOvr>
    <a:masterClrMapping/>
  </p:clrMapOvr>
  <p:transition>
    <p:fad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zh-CN" altLang="en-US"/>
              <a:t>关于乡村教师</a:t>
            </a:r>
            <a:endParaRPr lang="zh-CN" altLang="en-US"/>
          </a:p>
        </p:txBody>
      </p:sp>
      <p:pic>
        <p:nvPicPr>
          <p:cNvPr id="2" name="图片 1"/>
          <p:cNvPicPr>
            <a:picLocks noChangeAspect="1"/>
          </p:cNvPicPr>
          <p:nvPr/>
        </p:nvPicPr>
        <p:blipFill>
          <a:blip r:embed="rId1"/>
          <a:stretch>
            <a:fillRect/>
          </a:stretch>
        </p:blipFill>
        <p:spPr>
          <a:xfrm>
            <a:off x="2257425" y="923925"/>
            <a:ext cx="4629150" cy="5715000"/>
          </a:xfrm>
          <a:prstGeom prst="rect">
            <a:avLst/>
          </a:prstGeom>
        </p:spPr>
      </p:pic>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idx="4294967295"/>
          </p:nvPr>
        </p:nvSpPr>
        <p:spPr>
          <a:xfrm>
            <a:off x="0" y="142875"/>
            <a:ext cx="8207375" cy="649288"/>
          </a:xfrm>
        </p:spPr>
        <p:txBody>
          <a:bodyPr>
            <a:normAutofit/>
          </a:bodyPr>
          <a:lstStyle/>
          <a:p>
            <a:r>
              <a:rPr lang="zh-CN" altLang="en-US"/>
              <a:t>申报条件</a:t>
            </a:r>
            <a:endParaRPr lang="zh-CN" altLang="en-US"/>
          </a:p>
        </p:txBody>
      </p:sp>
      <p:sp>
        <p:nvSpPr>
          <p:cNvPr id="7171" name="Rectangle 32"/>
          <p:cNvSpPr>
            <a:spLocks noChangeArrowheads="1"/>
          </p:cNvSpPr>
          <p:nvPr/>
        </p:nvSpPr>
        <p:spPr bwMode="auto">
          <a:xfrm>
            <a:off x="2157413" y="650875"/>
            <a:ext cx="6086475" cy="185738"/>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a:effectLst/>
        </p:spPr>
        <p:txBody>
          <a:bodyPr wrap="none" anchor="ctr"/>
          <a:lstStyle/>
          <a:p>
            <a:endParaRPr lang="zh-CN" altLang="en-US" b="1">
              <a:ea typeface="华文细黑" panose="02010600040101010101" pitchFamily="2" charset="-122"/>
            </a:endParaRPr>
          </a:p>
        </p:txBody>
      </p:sp>
      <p:sp>
        <p:nvSpPr>
          <p:cNvPr id="7172" name="AutoShape 9"/>
          <p:cNvSpPr>
            <a:spLocks noChangeArrowheads="1"/>
          </p:cNvSpPr>
          <p:nvPr/>
        </p:nvSpPr>
        <p:spPr bwMode="auto">
          <a:xfrm>
            <a:off x="2195513" y="230188"/>
            <a:ext cx="6048375" cy="533400"/>
          </a:xfrm>
          <a:prstGeom prst="roundRect">
            <a:avLst>
              <a:gd name="adj" fmla="val 16667"/>
            </a:avLst>
          </a:prstGeom>
          <a:solidFill>
            <a:schemeClr val="accent2"/>
          </a:solidFill>
          <a:ln w="9525">
            <a:noFill/>
            <a:round/>
          </a:ln>
          <a:effectLst/>
        </p:spPr>
        <p:txBody>
          <a:bodyPr wrap="none" anchor="ctr"/>
          <a:lstStyle/>
          <a:p>
            <a:endParaRPr lang="zh-CN" altLang="en-US" b="1">
              <a:ea typeface="华文细黑" panose="02010600040101010101" pitchFamily="2" charset="-122"/>
            </a:endParaRPr>
          </a:p>
        </p:txBody>
      </p:sp>
      <p:sp>
        <p:nvSpPr>
          <p:cNvPr id="7173" name="AutoShape 19"/>
          <p:cNvSpPr>
            <a:spLocks noChangeArrowheads="1"/>
          </p:cNvSpPr>
          <p:nvPr/>
        </p:nvSpPr>
        <p:spPr bwMode="auto">
          <a:xfrm>
            <a:off x="6877050" y="404813"/>
            <a:ext cx="431800" cy="215900"/>
          </a:xfrm>
          <a:prstGeom prst="leftArrow">
            <a:avLst>
              <a:gd name="adj1" fmla="val 50278"/>
              <a:gd name="adj2" fmla="val 72731"/>
            </a:avLst>
          </a:prstGeom>
          <a:solidFill>
            <a:schemeClr val="bg1"/>
          </a:solidFill>
          <a:ln w="9525">
            <a:noFill/>
            <a:miter lim="800000"/>
          </a:ln>
          <a:effectLst/>
        </p:spPr>
        <p:txBody>
          <a:bodyPr wrap="none" anchor="ctr"/>
          <a:lstStyle/>
          <a:p>
            <a:endParaRPr lang="zh-CN" altLang="en-US" b="1">
              <a:ea typeface="华文细黑" panose="02010600040101010101" pitchFamily="2" charset="-122"/>
            </a:endParaRPr>
          </a:p>
        </p:txBody>
      </p:sp>
      <p:sp>
        <p:nvSpPr>
          <p:cNvPr id="7174" name="WordArt 21"/>
          <p:cNvSpPr>
            <a:spLocks noChangeArrowheads="1" noChangeShapeType="1" noTextEdit="1"/>
          </p:cNvSpPr>
          <p:nvPr/>
        </p:nvSpPr>
        <p:spPr bwMode="auto">
          <a:xfrm>
            <a:off x="2444750" y="346075"/>
            <a:ext cx="184150" cy="282575"/>
          </a:xfrm>
          <a:prstGeom prst="rect">
            <a:avLst/>
          </a:prstGeom>
        </p:spPr>
        <p:txBody>
          <a:bodyPr wrap="none" fromWordArt="1">
            <a:prstTxWarp prst="textPlain">
              <a:avLst>
                <a:gd name="adj" fmla="val 50000"/>
              </a:avLst>
            </a:prstTxWarp>
          </a:bodyPr>
          <a:lstStyle/>
          <a:p>
            <a:pPr algn="ctr"/>
            <a:r>
              <a:rPr lang="zh-CN" altLang="en-US" sz="3600" b="1" kern="10">
                <a:ln w="3175">
                  <a:solidFill>
                    <a:schemeClr val="bg1"/>
                  </a:solidFill>
                  <a:round/>
                </a:ln>
                <a:solidFill>
                  <a:schemeClr val="bg1"/>
                </a:solidFill>
                <a:latin typeface="黑体" panose="02010600030101010101" charset="-122"/>
                <a:ea typeface="黑体" panose="02010600030101010101" charset="-122"/>
              </a:rPr>
              <a:t>１</a:t>
            </a:r>
            <a:endParaRPr lang="zh-CN" altLang="en-US" sz="3600" b="1" kern="10">
              <a:ln w="3175">
                <a:solidFill>
                  <a:schemeClr val="bg1"/>
                </a:solidFill>
                <a:round/>
              </a:ln>
              <a:solidFill>
                <a:schemeClr val="bg1"/>
              </a:solidFill>
              <a:latin typeface="黑体" panose="02010600030101010101" charset="-122"/>
              <a:ea typeface="黑体" panose="02010600030101010101" charset="-122"/>
            </a:endParaRPr>
          </a:p>
        </p:txBody>
      </p:sp>
      <p:sp>
        <p:nvSpPr>
          <p:cNvPr id="7175" name="AutoShape 26"/>
          <p:cNvSpPr>
            <a:spLocks noChangeArrowheads="1"/>
          </p:cNvSpPr>
          <p:nvPr/>
        </p:nvSpPr>
        <p:spPr bwMode="auto">
          <a:xfrm>
            <a:off x="2268538" y="230188"/>
            <a:ext cx="5403850" cy="533400"/>
          </a:xfrm>
          <a:prstGeom prst="roundRect">
            <a:avLst>
              <a:gd name="adj" fmla="val 0"/>
            </a:avLst>
          </a:prstGeom>
          <a:noFill/>
          <a:ln w="9525">
            <a:noFill/>
            <a:round/>
          </a:ln>
          <a:effectLst/>
        </p:spPr>
        <p:txBody>
          <a:bodyPr wrap="none" lIns="144000" anchor="ctr"/>
          <a:lstStyle/>
          <a:p>
            <a:pPr lvl="1"/>
            <a:r>
              <a:rPr lang="zh-CN" altLang="en-US" sz="2800" b="1">
                <a:solidFill>
                  <a:schemeClr val="bg1"/>
                </a:solidFill>
                <a:latin typeface="微软雅黑" panose="020B0503020204020204" pitchFamily="34" charset="-122"/>
              </a:rPr>
              <a:t>政治素质、职业道德要求</a:t>
            </a:r>
            <a:endParaRPr lang="zh-CN" altLang="en-US" sz="2800" b="1">
              <a:solidFill>
                <a:schemeClr val="bg1"/>
              </a:solidFill>
              <a:latin typeface="微软雅黑" panose="020B0503020204020204" pitchFamily="34" charset="-122"/>
            </a:endParaRPr>
          </a:p>
        </p:txBody>
      </p:sp>
      <p:sp>
        <p:nvSpPr>
          <p:cNvPr id="7176" name="AutoShape 2"/>
          <p:cNvSpPr>
            <a:spLocks noChangeArrowheads="1"/>
          </p:cNvSpPr>
          <p:nvPr/>
        </p:nvSpPr>
        <p:spPr bwMode="auto">
          <a:xfrm>
            <a:off x="1417638" y="1343025"/>
            <a:ext cx="2551112" cy="2333625"/>
          </a:xfrm>
          <a:prstGeom prst="roundRect">
            <a:avLst>
              <a:gd name="adj" fmla="val 894"/>
            </a:avLst>
          </a:prstGeom>
          <a:gradFill rotWithShape="1">
            <a:gsLst>
              <a:gs pos="0">
                <a:srgbClr val="FFFFFF"/>
              </a:gs>
              <a:gs pos="100000">
                <a:srgbClr val="D8D8D8"/>
              </a:gs>
            </a:gsLst>
            <a:lin ang="5400000" scaled="1"/>
          </a:gradFill>
          <a:ln w="6350">
            <a:solidFill>
              <a:srgbClr val="808080"/>
            </a:solidFill>
            <a:round/>
          </a:ln>
          <a:effectLst/>
        </p:spPr>
        <p:txBody>
          <a:bodyPr wrap="none" anchor="ctr"/>
          <a:lstStyle/>
          <a:p>
            <a:pPr marL="92075" algn="ctr">
              <a:spcBef>
                <a:spcPct val="20000"/>
              </a:spcBef>
              <a:buClr>
                <a:srgbClr val="E1B40C"/>
              </a:buClr>
              <a:buFont typeface="Wingdings" panose="05000000000000000000" pitchFamily="2" charset="2"/>
              <a:buNone/>
            </a:pPr>
            <a:endParaRPr lang="zh-CN" altLang="en-US" sz="2000" b="1">
              <a:solidFill>
                <a:srgbClr val="000000"/>
              </a:solidFill>
              <a:effectLst>
                <a:outerShdw blurRad="38100" dist="38100" dir="2700000" algn="tl">
                  <a:srgbClr val="C0C0C0"/>
                </a:outerShdw>
              </a:effectLst>
              <a:latin typeface="宋体" panose="02010600030101010101" pitchFamily="2" charset="-122"/>
            </a:endParaRPr>
          </a:p>
        </p:txBody>
      </p:sp>
      <p:pic>
        <p:nvPicPr>
          <p:cNvPr id="7177" name="Picture 3" descr="投影2"/>
          <p:cNvPicPr>
            <a:picLocks noChangeAspect="1" noChangeArrowheads="1"/>
          </p:cNvPicPr>
          <p:nvPr/>
        </p:nvPicPr>
        <p:blipFill>
          <a:blip r:embed="rId1"/>
          <a:srcRect l="2441" t="61200" r="8347" b="7201"/>
          <a:stretch>
            <a:fillRect/>
          </a:stretch>
        </p:blipFill>
        <p:spPr bwMode="auto">
          <a:xfrm>
            <a:off x="5189538" y="3689350"/>
            <a:ext cx="2551112" cy="101600"/>
          </a:xfrm>
          <a:prstGeom prst="rect">
            <a:avLst/>
          </a:prstGeom>
          <a:noFill/>
          <a:ln w="9525">
            <a:noFill/>
            <a:miter lim="800000"/>
            <a:headEnd/>
            <a:tailEnd/>
          </a:ln>
          <a:effectLst/>
        </p:spPr>
      </p:pic>
      <p:sp>
        <p:nvSpPr>
          <p:cNvPr id="7178" name="AutoShape 4"/>
          <p:cNvSpPr>
            <a:spLocks noChangeArrowheads="1"/>
          </p:cNvSpPr>
          <p:nvPr/>
        </p:nvSpPr>
        <p:spPr bwMode="auto">
          <a:xfrm>
            <a:off x="5189538" y="1343025"/>
            <a:ext cx="2551112" cy="2333625"/>
          </a:xfrm>
          <a:prstGeom prst="roundRect">
            <a:avLst>
              <a:gd name="adj" fmla="val 894"/>
            </a:avLst>
          </a:prstGeom>
          <a:gradFill rotWithShape="1">
            <a:gsLst>
              <a:gs pos="0">
                <a:srgbClr val="FFFFFF"/>
              </a:gs>
              <a:gs pos="100000">
                <a:srgbClr val="D8D8D8"/>
              </a:gs>
            </a:gsLst>
            <a:lin ang="5400000" scaled="1"/>
          </a:gradFill>
          <a:ln w="6350">
            <a:solidFill>
              <a:srgbClr val="808080"/>
            </a:solidFill>
            <a:round/>
          </a:ln>
          <a:effectLst/>
        </p:spPr>
        <p:txBody>
          <a:bodyPr wrap="none" anchor="ctr"/>
          <a:lstStyle/>
          <a:p>
            <a:pPr algn="ctr">
              <a:spcBef>
                <a:spcPct val="20000"/>
              </a:spcBef>
              <a:buClr>
                <a:srgbClr val="E1B40C"/>
              </a:buClr>
              <a:buFont typeface="Wingdings" panose="05000000000000000000" pitchFamily="2" charset="2"/>
              <a:buNone/>
            </a:pPr>
            <a:endParaRPr lang="zh-CN" altLang="en-US" sz="2000" b="1">
              <a:solidFill>
                <a:srgbClr val="000000"/>
              </a:solidFill>
              <a:effectLst>
                <a:outerShdw blurRad="38100" dist="38100" dir="2700000" algn="tl">
                  <a:srgbClr val="C0C0C0"/>
                </a:outerShdw>
              </a:effectLst>
              <a:latin typeface="宋体" panose="02010600030101010101" pitchFamily="2" charset="-122"/>
            </a:endParaRPr>
          </a:p>
        </p:txBody>
      </p:sp>
      <p:pic>
        <p:nvPicPr>
          <p:cNvPr id="7179" name="Picture 7" descr="图片2"/>
          <p:cNvPicPr>
            <a:picLocks noChangeAspect="1" noChangeArrowheads="1"/>
          </p:cNvPicPr>
          <p:nvPr/>
        </p:nvPicPr>
        <p:blipFill>
          <a:blip r:embed="rId2"/>
          <a:srcRect l="5891" r="2945" b="74030"/>
          <a:stretch>
            <a:fillRect/>
          </a:stretch>
        </p:blipFill>
        <p:spPr bwMode="auto">
          <a:xfrm>
            <a:off x="6548438" y="1558925"/>
            <a:ext cx="982662" cy="933450"/>
          </a:xfrm>
          <a:prstGeom prst="rect">
            <a:avLst/>
          </a:prstGeom>
          <a:noFill/>
          <a:ln w="9525">
            <a:noFill/>
            <a:miter lim="800000"/>
            <a:headEnd/>
            <a:tailEnd/>
          </a:ln>
          <a:effectLst/>
        </p:spPr>
      </p:pic>
      <p:sp>
        <p:nvSpPr>
          <p:cNvPr id="7180" name="Rectangle 9"/>
          <p:cNvSpPr>
            <a:spLocks noChangeArrowheads="1"/>
          </p:cNvSpPr>
          <p:nvPr/>
        </p:nvSpPr>
        <p:spPr bwMode="auto">
          <a:xfrm>
            <a:off x="1490663" y="2708275"/>
            <a:ext cx="2409825" cy="969963"/>
          </a:xfrm>
          <a:prstGeom prst="rect">
            <a:avLst/>
          </a:prstGeom>
          <a:noFill/>
          <a:ln w="9525">
            <a:noFill/>
            <a:miter lim="800000"/>
          </a:ln>
          <a:effectLst/>
        </p:spPr>
        <p:txBody>
          <a:bodyPr>
            <a:spAutoFit/>
          </a:bodyPr>
          <a:lstStyle/>
          <a:p>
            <a:pPr>
              <a:lnSpc>
                <a:spcPct val="120000"/>
              </a:lnSpc>
            </a:pPr>
            <a:r>
              <a:rPr lang="zh-CN" altLang="en-US" sz="2400" b="1"/>
              <a:t>当年及下一年度不得申报</a:t>
            </a:r>
            <a:endParaRPr lang="zh-CN" altLang="en-US" sz="2400" b="1"/>
          </a:p>
        </p:txBody>
      </p:sp>
      <p:sp>
        <p:nvSpPr>
          <p:cNvPr id="7181" name="Rectangle 10"/>
          <p:cNvSpPr>
            <a:spLocks noChangeArrowheads="1"/>
          </p:cNvSpPr>
          <p:nvPr/>
        </p:nvSpPr>
        <p:spPr bwMode="auto">
          <a:xfrm>
            <a:off x="5233988" y="1901825"/>
            <a:ext cx="1198562" cy="700088"/>
          </a:xfrm>
          <a:prstGeom prst="rect">
            <a:avLst/>
          </a:prstGeom>
          <a:noFill/>
          <a:ln w="9525">
            <a:noFill/>
            <a:miter lim="800000"/>
          </a:ln>
          <a:effectLst/>
        </p:spPr>
        <p:txBody>
          <a:bodyPr wrap="none">
            <a:spAutoFit/>
          </a:bodyPr>
          <a:lstStyle/>
          <a:p>
            <a:r>
              <a:rPr lang="zh-CN" altLang="en-US" sz="2000" b="1">
                <a:solidFill>
                  <a:srgbClr val="CC0000"/>
                </a:solidFill>
                <a:sym typeface="Arial" panose="020B0604020202020204" pitchFamily="34" charset="0"/>
              </a:rPr>
              <a:t>不合格</a:t>
            </a:r>
            <a:endParaRPr lang="zh-CN" altLang="en-US" sz="2000" b="1">
              <a:solidFill>
                <a:srgbClr val="CC0000"/>
              </a:solidFill>
              <a:sym typeface="Arial" panose="020B0604020202020204" pitchFamily="34" charset="0"/>
            </a:endParaRPr>
          </a:p>
          <a:p>
            <a:r>
              <a:rPr lang="zh-CN" altLang="en-US" sz="2000" b="1">
                <a:solidFill>
                  <a:srgbClr val="CC0000"/>
                </a:solidFill>
                <a:sym typeface="Arial" panose="020B0604020202020204" pitchFamily="34" charset="0"/>
              </a:rPr>
              <a:t>记过处分</a:t>
            </a:r>
            <a:endParaRPr lang="zh-CN" altLang="en-US" sz="2000" b="1">
              <a:solidFill>
                <a:srgbClr val="CC0000"/>
              </a:solidFill>
              <a:sym typeface="Arial" panose="020B0604020202020204" pitchFamily="34" charset="0"/>
            </a:endParaRPr>
          </a:p>
        </p:txBody>
      </p:sp>
      <p:sp>
        <p:nvSpPr>
          <p:cNvPr id="7182" name="Rectangle 11"/>
          <p:cNvSpPr>
            <a:spLocks noChangeArrowheads="1"/>
          </p:cNvSpPr>
          <p:nvPr/>
        </p:nvSpPr>
        <p:spPr bwMode="auto">
          <a:xfrm>
            <a:off x="5235575" y="2708275"/>
            <a:ext cx="2409825" cy="969963"/>
          </a:xfrm>
          <a:prstGeom prst="rect">
            <a:avLst/>
          </a:prstGeom>
          <a:noFill/>
          <a:ln w="9525">
            <a:noFill/>
            <a:miter lim="800000"/>
          </a:ln>
          <a:effectLst/>
        </p:spPr>
        <p:txBody>
          <a:bodyPr>
            <a:spAutoFit/>
          </a:bodyPr>
          <a:lstStyle/>
          <a:p>
            <a:pPr>
              <a:lnSpc>
                <a:spcPct val="120000"/>
              </a:lnSpc>
            </a:pPr>
            <a:r>
              <a:rPr lang="zh-CN" altLang="en-US" sz="2400" b="1"/>
              <a:t>当年及下一年度起2年不得申报</a:t>
            </a:r>
            <a:endParaRPr lang="zh-CN" altLang="en-US" sz="2400" b="1"/>
          </a:p>
        </p:txBody>
      </p:sp>
      <p:pic>
        <p:nvPicPr>
          <p:cNvPr id="7183" name="Picture 14" descr="图片1"/>
          <p:cNvPicPr>
            <a:picLocks noChangeAspect="1" noChangeArrowheads="1"/>
          </p:cNvPicPr>
          <p:nvPr/>
        </p:nvPicPr>
        <p:blipFill>
          <a:blip r:embed="rId3"/>
          <a:srcRect l="7112" r="7730" b="73112"/>
          <a:stretch>
            <a:fillRect/>
          </a:stretch>
        </p:blipFill>
        <p:spPr bwMode="auto">
          <a:xfrm>
            <a:off x="2786063" y="1543050"/>
            <a:ext cx="1008062" cy="968375"/>
          </a:xfrm>
          <a:prstGeom prst="rect">
            <a:avLst/>
          </a:prstGeom>
          <a:noFill/>
          <a:ln w="9525">
            <a:noFill/>
            <a:miter lim="800000"/>
            <a:headEnd/>
            <a:tailEnd/>
          </a:ln>
          <a:effectLst/>
        </p:spPr>
      </p:pic>
      <p:sp>
        <p:nvSpPr>
          <p:cNvPr id="7184" name="Rectangle 15"/>
          <p:cNvSpPr>
            <a:spLocks noChangeArrowheads="1"/>
          </p:cNvSpPr>
          <p:nvPr/>
        </p:nvSpPr>
        <p:spPr bwMode="auto">
          <a:xfrm>
            <a:off x="1489075" y="1901825"/>
            <a:ext cx="1200150" cy="700088"/>
          </a:xfrm>
          <a:prstGeom prst="rect">
            <a:avLst/>
          </a:prstGeom>
          <a:noFill/>
          <a:ln w="9525">
            <a:noFill/>
            <a:miter lim="800000"/>
          </a:ln>
          <a:effectLst/>
        </p:spPr>
        <p:txBody>
          <a:bodyPr wrap="none">
            <a:spAutoFit/>
          </a:bodyPr>
          <a:lstStyle/>
          <a:p>
            <a:r>
              <a:rPr lang="zh-CN" altLang="en-US" sz="2000" b="1">
                <a:solidFill>
                  <a:srgbClr val="CC0000"/>
                </a:solidFill>
              </a:rPr>
              <a:t>基本合格</a:t>
            </a:r>
            <a:endParaRPr lang="zh-CN" altLang="en-US" sz="2000" b="1">
              <a:solidFill>
                <a:srgbClr val="CC0000"/>
              </a:solidFill>
            </a:endParaRPr>
          </a:p>
          <a:p>
            <a:r>
              <a:rPr lang="zh-CN" altLang="en-US" sz="2000" b="1">
                <a:solidFill>
                  <a:srgbClr val="CC0000"/>
                </a:solidFill>
              </a:rPr>
              <a:t>警告处分</a:t>
            </a:r>
            <a:endParaRPr lang="zh-CN" altLang="en-US" sz="2000" b="1">
              <a:solidFill>
                <a:srgbClr val="CC0000"/>
              </a:solidFill>
            </a:endParaRPr>
          </a:p>
        </p:txBody>
      </p:sp>
      <p:sp>
        <p:nvSpPr>
          <p:cNvPr id="7185" name="Rectangle 16"/>
          <p:cNvSpPr>
            <a:spLocks noChangeArrowheads="1"/>
          </p:cNvSpPr>
          <p:nvPr/>
        </p:nvSpPr>
        <p:spPr bwMode="auto">
          <a:xfrm>
            <a:off x="2786063" y="1511300"/>
            <a:ext cx="1004887" cy="1003300"/>
          </a:xfrm>
          <a:prstGeom prst="rect">
            <a:avLst/>
          </a:prstGeom>
          <a:noFill/>
          <a:ln w="9525">
            <a:solidFill>
              <a:srgbClr val="808080"/>
            </a:solidFill>
            <a:miter lim="800000"/>
          </a:ln>
          <a:effectLst/>
        </p:spPr>
        <p:txBody>
          <a:bodyPr wrap="none" anchor="ctr"/>
          <a:lstStyle/>
          <a:p>
            <a:endParaRPr lang="zh-CN" altLang="en-US" b="1"/>
          </a:p>
        </p:txBody>
      </p:sp>
      <p:sp>
        <p:nvSpPr>
          <p:cNvPr id="7186" name="Rectangle 17"/>
          <p:cNvSpPr>
            <a:spLocks noChangeArrowheads="1"/>
          </p:cNvSpPr>
          <p:nvPr/>
        </p:nvSpPr>
        <p:spPr bwMode="auto">
          <a:xfrm>
            <a:off x="6546850" y="1508125"/>
            <a:ext cx="987425" cy="987425"/>
          </a:xfrm>
          <a:prstGeom prst="rect">
            <a:avLst/>
          </a:prstGeom>
          <a:noFill/>
          <a:ln w="9525">
            <a:solidFill>
              <a:srgbClr val="808080"/>
            </a:solidFill>
            <a:miter lim="800000"/>
          </a:ln>
          <a:effectLst/>
        </p:spPr>
        <p:txBody>
          <a:bodyPr wrap="none" anchor="ctr"/>
          <a:lstStyle/>
          <a:p>
            <a:endParaRPr lang="zh-CN" altLang="en-US" b="1"/>
          </a:p>
        </p:txBody>
      </p:sp>
      <p:pic>
        <p:nvPicPr>
          <p:cNvPr id="7187" name="Picture 27" descr="投影2"/>
          <p:cNvPicPr>
            <a:picLocks noChangeAspect="1" noChangeArrowheads="1"/>
          </p:cNvPicPr>
          <p:nvPr/>
        </p:nvPicPr>
        <p:blipFill>
          <a:blip r:embed="rId1"/>
          <a:srcRect l="2441" t="61200" r="8347" b="7201"/>
          <a:stretch>
            <a:fillRect/>
          </a:stretch>
        </p:blipFill>
        <p:spPr bwMode="auto">
          <a:xfrm>
            <a:off x="1417638" y="3689350"/>
            <a:ext cx="2551112" cy="101600"/>
          </a:xfrm>
          <a:prstGeom prst="rect">
            <a:avLst/>
          </a:prstGeom>
          <a:noFill/>
          <a:ln w="9525">
            <a:noFill/>
            <a:miter lim="800000"/>
            <a:headEnd/>
            <a:tailEnd/>
          </a:ln>
          <a:effectLst/>
        </p:spPr>
      </p:pic>
      <p:pic>
        <p:nvPicPr>
          <p:cNvPr id="7188" name="Picture 5" descr="投影2"/>
          <p:cNvPicPr>
            <a:picLocks noChangeAspect="1" noChangeArrowheads="1"/>
          </p:cNvPicPr>
          <p:nvPr/>
        </p:nvPicPr>
        <p:blipFill>
          <a:blip r:embed="rId1"/>
          <a:srcRect l="2441" t="61200" r="8347" b="7201"/>
          <a:stretch>
            <a:fillRect/>
          </a:stretch>
        </p:blipFill>
        <p:spPr bwMode="auto">
          <a:xfrm>
            <a:off x="1403350" y="6424613"/>
            <a:ext cx="2592388" cy="100012"/>
          </a:xfrm>
          <a:prstGeom prst="rect">
            <a:avLst/>
          </a:prstGeom>
          <a:noFill/>
          <a:ln w="9525">
            <a:noFill/>
            <a:miter lim="800000"/>
            <a:headEnd/>
            <a:tailEnd/>
          </a:ln>
          <a:effectLst/>
        </p:spPr>
      </p:pic>
      <p:sp>
        <p:nvSpPr>
          <p:cNvPr id="7189" name="AutoShape 6"/>
          <p:cNvSpPr>
            <a:spLocks noChangeArrowheads="1"/>
          </p:cNvSpPr>
          <p:nvPr/>
        </p:nvSpPr>
        <p:spPr bwMode="auto">
          <a:xfrm>
            <a:off x="1403350" y="4078288"/>
            <a:ext cx="2592388" cy="2332037"/>
          </a:xfrm>
          <a:prstGeom prst="roundRect">
            <a:avLst>
              <a:gd name="adj" fmla="val 894"/>
            </a:avLst>
          </a:prstGeom>
          <a:gradFill rotWithShape="1">
            <a:gsLst>
              <a:gs pos="0">
                <a:srgbClr val="FFFFFF"/>
              </a:gs>
              <a:gs pos="100000">
                <a:srgbClr val="D8D8D8"/>
              </a:gs>
            </a:gsLst>
            <a:lin ang="5400000" scaled="1"/>
          </a:gradFill>
          <a:ln w="6350">
            <a:solidFill>
              <a:srgbClr val="808080"/>
            </a:solidFill>
            <a:round/>
          </a:ln>
          <a:effectLst/>
        </p:spPr>
        <p:txBody>
          <a:bodyPr wrap="none" anchor="ctr"/>
          <a:lstStyle/>
          <a:p>
            <a:pPr marL="92075" algn="ctr">
              <a:spcBef>
                <a:spcPct val="20000"/>
              </a:spcBef>
              <a:buClr>
                <a:srgbClr val="E1B40C"/>
              </a:buClr>
              <a:buFont typeface="Wingdings" panose="05000000000000000000" pitchFamily="2" charset="2"/>
              <a:buNone/>
            </a:pPr>
            <a:endParaRPr lang="zh-CN" altLang="en-US" sz="2000" b="1">
              <a:solidFill>
                <a:srgbClr val="000000"/>
              </a:solidFill>
              <a:effectLst>
                <a:outerShdw blurRad="38100" dist="38100" dir="2700000" algn="tl">
                  <a:srgbClr val="C0C0C0"/>
                </a:outerShdw>
              </a:effectLst>
              <a:latin typeface="宋体" panose="02010600030101010101" pitchFamily="2" charset="-122"/>
            </a:endParaRPr>
          </a:p>
        </p:txBody>
      </p:sp>
      <p:pic>
        <p:nvPicPr>
          <p:cNvPr id="7190" name="Picture 8" descr="图片3"/>
          <p:cNvPicPr>
            <a:picLocks noChangeAspect="1" noChangeArrowheads="1"/>
          </p:cNvPicPr>
          <p:nvPr/>
        </p:nvPicPr>
        <p:blipFill>
          <a:blip r:embed="rId4"/>
          <a:srcRect l="6876" r="15500" b="73854"/>
          <a:stretch>
            <a:fillRect/>
          </a:stretch>
        </p:blipFill>
        <p:spPr bwMode="auto">
          <a:xfrm>
            <a:off x="2813050" y="4286250"/>
            <a:ext cx="985838" cy="941388"/>
          </a:xfrm>
          <a:prstGeom prst="rect">
            <a:avLst/>
          </a:prstGeom>
          <a:noFill/>
          <a:ln w="9525">
            <a:noFill/>
            <a:miter lim="800000"/>
            <a:headEnd/>
            <a:tailEnd/>
          </a:ln>
          <a:effectLst/>
        </p:spPr>
      </p:pic>
      <p:sp>
        <p:nvSpPr>
          <p:cNvPr id="7191" name="Rectangle 12"/>
          <p:cNvSpPr>
            <a:spLocks noChangeArrowheads="1"/>
          </p:cNvSpPr>
          <p:nvPr/>
        </p:nvSpPr>
        <p:spPr bwMode="auto">
          <a:xfrm>
            <a:off x="1477963" y="4635500"/>
            <a:ext cx="1198562" cy="701675"/>
          </a:xfrm>
          <a:prstGeom prst="rect">
            <a:avLst/>
          </a:prstGeom>
          <a:noFill/>
          <a:ln w="9525">
            <a:noFill/>
            <a:miter lim="800000"/>
          </a:ln>
          <a:effectLst/>
        </p:spPr>
        <p:txBody>
          <a:bodyPr wrap="none">
            <a:spAutoFit/>
          </a:bodyPr>
          <a:lstStyle/>
          <a:p>
            <a:r>
              <a:rPr lang="zh-CN" altLang="en-US" sz="2000" b="1">
                <a:solidFill>
                  <a:srgbClr val="CC0000"/>
                </a:solidFill>
                <a:sym typeface="Arial" panose="020B0604020202020204" pitchFamily="34" charset="0"/>
              </a:rPr>
              <a:t>伪造剽窃</a:t>
            </a:r>
            <a:endParaRPr lang="zh-CN" altLang="en-US" sz="2000" b="1">
              <a:solidFill>
                <a:srgbClr val="CC0000"/>
              </a:solidFill>
              <a:sym typeface="Arial" panose="020B0604020202020204" pitchFamily="34" charset="0"/>
            </a:endParaRPr>
          </a:p>
          <a:p>
            <a:r>
              <a:rPr lang="zh-CN" altLang="en-US" sz="2000" b="1">
                <a:solidFill>
                  <a:srgbClr val="CC0000"/>
                </a:solidFill>
                <a:sym typeface="Arial" panose="020B0604020202020204" pitchFamily="34" charset="0"/>
              </a:rPr>
              <a:t>弄虚作假</a:t>
            </a:r>
            <a:endParaRPr lang="zh-CN" altLang="en-US" b="1"/>
          </a:p>
        </p:txBody>
      </p:sp>
      <p:sp>
        <p:nvSpPr>
          <p:cNvPr id="7192" name="Rectangle 13"/>
          <p:cNvSpPr>
            <a:spLocks noChangeArrowheads="1"/>
          </p:cNvSpPr>
          <p:nvPr/>
        </p:nvSpPr>
        <p:spPr bwMode="auto">
          <a:xfrm>
            <a:off x="1479550" y="5443538"/>
            <a:ext cx="2409825" cy="969962"/>
          </a:xfrm>
          <a:prstGeom prst="rect">
            <a:avLst/>
          </a:prstGeom>
          <a:noFill/>
          <a:ln w="9525">
            <a:noFill/>
            <a:miter lim="800000"/>
          </a:ln>
          <a:effectLst/>
        </p:spPr>
        <p:txBody>
          <a:bodyPr>
            <a:spAutoFit/>
          </a:bodyPr>
          <a:lstStyle/>
          <a:p>
            <a:pPr>
              <a:lnSpc>
                <a:spcPct val="120000"/>
              </a:lnSpc>
            </a:pPr>
            <a:r>
              <a:rPr lang="zh-CN" altLang="en-US" sz="2400" b="1">
                <a:sym typeface="Arial" panose="020B0604020202020204" pitchFamily="34" charset="0"/>
              </a:rPr>
              <a:t>当年及下一年度起3年不得申报</a:t>
            </a:r>
            <a:endParaRPr lang="zh-CN" altLang="en-US" b="1"/>
          </a:p>
        </p:txBody>
      </p:sp>
      <p:sp>
        <p:nvSpPr>
          <p:cNvPr id="7193" name="Rectangle 18"/>
          <p:cNvSpPr>
            <a:spLocks noChangeArrowheads="1"/>
          </p:cNvSpPr>
          <p:nvPr/>
        </p:nvSpPr>
        <p:spPr bwMode="auto">
          <a:xfrm>
            <a:off x="2819400" y="4243388"/>
            <a:ext cx="987425" cy="987425"/>
          </a:xfrm>
          <a:prstGeom prst="rect">
            <a:avLst/>
          </a:prstGeom>
          <a:noFill/>
          <a:ln w="9525">
            <a:solidFill>
              <a:srgbClr val="808080"/>
            </a:solidFill>
            <a:miter lim="800000"/>
          </a:ln>
          <a:effectLst/>
        </p:spPr>
        <p:txBody>
          <a:bodyPr wrap="none" anchor="ctr"/>
          <a:lstStyle/>
          <a:p>
            <a:endParaRPr lang="zh-CN" altLang="en-US" b="1"/>
          </a:p>
        </p:txBody>
      </p:sp>
      <p:sp>
        <p:nvSpPr>
          <p:cNvPr id="7194" name="AutoShape 2"/>
          <p:cNvSpPr>
            <a:spLocks noChangeArrowheads="1"/>
          </p:cNvSpPr>
          <p:nvPr/>
        </p:nvSpPr>
        <p:spPr bwMode="auto">
          <a:xfrm>
            <a:off x="5210175" y="4062413"/>
            <a:ext cx="2551113" cy="2332037"/>
          </a:xfrm>
          <a:prstGeom prst="roundRect">
            <a:avLst>
              <a:gd name="adj" fmla="val 894"/>
            </a:avLst>
          </a:prstGeom>
          <a:gradFill rotWithShape="1">
            <a:gsLst>
              <a:gs pos="0">
                <a:srgbClr val="FFFFFF"/>
              </a:gs>
              <a:gs pos="100000">
                <a:srgbClr val="D8D8D8"/>
              </a:gs>
            </a:gsLst>
            <a:lin ang="5400000" scaled="1"/>
          </a:gradFill>
          <a:ln w="6350">
            <a:solidFill>
              <a:srgbClr val="808080"/>
            </a:solidFill>
            <a:round/>
          </a:ln>
          <a:effectLst/>
        </p:spPr>
        <p:txBody>
          <a:bodyPr wrap="none" anchor="ctr"/>
          <a:lstStyle/>
          <a:p>
            <a:pPr marL="92075" algn="ctr">
              <a:spcBef>
                <a:spcPct val="20000"/>
              </a:spcBef>
              <a:buClr>
                <a:srgbClr val="E1B40C"/>
              </a:buClr>
              <a:buFont typeface="Wingdings" panose="05000000000000000000" pitchFamily="2" charset="2"/>
              <a:buNone/>
            </a:pPr>
            <a:endParaRPr lang="zh-CN" altLang="en-US" sz="2000" b="1">
              <a:solidFill>
                <a:srgbClr val="000000"/>
              </a:solidFill>
              <a:effectLst>
                <a:outerShdw blurRad="38100" dist="38100" dir="2700000" algn="tl">
                  <a:srgbClr val="C0C0C0"/>
                </a:outerShdw>
              </a:effectLst>
              <a:latin typeface="宋体" panose="02010600030101010101" pitchFamily="2" charset="-122"/>
            </a:endParaRPr>
          </a:p>
        </p:txBody>
      </p:sp>
      <p:sp>
        <p:nvSpPr>
          <p:cNvPr id="7195" name="Rectangle 9"/>
          <p:cNvSpPr>
            <a:spLocks noChangeArrowheads="1"/>
          </p:cNvSpPr>
          <p:nvPr/>
        </p:nvSpPr>
        <p:spPr bwMode="auto">
          <a:xfrm>
            <a:off x="5283200" y="5427663"/>
            <a:ext cx="2409825" cy="530225"/>
          </a:xfrm>
          <a:prstGeom prst="rect">
            <a:avLst/>
          </a:prstGeom>
          <a:noFill/>
          <a:ln w="9525">
            <a:noFill/>
            <a:miter lim="800000"/>
          </a:ln>
          <a:effectLst/>
        </p:spPr>
        <p:txBody>
          <a:bodyPr>
            <a:spAutoFit/>
          </a:bodyPr>
          <a:lstStyle/>
          <a:p>
            <a:pPr>
              <a:lnSpc>
                <a:spcPct val="120000"/>
              </a:lnSpc>
            </a:pPr>
            <a:r>
              <a:rPr lang="zh-CN" altLang="en-US" sz="2400" b="1"/>
              <a:t>不得申报</a:t>
            </a:r>
            <a:endParaRPr lang="zh-CN" altLang="en-US" b="1"/>
          </a:p>
        </p:txBody>
      </p:sp>
      <p:pic>
        <p:nvPicPr>
          <p:cNvPr id="7196" name="Picture 14" descr="图片1"/>
          <p:cNvPicPr>
            <a:picLocks noChangeAspect="1" noChangeArrowheads="1"/>
          </p:cNvPicPr>
          <p:nvPr/>
        </p:nvPicPr>
        <p:blipFill>
          <a:blip r:embed="rId3"/>
          <a:srcRect l="7112" r="7730" b="73112"/>
          <a:stretch>
            <a:fillRect/>
          </a:stretch>
        </p:blipFill>
        <p:spPr bwMode="auto">
          <a:xfrm>
            <a:off x="6578600" y="4260850"/>
            <a:ext cx="1008063" cy="968375"/>
          </a:xfrm>
          <a:prstGeom prst="rect">
            <a:avLst/>
          </a:prstGeom>
          <a:noFill/>
          <a:ln w="9525">
            <a:noFill/>
            <a:miter lim="800000"/>
            <a:headEnd/>
            <a:tailEnd/>
          </a:ln>
          <a:effectLst/>
        </p:spPr>
      </p:pic>
      <p:sp>
        <p:nvSpPr>
          <p:cNvPr id="7197" name="Rectangle 15"/>
          <p:cNvSpPr>
            <a:spLocks noChangeArrowheads="1"/>
          </p:cNvSpPr>
          <p:nvPr/>
        </p:nvSpPr>
        <p:spPr bwMode="auto">
          <a:xfrm>
            <a:off x="5281613" y="4619625"/>
            <a:ext cx="1198562" cy="701675"/>
          </a:xfrm>
          <a:prstGeom prst="rect">
            <a:avLst/>
          </a:prstGeom>
          <a:noFill/>
          <a:ln w="9525">
            <a:noFill/>
            <a:miter lim="800000"/>
          </a:ln>
          <a:effectLst/>
        </p:spPr>
        <p:txBody>
          <a:bodyPr wrap="none">
            <a:spAutoFit/>
          </a:bodyPr>
          <a:lstStyle/>
          <a:p>
            <a:r>
              <a:rPr lang="zh-CN" altLang="en-US" sz="2000" b="1">
                <a:solidFill>
                  <a:srgbClr val="CC0000"/>
                </a:solidFill>
              </a:rPr>
              <a:t>处分期间</a:t>
            </a:r>
            <a:endParaRPr lang="zh-CN" altLang="en-US" sz="2000" b="1">
              <a:solidFill>
                <a:srgbClr val="CC0000"/>
              </a:solidFill>
            </a:endParaRPr>
          </a:p>
          <a:p>
            <a:r>
              <a:rPr lang="zh-CN" altLang="en-US" sz="2000" b="1">
                <a:solidFill>
                  <a:srgbClr val="CC0000"/>
                </a:solidFill>
              </a:rPr>
              <a:t>处分未撤</a:t>
            </a:r>
            <a:endParaRPr lang="zh-CN" altLang="en-US" sz="2000" b="1">
              <a:solidFill>
                <a:srgbClr val="CC0000"/>
              </a:solidFill>
            </a:endParaRPr>
          </a:p>
        </p:txBody>
      </p:sp>
      <p:sp>
        <p:nvSpPr>
          <p:cNvPr id="7198" name="Rectangle 16"/>
          <p:cNvSpPr>
            <a:spLocks noChangeArrowheads="1"/>
          </p:cNvSpPr>
          <p:nvPr/>
        </p:nvSpPr>
        <p:spPr bwMode="auto">
          <a:xfrm>
            <a:off x="6578600" y="4229100"/>
            <a:ext cx="1004888" cy="1004888"/>
          </a:xfrm>
          <a:prstGeom prst="rect">
            <a:avLst/>
          </a:prstGeom>
          <a:noFill/>
          <a:ln w="9525">
            <a:solidFill>
              <a:srgbClr val="808080"/>
            </a:solidFill>
            <a:miter lim="800000"/>
          </a:ln>
          <a:effectLst/>
        </p:spPr>
        <p:txBody>
          <a:bodyPr wrap="none" anchor="ctr"/>
          <a:lstStyle/>
          <a:p>
            <a:endParaRPr lang="zh-CN" altLang="en-US" b="1"/>
          </a:p>
        </p:txBody>
      </p:sp>
    </p:spTree>
  </p:cSld>
  <p:clrMapOvr>
    <a:masterClrMapping/>
  </p:clrMapOvr>
  <p:transition>
    <p:fad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zh-CN" altLang="en-US"/>
              <a:t>关于乡村教师</a:t>
            </a:r>
            <a:endParaRPr lang="zh-CN" altLang="en-US"/>
          </a:p>
        </p:txBody>
      </p:sp>
      <p:pic>
        <p:nvPicPr>
          <p:cNvPr id="3074" name="Picture 2"/>
          <p:cNvPicPr>
            <a:picLocks noChangeAspect="1" noChangeArrowheads="1"/>
          </p:cNvPicPr>
          <p:nvPr/>
        </p:nvPicPr>
        <p:blipFill>
          <a:blip r:embed="rId1"/>
          <a:srcRect/>
          <a:stretch>
            <a:fillRect/>
          </a:stretch>
        </p:blipFill>
        <p:spPr bwMode="auto">
          <a:xfrm>
            <a:off x="1357290" y="1071546"/>
            <a:ext cx="6643734" cy="5357850"/>
          </a:xfrm>
          <a:prstGeom prst="rect">
            <a:avLst/>
          </a:prstGeom>
          <a:noFill/>
          <a:ln w="9525">
            <a:noFill/>
            <a:miter lim="800000"/>
            <a:headEnd/>
            <a:tailEnd/>
          </a:ln>
          <a:effectLst/>
        </p:spPr>
      </p:pic>
    </p:spTree>
  </p:cSld>
  <p:clrMapOvr>
    <a:masterClrMapping/>
  </p:clrMapOvr>
  <p:transition>
    <p:fad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zh-CN" altLang="en-US"/>
              <a:t>关于乡村教师</a:t>
            </a:r>
            <a:endParaRPr lang="zh-CN" altLang="en-US"/>
          </a:p>
        </p:txBody>
      </p:sp>
      <p:sp>
        <p:nvSpPr>
          <p:cNvPr id="47107" name="Rectangle 3"/>
          <p:cNvSpPr>
            <a:spLocks noChangeArrowheads="1"/>
          </p:cNvSpPr>
          <p:nvPr/>
        </p:nvSpPr>
        <p:spPr bwMode="auto">
          <a:xfrm>
            <a:off x="642910" y="1500174"/>
            <a:ext cx="7632700" cy="4524315"/>
          </a:xfrm>
          <a:prstGeom prst="rect">
            <a:avLst/>
          </a:prstGeom>
          <a:noFill/>
          <a:ln w="9525">
            <a:noFill/>
            <a:miter lim="800000"/>
          </a:ln>
          <a:effectLst>
            <a:outerShdw dist="17961" dir="13500000" algn="ctr" rotWithShape="0">
              <a:schemeClr val="bg1"/>
            </a:outerShdw>
          </a:effectLst>
        </p:spPr>
        <p:txBody>
          <a:bodyPr wrap="square">
            <a:spAutoFit/>
          </a:bodyPr>
          <a:lstStyle/>
          <a:p>
            <a:pPr>
              <a:lnSpc>
                <a:spcPct val="150000"/>
              </a:lnSpc>
            </a:pPr>
            <a:r>
              <a:rPr lang="zh-CN" altLang="en-US" sz="3200" b="1" dirty="0" smtClean="0">
                <a:latin typeface="楷体_GB2312" panose="02010609030101010101" pitchFamily="49" charset="-122"/>
                <a:ea typeface="楷体_GB2312" panose="02010609030101010101" pitchFamily="49" charset="-122"/>
              </a:rPr>
              <a:t>    各地、各校按照教师申报情况分类标注普通教师和乡村教师。评审结果公布将区分乡村教师职称和普通中小学教师职称，并在乡村教师的职称证书上作</a:t>
            </a:r>
            <a:r>
              <a:rPr lang="zh-CN" altLang="en-US" sz="3200" b="1" dirty="0" smtClean="0">
                <a:solidFill>
                  <a:srgbClr val="FF0000"/>
                </a:solidFill>
                <a:latin typeface="楷体_GB2312" panose="02010609030101010101" pitchFamily="49" charset="-122"/>
                <a:ea typeface="楷体_GB2312" panose="02010609030101010101" pitchFamily="49" charset="-122"/>
              </a:rPr>
              <a:t>标记</a:t>
            </a:r>
            <a:r>
              <a:rPr lang="zh-CN" altLang="en-US" sz="3200" b="1" dirty="0" smtClean="0">
                <a:latin typeface="楷体_GB2312" panose="02010609030101010101" pitchFamily="49" charset="-122"/>
                <a:ea typeface="楷体_GB2312" panose="02010609030101010101" pitchFamily="49" charset="-122"/>
              </a:rPr>
              <a:t>。</a:t>
            </a:r>
            <a:r>
              <a:rPr lang="zh-CN" altLang="en-US" sz="3200" b="1" dirty="0" smtClean="0">
                <a:solidFill>
                  <a:srgbClr val="FF0000"/>
                </a:solidFill>
                <a:latin typeface="楷体_GB2312" panose="02010609030101010101" pitchFamily="49" charset="-122"/>
                <a:ea typeface="楷体_GB2312" panose="02010609030101010101" pitchFamily="49" charset="-122"/>
              </a:rPr>
              <a:t>乡村教师申报时可选择按普通教师或乡村教师其中一种类别进行申报评审</a:t>
            </a:r>
            <a:r>
              <a:rPr lang="zh-CN" altLang="en-US" sz="3200" b="1" dirty="0" smtClean="0">
                <a:latin typeface="楷体_GB2312" panose="02010609030101010101" pitchFamily="49" charset="-122"/>
                <a:ea typeface="楷体_GB2312" panose="02010609030101010101" pitchFamily="49" charset="-122"/>
              </a:rPr>
              <a:t>。    </a:t>
            </a:r>
            <a:endParaRPr lang="en-US" altLang="zh-CN" sz="3200" b="1" dirty="0">
              <a:latin typeface="楷体_GB2312" panose="02010609030101010101" pitchFamily="49" charset="-122"/>
              <a:ea typeface="楷体_GB2312" panose="02010609030101010101" pitchFamily="49" charset="-122"/>
            </a:endParaRPr>
          </a:p>
        </p:txBody>
      </p:sp>
    </p:spTree>
  </p:cSld>
  <p:clrMapOvr>
    <a:masterClrMapping/>
  </p:clrMapOvr>
  <p:transition>
    <p:fade/>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zh-CN" altLang="en-US"/>
              <a:t>关于乡村教师</a:t>
            </a:r>
            <a:endParaRPr lang="zh-CN" altLang="en-US"/>
          </a:p>
        </p:txBody>
      </p:sp>
      <p:sp>
        <p:nvSpPr>
          <p:cNvPr id="47107" name="Rectangle 3"/>
          <p:cNvSpPr>
            <a:spLocks noChangeArrowheads="1"/>
          </p:cNvSpPr>
          <p:nvPr/>
        </p:nvSpPr>
        <p:spPr bwMode="auto">
          <a:xfrm>
            <a:off x="714348" y="1285860"/>
            <a:ext cx="7632700" cy="5262979"/>
          </a:xfrm>
          <a:prstGeom prst="rect">
            <a:avLst/>
          </a:prstGeom>
          <a:noFill/>
          <a:ln w="9525">
            <a:noFill/>
            <a:miter lim="800000"/>
          </a:ln>
          <a:effectLst>
            <a:outerShdw dist="17961" dir="13500000" algn="ctr" rotWithShape="0">
              <a:schemeClr val="bg1"/>
            </a:outerShdw>
          </a:effectLst>
        </p:spPr>
        <p:txBody>
          <a:bodyPr wrap="square">
            <a:spAutoFit/>
          </a:bodyPr>
          <a:lstStyle/>
          <a:p>
            <a:r>
              <a:rPr lang="zh-CN" altLang="en-US" sz="2400" b="1" dirty="0" smtClean="0">
                <a:latin typeface="楷体_GB2312" panose="02010609030101010101" pitchFamily="49" charset="-122"/>
                <a:ea typeface="楷体_GB2312" panose="02010609030101010101" pitchFamily="49" charset="-122"/>
              </a:rPr>
              <a:t>    符合乡村教师申报评审条件的教师，若</a:t>
            </a:r>
            <a:r>
              <a:rPr lang="zh-CN" altLang="en-US" sz="2400" b="1" dirty="0" smtClean="0">
                <a:solidFill>
                  <a:srgbClr val="FF0000"/>
                </a:solidFill>
                <a:latin typeface="楷体_GB2312" panose="02010609030101010101" pitchFamily="49" charset="-122"/>
                <a:ea typeface="楷体_GB2312" panose="02010609030101010101" pitchFamily="49" charset="-122"/>
              </a:rPr>
              <a:t>选择按照乡村教师类别申报评审</a:t>
            </a:r>
            <a:r>
              <a:rPr lang="zh-CN" altLang="en-US" sz="2400" b="1" dirty="0" smtClean="0">
                <a:latin typeface="楷体_GB2312" panose="02010609030101010101" pitchFamily="49" charset="-122"/>
                <a:ea typeface="楷体_GB2312" panose="02010609030101010101" pitchFamily="49" charset="-122"/>
              </a:rPr>
              <a:t>的，将按照苏人社发</a:t>
            </a:r>
            <a:r>
              <a:rPr lang="en-US" altLang="zh-CN" sz="2400" b="1" dirty="0" smtClean="0">
                <a:latin typeface="楷体_GB2312" panose="02010609030101010101" pitchFamily="49" charset="-122"/>
                <a:ea typeface="楷体_GB2312" panose="02010609030101010101" pitchFamily="49" charset="-122"/>
              </a:rPr>
              <a:t>〔</a:t>
            </a:r>
            <a:r>
              <a:rPr lang="en-US" altLang="en-US" sz="2400" b="1" dirty="0" smtClean="0">
                <a:latin typeface="楷体_GB2312" panose="02010609030101010101" pitchFamily="49" charset="-122"/>
                <a:ea typeface="楷体_GB2312" panose="02010609030101010101" pitchFamily="49" charset="-122"/>
              </a:rPr>
              <a:t>2016</a:t>
            </a:r>
            <a:r>
              <a:rPr lang="en-US" altLang="zh-CN" sz="2400" b="1" dirty="0" smtClean="0">
                <a:latin typeface="楷体_GB2312" panose="02010609030101010101" pitchFamily="49" charset="-122"/>
                <a:ea typeface="楷体_GB2312" panose="02010609030101010101" pitchFamily="49" charset="-122"/>
              </a:rPr>
              <a:t>〕</a:t>
            </a:r>
            <a:r>
              <a:rPr lang="en-US" altLang="en-US" sz="2400" b="1" dirty="0" smtClean="0">
                <a:latin typeface="楷体_GB2312" panose="02010609030101010101" pitchFamily="49" charset="-122"/>
                <a:ea typeface="楷体_GB2312" panose="02010609030101010101" pitchFamily="49" charset="-122"/>
              </a:rPr>
              <a:t>202</a:t>
            </a:r>
            <a:r>
              <a:rPr lang="zh-CN" altLang="en-US" sz="2400" b="1" dirty="0" smtClean="0">
                <a:latin typeface="楷体_GB2312" panose="02010609030101010101" pitchFamily="49" charset="-122"/>
                <a:ea typeface="楷体_GB2312" panose="02010609030101010101" pitchFamily="49" charset="-122"/>
              </a:rPr>
              <a:t>号文件要求进行政策倾斜，并且</a:t>
            </a:r>
            <a:r>
              <a:rPr lang="zh-CN" altLang="en-US" sz="2400" b="1" dirty="0" smtClean="0">
                <a:solidFill>
                  <a:srgbClr val="FF0000"/>
                </a:solidFill>
                <a:latin typeface="楷体_GB2312" panose="02010609030101010101" pitchFamily="49" charset="-122"/>
                <a:ea typeface="楷体_GB2312" panose="02010609030101010101" pitchFamily="49" charset="-122"/>
              </a:rPr>
              <a:t>享受</a:t>
            </a:r>
            <a:r>
              <a:rPr lang="zh-CN" altLang="en-US" sz="2400" b="1" dirty="0" smtClean="0">
                <a:latin typeface="楷体_GB2312" panose="02010609030101010101" pitchFamily="49" charset="-122"/>
                <a:ea typeface="楷体_GB2312" panose="02010609030101010101" pitchFamily="49" charset="-122"/>
              </a:rPr>
              <a:t>“没有岗位空缺的，可分别按人社部门核准的正高级、副高级专业技术岗位数量的</a:t>
            </a:r>
            <a:r>
              <a:rPr lang="en-US" altLang="en-US" sz="2400" b="1" dirty="0" smtClean="0">
                <a:latin typeface="楷体_GB2312" panose="02010609030101010101" pitchFamily="49" charset="-122"/>
                <a:ea typeface="楷体_GB2312" panose="02010609030101010101" pitchFamily="49" charset="-122"/>
              </a:rPr>
              <a:t>20%</a:t>
            </a:r>
            <a:r>
              <a:rPr lang="zh-CN" altLang="en-US" sz="2400" b="1" dirty="0" smtClean="0">
                <a:latin typeface="楷体_GB2312" panose="02010609030101010101" pitchFamily="49" charset="-122"/>
                <a:ea typeface="楷体_GB2312" panose="02010609030101010101" pitchFamily="49" charset="-122"/>
              </a:rPr>
              <a:t>超岗位评聘”的规定。评审通过后，将</a:t>
            </a:r>
            <a:r>
              <a:rPr lang="zh-CN" altLang="en-US" sz="2400" b="1" dirty="0" smtClean="0">
                <a:solidFill>
                  <a:srgbClr val="FF0000"/>
                </a:solidFill>
                <a:latin typeface="楷体_GB2312" panose="02010609030101010101" pitchFamily="49" charset="-122"/>
                <a:ea typeface="楷体_GB2312" panose="02010609030101010101" pitchFamily="49" charset="-122"/>
              </a:rPr>
              <a:t>受到</a:t>
            </a:r>
            <a:r>
              <a:rPr lang="zh-CN" altLang="en-US" sz="2400" b="1" dirty="0" smtClean="0">
                <a:latin typeface="楷体_GB2312" panose="02010609030101010101" pitchFamily="49" charset="-122"/>
                <a:ea typeface="楷体_GB2312" panose="02010609030101010101" pitchFamily="49" charset="-122"/>
              </a:rPr>
              <a:t>“由乡村学校教师岗位流动到非乡村教师岗位，评聘不满</a:t>
            </a:r>
            <a:r>
              <a:rPr lang="en-US" altLang="en-US" sz="2400" b="1" dirty="0" smtClean="0">
                <a:latin typeface="楷体_GB2312" panose="02010609030101010101" pitchFamily="49" charset="-122"/>
                <a:ea typeface="楷体_GB2312" panose="02010609030101010101" pitchFamily="49" charset="-122"/>
              </a:rPr>
              <a:t>5</a:t>
            </a:r>
            <a:r>
              <a:rPr lang="zh-CN" altLang="en-US" sz="2400" b="1" dirty="0" smtClean="0">
                <a:latin typeface="楷体_GB2312" panose="02010609030101010101" pitchFamily="49" charset="-122"/>
                <a:ea typeface="楷体_GB2312" panose="02010609030101010101" pitchFamily="49" charset="-122"/>
              </a:rPr>
              <a:t>年，应重新评聘”的规定限制。</a:t>
            </a:r>
            <a:endParaRPr lang="zh-CN" altLang="en-US" sz="2400" b="1" dirty="0" smtClean="0">
              <a:latin typeface="楷体_GB2312" panose="02010609030101010101" pitchFamily="49" charset="-122"/>
              <a:ea typeface="楷体_GB2312" panose="02010609030101010101" pitchFamily="49" charset="-122"/>
            </a:endParaRPr>
          </a:p>
          <a:p>
            <a:r>
              <a:rPr lang="zh-CN" altLang="en-US" sz="2400" b="1" dirty="0" smtClean="0">
                <a:latin typeface="楷体_GB2312" panose="02010609030101010101" pitchFamily="49" charset="-122"/>
                <a:ea typeface="楷体_GB2312" panose="02010609030101010101" pitchFamily="49" charset="-122"/>
              </a:rPr>
              <a:t>    符合乡村教师申报评审条件的教师，若</a:t>
            </a:r>
            <a:r>
              <a:rPr lang="zh-CN" altLang="en-US" sz="2400" b="1" dirty="0" smtClean="0">
                <a:solidFill>
                  <a:srgbClr val="FF0000"/>
                </a:solidFill>
                <a:latin typeface="楷体_GB2312" panose="02010609030101010101" pitchFamily="49" charset="-122"/>
                <a:ea typeface="楷体_GB2312" panose="02010609030101010101" pitchFamily="49" charset="-122"/>
              </a:rPr>
              <a:t>选择按照普通教师类别申报评审</a:t>
            </a:r>
            <a:r>
              <a:rPr lang="zh-CN" altLang="en-US" sz="2400" b="1" dirty="0" smtClean="0">
                <a:latin typeface="楷体_GB2312" panose="02010609030101010101" pitchFamily="49" charset="-122"/>
                <a:ea typeface="楷体_GB2312" panose="02010609030101010101" pitchFamily="49" charset="-122"/>
              </a:rPr>
              <a:t>的，将按照普通教师评审条件执行，且</a:t>
            </a:r>
            <a:r>
              <a:rPr lang="zh-CN" altLang="en-US" sz="2400" b="1" dirty="0" smtClean="0">
                <a:solidFill>
                  <a:srgbClr val="FF0000"/>
                </a:solidFill>
                <a:latin typeface="楷体_GB2312" panose="02010609030101010101" pitchFamily="49" charset="-122"/>
                <a:ea typeface="楷体_GB2312" panose="02010609030101010101" pitchFamily="49" charset="-122"/>
              </a:rPr>
              <a:t>不享受</a:t>
            </a:r>
            <a:r>
              <a:rPr lang="zh-CN" altLang="en-US" sz="2400" b="1" dirty="0" smtClean="0">
                <a:latin typeface="楷体_GB2312" panose="02010609030101010101" pitchFamily="49" charset="-122"/>
                <a:ea typeface="楷体_GB2312" panose="02010609030101010101" pitchFamily="49" charset="-122"/>
              </a:rPr>
              <a:t>苏人社发</a:t>
            </a:r>
            <a:r>
              <a:rPr lang="en-US" altLang="zh-CN" sz="2400" b="1" dirty="0" smtClean="0">
                <a:latin typeface="楷体_GB2312" panose="02010609030101010101" pitchFamily="49" charset="-122"/>
                <a:ea typeface="楷体_GB2312" panose="02010609030101010101" pitchFamily="49" charset="-122"/>
              </a:rPr>
              <a:t>〔</a:t>
            </a:r>
            <a:r>
              <a:rPr lang="en-US" altLang="en-US" sz="2400" b="1" dirty="0" smtClean="0">
                <a:latin typeface="楷体_GB2312" panose="02010609030101010101" pitchFamily="49" charset="-122"/>
                <a:ea typeface="楷体_GB2312" panose="02010609030101010101" pitchFamily="49" charset="-122"/>
              </a:rPr>
              <a:t>2016</a:t>
            </a:r>
            <a:r>
              <a:rPr lang="en-US" altLang="zh-CN" sz="2400" b="1" dirty="0" smtClean="0">
                <a:latin typeface="楷体_GB2312" panose="02010609030101010101" pitchFamily="49" charset="-122"/>
                <a:ea typeface="楷体_GB2312" panose="02010609030101010101" pitchFamily="49" charset="-122"/>
              </a:rPr>
              <a:t>〕</a:t>
            </a:r>
            <a:r>
              <a:rPr lang="en-US" altLang="en-US" sz="2400" b="1" dirty="0" smtClean="0">
                <a:latin typeface="楷体_GB2312" panose="02010609030101010101" pitchFamily="49" charset="-122"/>
                <a:ea typeface="楷体_GB2312" panose="02010609030101010101" pitchFamily="49" charset="-122"/>
              </a:rPr>
              <a:t>202</a:t>
            </a:r>
            <a:r>
              <a:rPr lang="zh-CN" altLang="en-US" sz="2400" b="1" dirty="0" smtClean="0">
                <a:latin typeface="楷体_GB2312" panose="02010609030101010101" pitchFamily="49" charset="-122"/>
                <a:ea typeface="楷体_GB2312" panose="02010609030101010101" pitchFamily="49" charset="-122"/>
              </a:rPr>
              <a:t>号文件关于“没有岗位空缺的，可分别按人社部门核准的正高级、副高级专业技术岗位数量的</a:t>
            </a:r>
            <a:r>
              <a:rPr lang="en-US" altLang="en-US" sz="2400" b="1" dirty="0" smtClean="0">
                <a:latin typeface="楷体_GB2312" panose="02010609030101010101" pitchFamily="49" charset="-122"/>
                <a:ea typeface="楷体_GB2312" panose="02010609030101010101" pitchFamily="49" charset="-122"/>
              </a:rPr>
              <a:t>20%</a:t>
            </a:r>
            <a:r>
              <a:rPr lang="zh-CN" altLang="en-US" sz="2400" b="1" dirty="0" smtClean="0">
                <a:latin typeface="楷体_GB2312" panose="02010609030101010101" pitchFamily="49" charset="-122"/>
                <a:ea typeface="楷体_GB2312" panose="02010609030101010101" pitchFamily="49" charset="-122"/>
              </a:rPr>
              <a:t>超岗位评聘”的规定。评审通过后，</a:t>
            </a:r>
            <a:r>
              <a:rPr lang="zh-CN" altLang="en-US" sz="2400" b="1" dirty="0" smtClean="0">
                <a:solidFill>
                  <a:srgbClr val="FF0000"/>
                </a:solidFill>
                <a:latin typeface="楷体_GB2312" panose="02010609030101010101" pitchFamily="49" charset="-122"/>
                <a:ea typeface="楷体_GB2312" panose="02010609030101010101" pitchFamily="49" charset="-122"/>
              </a:rPr>
              <a:t>不受</a:t>
            </a:r>
            <a:r>
              <a:rPr lang="zh-CN" altLang="en-US" sz="2400" b="1" dirty="0" smtClean="0">
                <a:latin typeface="楷体_GB2312" panose="02010609030101010101" pitchFamily="49" charset="-122"/>
                <a:ea typeface="楷体_GB2312" panose="02010609030101010101" pitchFamily="49" charset="-122"/>
              </a:rPr>
              <a:t>“由乡村学校教师岗位流动到非乡村教师岗位，评聘不满</a:t>
            </a:r>
            <a:r>
              <a:rPr lang="en-US" altLang="en-US" sz="2400" b="1" dirty="0" smtClean="0">
                <a:latin typeface="楷体_GB2312" panose="02010609030101010101" pitchFamily="49" charset="-122"/>
                <a:ea typeface="楷体_GB2312" panose="02010609030101010101" pitchFamily="49" charset="-122"/>
              </a:rPr>
              <a:t>5</a:t>
            </a:r>
            <a:r>
              <a:rPr lang="zh-CN" altLang="en-US" sz="2400" b="1" dirty="0" smtClean="0">
                <a:latin typeface="楷体_GB2312" panose="02010609030101010101" pitchFamily="49" charset="-122"/>
                <a:ea typeface="楷体_GB2312" panose="02010609030101010101" pitchFamily="49" charset="-122"/>
              </a:rPr>
              <a:t>年，应重新评聘”的规定限制。</a:t>
            </a:r>
            <a:endParaRPr lang="en-US" altLang="zh-CN" sz="2400" b="1" dirty="0">
              <a:latin typeface="楷体_GB2312" panose="02010609030101010101" pitchFamily="49" charset="-122"/>
              <a:ea typeface="楷体_GB2312" panose="02010609030101010101" pitchFamily="49" charset="-122"/>
            </a:endParaRPr>
          </a:p>
        </p:txBody>
      </p:sp>
    </p:spTree>
  </p:cSld>
  <p:clrMapOvr>
    <a:masterClrMapping/>
  </p:clrMapOvr>
  <p:transition>
    <p:fade/>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zh-CN" altLang="en-US"/>
              <a:t>关于乡村教师</a:t>
            </a:r>
            <a:endParaRPr lang="zh-CN" altLang="en-US"/>
          </a:p>
        </p:txBody>
      </p:sp>
      <p:pic>
        <p:nvPicPr>
          <p:cNvPr id="4" name="图片 3" descr="2.jpg"/>
          <p:cNvPicPr>
            <a:picLocks noChangeAspect="1"/>
          </p:cNvPicPr>
          <p:nvPr/>
        </p:nvPicPr>
        <p:blipFill>
          <a:blip r:embed="rId1"/>
          <a:stretch>
            <a:fillRect/>
          </a:stretch>
        </p:blipFill>
        <p:spPr>
          <a:xfrm>
            <a:off x="2000232" y="928670"/>
            <a:ext cx="4991100" cy="5543550"/>
          </a:xfrm>
          <a:prstGeom prst="rect">
            <a:avLst/>
          </a:prstGeom>
        </p:spPr>
      </p:pic>
    </p:spTree>
  </p:cSld>
  <p:clrMapOvr>
    <a:masterClrMapping/>
  </p:clrMapOvr>
  <p:transition>
    <p:fade/>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zh-CN" altLang="en-US"/>
              <a:t>关于乡村教师</a:t>
            </a:r>
            <a:endParaRPr lang="zh-CN" altLang="en-US"/>
          </a:p>
        </p:txBody>
      </p:sp>
      <p:sp>
        <p:nvSpPr>
          <p:cNvPr id="47107" name="Rectangle 3"/>
          <p:cNvSpPr>
            <a:spLocks noChangeArrowheads="1"/>
          </p:cNvSpPr>
          <p:nvPr/>
        </p:nvSpPr>
        <p:spPr bwMode="auto">
          <a:xfrm>
            <a:off x="785786" y="1857364"/>
            <a:ext cx="7632700" cy="2677656"/>
          </a:xfrm>
          <a:prstGeom prst="rect">
            <a:avLst/>
          </a:prstGeom>
          <a:noFill/>
          <a:ln w="9525">
            <a:noFill/>
            <a:miter lim="800000"/>
          </a:ln>
          <a:effectLst>
            <a:outerShdw dist="17961" dir="13500000" algn="ctr" rotWithShape="0">
              <a:schemeClr val="bg1"/>
            </a:outerShdw>
          </a:effectLst>
        </p:spPr>
        <p:txBody>
          <a:bodyPr wrap="square">
            <a:spAutoFit/>
          </a:bodyPr>
          <a:lstStyle/>
          <a:p>
            <a:pPr>
              <a:lnSpc>
                <a:spcPct val="150000"/>
              </a:lnSpc>
            </a:pPr>
            <a:r>
              <a:rPr lang="zh-CN" altLang="en-US" sz="2800" b="1" dirty="0" smtClean="0">
                <a:latin typeface="楷体_GB2312" panose="02010609030101010101" pitchFamily="49" charset="-122"/>
                <a:ea typeface="楷体_GB2312" panose="02010609030101010101" pitchFamily="49" charset="-122"/>
              </a:rPr>
              <a:t>    各辖市、区要结合实际，建立乡村学校动态管理机制，根据乡镇区划调整等情况，认真研究分析，合理界定本地区乡村学校范围，每两年对乡村学校清单目录核查更新一次。</a:t>
            </a:r>
            <a:endParaRPr lang="en-US" altLang="zh-CN" sz="2800" b="1" dirty="0">
              <a:latin typeface="楷体_GB2312" panose="02010609030101010101" pitchFamily="49" charset="-122"/>
              <a:ea typeface="楷体_GB2312" panose="02010609030101010101" pitchFamily="49" charset="-122"/>
            </a:endParaRPr>
          </a:p>
        </p:txBody>
      </p:sp>
    </p:spTree>
  </p:cSld>
  <p:clrMapOvr>
    <a:masterClrMapping/>
  </p:clrMapOvr>
  <p:transition>
    <p:fade/>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title"/>
          </p:nvPr>
        </p:nvSpPr>
        <p:spPr/>
        <p:txBody>
          <a:bodyPr/>
          <a:lstStyle/>
          <a:p>
            <a:r>
              <a:rPr lang="zh-CN" altLang="en-US" dirty="0"/>
              <a:t>评审条件</a:t>
            </a:r>
            <a:r>
              <a:rPr lang="en-US" altLang="zh-CN" dirty="0"/>
              <a:t>-</a:t>
            </a:r>
            <a:r>
              <a:rPr lang="zh-CN" altLang="en-US" dirty="0"/>
              <a:t>关于评审细则</a:t>
            </a:r>
            <a:endParaRPr lang="zh-CN" altLang="en-US" dirty="0"/>
          </a:p>
        </p:txBody>
      </p:sp>
      <p:sp>
        <p:nvSpPr>
          <p:cNvPr id="19458" name="Rectangle 2"/>
          <p:cNvSpPr>
            <a:spLocks noGrp="1" noChangeArrowheads="1"/>
          </p:cNvSpPr>
          <p:nvPr>
            <p:ph idx="1"/>
          </p:nvPr>
        </p:nvSpPr>
        <p:spPr>
          <a:xfrm>
            <a:off x="214282" y="1285860"/>
            <a:ext cx="8388350" cy="4786346"/>
          </a:xfrm>
        </p:spPr>
        <p:txBody>
          <a:bodyPr>
            <a:normAutofit fontScale="80000"/>
          </a:bodyPr>
          <a:lstStyle/>
          <a:p>
            <a:pPr>
              <a:lnSpc>
                <a:spcPct val="150000"/>
              </a:lnSpc>
              <a:spcBef>
                <a:spcPct val="0"/>
              </a:spcBef>
              <a:buNone/>
            </a:pPr>
            <a:r>
              <a:rPr lang="en-US" altLang="zh-CN" sz="2800" dirty="0" smtClean="0">
                <a:latin typeface="楷体_GB2312" panose="02010609030101010101" pitchFamily="49" charset="-122"/>
                <a:ea typeface="楷体_GB2312" panose="02010609030101010101" pitchFamily="49" charset="-122"/>
              </a:rPr>
              <a:t> 2022</a:t>
            </a:r>
            <a:r>
              <a:rPr lang="zh-CN" altLang="en-US" sz="2800" dirty="0" smtClean="0">
                <a:latin typeface="楷体_GB2312" panose="02010609030101010101" pitchFamily="49" charset="-122"/>
                <a:ea typeface="楷体_GB2312" panose="02010609030101010101" pitchFamily="49" charset="-122"/>
              </a:rPr>
              <a:t>年评审细则与</a:t>
            </a:r>
            <a:r>
              <a:rPr lang="en-US" altLang="zh-CN" sz="2800" dirty="0" smtClean="0">
                <a:latin typeface="楷体_GB2312" panose="02010609030101010101" pitchFamily="49" charset="-122"/>
                <a:ea typeface="楷体_GB2312" panose="02010609030101010101" pitchFamily="49" charset="-122"/>
              </a:rPr>
              <a:t>2021</a:t>
            </a:r>
            <a:r>
              <a:rPr lang="zh-CN" altLang="en-US" sz="2800" dirty="0" smtClean="0">
                <a:latin typeface="楷体_GB2312" panose="02010609030101010101" pitchFamily="49" charset="-122"/>
                <a:ea typeface="楷体_GB2312" panose="02010609030101010101" pitchFamily="49" charset="-122"/>
              </a:rPr>
              <a:t>年评审细则基本保持一致。</a:t>
            </a:r>
            <a:endParaRPr lang="zh-CN" altLang="en-US" sz="2800" dirty="0" smtClean="0">
              <a:latin typeface="楷体_GB2312" panose="02010609030101010101" pitchFamily="49" charset="-122"/>
              <a:ea typeface="楷体_GB2312" panose="02010609030101010101" pitchFamily="49" charset="-122"/>
            </a:endParaRPr>
          </a:p>
          <a:p>
            <a:pPr algn="l">
              <a:lnSpc>
                <a:spcPct val="150000"/>
              </a:lnSpc>
              <a:buNone/>
            </a:pPr>
            <a:r>
              <a:rPr lang="en-US" altLang="zh-CN" sz="2800" dirty="0" smtClean="0">
                <a:solidFill>
                  <a:schemeClr val="tx1"/>
                </a:solidFill>
                <a:latin typeface="楷体_GB2312" panose="02010609030101010101" pitchFamily="49" charset="-122"/>
                <a:ea typeface="楷体_GB2312" panose="02010609030101010101" pitchFamily="49" charset="-122"/>
              </a:rPr>
              <a:t> </a:t>
            </a:r>
            <a:r>
              <a:rPr lang="zh-CN" altLang="en-US" sz="2800" dirty="0" smtClean="0">
                <a:solidFill>
                  <a:schemeClr val="tx1"/>
                </a:solidFill>
                <a:latin typeface="楷体_GB2312" panose="02010609030101010101" pitchFamily="49" charset="-122"/>
                <a:ea typeface="楷体_GB2312" panose="02010609030101010101" pitchFamily="49" charset="-122"/>
              </a:rPr>
              <a:t>关于乡村教师参评一级、高级教科研要求细则有一处新增：</a:t>
            </a:r>
            <a:endParaRPr lang="zh-CN" altLang="en-US" sz="2800" dirty="0" smtClean="0">
              <a:solidFill>
                <a:schemeClr val="tx1"/>
              </a:solidFill>
              <a:latin typeface="楷体_GB2312" panose="02010609030101010101" pitchFamily="49" charset="-122"/>
              <a:ea typeface="楷体_GB2312" panose="02010609030101010101" pitchFamily="49" charset="-122"/>
            </a:endParaRPr>
          </a:p>
          <a:p>
            <a:pPr algn="l">
              <a:lnSpc>
                <a:spcPct val="150000"/>
              </a:lnSpc>
              <a:buNone/>
            </a:pPr>
            <a:r>
              <a:rPr lang="en-US" altLang="zh-CN" sz="2800" dirty="0" smtClean="0">
                <a:solidFill>
                  <a:schemeClr val="tx1"/>
                </a:solidFill>
                <a:latin typeface="楷体_GB2312" panose="02010609030101010101" pitchFamily="49" charset="-122"/>
                <a:ea typeface="楷体_GB2312" panose="02010609030101010101" pitchFamily="49" charset="-122"/>
              </a:rPr>
              <a:t>“</a:t>
            </a:r>
            <a:r>
              <a:rPr lang="zh-CN" altLang="en-US" sz="2800" dirty="0" smtClean="0">
                <a:solidFill>
                  <a:schemeClr val="tx1"/>
                </a:solidFill>
                <a:latin typeface="楷体_GB2312" panose="02010609030101010101" pitchFamily="49" charset="-122"/>
                <a:ea typeface="楷体_GB2312" panose="02010609030101010101" pitchFamily="49" charset="-122"/>
              </a:rPr>
              <a:t>在乡村学校任教满10年且申报之时仍在乡村学校工作的教师，对其论文发表、课题研究不做硬性规定，</a:t>
            </a:r>
            <a:r>
              <a:rPr lang="zh-CN" altLang="en-US" sz="2800" dirty="0" smtClean="0">
                <a:solidFill>
                  <a:srgbClr val="FF0000"/>
                </a:solidFill>
                <a:latin typeface="楷体_GB2312" panose="02010609030101010101" pitchFamily="49" charset="-122"/>
                <a:ea typeface="楷体_GB2312" panose="02010609030101010101" pitchFamily="49" charset="-122"/>
              </a:rPr>
              <a:t>可用研究报告、教学教法经验总结等经专业评价和学校公示、认可的教学成果替代</a:t>
            </a:r>
            <a:r>
              <a:rPr lang="en-US" altLang="zh-CN" sz="2800" dirty="0" smtClean="0">
                <a:latin typeface="楷体_GB2312" panose="02010609030101010101" pitchFamily="49" charset="-122"/>
                <a:ea typeface="楷体_GB2312" panose="02010609030101010101" pitchFamily="49" charset="-122"/>
                <a:sym typeface="+mn-ea"/>
              </a:rPr>
              <a:t>”</a:t>
            </a:r>
            <a:endParaRPr lang="en-US" altLang="zh-CN" sz="2800" dirty="0" smtClean="0">
              <a:latin typeface="楷体_GB2312" panose="02010609030101010101" pitchFamily="49" charset="-122"/>
              <a:ea typeface="楷体_GB2312" panose="02010609030101010101" pitchFamily="49" charset="-122"/>
              <a:sym typeface="+mn-ea"/>
            </a:endParaRPr>
          </a:p>
          <a:p>
            <a:pPr algn="l">
              <a:lnSpc>
                <a:spcPct val="150000"/>
              </a:lnSpc>
              <a:buNone/>
            </a:pPr>
            <a:r>
              <a:rPr lang="zh-CN" altLang="en-US" sz="2800" dirty="0" smtClean="0">
                <a:solidFill>
                  <a:schemeClr val="tx1"/>
                </a:solidFill>
                <a:latin typeface="楷体_GB2312" panose="02010609030101010101" pitchFamily="49" charset="-122"/>
                <a:ea typeface="楷体_GB2312" panose="02010609030101010101" pitchFamily="49" charset="-122"/>
              </a:rPr>
              <a:t> 乡村教师无论是否以乡村教师身份申报，均适用此规定</a:t>
            </a:r>
            <a:r>
              <a:rPr lang="zh-CN" altLang="en-US" sz="2800" dirty="0" smtClean="0">
                <a:latin typeface="楷体_GB2312" panose="02010609030101010101" pitchFamily="49" charset="-122"/>
                <a:ea typeface="楷体_GB2312" panose="02010609030101010101" pitchFamily="49" charset="-122"/>
                <a:sym typeface="+mn-ea"/>
              </a:rPr>
              <a:t>。</a:t>
            </a:r>
            <a:endParaRPr lang="zh-CN" altLang="en-US" sz="2800" dirty="0" smtClean="0">
              <a:solidFill>
                <a:schemeClr val="tx1"/>
              </a:solidFill>
              <a:latin typeface="楷体_GB2312" panose="02010609030101010101" pitchFamily="49" charset="-122"/>
              <a:ea typeface="楷体_GB2312" panose="02010609030101010101" pitchFamily="49" charset="-122"/>
            </a:endParaRPr>
          </a:p>
          <a:p>
            <a:pPr algn="l">
              <a:lnSpc>
                <a:spcPct val="150000"/>
              </a:lnSpc>
              <a:buNone/>
            </a:pPr>
            <a:r>
              <a:rPr lang="zh-CN" altLang="en-US" sz="2800" dirty="0" smtClean="0">
                <a:solidFill>
                  <a:schemeClr val="tx1"/>
                </a:solidFill>
                <a:latin typeface="楷体_GB2312" panose="02010609030101010101" pitchFamily="49" charset="-122"/>
                <a:ea typeface="楷体_GB2312" panose="02010609030101010101" pitchFamily="49" charset="-122"/>
              </a:rPr>
              <a:t> </a:t>
            </a:r>
            <a:endParaRPr lang="en-US" altLang="zh-CN" sz="2800" dirty="0" smtClean="0">
              <a:solidFill>
                <a:schemeClr val="tx1"/>
              </a:solidFill>
              <a:latin typeface="楷体_GB2312" panose="02010609030101010101" pitchFamily="49" charset="-122"/>
              <a:ea typeface="楷体_GB2312" panose="02010609030101010101" pitchFamily="49" charset="-122"/>
            </a:endParaRPr>
          </a:p>
          <a:p>
            <a:pPr>
              <a:lnSpc>
                <a:spcPct val="150000"/>
              </a:lnSpc>
              <a:spcBef>
                <a:spcPct val="0"/>
              </a:spcBef>
              <a:buFont typeface="Wingdings" panose="05000000000000000000" pitchFamily="2" charset="2"/>
              <a:buNone/>
            </a:pPr>
            <a:endParaRPr lang="zh-CN" altLang="en-US" sz="3200" dirty="0">
              <a:latin typeface="楷体_GB2312" panose="02010609030101010101" pitchFamily="49" charset="-122"/>
              <a:ea typeface="楷体_GB2312" panose="02010609030101010101" pitchFamily="49" charset="-122"/>
            </a:endParaRPr>
          </a:p>
        </p:txBody>
      </p:sp>
    </p:spTree>
  </p:cSld>
  <p:clrMapOvr>
    <a:masterClrMapping/>
  </p:clrMapOvr>
  <p:transition>
    <p:fade/>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zh-CN" altLang="en-US"/>
              <a:t>评审条件－关于出版物</a:t>
            </a:r>
            <a:endParaRPr lang="zh-CN" altLang="en-US"/>
          </a:p>
        </p:txBody>
      </p:sp>
      <p:sp>
        <p:nvSpPr>
          <p:cNvPr id="34826" name="Rectangle 10"/>
          <p:cNvSpPr>
            <a:spLocks noChangeArrowheads="1"/>
          </p:cNvSpPr>
          <p:nvPr/>
        </p:nvSpPr>
        <p:spPr bwMode="auto">
          <a:xfrm>
            <a:off x="255588" y="1028700"/>
            <a:ext cx="8888412" cy="5539105"/>
          </a:xfrm>
          <a:prstGeom prst="rect">
            <a:avLst/>
          </a:prstGeom>
          <a:noFill/>
          <a:ln w="9525">
            <a:noFill/>
            <a:miter lim="800000"/>
          </a:ln>
          <a:effectLst/>
        </p:spPr>
        <p:txBody>
          <a:bodyPr>
            <a:spAutoFit/>
          </a:bodyPr>
          <a:lstStyle/>
          <a:p>
            <a:br>
              <a:rPr lang="zh-CN" altLang="en-US" dirty="0">
                <a:solidFill>
                  <a:srgbClr val="0039AC"/>
                </a:solidFill>
                <a:ea typeface="宋体" panose="02010600030101010101" pitchFamily="2" charset="-122"/>
              </a:rPr>
            </a:br>
            <a:r>
              <a:rPr lang="en-US" altLang="zh-CN" sz="2800" b="1" dirty="0">
                <a:solidFill>
                  <a:srgbClr val="080808"/>
                </a:solidFill>
                <a:ea typeface="宋体" panose="02010600030101010101" pitchFamily="2" charset="-122"/>
              </a:rPr>
              <a:t>1</a:t>
            </a:r>
            <a:r>
              <a:rPr lang="zh-CN" altLang="en-US" sz="2800" b="1" dirty="0">
                <a:solidFill>
                  <a:srgbClr val="080808"/>
                </a:solidFill>
                <a:ea typeface="宋体" panose="02010600030101010101" pitchFamily="2" charset="-122"/>
              </a:rPr>
              <a:t>、正规刊物发表</a:t>
            </a:r>
            <a:r>
              <a:rPr lang="en-US" altLang="zh-CN" sz="2800" b="1" dirty="0">
                <a:solidFill>
                  <a:srgbClr val="080808"/>
                </a:solidFill>
                <a:ea typeface="宋体" panose="02010600030101010101" pitchFamily="2" charset="-122"/>
              </a:rPr>
              <a:t>—</a:t>
            </a:r>
            <a:endParaRPr lang="en-US" altLang="zh-CN" sz="2800" b="1" dirty="0">
              <a:solidFill>
                <a:srgbClr val="080808"/>
              </a:solidFill>
              <a:ea typeface="宋体" panose="02010600030101010101" pitchFamily="2" charset="-122"/>
            </a:endParaRPr>
          </a:p>
          <a:p>
            <a:r>
              <a:rPr lang="zh-CN" altLang="en-US" sz="2800" dirty="0" smtClean="0">
                <a:solidFill>
                  <a:srgbClr val="080808"/>
                </a:solidFill>
                <a:ea typeface="宋体" panose="02010600030101010101" pitchFamily="2" charset="-122"/>
              </a:rPr>
              <a:t>可在“国家新闻出版署”网站的“办事服务”栏目查询刊物的信息。</a:t>
            </a:r>
            <a:endParaRPr lang="zh-CN" altLang="en-US" sz="2800" dirty="0">
              <a:solidFill>
                <a:srgbClr val="080808"/>
              </a:solidFill>
              <a:ea typeface="宋体" panose="02010600030101010101" pitchFamily="2" charset="-122"/>
            </a:endParaRPr>
          </a:p>
          <a:p>
            <a:br>
              <a:rPr lang="zh-CN" altLang="en-US" sz="2800" dirty="0">
                <a:solidFill>
                  <a:srgbClr val="080808"/>
                </a:solidFill>
                <a:ea typeface="宋体" panose="02010600030101010101" pitchFamily="2" charset="-122"/>
              </a:rPr>
            </a:br>
            <a:r>
              <a:rPr lang="en-US" altLang="zh-CN" sz="2800" b="1" dirty="0">
                <a:solidFill>
                  <a:srgbClr val="080808"/>
                </a:solidFill>
                <a:ea typeface="宋体" panose="02010600030101010101" pitchFamily="2" charset="-122"/>
              </a:rPr>
              <a:t>2</a:t>
            </a:r>
            <a:r>
              <a:rPr lang="zh-CN" altLang="en-US" sz="2800" b="1" dirty="0">
                <a:solidFill>
                  <a:srgbClr val="080808"/>
                </a:solidFill>
                <a:ea typeface="宋体" panose="02010600030101010101" pitchFamily="2" charset="-122"/>
              </a:rPr>
              <a:t>、认可的无公开刊号的出版物：</a:t>
            </a:r>
            <a:br>
              <a:rPr lang="zh-CN" altLang="en-US" sz="2800" dirty="0">
                <a:solidFill>
                  <a:srgbClr val="080808"/>
                </a:solidFill>
                <a:ea typeface="宋体" panose="02010600030101010101" pitchFamily="2" charset="-122"/>
              </a:rPr>
            </a:br>
            <a:r>
              <a:rPr lang="zh-CN" altLang="en-US" sz="2800" dirty="0">
                <a:solidFill>
                  <a:srgbClr val="080808"/>
                </a:solidFill>
                <a:ea typeface="宋体" panose="02010600030101010101" pitchFamily="2" charset="-122"/>
              </a:rPr>
              <a:t>（</a:t>
            </a:r>
            <a:r>
              <a:rPr lang="en-US" altLang="zh-CN" sz="2800" dirty="0">
                <a:solidFill>
                  <a:srgbClr val="080808"/>
                </a:solidFill>
                <a:ea typeface="宋体" panose="02010600030101010101" pitchFamily="2" charset="-122"/>
              </a:rPr>
              <a:t>1</a:t>
            </a:r>
            <a:r>
              <a:rPr lang="zh-CN" altLang="en-US" sz="2800" dirty="0">
                <a:solidFill>
                  <a:srgbClr val="080808"/>
                </a:solidFill>
                <a:ea typeface="宋体" panose="02010600030101010101" pitchFamily="2" charset="-122"/>
              </a:rPr>
              <a:t>）</a:t>
            </a:r>
            <a:r>
              <a:rPr lang="en-US" altLang="zh-CN" sz="2800" dirty="0">
                <a:solidFill>
                  <a:srgbClr val="080808"/>
                </a:solidFill>
                <a:ea typeface="宋体" panose="02010600030101010101" pitchFamily="2" charset="-122"/>
              </a:rPr>
              <a:t>《</a:t>
            </a:r>
            <a:r>
              <a:rPr lang="zh-CN" altLang="en-US" sz="2800" dirty="0">
                <a:solidFill>
                  <a:srgbClr val="080808"/>
                </a:solidFill>
                <a:ea typeface="宋体" panose="02010600030101010101" pitchFamily="2" charset="-122"/>
              </a:rPr>
              <a:t>常州教师教育</a:t>
            </a:r>
            <a:r>
              <a:rPr lang="en-US" altLang="zh-CN" sz="2800" dirty="0">
                <a:solidFill>
                  <a:srgbClr val="080808"/>
                </a:solidFill>
                <a:ea typeface="宋体" panose="02010600030101010101" pitchFamily="2" charset="-122"/>
              </a:rPr>
              <a:t>》</a:t>
            </a:r>
            <a:r>
              <a:rPr lang="zh-CN" altLang="en-US" sz="2800" dirty="0">
                <a:solidFill>
                  <a:srgbClr val="080808"/>
                </a:solidFill>
                <a:ea typeface="宋体" panose="02010600030101010101" pitchFamily="2" charset="-122"/>
              </a:rPr>
              <a:t>；</a:t>
            </a:r>
            <a:br>
              <a:rPr lang="zh-CN" altLang="en-US" sz="2800" dirty="0">
                <a:solidFill>
                  <a:srgbClr val="080808"/>
                </a:solidFill>
                <a:ea typeface="宋体" panose="02010600030101010101" pitchFamily="2" charset="-122"/>
              </a:rPr>
            </a:br>
            <a:r>
              <a:rPr lang="zh-CN" altLang="en-US" sz="2800" dirty="0">
                <a:solidFill>
                  <a:srgbClr val="080808"/>
                </a:solidFill>
                <a:ea typeface="宋体" panose="02010600030101010101" pitchFamily="2" charset="-122"/>
              </a:rPr>
              <a:t>（</a:t>
            </a:r>
            <a:r>
              <a:rPr lang="en-US" altLang="zh-CN" sz="2800" dirty="0">
                <a:solidFill>
                  <a:srgbClr val="080808"/>
                </a:solidFill>
                <a:ea typeface="宋体" panose="02010600030101010101" pitchFamily="2" charset="-122"/>
              </a:rPr>
              <a:t>2</a:t>
            </a:r>
            <a:r>
              <a:rPr lang="zh-CN" altLang="en-US" sz="2800" dirty="0">
                <a:solidFill>
                  <a:srgbClr val="080808"/>
                </a:solidFill>
                <a:ea typeface="宋体" panose="02010600030101010101" pitchFamily="2" charset="-122"/>
              </a:rPr>
              <a:t>）</a:t>
            </a:r>
            <a:r>
              <a:rPr lang="en-US" altLang="zh-CN" sz="2800" dirty="0">
                <a:solidFill>
                  <a:srgbClr val="080808"/>
                </a:solidFill>
                <a:ea typeface="宋体" panose="02010600030101010101" pitchFamily="2" charset="-122"/>
              </a:rPr>
              <a:t>《</a:t>
            </a:r>
            <a:r>
              <a:rPr lang="zh-CN" altLang="en-US" sz="2800" dirty="0">
                <a:solidFill>
                  <a:srgbClr val="080808"/>
                </a:solidFill>
                <a:ea typeface="宋体" panose="02010600030101010101" pitchFamily="2" charset="-122"/>
              </a:rPr>
              <a:t>常州</a:t>
            </a:r>
            <a:r>
              <a:rPr lang="zh-CN" altLang="en-US" sz="2800" dirty="0" smtClean="0">
                <a:solidFill>
                  <a:srgbClr val="080808"/>
                </a:solidFill>
                <a:ea typeface="宋体" panose="02010600030101010101" pitchFamily="2" charset="-122"/>
              </a:rPr>
              <a:t>教育</a:t>
            </a:r>
            <a:r>
              <a:rPr lang="en-US" altLang="zh-CN" sz="2800" dirty="0" smtClean="0">
                <a:solidFill>
                  <a:srgbClr val="080808"/>
                </a:solidFill>
                <a:ea typeface="宋体" panose="02010600030101010101" pitchFamily="2" charset="-122"/>
              </a:rPr>
              <a:t>》</a:t>
            </a:r>
            <a:r>
              <a:rPr lang="zh-CN" altLang="en-US" sz="2800" dirty="0">
                <a:solidFill>
                  <a:srgbClr val="080808"/>
                </a:solidFill>
                <a:ea typeface="宋体" panose="02010600030101010101" pitchFamily="2" charset="-122"/>
              </a:rPr>
              <a:t>；</a:t>
            </a:r>
            <a:br>
              <a:rPr lang="zh-CN" altLang="en-US" sz="2800" dirty="0">
                <a:solidFill>
                  <a:srgbClr val="080808"/>
                </a:solidFill>
                <a:ea typeface="宋体" panose="02010600030101010101" pitchFamily="2" charset="-122"/>
              </a:rPr>
            </a:br>
            <a:r>
              <a:rPr lang="zh-CN" altLang="en-US" sz="2800" dirty="0">
                <a:solidFill>
                  <a:srgbClr val="080808"/>
                </a:solidFill>
                <a:ea typeface="宋体" panose="02010600030101010101" pitchFamily="2" charset="-122"/>
              </a:rPr>
              <a:t>（</a:t>
            </a:r>
            <a:r>
              <a:rPr lang="en-US" altLang="zh-CN" sz="2800" dirty="0">
                <a:solidFill>
                  <a:srgbClr val="080808"/>
                </a:solidFill>
                <a:ea typeface="宋体" panose="02010600030101010101" pitchFamily="2" charset="-122"/>
              </a:rPr>
              <a:t>3</a:t>
            </a:r>
            <a:r>
              <a:rPr lang="zh-CN" altLang="en-US" sz="2800" dirty="0">
                <a:solidFill>
                  <a:srgbClr val="080808"/>
                </a:solidFill>
                <a:ea typeface="宋体" panose="02010600030101010101" pitchFamily="2" charset="-122"/>
              </a:rPr>
              <a:t>）常州电大</a:t>
            </a:r>
            <a:r>
              <a:rPr lang="en-US" altLang="zh-CN" sz="2800" dirty="0">
                <a:solidFill>
                  <a:srgbClr val="080808"/>
                </a:solidFill>
                <a:ea typeface="宋体" panose="02010600030101010101" pitchFamily="2" charset="-122"/>
              </a:rPr>
              <a:t>《</a:t>
            </a:r>
            <a:r>
              <a:rPr lang="zh-CN" altLang="en-US" sz="2800" dirty="0">
                <a:solidFill>
                  <a:srgbClr val="080808"/>
                </a:solidFill>
                <a:ea typeface="宋体" panose="02010600030101010101" pitchFamily="2" charset="-122"/>
              </a:rPr>
              <a:t>学苑</a:t>
            </a:r>
            <a:r>
              <a:rPr lang="en-US" altLang="zh-CN" sz="2800" dirty="0">
                <a:solidFill>
                  <a:srgbClr val="080808"/>
                </a:solidFill>
                <a:ea typeface="宋体" panose="02010600030101010101" pitchFamily="2" charset="-122"/>
              </a:rPr>
              <a:t>》</a:t>
            </a:r>
            <a:r>
              <a:rPr lang="zh-CN" altLang="en-US" sz="2800" dirty="0">
                <a:solidFill>
                  <a:srgbClr val="080808"/>
                </a:solidFill>
                <a:ea typeface="宋体" panose="02010600030101010101" pitchFamily="2" charset="-122"/>
              </a:rPr>
              <a:t>；</a:t>
            </a:r>
            <a:endParaRPr lang="zh-CN" altLang="en-US" sz="2800" dirty="0">
              <a:solidFill>
                <a:srgbClr val="080808"/>
              </a:solidFill>
              <a:ea typeface="宋体" panose="02010600030101010101" pitchFamily="2" charset="-122"/>
            </a:endParaRPr>
          </a:p>
          <a:p>
            <a:r>
              <a:rPr lang="zh-CN" altLang="en-US" sz="2800" dirty="0">
                <a:solidFill>
                  <a:srgbClr val="080808"/>
                </a:solidFill>
                <a:ea typeface="宋体" panose="02010600030101010101" pitchFamily="2" charset="-122"/>
              </a:rPr>
              <a:t>（</a:t>
            </a:r>
            <a:r>
              <a:rPr lang="en-US" altLang="zh-CN" sz="2800" dirty="0">
                <a:solidFill>
                  <a:srgbClr val="080808"/>
                </a:solidFill>
                <a:ea typeface="宋体" panose="02010600030101010101" pitchFamily="2" charset="-122"/>
              </a:rPr>
              <a:t>4</a:t>
            </a:r>
            <a:r>
              <a:rPr lang="zh-CN" altLang="en-US" sz="2800" dirty="0">
                <a:solidFill>
                  <a:srgbClr val="080808"/>
                </a:solidFill>
                <a:ea typeface="宋体" panose="02010600030101010101" pitchFamily="2" charset="-122"/>
              </a:rPr>
              <a:t>）</a:t>
            </a:r>
            <a:r>
              <a:rPr lang="en-US" altLang="zh-CN" sz="2800" dirty="0">
                <a:solidFill>
                  <a:srgbClr val="080808"/>
                </a:solidFill>
                <a:ea typeface="宋体" panose="02010600030101010101" pitchFamily="2" charset="-122"/>
              </a:rPr>
              <a:t>《</a:t>
            </a:r>
            <a:r>
              <a:rPr lang="zh-CN" altLang="en-US" sz="2800" dirty="0">
                <a:solidFill>
                  <a:srgbClr val="080808"/>
                </a:solidFill>
                <a:ea typeface="宋体" panose="02010600030101010101" pitchFamily="2" charset="-122"/>
              </a:rPr>
              <a:t>常州终身教育</a:t>
            </a:r>
            <a:r>
              <a:rPr lang="en-US" altLang="zh-CN" sz="2800" dirty="0">
                <a:solidFill>
                  <a:srgbClr val="080808"/>
                </a:solidFill>
                <a:ea typeface="宋体" panose="02010600030101010101" pitchFamily="2" charset="-122"/>
              </a:rPr>
              <a:t>》</a:t>
            </a:r>
            <a:br>
              <a:rPr lang="en-US" altLang="zh-CN" sz="2800" dirty="0">
                <a:solidFill>
                  <a:srgbClr val="080808"/>
                </a:solidFill>
                <a:ea typeface="宋体" panose="02010600030101010101" pitchFamily="2" charset="-122"/>
              </a:rPr>
            </a:br>
            <a:r>
              <a:rPr lang="zh-CN" altLang="en-US" sz="2800" dirty="0">
                <a:solidFill>
                  <a:srgbClr val="080808"/>
                </a:solidFill>
                <a:ea typeface="宋体" panose="02010600030101010101" pitchFamily="2" charset="-122"/>
              </a:rPr>
              <a:t>（</a:t>
            </a:r>
            <a:r>
              <a:rPr lang="en-US" altLang="zh-CN" sz="2800" dirty="0">
                <a:solidFill>
                  <a:srgbClr val="080808"/>
                </a:solidFill>
                <a:ea typeface="宋体" panose="02010600030101010101" pitchFamily="2" charset="-122"/>
              </a:rPr>
              <a:t>5</a:t>
            </a:r>
            <a:r>
              <a:rPr lang="zh-CN" altLang="en-US" sz="2800" dirty="0">
                <a:solidFill>
                  <a:srgbClr val="080808"/>
                </a:solidFill>
                <a:ea typeface="宋体" panose="02010600030101010101" pitchFamily="2" charset="-122"/>
              </a:rPr>
              <a:t>）市</a:t>
            </a:r>
            <a:r>
              <a:rPr lang="zh-CN" altLang="en-US" sz="2800" dirty="0" smtClean="0">
                <a:solidFill>
                  <a:srgbClr val="080808"/>
                </a:solidFill>
                <a:ea typeface="宋体" panose="02010600030101010101" pitchFamily="2" charset="-122"/>
              </a:rPr>
              <a:t>教科院</a:t>
            </a:r>
            <a:r>
              <a:rPr lang="en-US" altLang="zh-CN" sz="2800" dirty="0" smtClean="0">
                <a:solidFill>
                  <a:srgbClr val="080808"/>
                </a:solidFill>
                <a:ea typeface="宋体" panose="02010600030101010101" pitchFamily="2" charset="-122"/>
              </a:rPr>
              <a:t>《</a:t>
            </a:r>
            <a:r>
              <a:rPr lang="zh-CN" altLang="en-US" sz="2800" dirty="0">
                <a:solidFill>
                  <a:srgbClr val="080808"/>
                </a:solidFill>
                <a:ea typeface="宋体" panose="02010600030101010101" pitchFamily="2" charset="-122"/>
              </a:rPr>
              <a:t>课程与教学</a:t>
            </a:r>
            <a:r>
              <a:rPr lang="en-US" altLang="zh-CN" sz="2800" dirty="0">
                <a:solidFill>
                  <a:srgbClr val="080808"/>
                </a:solidFill>
                <a:ea typeface="宋体" panose="02010600030101010101" pitchFamily="2" charset="-122"/>
              </a:rPr>
              <a:t>》—</a:t>
            </a:r>
            <a:r>
              <a:rPr lang="zh-CN" altLang="en-US" sz="2800" dirty="0">
                <a:solidFill>
                  <a:srgbClr val="080808"/>
                </a:solidFill>
                <a:ea typeface="宋体" panose="02010600030101010101" pitchFamily="2" charset="-122"/>
              </a:rPr>
              <a:t>视作省级刊物。</a:t>
            </a:r>
            <a:br>
              <a:rPr lang="zh-CN" altLang="en-US" sz="2800" dirty="0">
                <a:solidFill>
                  <a:srgbClr val="080808"/>
                </a:solidFill>
                <a:ea typeface="宋体" panose="02010600030101010101" pitchFamily="2" charset="-122"/>
              </a:rPr>
            </a:br>
            <a:r>
              <a:rPr lang="en-US" altLang="zh-CN" sz="2800" b="1" dirty="0">
                <a:solidFill>
                  <a:srgbClr val="080808"/>
                </a:solidFill>
                <a:ea typeface="宋体" panose="02010600030101010101" pitchFamily="2" charset="-122"/>
              </a:rPr>
              <a:t>3</a:t>
            </a:r>
            <a:r>
              <a:rPr lang="zh-CN" altLang="en-US" sz="2800" b="1" dirty="0">
                <a:solidFill>
                  <a:srgbClr val="080808"/>
                </a:solidFill>
                <a:ea typeface="宋体" panose="02010600030101010101" pitchFamily="2" charset="-122"/>
              </a:rPr>
              <a:t>、</a:t>
            </a:r>
            <a:r>
              <a:rPr lang="en-US" altLang="zh-CN" sz="2800" b="1" dirty="0">
                <a:solidFill>
                  <a:srgbClr val="080808"/>
                </a:solidFill>
                <a:ea typeface="宋体" panose="02010600030101010101" pitchFamily="2" charset="-122"/>
              </a:rPr>
              <a:t>《</a:t>
            </a:r>
            <a:r>
              <a:rPr lang="zh-CN" altLang="en-US" sz="2800" b="1" dirty="0">
                <a:solidFill>
                  <a:srgbClr val="080808"/>
                </a:solidFill>
                <a:ea typeface="宋体" panose="02010600030101010101" pitchFamily="2" charset="-122"/>
              </a:rPr>
              <a:t>常州日报</a:t>
            </a:r>
            <a:r>
              <a:rPr lang="en-US" altLang="zh-CN" sz="2800" b="1" dirty="0">
                <a:solidFill>
                  <a:srgbClr val="080808"/>
                </a:solidFill>
                <a:ea typeface="宋体" panose="02010600030101010101" pitchFamily="2" charset="-122"/>
              </a:rPr>
              <a:t>》</a:t>
            </a:r>
            <a:r>
              <a:rPr lang="zh-CN" altLang="en-US" sz="2800" b="1" dirty="0">
                <a:solidFill>
                  <a:srgbClr val="080808"/>
                </a:solidFill>
                <a:ea typeface="宋体" panose="02010600030101010101" pitchFamily="2" charset="-122"/>
              </a:rPr>
              <a:t>和</a:t>
            </a:r>
            <a:r>
              <a:rPr lang="en-US" altLang="zh-CN" sz="2800" b="1" dirty="0">
                <a:solidFill>
                  <a:srgbClr val="080808"/>
                </a:solidFill>
                <a:ea typeface="宋体" panose="02010600030101010101" pitchFamily="2" charset="-122"/>
              </a:rPr>
              <a:t>《</a:t>
            </a:r>
            <a:r>
              <a:rPr lang="zh-CN" altLang="en-US" sz="2800" b="1" dirty="0">
                <a:solidFill>
                  <a:srgbClr val="080808"/>
                </a:solidFill>
                <a:ea typeface="宋体" panose="02010600030101010101" pitchFamily="2" charset="-122"/>
              </a:rPr>
              <a:t>常州晚报</a:t>
            </a:r>
            <a:r>
              <a:rPr lang="en-US" altLang="zh-CN" sz="2800" b="1" dirty="0">
                <a:solidFill>
                  <a:srgbClr val="080808"/>
                </a:solidFill>
                <a:ea typeface="宋体" panose="02010600030101010101" pitchFamily="2" charset="-122"/>
              </a:rPr>
              <a:t>》</a:t>
            </a:r>
            <a:r>
              <a:rPr lang="zh-CN" altLang="en-US" sz="2800" b="1" dirty="0">
                <a:solidFill>
                  <a:srgbClr val="080808"/>
                </a:solidFill>
                <a:ea typeface="宋体" panose="02010600030101010101" pitchFamily="2" charset="-122"/>
              </a:rPr>
              <a:t>教育版上发表的论文也认可。</a:t>
            </a:r>
            <a:endParaRPr lang="zh-CN" altLang="en-US" sz="2800" b="1" dirty="0">
              <a:solidFill>
                <a:srgbClr val="080808"/>
              </a:solidFill>
              <a:ea typeface="宋体" panose="02010600030101010101" pitchFamily="2" charset="-122"/>
            </a:endParaRPr>
          </a:p>
        </p:txBody>
      </p:sp>
      <p:sp>
        <p:nvSpPr>
          <p:cNvPr id="34827" name="AutoShape 11"/>
          <p:cNvSpPr/>
          <p:nvPr/>
        </p:nvSpPr>
        <p:spPr bwMode="auto">
          <a:xfrm>
            <a:off x="4500562" y="3714752"/>
            <a:ext cx="431800" cy="1368425"/>
          </a:xfrm>
          <a:prstGeom prst="rightBrace">
            <a:avLst>
              <a:gd name="adj1" fmla="val 26409"/>
              <a:gd name="adj2" fmla="val 50000"/>
            </a:avLst>
          </a:prstGeom>
          <a:noFill/>
          <a:ln w="9525">
            <a:solidFill>
              <a:schemeClr val="tx1"/>
            </a:solidFill>
            <a:round/>
          </a:ln>
          <a:effectLst/>
        </p:spPr>
        <p:txBody>
          <a:bodyPr wrap="none" anchor="ctr"/>
          <a:lstStyle/>
          <a:p>
            <a:pPr algn="ctr"/>
            <a:r>
              <a:rPr lang="zh-CN" altLang="en-US"/>
              <a:t>          </a:t>
            </a:r>
            <a:endParaRPr lang="zh-CN" altLang="en-US"/>
          </a:p>
        </p:txBody>
      </p:sp>
      <p:sp>
        <p:nvSpPr>
          <p:cNvPr id="34828" name="Text Box 12"/>
          <p:cNvSpPr txBox="1">
            <a:spLocks noChangeArrowheads="1"/>
          </p:cNvSpPr>
          <p:nvPr/>
        </p:nvSpPr>
        <p:spPr bwMode="auto">
          <a:xfrm>
            <a:off x="5072066" y="4071942"/>
            <a:ext cx="2952750" cy="519113"/>
          </a:xfrm>
          <a:prstGeom prst="rect">
            <a:avLst/>
          </a:prstGeom>
          <a:noFill/>
          <a:ln w="9525">
            <a:noFill/>
            <a:miter lim="800000"/>
          </a:ln>
          <a:effectLst>
            <a:outerShdw dist="17961" dir="13500000" algn="ctr" rotWithShape="0">
              <a:schemeClr val="bg1"/>
            </a:outerShdw>
          </a:effectLst>
        </p:spPr>
        <p:txBody>
          <a:bodyPr>
            <a:spAutoFit/>
          </a:bodyPr>
          <a:lstStyle/>
          <a:p>
            <a:pPr>
              <a:spcBef>
                <a:spcPct val="50000"/>
              </a:spcBef>
            </a:pPr>
            <a:r>
              <a:rPr lang="zh-CN" altLang="en-US" sz="2800" dirty="0">
                <a:ea typeface="宋体" panose="02010600030101010101" pitchFamily="2" charset="-122"/>
              </a:rPr>
              <a:t>视作市级刊物</a:t>
            </a:r>
            <a:endParaRPr lang="zh-CN" altLang="en-US" sz="2800" dirty="0">
              <a:ea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zh-CN" altLang="en-US"/>
              <a:t>评审条件－关于加权</a:t>
            </a:r>
            <a:endParaRPr lang="zh-CN" altLang="en-US"/>
          </a:p>
        </p:txBody>
      </p:sp>
      <p:sp>
        <p:nvSpPr>
          <p:cNvPr id="28675" name="Rectangle 3"/>
          <p:cNvSpPr>
            <a:spLocks noGrp="1" noChangeArrowheads="1"/>
          </p:cNvSpPr>
          <p:nvPr>
            <p:ph idx="1"/>
          </p:nvPr>
        </p:nvSpPr>
        <p:spPr>
          <a:xfrm>
            <a:off x="468313" y="1441450"/>
            <a:ext cx="8207375" cy="3859213"/>
          </a:xfrm>
        </p:spPr>
        <p:txBody>
          <a:bodyPr/>
          <a:lstStyle/>
          <a:p>
            <a:pPr marL="0" indent="0">
              <a:lnSpc>
                <a:spcPct val="130000"/>
              </a:lnSpc>
              <a:buFont typeface="Wingdings" panose="05000000000000000000" pitchFamily="2" charset="2"/>
              <a:buNone/>
            </a:pPr>
            <a:r>
              <a:rPr lang="zh-CN" altLang="en-US" sz="3200" b="0">
                <a:latin typeface="宋体" panose="02010600030101010101" pitchFamily="2" charset="-122"/>
                <a:ea typeface="宋体" panose="02010600030101010101" pitchFamily="2" charset="-122"/>
              </a:rPr>
              <a:t>    评审高级教师时，申报人员某一方面基本条件“略有欠缺”，可用</a:t>
            </a:r>
            <a:r>
              <a:rPr lang="zh-CN" altLang="en-US" sz="3200" b="0">
                <a:solidFill>
                  <a:srgbClr val="FF0000"/>
                </a:solidFill>
                <a:latin typeface="宋体" panose="02010600030101010101" pitchFamily="2" charset="-122"/>
                <a:ea typeface="宋体" panose="02010600030101010101" pitchFamily="2" charset="-122"/>
              </a:rPr>
              <a:t>同一方面</a:t>
            </a:r>
            <a:r>
              <a:rPr lang="zh-CN" altLang="en-US" sz="3200" b="0">
                <a:latin typeface="宋体" panose="02010600030101010101" pitchFamily="2" charset="-122"/>
                <a:ea typeface="宋体" panose="02010600030101010101" pitchFamily="2" charset="-122"/>
              </a:rPr>
              <a:t>的加权条件作适当弥补，且所有加权条件合计</a:t>
            </a:r>
            <a:r>
              <a:rPr lang="zh-CN" altLang="en-US" sz="3200" b="0">
                <a:solidFill>
                  <a:srgbClr val="FF0000"/>
                </a:solidFill>
                <a:latin typeface="宋体" panose="02010600030101010101" pitchFamily="2" charset="-122"/>
                <a:ea typeface="宋体" panose="02010600030101010101" pitchFamily="2" charset="-122"/>
              </a:rPr>
              <a:t>只能使用</a:t>
            </a:r>
            <a:r>
              <a:rPr lang="en-US" altLang="zh-CN" sz="3200" b="0">
                <a:solidFill>
                  <a:srgbClr val="FF0000"/>
                </a:solidFill>
                <a:latin typeface="宋体" panose="02010600030101010101" pitchFamily="2" charset="-122"/>
                <a:ea typeface="宋体" panose="02010600030101010101" pitchFamily="2" charset="-122"/>
              </a:rPr>
              <a:t>1</a:t>
            </a:r>
            <a:r>
              <a:rPr lang="zh-CN" altLang="en-US" sz="3200" b="0">
                <a:solidFill>
                  <a:srgbClr val="FF0000"/>
                </a:solidFill>
                <a:latin typeface="宋体" panose="02010600030101010101" pitchFamily="2" charset="-122"/>
                <a:ea typeface="宋体" panose="02010600030101010101" pitchFamily="2" charset="-122"/>
              </a:rPr>
              <a:t>次</a:t>
            </a:r>
            <a:r>
              <a:rPr lang="zh-CN" altLang="en-US" sz="3200" b="0">
                <a:latin typeface="宋体" panose="02010600030101010101" pitchFamily="2" charset="-122"/>
                <a:ea typeface="宋体" panose="02010600030101010101" pitchFamily="2" charset="-122"/>
              </a:rPr>
              <a:t>。</a:t>
            </a:r>
            <a:r>
              <a:rPr lang="zh-CN" altLang="en-US" sz="3200" b="0">
                <a:solidFill>
                  <a:srgbClr val="FF0000"/>
                </a:solidFill>
                <a:latin typeface="宋体" panose="02010600030101010101" pitchFamily="2" charset="-122"/>
                <a:ea typeface="宋体" panose="02010600030101010101" pitchFamily="2" charset="-122"/>
              </a:rPr>
              <a:t>“略有欠缺”的尺度</a:t>
            </a:r>
            <a:r>
              <a:rPr lang="zh-CN" altLang="en-US" sz="3200" b="0">
                <a:latin typeface="宋体" panose="02010600030101010101" pitchFamily="2" charset="-122"/>
                <a:ea typeface="宋体" panose="02010600030101010101" pitchFamily="2" charset="-122"/>
              </a:rPr>
              <a:t>须由评审委员会根据实际情况确定。 </a:t>
            </a:r>
            <a:endParaRPr lang="zh-CN" altLang="en-US" sz="3200" b="0">
              <a:latin typeface="宋体" panose="02010600030101010101" pitchFamily="2" charset="-122"/>
              <a:ea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zh-CN" altLang="en-US"/>
              <a:t>多元评价</a:t>
            </a:r>
            <a:endParaRPr lang="zh-CN" altLang="en-US"/>
          </a:p>
        </p:txBody>
      </p:sp>
      <p:sp>
        <p:nvSpPr>
          <p:cNvPr id="33795" name="Rectangle 3"/>
          <p:cNvSpPr>
            <a:spLocks noGrp="1" noChangeArrowheads="1"/>
          </p:cNvSpPr>
          <p:nvPr>
            <p:ph idx="1"/>
          </p:nvPr>
        </p:nvSpPr>
        <p:spPr>
          <a:xfrm>
            <a:off x="468313" y="836613"/>
            <a:ext cx="8496300" cy="4940300"/>
          </a:xfrm>
        </p:spPr>
        <p:txBody>
          <a:bodyPr/>
          <a:lstStyle/>
          <a:p>
            <a:pPr marL="0" indent="0">
              <a:lnSpc>
                <a:spcPct val="130000"/>
              </a:lnSpc>
              <a:spcBef>
                <a:spcPct val="0"/>
              </a:spcBef>
              <a:buFont typeface="Wingdings" panose="05000000000000000000" pitchFamily="2" charset="2"/>
              <a:buNone/>
            </a:pPr>
            <a:r>
              <a:rPr lang="zh-CN" altLang="en-US" sz="3000">
                <a:latin typeface="宋体" panose="02010600030101010101" pitchFamily="2" charset="-122"/>
                <a:ea typeface="宋体" panose="02010600030101010101" pitchFamily="2" charset="-122"/>
              </a:rPr>
              <a:t>一、免考对象</a:t>
            </a:r>
            <a:endParaRPr lang="zh-CN" altLang="en-US" sz="3000">
              <a:latin typeface="宋体" panose="02010600030101010101" pitchFamily="2" charset="-122"/>
              <a:ea typeface="宋体" panose="02010600030101010101" pitchFamily="2" charset="-122"/>
            </a:endParaRPr>
          </a:p>
          <a:p>
            <a:pPr marL="0" indent="0">
              <a:lnSpc>
                <a:spcPct val="130000"/>
              </a:lnSpc>
              <a:spcBef>
                <a:spcPct val="0"/>
              </a:spcBef>
              <a:buFont typeface="Wingdings" panose="05000000000000000000" pitchFamily="2" charset="2"/>
              <a:buNone/>
            </a:pPr>
            <a:endParaRPr lang="en-US" altLang="zh-CN" sz="3000" b="0">
              <a:latin typeface="宋体" panose="02010600030101010101" pitchFamily="2" charset="-122"/>
              <a:ea typeface="宋体" panose="02010600030101010101" pitchFamily="2" charset="-122"/>
            </a:endParaRPr>
          </a:p>
        </p:txBody>
      </p:sp>
      <p:sp>
        <p:nvSpPr>
          <p:cNvPr id="33796" name="Rectangle 4"/>
          <p:cNvSpPr>
            <a:spLocks noChangeArrowheads="1"/>
          </p:cNvSpPr>
          <p:nvPr/>
        </p:nvSpPr>
        <p:spPr bwMode="auto">
          <a:xfrm>
            <a:off x="539750" y="1541601"/>
            <a:ext cx="7981950" cy="3969385"/>
          </a:xfrm>
          <a:prstGeom prst="rect">
            <a:avLst/>
          </a:prstGeom>
          <a:noFill/>
          <a:ln w="9525">
            <a:noFill/>
            <a:miter lim="800000"/>
          </a:ln>
          <a:effectLst>
            <a:outerShdw dist="17961" dir="13500000" algn="ctr" rotWithShape="0">
              <a:schemeClr val="bg1"/>
            </a:outerShdw>
          </a:effectLst>
        </p:spPr>
        <p:txBody>
          <a:bodyPr anchor="ctr">
            <a:spAutoFit/>
          </a:bodyPr>
          <a:lstStyle/>
          <a:p>
            <a:pPr indent="406400">
              <a:lnSpc>
                <a:spcPct val="150000"/>
              </a:lnSpc>
            </a:pPr>
            <a:r>
              <a:rPr lang="zh-CN" altLang="en-US" sz="2800" b="1" dirty="0" smtClean="0">
                <a:solidFill>
                  <a:srgbClr val="FF0000"/>
                </a:solidFill>
                <a:latin typeface="楷体_GB2312" panose="02010609030101010101" pitchFamily="49" charset="-122"/>
                <a:ea typeface="楷体_GB2312" panose="02010609030101010101" pitchFamily="49" charset="-122"/>
              </a:rPr>
              <a:t>近</a:t>
            </a:r>
            <a:r>
              <a:rPr lang="en-US" altLang="zh-CN" sz="2800" b="1" dirty="0" smtClean="0">
                <a:solidFill>
                  <a:srgbClr val="FF0000"/>
                </a:solidFill>
                <a:latin typeface="楷体_GB2312" panose="02010609030101010101" pitchFamily="49" charset="-122"/>
                <a:ea typeface="楷体_GB2312" panose="02010609030101010101" pitchFamily="49" charset="-122"/>
              </a:rPr>
              <a:t>3</a:t>
            </a:r>
            <a:r>
              <a:rPr lang="zh-CN" altLang="en-US" sz="2800" b="1" dirty="0" smtClean="0">
                <a:solidFill>
                  <a:srgbClr val="FF0000"/>
                </a:solidFill>
                <a:latin typeface="楷体_GB2312" panose="02010609030101010101" pitchFamily="49" charset="-122"/>
                <a:ea typeface="楷体_GB2312" panose="02010609030101010101" pitchFamily="49" charset="-122"/>
              </a:rPr>
              <a:t>年</a:t>
            </a:r>
            <a:r>
              <a:rPr lang="zh-CN" altLang="en-US" sz="2800" b="1" dirty="0" smtClean="0">
                <a:latin typeface="楷体_GB2312" panose="02010609030101010101" pitchFamily="49" charset="-122"/>
                <a:ea typeface="楷体_GB2312" panose="02010609030101010101" pitchFamily="49" charset="-122"/>
              </a:rPr>
              <a:t>（</a:t>
            </a:r>
            <a:r>
              <a:rPr lang="en-US" altLang="zh-CN" sz="2800" b="1" dirty="0" smtClean="0">
                <a:latin typeface="楷体_GB2312" panose="02010609030101010101" pitchFamily="49" charset="-122"/>
                <a:ea typeface="楷体_GB2312" panose="02010609030101010101" pitchFamily="49" charset="-122"/>
              </a:rPr>
              <a:t>2019</a:t>
            </a:r>
            <a:r>
              <a:rPr lang="zh-CN" altLang="en-US" sz="2800" b="1" dirty="0" smtClean="0">
                <a:latin typeface="楷体_GB2312" panose="02010609030101010101" pitchFamily="49" charset="-122"/>
                <a:ea typeface="楷体_GB2312" panose="02010609030101010101" pitchFamily="49" charset="-122"/>
              </a:rPr>
              <a:t>年</a:t>
            </a:r>
            <a:r>
              <a:rPr lang="en-US" altLang="zh-CN" sz="2800" b="1" dirty="0" smtClean="0">
                <a:latin typeface="楷体_GB2312" panose="02010609030101010101" pitchFamily="49" charset="-122"/>
                <a:ea typeface="楷体_GB2312" panose="02010609030101010101" pitchFamily="49" charset="-122"/>
              </a:rPr>
              <a:t>1</a:t>
            </a:r>
            <a:r>
              <a:rPr lang="zh-CN" altLang="en-US" sz="2800" b="1" dirty="0" smtClean="0">
                <a:latin typeface="楷体_GB2312" panose="02010609030101010101" pitchFamily="49" charset="-122"/>
                <a:ea typeface="楷体_GB2312" panose="02010609030101010101" pitchFamily="49" charset="-122"/>
              </a:rPr>
              <a:t>月</a:t>
            </a:r>
            <a:r>
              <a:rPr lang="en-US" altLang="zh-CN" sz="2800" b="1" dirty="0" smtClean="0">
                <a:latin typeface="楷体_GB2312" panose="02010609030101010101" pitchFamily="49" charset="-122"/>
                <a:ea typeface="楷体_GB2312" panose="02010609030101010101" pitchFamily="49" charset="-122"/>
              </a:rPr>
              <a:t>1</a:t>
            </a:r>
            <a:r>
              <a:rPr lang="zh-CN" altLang="en-US" sz="2800" b="1" dirty="0" smtClean="0">
                <a:latin typeface="楷体_GB2312" panose="02010609030101010101" pitchFamily="49" charset="-122"/>
                <a:ea typeface="楷体_GB2312" panose="02010609030101010101" pitchFamily="49" charset="-122"/>
              </a:rPr>
              <a:t>日</a:t>
            </a:r>
            <a:r>
              <a:rPr lang="en-US" altLang="zh-CN" sz="2800" b="1" dirty="0" smtClean="0">
                <a:latin typeface="楷体_GB2312" panose="02010609030101010101" pitchFamily="49" charset="-122"/>
                <a:ea typeface="楷体_GB2312" panose="02010609030101010101" pitchFamily="49" charset="-122"/>
              </a:rPr>
              <a:t>—2021</a:t>
            </a:r>
            <a:r>
              <a:rPr lang="zh-CN" altLang="en-US" sz="2800" b="1" dirty="0" smtClean="0">
                <a:latin typeface="楷体_GB2312" panose="02010609030101010101" pitchFamily="49" charset="-122"/>
                <a:ea typeface="楷体_GB2312" panose="02010609030101010101" pitchFamily="49" charset="-122"/>
              </a:rPr>
              <a:t>年</a:t>
            </a:r>
            <a:r>
              <a:rPr lang="en-US" altLang="zh-CN" sz="2800" b="1" dirty="0" smtClean="0">
                <a:latin typeface="楷体_GB2312" panose="02010609030101010101" pitchFamily="49" charset="-122"/>
                <a:ea typeface="楷体_GB2312" panose="02010609030101010101" pitchFamily="49" charset="-122"/>
              </a:rPr>
              <a:t>12</a:t>
            </a:r>
            <a:r>
              <a:rPr lang="zh-CN" altLang="en-US" sz="2800" b="1" dirty="0" smtClean="0">
                <a:latin typeface="楷体_GB2312" panose="02010609030101010101" pitchFamily="49" charset="-122"/>
                <a:ea typeface="楷体_GB2312" panose="02010609030101010101" pitchFamily="49" charset="-122"/>
              </a:rPr>
              <a:t>月</a:t>
            </a:r>
            <a:r>
              <a:rPr lang="en-US" altLang="zh-CN" sz="2800" b="1" dirty="0" smtClean="0">
                <a:latin typeface="楷体_GB2312" panose="02010609030101010101" pitchFamily="49" charset="-122"/>
                <a:ea typeface="楷体_GB2312" panose="02010609030101010101" pitchFamily="49" charset="-122"/>
              </a:rPr>
              <a:t>31</a:t>
            </a:r>
            <a:r>
              <a:rPr lang="zh-CN" altLang="en-US" sz="2800" b="1" dirty="0" smtClean="0">
                <a:latin typeface="楷体_GB2312" panose="02010609030101010101" pitchFamily="49" charset="-122"/>
                <a:ea typeface="楷体_GB2312" panose="02010609030101010101" pitchFamily="49" charset="-122"/>
              </a:rPr>
              <a:t>日）获省级基本功竞赛一等奖的申报人员，</a:t>
            </a:r>
            <a:r>
              <a:rPr lang="en-US" altLang="zh-CN" sz="2800" b="1" dirty="0" smtClean="0">
                <a:latin typeface="楷体_GB2312" panose="02010609030101010101" pitchFamily="49" charset="-122"/>
                <a:ea typeface="楷体_GB2312" panose="02010609030101010101" pitchFamily="49" charset="-122"/>
              </a:rPr>
              <a:t>2022</a:t>
            </a:r>
            <a:r>
              <a:rPr lang="zh-CN" altLang="en-US" sz="2800" b="1" dirty="0" smtClean="0">
                <a:latin typeface="楷体_GB2312" panose="02010609030101010101" pitchFamily="49" charset="-122"/>
                <a:ea typeface="楷体_GB2312" panose="02010609030101010101" pitchFamily="49" charset="-122"/>
              </a:rPr>
              <a:t>年可免于教育教学理论、教科研水平考试。</a:t>
            </a:r>
            <a:endParaRPr lang="zh-CN" altLang="en-US" sz="2800" b="1" dirty="0" smtClean="0">
              <a:latin typeface="楷体_GB2312" panose="02010609030101010101" pitchFamily="49" charset="-122"/>
              <a:ea typeface="楷体_GB2312" panose="02010609030101010101" pitchFamily="49" charset="-122"/>
            </a:endParaRPr>
          </a:p>
          <a:p>
            <a:pPr indent="406400">
              <a:lnSpc>
                <a:spcPct val="150000"/>
              </a:lnSpc>
            </a:pPr>
            <a:r>
              <a:rPr lang="zh-CN" altLang="en-US" sz="2800" b="1" dirty="0" smtClean="0">
                <a:solidFill>
                  <a:srgbClr val="FF0000"/>
                </a:solidFill>
                <a:latin typeface="楷体_GB2312" panose="02010609030101010101" pitchFamily="49" charset="-122"/>
                <a:ea typeface="楷体_GB2312" panose="02010609030101010101" pitchFamily="49" charset="-122"/>
              </a:rPr>
              <a:t>近</a:t>
            </a:r>
            <a:r>
              <a:rPr lang="en-US" altLang="zh-CN" sz="2800" b="1" dirty="0" smtClean="0">
                <a:solidFill>
                  <a:srgbClr val="FF0000"/>
                </a:solidFill>
                <a:latin typeface="楷体_GB2312" panose="02010609030101010101" pitchFamily="49" charset="-122"/>
                <a:ea typeface="楷体_GB2312" panose="02010609030101010101" pitchFamily="49" charset="-122"/>
              </a:rPr>
              <a:t>3</a:t>
            </a:r>
            <a:r>
              <a:rPr lang="zh-CN" altLang="en-US" sz="2800" b="1" dirty="0" smtClean="0">
                <a:solidFill>
                  <a:srgbClr val="FF0000"/>
                </a:solidFill>
                <a:latin typeface="楷体_GB2312" panose="02010609030101010101" pitchFamily="49" charset="-122"/>
                <a:ea typeface="楷体_GB2312" panose="02010609030101010101" pitchFamily="49" charset="-122"/>
              </a:rPr>
              <a:t>年</a:t>
            </a:r>
            <a:r>
              <a:rPr lang="zh-CN" altLang="en-US" sz="2800" b="1" dirty="0" smtClean="0">
                <a:latin typeface="楷体_GB2312" panose="02010609030101010101" pitchFamily="49" charset="-122"/>
                <a:ea typeface="楷体_GB2312" panose="02010609030101010101" pitchFamily="49" charset="-122"/>
              </a:rPr>
              <a:t>（</a:t>
            </a:r>
            <a:r>
              <a:rPr lang="en-US" altLang="zh-CN" sz="2800" b="1" dirty="0" smtClean="0">
                <a:latin typeface="楷体_GB2312" panose="02010609030101010101" pitchFamily="49" charset="-122"/>
                <a:ea typeface="楷体_GB2312" panose="02010609030101010101" pitchFamily="49" charset="-122"/>
              </a:rPr>
              <a:t>2019</a:t>
            </a:r>
            <a:r>
              <a:rPr lang="zh-CN" altLang="en-US" sz="2800" b="1" dirty="0" smtClean="0">
                <a:latin typeface="楷体_GB2312" panose="02010609030101010101" pitchFamily="49" charset="-122"/>
                <a:ea typeface="楷体_GB2312" panose="02010609030101010101" pitchFamily="49" charset="-122"/>
              </a:rPr>
              <a:t>年</a:t>
            </a:r>
            <a:r>
              <a:rPr lang="en-US" altLang="zh-CN" sz="2800" b="1" dirty="0" smtClean="0">
                <a:latin typeface="楷体_GB2312" panose="02010609030101010101" pitchFamily="49" charset="-122"/>
                <a:ea typeface="楷体_GB2312" panose="02010609030101010101" pitchFamily="49" charset="-122"/>
              </a:rPr>
              <a:t>1</a:t>
            </a:r>
            <a:r>
              <a:rPr lang="zh-CN" altLang="en-US" sz="2800" b="1" dirty="0" smtClean="0">
                <a:latin typeface="楷体_GB2312" panose="02010609030101010101" pitchFamily="49" charset="-122"/>
                <a:ea typeface="楷体_GB2312" panose="02010609030101010101" pitchFamily="49" charset="-122"/>
              </a:rPr>
              <a:t>月</a:t>
            </a:r>
            <a:r>
              <a:rPr lang="en-US" altLang="zh-CN" sz="2800" b="1" dirty="0" smtClean="0">
                <a:latin typeface="楷体_GB2312" panose="02010609030101010101" pitchFamily="49" charset="-122"/>
                <a:ea typeface="楷体_GB2312" panose="02010609030101010101" pitchFamily="49" charset="-122"/>
              </a:rPr>
              <a:t>1</a:t>
            </a:r>
            <a:r>
              <a:rPr lang="zh-CN" altLang="en-US" sz="2800" b="1" dirty="0" smtClean="0">
                <a:latin typeface="楷体_GB2312" panose="02010609030101010101" pitchFamily="49" charset="-122"/>
                <a:ea typeface="楷体_GB2312" panose="02010609030101010101" pitchFamily="49" charset="-122"/>
              </a:rPr>
              <a:t>日</a:t>
            </a:r>
            <a:r>
              <a:rPr lang="en-US" altLang="zh-CN" sz="2800" b="1" dirty="0" smtClean="0">
                <a:latin typeface="楷体_GB2312" panose="02010609030101010101" pitchFamily="49" charset="-122"/>
                <a:ea typeface="楷体_GB2312" panose="02010609030101010101" pitchFamily="49" charset="-122"/>
              </a:rPr>
              <a:t>—2021</a:t>
            </a:r>
            <a:r>
              <a:rPr lang="zh-CN" altLang="en-US" sz="2800" b="1" dirty="0" smtClean="0">
                <a:latin typeface="楷体_GB2312" panose="02010609030101010101" pitchFamily="49" charset="-122"/>
                <a:ea typeface="楷体_GB2312" panose="02010609030101010101" pitchFamily="49" charset="-122"/>
              </a:rPr>
              <a:t>年</a:t>
            </a:r>
            <a:r>
              <a:rPr lang="en-US" altLang="zh-CN" sz="2800" b="1" dirty="0" smtClean="0">
                <a:latin typeface="楷体_GB2312" panose="02010609030101010101" pitchFamily="49" charset="-122"/>
                <a:ea typeface="楷体_GB2312" panose="02010609030101010101" pitchFamily="49" charset="-122"/>
              </a:rPr>
              <a:t>12</a:t>
            </a:r>
            <a:r>
              <a:rPr lang="zh-CN" altLang="en-US" sz="2800" b="1" dirty="0" smtClean="0">
                <a:latin typeface="楷体_GB2312" panose="02010609030101010101" pitchFamily="49" charset="-122"/>
                <a:ea typeface="楷体_GB2312" panose="02010609030101010101" pitchFamily="49" charset="-122"/>
              </a:rPr>
              <a:t>月</a:t>
            </a:r>
            <a:r>
              <a:rPr lang="en-US" altLang="zh-CN" sz="2800" b="1" dirty="0" smtClean="0">
                <a:latin typeface="楷体_GB2312" panose="02010609030101010101" pitchFamily="49" charset="-122"/>
                <a:ea typeface="楷体_GB2312" panose="02010609030101010101" pitchFamily="49" charset="-122"/>
              </a:rPr>
              <a:t>31</a:t>
            </a:r>
            <a:r>
              <a:rPr lang="zh-CN" altLang="en-US" sz="2800" b="1" dirty="0" smtClean="0">
                <a:latin typeface="楷体_GB2312" panose="02010609030101010101" pitchFamily="49" charset="-122"/>
                <a:ea typeface="楷体_GB2312" panose="02010609030101010101" pitchFamily="49" charset="-122"/>
              </a:rPr>
              <a:t>日）拍摄过常州市教科院组织的精品课的申报人员，</a:t>
            </a:r>
            <a:r>
              <a:rPr lang="en-US" altLang="zh-CN" sz="2800" b="1" dirty="0" smtClean="0">
                <a:latin typeface="楷体_GB2312" panose="02010609030101010101" pitchFamily="49" charset="-122"/>
                <a:ea typeface="楷体_GB2312" panose="02010609030101010101" pitchFamily="49" charset="-122"/>
              </a:rPr>
              <a:t>2022</a:t>
            </a:r>
            <a:r>
              <a:rPr lang="zh-CN" altLang="en-US" sz="2800" b="1" dirty="0" smtClean="0">
                <a:latin typeface="楷体_GB2312" panose="02010609030101010101" pitchFamily="49" charset="-122"/>
                <a:ea typeface="楷体_GB2312" panose="02010609030101010101" pitchFamily="49" charset="-122"/>
              </a:rPr>
              <a:t>年可免于课堂教学能力考核。</a:t>
            </a:r>
            <a:endParaRPr lang="zh-CN" altLang="en-US" sz="2800" b="1" dirty="0" smtClean="0">
              <a:latin typeface="楷体_GB2312" panose="02010609030101010101" pitchFamily="49" charset="-122"/>
              <a:ea typeface="楷体_GB2312" panose="02010609030101010101" pitchFamily="49" charset="-122"/>
            </a:endParaRPr>
          </a:p>
        </p:txBody>
      </p:sp>
    </p:spTree>
  </p:cSld>
  <p:clrMapOvr>
    <a:masterClrMapping/>
  </p:clrMapOvr>
  <p:transition>
    <p:fade/>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zh-CN" altLang="en-US"/>
              <a:t>多元评价</a:t>
            </a:r>
            <a:endParaRPr lang="zh-CN" altLang="en-US"/>
          </a:p>
        </p:txBody>
      </p:sp>
      <p:sp>
        <p:nvSpPr>
          <p:cNvPr id="50179" name="Rectangle 3"/>
          <p:cNvSpPr>
            <a:spLocks noGrp="1" noChangeArrowheads="1"/>
          </p:cNvSpPr>
          <p:nvPr>
            <p:ph idx="1"/>
          </p:nvPr>
        </p:nvSpPr>
        <p:spPr>
          <a:xfrm>
            <a:off x="468313" y="1009650"/>
            <a:ext cx="8496300" cy="5848350"/>
          </a:xfrm>
        </p:spPr>
        <p:txBody>
          <a:bodyPr/>
          <a:lstStyle/>
          <a:p>
            <a:pPr marL="0" indent="0">
              <a:lnSpc>
                <a:spcPct val="130000"/>
              </a:lnSpc>
              <a:spcBef>
                <a:spcPct val="0"/>
              </a:spcBef>
              <a:buFont typeface="Wingdings" panose="05000000000000000000" pitchFamily="2" charset="2"/>
              <a:buNone/>
            </a:pPr>
            <a:r>
              <a:rPr lang="zh-CN" altLang="en-US" sz="2600" dirty="0">
                <a:latin typeface="宋体" panose="02010600030101010101" pitchFamily="2" charset="-122"/>
                <a:ea typeface="宋体" panose="02010600030101010101" pitchFamily="2" charset="-122"/>
              </a:rPr>
              <a:t>二、教育教学理论、教科研水平</a:t>
            </a:r>
            <a:r>
              <a:rPr lang="zh-CN" altLang="en-US" sz="2600" dirty="0" smtClean="0">
                <a:latin typeface="宋体" panose="02010600030101010101" pitchFamily="2" charset="-122"/>
                <a:ea typeface="宋体" panose="02010600030101010101" pitchFamily="2" charset="-122"/>
              </a:rPr>
              <a:t>考试</a:t>
            </a:r>
            <a:endParaRPr lang="zh-CN" altLang="en-US" sz="2600" dirty="0">
              <a:latin typeface="宋体" panose="02010600030101010101" pitchFamily="2" charset="-122"/>
              <a:ea typeface="宋体" panose="02010600030101010101" pitchFamily="2" charset="-122"/>
            </a:endParaRPr>
          </a:p>
          <a:p>
            <a:pPr marL="0" indent="0">
              <a:lnSpc>
                <a:spcPct val="130000"/>
              </a:lnSpc>
              <a:spcBef>
                <a:spcPct val="0"/>
              </a:spcBef>
              <a:buFont typeface="Wingdings" panose="05000000000000000000" pitchFamily="2" charset="2"/>
              <a:buNone/>
            </a:pPr>
            <a:endParaRPr lang="en-US" altLang="zh-CN" sz="2600" b="0" dirty="0">
              <a:solidFill>
                <a:srgbClr val="FF0000"/>
              </a:solidFill>
              <a:latin typeface="宋体" panose="02010600030101010101" pitchFamily="2" charset="-122"/>
              <a:ea typeface="宋体" panose="02010600030101010101" pitchFamily="2" charset="-122"/>
            </a:endParaRPr>
          </a:p>
        </p:txBody>
      </p:sp>
      <p:sp>
        <p:nvSpPr>
          <p:cNvPr id="50180" name="Rectangle 4"/>
          <p:cNvSpPr>
            <a:spLocks noChangeArrowheads="1"/>
          </p:cNvSpPr>
          <p:nvPr/>
        </p:nvSpPr>
        <p:spPr bwMode="auto">
          <a:xfrm>
            <a:off x="285720" y="1357298"/>
            <a:ext cx="8104216" cy="4561249"/>
          </a:xfrm>
          <a:prstGeom prst="rect">
            <a:avLst/>
          </a:prstGeom>
          <a:noFill/>
          <a:ln w="9525">
            <a:noFill/>
            <a:miter lim="800000"/>
          </a:ln>
          <a:effectLst>
            <a:outerShdw dist="17961" dir="13500000" algn="ctr" rotWithShape="0">
              <a:schemeClr val="bg1"/>
            </a:outerShdw>
          </a:effectLst>
        </p:spPr>
        <p:txBody>
          <a:bodyPr wrap="square" anchor="ctr">
            <a:spAutoFit/>
          </a:bodyPr>
          <a:lstStyle/>
          <a:p>
            <a:pPr marL="800100" lvl="1" indent="-342900" eaLnBrk="0" hangingPunct="0">
              <a:spcAft>
                <a:spcPct val="20000"/>
              </a:spcAft>
              <a:buFont typeface="Wingdings" panose="05000000000000000000" pitchFamily="2" charset="2"/>
              <a:buNone/>
            </a:pPr>
            <a:endParaRPr lang="zh-CN" altLang="en-US" sz="2400" b="1" dirty="0">
              <a:solidFill>
                <a:srgbClr val="000000"/>
              </a:solidFill>
              <a:latin typeface="楷体_GB2312" panose="02010609030101010101" pitchFamily="49" charset="-122"/>
              <a:ea typeface="楷体_GB2312" panose="02010609030101010101" pitchFamily="49" charset="-122"/>
            </a:endParaRPr>
          </a:p>
          <a:p>
            <a:pPr marL="800100" lvl="1" indent="-342900" eaLnBrk="0" hangingPunct="0">
              <a:lnSpc>
                <a:spcPct val="130000"/>
              </a:lnSpc>
              <a:spcAft>
                <a:spcPct val="50000"/>
              </a:spcAft>
              <a:buFont typeface="Wingdings" panose="05000000000000000000" pitchFamily="2" charset="2"/>
              <a:buChar char="Ø"/>
            </a:pPr>
            <a:r>
              <a:rPr lang="zh-CN" altLang="en-US" sz="2400" b="1" dirty="0">
                <a:latin typeface="楷体_GB2312" panose="02010609030101010101" pitchFamily="49" charset="-122"/>
                <a:ea typeface="楷体_GB2312" panose="02010609030101010101" pitchFamily="49" charset="-122"/>
              </a:rPr>
              <a:t>试卷</a:t>
            </a:r>
            <a:r>
              <a:rPr lang="zh-CN" altLang="en-US" sz="2400" b="1" dirty="0" smtClean="0">
                <a:latin typeface="楷体_GB2312" panose="02010609030101010101" pitchFamily="49" charset="-122"/>
                <a:ea typeface="楷体_GB2312" panose="02010609030101010101" pitchFamily="49" charset="-122"/>
              </a:rPr>
              <a:t>分值：教师</a:t>
            </a:r>
            <a:r>
              <a:rPr lang="zh-CN" altLang="en-US" sz="2400" b="1" dirty="0">
                <a:latin typeface="楷体_GB2312" panose="02010609030101010101" pitchFamily="49" charset="-122"/>
                <a:ea typeface="楷体_GB2312" panose="02010609030101010101" pitchFamily="49" charset="-122"/>
              </a:rPr>
              <a:t>晋升中、高级专业技术职务的教育教学理论、教科研水平考卷分别命题，试卷共</a:t>
            </a:r>
            <a:r>
              <a:rPr lang="en-US" altLang="zh-CN" sz="2400" b="1" dirty="0">
                <a:solidFill>
                  <a:srgbClr val="FF3300"/>
                </a:solidFill>
                <a:latin typeface="楷体_GB2312" panose="02010609030101010101" pitchFamily="49" charset="-122"/>
                <a:ea typeface="楷体_GB2312" panose="02010609030101010101" pitchFamily="49" charset="-122"/>
              </a:rPr>
              <a:t>200</a:t>
            </a:r>
            <a:r>
              <a:rPr lang="zh-CN" altLang="en-US" sz="2400" b="1" dirty="0">
                <a:solidFill>
                  <a:srgbClr val="FF3300"/>
                </a:solidFill>
                <a:latin typeface="楷体_GB2312" panose="02010609030101010101" pitchFamily="49" charset="-122"/>
                <a:ea typeface="楷体_GB2312" panose="02010609030101010101" pitchFamily="49" charset="-122"/>
              </a:rPr>
              <a:t>分</a:t>
            </a:r>
            <a:r>
              <a:rPr lang="zh-CN" altLang="en-US" sz="2400" b="1" dirty="0">
                <a:latin typeface="楷体_GB2312" panose="02010609030101010101" pitchFamily="49" charset="-122"/>
                <a:ea typeface="楷体_GB2312" panose="02010609030101010101" pitchFamily="49" charset="-122"/>
              </a:rPr>
              <a:t>，其中理论题</a:t>
            </a:r>
            <a:r>
              <a:rPr lang="en-US" altLang="zh-CN" sz="2400" b="1" dirty="0">
                <a:solidFill>
                  <a:srgbClr val="FF3300"/>
                </a:solidFill>
                <a:latin typeface="楷体_GB2312" panose="02010609030101010101" pitchFamily="49" charset="-122"/>
                <a:ea typeface="楷体_GB2312" panose="02010609030101010101" pitchFamily="49" charset="-122"/>
              </a:rPr>
              <a:t>100</a:t>
            </a:r>
            <a:r>
              <a:rPr lang="zh-CN" altLang="en-US" sz="2400" b="1" dirty="0">
                <a:solidFill>
                  <a:srgbClr val="FF3300"/>
                </a:solidFill>
                <a:latin typeface="楷体_GB2312" panose="02010609030101010101" pitchFamily="49" charset="-122"/>
                <a:ea typeface="楷体_GB2312" panose="02010609030101010101" pitchFamily="49" charset="-122"/>
              </a:rPr>
              <a:t>分</a:t>
            </a:r>
            <a:r>
              <a:rPr lang="zh-CN" altLang="en-US" sz="2400" b="1" dirty="0">
                <a:latin typeface="楷体_GB2312" panose="02010609030101010101" pitchFamily="49" charset="-122"/>
                <a:ea typeface="楷体_GB2312" panose="02010609030101010101" pitchFamily="49" charset="-122"/>
              </a:rPr>
              <a:t>，教科研水平</a:t>
            </a:r>
            <a:r>
              <a:rPr lang="en-US" altLang="zh-CN" sz="2400" b="1" dirty="0">
                <a:latin typeface="楷体_GB2312" panose="02010609030101010101" pitchFamily="49" charset="-122"/>
                <a:ea typeface="楷体_GB2312" panose="02010609030101010101" pitchFamily="49" charset="-122"/>
              </a:rPr>
              <a:t>(</a:t>
            </a:r>
            <a:r>
              <a:rPr lang="zh-CN" altLang="en-US" sz="2400" b="1" dirty="0">
                <a:latin typeface="楷体_GB2312" panose="02010609030101010101" pitchFamily="49" charset="-122"/>
                <a:ea typeface="楷体_GB2312" panose="02010609030101010101" pitchFamily="49" charset="-122"/>
              </a:rPr>
              <a:t>中级为教育理论应用，下同</a:t>
            </a:r>
            <a:r>
              <a:rPr lang="en-US" altLang="zh-CN" sz="2400" b="1" dirty="0">
                <a:latin typeface="楷体_GB2312" panose="02010609030101010101" pitchFamily="49" charset="-122"/>
                <a:ea typeface="楷体_GB2312" panose="02010609030101010101" pitchFamily="49" charset="-122"/>
              </a:rPr>
              <a:t>)</a:t>
            </a:r>
            <a:r>
              <a:rPr lang="zh-CN" altLang="en-US" sz="2400" b="1" dirty="0">
                <a:latin typeface="楷体_GB2312" panose="02010609030101010101" pitchFamily="49" charset="-122"/>
                <a:ea typeface="楷体_GB2312" panose="02010609030101010101" pitchFamily="49" charset="-122"/>
              </a:rPr>
              <a:t>测试题</a:t>
            </a:r>
            <a:r>
              <a:rPr lang="en-US" altLang="zh-CN" sz="2400" b="1" dirty="0">
                <a:solidFill>
                  <a:srgbClr val="FF3300"/>
                </a:solidFill>
                <a:latin typeface="楷体_GB2312" panose="02010609030101010101" pitchFamily="49" charset="-122"/>
                <a:ea typeface="楷体_GB2312" panose="02010609030101010101" pitchFamily="49" charset="-122"/>
              </a:rPr>
              <a:t>100</a:t>
            </a:r>
            <a:r>
              <a:rPr lang="zh-CN" altLang="en-US" sz="2400" b="1" dirty="0">
                <a:solidFill>
                  <a:srgbClr val="FF3300"/>
                </a:solidFill>
                <a:latin typeface="楷体_GB2312" panose="02010609030101010101" pitchFamily="49" charset="-122"/>
                <a:ea typeface="楷体_GB2312" panose="02010609030101010101" pitchFamily="49" charset="-122"/>
              </a:rPr>
              <a:t>分</a:t>
            </a:r>
            <a:r>
              <a:rPr lang="zh-CN" altLang="en-US" sz="2400" b="1" dirty="0">
                <a:latin typeface="楷体_GB2312" panose="02010609030101010101" pitchFamily="49" charset="-122"/>
                <a:ea typeface="楷体_GB2312" panose="02010609030101010101" pitchFamily="49" charset="-122"/>
              </a:rPr>
              <a:t>。</a:t>
            </a:r>
            <a:endParaRPr lang="zh-CN" altLang="en-US" sz="2400" b="1" dirty="0">
              <a:latin typeface="楷体_GB2312" panose="02010609030101010101" pitchFamily="49" charset="-122"/>
              <a:ea typeface="楷体_GB2312" panose="02010609030101010101" pitchFamily="49" charset="-122"/>
            </a:endParaRPr>
          </a:p>
          <a:p>
            <a:pPr marL="800100" lvl="1" indent="-342900" eaLnBrk="0" hangingPunct="0">
              <a:lnSpc>
                <a:spcPct val="130000"/>
              </a:lnSpc>
              <a:spcAft>
                <a:spcPct val="50000"/>
              </a:spcAft>
              <a:buFont typeface="Wingdings" panose="05000000000000000000" pitchFamily="2" charset="2"/>
              <a:buChar char="Ø"/>
            </a:pPr>
            <a:r>
              <a:rPr lang="zh-CN" altLang="en-US" sz="2400" b="1" dirty="0">
                <a:latin typeface="楷体_GB2312" panose="02010609030101010101" pitchFamily="49" charset="-122"/>
                <a:ea typeface="楷体_GB2312" panose="02010609030101010101" pitchFamily="49" charset="-122"/>
              </a:rPr>
              <a:t>考试</a:t>
            </a:r>
            <a:r>
              <a:rPr lang="zh-CN" altLang="en-US" sz="2400" b="1" dirty="0" smtClean="0">
                <a:latin typeface="楷体_GB2312" panose="02010609030101010101" pitchFamily="49" charset="-122"/>
                <a:ea typeface="楷体_GB2312" panose="02010609030101010101" pitchFamily="49" charset="-122"/>
              </a:rPr>
              <a:t>内容：以</a:t>
            </a:r>
            <a:r>
              <a:rPr lang="en-US" altLang="zh-CN" sz="2400" b="1" dirty="0">
                <a:latin typeface="楷体_GB2312" panose="02010609030101010101" pitchFamily="49" charset="-122"/>
                <a:ea typeface="楷体_GB2312" panose="02010609030101010101" pitchFamily="49" charset="-122"/>
              </a:rPr>
              <a:t>《</a:t>
            </a:r>
            <a:r>
              <a:rPr lang="zh-CN" altLang="en-US" sz="2400" b="1" dirty="0">
                <a:latin typeface="楷体_GB2312" panose="02010609030101010101" pitchFamily="49" charset="-122"/>
                <a:ea typeface="楷体_GB2312" panose="02010609030101010101" pitchFamily="49" charset="-122"/>
              </a:rPr>
              <a:t>教师专业标准（试行）</a:t>
            </a:r>
            <a:r>
              <a:rPr lang="en-US" altLang="zh-CN" sz="2400" b="1" dirty="0">
                <a:latin typeface="楷体_GB2312" panose="02010609030101010101" pitchFamily="49" charset="-122"/>
                <a:ea typeface="楷体_GB2312" panose="02010609030101010101" pitchFamily="49" charset="-122"/>
              </a:rPr>
              <a:t>》</a:t>
            </a:r>
            <a:r>
              <a:rPr lang="zh-CN" altLang="en-US" sz="2400" b="1" dirty="0">
                <a:latin typeface="楷体_GB2312" panose="02010609030101010101" pitchFamily="49" charset="-122"/>
                <a:ea typeface="楷体_GB2312" panose="02010609030101010101" pitchFamily="49" charset="-122"/>
              </a:rPr>
              <a:t>为考纲，包括教育教学理论、新课程标准、信息化教学素养、教育理论应用（中级）、教育研究方法（高级）等方面内容。</a:t>
            </a:r>
            <a:endParaRPr lang="zh-CN" altLang="en-US" sz="2400" b="1" dirty="0">
              <a:solidFill>
                <a:srgbClr val="000000"/>
              </a:solidFill>
              <a:latin typeface="楷体_GB2312" panose="02010609030101010101" pitchFamily="49" charset="-122"/>
              <a:ea typeface="楷体_GB2312" panose="02010609030101010101" pitchFamily="49" charset="-122"/>
            </a:endParaRP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idx="4294967295"/>
          </p:nvPr>
        </p:nvSpPr>
        <p:spPr>
          <a:xfrm>
            <a:off x="0" y="142875"/>
            <a:ext cx="8207375" cy="649288"/>
          </a:xfrm>
        </p:spPr>
        <p:txBody>
          <a:bodyPr>
            <a:normAutofit/>
          </a:bodyPr>
          <a:lstStyle/>
          <a:p>
            <a:r>
              <a:rPr lang="zh-CN" altLang="en-US"/>
              <a:t>申报条件</a:t>
            </a:r>
            <a:endParaRPr lang="zh-CN" altLang="en-US"/>
          </a:p>
        </p:txBody>
      </p:sp>
      <p:sp>
        <p:nvSpPr>
          <p:cNvPr id="8195" name="Rectangle 32"/>
          <p:cNvSpPr>
            <a:spLocks noChangeArrowheads="1"/>
          </p:cNvSpPr>
          <p:nvPr/>
        </p:nvSpPr>
        <p:spPr bwMode="auto">
          <a:xfrm>
            <a:off x="2157413" y="650875"/>
            <a:ext cx="6086475" cy="185738"/>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a:effectLst/>
        </p:spPr>
        <p:txBody>
          <a:bodyPr wrap="none" anchor="ctr"/>
          <a:lstStyle/>
          <a:p>
            <a:endParaRPr lang="zh-CN" altLang="en-US" b="1">
              <a:ea typeface="华文细黑" panose="02010600040101010101" pitchFamily="2" charset="-122"/>
            </a:endParaRPr>
          </a:p>
        </p:txBody>
      </p:sp>
      <p:sp>
        <p:nvSpPr>
          <p:cNvPr id="8196" name="AutoShape 9"/>
          <p:cNvSpPr>
            <a:spLocks noChangeArrowheads="1"/>
          </p:cNvSpPr>
          <p:nvPr/>
        </p:nvSpPr>
        <p:spPr bwMode="auto">
          <a:xfrm>
            <a:off x="2195513" y="230188"/>
            <a:ext cx="6048375" cy="533400"/>
          </a:xfrm>
          <a:prstGeom prst="roundRect">
            <a:avLst>
              <a:gd name="adj" fmla="val 16667"/>
            </a:avLst>
          </a:prstGeom>
          <a:solidFill>
            <a:schemeClr val="accent2"/>
          </a:solidFill>
          <a:ln w="9525">
            <a:noFill/>
            <a:round/>
          </a:ln>
          <a:effectLst/>
        </p:spPr>
        <p:txBody>
          <a:bodyPr wrap="none" anchor="ctr"/>
          <a:lstStyle/>
          <a:p>
            <a:endParaRPr lang="zh-CN" altLang="en-US" b="1">
              <a:ea typeface="华文细黑" panose="02010600040101010101" pitchFamily="2" charset="-122"/>
            </a:endParaRPr>
          </a:p>
        </p:txBody>
      </p:sp>
      <p:sp>
        <p:nvSpPr>
          <p:cNvPr id="8197" name="AutoShape 19"/>
          <p:cNvSpPr>
            <a:spLocks noChangeArrowheads="1"/>
          </p:cNvSpPr>
          <p:nvPr/>
        </p:nvSpPr>
        <p:spPr bwMode="auto">
          <a:xfrm>
            <a:off x="5508625" y="404813"/>
            <a:ext cx="431800" cy="215900"/>
          </a:xfrm>
          <a:prstGeom prst="leftArrow">
            <a:avLst>
              <a:gd name="adj1" fmla="val 50278"/>
              <a:gd name="adj2" fmla="val 72731"/>
            </a:avLst>
          </a:prstGeom>
          <a:solidFill>
            <a:schemeClr val="bg1"/>
          </a:solidFill>
          <a:ln w="9525">
            <a:noFill/>
            <a:miter lim="800000"/>
          </a:ln>
          <a:effectLst/>
        </p:spPr>
        <p:txBody>
          <a:bodyPr wrap="none" anchor="ctr"/>
          <a:lstStyle/>
          <a:p>
            <a:endParaRPr lang="zh-CN" altLang="en-US" b="1">
              <a:ea typeface="华文细黑" panose="02010600040101010101" pitchFamily="2" charset="-122"/>
            </a:endParaRPr>
          </a:p>
        </p:txBody>
      </p:sp>
      <p:sp>
        <p:nvSpPr>
          <p:cNvPr id="8198" name="WordArt 21"/>
          <p:cNvSpPr>
            <a:spLocks noChangeArrowheads="1" noChangeShapeType="1" noTextEdit="1"/>
          </p:cNvSpPr>
          <p:nvPr/>
        </p:nvSpPr>
        <p:spPr bwMode="auto">
          <a:xfrm>
            <a:off x="2444750" y="346075"/>
            <a:ext cx="1841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bg1"/>
                  </a:solidFill>
                  <a:round/>
                </a:ln>
                <a:solidFill>
                  <a:schemeClr val="bg1"/>
                </a:solidFill>
                <a:latin typeface="黑体" panose="02010600030101010101" charset="-122"/>
                <a:ea typeface="黑体" panose="02010600030101010101" charset="-122"/>
              </a:rPr>
              <a:t>2</a:t>
            </a:r>
            <a:endParaRPr lang="zh-CN" altLang="en-US" sz="3600" b="1" kern="10">
              <a:ln w="3175">
                <a:solidFill>
                  <a:schemeClr val="bg1"/>
                </a:solidFill>
                <a:round/>
              </a:ln>
              <a:solidFill>
                <a:schemeClr val="bg1"/>
              </a:solidFill>
              <a:latin typeface="黑体" panose="02010600030101010101" charset="-122"/>
              <a:ea typeface="黑体" panose="02010600030101010101" charset="-122"/>
            </a:endParaRPr>
          </a:p>
        </p:txBody>
      </p:sp>
      <p:sp>
        <p:nvSpPr>
          <p:cNvPr id="8199" name="AutoShape 26"/>
          <p:cNvSpPr>
            <a:spLocks noChangeArrowheads="1"/>
          </p:cNvSpPr>
          <p:nvPr/>
        </p:nvSpPr>
        <p:spPr bwMode="auto">
          <a:xfrm>
            <a:off x="2268538" y="230188"/>
            <a:ext cx="5403850" cy="533400"/>
          </a:xfrm>
          <a:prstGeom prst="roundRect">
            <a:avLst>
              <a:gd name="adj" fmla="val 0"/>
            </a:avLst>
          </a:prstGeom>
          <a:noFill/>
          <a:ln w="9525">
            <a:noFill/>
            <a:round/>
          </a:ln>
          <a:effectLst/>
        </p:spPr>
        <p:txBody>
          <a:bodyPr wrap="none" lIns="144000" anchor="ctr"/>
          <a:lstStyle/>
          <a:p>
            <a:pPr lvl="1"/>
            <a:r>
              <a:rPr lang="zh-CN" altLang="en-US" sz="2800" b="1">
                <a:solidFill>
                  <a:schemeClr val="bg1"/>
                </a:solidFill>
                <a:latin typeface="微软雅黑" panose="020B0503020204020204" pitchFamily="34" charset="-122"/>
              </a:rPr>
              <a:t>学历、资历要求</a:t>
            </a:r>
            <a:endParaRPr lang="zh-CN" altLang="en-US" b="1"/>
          </a:p>
        </p:txBody>
      </p:sp>
      <p:sp>
        <p:nvSpPr>
          <p:cNvPr id="8244" name="Rectangle 52"/>
          <p:cNvSpPr>
            <a:spLocks noChangeArrowheads="1"/>
          </p:cNvSpPr>
          <p:nvPr/>
        </p:nvSpPr>
        <p:spPr bwMode="auto">
          <a:xfrm>
            <a:off x="539750" y="1196975"/>
            <a:ext cx="8064500" cy="647700"/>
          </a:xfrm>
          <a:prstGeom prst="rect">
            <a:avLst/>
          </a:prstGeom>
          <a:noFill/>
          <a:ln w="9525">
            <a:noFill/>
            <a:miter lim="800000"/>
          </a:ln>
        </p:spPr>
        <p:txBody>
          <a:bodyPr/>
          <a:lstStyle/>
          <a:p>
            <a:pPr eaLnBrk="0" fontAlgn="ctr" hangingPunct="0">
              <a:lnSpc>
                <a:spcPct val="120000"/>
              </a:lnSpc>
              <a:spcBef>
                <a:spcPct val="20000"/>
              </a:spcBef>
              <a:buClr>
                <a:schemeClr val="accent1"/>
              </a:buClr>
              <a:buSzPct val="60000"/>
              <a:buFont typeface="Wingdings" panose="05000000000000000000" pitchFamily="2" charset="2"/>
              <a:buNone/>
            </a:pPr>
            <a:r>
              <a:rPr sz="3200" dirty="0">
                <a:solidFill>
                  <a:srgbClr val="FF0000"/>
                </a:solidFill>
                <a:latin typeface="黑体" panose="02010600030101010101" charset="-122"/>
                <a:ea typeface="黑体" panose="02010600030101010101" charset="-122"/>
              </a:rPr>
              <a:t>2021年及以前毕业的毕业</a:t>
            </a:r>
            <a:r>
              <a:rPr lang="zh-CN" sz="3200" dirty="0">
                <a:solidFill>
                  <a:srgbClr val="FF0000"/>
                </a:solidFill>
                <a:latin typeface="黑体" panose="02010600030101010101" charset="-122"/>
                <a:ea typeface="黑体" panose="02010600030101010101" charset="-122"/>
              </a:rPr>
              <a:t>生</a:t>
            </a:r>
            <a:r>
              <a:rPr lang="zh-CN" altLang="en-US" sz="3200" dirty="0">
                <a:latin typeface="黑体" panose="02010600030101010101" charset="-122"/>
                <a:ea typeface="黑体" panose="02010600030101010101" charset="-122"/>
              </a:rPr>
              <a:t>初定条件：</a:t>
            </a:r>
            <a:endParaRPr lang="zh-CN" altLang="en-US" sz="3200" dirty="0">
              <a:latin typeface="黑体" panose="02010600030101010101" charset="-122"/>
              <a:ea typeface="黑体" panose="02010600030101010101" charset="-122"/>
            </a:endParaRPr>
          </a:p>
          <a:p>
            <a:pPr eaLnBrk="0" fontAlgn="ctr" hangingPunct="0">
              <a:lnSpc>
                <a:spcPct val="120000"/>
              </a:lnSpc>
              <a:spcBef>
                <a:spcPct val="20000"/>
              </a:spcBef>
              <a:buClr>
                <a:schemeClr val="accent1"/>
              </a:buClr>
              <a:buSzPct val="60000"/>
              <a:buFont typeface="Wingdings" panose="05000000000000000000" pitchFamily="2" charset="2"/>
              <a:buNone/>
            </a:pPr>
            <a:r>
              <a:rPr lang="zh-CN" altLang="en-US" sz="2600" dirty="0">
                <a:latin typeface="楷体_GB2312" panose="02010609030101010101" pitchFamily="49" charset="-122"/>
                <a:ea typeface="楷体_GB2312" panose="02010609030101010101" pitchFamily="49" charset="-122"/>
              </a:rPr>
              <a:t>    具备国家教育部门承认的学历或学位，</a:t>
            </a:r>
            <a:r>
              <a:rPr lang="zh-CN" altLang="en-US" sz="2600" b="1" dirty="0">
                <a:solidFill>
                  <a:srgbClr val="FF0000"/>
                </a:solidFill>
                <a:latin typeface="楷体_GB2312" panose="02010609030101010101" pitchFamily="49" charset="-122"/>
                <a:ea typeface="楷体_GB2312" panose="02010609030101010101" pitchFamily="49" charset="-122"/>
              </a:rPr>
              <a:t>专业与任教学科相同或相近，</a:t>
            </a:r>
            <a:r>
              <a:rPr lang="zh-CN" altLang="en-US" sz="2600" dirty="0">
                <a:latin typeface="楷体_GB2312" panose="02010609030101010101" pitchFamily="49" charset="-122"/>
                <a:ea typeface="楷体_GB2312" panose="02010609030101010101" pitchFamily="49" charset="-122"/>
              </a:rPr>
              <a:t>考核合格并符合下列条件之一的，可初定相应的教师专业技术资格</a:t>
            </a:r>
            <a:r>
              <a:rPr lang="en-US" altLang="zh-CN" sz="2600" dirty="0">
                <a:latin typeface="楷体_GB2312" panose="02010609030101010101" pitchFamily="49" charset="-122"/>
                <a:ea typeface="楷体_GB2312" panose="02010609030101010101" pitchFamily="49" charset="-122"/>
              </a:rPr>
              <a:t>:</a:t>
            </a:r>
            <a:endParaRPr lang="en-US" altLang="zh-CN" sz="2600" dirty="0">
              <a:latin typeface="楷体_GB2312" panose="02010609030101010101" pitchFamily="49" charset="-122"/>
              <a:ea typeface="楷体_GB2312" panose="02010609030101010101" pitchFamily="49" charset="-122"/>
            </a:endParaRPr>
          </a:p>
          <a:p>
            <a:pPr eaLnBrk="0" fontAlgn="ctr" hangingPunct="0">
              <a:lnSpc>
                <a:spcPct val="120000"/>
              </a:lnSpc>
              <a:spcBef>
                <a:spcPct val="20000"/>
              </a:spcBef>
              <a:buClr>
                <a:schemeClr val="accent1"/>
              </a:buClr>
              <a:buSzPct val="60000"/>
              <a:buFont typeface="Wingdings" panose="05000000000000000000" pitchFamily="2" charset="2"/>
              <a:buNone/>
            </a:pPr>
            <a:r>
              <a:rPr lang="zh-CN" altLang="en-US" sz="2600" dirty="0">
                <a:latin typeface="楷体_GB2312" panose="02010609030101010101" pitchFamily="49" charset="-122"/>
                <a:ea typeface="楷体_GB2312" panose="02010609030101010101" pitchFamily="49" charset="-122"/>
              </a:rPr>
              <a:t>    （</a:t>
            </a:r>
            <a:r>
              <a:rPr lang="en-US" altLang="zh-CN" sz="2600" dirty="0">
                <a:latin typeface="楷体_GB2312" panose="02010609030101010101" pitchFamily="49" charset="-122"/>
                <a:ea typeface="楷体_GB2312" panose="02010609030101010101" pitchFamily="49" charset="-122"/>
              </a:rPr>
              <a:t>1</a:t>
            </a:r>
            <a:r>
              <a:rPr lang="zh-CN" altLang="en-US" sz="2600" dirty="0">
                <a:latin typeface="楷体_GB2312" panose="02010609030101010101" pitchFamily="49" charset="-122"/>
                <a:ea typeface="楷体_GB2312" panose="02010609030101010101" pitchFamily="49" charset="-122"/>
              </a:rPr>
              <a:t>）获得大学专科学历后，在小学、幼儿园教师岗位工作满</a:t>
            </a:r>
            <a:r>
              <a:rPr lang="en-US" altLang="zh-CN" sz="2600" dirty="0">
                <a:latin typeface="楷体_GB2312" panose="02010609030101010101" pitchFamily="49" charset="-122"/>
                <a:ea typeface="楷体_GB2312" panose="02010609030101010101" pitchFamily="49" charset="-122"/>
              </a:rPr>
              <a:t>3</a:t>
            </a:r>
            <a:r>
              <a:rPr lang="zh-CN" altLang="en-US" sz="2600" dirty="0">
                <a:latin typeface="楷体_GB2312" panose="02010609030101010101" pitchFamily="49" charset="-122"/>
                <a:ea typeface="楷体_GB2312" panose="02010609030101010101" pitchFamily="49" charset="-122"/>
              </a:rPr>
              <a:t>年，或获得大学本科学历后，在中小学、幼儿园教师岗位工作满</a:t>
            </a:r>
            <a:r>
              <a:rPr lang="en-US" altLang="zh-CN" sz="2600" dirty="0">
                <a:latin typeface="楷体_GB2312" panose="02010609030101010101" pitchFamily="49" charset="-122"/>
                <a:ea typeface="楷体_GB2312" panose="02010609030101010101" pitchFamily="49" charset="-122"/>
              </a:rPr>
              <a:t>1</a:t>
            </a:r>
            <a:r>
              <a:rPr lang="zh-CN" altLang="en-US" sz="2600" dirty="0">
                <a:latin typeface="楷体_GB2312" panose="02010609030101010101" pitchFamily="49" charset="-122"/>
                <a:ea typeface="楷体_GB2312" panose="02010609030101010101" pitchFamily="49" charset="-122"/>
              </a:rPr>
              <a:t>年，可初定</a:t>
            </a:r>
            <a:r>
              <a:rPr lang="zh-CN" altLang="en-US" sz="2600" dirty="0">
                <a:solidFill>
                  <a:srgbClr val="FF0000"/>
                </a:solidFill>
                <a:latin typeface="楷体_GB2312" panose="02010609030101010101" pitchFamily="49" charset="-122"/>
                <a:ea typeface="楷体_GB2312" panose="02010609030101010101" pitchFamily="49" charset="-122"/>
              </a:rPr>
              <a:t>二级教师</a:t>
            </a:r>
            <a:r>
              <a:rPr lang="zh-CN" altLang="en-US" sz="2600" dirty="0">
                <a:latin typeface="楷体_GB2312" panose="02010609030101010101" pitchFamily="49" charset="-122"/>
                <a:ea typeface="楷体_GB2312" panose="02010609030101010101" pitchFamily="49" charset="-122"/>
              </a:rPr>
              <a:t>。</a:t>
            </a:r>
            <a:endParaRPr lang="zh-CN" altLang="en-US" sz="2600" dirty="0">
              <a:latin typeface="楷体_GB2312" panose="02010609030101010101" pitchFamily="49" charset="-122"/>
              <a:ea typeface="楷体_GB2312" panose="02010609030101010101" pitchFamily="49" charset="-122"/>
            </a:endParaRPr>
          </a:p>
          <a:p>
            <a:pPr eaLnBrk="0" fontAlgn="ctr" hangingPunct="0">
              <a:lnSpc>
                <a:spcPct val="120000"/>
              </a:lnSpc>
              <a:spcBef>
                <a:spcPct val="20000"/>
              </a:spcBef>
              <a:buClr>
                <a:schemeClr val="accent1"/>
              </a:buClr>
              <a:buSzPct val="60000"/>
              <a:buFont typeface="Wingdings" panose="05000000000000000000" pitchFamily="2" charset="2"/>
              <a:buNone/>
            </a:pPr>
            <a:r>
              <a:rPr lang="zh-CN" altLang="en-US" sz="2600" dirty="0">
                <a:latin typeface="楷体_GB2312" panose="02010609030101010101" pitchFamily="49" charset="-122"/>
                <a:ea typeface="楷体_GB2312" panose="02010609030101010101" pitchFamily="49" charset="-122"/>
              </a:rPr>
              <a:t>    （</a:t>
            </a:r>
            <a:r>
              <a:rPr lang="en-US" altLang="zh-CN" sz="2600" dirty="0">
                <a:latin typeface="楷体_GB2312" panose="02010609030101010101" pitchFamily="49" charset="-122"/>
                <a:ea typeface="楷体_GB2312" panose="02010609030101010101" pitchFamily="49" charset="-122"/>
              </a:rPr>
              <a:t>2</a:t>
            </a:r>
            <a:r>
              <a:rPr lang="zh-CN" altLang="en-US" sz="2600" dirty="0">
                <a:latin typeface="楷体_GB2312" panose="02010609030101010101" pitchFamily="49" charset="-122"/>
                <a:ea typeface="楷体_GB2312" panose="02010609030101010101" pitchFamily="49" charset="-122"/>
              </a:rPr>
              <a:t>）获得研究生学历或硕士学位后，在中小学、幼儿园教师岗位工作满</a:t>
            </a:r>
            <a:r>
              <a:rPr lang="en-US" altLang="zh-CN" sz="2600" dirty="0">
                <a:latin typeface="楷体_GB2312" panose="02010609030101010101" pitchFamily="49" charset="-122"/>
                <a:ea typeface="楷体_GB2312" panose="02010609030101010101" pitchFamily="49" charset="-122"/>
              </a:rPr>
              <a:t>3</a:t>
            </a:r>
            <a:r>
              <a:rPr lang="zh-CN" altLang="en-US" sz="2600" dirty="0">
                <a:latin typeface="楷体_GB2312" panose="02010609030101010101" pitchFamily="49" charset="-122"/>
                <a:ea typeface="楷体_GB2312" panose="02010609030101010101" pitchFamily="49" charset="-122"/>
              </a:rPr>
              <a:t>年，或获得博士学位后，能胜任中小学、幼儿园教师工作，可初定</a:t>
            </a:r>
            <a:r>
              <a:rPr lang="zh-CN" altLang="en-US" sz="2600" dirty="0">
                <a:solidFill>
                  <a:srgbClr val="FF0000"/>
                </a:solidFill>
                <a:latin typeface="楷体_GB2312" panose="02010609030101010101" pitchFamily="49" charset="-122"/>
                <a:ea typeface="楷体_GB2312" panose="02010609030101010101" pitchFamily="49" charset="-122"/>
              </a:rPr>
              <a:t>一级教师</a:t>
            </a:r>
            <a:r>
              <a:rPr lang="zh-CN" altLang="en-US" sz="2600" dirty="0">
                <a:latin typeface="楷体_GB2312" panose="02010609030101010101" pitchFamily="49" charset="-122"/>
                <a:ea typeface="楷体_GB2312" panose="02010609030101010101" pitchFamily="49" charset="-122"/>
              </a:rPr>
              <a:t>。</a:t>
            </a:r>
            <a:r>
              <a:rPr lang="zh-CN" altLang="en-US" sz="2800" dirty="0">
                <a:latin typeface="楷体_GB2312" panose="02010609030101010101" pitchFamily="49" charset="-122"/>
                <a:ea typeface="楷体_GB2312" panose="02010609030101010101" pitchFamily="49" charset="-122"/>
              </a:rPr>
              <a:t> </a:t>
            </a:r>
            <a:endParaRPr lang="en-US" altLang="zh-CN" sz="2800" dirty="0">
              <a:latin typeface="楷体_GB2312" panose="02010609030101010101" pitchFamily="49" charset="-122"/>
              <a:ea typeface="楷体_GB2312" panose="02010609030101010101" pitchFamily="49" charset="-122"/>
            </a:endParaRPr>
          </a:p>
        </p:txBody>
      </p:sp>
    </p:spTree>
  </p:cSld>
  <p:clrMapOvr>
    <a:masterClrMapping/>
  </p:clrMapOvr>
  <p:transition>
    <p:fade/>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r>
              <a:rPr lang="zh-CN" altLang="en-US"/>
              <a:t>多元评价</a:t>
            </a:r>
            <a:endParaRPr lang="zh-CN" altLang="en-US"/>
          </a:p>
        </p:txBody>
      </p:sp>
      <p:sp>
        <p:nvSpPr>
          <p:cNvPr id="70659" name="Rectangle 3"/>
          <p:cNvSpPr>
            <a:spLocks noGrp="1" noChangeArrowheads="1"/>
          </p:cNvSpPr>
          <p:nvPr>
            <p:ph idx="1"/>
          </p:nvPr>
        </p:nvSpPr>
        <p:spPr>
          <a:xfrm>
            <a:off x="468313" y="1009650"/>
            <a:ext cx="8496300" cy="5848350"/>
          </a:xfrm>
        </p:spPr>
        <p:txBody>
          <a:bodyPr/>
          <a:lstStyle/>
          <a:p>
            <a:pPr marL="0" indent="0">
              <a:lnSpc>
                <a:spcPct val="130000"/>
              </a:lnSpc>
              <a:spcBef>
                <a:spcPct val="0"/>
              </a:spcBef>
              <a:buFont typeface="Wingdings" panose="05000000000000000000" pitchFamily="2" charset="2"/>
              <a:buNone/>
            </a:pPr>
            <a:r>
              <a:rPr lang="zh-CN" altLang="en-US" sz="2600" dirty="0">
                <a:latin typeface="宋体" panose="02010600030101010101" pitchFamily="2" charset="-122"/>
                <a:ea typeface="宋体" panose="02010600030101010101" pitchFamily="2" charset="-122"/>
              </a:rPr>
              <a:t>二、教育教学理论、教科研水平考试安排</a:t>
            </a:r>
            <a:endParaRPr lang="zh-CN" altLang="en-US" sz="2600" dirty="0">
              <a:latin typeface="宋体" panose="02010600030101010101" pitchFamily="2" charset="-122"/>
              <a:ea typeface="宋体" panose="02010600030101010101" pitchFamily="2" charset="-122"/>
            </a:endParaRPr>
          </a:p>
          <a:p>
            <a:pPr marL="0" indent="0">
              <a:lnSpc>
                <a:spcPct val="130000"/>
              </a:lnSpc>
              <a:spcBef>
                <a:spcPct val="0"/>
              </a:spcBef>
              <a:buNone/>
            </a:pPr>
            <a:r>
              <a:rPr lang="en-US" altLang="zh-CN" sz="2600" b="0" dirty="0">
                <a:latin typeface="宋体" panose="02010600030101010101" pitchFamily="2" charset="-122"/>
                <a:ea typeface="宋体" panose="02010600030101010101" pitchFamily="2" charset="-122"/>
              </a:rPr>
              <a:t>1.</a:t>
            </a:r>
            <a:r>
              <a:rPr lang="zh-CN" altLang="en-US" sz="2600" b="0" dirty="0">
                <a:latin typeface="宋体" panose="02010600030101010101" pitchFamily="2" charset="-122"/>
                <a:ea typeface="宋体" panose="02010600030101010101" pitchFamily="2" charset="-122"/>
              </a:rPr>
              <a:t>报名时间：①局属校</a:t>
            </a:r>
            <a:r>
              <a:rPr lang="zh-CN" altLang="en-US" sz="2600" b="0" dirty="0" smtClean="0">
                <a:latin typeface="宋体" panose="02010600030101010101" pitchFamily="2" charset="-122"/>
                <a:ea typeface="宋体" panose="02010600030101010101" pitchFamily="2" charset="-122"/>
              </a:rPr>
              <a:t>： </a:t>
            </a:r>
            <a:r>
              <a:rPr lang="en-US" altLang="zh-CN" sz="2600" b="0" dirty="0" smtClean="0">
                <a:solidFill>
                  <a:srgbClr val="FF0000"/>
                </a:solidFill>
                <a:latin typeface="宋体" panose="02010600030101010101" pitchFamily="2" charset="-122"/>
                <a:ea typeface="宋体" panose="02010600030101010101" pitchFamily="2" charset="-122"/>
              </a:rPr>
              <a:t>6</a:t>
            </a:r>
            <a:r>
              <a:rPr lang="zh-CN" altLang="en-US" sz="2600" b="0" dirty="0" smtClean="0">
                <a:solidFill>
                  <a:srgbClr val="FF0000"/>
                </a:solidFill>
                <a:latin typeface="宋体" panose="02010600030101010101" pitchFamily="2" charset="-122"/>
                <a:ea typeface="宋体" panose="02010600030101010101" pitchFamily="2" charset="-122"/>
              </a:rPr>
              <a:t>月</a:t>
            </a:r>
            <a:r>
              <a:rPr lang="en-US" altLang="zh-CN" sz="2600" b="0" dirty="0" smtClean="0">
                <a:solidFill>
                  <a:srgbClr val="FF0000"/>
                </a:solidFill>
                <a:latin typeface="宋体" panose="02010600030101010101" pitchFamily="2" charset="-122"/>
                <a:ea typeface="宋体" panose="02010600030101010101" pitchFamily="2" charset="-122"/>
              </a:rPr>
              <a:t>30</a:t>
            </a:r>
            <a:r>
              <a:rPr lang="zh-CN" altLang="en-US" sz="2600" b="0" dirty="0" smtClean="0">
                <a:solidFill>
                  <a:srgbClr val="FF0000"/>
                </a:solidFill>
                <a:latin typeface="宋体" panose="02010600030101010101" pitchFamily="2" charset="-122"/>
                <a:ea typeface="宋体" panose="02010600030101010101" pitchFamily="2" charset="-122"/>
              </a:rPr>
              <a:t>日前</a:t>
            </a:r>
            <a:endParaRPr lang="zh-CN" altLang="en-US" sz="2600" b="0" dirty="0">
              <a:solidFill>
                <a:srgbClr val="FF0000"/>
              </a:solidFill>
              <a:latin typeface="宋体" panose="02010600030101010101" pitchFamily="2" charset="-122"/>
              <a:ea typeface="宋体" panose="02010600030101010101" pitchFamily="2" charset="-122"/>
            </a:endParaRPr>
          </a:p>
          <a:p>
            <a:pPr marL="0" indent="0">
              <a:lnSpc>
                <a:spcPct val="130000"/>
              </a:lnSpc>
              <a:spcBef>
                <a:spcPct val="0"/>
              </a:spcBef>
              <a:buNone/>
            </a:pPr>
            <a:r>
              <a:rPr lang="zh-CN" altLang="en-US" sz="2600" b="0" dirty="0">
                <a:latin typeface="宋体" panose="02010600030101010101" pitchFamily="2" charset="-122"/>
                <a:ea typeface="宋体" panose="02010600030101010101" pitchFamily="2" charset="-122"/>
              </a:rPr>
              <a:t>            ②辖市、区</a:t>
            </a:r>
            <a:r>
              <a:rPr lang="zh-CN" altLang="en-US" sz="2600" b="0" dirty="0" smtClean="0">
                <a:latin typeface="宋体" panose="02010600030101010101" pitchFamily="2" charset="-122"/>
                <a:ea typeface="宋体" panose="02010600030101010101" pitchFamily="2" charset="-122"/>
              </a:rPr>
              <a:t>：</a:t>
            </a:r>
            <a:r>
              <a:rPr lang="en-US" altLang="zh-CN" sz="2600" b="0" dirty="0" smtClean="0">
                <a:latin typeface="宋体" panose="02010600030101010101" pitchFamily="2" charset="-122"/>
                <a:ea typeface="宋体" panose="02010600030101010101" pitchFamily="2" charset="-122"/>
              </a:rPr>
              <a:t> </a:t>
            </a:r>
            <a:r>
              <a:rPr lang="en-US" altLang="zh-CN" sz="2600" b="0" dirty="0" smtClean="0">
                <a:solidFill>
                  <a:srgbClr val="FF0000"/>
                </a:solidFill>
                <a:latin typeface="宋体" panose="02010600030101010101" pitchFamily="2" charset="-122"/>
                <a:ea typeface="宋体" panose="02010600030101010101" pitchFamily="2" charset="-122"/>
              </a:rPr>
              <a:t>6</a:t>
            </a:r>
            <a:r>
              <a:rPr lang="zh-CN" altLang="en-US" sz="2600" b="0" dirty="0" smtClean="0">
                <a:solidFill>
                  <a:srgbClr val="FF0000"/>
                </a:solidFill>
                <a:latin typeface="宋体" panose="02010600030101010101" pitchFamily="2" charset="-122"/>
                <a:ea typeface="宋体" panose="02010600030101010101" pitchFamily="2" charset="-122"/>
              </a:rPr>
              <a:t>月</a:t>
            </a:r>
            <a:r>
              <a:rPr lang="en-US" altLang="zh-CN" sz="2600" b="0" dirty="0" smtClean="0">
                <a:solidFill>
                  <a:srgbClr val="FF0000"/>
                </a:solidFill>
                <a:latin typeface="宋体" panose="02010600030101010101" pitchFamily="2" charset="-122"/>
                <a:ea typeface="宋体" panose="02010600030101010101" pitchFamily="2" charset="-122"/>
              </a:rPr>
              <a:t>30</a:t>
            </a:r>
            <a:r>
              <a:rPr lang="zh-CN" altLang="en-US" sz="2600" b="0" dirty="0" smtClean="0">
                <a:solidFill>
                  <a:srgbClr val="FF0000"/>
                </a:solidFill>
                <a:latin typeface="宋体" panose="02010600030101010101" pitchFamily="2" charset="-122"/>
                <a:ea typeface="宋体" panose="02010600030101010101" pitchFamily="2" charset="-122"/>
              </a:rPr>
              <a:t>日前</a:t>
            </a:r>
            <a:br>
              <a:rPr lang="zh-CN" altLang="en-US" sz="2600" b="0" dirty="0">
                <a:latin typeface="宋体" panose="02010600030101010101" pitchFamily="2" charset="-122"/>
                <a:ea typeface="宋体" panose="02010600030101010101" pitchFamily="2" charset="-122"/>
              </a:rPr>
            </a:br>
            <a:r>
              <a:rPr lang="en-US" altLang="zh-CN" sz="2600" b="0" dirty="0">
                <a:latin typeface="宋体" panose="02010600030101010101" pitchFamily="2" charset="-122"/>
                <a:ea typeface="宋体" panose="02010600030101010101" pitchFamily="2" charset="-122"/>
              </a:rPr>
              <a:t>2.</a:t>
            </a:r>
            <a:r>
              <a:rPr lang="zh-CN" altLang="en-US" sz="2600" b="0" dirty="0">
                <a:latin typeface="宋体" panose="02010600030101010101" pitchFamily="2" charset="-122"/>
                <a:ea typeface="宋体" panose="02010600030101010101" pitchFamily="2" charset="-122"/>
              </a:rPr>
              <a:t>报名材料：</a:t>
            </a:r>
            <a:r>
              <a:rPr lang="en-US" altLang="zh-CN" sz="2600" b="0" dirty="0">
                <a:latin typeface="宋体" panose="02010600030101010101" pitchFamily="2" charset="-122"/>
                <a:ea typeface="宋体" panose="02010600030101010101" pitchFamily="2" charset="-122"/>
              </a:rPr>
              <a:t>《</a:t>
            </a:r>
            <a:r>
              <a:rPr lang="en-US" altLang="zh-CN" sz="2600" b="0" dirty="0" smtClean="0">
                <a:latin typeface="宋体" panose="02010600030101010101" pitchFamily="2" charset="-122"/>
                <a:ea typeface="宋体" panose="02010600030101010101" pitchFamily="2" charset="-122"/>
              </a:rPr>
              <a:t>2022</a:t>
            </a:r>
            <a:r>
              <a:rPr lang="zh-CN" altLang="en-US" sz="2600" b="0" dirty="0" smtClean="0">
                <a:latin typeface="宋体" panose="02010600030101010101" pitchFamily="2" charset="-122"/>
                <a:ea typeface="宋体" panose="02010600030101010101" pitchFamily="2" charset="-122"/>
              </a:rPr>
              <a:t>年</a:t>
            </a:r>
            <a:r>
              <a:rPr lang="zh-CN" altLang="en-US" sz="2600" b="0" dirty="0">
                <a:latin typeface="宋体" panose="02010600030101010101" pitchFamily="2" charset="-122"/>
                <a:ea typeface="宋体" panose="02010600030101010101" pitchFamily="2" charset="-122"/>
              </a:rPr>
              <a:t>常州市中小学、幼儿园推荐申报教师专业技术资格人员信息表</a:t>
            </a:r>
            <a:r>
              <a:rPr lang="en-US" altLang="zh-CN" sz="2600" b="0" dirty="0">
                <a:latin typeface="宋体" panose="02010600030101010101" pitchFamily="2" charset="-122"/>
                <a:ea typeface="宋体" panose="02010600030101010101" pitchFamily="2" charset="-122"/>
              </a:rPr>
              <a:t>》</a:t>
            </a:r>
            <a:endParaRPr lang="en-US" altLang="zh-CN" sz="2600" b="0" dirty="0">
              <a:latin typeface="宋体" panose="02010600030101010101" pitchFamily="2" charset="-122"/>
              <a:ea typeface="宋体" panose="02010600030101010101" pitchFamily="2" charset="-122"/>
            </a:endParaRPr>
          </a:p>
          <a:p>
            <a:pPr marL="0" indent="0">
              <a:lnSpc>
                <a:spcPct val="130000"/>
              </a:lnSpc>
              <a:spcBef>
                <a:spcPct val="0"/>
              </a:spcBef>
              <a:buNone/>
            </a:pPr>
            <a:r>
              <a:rPr lang="en-US" altLang="zh-CN" sz="2600" b="0" dirty="0" smtClean="0">
                <a:latin typeface="宋体" panose="02010600030101010101" pitchFamily="2" charset="-122"/>
                <a:ea typeface="宋体" panose="02010600030101010101" pitchFamily="2" charset="-122"/>
              </a:rPr>
              <a:t>3.</a:t>
            </a:r>
            <a:r>
              <a:rPr lang="zh-CN" altLang="en-US" sz="2600" b="0" dirty="0">
                <a:latin typeface="宋体" panose="02010600030101010101" pitchFamily="2" charset="-122"/>
                <a:ea typeface="宋体" panose="02010600030101010101" pitchFamily="2" charset="-122"/>
              </a:rPr>
              <a:t>考试时间</a:t>
            </a:r>
            <a:r>
              <a:rPr lang="zh-CN" altLang="en-US" sz="2600" b="0" dirty="0" smtClean="0">
                <a:latin typeface="宋体" panose="02010600030101010101" pitchFamily="2" charset="-122"/>
                <a:ea typeface="宋体" panose="02010600030101010101" pitchFamily="2" charset="-122"/>
              </a:rPr>
              <a:t>：</a:t>
            </a:r>
            <a:r>
              <a:rPr lang="en-US" altLang="zh-CN" sz="2600" dirty="0" smtClean="0">
                <a:solidFill>
                  <a:srgbClr val="FF0000"/>
                </a:solidFill>
                <a:latin typeface="宋体" panose="02010600030101010101" pitchFamily="2" charset="-122"/>
                <a:ea typeface="宋体" panose="02010600030101010101" pitchFamily="2" charset="-122"/>
              </a:rPr>
              <a:t>8</a:t>
            </a:r>
            <a:r>
              <a:rPr lang="zh-CN" altLang="en-US" sz="2600" dirty="0" smtClean="0">
                <a:solidFill>
                  <a:srgbClr val="FF0000"/>
                </a:solidFill>
                <a:latin typeface="宋体" panose="02010600030101010101" pitchFamily="2" charset="-122"/>
                <a:ea typeface="宋体" panose="02010600030101010101" pitchFamily="2" charset="-122"/>
              </a:rPr>
              <a:t>月</a:t>
            </a:r>
            <a:r>
              <a:rPr lang="en-US" altLang="zh-CN" sz="2600" dirty="0" smtClean="0">
                <a:solidFill>
                  <a:srgbClr val="FF0000"/>
                </a:solidFill>
                <a:latin typeface="宋体" panose="02010600030101010101" pitchFamily="2" charset="-122"/>
                <a:ea typeface="宋体" panose="02010600030101010101" pitchFamily="2" charset="-122"/>
              </a:rPr>
              <a:t>22</a:t>
            </a:r>
            <a:r>
              <a:rPr lang="zh-CN" altLang="en-US" sz="2600" dirty="0" smtClean="0">
                <a:solidFill>
                  <a:srgbClr val="FF0000"/>
                </a:solidFill>
                <a:latin typeface="宋体" panose="02010600030101010101" pitchFamily="2" charset="-122"/>
                <a:ea typeface="宋体" panose="02010600030101010101" pitchFamily="2" charset="-122"/>
              </a:rPr>
              <a:t>日上午</a:t>
            </a:r>
            <a:r>
              <a:rPr lang="en-US" altLang="zh-CN" sz="2600" dirty="0">
                <a:solidFill>
                  <a:srgbClr val="FF0000"/>
                </a:solidFill>
                <a:latin typeface="宋体" panose="02010600030101010101" pitchFamily="2" charset="-122"/>
                <a:ea typeface="宋体" panose="02010600030101010101" pitchFamily="2" charset="-122"/>
              </a:rPr>
              <a:t>9:00-11:00</a:t>
            </a:r>
            <a:endParaRPr lang="en-US" altLang="zh-CN" sz="2600" dirty="0">
              <a:solidFill>
                <a:srgbClr val="FF0000"/>
              </a:solidFill>
              <a:latin typeface="宋体" panose="02010600030101010101" pitchFamily="2" charset="-122"/>
              <a:ea typeface="宋体" panose="02010600030101010101" pitchFamily="2" charset="-122"/>
            </a:endParaRPr>
          </a:p>
          <a:p>
            <a:pPr marL="0" indent="0">
              <a:lnSpc>
                <a:spcPct val="130000"/>
              </a:lnSpc>
              <a:spcBef>
                <a:spcPct val="0"/>
              </a:spcBef>
              <a:buFont typeface="Wingdings" panose="05000000000000000000" pitchFamily="2" charset="2"/>
              <a:buNone/>
            </a:pPr>
            <a:r>
              <a:rPr lang="en-US" altLang="zh-CN" sz="2600" b="0" dirty="0" smtClean="0">
                <a:latin typeface="宋体" panose="02010600030101010101" pitchFamily="2" charset="-122"/>
                <a:ea typeface="宋体" panose="02010600030101010101" pitchFamily="2" charset="-122"/>
              </a:rPr>
              <a:t>4.</a:t>
            </a:r>
            <a:r>
              <a:rPr lang="zh-CN" altLang="en-US" sz="2600" b="0" dirty="0">
                <a:latin typeface="宋体" panose="02010600030101010101" pitchFamily="2" charset="-122"/>
                <a:ea typeface="宋体" panose="02010600030101010101" pitchFamily="2" charset="-122"/>
              </a:rPr>
              <a:t>成绩发布。常州市教育局统一公布全市申报中、高级职称考试通过人员名单。</a:t>
            </a:r>
            <a:endParaRPr lang="en-US" altLang="zh-CN" sz="2600" b="0" dirty="0">
              <a:latin typeface="宋体" panose="02010600030101010101" pitchFamily="2" charset="-122"/>
              <a:ea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zh-CN" altLang="en-US"/>
              <a:t>多元评价</a:t>
            </a:r>
            <a:endParaRPr lang="zh-CN" altLang="en-US"/>
          </a:p>
        </p:txBody>
      </p:sp>
      <p:sp>
        <p:nvSpPr>
          <p:cNvPr id="39939" name="Rectangle 3"/>
          <p:cNvSpPr>
            <a:spLocks noGrp="1" noChangeArrowheads="1"/>
          </p:cNvSpPr>
          <p:nvPr>
            <p:ph idx="1"/>
          </p:nvPr>
        </p:nvSpPr>
        <p:spPr>
          <a:xfrm>
            <a:off x="900113" y="981075"/>
            <a:ext cx="7272337" cy="4940300"/>
          </a:xfrm>
        </p:spPr>
        <p:txBody>
          <a:bodyPr/>
          <a:lstStyle/>
          <a:p>
            <a:pPr marL="0" indent="0">
              <a:lnSpc>
                <a:spcPct val="130000"/>
              </a:lnSpc>
              <a:spcBef>
                <a:spcPct val="0"/>
              </a:spcBef>
              <a:buFont typeface="Wingdings" panose="05000000000000000000" pitchFamily="2" charset="2"/>
              <a:buNone/>
            </a:pPr>
            <a:r>
              <a:rPr lang="zh-CN" altLang="en-US" sz="2100" dirty="0">
                <a:latin typeface="宋体" panose="02010600030101010101" pitchFamily="2" charset="-122"/>
                <a:ea typeface="宋体" panose="02010600030101010101" pitchFamily="2" charset="-122"/>
              </a:rPr>
              <a:t>三、课堂教学能力考核安排 </a:t>
            </a:r>
            <a:endParaRPr lang="zh-CN" altLang="en-US" sz="2100" dirty="0">
              <a:latin typeface="宋体" panose="02010600030101010101" pitchFamily="2" charset="-122"/>
              <a:ea typeface="宋体" panose="02010600030101010101" pitchFamily="2" charset="-122"/>
            </a:endParaRPr>
          </a:p>
          <a:p>
            <a:pPr marL="0" indent="0">
              <a:lnSpc>
                <a:spcPct val="130000"/>
              </a:lnSpc>
              <a:spcBef>
                <a:spcPct val="0"/>
              </a:spcBef>
              <a:buFont typeface="Wingdings" panose="05000000000000000000" pitchFamily="2" charset="2"/>
              <a:buNone/>
            </a:pPr>
            <a:r>
              <a:rPr lang="en-US" altLang="zh-CN" sz="2100" b="0" dirty="0">
                <a:latin typeface="宋体" panose="02010600030101010101" pitchFamily="2" charset="-122"/>
                <a:ea typeface="宋体" panose="02010600030101010101" pitchFamily="2" charset="-122"/>
              </a:rPr>
              <a:t>1.</a:t>
            </a:r>
            <a:r>
              <a:rPr lang="zh-CN" altLang="en-US" sz="2100" b="0" dirty="0">
                <a:latin typeface="宋体" panose="02010600030101010101" pitchFamily="2" charset="-122"/>
                <a:ea typeface="宋体" panose="02010600030101010101" pitchFamily="2" charset="-122"/>
              </a:rPr>
              <a:t>报名时间：①市区（</a:t>
            </a:r>
            <a:r>
              <a:rPr lang="zh-CN" altLang="en-US" sz="2100" b="0" dirty="0">
                <a:solidFill>
                  <a:schemeClr val="tx1"/>
                </a:solidFill>
                <a:latin typeface="宋体" panose="02010600030101010101" pitchFamily="2" charset="-122"/>
                <a:ea typeface="宋体" panose="02010600030101010101" pitchFamily="2" charset="-122"/>
              </a:rPr>
              <a:t>不含金坛区、武进区、新北区</a:t>
            </a:r>
            <a:r>
              <a:rPr lang="zh-CN" altLang="en-US" sz="2100" b="0" dirty="0">
                <a:latin typeface="宋体" panose="02010600030101010101" pitchFamily="2" charset="-122"/>
                <a:ea typeface="宋体" panose="02010600030101010101" pitchFamily="2" charset="-122"/>
              </a:rPr>
              <a:t>）</a:t>
            </a:r>
            <a:r>
              <a:rPr lang="en-US" altLang="zh-CN" sz="2100" b="0" dirty="0" smtClean="0">
                <a:latin typeface="宋体" panose="02010600030101010101" pitchFamily="2" charset="-122"/>
                <a:ea typeface="宋体" panose="02010600030101010101" pitchFamily="2" charset="-122"/>
              </a:rPr>
              <a:t>:9</a:t>
            </a:r>
            <a:r>
              <a:rPr lang="zh-CN" altLang="en-US" sz="2100" b="0" dirty="0" smtClean="0">
                <a:latin typeface="宋体" panose="02010600030101010101" pitchFamily="2" charset="-122"/>
                <a:ea typeface="宋体" panose="02010600030101010101" pitchFamily="2" charset="-122"/>
              </a:rPr>
              <a:t>月</a:t>
            </a:r>
            <a:r>
              <a:rPr lang="en-US" altLang="zh-CN" sz="2100" b="0" dirty="0" smtClean="0">
                <a:latin typeface="宋体" panose="02010600030101010101" pitchFamily="2" charset="-122"/>
                <a:ea typeface="宋体" panose="02010600030101010101" pitchFamily="2" charset="-122"/>
              </a:rPr>
              <a:t>14</a:t>
            </a:r>
            <a:r>
              <a:rPr lang="zh-CN" altLang="en-US" sz="2100" b="0" dirty="0" smtClean="0">
                <a:latin typeface="宋体" panose="02010600030101010101" pitchFamily="2" charset="-122"/>
                <a:ea typeface="宋体" panose="02010600030101010101" pitchFamily="2" charset="-122"/>
              </a:rPr>
              <a:t>日</a:t>
            </a:r>
            <a:r>
              <a:rPr lang="en-US" altLang="zh-CN" sz="2100" b="0" dirty="0" smtClean="0">
                <a:latin typeface="宋体" panose="02010600030101010101" pitchFamily="2" charset="-122"/>
                <a:ea typeface="宋体" panose="02010600030101010101" pitchFamily="2" charset="-122"/>
              </a:rPr>
              <a:t>-9</a:t>
            </a:r>
            <a:r>
              <a:rPr lang="zh-CN" altLang="en-US" sz="2100" b="0" dirty="0" smtClean="0">
                <a:latin typeface="宋体" panose="02010600030101010101" pitchFamily="2" charset="-122"/>
                <a:ea typeface="宋体" panose="02010600030101010101" pitchFamily="2" charset="-122"/>
              </a:rPr>
              <a:t>月</a:t>
            </a:r>
            <a:r>
              <a:rPr lang="en-US" altLang="zh-CN" sz="2100" b="0" dirty="0" smtClean="0">
                <a:latin typeface="宋体" panose="02010600030101010101" pitchFamily="2" charset="-122"/>
                <a:ea typeface="宋体" panose="02010600030101010101" pitchFamily="2" charset="-122"/>
              </a:rPr>
              <a:t>15</a:t>
            </a:r>
            <a:r>
              <a:rPr lang="zh-CN" altLang="en-US" sz="2100" b="0" dirty="0" smtClean="0">
                <a:latin typeface="宋体" panose="02010600030101010101" pitchFamily="2" charset="-122"/>
                <a:ea typeface="宋体" panose="02010600030101010101" pitchFamily="2" charset="-122"/>
              </a:rPr>
              <a:t>日②</a:t>
            </a:r>
            <a:r>
              <a:rPr lang="zh-CN" altLang="en-US" sz="2100" b="0" dirty="0">
                <a:latin typeface="宋体" panose="02010600030101010101" pitchFamily="2" charset="-122"/>
                <a:ea typeface="宋体" panose="02010600030101010101" pitchFamily="2" charset="-122"/>
              </a:rPr>
              <a:t>其他地区</a:t>
            </a:r>
            <a:r>
              <a:rPr lang="zh-CN" altLang="en-US" sz="2100" b="0" dirty="0" smtClean="0">
                <a:latin typeface="宋体" panose="02010600030101010101" pitchFamily="2" charset="-122"/>
                <a:ea typeface="宋体" panose="02010600030101010101" pitchFamily="2" charset="-122"/>
              </a:rPr>
              <a:t>：</a:t>
            </a:r>
            <a:r>
              <a:rPr lang="en-US" altLang="zh-CN" sz="2100" b="0" dirty="0" smtClean="0">
                <a:latin typeface="宋体" panose="02010600030101010101" pitchFamily="2" charset="-122"/>
                <a:ea typeface="宋体" panose="02010600030101010101" pitchFamily="2" charset="-122"/>
              </a:rPr>
              <a:t>9</a:t>
            </a:r>
            <a:r>
              <a:rPr lang="zh-CN" altLang="en-US" sz="2100" b="0" dirty="0" smtClean="0">
                <a:latin typeface="宋体" panose="02010600030101010101" pitchFamily="2" charset="-122"/>
                <a:ea typeface="宋体" panose="02010600030101010101" pitchFamily="2" charset="-122"/>
              </a:rPr>
              <a:t>月</a:t>
            </a:r>
            <a:r>
              <a:rPr lang="zh-CN" altLang="en-US" sz="2100" b="0" dirty="0">
                <a:latin typeface="宋体" panose="02010600030101010101" pitchFamily="2" charset="-122"/>
                <a:ea typeface="宋体" panose="02010600030101010101" pitchFamily="2" charset="-122"/>
              </a:rPr>
              <a:t>中旬</a:t>
            </a:r>
            <a:br>
              <a:rPr lang="zh-CN" altLang="en-US" sz="2100" b="0" dirty="0">
                <a:latin typeface="宋体" panose="02010600030101010101" pitchFamily="2" charset="-122"/>
                <a:ea typeface="宋体" panose="02010600030101010101" pitchFamily="2" charset="-122"/>
              </a:rPr>
            </a:br>
            <a:r>
              <a:rPr lang="en-US" altLang="zh-CN" sz="2100" b="0" dirty="0">
                <a:latin typeface="宋体" panose="02010600030101010101" pitchFamily="2" charset="-122"/>
                <a:ea typeface="宋体" panose="02010600030101010101" pitchFamily="2" charset="-122"/>
              </a:rPr>
              <a:t>2.</a:t>
            </a:r>
            <a:r>
              <a:rPr lang="zh-CN" altLang="en-US" sz="2100" b="0" dirty="0">
                <a:latin typeface="宋体" panose="02010600030101010101" pitchFamily="2" charset="-122"/>
                <a:ea typeface="宋体" panose="02010600030101010101" pitchFamily="2" charset="-122"/>
              </a:rPr>
              <a:t>考核时间：①市区（</a:t>
            </a:r>
            <a:r>
              <a:rPr lang="zh-CN" altLang="en-US" sz="2100" b="0" dirty="0">
                <a:solidFill>
                  <a:schemeClr val="tx1"/>
                </a:solidFill>
                <a:latin typeface="宋体" panose="02010600030101010101" pitchFamily="2" charset="-122"/>
                <a:ea typeface="宋体" panose="02010600030101010101" pitchFamily="2" charset="-122"/>
              </a:rPr>
              <a:t>不含金坛区、武进区、</a:t>
            </a:r>
            <a:r>
              <a:rPr lang="zh-CN" altLang="en-US" sz="2100" b="0" dirty="0">
                <a:solidFill>
                  <a:schemeClr val="tx1"/>
                </a:solidFill>
                <a:latin typeface="宋体" panose="02010600030101010101" pitchFamily="2" charset="-122"/>
                <a:ea typeface="宋体" panose="02010600030101010101" pitchFamily="2" charset="-122"/>
                <a:sym typeface="+mn-ea"/>
              </a:rPr>
              <a:t>新北区</a:t>
            </a:r>
            <a:r>
              <a:rPr lang="zh-CN" altLang="en-US" sz="2100" b="0" dirty="0">
                <a:latin typeface="宋体" panose="02010600030101010101" pitchFamily="2" charset="-122"/>
                <a:ea typeface="宋体" panose="02010600030101010101" pitchFamily="2" charset="-122"/>
              </a:rPr>
              <a:t>）</a:t>
            </a:r>
            <a:r>
              <a:rPr lang="en-US" altLang="zh-CN" sz="2100" b="0" dirty="0" smtClean="0">
                <a:latin typeface="宋体" panose="02010600030101010101" pitchFamily="2" charset="-122"/>
                <a:ea typeface="宋体" panose="02010600030101010101" pitchFamily="2" charset="-122"/>
              </a:rPr>
              <a:t>:9</a:t>
            </a:r>
            <a:r>
              <a:rPr lang="zh-CN" altLang="en-US" sz="2100" b="0" dirty="0" smtClean="0">
                <a:latin typeface="宋体" panose="02010600030101010101" pitchFamily="2" charset="-122"/>
                <a:ea typeface="宋体" panose="02010600030101010101" pitchFamily="2" charset="-122"/>
              </a:rPr>
              <a:t>月下旬②</a:t>
            </a:r>
            <a:r>
              <a:rPr lang="zh-CN" altLang="en-US" sz="2100" b="0" dirty="0">
                <a:latin typeface="宋体" panose="02010600030101010101" pitchFamily="2" charset="-122"/>
                <a:ea typeface="宋体" panose="02010600030101010101" pitchFamily="2" charset="-122"/>
              </a:rPr>
              <a:t>其他地区</a:t>
            </a:r>
            <a:r>
              <a:rPr lang="zh-CN" altLang="en-US" sz="2100" b="0" dirty="0" smtClean="0">
                <a:latin typeface="宋体" panose="02010600030101010101" pitchFamily="2" charset="-122"/>
                <a:ea typeface="宋体" panose="02010600030101010101" pitchFamily="2" charset="-122"/>
              </a:rPr>
              <a:t>：</a:t>
            </a:r>
            <a:r>
              <a:rPr lang="en-US" altLang="zh-CN" sz="2100" b="0" dirty="0" smtClean="0">
                <a:latin typeface="宋体" panose="02010600030101010101" pitchFamily="2" charset="-122"/>
                <a:ea typeface="宋体" panose="02010600030101010101" pitchFamily="2" charset="-122"/>
              </a:rPr>
              <a:t>9</a:t>
            </a:r>
            <a:r>
              <a:rPr lang="zh-CN" altLang="en-US" sz="2100" b="0" dirty="0" smtClean="0">
                <a:latin typeface="宋体" panose="02010600030101010101" pitchFamily="2" charset="-122"/>
                <a:ea typeface="宋体" panose="02010600030101010101" pitchFamily="2" charset="-122"/>
              </a:rPr>
              <a:t>月下旬</a:t>
            </a:r>
            <a:endParaRPr lang="zh-CN" altLang="en-US" sz="2100" b="0" dirty="0">
              <a:latin typeface="宋体" panose="02010600030101010101" pitchFamily="2" charset="-122"/>
              <a:ea typeface="宋体" panose="02010600030101010101" pitchFamily="2" charset="-122"/>
            </a:endParaRPr>
          </a:p>
          <a:p>
            <a:pPr marL="0" indent="0">
              <a:lnSpc>
                <a:spcPct val="130000"/>
              </a:lnSpc>
              <a:spcBef>
                <a:spcPct val="0"/>
              </a:spcBef>
              <a:buFont typeface="Wingdings" panose="05000000000000000000" pitchFamily="2" charset="2"/>
              <a:buNone/>
            </a:pPr>
            <a:r>
              <a:rPr lang="en-US" altLang="zh-CN" sz="2100" dirty="0">
                <a:latin typeface="宋体" panose="02010600030101010101" pitchFamily="2" charset="-122"/>
                <a:ea typeface="宋体" panose="02010600030101010101" pitchFamily="2" charset="-122"/>
              </a:rPr>
              <a:t>3.</a:t>
            </a:r>
            <a:r>
              <a:rPr lang="zh-CN" altLang="en-US" sz="2100" dirty="0">
                <a:latin typeface="宋体" panose="02010600030101010101" pitchFamily="2" charset="-122"/>
                <a:ea typeface="宋体" panose="02010600030101010101" pitchFamily="2" charset="-122"/>
              </a:rPr>
              <a:t>考核对象：</a:t>
            </a:r>
            <a:r>
              <a:rPr lang="en-US" altLang="zh-CN" sz="2100" b="0" dirty="0">
                <a:latin typeface="仿宋_GB2312" panose="02010609030101010101" pitchFamily="49" charset="-122"/>
                <a:ea typeface="仿宋_GB2312" panose="02010609030101010101" pitchFamily="49" charset="-122"/>
              </a:rPr>
              <a:t>《</a:t>
            </a:r>
            <a:r>
              <a:rPr lang="en-US" altLang="zh-CN" sz="2100" dirty="0" smtClean="0">
                <a:latin typeface="仿宋_GB2312" panose="02010609030101010101" pitchFamily="49" charset="-122"/>
                <a:ea typeface="仿宋_GB2312" panose="02010609030101010101" pitchFamily="49" charset="-122"/>
              </a:rPr>
              <a:t>2022</a:t>
            </a:r>
            <a:r>
              <a:rPr lang="zh-CN" altLang="en-US" sz="2100" dirty="0" smtClean="0">
                <a:latin typeface="仿宋_GB2312" panose="02010609030101010101" pitchFamily="49" charset="-122"/>
                <a:ea typeface="仿宋_GB2312" panose="02010609030101010101" pitchFamily="49" charset="-122"/>
              </a:rPr>
              <a:t>年</a:t>
            </a:r>
            <a:r>
              <a:rPr lang="zh-CN" altLang="en-US" sz="2100" dirty="0">
                <a:latin typeface="仿宋_GB2312" panose="02010609030101010101" pitchFamily="49" charset="-122"/>
                <a:ea typeface="仿宋_GB2312" panose="02010609030101010101" pitchFamily="49" charset="-122"/>
              </a:rPr>
              <a:t>常州市中小学、幼儿园推荐申报教师专业技术资格人员信息表</a:t>
            </a:r>
            <a:r>
              <a:rPr lang="en-US" altLang="zh-CN" sz="2100" dirty="0">
                <a:latin typeface="仿宋_GB2312" panose="02010609030101010101" pitchFamily="49" charset="-122"/>
                <a:ea typeface="仿宋_GB2312" panose="02010609030101010101" pitchFamily="49" charset="-122"/>
              </a:rPr>
              <a:t>》</a:t>
            </a:r>
            <a:r>
              <a:rPr lang="zh-CN" altLang="en-US" sz="2100" dirty="0">
                <a:latin typeface="仿宋_GB2312" panose="02010609030101010101" pitchFamily="49" charset="-122"/>
                <a:ea typeface="仿宋_GB2312" panose="02010609030101010101" pitchFamily="49" charset="-122"/>
              </a:rPr>
              <a:t>中记录的申报高级教师且教育教学理论、教科研水平成绩均通过人员。</a:t>
            </a:r>
            <a:r>
              <a:rPr lang="zh-CN" altLang="en-US" sz="2100" dirty="0">
                <a:solidFill>
                  <a:srgbClr val="FF3300"/>
                </a:solidFill>
                <a:latin typeface="仿宋_GB2312" panose="02010609030101010101" pitchFamily="49" charset="-122"/>
                <a:ea typeface="仿宋_GB2312" panose="02010609030101010101" pitchFamily="49" charset="-122"/>
              </a:rPr>
              <a:t>单科通过的人员可根据自身情况自愿参加课堂教学能力考核，其中：教育教学理论低于</a:t>
            </a:r>
            <a:r>
              <a:rPr lang="en-US" altLang="zh-CN" sz="2100" dirty="0">
                <a:solidFill>
                  <a:srgbClr val="FF3300"/>
                </a:solidFill>
                <a:latin typeface="仿宋_GB2312" panose="02010609030101010101" pitchFamily="49" charset="-122"/>
                <a:ea typeface="仿宋_GB2312" panose="02010609030101010101" pitchFamily="49" charset="-122"/>
              </a:rPr>
              <a:t>68</a:t>
            </a:r>
            <a:r>
              <a:rPr lang="zh-CN" altLang="en-US" sz="2100" dirty="0">
                <a:solidFill>
                  <a:srgbClr val="FF3300"/>
                </a:solidFill>
                <a:latin typeface="仿宋_GB2312" panose="02010609030101010101" pitchFamily="49" charset="-122"/>
                <a:ea typeface="仿宋_GB2312" panose="02010609030101010101" pitchFamily="49" charset="-122"/>
              </a:rPr>
              <a:t>分或教科研成绩差的人员不得参加课堂教学能力考核。</a:t>
            </a:r>
            <a:endParaRPr lang="zh-CN" altLang="en-US" sz="2100" dirty="0">
              <a:solidFill>
                <a:srgbClr val="FF3300"/>
              </a:solidFill>
              <a:latin typeface="仿宋_GB2312" panose="02010609030101010101" pitchFamily="49" charset="-122"/>
              <a:ea typeface="仿宋_GB2312" panose="02010609030101010101" pitchFamily="49" charset="-122"/>
            </a:endParaRPr>
          </a:p>
        </p:txBody>
      </p:sp>
    </p:spTree>
  </p:cSld>
  <p:clrMapOvr>
    <a:masterClrMapping/>
  </p:clrMapOvr>
  <p:transition>
    <p:fade/>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zh-CN" altLang="en-US"/>
              <a:t>多元评价</a:t>
            </a:r>
            <a:endParaRPr lang="zh-CN" altLang="en-US"/>
          </a:p>
        </p:txBody>
      </p:sp>
      <p:sp>
        <p:nvSpPr>
          <p:cNvPr id="56323" name="Rectangle 3"/>
          <p:cNvSpPr>
            <a:spLocks noGrp="1" noChangeArrowheads="1"/>
          </p:cNvSpPr>
          <p:nvPr>
            <p:ph idx="1"/>
          </p:nvPr>
        </p:nvSpPr>
        <p:spPr>
          <a:xfrm>
            <a:off x="468313" y="1296988"/>
            <a:ext cx="8207375" cy="4940300"/>
          </a:xfrm>
        </p:spPr>
        <p:txBody>
          <a:bodyPr/>
          <a:lstStyle/>
          <a:p>
            <a:pPr marL="0" indent="0">
              <a:lnSpc>
                <a:spcPct val="130000"/>
              </a:lnSpc>
              <a:spcBef>
                <a:spcPct val="0"/>
              </a:spcBef>
              <a:buFont typeface="Wingdings" panose="05000000000000000000" pitchFamily="2" charset="2"/>
              <a:buNone/>
            </a:pPr>
            <a:r>
              <a:rPr lang="zh-CN" altLang="en-US" sz="3000" dirty="0">
                <a:latin typeface="宋体" panose="02010600030101010101" pitchFamily="2" charset="-122"/>
                <a:ea typeface="宋体" panose="02010600030101010101" pitchFamily="2" charset="-122"/>
              </a:rPr>
              <a:t>四、学生满意度测评 </a:t>
            </a:r>
            <a:endParaRPr lang="zh-CN" altLang="en-US" sz="3000" dirty="0">
              <a:latin typeface="宋体" panose="02010600030101010101" pitchFamily="2" charset="-122"/>
              <a:ea typeface="宋体" panose="02010600030101010101" pitchFamily="2" charset="-122"/>
            </a:endParaRPr>
          </a:p>
          <a:p>
            <a:pPr marL="0" indent="0">
              <a:lnSpc>
                <a:spcPct val="130000"/>
              </a:lnSpc>
              <a:spcBef>
                <a:spcPct val="0"/>
              </a:spcBef>
              <a:buFont typeface="Wingdings" panose="05000000000000000000" pitchFamily="2" charset="2"/>
              <a:buNone/>
            </a:pPr>
            <a:r>
              <a:rPr lang="zh-CN" altLang="en-US" sz="3000" b="0" dirty="0">
                <a:latin typeface="宋体" panose="02010600030101010101" pitchFamily="2" charset="-122"/>
                <a:ea typeface="宋体" panose="02010600030101010101" pitchFamily="2" charset="-122"/>
              </a:rPr>
              <a:t>测评时间：①局属校</a:t>
            </a:r>
            <a:r>
              <a:rPr lang="zh-CN" altLang="en-US" sz="3000" b="0" dirty="0" smtClean="0">
                <a:latin typeface="宋体" panose="02010600030101010101" pitchFamily="2" charset="-122"/>
                <a:ea typeface="宋体" panose="02010600030101010101" pitchFamily="2" charset="-122"/>
              </a:rPr>
              <a:t>：时间自定</a:t>
            </a:r>
            <a:r>
              <a:rPr lang="zh-CN" altLang="en-US" sz="3000" b="0" dirty="0">
                <a:latin typeface="宋体" panose="02010600030101010101" pitchFamily="2" charset="-122"/>
                <a:ea typeface="宋体" panose="02010600030101010101" pitchFamily="2" charset="-122"/>
              </a:rPr>
              <a:t>②辖市、区：时间自定</a:t>
            </a:r>
            <a:endParaRPr lang="zh-CN" altLang="en-US" sz="3000" b="0" dirty="0">
              <a:latin typeface="宋体" panose="02010600030101010101" pitchFamily="2" charset="-122"/>
              <a:ea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zh-CN" altLang="en-US"/>
              <a:t>政策、技术咨询</a:t>
            </a:r>
            <a:endParaRPr lang="zh-CN" altLang="en-US"/>
          </a:p>
        </p:txBody>
      </p:sp>
      <p:sp>
        <p:nvSpPr>
          <p:cNvPr id="57349" name="Rectangle 5"/>
          <p:cNvSpPr>
            <a:spLocks noGrp="1" noRot="1" noChangeArrowheads="1"/>
          </p:cNvSpPr>
          <p:nvPr>
            <p:ph idx="1"/>
          </p:nvPr>
        </p:nvSpPr>
        <p:spPr>
          <a:xfrm>
            <a:off x="250825" y="1412875"/>
            <a:ext cx="8393141" cy="4498975"/>
          </a:xfrm>
          <a:noFill/>
        </p:spPr>
        <p:txBody>
          <a:bodyPr/>
          <a:lstStyle/>
          <a:p>
            <a:r>
              <a:rPr lang="zh-CN" altLang="en-US" sz="3600" b="0" dirty="0">
                <a:latin typeface="宋体" panose="02010600030101010101" pitchFamily="2" charset="-122"/>
                <a:ea typeface="宋体" panose="02010600030101010101" pitchFamily="2" charset="-122"/>
              </a:rPr>
              <a:t>系统操作手册和常见问题可阅读常州职评系统“</a:t>
            </a:r>
            <a:r>
              <a:rPr lang="zh-CN" altLang="en-US" sz="3600" dirty="0">
                <a:solidFill>
                  <a:srgbClr val="FF3300"/>
                </a:solidFill>
                <a:latin typeface="宋体" panose="02010600030101010101" pitchFamily="2" charset="-122"/>
                <a:ea typeface="宋体" panose="02010600030101010101" pitchFamily="2" charset="-122"/>
              </a:rPr>
              <a:t>帮助</a:t>
            </a:r>
            <a:r>
              <a:rPr lang="zh-CN" altLang="en-US" sz="3600" b="0" dirty="0">
                <a:latin typeface="宋体" panose="02010600030101010101" pitchFamily="2" charset="-122"/>
                <a:ea typeface="宋体" panose="02010600030101010101" pitchFamily="2" charset="-122"/>
              </a:rPr>
              <a:t>”中的“</a:t>
            </a:r>
            <a:r>
              <a:rPr lang="zh-CN" altLang="en-US" sz="3600" dirty="0">
                <a:solidFill>
                  <a:srgbClr val="FF3300"/>
                </a:solidFill>
                <a:latin typeface="宋体" panose="02010600030101010101" pitchFamily="2" charset="-122"/>
                <a:ea typeface="宋体" panose="02010600030101010101" pitchFamily="2" charset="-122"/>
              </a:rPr>
              <a:t>评审知识库</a:t>
            </a:r>
            <a:r>
              <a:rPr lang="zh-CN" altLang="en-US" sz="3600" b="0" dirty="0">
                <a:latin typeface="宋体" panose="02010600030101010101" pitchFamily="2" charset="-122"/>
                <a:ea typeface="宋体" panose="02010600030101010101" pitchFamily="2" charset="-122"/>
              </a:rPr>
              <a:t>”</a:t>
            </a:r>
            <a:endParaRPr lang="zh-CN" altLang="en-US" sz="3600" b="0" dirty="0">
              <a:latin typeface="宋体" panose="02010600030101010101" pitchFamily="2" charset="-122"/>
              <a:ea typeface="宋体" panose="02010600030101010101" pitchFamily="2" charset="-122"/>
            </a:endParaRPr>
          </a:p>
          <a:p>
            <a:endParaRPr lang="en-US" altLang="zh-CN" sz="3600" b="0" dirty="0">
              <a:solidFill>
                <a:srgbClr val="FF3300"/>
              </a:solidFill>
              <a:latin typeface="宋体" panose="02010600030101010101" pitchFamily="2" charset="-122"/>
              <a:ea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Rectangle 4"/>
          <p:cNvSpPr>
            <a:spLocks noRot="1" noChangeArrowheads="1"/>
          </p:cNvSpPr>
          <p:nvPr/>
        </p:nvSpPr>
        <p:spPr bwMode="auto">
          <a:xfrm>
            <a:off x="684213" y="2205038"/>
            <a:ext cx="7772400" cy="1920875"/>
          </a:xfrm>
          <a:prstGeom prst="rect">
            <a:avLst/>
          </a:prstGeom>
          <a:noFill/>
          <a:ln w="9525">
            <a:noFill/>
            <a:miter lim="800000"/>
          </a:ln>
          <a:effectLst/>
        </p:spPr>
        <p:txBody>
          <a:bodyPr anchor="ctr"/>
          <a:lstStyle/>
          <a:p>
            <a:pPr algn="ctr" eaLnBrk="0" hangingPunct="0">
              <a:buFontTx/>
              <a:buNone/>
            </a:pPr>
            <a:r>
              <a:rPr lang="en-US" altLang="zh-CN" sz="5400" b="1" dirty="0">
                <a:solidFill>
                  <a:srgbClr val="054FA9"/>
                </a:solidFill>
              </a:rPr>
              <a:t>~ </a:t>
            </a:r>
            <a:r>
              <a:rPr lang="zh-CN" altLang="en-US" sz="5400" b="1" dirty="0" smtClean="0">
                <a:solidFill>
                  <a:srgbClr val="054FA9"/>
                </a:solidFill>
                <a:ea typeface="方正小标宋简体" panose="02010601030101010101" pitchFamily="2" charset="-122"/>
              </a:rPr>
              <a:t>谢谢</a:t>
            </a:r>
            <a:r>
              <a:rPr lang="zh-CN" altLang="en-US" sz="5400" b="1" dirty="0" smtClean="0">
                <a:solidFill>
                  <a:srgbClr val="054FA9"/>
                </a:solidFill>
              </a:rPr>
              <a:t> </a:t>
            </a:r>
            <a:r>
              <a:rPr lang="en-US" altLang="zh-CN" sz="5400" b="1" dirty="0">
                <a:solidFill>
                  <a:srgbClr val="054FA9"/>
                </a:solidFill>
              </a:rPr>
              <a:t>~</a:t>
            </a:r>
            <a:endParaRPr lang="en-US" altLang="zh-CN" sz="5400" b="1" dirty="0">
              <a:solidFill>
                <a:srgbClr val="054FA9"/>
              </a:solidFill>
            </a:endParaRP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标题 3"/>
          <p:cNvSpPr>
            <a:spLocks noGrp="1"/>
          </p:cNvSpPr>
          <p:nvPr>
            <p:ph type="title"/>
          </p:nvPr>
        </p:nvSpPr>
        <p:spPr/>
        <p:txBody>
          <a:bodyPr/>
          <a:p>
            <a:endParaRPr lang="zh-CN" altLang="en-US"/>
          </a:p>
        </p:txBody>
      </p:sp>
      <p:sp>
        <p:nvSpPr>
          <p:cNvPr id="5" name="文本框 4"/>
          <p:cNvSpPr txBox="1"/>
          <p:nvPr/>
        </p:nvSpPr>
        <p:spPr>
          <a:xfrm>
            <a:off x="782955" y="1555750"/>
            <a:ext cx="7465060" cy="2679700"/>
          </a:xfrm>
          <a:prstGeom prst="rect">
            <a:avLst/>
          </a:prstGeom>
          <a:noFill/>
        </p:spPr>
        <p:txBody>
          <a:bodyPr wrap="square" rtlCol="0" anchor="t">
            <a:spAutoFit/>
          </a:bodyPr>
          <a:p>
            <a:pPr eaLnBrk="0" fontAlgn="ctr" hangingPunct="0">
              <a:lnSpc>
                <a:spcPct val="120000"/>
              </a:lnSpc>
              <a:spcBef>
                <a:spcPct val="20000"/>
              </a:spcBef>
              <a:buClr>
                <a:schemeClr val="accent1"/>
              </a:buClr>
              <a:buSzPct val="60000"/>
              <a:buFont typeface="Wingdings" panose="05000000000000000000" pitchFamily="2" charset="2"/>
              <a:buNone/>
            </a:pPr>
            <a:r>
              <a:rPr sz="3200" dirty="0">
                <a:solidFill>
                  <a:srgbClr val="FF0000"/>
                </a:solidFill>
                <a:latin typeface="黑体" panose="02010600030101010101" charset="-122"/>
                <a:ea typeface="黑体" panose="02010600030101010101" charset="-122"/>
                <a:sym typeface="+mn-ea"/>
              </a:rPr>
              <a:t>202</a:t>
            </a:r>
            <a:r>
              <a:rPr lang="en-US" sz="3200" dirty="0">
                <a:solidFill>
                  <a:srgbClr val="FF0000"/>
                </a:solidFill>
                <a:latin typeface="黑体" panose="02010600030101010101" charset="-122"/>
                <a:ea typeface="黑体" panose="02010600030101010101" charset="-122"/>
                <a:sym typeface="+mn-ea"/>
              </a:rPr>
              <a:t>2</a:t>
            </a:r>
            <a:r>
              <a:rPr sz="3200" dirty="0">
                <a:solidFill>
                  <a:srgbClr val="FF0000"/>
                </a:solidFill>
                <a:latin typeface="黑体" panose="02010600030101010101" charset="-122"/>
                <a:ea typeface="黑体" panose="02010600030101010101" charset="-122"/>
                <a:sym typeface="+mn-ea"/>
              </a:rPr>
              <a:t>年及以</a:t>
            </a:r>
            <a:r>
              <a:rPr lang="zh-CN" sz="3200" dirty="0">
                <a:solidFill>
                  <a:srgbClr val="FF0000"/>
                </a:solidFill>
                <a:latin typeface="黑体" panose="02010600030101010101" charset="-122"/>
                <a:ea typeface="黑体" panose="02010600030101010101" charset="-122"/>
                <a:sym typeface="+mn-ea"/>
              </a:rPr>
              <a:t>后</a:t>
            </a:r>
            <a:r>
              <a:rPr sz="3200" dirty="0">
                <a:solidFill>
                  <a:srgbClr val="FF0000"/>
                </a:solidFill>
                <a:latin typeface="黑体" panose="02010600030101010101" charset="-122"/>
                <a:ea typeface="黑体" panose="02010600030101010101" charset="-122"/>
                <a:sym typeface="+mn-ea"/>
              </a:rPr>
              <a:t>毕业的毕业</a:t>
            </a:r>
            <a:r>
              <a:rPr lang="zh-CN" sz="3200" dirty="0">
                <a:solidFill>
                  <a:srgbClr val="FF0000"/>
                </a:solidFill>
                <a:latin typeface="黑体" panose="02010600030101010101" charset="-122"/>
                <a:ea typeface="黑体" panose="02010600030101010101" charset="-122"/>
                <a:sym typeface="+mn-ea"/>
              </a:rPr>
              <a:t>生</a:t>
            </a:r>
            <a:r>
              <a:rPr lang="zh-CN" altLang="en-US" sz="3200" dirty="0">
                <a:latin typeface="黑体" panose="02010600030101010101" charset="-122"/>
                <a:ea typeface="黑体" panose="02010600030101010101" charset="-122"/>
                <a:sym typeface="+mn-ea"/>
              </a:rPr>
              <a:t>初定条件：</a:t>
            </a:r>
            <a:endParaRPr lang="zh-CN" altLang="en-US" sz="3200" dirty="0">
              <a:latin typeface="黑体" panose="02010600030101010101" charset="-122"/>
              <a:ea typeface="黑体" panose="02010600030101010101" charset="-122"/>
            </a:endParaRPr>
          </a:p>
          <a:p>
            <a:pPr eaLnBrk="0" fontAlgn="ctr" hangingPunct="0">
              <a:lnSpc>
                <a:spcPct val="120000"/>
              </a:lnSpc>
              <a:spcBef>
                <a:spcPct val="20000"/>
              </a:spcBef>
              <a:buClr>
                <a:schemeClr val="accent1"/>
              </a:buClr>
              <a:buSzPct val="60000"/>
              <a:buFont typeface="Wingdings" panose="05000000000000000000" pitchFamily="2" charset="2"/>
              <a:buNone/>
            </a:pPr>
            <a:r>
              <a:rPr lang="zh-CN" altLang="en-US" dirty="0">
                <a:latin typeface="楷体_GB2312" panose="02010609030101010101" pitchFamily="49" charset="-122"/>
                <a:ea typeface="楷体_GB2312" panose="02010609030101010101" pitchFamily="49" charset="-122"/>
                <a:sym typeface="+mn-ea"/>
              </a:rPr>
              <a:t>    </a:t>
            </a:r>
            <a:r>
              <a:rPr sz="2600" dirty="0">
                <a:solidFill>
                  <a:schemeClr val="tx1"/>
                </a:solidFill>
                <a:uFillTx/>
                <a:latin typeface="楷体_GB2312" panose="02010609030101010101" pitchFamily="49" charset="-122"/>
                <a:ea typeface="楷体_GB2312" panose="02010609030101010101" pitchFamily="49" charset="-122"/>
                <a:sym typeface="+mn-ea"/>
              </a:rPr>
              <a:t>硕士研究生初定</a:t>
            </a:r>
            <a:r>
              <a:rPr sz="2600" dirty="0">
                <a:solidFill>
                  <a:srgbClr val="FF0000"/>
                </a:solidFill>
                <a:uFillTx/>
                <a:latin typeface="楷体_GB2312" panose="02010609030101010101" pitchFamily="49" charset="-122"/>
                <a:ea typeface="楷体_GB2312" panose="02010609030101010101" pitchFamily="49" charset="-122"/>
                <a:sym typeface="+mn-ea"/>
              </a:rPr>
              <a:t>二级教师</a:t>
            </a:r>
            <a:r>
              <a:rPr sz="2600" dirty="0">
                <a:solidFill>
                  <a:schemeClr val="tx1"/>
                </a:solidFill>
                <a:uFillTx/>
                <a:latin typeface="楷体_GB2312" panose="02010609030101010101" pitchFamily="49" charset="-122"/>
                <a:ea typeface="楷体_GB2312" panose="02010609030101010101" pitchFamily="49" charset="-122"/>
                <a:sym typeface="+mn-ea"/>
              </a:rPr>
              <a:t>、在二级教师岗位任教2年以上可申报评审</a:t>
            </a:r>
            <a:r>
              <a:rPr sz="2600" dirty="0">
                <a:solidFill>
                  <a:srgbClr val="FF0000"/>
                </a:solidFill>
                <a:uFillTx/>
                <a:latin typeface="楷体_GB2312" panose="02010609030101010101" pitchFamily="49" charset="-122"/>
                <a:ea typeface="楷体_GB2312" panose="02010609030101010101" pitchFamily="49" charset="-122"/>
                <a:sym typeface="+mn-ea"/>
              </a:rPr>
              <a:t>一级教师</a:t>
            </a:r>
            <a:r>
              <a:rPr sz="2600" dirty="0">
                <a:solidFill>
                  <a:schemeClr val="tx1"/>
                </a:solidFill>
                <a:uFillTx/>
                <a:latin typeface="楷体_GB2312" panose="02010609030101010101" pitchFamily="49" charset="-122"/>
                <a:ea typeface="楷体_GB2312" panose="02010609030101010101" pitchFamily="49" charset="-122"/>
                <a:sym typeface="+mn-ea"/>
              </a:rPr>
              <a:t>；大专毕业生在教学岗位见习满1年并考核合格的初定</a:t>
            </a:r>
            <a:r>
              <a:rPr sz="2600" dirty="0">
                <a:solidFill>
                  <a:srgbClr val="FF0000"/>
                </a:solidFill>
                <a:uFillTx/>
                <a:latin typeface="楷体_GB2312" panose="02010609030101010101" pitchFamily="49" charset="-122"/>
                <a:ea typeface="楷体_GB2312" panose="02010609030101010101" pitchFamily="49" charset="-122"/>
                <a:sym typeface="+mn-ea"/>
              </a:rPr>
              <a:t>三级教师</a:t>
            </a:r>
            <a:r>
              <a:rPr sz="2600" dirty="0">
                <a:solidFill>
                  <a:schemeClr val="tx1"/>
                </a:solidFill>
                <a:uFillTx/>
                <a:latin typeface="楷体_GB2312" panose="02010609030101010101" pitchFamily="49" charset="-122"/>
                <a:ea typeface="楷体_GB2312" panose="02010609030101010101" pitchFamily="49" charset="-122"/>
                <a:sym typeface="+mn-ea"/>
              </a:rPr>
              <a:t>、在三级教师岗位任教2年以上可申报评审</a:t>
            </a:r>
            <a:r>
              <a:rPr sz="2600" dirty="0">
                <a:solidFill>
                  <a:srgbClr val="FF0000"/>
                </a:solidFill>
                <a:uFillTx/>
                <a:latin typeface="楷体_GB2312" panose="02010609030101010101" pitchFamily="49" charset="-122"/>
                <a:ea typeface="楷体_GB2312" panose="02010609030101010101" pitchFamily="49" charset="-122"/>
                <a:sym typeface="+mn-ea"/>
              </a:rPr>
              <a:t>二级教师</a:t>
            </a:r>
            <a:r>
              <a:rPr lang="en-US" sz="2600" dirty="0">
                <a:solidFill>
                  <a:srgbClr val="FF0000"/>
                </a:solidFill>
                <a:uFillTx/>
                <a:latin typeface="楷体_GB2312" panose="02010609030101010101" pitchFamily="49" charset="-122"/>
                <a:ea typeface="楷体_GB2312" panose="02010609030101010101" pitchFamily="49" charset="-122"/>
                <a:sym typeface="+mn-ea"/>
              </a:rPr>
              <a:t>.</a:t>
            </a:r>
            <a:endParaRPr lang="en-US" sz="2600" dirty="0">
              <a:solidFill>
                <a:srgbClr val="FF0000"/>
              </a:solidFill>
              <a:uFillTx/>
              <a:latin typeface="楷体_GB2312" panose="02010609030101010101" pitchFamily="49" charset="-122"/>
              <a:ea typeface="楷体_GB2312" panose="02010609030101010101" pitchFamily="49" charset="-122"/>
              <a:sym typeface="+mn-ea"/>
            </a:endParaRPr>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normAutofit/>
          </a:bodyPr>
          <a:lstStyle/>
          <a:p>
            <a:r>
              <a:rPr lang="zh-CN" altLang="en-US" dirty="0"/>
              <a:t>初定工作</a:t>
            </a:r>
            <a:r>
              <a:rPr lang="zh-CN" altLang="en-US" dirty="0" smtClean="0"/>
              <a:t>安排</a:t>
            </a:r>
            <a:r>
              <a:rPr lang="en-US" altLang="zh-CN" dirty="0" smtClean="0"/>
              <a:t>(</a:t>
            </a:r>
            <a:r>
              <a:rPr lang="zh-CN" altLang="en-US" dirty="0" smtClean="0">
                <a:solidFill>
                  <a:srgbClr val="FF0000"/>
                </a:solidFill>
              </a:rPr>
              <a:t>中小学、幼儿园、中职校</a:t>
            </a:r>
            <a:r>
              <a:rPr lang="zh-CN" altLang="en-US" dirty="0" smtClean="0"/>
              <a:t>）</a:t>
            </a:r>
            <a:endParaRPr lang="zh-CN" altLang="en-US" dirty="0"/>
          </a:p>
        </p:txBody>
      </p:sp>
      <p:sp>
        <p:nvSpPr>
          <p:cNvPr id="38918" name="Rectangle 6"/>
          <p:cNvSpPr>
            <a:spLocks noGrp="1" noChangeArrowheads="1"/>
          </p:cNvSpPr>
          <p:nvPr>
            <p:ph idx="1"/>
          </p:nvPr>
        </p:nvSpPr>
        <p:spPr>
          <a:xfrm>
            <a:off x="323850" y="1131906"/>
            <a:ext cx="8677306" cy="5368928"/>
          </a:xfrm>
          <a:noFill/>
        </p:spPr>
        <p:txBody>
          <a:bodyPr>
            <a:normAutofit/>
          </a:bodyPr>
          <a:lstStyle/>
          <a:p>
            <a:pPr marL="0" indent="0">
              <a:spcBef>
                <a:spcPct val="0"/>
              </a:spcBef>
              <a:buFont typeface="Wingdings" panose="05000000000000000000" pitchFamily="2" charset="2"/>
              <a:buNone/>
            </a:pPr>
            <a:r>
              <a:rPr lang="zh-CN" altLang="en-US" sz="2600" dirty="0">
                <a:latin typeface="宋体" panose="02010600030101010101" pitchFamily="2" charset="-122"/>
                <a:ea typeface="宋体" panose="02010600030101010101" pitchFamily="2" charset="-122"/>
              </a:rPr>
              <a:t>一、初定二级、一级职称</a:t>
            </a:r>
            <a:r>
              <a:rPr lang="en-US" altLang="zh-CN" sz="1800" dirty="0">
                <a:solidFill>
                  <a:srgbClr val="FF0000"/>
                </a:solidFill>
                <a:latin typeface="宋体" panose="02010600030101010101" pitchFamily="2" charset="-122"/>
                <a:ea typeface="宋体" panose="02010600030101010101" pitchFamily="2" charset="-122"/>
              </a:rPr>
              <a:t>(</a:t>
            </a:r>
            <a:r>
              <a:rPr lang="zh-CN" altLang="en-US" sz="1800" dirty="0">
                <a:solidFill>
                  <a:srgbClr val="FF0000"/>
                </a:solidFill>
                <a:latin typeface="宋体" panose="02010600030101010101" pitchFamily="2" charset="-122"/>
                <a:ea typeface="宋体" panose="02010600030101010101" pitchFamily="2" charset="-122"/>
              </a:rPr>
              <a:t>局属校，常外，行业</a:t>
            </a:r>
            <a:r>
              <a:rPr lang="zh-CN" altLang="en-US" sz="1800" dirty="0" smtClean="0">
                <a:solidFill>
                  <a:srgbClr val="FF0000"/>
                </a:solidFill>
                <a:latin typeface="宋体" panose="02010600030101010101" pitchFamily="2" charset="-122"/>
                <a:ea typeface="宋体" panose="02010600030101010101" pitchFamily="2" charset="-122"/>
              </a:rPr>
              <a:t>学校）</a:t>
            </a:r>
            <a:endParaRPr lang="en-US" altLang="zh-CN" sz="1800" dirty="0">
              <a:solidFill>
                <a:srgbClr val="FF0000"/>
              </a:solidFill>
              <a:latin typeface="宋体" panose="02010600030101010101" pitchFamily="2" charset="-122"/>
              <a:ea typeface="宋体" panose="02010600030101010101" pitchFamily="2" charset="-122"/>
            </a:endParaRPr>
          </a:p>
          <a:p>
            <a:pPr marL="0" indent="0">
              <a:spcBef>
                <a:spcPct val="0"/>
              </a:spcBef>
              <a:buFont typeface="Wingdings" panose="05000000000000000000" pitchFamily="2" charset="2"/>
              <a:buNone/>
            </a:pPr>
            <a:r>
              <a:rPr lang="en-US" altLang="zh-CN" sz="2600" b="0" dirty="0">
                <a:latin typeface="宋体" panose="02010600030101010101" pitchFamily="2" charset="-122"/>
                <a:ea typeface="宋体" panose="02010600030101010101" pitchFamily="2" charset="-122"/>
              </a:rPr>
              <a:t>1.</a:t>
            </a:r>
            <a:r>
              <a:rPr lang="zh-CN" altLang="en-US" sz="2600" b="0" dirty="0">
                <a:latin typeface="宋体" panose="02010600030101010101" pitchFamily="2" charset="-122"/>
                <a:ea typeface="宋体" panose="02010600030101010101" pitchFamily="2" charset="-122"/>
              </a:rPr>
              <a:t>报名时间</a:t>
            </a:r>
            <a:r>
              <a:rPr lang="zh-CN" altLang="en-US" sz="2600" b="0" dirty="0" smtClean="0">
                <a:latin typeface="宋体" panose="02010600030101010101" pitchFamily="2" charset="-122"/>
                <a:ea typeface="宋体" panose="02010600030101010101" pitchFamily="2" charset="-122"/>
              </a:rPr>
              <a:t>：</a:t>
            </a:r>
            <a:r>
              <a:rPr lang="en-US" altLang="zh-CN" sz="2600" b="0" dirty="0" smtClean="0">
                <a:latin typeface="宋体" panose="02010600030101010101" pitchFamily="2" charset="-122"/>
                <a:ea typeface="宋体" panose="02010600030101010101" pitchFamily="2" charset="-122"/>
              </a:rPr>
              <a:t>11</a:t>
            </a:r>
            <a:r>
              <a:rPr lang="zh-CN" altLang="en-US" sz="2600" b="0" dirty="0" smtClean="0">
                <a:latin typeface="宋体" panose="02010600030101010101" pitchFamily="2" charset="-122"/>
                <a:ea typeface="宋体" panose="02010600030101010101" pitchFamily="2" charset="-122"/>
              </a:rPr>
              <a:t>月上旬</a:t>
            </a:r>
            <a:br>
              <a:rPr lang="zh-CN" altLang="en-US" sz="2600" b="0" dirty="0">
                <a:latin typeface="宋体" panose="02010600030101010101" pitchFamily="2" charset="-122"/>
                <a:ea typeface="宋体" panose="02010600030101010101" pitchFamily="2" charset="-122"/>
              </a:rPr>
            </a:br>
            <a:r>
              <a:rPr lang="en-US" altLang="zh-CN" sz="2600" b="0" dirty="0">
                <a:latin typeface="宋体" panose="02010600030101010101" pitchFamily="2" charset="-122"/>
                <a:ea typeface="宋体" panose="02010600030101010101" pitchFamily="2" charset="-122"/>
              </a:rPr>
              <a:t>2.</a:t>
            </a:r>
            <a:r>
              <a:rPr lang="zh-CN" altLang="en-US" sz="2600" b="0" dirty="0">
                <a:latin typeface="宋体" panose="02010600030101010101" pitchFamily="2" charset="-122"/>
                <a:ea typeface="宋体" panose="02010600030101010101" pitchFamily="2" charset="-122"/>
              </a:rPr>
              <a:t>交材料时间、地点：</a:t>
            </a:r>
            <a:r>
              <a:rPr lang="en-US" altLang="zh-CN" sz="2600" b="0" dirty="0">
                <a:latin typeface="宋体" panose="02010600030101010101" pitchFamily="2" charset="-122"/>
                <a:ea typeface="宋体" panose="02010600030101010101" pitchFamily="2" charset="-122"/>
              </a:rPr>
              <a:t>11</a:t>
            </a:r>
            <a:r>
              <a:rPr lang="zh-CN" altLang="en-US" sz="2600" b="0" dirty="0" smtClean="0">
                <a:latin typeface="宋体" panose="02010600030101010101" pitchFamily="2" charset="-122"/>
                <a:ea typeface="宋体" panose="02010600030101010101" pitchFamily="2" charset="-122"/>
              </a:rPr>
              <a:t>月</a:t>
            </a:r>
            <a:r>
              <a:rPr lang="en-US" altLang="zh-CN" sz="2600" b="0" dirty="0" smtClean="0">
                <a:latin typeface="宋体" panose="02010600030101010101" pitchFamily="2" charset="-122"/>
                <a:ea typeface="宋体" panose="02010600030101010101" pitchFamily="2" charset="-122"/>
              </a:rPr>
              <a:t>15</a:t>
            </a:r>
            <a:r>
              <a:rPr lang="zh-CN" altLang="en-US" sz="2600" b="0" dirty="0" smtClean="0">
                <a:latin typeface="宋体" panose="02010600030101010101" pitchFamily="2" charset="-122"/>
                <a:ea typeface="宋体" panose="02010600030101010101" pitchFamily="2" charset="-122"/>
              </a:rPr>
              <a:t>日前</a:t>
            </a:r>
            <a:r>
              <a:rPr lang="zh-CN" altLang="en-US" sz="2600" b="0" dirty="0" smtClean="0">
                <a:latin typeface="宋体" panose="02010600030101010101" pitchFamily="2" charset="-122"/>
                <a:ea typeface="宋体" panose="02010600030101010101" pitchFamily="2" charset="-122"/>
              </a:rPr>
              <a:t>、</a:t>
            </a:r>
            <a:r>
              <a:rPr lang="zh-CN" altLang="en-US" sz="2600" b="0" dirty="0">
                <a:latin typeface="宋体" panose="02010600030101010101" pitchFamily="2" charset="-122"/>
                <a:ea typeface="宋体" panose="02010600030101010101" pitchFamily="2" charset="-122"/>
              </a:rPr>
              <a:t>教师发展学院（联系人：张丽</a:t>
            </a:r>
            <a:r>
              <a:rPr lang="zh-CN" altLang="en-US" sz="2600" b="0" dirty="0" smtClean="0">
                <a:latin typeface="宋体" panose="02010600030101010101" pitchFamily="2" charset="-122"/>
                <a:ea typeface="宋体" panose="02010600030101010101" pitchFamily="2" charset="-122"/>
              </a:rPr>
              <a:t>，联系电话：</a:t>
            </a:r>
            <a:r>
              <a:rPr lang="en-US" altLang="zh-CN" sz="2600" b="0" dirty="0" smtClean="0">
                <a:latin typeface="宋体" panose="02010600030101010101" pitchFamily="2" charset="-122"/>
                <a:ea typeface="宋体" panose="02010600030101010101" pitchFamily="2" charset="-122"/>
              </a:rPr>
              <a:t>85582353</a:t>
            </a:r>
            <a:r>
              <a:rPr lang="zh-CN" altLang="en-US" sz="2600" b="0" dirty="0" smtClean="0">
                <a:latin typeface="宋体" panose="02010600030101010101" pitchFamily="2" charset="-122"/>
                <a:ea typeface="宋体" panose="02010600030101010101" pitchFamily="2" charset="-122"/>
              </a:rPr>
              <a:t>）</a:t>
            </a:r>
            <a:endParaRPr lang="zh-CN" altLang="en-US" sz="2600" b="0" dirty="0">
              <a:latin typeface="宋体" panose="02010600030101010101" pitchFamily="2" charset="-122"/>
              <a:ea typeface="宋体" panose="02010600030101010101" pitchFamily="2" charset="-122"/>
            </a:endParaRPr>
          </a:p>
          <a:p>
            <a:pPr marL="0" indent="0">
              <a:spcBef>
                <a:spcPct val="0"/>
              </a:spcBef>
              <a:buNone/>
            </a:pPr>
            <a:r>
              <a:rPr lang="en-US" altLang="zh-CN" sz="2600" b="0" dirty="0">
                <a:latin typeface="宋体" panose="02010600030101010101" pitchFamily="2" charset="-122"/>
                <a:ea typeface="宋体" panose="02010600030101010101" pitchFamily="2" charset="-122"/>
              </a:rPr>
              <a:t>3.</a:t>
            </a:r>
            <a:r>
              <a:rPr lang="zh-CN" altLang="en-US" sz="2600" b="0" dirty="0">
                <a:latin typeface="宋体" panose="02010600030101010101" pitchFamily="2" charset="-122"/>
                <a:ea typeface="宋体" panose="02010600030101010101" pitchFamily="2" charset="-122"/>
              </a:rPr>
              <a:t>交费时间、地点</a:t>
            </a:r>
            <a:r>
              <a:rPr lang="zh-CN" altLang="en-US" sz="2600" b="0" dirty="0" smtClean="0">
                <a:latin typeface="宋体" panose="02010600030101010101" pitchFamily="2" charset="-122"/>
                <a:ea typeface="宋体" panose="02010600030101010101" pitchFamily="2" charset="-122"/>
              </a:rPr>
              <a:t>：</a:t>
            </a:r>
            <a:r>
              <a:rPr lang="en-US" altLang="zh-CN" sz="2600" b="0" dirty="0" smtClean="0">
                <a:latin typeface="宋体" panose="02010600030101010101" pitchFamily="2" charset="-122"/>
                <a:ea typeface="宋体" panose="02010600030101010101" pitchFamily="2" charset="-122"/>
              </a:rPr>
              <a:t>11</a:t>
            </a:r>
            <a:r>
              <a:rPr lang="zh-CN" altLang="en-US" sz="2600" b="0" dirty="0" smtClean="0">
                <a:latin typeface="宋体" panose="02010600030101010101" pitchFamily="2" charset="-122"/>
                <a:ea typeface="宋体" panose="02010600030101010101" pitchFamily="2" charset="-122"/>
              </a:rPr>
              <a:t>月</a:t>
            </a:r>
            <a:r>
              <a:rPr lang="en-US" altLang="zh-CN" sz="2600" b="0" dirty="0" smtClean="0">
                <a:latin typeface="宋体" panose="02010600030101010101" pitchFamily="2" charset="-122"/>
                <a:ea typeface="宋体" panose="02010600030101010101" pitchFamily="2" charset="-122"/>
              </a:rPr>
              <a:t>15</a:t>
            </a:r>
            <a:r>
              <a:rPr lang="zh-CN" altLang="en-US" sz="2600" b="0" dirty="0" smtClean="0">
                <a:latin typeface="宋体" panose="02010600030101010101" pitchFamily="2" charset="-122"/>
                <a:ea typeface="宋体" panose="02010600030101010101" pitchFamily="2" charset="-122"/>
              </a:rPr>
              <a:t>日</a:t>
            </a:r>
            <a:r>
              <a:rPr lang="zh-CN" altLang="en-US" sz="2600" b="0" dirty="0" smtClean="0">
                <a:latin typeface="宋体" panose="02010600030101010101" pitchFamily="2" charset="-122"/>
                <a:ea typeface="宋体" panose="02010600030101010101" pitchFamily="2" charset="-122"/>
              </a:rPr>
              <a:t>前、</a:t>
            </a:r>
            <a:r>
              <a:rPr lang="zh-CN" altLang="en-US" sz="2600" b="0" dirty="0">
                <a:latin typeface="宋体" panose="02010600030101010101" pitchFamily="2" charset="-122"/>
                <a:ea typeface="宋体" panose="02010600030101010101" pitchFamily="2" charset="-122"/>
              </a:rPr>
              <a:t>教育局人教处</a:t>
            </a:r>
            <a:endParaRPr lang="zh-CN" altLang="en-US" sz="2600" b="0" dirty="0">
              <a:latin typeface="宋体" panose="02010600030101010101" pitchFamily="2" charset="-122"/>
              <a:ea typeface="宋体" panose="02010600030101010101" pitchFamily="2" charset="-122"/>
            </a:endParaRPr>
          </a:p>
          <a:p>
            <a:pPr marL="0" indent="0">
              <a:spcBef>
                <a:spcPct val="0"/>
              </a:spcBef>
              <a:buFont typeface="Wingdings" panose="05000000000000000000" pitchFamily="2" charset="2"/>
              <a:buNone/>
            </a:pPr>
            <a:r>
              <a:rPr lang="en-US" altLang="zh-CN" sz="2600" b="0" dirty="0">
                <a:latin typeface="宋体" panose="02010600030101010101" pitchFamily="2" charset="-122"/>
                <a:ea typeface="宋体" panose="02010600030101010101" pitchFamily="2" charset="-122"/>
              </a:rPr>
              <a:t>4.</a:t>
            </a:r>
            <a:r>
              <a:rPr lang="zh-CN" altLang="en-US" sz="2600" b="0" dirty="0">
                <a:latin typeface="宋体" panose="02010600030101010101" pitchFamily="2" charset="-122"/>
                <a:ea typeface="宋体" panose="02010600030101010101" pitchFamily="2" charset="-122"/>
              </a:rPr>
              <a:t>初定时间</a:t>
            </a:r>
            <a:r>
              <a:rPr lang="zh-CN" altLang="en-US" sz="2600" b="0" dirty="0" smtClean="0">
                <a:latin typeface="宋体" panose="02010600030101010101" pitchFamily="2" charset="-122"/>
                <a:ea typeface="宋体" panose="02010600030101010101" pitchFamily="2" charset="-122"/>
              </a:rPr>
              <a:t>：</a:t>
            </a:r>
            <a:r>
              <a:rPr lang="en-US" altLang="zh-CN" sz="2600" b="0" dirty="0" smtClean="0">
                <a:latin typeface="宋体" panose="02010600030101010101" pitchFamily="2" charset="-122"/>
                <a:ea typeface="宋体" panose="02010600030101010101" pitchFamily="2" charset="-122"/>
              </a:rPr>
              <a:t>11</a:t>
            </a:r>
            <a:r>
              <a:rPr lang="zh-CN" altLang="en-US" sz="2600" b="0" dirty="0" smtClean="0">
                <a:latin typeface="宋体" panose="02010600030101010101" pitchFamily="2" charset="-122"/>
                <a:ea typeface="宋体" panose="02010600030101010101" pitchFamily="2" charset="-122"/>
              </a:rPr>
              <a:t>月下旬</a:t>
            </a:r>
            <a:endParaRPr lang="zh-CN" altLang="en-US" sz="2600" b="0" dirty="0" smtClean="0">
              <a:latin typeface="宋体" panose="02010600030101010101" pitchFamily="2" charset="-122"/>
              <a:ea typeface="宋体" panose="02010600030101010101" pitchFamily="2" charset="-122"/>
            </a:endParaRPr>
          </a:p>
          <a:p>
            <a:pPr marL="0" indent="0">
              <a:spcBef>
                <a:spcPct val="0"/>
              </a:spcBef>
              <a:buFont typeface="Wingdings" panose="05000000000000000000" pitchFamily="2" charset="2"/>
              <a:buNone/>
            </a:pPr>
            <a:r>
              <a:rPr lang="zh-CN" sz="2600" b="0" dirty="0" smtClean="0">
                <a:latin typeface="宋体" panose="02010600030101010101" pitchFamily="2" charset="-122"/>
                <a:ea typeface="宋体" panose="02010600030101010101" pitchFamily="2" charset="-122"/>
              </a:rPr>
              <a:t>具体事宜另行通知。</a:t>
            </a:r>
            <a:endParaRPr lang="zh-CN" sz="2600" b="0" dirty="0" smtClean="0">
              <a:latin typeface="宋体" panose="02010600030101010101" pitchFamily="2" charset="-122"/>
              <a:ea typeface="宋体" panose="02010600030101010101" pitchFamily="2" charset="-122"/>
            </a:endParaRPr>
          </a:p>
          <a:p>
            <a:pPr marL="0" indent="0">
              <a:spcBef>
                <a:spcPct val="0"/>
              </a:spcBef>
              <a:buFont typeface="Wingdings" panose="05000000000000000000" pitchFamily="2" charset="2"/>
              <a:buNone/>
            </a:pPr>
            <a:r>
              <a:rPr lang="zh-CN" sz="2600" b="0" dirty="0" smtClean="0">
                <a:latin typeface="宋体" panose="02010600030101010101" pitchFamily="2" charset="-122"/>
                <a:ea typeface="宋体" panose="02010600030101010101" pitchFamily="2" charset="-122"/>
              </a:rPr>
              <a:t>二、</a:t>
            </a:r>
            <a:r>
              <a:rPr lang="zh-CN" altLang="en-US" sz="2600" dirty="0">
                <a:latin typeface="宋体" panose="02010600030101010101" pitchFamily="2" charset="-122"/>
                <a:ea typeface="宋体" panose="02010600030101010101" pitchFamily="2" charset="-122"/>
                <a:sym typeface="+mn-ea"/>
              </a:rPr>
              <a:t>初定二级、一级职称</a:t>
            </a:r>
            <a:r>
              <a:rPr lang="en-US" altLang="zh-CN" sz="1800" dirty="0">
                <a:solidFill>
                  <a:srgbClr val="FF0000"/>
                </a:solidFill>
                <a:latin typeface="宋体" panose="02010600030101010101" pitchFamily="2" charset="-122"/>
                <a:ea typeface="宋体" panose="02010600030101010101" pitchFamily="2" charset="-122"/>
                <a:sym typeface="+mn-ea"/>
              </a:rPr>
              <a:t>(</a:t>
            </a:r>
            <a:r>
              <a:rPr lang="zh-CN" altLang="en-US" sz="1800" dirty="0">
                <a:solidFill>
                  <a:srgbClr val="FF0000"/>
                </a:solidFill>
                <a:latin typeface="宋体" panose="02010600030101010101" pitchFamily="2" charset="-122"/>
                <a:ea typeface="宋体" panose="02010600030101010101" pitchFamily="2" charset="-122"/>
                <a:sym typeface="+mn-ea"/>
              </a:rPr>
              <a:t>辖市区学校</a:t>
            </a:r>
            <a:r>
              <a:rPr lang="zh-CN" altLang="en-US" sz="1800" dirty="0" smtClean="0">
                <a:solidFill>
                  <a:srgbClr val="FF0000"/>
                </a:solidFill>
                <a:latin typeface="宋体" panose="02010600030101010101" pitchFamily="2" charset="-122"/>
                <a:ea typeface="宋体" panose="02010600030101010101" pitchFamily="2" charset="-122"/>
                <a:sym typeface="+mn-ea"/>
              </a:rPr>
              <a:t>）</a:t>
            </a:r>
            <a:endParaRPr lang="zh-CN" altLang="en-US" sz="1800" dirty="0" smtClean="0">
              <a:solidFill>
                <a:srgbClr val="FF0000"/>
              </a:solidFill>
              <a:latin typeface="宋体" panose="02010600030101010101" pitchFamily="2" charset="-122"/>
              <a:ea typeface="宋体" panose="02010600030101010101" pitchFamily="2" charset="-122"/>
              <a:sym typeface="+mn-ea"/>
            </a:endParaRPr>
          </a:p>
          <a:p>
            <a:pPr marL="0" indent="0">
              <a:spcBef>
                <a:spcPct val="0"/>
              </a:spcBef>
              <a:buFont typeface="Wingdings" panose="05000000000000000000" pitchFamily="2" charset="2"/>
              <a:buNone/>
            </a:pPr>
            <a:r>
              <a:rPr lang="zh-CN" altLang="en-US" sz="2600" b="0" dirty="0" smtClean="0">
                <a:latin typeface="宋体" panose="02010600030101010101" pitchFamily="2" charset="-122"/>
                <a:ea typeface="宋体" panose="02010600030101010101" pitchFamily="2" charset="-122"/>
                <a:sym typeface="+mn-ea"/>
              </a:rPr>
              <a:t>具体事宜由辖市区教育行政部门另行通知</a:t>
            </a:r>
            <a:endParaRPr lang="zh-CN" altLang="en-US" sz="2600" b="0" dirty="0" smtClean="0">
              <a:latin typeface="宋体" panose="02010600030101010101" pitchFamily="2" charset="-122"/>
              <a:ea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idx="4294967295"/>
          </p:nvPr>
        </p:nvSpPr>
        <p:spPr>
          <a:xfrm>
            <a:off x="0" y="142875"/>
            <a:ext cx="8207375" cy="649288"/>
          </a:xfrm>
        </p:spPr>
        <p:txBody>
          <a:bodyPr>
            <a:normAutofit/>
          </a:bodyPr>
          <a:lstStyle/>
          <a:p>
            <a:r>
              <a:rPr lang="zh-CN" altLang="en-US"/>
              <a:t>申报条件</a:t>
            </a:r>
            <a:endParaRPr lang="zh-CN" altLang="en-US"/>
          </a:p>
        </p:txBody>
      </p:sp>
      <p:sp>
        <p:nvSpPr>
          <p:cNvPr id="41987" name="Rectangle 32"/>
          <p:cNvSpPr>
            <a:spLocks noChangeArrowheads="1"/>
          </p:cNvSpPr>
          <p:nvPr/>
        </p:nvSpPr>
        <p:spPr bwMode="auto">
          <a:xfrm>
            <a:off x="2157413" y="650875"/>
            <a:ext cx="6086475" cy="185738"/>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a:effectLst/>
        </p:spPr>
        <p:txBody>
          <a:bodyPr wrap="none" anchor="ctr"/>
          <a:lstStyle/>
          <a:p>
            <a:endParaRPr lang="zh-CN" altLang="en-US" b="1">
              <a:ea typeface="华文细黑" panose="02010600040101010101" pitchFamily="2" charset="-122"/>
            </a:endParaRPr>
          </a:p>
        </p:txBody>
      </p:sp>
      <p:sp>
        <p:nvSpPr>
          <p:cNvPr id="41988" name="AutoShape 9"/>
          <p:cNvSpPr>
            <a:spLocks noChangeArrowheads="1"/>
          </p:cNvSpPr>
          <p:nvPr/>
        </p:nvSpPr>
        <p:spPr bwMode="auto">
          <a:xfrm>
            <a:off x="2195513" y="230188"/>
            <a:ext cx="6048375" cy="533400"/>
          </a:xfrm>
          <a:prstGeom prst="roundRect">
            <a:avLst>
              <a:gd name="adj" fmla="val 16667"/>
            </a:avLst>
          </a:prstGeom>
          <a:solidFill>
            <a:schemeClr val="accent2"/>
          </a:solidFill>
          <a:ln w="9525">
            <a:noFill/>
            <a:round/>
          </a:ln>
          <a:effectLst/>
        </p:spPr>
        <p:txBody>
          <a:bodyPr wrap="none" anchor="ctr"/>
          <a:lstStyle/>
          <a:p>
            <a:endParaRPr lang="zh-CN" altLang="en-US" b="1">
              <a:ea typeface="华文细黑" panose="02010600040101010101" pitchFamily="2" charset="-122"/>
            </a:endParaRPr>
          </a:p>
        </p:txBody>
      </p:sp>
      <p:sp>
        <p:nvSpPr>
          <p:cNvPr id="41989" name="AutoShape 19"/>
          <p:cNvSpPr>
            <a:spLocks noChangeArrowheads="1"/>
          </p:cNvSpPr>
          <p:nvPr/>
        </p:nvSpPr>
        <p:spPr bwMode="auto">
          <a:xfrm>
            <a:off x="5508625" y="404813"/>
            <a:ext cx="431800" cy="215900"/>
          </a:xfrm>
          <a:prstGeom prst="leftArrow">
            <a:avLst>
              <a:gd name="adj1" fmla="val 50278"/>
              <a:gd name="adj2" fmla="val 72731"/>
            </a:avLst>
          </a:prstGeom>
          <a:solidFill>
            <a:schemeClr val="bg1"/>
          </a:solidFill>
          <a:ln w="9525">
            <a:noFill/>
            <a:miter lim="800000"/>
          </a:ln>
          <a:effectLst/>
        </p:spPr>
        <p:txBody>
          <a:bodyPr wrap="none" anchor="ctr"/>
          <a:lstStyle/>
          <a:p>
            <a:endParaRPr lang="zh-CN" altLang="en-US" b="1">
              <a:ea typeface="华文细黑" panose="02010600040101010101" pitchFamily="2" charset="-122"/>
            </a:endParaRPr>
          </a:p>
        </p:txBody>
      </p:sp>
      <p:sp>
        <p:nvSpPr>
          <p:cNvPr id="41990" name="WordArt 21"/>
          <p:cNvSpPr>
            <a:spLocks noChangeArrowheads="1" noChangeShapeType="1" noTextEdit="1"/>
          </p:cNvSpPr>
          <p:nvPr/>
        </p:nvSpPr>
        <p:spPr bwMode="auto">
          <a:xfrm>
            <a:off x="2444750" y="346075"/>
            <a:ext cx="1841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bg1"/>
                  </a:solidFill>
                  <a:round/>
                </a:ln>
                <a:solidFill>
                  <a:schemeClr val="bg1"/>
                </a:solidFill>
                <a:latin typeface="黑体" panose="02010600030101010101" charset="-122"/>
                <a:ea typeface="黑体" panose="02010600030101010101" charset="-122"/>
              </a:rPr>
              <a:t>2</a:t>
            </a:r>
            <a:endParaRPr lang="zh-CN" altLang="en-US" sz="3600" b="1" kern="10">
              <a:ln w="3175">
                <a:solidFill>
                  <a:schemeClr val="bg1"/>
                </a:solidFill>
                <a:round/>
              </a:ln>
              <a:solidFill>
                <a:schemeClr val="bg1"/>
              </a:solidFill>
              <a:latin typeface="黑体" panose="02010600030101010101" charset="-122"/>
              <a:ea typeface="黑体" panose="02010600030101010101" charset="-122"/>
            </a:endParaRPr>
          </a:p>
        </p:txBody>
      </p:sp>
      <p:sp>
        <p:nvSpPr>
          <p:cNvPr id="41991" name="AutoShape 26"/>
          <p:cNvSpPr>
            <a:spLocks noChangeArrowheads="1"/>
          </p:cNvSpPr>
          <p:nvPr/>
        </p:nvSpPr>
        <p:spPr bwMode="auto">
          <a:xfrm>
            <a:off x="2268538" y="230188"/>
            <a:ext cx="5403850" cy="533400"/>
          </a:xfrm>
          <a:prstGeom prst="roundRect">
            <a:avLst>
              <a:gd name="adj" fmla="val 0"/>
            </a:avLst>
          </a:prstGeom>
          <a:noFill/>
          <a:ln w="9525">
            <a:noFill/>
            <a:round/>
          </a:ln>
          <a:effectLst/>
        </p:spPr>
        <p:txBody>
          <a:bodyPr wrap="none" lIns="144000" anchor="ctr"/>
          <a:lstStyle/>
          <a:p>
            <a:pPr lvl="1"/>
            <a:r>
              <a:rPr lang="zh-CN" altLang="en-US" sz="2800" b="1">
                <a:solidFill>
                  <a:schemeClr val="bg1"/>
                </a:solidFill>
                <a:latin typeface="微软雅黑" panose="020B0503020204020204" pitchFamily="34" charset="-122"/>
              </a:rPr>
              <a:t>学历、资历要求</a:t>
            </a:r>
            <a:endParaRPr lang="zh-CN" altLang="en-US" b="1"/>
          </a:p>
        </p:txBody>
      </p:sp>
      <p:grpSp>
        <p:nvGrpSpPr>
          <p:cNvPr id="41992" name="Group 8"/>
          <p:cNvGrpSpPr/>
          <p:nvPr/>
        </p:nvGrpSpPr>
        <p:grpSpPr bwMode="auto">
          <a:xfrm>
            <a:off x="4500563" y="2695575"/>
            <a:ext cx="4178300" cy="3829050"/>
            <a:chOff x="0" y="0"/>
            <a:chExt cx="2540" cy="2328"/>
          </a:xfrm>
        </p:grpSpPr>
        <p:sp>
          <p:nvSpPr>
            <p:cNvPr id="41993" name="Freeform 3"/>
            <p:cNvSpPr/>
            <p:nvPr/>
          </p:nvSpPr>
          <p:spPr bwMode="auto">
            <a:xfrm>
              <a:off x="1270" y="423"/>
              <a:ext cx="1270" cy="1905"/>
            </a:xfrm>
            <a:custGeom>
              <a:avLst/>
              <a:gdLst>
                <a:gd name="T0" fmla="*/ 0 w 1270"/>
                <a:gd name="T1" fmla="*/ 0 h 1905"/>
                <a:gd name="T2" fmla="*/ 1270 w 1270"/>
                <a:gd name="T3" fmla="*/ 1905 h 1905"/>
              </a:gdLst>
              <a:ahLst/>
              <a:cxnLst>
                <a:cxn ang="0">
                  <a:pos x="0" y="1905"/>
                </a:cxn>
                <a:cxn ang="0">
                  <a:pos x="0" y="1481"/>
                </a:cxn>
                <a:cxn ang="0">
                  <a:pos x="423" y="1270"/>
                </a:cxn>
                <a:cxn ang="0">
                  <a:pos x="423" y="847"/>
                </a:cxn>
                <a:cxn ang="0">
                  <a:pos x="846" y="635"/>
                </a:cxn>
                <a:cxn ang="0">
                  <a:pos x="846" y="212"/>
                </a:cxn>
                <a:cxn ang="0">
                  <a:pos x="1270" y="0"/>
                </a:cxn>
                <a:cxn ang="0">
                  <a:pos x="1270" y="1270"/>
                </a:cxn>
                <a:cxn ang="0">
                  <a:pos x="0" y="1905"/>
                </a:cxn>
              </a:cxnLst>
              <a:rect l="T0" t="T1" r="T2" b="T3"/>
              <a:pathLst>
                <a:path w="1270" h="1905">
                  <a:moveTo>
                    <a:pt x="0" y="1905"/>
                  </a:moveTo>
                  <a:lnTo>
                    <a:pt x="0" y="1481"/>
                  </a:lnTo>
                  <a:lnTo>
                    <a:pt x="423" y="1270"/>
                  </a:lnTo>
                  <a:lnTo>
                    <a:pt x="423" y="847"/>
                  </a:lnTo>
                  <a:lnTo>
                    <a:pt x="846" y="635"/>
                  </a:lnTo>
                  <a:lnTo>
                    <a:pt x="846" y="212"/>
                  </a:lnTo>
                  <a:lnTo>
                    <a:pt x="1270" y="0"/>
                  </a:lnTo>
                  <a:lnTo>
                    <a:pt x="1270" y="1270"/>
                  </a:lnTo>
                  <a:lnTo>
                    <a:pt x="0" y="1905"/>
                  </a:lnTo>
                  <a:close/>
                </a:path>
              </a:pathLst>
            </a:custGeom>
            <a:solidFill>
              <a:schemeClr val="tx1"/>
            </a:solidFill>
            <a:ln w="9525">
              <a:noFill/>
              <a:round/>
            </a:ln>
            <a:effectLst/>
          </p:spPr>
          <p:txBody>
            <a:bodyPr/>
            <a:lstStyle/>
            <a:p>
              <a:endParaRPr lang="zh-CN" altLang="en-US"/>
            </a:p>
          </p:txBody>
        </p:sp>
        <p:sp>
          <p:nvSpPr>
            <p:cNvPr id="41994" name="Freeform 4"/>
            <p:cNvSpPr/>
            <p:nvPr/>
          </p:nvSpPr>
          <p:spPr bwMode="auto">
            <a:xfrm>
              <a:off x="0" y="1481"/>
              <a:ext cx="1270" cy="847"/>
            </a:xfrm>
            <a:custGeom>
              <a:avLst/>
              <a:gdLst>
                <a:gd name="T0" fmla="*/ 0 w 1270"/>
                <a:gd name="T1" fmla="*/ 0 h 847"/>
                <a:gd name="T2" fmla="*/ 1270 w 1270"/>
                <a:gd name="T3" fmla="*/ 847 h 847"/>
              </a:gdLst>
              <a:ahLst/>
              <a:cxnLst>
                <a:cxn ang="0">
                  <a:pos x="1270" y="423"/>
                </a:cxn>
                <a:cxn ang="0">
                  <a:pos x="0" y="0"/>
                </a:cxn>
                <a:cxn ang="0">
                  <a:pos x="0" y="423"/>
                </a:cxn>
                <a:cxn ang="0">
                  <a:pos x="1270" y="847"/>
                </a:cxn>
                <a:cxn ang="0">
                  <a:pos x="1270" y="423"/>
                </a:cxn>
              </a:cxnLst>
              <a:rect l="T0" t="T1" r="T2" b="T3"/>
              <a:pathLst>
                <a:path w="1270" h="847">
                  <a:moveTo>
                    <a:pt x="1270" y="423"/>
                  </a:moveTo>
                  <a:lnTo>
                    <a:pt x="0" y="0"/>
                  </a:lnTo>
                  <a:lnTo>
                    <a:pt x="0" y="423"/>
                  </a:lnTo>
                  <a:lnTo>
                    <a:pt x="1270" y="847"/>
                  </a:lnTo>
                  <a:lnTo>
                    <a:pt x="1270" y="423"/>
                  </a:lnTo>
                  <a:close/>
                </a:path>
              </a:pathLst>
            </a:custGeom>
            <a:solidFill>
              <a:srgbClr val="808080"/>
            </a:solidFill>
            <a:ln w="9525">
              <a:noFill/>
              <a:round/>
            </a:ln>
            <a:effectLst/>
          </p:spPr>
          <p:txBody>
            <a:bodyPr wrap="none" anchor="ctr"/>
            <a:lstStyle/>
            <a:p>
              <a:endParaRPr lang="zh-CN" altLang="en-US"/>
            </a:p>
          </p:txBody>
        </p:sp>
        <p:sp>
          <p:nvSpPr>
            <p:cNvPr id="41995" name="Freeform 5"/>
            <p:cNvSpPr/>
            <p:nvPr/>
          </p:nvSpPr>
          <p:spPr bwMode="auto">
            <a:xfrm>
              <a:off x="424" y="846"/>
              <a:ext cx="1269" cy="847"/>
            </a:xfrm>
            <a:custGeom>
              <a:avLst/>
              <a:gdLst>
                <a:gd name="T0" fmla="*/ 0 w 1269"/>
                <a:gd name="T1" fmla="*/ 0 h 847"/>
                <a:gd name="T2" fmla="*/ 1269 w 1269"/>
                <a:gd name="T3" fmla="*/ 847 h 847"/>
              </a:gdLst>
              <a:ahLst/>
              <a:cxnLst>
                <a:cxn ang="0">
                  <a:pos x="1269" y="424"/>
                </a:cxn>
                <a:cxn ang="0">
                  <a:pos x="0" y="0"/>
                </a:cxn>
                <a:cxn ang="0">
                  <a:pos x="0" y="424"/>
                </a:cxn>
                <a:cxn ang="0">
                  <a:pos x="1269" y="847"/>
                </a:cxn>
                <a:cxn ang="0">
                  <a:pos x="1269" y="424"/>
                </a:cxn>
              </a:cxnLst>
              <a:rect l="T0" t="T1" r="T2" b="T3"/>
              <a:pathLst>
                <a:path w="1269" h="847">
                  <a:moveTo>
                    <a:pt x="1269" y="424"/>
                  </a:moveTo>
                  <a:lnTo>
                    <a:pt x="0" y="0"/>
                  </a:lnTo>
                  <a:lnTo>
                    <a:pt x="0" y="424"/>
                  </a:lnTo>
                  <a:lnTo>
                    <a:pt x="1269" y="847"/>
                  </a:lnTo>
                  <a:lnTo>
                    <a:pt x="1269" y="424"/>
                  </a:lnTo>
                  <a:close/>
                </a:path>
              </a:pathLst>
            </a:custGeom>
            <a:solidFill>
              <a:srgbClr val="808080"/>
            </a:solidFill>
            <a:ln w="9525">
              <a:noFill/>
              <a:round/>
            </a:ln>
            <a:effectLst/>
          </p:spPr>
          <p:txBody>
            <a:bodyPr wrap="none" anchor="ctr"/>
            <a:lstStyle/>
            <a:p>
              <a:endParaRPr lang="zh-CN" altLang="en-US"/>
            </a:p>
          </p:txBody>
        </p:sp>
        <p:sp>
          <p:nvSpPr>
            <p:cNvPr id="41996" name="Freeform 6"/>
            <p:cNvSpPr/>
            <p:nvPr/>
          </p:nvSpPr>
          <p:spPr bwMode="auto">
            <a:xfrm>
              <a:off x="847" y="212"/>
              <a:ext cx="1269" cy="846"/>
            </a:xfrm>
            <a:custGeom>
              <a:avLst/>
              <a:gdLst>
                <a:gd name="T0" fmla="*/ 0 w 1269"/>
                <a:gd name="T1" fmla="*/ 0 h 846"/>
                <a:gd name="T2" fmla="*/ 1269 w 1269"/>
                <a:gd name="T3" fmla="*/ 846 h 846"/>
              </a:gdLst>
              <a:ahLst/>
              <a:cxnLst>
                <a:cxn ang="0">
                  <a:pos x="1269" y="423"/>
                </a:cxn>
                <a:cxn ang="0">
                  <a:pos x="0" y="0"/>
                </a:cxn>
                <a:cxn ang="0">
                  <a:pos x="0" y="423"/>
                </a:cxn>
                <a:cxn ang="0">
                  <a:pos x="1269" y="846"/>
                </a:cxn>
                <a:cxn ang="0">
                  <a:pos x="1269" y="423"/>
                </a:cxn>
              </a:cxnLst>
              <a:rect l="T0" t="T1" r="T2" b="T3"/>
              <a:pathLst>
                <a:path w="1269" h="846">
                  <a:moveTo>
                    <a:pt x="1269" y="423"/>
                  </a:moveTo>
                  <a:lnTo>
                    <a:pt x="0" y="0"/>
                  </a:lnTo>
                  <a:lnTo>
                    <a:pt x="0" y="423"/>
                  </a:lnTo>
                  <a:lnTo>
                    <a:pt x="1269" y="846"/>
                  </a:lnTo>
                  <a:lnTo>
                    <a:pt x="1269" y="423"/>
                  </a:lnTo>
                  <a:close/>
                </a:path>
              </a:pathLst>
            </a:custGeom>
            <a:solidFill>
              <a:srgbClr val="808080"/>
            </a:solidFill>
            <a:ln w="9525">
              <a:noFill/>
              <a:round/>
            </a:ln>
            <a:effectLst/>
          </p:spPr>
          <p:txBody>
            <a:bodyPr wrap="none" anchor="ctr"/>
            <a:lstStyle/>
            <a:p>
              <a:endParaRPr lang="zh-CN" altLang="en-US"/>
            </a:p>
          </p:txBody>
        </p:sp>
        <p:sp>
          <p:nvSpPr>
            <p:cNvPr id="41997" name="Freeform 7"/>
            <p:cNvSpPr/>
            <p:nvPr/>
          </p:nvSpPr>
          <p:spPr bwMode="auto">
            <a:xfrm>
              <a:off x="847" y="0"/>
              <a:ext cx="1693" cy="635"/>
            </a:xfrm>
            <a:custGeom>
              <a:avLst/>
              <a:gdLst>
                <a:gd name="T0" fmla="*/ 0 w 1693"/>
                <a:gd name="T1" fmla="*/ 0 h 635"/>
                <a:gd name="T2" fmla="*/ 1693 w 1693"/>
                <a:gd name="T3" fmla="*/ 635 h 635"/>
              </a:gdLst>
              <a:ahLst/>
              <a:cxnLst>
                <a:cxn ang="0">
                  <a:pos x="1693" y="423"/>
                </a:cxn>
                <a:cxn ang="0">
                  <a:pos x="423" y="0"/>
                </a:cxn>
                <a:cxn ang="0">
                  <a:pos x="0" y="212"/>
                </a:cxn>
                <a:cxn ang="0">
                  <a:pos x="1269" y="635"/>
                </a:cxn>
                <a:cxn ang="0">
                  <a:pos x="1693" y="423"/>
                </a:cxn>
              </a:cxnLst>
              <a:rect l="T0" t="T1" r="T2" b="T3"/>
              <a:pathLst>
                <a:path w="1693" h="635">
                  <a:moveTo>
                    <a:pt x="1693" y="423"/>
                  </a:moveTo>
                  <a:lnTo>
                    <a:pt x="423" y="0"/>
                  </a:lnTo>
                  <a:lnTo>
                    <a:pt x="0" y="212"/>
                  </a:lnTo>
                  <a:lnTo>
                    <a:pt x="1269" y="635"/>
                  </a:lnTo>
                  <a:lnTo>
                    <a:pt x="1693" y="423"/>
                  </a:lnTo>
                  <a:close/>
                </a:path>
              </a:pathLst>
            </a:custGeom>
            <a:gradFill rotWithShape="1">
              <a:gsLst>
                <a:gs pos="0">
                  <a:srgbClr val="F8F8F8"/>
                </a:gs>
                <a:gs pos="100000">
                  <a:srgbClr val="C0C0C0"/>
                </a:gs>
              </a:gsLst>
              <a:lin ang="0" scaled="1"/>
            </a:gradFill>
            <a:ln w="9525">
              <a:noFill/>
              <a:round/>
            </a:ln>
            <a:effectLst/>
          </p:spPr>
          <p:txBody>
            <a:bodyPr/>
            <a:lstStyle/>
            <a:p>
              <a:endParaRPr lang="zh-CN" altLang="en-US"/>
            </a:p>
          </p:txBody>
        </p:sp>
        <p:sp>
          <p:nvSpPr>
            <p:cNvPr id="41998" name="Freeform 8"/>
            <p:cNvSpPr/>
            <p:nvPr/>
          </p:nvSpPr>
          <p:spPr bwMode="auto">
            <a:xfrm>
              <a:off x="424" y="635"/>
              <a:ext cx="1692" cy="635"/>
            </a:xfrm>
            <a:custGeom>
              <a:avLst/>
              <a:gdLst>
                <a:gd name="T0" fmla="*/ 0 w 1692"/>
                <a:gd name="T1" fmla="*/ 0 h 635"/>
                <a:gd name="T2" fmla="*/ 1692 w 1692"/>
                <a:gd name="T3" fmla="*/ 635 h 635"/>
              </a:gdLst>
              <a:ahLst/>
              <a:cxnLst>
                <a:cxn ang="0">
                  <a:pos x="1692" y="423"/>
                </a:cxn>
                <a:cxn ang="0">
                  <a:pos x="423" y="0"/>
                </a:cxn>
                <a:cxn ang="0">
                  <a:pos x="0" y="211"/>
                </a:cxn>
                <a:cxn ang="0">
                  <a:pos x="1269" y="635"/>
                </a:cxn>
                <a:cxn ang="0">
                  <a:pos x="1692" y="423"/>
                </a:cxn>
              </a:cxnLst>
              <a:rect l="T0" t="T1" r="T2" b="T3"/>
              <a:pathLst>
                <a:path w="1692" h="635">
                  <a:moveTo>
                    <a:pt x="1692" y="423"/>
                  </a:moveTo>
                  <a:lnTo>
                    <a:pt x="423" y="0"/>
                  </a:lnTo>
                  <a:lnTo>
                    <a:pt x="0" y="211"/>
                  </a:lnTo>
                  <a:lnTo>
                    <a:pt x="1269" y="635"/>
                  </a:lnTo>
                  <a:lnTo>
                    <a:pt x="1692" y="423"/>
                  </a:lnTo>
                  <a:close/>
                </a:path>
              </a:pathLst>
            </a:custGeom>
            <a:gradFill rotWithShape="1">
              <a:gsLst>
                <a:gs pos="0">
                  <a:srgbClr val="F8F8F8"/>
                </a:gs>
                <a:gs pos="100000">
                  <a:srgbClr val="C0C0C0"/>
                </a:gs>
              </a:gsLst>
              <a:lin ang="0" scaled="1"/>
            </a:gradFill>
            <a:ln w="9525">
              <a:noFill/>
              <a:round/>
            </a:ln>
            <a:effectLst/>
          </p:spPr>
          <p:txBody>
            <a:bodyPr/>
            <a:lstStyle/>
            <a:p>
              <a:endParaRPr lang="zh-CN" altLang="en-US"/>
            </a:p>
          </p:txBody>
        </p:sp>
        <p:sp>
          <p:nvSpPr>
            <p:cNvPr id="41999" name="Freeform 9"/>
            <p:cNvSpPr/>
            <p:nvPr/>
          </p:nvSpPr>
          <p:spPr bwMode="auto">
            <a:xfrm>
              <a:off x="0" y="1270"/>
              <a:ext cx="1693" cy="634"/>
            </a:xfrm>
            <a:custGeom>
              <a:avLst/>
              <a:gdLst>
                <a:gd name="T0" fmla="*/ 0 w 1693"/>
                <a:gd name="T1" fmla="*/ 0 h 634"/>
                <a:gd name="T2" fmla="*/ 1693 w 1693"/>
                <a:gd name="T3" fmla="*/ 634 h 634"/>
              </a:gdLst>
              <a:ahLst/>
              <a:cxnLst>
                <a:cxn ang="0">
                  <a:pos x="1693" y="423"/>
                </a:cxn>
                <a:cxn ang="0">
                  <a:pos x="424" y="0"/>
                </a:cxn>
                <a:cxn ang="0">
                  <a:pos x="0" y="211"/>
                </a:cxn>
                <a:cxn ang="0">
                  <a:pos x="1270" y="634"/>
                </a:cxn>
                <a:cxn ang="0">
                  <a:pos x="1693" y="423"/>
                </a:cxn>
              </a:cxnLst>
              <a:rect l="T0" t="T1" r="T2" b="T3"/>
              <a:pathLst>
                <a:path w="1693" h="634">
                  <a:moveTo>
                    <a:pt x="1693" y="423"/>
                  </a:moveTo>
                  <a:lnTo>
                    <a:pt x="424" y="0"/>
                  </a:lnTo>
                  <a:lnTo>
                    <a:pt x="0" y="211"/>
                  </a:lnTo>
                  <a:lnTo>
                    <a:pt x="1270" y="634"/>
                  </a:lnTo>
                  <a:lnTo>
                    <a:pt x="1693" y="423"/>
                  </a:lnTo>
                  <a:close/>
                </a:path>
              </a:pathLst>
            </a:custGeom>
            <a:gradFill rotWithShape="1">
              <a:gsLst>
                <a:gs pos="0">
                  <a:srgbClr val="F8F8F8"/>
                </a:gs>
                <a:gs pos="100000">
                  <a:srgbClr val="C0C0C0"/>
                </a:gs>
              </a:gsLst>
              <a:lin ang="0" scaled="1"/>
            </a:gradFill>
            <a:ln w="9525">
              <a:noFill/>
              <a:round/>
            </a:ln>
            <a:effectLst/>
          </p:spPr>
          <p:txBody>
            <a:bodyPr/>
            <a:lstStyle/>
            <a:p>
              <a:endParaRPr lang="zh-CN" altLang="en-US"/>
            </a:p>
          </p:txBody>
        </p:sp>
      </p:grpSp>
      <p:sp>
        <p:nvSpPr>
          <p:cNvPr id="42000" name="Freeform 10"/>
          <p:cNvSpPr/>
          <p:nvPr/>
        </p:nvSpPr>
        <p:spPr bwMode="auto">
          <a:xfrm>
            <a:off x="6589713" y="3382963"/>
            <a:ext cx="2089150" cy="3133725"/>
          </a:xfrm>
          <a:custGeom>
            <a:avLst/>
            <a:gdLst/>
            <a:ahLst/>
            <a:cxnLst>
              <a:cxn ang="0">
                <a:pos x="0" y="1905"/>
              </a:cxn>
              <a:cxn ang="0">
                <a:pos x="0" y="1481"/>
              </a:cxn>
              <a:cxn ang="0">
                <a:pos x="423" y="1270"/>
              </a:cxn>
              <a:cxn ang="0">
                <a:pos x="423" y="847"/>
              </a:cxn>
              <a:cxn ang="0">
                <a:pos x="846" y="635"/>
              </a:cxn>
              <a:cxn ang="0">
                <a:pos x="846" y="212"/>
              </a:cxn>
              <a:cxn ang="0">
                <a:pos x="1270" y="0"/>
              </a:cxn>
              <a:cxn ang="0">
                <a:pos x="1270" y="1270"/>
              </a:cxn>
              <a:cxn ang="0">
                <a:pos x="0" y="1905"/>
              </a:cxn>
            </a:cxnLst>
            <a:rect l="0" t="0" r="r" b="b"/>
            <a:pathLst>
              <a:path w="1270" h="1905">
                <a:moveTo>
                  <a:pt x="0" y="1905"/>
                </a:moveTo>
                <a:lnTo>
                  <a:pt x="0" y="1481"/>
                </a:lnTo>
                <a:lnTo>
                  <a:pt x="423" y="1270"/>
                </a:lnTo>
                <a:lnTo>
                  <a:pt x="423" y="847"/>
                </a:lnTo>
                <a:lnTo>
                  <a:pt x="846" y="635"/>
                </a:lnTo>
                <a:lnTo>
                  <a:pt x="846" y="212"/>
                </a:lnTo>
                <a:lnTo>
                  <a:pt x="1270" y="0"/>
                </a:lnTo>
                <a:lnTo>
                  <a:pt x="1270" y="1270"/>
                </a:lnTo>
                <a:lnTo>
                  <a:pt x="0" y="1905"/>
                </a:lnTo>
                <a:close/>
              </a:path>
            </a:pathLst>
          </a:custGeom>
          <a:gradFill rotWithShape="1">
            <a:gsLst>
              <a:gs pos="0">
                <a:schemeClr val="tx1">
                  <a:alpha val="0"/>
                </a:schemeClr>
              </a:gs>
              <a:gs pos="100000">
                <a:srgbClr val="7C7C7C"/>
              </a:gs>
            </a:gsLst>
            <a:lin ang="18900000" scaled="1"/>
          </a:gradFill>
          <a:ln w="9525">
            <a:noFill/>
            <a:round/>
          </a:ln>
          <a:effectLst/>
        </p:spPr>
        <p:txBody>
          <a:bodyPr/>
          <a:lstStyle/>
          <a:p>
            <a:endParaRPr lang="zh-CN" altLang="en-US"/>
          </a:p>
        </p:txBody>
      </p:sp>
      <p:grpSp>
        <p:nvGrpSpPr>
          <p:cNvPr id="42001" name="Group 17"/>
          <p:cNvGrpSpPr/>
          <p:nvPr/>
        </p:nvGrpSpPr>
        <p:grpSpPr bwMode="auto">
          <a:xfrm>
            <a:off x="6805613" y="2371725"/>
            <a:ext cx="974725" cy="1114425"/>
            <a:chOff x="0" y="0"/>
            <a:chExt cx="614" cy="702"/>
          </a:xfrm>
        </p:grpSpPr>
        <p:sp>
          <p:nvSpPr>
            <p:cNvPr id="42002" name="Oval 30"/>
            <p:cNvSpPr>
              <a:spLocks noChangeArrowheads="1"/>
            </p:cNvSpPr>
            <p:nvPr/>
          </p:nvSpPr>
          <p:spPr bwMode="auto">
            <a:xfrm>
              <a:off x="0" y="498"/>
              <a:ext cx="590" cy="204"/>
            </a:xfrm>
            <a:prstGeom prst="ellipse">
              <a:avLst/>
            </a:prstGeom>
            <a:gradFill rotWithShape="1">
              <a:gsLst>
                <a:gs pos="0">
                  <a:schemeClr val="tx1">
                    <a:alpha val="50000"/>
                  </a:schemeClr>
                </a:gs>
                <a:gs pos="100000">
                  <a:srgbClr val="000000">
                    <a:alpha val="0"/>
                  </a:srgbClr>
                </a:gs>
              </a:gsLst>
              <a:path path="shape">
                <a:fillToRect l="50000" t="50000" r="50000" b="50000"/>
              </a:path>
            </a:gradFill>
            <a:ln w="9525">
              <a:noFill/>
              <a:round/>
            </a:ln>
            <a:effectLst/>
          </p:spPr>
          <p:txBody>
            <a:bodyPr wrap="none" anchor="ctr"/>
            <a:lstStyle/>
            <a:p>
              <a:endParaRPr lang="zh-CN" altLang="en-US" b="1"/>
            </a:p>
          </p:txBody>
        </p:sp>
        <p:grpSp>
          <p:nvGrpSpPr>
            <p:cNvPr id="42003" name="Group 19"/>
            <p:cNvGrpSpPr/>
            <p:nvPr/>
          </p:nvGrpSpPr>
          <p:grpSpPr bwMode="auto">
            <a:xfrm>
              <a:off x="1" y="0"/>
              <a:ext cx="613" cy="613"/>
              <a:chOff x="0" y="0"/>
              <a:chExt cx="613" cy="613"/>
            </a:xfrm>
          </p:grpSpPr>
          <p:grpSp>
            <p:nvGrpSpPr>
              <p:cNvPr id="42004" name="Group 20"/>
              <p:cNvGrpSpPr/>
              <p:nvPr/>
            </p:nvGrpSpPr>
            <p:grpSpPr bwMode="auto">
              <a:xfrm>
                <a:off x="0" y="0"/>
                <a:ext cx="613" cy="613"/>
                <a:chOff x="0" y="0"/>
                <a:chExt cx="1089" cy="1089"/>
              </a:xfrm>
            </p:grpSpPr>
            <p:sp>
              <p:nvSpPr>
                <p:cNvPr id="42005" name="Oval 33"/>
                <p:cNvSpPr>
                  <a:spLocks noChangeArrowheads="1"/>
                </p:cNvSpPr>
                <p:nvPr/>
              </p:nvSpPr>
              <p:spPr bwMode="auto">
                <a:xfrm>
                  <a:off x="0" y="0"/>
                  <a:ext cx="1089" cy="1089"/>
                </a:xfrm>
                <a:prstGeom prst="ellipse">
                  <a:avLst/>
                </a:prstGeom>
                <a:gradFill rotWithShape="1">
                  <a:gsLst>
                    <a:gs pos="0">
                      <a:schemeClr val="accent2"/>
                    </a:gs>
                    <a:gs pos="100000">
                      <a:schemeClr val="hlink"/>
                    </a:gs>
                  </a:gsLst>
                  <a:lin ang="5400000" scaled="1"/>
                </a:gradFill>
                <a:ln w="9525">
                  <a:noFill/>
                  <a:round/>
                </a:ln>
                <a:effectLst/>
              </p:spPr>
              <p:txBody>
                <a:bodyPr wrap="none" anchor="ctr"/>
                <a:lstStyle/>
                <a:p>
                  <a:endParaRPr lang="zh-CN" altLang="en-US" b="1"/>
                </a:p>
              </p:txBody>
            </p:sp>
            <p:grpSp>
              <p:nvGrpSpPr>
                <p:cNvPr id="42006" name="Group 22"/>
                <p:cNvGrpSpPr/>
                <p:nvPr/>
              </p:nvGrpSpPr>
              <p:grpSpPr bwMode="auto">
                <a:xfrm>
                  <a:off x="91" y="30"/>
                  <a:ext cx="908" cy="296"/>
                  <a:chOff x="0" y="0"/>
                  <a:chExt cx="907" cy="295"/>
                </a:xfrm>
              </p:grpSpPr>
              <p:sp>
                <p:nvSpPr>
                  <p:cNvPr id="42007" name="Freeform 35"/>
                  <p:cNvSpPr/>
                  <p:nvPr/>
                </p:nvSpPr>
                <p:spPr bwMode="auto">
                  <a:xfrm>
                    <a:off x="0" y="0"/>
                    <a:ext cx="907" cy="297"/>
                  </a:xfrm>
                  <a:custGeom>
                    <a:avLst/>
                    <a:gdLst/>
                    <a:ahLst/>
                    <a:cxnLst>
                      <a:cxn ang="0">
                        <a:pos x="0" y="1576"/>
                      </a:cxn>
                      <a:cxn ang="0">
                        <a:pos x="50" y="1462"/>
                      </a:cxn>
                      <a:cxn ang="0">
                        <a:pos x="108" y="1350"/>
                      </a:cxn>
                      <a:cxn ang="0">
                        <a:pos x="170" y="1242"/>
                      </a:cxn>
                      <a:cxn ang="0">
                        <a:pos x="238" y="1138"/>
                      </a:cxn>
                      <a:cxn ang="0">
                        <a:pos x="310" y="1036"/>
                      </a:cxn>
                      <a:cxn ang="0">
                        <a:pos x="386" y="940"/>
                      </a:cxn>
                      <a:cxn ang="0">
                        <a:pos x="468" y="846"/>
                      </a:cxn>
                      <a:cxn ang="0">
                        <a:pos x="552" y="756"/>
                      </a:cxn>
                      <a:cxn ang="0">
                        <a:pos x="596" y="712"/>
                      </a:cxn>
                      <a:cxn ang="0">
                        <a:pos x="688" y="630"/>
                      </a:cxn>
                      <a:cxn ang="0">
                        <a:pos x="784" y="550"/>
                      </a:cxn>
                      <a:cxn ang="0">
                        <a:pos x="884" y="476"/>
                      </a:cxn>
                      <a:cxn ang="0">
                        <a:pos x="986" y="406"/>
                      </a:cxn>
                      <a:cxn ang="0">
                        <a:pos x="1092" y="342"/>
                      </a:cxn>
                      <a:cxn ang="0">
                        <a:pos x="1202" y="282"/>
                      </a:cxn>
                      <a:cxn ang="0">
                        <a:pos x="1316" y="228"/>
                      </a:cxn>
                      <a:cxn ang="0">
                        <a:pos x="1374" y="202"/>
                      </a:cxn>
                      <a:cxn ang="0">
                        <a:pos x="1490" y="156"/>
                      </a:cxn>
                      <a:cxn ang="0">
                        <a:pos x="1610" y="116"/>
                      </a:cxn>
                      <a:cxn ang="0">
                        <a:pos x="1732" y="80"/>
                      </a:cxn>
                      <a:cxn ang="0">
                        <a:pos x="1858" y="52"/>
                      </a:cxn>
                      <a:cxn ang="0">
                        <a:pos x="1984" y="30"/>
                      </a:cxn>
                      <a:cxn ang="0">
                        <a:pos x="2114" y="12"/>
                      </a:cxn>
                      <a:cxn ang="0">
                        <a:pos x="2246" y="2"/>
                      </a:cxn>
                      <a:cxn ang="0">
                        <a:pos x="2378" y="0"/>
                      </a:cxn>
                      <a:cxn ang="0">
                        <a:pos x="2444" y="0"/>
                      </a:cxn>
                      <a:cxn ang="0">
                        <a:pos x="2576" y="8"/>
                      </a:cxn>
                      <a:cxn ang="0">
                        <a:pos x="2706" y="20"/>
                      </a:cxn>
                      <a:cxn ang="0">
                        <a:pos x="2834" y="40"/>
                      </a:cxn>
                      <a:cxn ang="0">
                        <a:pos x="2962" y="66"/>
                      </a:cxn>
                      <a:cxn ang="0">
                        <a:pos x="3084" y="98"/>
                      </a:cxn>
                      <a:cxn ang="0">
                        <a:pos x="3206" y="136"/>
                      </a:cxn>
                      <a:cxn ang="0">
                        <a:pos x="3324" y="178"/>
                      </a:cxn>
                      <a:cxn ang="0">
                        <a:pos x="3382" y="202"/>
                      </a:cxn>
                      <a:cxn ang="0">
                        <a:pos x="3498" y="254"/>
                      </a:cxn>
                      <a:cxn ang="0">
                        <a:pos x="3608" y="312"/>
                      </a:cxn>
                      <a:cxn ang="0">
                        <a:pos x="3716" y="374"/>
                      </a:cxn>
                      <a:cxn ang="0">
                        <a:pos x="3822" y="440"/>
                      </a:cxn>
                      <a:cxn ang="0">
                        <a:pos x="3922" y="512"/>
                      </a:cxn>
                      <a:cxn ang="0">
                        <a:pos x="4020" y="590"/>
                      </a:cxn>
                      <a:cxn ang="0">
                        <a:pos x="4114" y="670"/>
                      </a:cxn>
                      <a:cxn ang="0">
                        <a:pos x="4204" y="756"/>
                      </a:cxn>
                      <a:cxn ang="0">
                        <a:pos x="4246" y="800"/>
                      </a:cxn>
                      <a:cxn ang="0">
                        <a:pos x="4330" y="892"/>
                      </a:cxn>
                      <a:cxn ang="0">
                        <a:pos x="4410" y="988"/>
                      </a:cxn>
                      <a:cxn ang="0">
                        <a:pos x="4484" y="1086"/>
                      </a:cxn>
                      <a:cxn ang="0">
                        <a:pos x="4552" y="1190"/>
                      </a:cxn>
                      <a:cxn ang="0">
                        <a:pos x="4618" y="1296"/>
                      </a:cxn>
                      <a:cxn ang="0">
                        <a:pos x="4678" y="1406"/>
                      </a:cxn>
                      <a:cxn ang="0">
                        <a:pos x="4732" y="1518"/>
                      </a:cxn>
                      <a:cxn ang="0">
                        <a:pos x="0" y="1576"/>
                      </a:cxn>
                    </a:cxnLst>
                    <a:rect l="0" t="0" r="r" b="b"/>
                    <a:pathLst>
                      <a:path w="4756" h="1576">
                        <a:moveTo>
                          <a:pt x="0" y="1576"/>
                        </a:moveTo>
                        <a:lnTo>
                          <a:pt x="0" y="1576"/>
                        </a:lnTo>
                        <a:lnTo>
                          <a:pt x="24" y="1518"/>
                        </a:lnTo>
                        <a:lnTo>
                          <a:pt x="50" y="1462"/>
                        </a:lnTo>
                        <a:lnTo>
                          <a:pt x="78" y="1406"/>
                        </a:lnTo>
                        <a:lnTo>
                          <a:pt x="108" y="1350"/>
                        </a:lnTo>
                        <a:lnTo>
                          <a:pt x="138" y="1296"/>
                        </a:lnTo>
                        <a:lnTo>
                          <a:pt x="170" y="1242"/>
                        </a:lnTo>
                        <a:lnTo>
                          <a:pt x="204" y="1190"/>
                        </a:lnTo>
                        <a:lnTo>
                          <a:pt x="238" y="1138"/>
                        </a:lnTo>
                        <a:lnTo>
                          <a:pt x="272" y="1086"/>
                        </a:lnTo>
                        <a:lnTo>
                          <a:pt x="310" y="1036"/>
                        </a:lnTo>
                        <a:lnTo>
                          <a:pt x="348" y="988"/>
                        </a:lnTo>
                        <a:lnTo>
                          <a:pt x="386" y="940"/>
                        </a:lnTo>
                        <a:lnTo>
                          <a:pt x="426" y="892"/>
                        </a:lnTo>
                        <a:lnTo>
                          <a:pt x="468" y="846"/>
                        </a:lnTo>
                        <a:lnTo>
                          <a:pt x="510" y="800"/>
                        </a:lnTo>
                        <a:lnTo>
                          <a:pt x="552" y="756"/>
                        </a:lnTo>
                        <a:lnTo>
                          <a:pt x="596" y="712"/>
                        </a:lnTo>
                        <a:lnTo>
                          <a:pt x="642" y="670"/>
                        </a:lnTo>
                        <a:lnTo>
                          <a:pt x="688" y="630"/>
                        </a:lnTo>
                        <a:lnTo>
                          <a:pt x="736" y="590"/>
                        </a:lnTo>
                        <a:lnTo>
                          <a:pt x="784" y="550"/>
                        </a:lnTo>
                        <a:lnTo>
                          <a:pt x="834" y="512"/>
                        </a:lnTo>
                        <a:lnTo>
                          <a:pt x="884" y="476"/>
                        </a:lnTo>
                        <a:lnTo>
                          <a:pt x="934" y="440"/>
                        </a:lnTo>
                        <a:lnTo>
                          <a:pt x="986" y="406"/>
                        </a:lnTo>
                        <a:lnTo>
                          <a:pt x="1040" y="374"/>
                        </a:lnTo>
                        <a:lnTo>
                          <a:pt x="1092" y="342"/>
                        </a:lnTo>
                        <a:lnTo>
                          <a:pt x="1148" y="312"/>
                        </a:lnTo>
                        <a:lnTo>
                          <a:pt x="1202" y="282"/>
                        </a:lnTo>
                        <a:lnTo>
                          <a:pt x="1258" y="254"/>
                        </a:lnTo>
                        <a:lnTo>
                          <a:pt x="1316" y="228"/>
                        </a:lnTo>
                        <a:lnTo>
                          <a:pt x="1374" y="202"/>
                        </a:lnTo>
                        <a:lnTo>
                          <a:pt x="1432" y="178"/>
                        </a:lnTo>
                        <a:lnTo>
                          <a:pt x="1490" y="156"/>
                        </a:lnTo>
                        <a:lnTo>
                          <a:pt x="1550" y="136"/>
                        </a:lnTo>
                        <a:lnTo>
                          <a:pt x="1610" y="116"/>
                        </a:lnTo>
                        <a:lnTo>
                          <a:pt x="1672" y="98"/>
                        </a:lnTo>
                        <a:lnTo>
                          <a:pt x="1732" y="80"/>
                        </a:lnTo>
                        <a:lnTo>
                          <a:pt x="1794" y="66"/>
                        </a:lnTo>
                        <a:lnTo>
                          <a:pt x="1858" y="52"/>
                        </a:lnTo>
                        <a:lnTo>
                          <a:pt x="1922" y="40"/>
                        </a:lnTo>
                        <a:lnTo>
                          <a:pt x="1984" y="30"/>
                        </a:lnTo>
                        <a:lnTo>
                          <a:pt x="2050" y="20"/>
                        </a:lnTo>
                        <a:lnTo>
                          <a:pt x="2114" y="12"/>
                        </a:lnTo>
                        <a:lnTo>
                          <a:pt x="2180" y="8"/>
                        </a:lnTo>
                        <a:lnTo>
                          <a:pt x="2246" y="2"/>
                        </a:lnTo>
                        <a:lnTo>
                          <a:pt x="2312" y="0"/>
                        </a:lnTo>
                        <a:lnTo>
                          <a:pt x="2378" y="0"/>
                        </a:lnTo>
                        <a:lnTo>
                          <a:pt x="2444" y="0"/>
                        </a:lnTo>
                        <a:lnTo>
                          <a:pt x="2510" y="2"/>
                        </a:lnTo>
                        <a:lnTo>
                          <a:pt x="2576" y="8"/>
                        </a:lnTo>
                        <a:lnTo>
                          <a:pt x="2642" y="12"/>
                        </a:lnTo>
                        <a:lnTo>
                          <a:pt x="2706" y="20"/>
                        </a:lnTo>
                        <a:lnTo>
                          <a:pt x="2772" y="30"/>
                        </a:lnTo>
                        <a:lnTo>
                          <a:pt x="2834" y="40"/>
                        </a:lnTo>
                        <a:lnTo>
                          <a:pt x="2898" y="52"/>
                        </a:lnTo>
                        <a:lnTo>
                          <a:pt x="2962" y="66"/>
                        </a:lnTo>
                        <a:lnTo>
                          <a:pt x="3024" y="80"/>
                        </a:lnTo>
                        <a:lnTo>
                          <a:pt x="3084" y="98"/>
                        </a:lnTo>
                        <a:lnTo>
                          <a:pt x="3146" y="116"/>
                        </a:lnTo>
                        <a:lnTo>
                          <a:pt x="3206" y="136"/>
                        </a:lnTo>
                        <a:lnTo>
                          <a:pt x="3266" y="156"/>
                        </a:lnTo>
                        <a:lnTo>
                          <a:pt x="3324" y="178"/>
                        </a:lnTo>
                        <a:lnTo>
                          <a:pt x="3382" y="202"/>
                        </a:lnTo>
                        <a:lnTo>
                          <a:pt x="3440" y="228"/>
                        </a:lnTo>
                        <a:lnTo>
                          <a:pt x="3498" y="254"/>
                        </a:lnTo>
                        <a:lnTo>
                          <a:pt x="3554" y="282"/>
                        </a:lnTo>
                        <a:lnTo>
                          <a:pt x="3608" y="312"/>
                        </a:lnTo>
                        <a:lnTo>
                          <a:pt x="3664" y="342"/>
                        </a:lnTo>
                        <a:lnTo>
                          <a:pt x="3716" y="374"/>
                        </a:lnTo>
                        <a:lnTo>
                          <a:pt x="3770" y="406"/>
                        </a:lnTo>
                        <a:lnTo>
                          <a:pt x="3822" y="440"/>
                        </a:lnTo>
                        <a:lnTo>
                          <a:pt x="3872" y="476"/>
                        </a:lnTo>
                        <a:lnTo>
                          <a:pt x="3922" y="512"/>
                        </a:lnTo>
                        <a:lnTo>
                          <a:pt x="3972" y="550"/>
                        </a:lnTo>
                        <a:lnTo>
                          <a:pt x="4020" y="590"/>
                        </a:lnTo>
                        <a:lnTo>
                          <a:pt x="4068" y="630"/>
                        </a:lnTo>
                        <a:lnTo>
                          <a:pt x="4114" y="670"/>
                        </a:lnTo>
                        <a:lnTo>
                          <a:pt x="4160" y="712"/>
                        </a:lnTo>
                        <a:lnTo>
                          <a:pt x="4204" y="756"/>
                        </a:lnTo>
                        <a:lnTo>
                          <a:pt x="4246" y="800"/>
                        </a:lnTo>
                        <a:lnTo>
                          <a:pt x="4288" y="846"/>
                        </a:lnTo>
                        <a:lnTo>
                          <a:pt x="4330" y="892"/>
                        </a:lnTo>
                        <a:lnTo>
                          <a:pt x="4370" y="940"/>
                        </a:lnTo>
                        <a:lnTo>
                          <a:pt x="4410" y="988"/>
                        </a:lnTo>
                        <a:lnTo>
                          <a:pt x="4446" y="1036"/>
                        </a:lnTo>
                        <a:lnTo>
                          <a:pt x="4484" y="1086"/>
                        </a:lnTo>
                        <a:lnTo>
                          <a:pt x="4518" y="1138"/>
                        </a:lnTo>
                        <a:lnTo>
                          <a:pt x="4552" y="1190"/>
                        </a:lnTo>
                        <a:lnTo>
                          <a:pt x="4586" y="1242"/>
                        </a:lnTo>
                        <a:lnTo>
                          <a:pt x="4618" y="1296"/>
                        </a:lnTo>
                        <a:lnTo>
                          <a:pt x="4648" y="1350"/>
                        </a:lnTo>
                        <a:lnTo>
                          <a:pt x="4678" y="1406"/>
                        </a:lnTo>
                        <a:lnTo>
                          <a:pt x="4706" y="1462"/>
                        </a:lnTo>
                        <a:lnTo>
                          <a:pt x="4732" y="1518"/>
                        </a:lnTo>
                        <a:lnTo>
                          <a:pt x="4756" y="1576"/>
                        </a:lnTo>
                        <a:lnTo>
                          <a:pt x="0" y="1576"/>
                        </a:lnTo>
                        <a:close/>
                      </a:path>
                    </a:pathLst>
                  </a:custGeom>
                  <a:gradFill rotWithShape="1">
                    <a:gsLst>
                      <a:gs pos="0">
                        <a:schemeClr val="bg1">
                          <a:alpha val="75000"/>
                        </a:schemeClr>
                      </a:gs>
                      <a:gs pos="100000">
                        <a:srgbClr val="FFFFFF">
                          <a:alpha val="0"/>
                        </a:srgbClr>
                      </a:gs>
                    </a:gsLst>
                    <a:lin ang="5400000" scaled="1"/>
                  </a:gradFill>
                  <a:ln w="9525">
                    <a:noFill/>
                    <a:round/>
                  </a:ln>
                  <a:effectLst/>
                </p:spPr>
                <p:txBody>
                  <a:bodyPr wrap="none" anchor="ctr"/>
                  <a:lstStyle/>
                  <a:p>
                    <a:endParaRPr lang="zh-CN" altLang="en-US"/>
                  </a:p>
                </p:txBody>
              </p:sp>
              <p:sp>
                <p:nvSpPr>
                  <p:cNvPr id="42008" name="Oval 36"/>
                  <p:cNvSpPr>
                    <a:spLocks noChangeArrowheads="1"/>
                  </p:cNvSpPr>
                  <p:nvPr/>
                </p:nvSpPr>
                <p:spPr bwMode="auto">
                  <a:xfrm>
                    <a:off x="340" y="0"/>
                    <a:ext cx="227" cy="204"/>
                  </a:xfrm>
                  <a:prstGeom prst="ellipse">
                    <a:avLst/>
                  </a:prstGeom>
                  <a:gradFill rotWithShape="1">
                    <a:gsLst>
                      <a:gs pos="0">
                        <a:schemeClr val="bg1"/>
                      </a:gs>
                      <a:gs pos="100000">
                        <a:srgbClr val="67ABF5">
                          <a:alpha val="0"/>
                        </a:srgbClr>
                      </a:gs>
                    </a:gsLst>
                    <a:path path="shape">
                      <a:fillToRect l="50000" t="50000" r="50000" b="50000"/>
                    </a:path>
                  </a:gradFill>
                  <a:ln w="9525">
                    <a:noFill/>
                    <a:round/>
                  </a:ln>
                  <a:effectLst/>
                </p:spPr>
                <p:txBody>
                  <a:bodyPr wrap="none" anchor="ctr"/>
                  <a:lstStyle/>
                  <a:p>
                    <a:endParaRPr lang="zh-CN" altLang="en-US" b="1"/>
                  </a:p>
                </p:txBody>
              </p:sp>
            </p:grpSp>
          </p:grpSp>
          <p:sp>
            <p:nvSpPr>
              <p:cNvPr id="42009" name="Text Box 37"/>
              <p:cNvSpPr txBox="1">
                <a:spLocks noChangeArrowheads="1"/>
              </p:cNvSpPr>
              <p:nvPr/>
            </p:nvSpPr>
            <p:spPr bwMode="auto">
              <a:xfrm>
                <a:off x="54" y="169"/>
                <a:ext cx="500" cy="288"/>
              </a:xfrm>
              <a:prstGeom prst="rect">
                <a:avLst/>
              </a:prstGeom>
              <a:noFill/>
              <a:ln w="9525">
                <a:noFill/>
                <a:miter lim="800000"/>
              </a:ln>
              <a:effectLst/>
            </p:spPr>
            <p:txBody>
              <a:bodyPr wrap="none">
                <a:spAutoFit/>
              </a:bodyPr>
              <a:lstStyle/>
              <a:p>
                <a:pPr algn="ctr" latinLnBrk="1"/>
                <a:r>
                  <a:rPr lang="zh-CN" altLang="en-US" sz="2400" b="1">
                    <a:solidFill>
                      <a:schemeClr val="bg1"/>
                    </a:solidFill>
                    <a:latin typeface="Arial Black" panose="020B0A04020102020204" pitchFamily="34" charset="0"/>
                  </a:rPr>
                  <a:t>高级</a:t>
                </a:r>
                <a:endParaRPr lang="zh-CN" altLang="en-US" b="1"/>
              </a:p>
            </p:txBody>
          </p:sp>
        </p:grpSp>
      </p:grpSp>
      <p:grpSp>
        <p:nvGrpSpPr>
          <p:cNvPr id="42010" name="Group 26"/>
          <p:cNvGrpSpPr/>
          <p:nvPr/>
        </p:nvGrpSpPr>
        <p:grpSpPr bwMode="auto">
          <a:xfrm>
            <a:off x="5151438" y="4459288"/>
            <a:ext cx="974725" cy="1114425"/>
            <a:chOff x="0" y="0"/>
            <a:chExt cx="614" cy="702"/>
          </a:xfrm>
        </p:grpSpPr>
        <p:sp>
          <p:nvSpPr>
            <p:cNvPr id="42011" name="Oval 39"/>
            <p:cNvSpPr>
              <a:spLocks noChangeArrowheads="1"/>
            </p:cNvSpPr>
            <p:nvPr/>
          </p:nvSpPr>
          <p:spPr bwMode="auto">
            <a:xfrm>
              <a:off x="0" y="498"/>
              <a:ext cx="590" cy="204"/>
            </a:xfrm>
            <a:prstGeom prst="ellipse">
              <a:avLst/>
            </a:prstGeom>
            <a:gradFill rotWithShape="1">
              <a:gsLst>
                <a:gs pos="0">
                  <a:schemeClr val="tx1">
                    <a:alpha val="50000"/>
                  </a:schemeClr>
                </a:gs>
                <a:gs pos="100000">
                  <a:srgbClr val="000000">
                    <a:alpha val="0"/>
                  </a:srgbClr>
                </a:gs>
              </a:gsLst>
              <a:path path="shape">
                <a:fillToRect l="50000" t="50000" r="50000" b="50000"/>
              </a:path>
            </a:gradFill>
            <a:ln w="9525">
              <a:noFill/>
              <a:round/>
            </a:ln>
            <a:effectLst/>
          </p:spPr>
          <p:txBody>
            <a:bodyPr wrap="none" anchor="ctr"/>
            <a:lstStyle/>
            <a:p>
              <a:endParaRPr lang="zh-CN" altLang="en-US" b="1"/>
            </a:p>
          </p:txBody>
        </p:sp>
        <p:grpSp>
          <p:nvGrpSpPr>
            <p:cNvPr id="42012" name="Group 28"/>
            <p:cNvGrpSpPr/>
            <p:nvPr/>
          </p:nvGrpSpPr>
          <p:grpSpPr bwMode="auto">
            <a:xfrm>
              <a:off x="1" y="0"/>
              <a:ext cx="613" cy="613"/>
              <a:chOff x="0" y="0"/>
              <a:chExt cx="613" cy="613"/>
            </a:xfrm>
          </p:grpSpPr>
          <p:grpSp>
            <p:nvGrpSpPr>
              <p:cNvPr id="42013" name="Group 29"/>
              <p:cNvGrpSpPr/>
              <p:nvPr/>
            </p:nvGrpSpPr>
            <p:grpSpPr bwMode="auto">
              <a:xfrm>
                <a:off x="0" y="0"/>
                <a:ext cx="613" cy="613"/>
                <a:chOff x="0" y="0"/>
                <a:chExt cx="1089" cy="1089"/>
              </a:xfrm>
            </p:grpSpPr>
            <p:sp>
              <p:nvSpPr>
                <p:cNvPr id="42014" name="Oval 42"/>
                <p:cNvSpPr>
                  <a:spLocks noChangeArrowheads="1"/>
                </p:cNvSpPr>
                <p:nvPr/>
              </p:nvSpPr>
              <p:spPr bwMode="auto">
                <a:xfrm>
                  <a:off x="0" y="0"/>
                  <a:ext cx="1089" cy="1089"/>
                </a:xfrm>
                <a:prstGeom prst="ellipse">
                  <a:avLst/>
                </a:prstGeom>
                <a:solidFill>
                  <a:srgbClr val="9E9E9E"/>
                </a:solidFill>
                <a:ln w="9525">
                  <a:noFill/>
                  <a:round/>
                </a:ln>
                <a:effectLst/>
              </p:spPr>
              <p:txBody>
                <a:bodyPr wrap="none" anchor="ctr"/>
                <a:lstStyle/>
                <a:p>
                  <a:endParaRPr lang="zh-CN" altLang="en-US" b="1"/>
                </a:p>
              </p:txBody>
            </p:sp>
            <p:grpSp>
              <p:nvGrpSpPr>
                <p:cNvPr id="42015" name="Group 31"/>
                <p:cNvGrpSpPr/>
                <p:nvPr/>
              </p:nvGrpSpPr>
              <p:grpSpPr bwMode="auto">
                <a:xfrm>
                  <a:off x="91" y="30"/>
                  <a:ext cx="908" cy="296"/>
                  <a:chOff x="0" y="0"/>
                  <a:chExt cx="907" cy="295"/>
                </a:xfrm>
              </p:grpSpPr>
              <p:sp>
                <p:nvSpPr>
                  <p:cNvPr id="42016" name="Freeform 44"/>
                  <p:cNvSpPr/>
                  <p:nvPr/>
                </p:nvSpPr>
                <p:spPr bwMode="auto">
                  <a:xfrm>
                    <a:off x="0" y="0"/>
                    <a:ext cx="907" cy="297"/>
                  </a:xfrm>
                  <a:custGeom>
                    <a:avLst/>
                    <a:gdLst/>
                    <a:ahLst/>
                    <a:cxnLst>
                      <a:cxn ang="0">
                        <a:pos x="0" y="1576"/>
                      </a:cxn>
                      <a:cxn ang="0">
                        <a:pos x="50" y="1462"/>
                      </a:cxn>
                      <a:cxn ang="0">
                        <a:pos x="108" y="1350"/>
                      </a:cxn>
                      <a:cxn ang="0">
                        <a:pos x="170" y="1242"/>
                      </a:cxn>
                      <a:cxn ang="0">
                        <a:pos x="238" y="1138"/>
                      </a:cxn>
                      <a:cxn ang="0">
                        <a:pos x="310" y="1036"/>
                      </a:cxn>
                      <a:cxn ang="0">
                        <a:pos x="386" y="940"/>
                      </a:cxn>
                      <a:cxn ang="0">
                        <a:pos x="468" y="846"/>
                      </a:cxn>
                      <a:cxn ang="0">
                        <a:pos x="552" y="756"/>
                      </a:cxn>
                      <a:cxn ang="0">
                        <a:pos x="596" y="712"/>
                      </a:cxn>
                      <a:cxn ang="0">
                        <a:pos x="688" y="630"/>
                      </a:cxn>
                      <a:cxn ang="0">
                        <a:pos x="784" y="550"/>
                      </a:cxn>
                      <a:cxn ang="0">
                        <a:pos x="884" y="476"/>
                      </a:cxn>
                      <a:cxn ang="0">
                        <a:pos x="986" y="406"/>
                      </a:cxn>
                      <a:cxn ang="0">
                        <a:pos x="1092" y="342"/>
                      </a:cxn>
                      <a:cxn ang="0">
                        <a:pos x="1202" y="282"/>
                      </a:cxn>
                      <a:cxn ang="0">
                        <a:pos x="1316" y="228"/>
                      </a:cxn>
                      <a:cxn ang="0">
                        <a:pos x="1374" y="202"/>
                      </a:cxn>
                      <a:cxn ang="0">
                        <a:pos x="1490" y="156"/>
                      </a:cxn>
                      <a:cxn ang="0">
                        <a:pos x="1610" y="116"/>
                      </a:cxn>
                      <a:cxn ang="0">
                        <a:pos x="1732" y="80"/>
                      </a:cxn>
                      <a:cxn ang="0">
                        <a:pos x="1858" y="52"/>
                      </a:cxn>
                      <a:cxn ang="0">
                        <a:pos x="1984" y="30"/>
                      </a:cxn>
                      <a:cxn ang="0">
                        <a:pos x="2114" y="12"/>
                      </a:cxn>
                      <a:cxn ang="0">
                        <a:pos x="2246" y="2"/>
                      </a:cxn>
                      <a:cxn ang="0">
                        <a:pos x="2378" y="0"/>
                      </a:cxn>
                      <a:cxn ang="0">
                        <a:pos x="2444" y="0"/>
                      </a:cxn>
                      <a:cxn ang="0">
                        <a:pos x="2576" y="8"/>
                      </a:cxn>
                      <a:cxn ang="0">
                        <a:pos x="2706" y="20"/>
                      </a:cxn>
                      <a:cxn ang="0">
                        <a:pos x="2834" y="40"/>
                      </a:cxn>
                      <a:cxn ang="0">
                        <a:pos x="2962" y="66"/>
                      </a:cxn>
                      <a:cxn ang="0">
                        <a:pos x="3084" y="98"/>
                      </a:cxn>
                      <a:cxn ang="0">
                        <a:pos x="3206" y="136"/>
                      </a:cxn>
                      <a:cxn ang="0">
                        <a:pos x="3324" y="178"/>
                      </a:cxn>
                      <a:cxn ang="0">
                        <a:pos x="3382" y="202"/>
                      </a:cxn>
                      <a:cxn ang="0">
                        <a:pos x="3498" y="254"/>
                      </a:cxn>
                      <a:cxn ang="0">
                        <a:pos x="3608" y="312"/>
                      </a:cxn>
                      <a:cxn ang="0">
                        <a:pos x="3716" y="374"/>
                      </a:cxn>
                      <a:cxn ang="0">
                        <a:pos x="3822" y="440"/>
                      </a:cxn>
                      <a:cxn ang="0">
                        <a:pos x="3922" y="512"/>
                      </a:cxn>
                      <a:cxn ang="0">
                        <a:pos x="4020" y="590"/>
                      </a:cxn>
                      <a:cxn ang="0">
                        <a:pos x="4114" y="670"/>
                      </a:cxn>
                      <a:cxn ang="0">
                        <a:pos x="4204" y="756"/>
                      </a:cxn>
                      <a:cxn ang="0">
                        <a:pos x="4246" y="800"/>
                      </a:cxn>
                      <a:cxn ang="0">
                        <a:pos x="4330" y="892"/>
                      </a:cxn>
                      <a:cxn ang="0">
                        <a:pos x="4410" y="988"/>
                      </a:cxn>
                      <a:cxn ang="0">
                        <a:pos x="4484" y="1086"/>
                      </a:cxn>
                      <a:cxn ang="0">
                        <a:pos x="4552" y="1190"/>
                      </a:cxn>
                      <a:cxn ang="0">
                        <a:pos x="4618" y="1296"/>
                      </a:cxn>
                      <a:cxn ang="0">
                        <a:pos x="4678" y="1406"/>
                      </a:cxn>
                      <a:cxn ang="0">
                        <a:pos x="4732" y="1518"/>
                      </a:cxn>
                      <a:cxn ang="0">
                        <a:pos x="0" y="1576"/>
                      </a:cxn>
                    </a:cxnLst>
                    <a:rect l="0" t="0" r="r" b="b"/>
                    <a:pathLst>
                      <a:path w="4756" h="1576">
                        <a:moveTo>
                          <a:pt x="0" y="1576"/>
                        </a:moveTo>
                        <a:lnTo>
                          <a:pt x="0" y="1576"/>
                        </a:lnTo>
                        <a:lnTo>
                          <a:pt x="24" y="1518"/>
                        </a:lnTo>
                        <a:lnTo>
                          <a:pt x="50" y="1462"/>
                        </a:lnTo>
                        <a:lnTo>
                          <a:pt x="78" y="1406"/>
                        </a:lnTo>
                        <a:lnTo>
                          <a:pt x="108" y="1350"/>
                        </a:lnTo>
                        <a:lnTo>
                          <a:pt x="138" y="1296"/>
                        </a:lnTo>
                        <a:lnTo>
                          <a:pt x="170" y="1242"/>
                        </a:lnTo>
                        <a:lnTo>
                          <a:pt x="204" y="1190"/>
                        </a:lnTo>
                        <a:lnTo>
                          <a:pt x="238" y="1138"/>
                        </a:lnTo>
                        <a:lnTo>
                          <a:pt x="272" y="1086"/>
                        </a:lnTo>
                        <a:lnTo>
                          <a:pt x="310" y="1036"/>
                        </a:lnTo>
                        <a:lnTo>
                          <a:pt x="348" y="988"/>
                        </a:lnTo>
                        <a:lnTo>
                          <a:pt x="386" y="940"/>
                        </a:lnTo>
                        <a:lnTo>
                          <a:pt x="426" y="892"/>
                        </a:lnTo>
                        <a:lnTo>
                          <a:pt x="468" y="846"/>
                        </a:lnTo>
                        <a:lnTo>
                          <a:pt x="510" y="800"/>
                        </a:lnTo>
                        <a:lnTo>
                          <a:pt x="552" y="756"/>
                        </a:lnTo>
                        <a:lnTo>
                          <a:pt x="596" y="712"/>
                        </a:lnTo>
                        <a:lnTo>
                          <a:pt x="642" y="670"/>
                        </a:lnTo>
                        <a:lnTo>
                          <a:pt x="688" y="630"/>
                        </a:lnTo>
                        <a:lnTo>
                          <a:pt x="736" y="590"/>
                        </a:lnTo>
                        <a:lnTo>
                          <a:pt x="784" y="550"/>
                        </a:lnTo>
                        <a:lnTo>
                          <a:pt x="834" y="512"/>
                        </a:lnTo>
                        <a:lnTo>
                          <a:pt x="884" y="476"/>
                        </a:lnTo>
                        <a:lnTo>
                          <a:pt x="934" y="440"/>
                        </a:lnTo>
                        <a:lnTo>
                          <a:pt x="986" y="406"/>
                        </a:lnTo>
                        <a:lnTo>
                          <a:pt x="1040" y="374"/>
                        </a:lnTo>
                        <a:lnTo>
                          <a:pt x="1092" y="342"/>
                        </a:lnTo>
                        <a:lnTo>
                          <a:pt x="1148" y="312"/>
                        </a:lnTo>
                        <a:lnTo>
                          <a:pt x="1202" y="282"/>
                        </a:lnTo>
                        <a:lnTo>
                          <a:pt x="1258" y="254"/>
                        </a:lnTo>
                        <a:lnTo>
                          <a:pt x="1316" y="228"/>
                        </a:lnTo>
                        <a:lnTo>
                          <a:pt x="1374" y="202"/>
                        </a:lnTo>
                        <a:lnTo>
                          <a:pt x="1432" y="178"/>
                        </a:lnTo>
                        <a:lnTo>
                          <a:pt x="1490" y="156"/>
                        </a:lnTo>
                        <a:lnTo>
                          <a:pt x="1550" y="136"/>
                        </a:lnTo>
                        <a:lnTo>
                          <a:pt x="1610" y="116"/>
                        </a:lnTo>
                        <a:lnTo>
                          <a:pt x="1672" y="98"/>
                        </a:lnTo>
                        <a:lnTo>
                          <a:pt x="1732" y="80"/>
                        </a:lnTo>
                        <a:lnTo>
                          <a:pt x="1794" y="66"/>
                        </a:lnTo>
                        <a:lnTo>
                          <a:pt x="1858" y="52"/>
                        </a:lnTo>
                        <a:lnTo>
                          <a:pt x="1922" y="40"/>
                        </a:lnTo>
                        <a:lnTo>
                          <a:pt x="1984" y="30"/>
                        </a:lnTo>
                        <a:lnTo>
                          <a:pt x="2050" y="20"/>
                        </a:lnTo>
                        <a:lnTo>
                          <a:pt x="2114" y="12"/>
                        </a:lnTo>
                        <a:lnTo>
                          <a:pt x="2180" y="8"/>
                        </a:lnTo>
                        <a:lnTo>
                          <a:pt x="2246" y="2"/>
                        </a:lnTo>
                        <a:lnTo>
                          <a:pt x="2312" y="0"/>
                        </a:lnTo>
                        <a:lnTo>
                          <a:pt x="2378" y="0"/>
                        </a:lnTo>
                        <a:lnTo>
                          <a:pt x="2444" y="0"/>
                        </a:lnTo>
                        <a:lnTo>
                          <a:pt x="2510" y="2"/>
                        </a:lnTo>
                        <a:lnTo>
                          <a:pt x="2576" y="8"/>
                        </a:lnTo>
                        <a:lnTo>
                          <a:pt x="2642" y="12"/>
                        </a:lnTo>
                        <a:lnTo>
                          <a:pt x="2706" y="20"/>
                        </a:lnTo>
                        <a:lnTo>
                          <a:pt x="2772" y="30"/>
                        </a:lnTo>
                        <a:lnTo>
                          <a:pt x="2834" y="40"/>
                        </a:lnTo>
                        <a:lnTo>
                          <a:pt x="2898" y="52"/>
                        </a:lnTo>
                        <a:lnTo>
                          <a:pt x="2962" y="66"/>
                        </a:lnTo>
                        <a:lnTo>
                          <a:pt x="3024" y="80"/>
                        </a:lnTo>
                        <a:lnTo>
                          <a:pt x="3084" y="98"/>
                        </a:lnTo>
                        <a:lnTo>
                          <a:pt x="3146" y="116"/>
                        </a:lnTo>
                        <a:lnTo>
                          <a:pt x="3206" y="136"/>
                        </a:lnTo>
                        <a:lnTo>
                          <a:pt x="3266" y="156"/>
                        </a:lnTo>
                        <a:lnTo>
                          <a:pt x="3324" y="178"/>
                        </a:lnTo>
                        <a:lnTo>
                          <a:pt x="3382" y="202"/>
                        </a:lnTo>
                        <a:lnTo>
                          <a:pt x="3440" y="228"/>
                        </a:lnTo>
                        <a:lnTo>
                          <a:pt x="3498" y="254"/>
                        </a:lnTo>
                        <a:lnTo>
                          <a:pt x="3554" y="282"/>
                        </a:lnTo>
                        <a:lnTo>
                          <a:pt x="3608" y="312"/>
                        </a:lnTo>
                        <a:lnTo>
                          <a:pt x="3664" y="342"/>
                        </a:lnTo>
                        <a:lnTo>
                          <a:pt x="3716" y="374"/>
                        </a:lnTo>
                        <a:lnTo>
                          <a:pt x="3770" y="406"/>
                        </a:lnTo>
                        <a:lnTo>
                          <a:pt x="3822" y="440"/>
                        </a:lnTo>
                        <a:lnTo>
                          <a:pt x="3872" y="476"/>
                        </a:lnTo>
                        <a:lnTo>
                          <a:pt x="3922" y="512"/>
                        </a:lnTo>
                        <a:lnTo>
                          <a:pt x="3972" y="550"/>
                        </a:lnTo>
                        <a:lnTo>
                          <a:pt x="4020" y="590"/>
                        </a:lnTo>
                        <a:lnTo>
                          <a:pt x="4068" y="630"/>
                        </a:lnTo>
                        <a:lnTo>
                          <a:pt x="4114" y="670"/>
                        </a:lnTo>
                        <a:lnTo>
                          <a:pt x="4160" y="712"/>
                        </a:lnTo>
                        <a:lnTo>
                          <a:pt x="4204" y="756"/>
                        </a:lnTo>
                        <a:lnTo>
                          <a:pt x="4246" y="800"/>
                        </a:lnTo>
                        <a:lnTo>
                          <a:pt x="4288" y="846"/>
                        </a:lnTo>
                        <a:lnTo>
                          <a:pt x="4330" y="892"/>
                        </a:lnTo>
                        <a:lnTo>
                          <a:pt x="4370" y="940"/>
                        </a:lnTo>
                        <a:lnTo>
                          <a:pt x="4410" y="988"/>
                        </a:lnTo>
                        <a:lnTo>
                          <a:pt x="4446" y="1036"/>
                        </a:lnTo>
                        <a:lnTo>
                          <a:pt x="4484" y="1086"/>
                        </a:lnTo>
                        <a:lnTo>
                          <a:pt x="4518" y="1138"/>
                        </a:lnTo>
                        <a:lnTo>
                          <a:pt x="4552" y="1190"/>
                        </a:lnTo>
                        <a:lnTo>
                          <a:pt x="4586" y="1242"/>
                        </a:lnTo>
                        <a:lnTo>
                          <a:pt x="4618" y="1296"/>
                        </a:lnTo>
                        <a:lnTo>
                          <a:pt x="4648" y="1350"/>
                        </a:lnTo>
                        <a:lnTo>
                          <a:pt x="4678" y="1406"/>
                        </a:lnTo>
                        <a:lnTo>
                          <a:pt x="4706" y="1462"/>
                        </a:lnTo>
                        <a:lnTo>
                          <a:pt x="4732" y="1518"/>
                        </a:lnTo>
                        <a:lnTo>
                          <a:pt x="4756" y="1576"/>
                        </a:lnTo>
                        <a:lnTo>
                          <a:pt x="0" y="1576"/>
                        </a:lnTo>
                        <a:close/>
                      </a:path>
                    </a:pathLst>
                  </a:custGeom>
                  <a:gradFill rotWithShape="1">
                    <a:gsLst>
                      <a:gs pos="0">
                        <a:schemeClr val="bg1">
                          <a:alpha val="75000"/>
                        </a:schemeClr>
                      </a:gs>
                      <a:gs pos="100000">
                        <a:srgbClr val="FFFFFF">
                          <a:alpha val="0"/>
                        </a:srgbClr>
                      </a:gs>
                    </a:gsLst>
                    <a:lin ang="5400000" scaled="1"/>
                  </a:gradFill>
                  <a:ln w="9525">
                    <a:noFill/>
                    <a:round/>
                  </a:ln>
                  <a:effectLst/>
                </p:spPr>
                <p:txBody>
                  <a:bodyPr wrap="none" anchor="ctr"/>
                  <a:lstStyle/>
                  <a:p>
                    <a:endParaRPr lang="zh-CN" altLang="en-US"/>
                  </a:p>
                </p:txBody>
              </p:sp>
              <p:sp>
                <p:nvSpPr>
                  <p:cNvPr id="42017" name="Oval 45"/>
                  <p:cNvSpPr>
                    <a:spLocks noChangeArrowheads="1"/>
                  </p:cNvSpPr>
                  <p:nvPr/>
                </p:nvSpPr>
                <p:spPr bwMode="auto">
                  <a:xfrm>
                    <a:off x="340" y="0"/>
                    <a:ext cx="227" cy="204"/>
                  </a:xfrm>
                  <a:prstGeom prst="ellipse">
                    <a:avLst/>
                  </a:prstGeom>
                  <a:gradFill rotWithShape="1">
                    <a:gsLst>
                      <a:gs pos="0">
                        <a:schemeClr val="bg1"/>
                      </a:gs>
                      <a:gs pos="100000">
                        <a:srgbClr val="67ABF5">
                          <a:alpha val="0"/>
                        </a:srgbClr>
                      </a:gs>
                    </a:gsLst>
                    <a:path path="shape">
                      <a:fillToRect l="50000" t="50000" r="50000" b="50000"/>
                    </a:path>
                  </a:gradFill>
                  <a:ln w="9525">
                    <a:noFill/>
                    <a:round/>
                  </a:ln>
                  <a:effectLst/>
                </p:spPr>
                <p:txBody>
                  <a:bodyPr wrap="none" anchor="ctr"/>
                  <a:lstStyle/>
                  <a:p>
                    <a:endParaRPr lang="zh-CN" altLang="en-US" b="1"/>
                  </a:p>
                </p:txBody>
              </p:sp>
            </p:grpSp>
          </p:grpSp>
          <p:sp>
            <p:nvSpPr>
              <p:cNvPr id="42018" name="Text Box 46"/>
              <p:cNvSpPr txBox="1">
                <a:spLocks noChangeArrowheads="1"/>
              </p:cNvSpPr>
              <p:nvPr/>
            </p:nvSpPr>
            <p:spPr bwMode="auto">
              <a:xfrm>
                <a:off x="54" y="169"/>
                <a:ext cx="500" cy="288"/>
              </a:xfrm>
              <a:prstGeom prst="rect">
                <a:avLst/>
              </a:prstGeom>
              <a:noFill/>
              <a:ln w="9525">
                <a:noFill/>
                <a:miter lim="800000"/>
              </a:ln>
              <a:effectLst/>
            </p:spPr>
            <p:txBody>
              <a:bodyPr wrap="none">
                <a:spAutoFit/>
              </a:bodyPr>
              <a:lstStyle/>
              <a:p>
                <a:pPr algn="ctr" latinLnBrk="1"/>
                <a:r>
                  <a:rPr lang="zh-CN" altLang="en-US" sz="2400" b="1">
                    <a:solidFill>
                      <a:schemeClr val="bg1"/>
                    </a:solidFill>
                    <a:latin typeface="Arial Black" panose="020B0A04020102020204" pitchFamily="34" charset="0"/>
                  </a:rPr>
                  <a:t>初级</a:t>
                </a:r>
                <a:endParaRPr lang="zh-CN" altLang="en-US" b="1"/>
              </a:p>
            </p:txBody>
          </p:sp>
        </p:grpSp>
      </p:grpSp>
      <p:sp>
        <p:nvSpPr>
          <p:cNvPr id="42019" name="AutoShape 48"/>
          <p:cNvSpPr/>
          <p:nvPr/>
        </p:nvSpPr>
        <p:spPr bwMode="auto">
          <a:xfrm rot="15300000">
            <a:off x="5169694" y="3647282"/>
            <a:ext cx="1265237" cy="1447800"/>
          </a:xfrm>
          <a:custGeom>
            <a:avLst/>
            <a:gdLst>
              <a:gd name="T0" fmla="*/ 3163 w 21600"/>
              <a:gd name="T1" fmla="*/ 3163 h 21600"/>
              <a:gd name="T2" fmla="*/ 18437 w 21600"/>
              <a:gd name="T3" fmla="*/ 18437 h 21600"/>
            </a:gdLst>
            <a:ahLst/>
            <a:cxnLst>
              <a:cxn ang="0">
                <a:pos x="16200" y="10800"/>
              </a:cxn>
              <a:cxn ang="0">
                <a:pos x="10800" y="5400"/>
              </a:cxn>
              <a:cxn ang="0">
                <a:pos x="9799" y="5493"/>
              </a:cxn>
              <a:cxn ang="0">
                <a:pos x="8799" y="186"/>
              </a:cxn>
              <a:cxn ang="0">
                <a:pos x="10800" y="0"/>
              </a:cxn>
              <a:cxn ang="0">
                <a:pos x="21600" y="10799"/>
              </a:cxn>
              <a:cxn ang="0">
                <a:pos x="21600" y="10800"/>
              </a:cxn>
              <a:cxn ang="0">
                <a:pos x="24300" y="10800"/>
              </a:cxn>
              <a:cxn ang="0">
                <a:pos x="18900" y="16200"/>
              </a:cxn>
              <a:cxn ang="0">
                <a:pos x="13500" y="10800"/>
              </a:cxn>
              <a:cxn ang="0">
                <a:pos x="16200" y="10800"/>
              </a:cxn>
            </a:cxnLst>
            <a:rect l="T0" t="T1" r="T2" b="T3"/>
            <a:pathLst>
              <a:path w="21600" h="21600">
                <a:moveTo>
                  <a:pt x="16200" y="10800"/>
                </a:moveTo>
                <a:cubicBezTo>
                  <a:pt x="16200" y="7817"/>
                  <a:pt x="13782" y="5400"/>
                  <a:pt x="10800" y="5400"/>
                </a:cubicBezTo>
                <a:cubicBezTo>
                  <a:pt x="10464" y="5399"/>
                  <a:pt x="10129" y="5431"/>
                  <a:pt x="9799" y="5493"/>
                </a:cubicBezTo>
                <a:lnTo>
                  <a:pt x="8799" y="186"/>
                </a:lnTo>
                <a:cubicBezTo>
                  <a:pt x="9459" y="62"/>
                  <a:pt x="10128"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gradFill rotWithShape="1">
            <a:gsLst>
              <a:gs pos="0">
                <a:srgbClr val="FFFFFF">
                  <a:alpha val="0"/>
                </a:srgbClr>
              </a:gs>
              <a:gs pos="100000">
                <a:srgbClr val="FF0000">
                  <a:alpha val="50000"/>
                </a:srgbClr>
              </a:gs>
            </a:gsLst>
            <a:lin ang="0" scaled="1"/>
          </a:gradFill>
          <a:ln w="9525">
            <a:noFill/>
            <a:round/>
          </a:ln>
          <a:effectLst/>
        </p:spPr>
        <p:txBody>
          <a:bodyPr wrap="none" anchor="ctr"/>
          <a:lstStyle/>
          <a:p>
            <a:endParaRPr lang="zh-CN" altLang="en-US"/>
          </a:p>
        </p:txBody>
      </p:sp>
      <p:grpSp>
        <p:nvGrpSpPr>
          <p:cNvPr id="42020" name="Group 36"/>
          <p:cNvGrpSpPr/>
          <p:nvPr/>
        </p:nvGrpSpPr>
        <p:grpSpPr bwMode="auto">
          <a:xfrm>
            <a:off x="6157913" y="3451225"/>
            <a:ext cx="974725" cy="1114425"/>
            <a:chOff x="0" y="0"/>
            <a:chExt cx="614" cy="702"/>
          </a:xfrm>
        </p:grpSpPr>
        <p:sp>
          <p:nvSpPr>
            <p:cNvPr id="42021" name="Oval 12"/>
            <p:cNvSpPr>
              <a:spLocks noChangeArrowheads="1"/>
            </p:cNvSpPr>
            <p:nvPr/>
          </p:nvSpPr>
          <p:spPr bwMode="auto">
            <a:xfrm>
              <a:off x="0" y="498"/>
              <a:ext cx="590" cy="204"/>
            </a:xfrm>
            <a:prstGeom prst="ellipse">
              <a:avLst/>
            </a:prstGeom>
            <a:gradFill rotWithShape="1">
              <a:gsLst>
                <a:gs pos="0">
                  <a:schemeClr val="tx1">
                    <a:alpha val="50000"/>
                  </a:schemeClr>
                </a:gs>
                <a:gs pos="100000">
                  <a:srgbClr val="000000">
                    <a:alpha val="0"/>
                  </a:srgbClr>
                </a:gs>
              </a:gsLst>
              <a:path path="shape">
                <a:fillToRect l="50000" t="50000" r="50000" b="50000"/>
              </a:path>
            </a:gradFill>
            <a:ln w="9525">
              <a:noFill/>
              <a:round/>
            </a:ln>
            <a:effectLst/>
          </p:spPr>
          <p:txBody>
            <a:bodyPr wrap="none" anchor="ctr"/>
            <a:lstStyle/>
            <a:p>
              <a:endParaRPr lang="zh-CN" altLang="en-US" b="1"/>
            </a:p>
          </p:txBody>
        </p:sp>
        <p:grpSp>
          <p:nvGrpSpPr>
            <p:cNvPr id="42022" name="Group 38"/>
            <p:cNvGrpSpPr/>
            <p:nvPr/>
          </p:nvGrpSpPr>
          <p:grpSpPr bwMode="auto">
            <a:xfrm>
              <a:off x="1" y="0"/>
              <a:ext cx="613" cy="613"/>
              <a:chOff x="0" y="0"/>
              <a:chExt cx="613" cy="613"/>
            </a:xfrm>
          </p:grpSpPr>
          <p:grpSp>
            <p:nvGrpSpPr>
              <p:cNvPr id="42023" name="Group 39"/>
              <p:cNvGrpSpPr/>
              <p:nvPr/>
            </p:nvGrpSpPr>
            <p:grpSpPr bwMode="auto">
              <a:xfrm>
                <a:off x="0" y="0"/>
                <a:ext cx="613" cy="613"/>
                <a:chOff x="0" y="0"/>
                <a:chExt cx="1089" cy="1089"/>
              </a:xfrm>
            </p:grpSpPr>
            <p:sp>
              <p:nvSpPr>
                <p:cNvPr id="42024" name="Oval 15"/>
                <p:cNvSpPr>
                  <a:spLocks noChangeArrowheads="1"/>
                </p:cNvSpPr>
                <p:nvPr/>
              </p:nvSpPr>
              <p:spPr bwMode="auto">
                <a:xfrm>
                  <a:off x="0" y="0"/>
                  <a:ext cx="1089" cy="1089"/>
                </a:xfrm>
                <a:prstGeom prst="ellipse">
                  <a:avLst/>
                </a:prstGeom>
                <a:gradFill rotWithShape="1">
                  <a:gsLst>
                    <a:gs pos="0">
                      <a:srgbClr val="FF0000"/>
                    </a:gs>
                    <a:gs pos="100000">
                      <a:srgbClr val="CC0000"/>
                    </a:gs>
                  </a:gsLst>
                  <a:lin ang="5400000" scaled="1"/>
                </a:gradFill>
                <a:ln w="9525">
                  <a:noFill/>
                  <a:round/>
                </a:ln>
                <a:effectLst/>
              </p:spPr>
              <p:txBody>
                <a:bodyPr wrap="none" anchor="ctr"/>
                <a:lstStyle/>
                <a:p>
                  <a:endParaRPr lang="zh-CN" altLang="en-US" b="1"/>
                </a:p>
              </p:txBody>
            </p:sp>
            <p:grpSp>
              <p:nvGrpSpPr>
                <p:cNvPr id="42025" name="Group 41"/>
                <p:cNvGrpSpPr/>
                <p:nvPr/>
              </p:nvGrpSpPr>
              <p:grpSpPr bwMode="auto">
                <a:xfrm>
                  <a:off x="91" y="30"/>
                  <a:ext cx="908" cy="296"/>
                  <a:chOff x="0" y="0"/>
                  <a:chExt cx="907" cy="295"/>
                </a:xfrm>
              </p:grpSpPr>
              <p:sp>
                <p:nvSpPr>
                  <p:cNvPr id="42026" name="Freeform 17"/>
                  <p:cNvSpPr/>
                  <p:nvPr/>
                </p:nvSpPr>
                <p:spPr bwMode="auto">
                  <a:xfrm>
                    <a:off x="0" y="0"/>
                    <a:ext cx="907" cy="297"/>
                  </a:xfrm>
                  <a:custGeom>
                    <a:avLst/>
                    <a:gdLst/>
                    <a:ahLst/>
                    <a:cxnLst>
                      <a:cxn ang="0">
                        <a:pos x="0" y="1576"/>
                      </a:cxn>
                      <a:cxn ang="0">
                        <a:pos x="50" y="1462"/>
                      </a:cxn>
                      <a:cxn ang="0">
                        <a:pos x="108" y="1350"/>
                      </a:cxn>
                      <a:cxn ang="0">
                        <a:pos x="170" y="1242"/>
                      </a:cxn>
                      <a:cxn ang="0">
                        <a:pos x="238" y="1138"/>
                      </a:cxn>
                      <a:cxn ang="0">
                        <a:pos x="310" y="1036"/>
                      </a:cxn>
                      <a:cxn ang="0">
                        <a:pos x="386" y="940"/>
                      </a:cxn>
                      <a:cxn ang="0">
                        <a:pos x="468" y="846"/>
                      </a:cxn>
                      <a:cxn ang="0">
                        <a:pos x="552" y="756"/>
                      </a:cxn>
                      <a:cxn ang="0">
                        <a:pos x="596" y="712"/>
                      </a:cxn>
                      <a:cxn ang="0">
                        <a:pos x="688" y="630"/>
                      </a:cxn>
                      <a:cxn ang="0">
                        <a:pos x="784" y="550"/>
                      </a:cxn>
                      <a:cxn ang="0">
                        <a:pos x="884" y="476"/>
                      </a:cxn>
                      <a:cxn ang="0">
                        <a:pos x="986" y="406"/>
                      </a:cxn>
                      <a:cxn ang="0">
                        <a:pos x="1092" y="342"/>
                      </a:cxn>
                      <a:cxn ang="0">
                        <a:pos x="1202" y="282"/>
                      </a:cxn>
                      <a:cxn ang="0">
                        <a:pos x="1316" y="228"/>
                      </a:cxn>
                      <a:cxn ang="0">
                        <a:pos x="1374" y="202"/>
                      </a:cxn>
                      <a:cxn ang="0">
                        <a:pos x="1490" y="156"/>
                      </a:cxn>
                      <a:cxn ang="0">
                        <a:pos x="1610" y="116"/>
                      </a:cxn>
                      <a:cxn ang="0">
                        <a:pos x="1732" y="80"/>
                      </a:cxn>
                      <a:cxn ang="0">
                        <a:pos x="1858" y="52"/>
                      </a:cxn>
                      <a:cxn ang="0">
                        <a:pos x="1984" y="30"/>
                      </a:cxn>
                      <a:cxn ang="0">
                        <a:pos x="2114" y="12"/>
                      </a:cxn>
                      <a:cxn ang="0">
                        <a:pos x="2246" y="2"/>
                      </a:cxn>
                      <a:cxn ang="0">
                        <a:pos x="2378" y="0"/>
                      </a:cxn>
                      <a:cxn ang="0">
                        <a:pos x="2444" y="0"/>
                      </a:cxn>
                      <a:cxn ang="0">
                        <a:pos x="2576" y="8"/>
                      </a:cxn>
                      <a:cxn ang="0">
                        <a:pos x="2706" y="20"/>
                      </a:cxn>
                      <a:cxn ang="0">
                        <a:pos x="2834" y="40"/>
                      </a:cxn>
                      <a:cxn ang="0">
                        <a:pos x="2962" y="66"/>
                      </a:cxn>
                      <a:cxn ang="0">
                        <a:pos x="3084" y="98"/>
                      </a:cxn>
                      <a:cxn ang="0">
                        <a:pos x="3206" y="136"/>
                      </a:cxn>
                      <a:cxn ang="0">
                        <a:pos x="3324" y="178"/>
                      </a:cxn>
                      <a:cxn ang="0">
                        <a:pos x="3382" y="202"/>
                      </a:cxn>
                      <a:cxn ang="0">
                        <a:pos x="3498" y="254"/>
                      </a:cxn>
                      <a:cxn ang="0">
                        <a:pos x="3608" y="312"/>
                      </a:cxn>
                      <a:cxn ang="0">
                        <a:pos x="3716" y="374"/>
                      </a:cxn>
                      <a:cxn ang="0">
                        <a:pos x="3822" y="440"/>
                      </a:cxn>
                      <a:cxn ang="0">
                        <a:pos x="3922" y="512"/>
                      </a:cxn>
                      <a:cxn ang="0">
                        <a:pos x="4020" y="590"/>
                      </a:cxn>
                      <a:cxn ang="0">
                        <a:pos x="4114" y="670"/>
                      </a:cxn>
                      <a:cxn ang="0">
                        <a:pos x="4204" y="756"/>
                      </a:cxn>
                      <a:cxn ang="0">
                        <a:pos x="4246" y="800"/>
                      </a:cxn>
                      <a:cxn ang="0">
                        <a:pos x="4330" y="892"/>
                      </a:cxn>
                      <a:cxn ang="0">
                        <a:pos x="4410" y="988"/>
                      </a:cxn>
                      <a:cxn ang="0">
                        <a:pos x="4484" y="1086"/>
                      </a:cxn>
                      <a:cxn ang="0">
                        <a:pos x="4552" y="1190"/>
                      </a:cxn>
                      <a:cxn ang="0">
                        <a:pos x="4618" y="1296"/>
                      </a:cxn>
                      <a:cxn ang="0">
                        <a:pos x="4678" y="1406"/>
                      </a:cxn>
                      <a:cxn ang="0">
                        <a:pos x="4732" y="1518"/>
                      </a:cxn>
                      <a:cxn ang="0">
                        <a:pos x="0" y="1576"/>
                      </a:cxn>
                    </a:cxnLst>
                    <a:rect l="0" t="0" r="r" b="b"/>
                    <a:pathLst>
                      <a:path w="4756" h="1576">
                        <a:moveTo>
                          <a:pt x="0" y="1576"/>
                        </a:moveTo>
                        <a:lnTo>
                          <a:pt x="0" y="1576"/>
                        </a:lnTo>
                        <a:lnTo>
                          <a:pt x="24" y="1518"/>
                        </a:lnTo>
                        <a:lnTo>
                          <a:pt x="50" y="1462"/>
                        </a:lnTo>
                        <a:lnTo>
                          <a:pt x="78" y="1406"/>
                        </a:lnTo>
                        <a:lnTo>
                          <a:pt x="108" y="1350"/>
                        </a:lnTo>
                        <a:lnTo>
                          <a:pt x="138" y="1296"/>
                        </a:lnTo>
                        <a:lnTo>
                          <a:pt x="170" y="1242"/>
                        </a:lnTo>
                        <a:lnTo>
                          <a:pt x="204" y="1190"/>
                        </a:lnTo>
                        <a:lnTo>
                          <a:pt x="238" y="1138"/>
                        </a:lnTo>
                        <a:lnTo>
                          <a:pt x="272" y="1086"/>
                        </a:lnTo>
                        <a:lnTo>
                          <a:pt x="310" y="1036"/>
                        </a:lnTo>
                        <a:lnTo>
                          <a:pt x="348" y="988"/>
                        </a:lnTo>
                        <a:lnTo>
                          <a:pt x="386" y="940"/>
                        </a:lnTo>
                        <a:lnTo>
                          <a:pt x="426" y="892"/>
                        </a:lnTo>
                        <a:lnTo>
                          <a:pt x="468" y="846"/>
                        </a:lnTo>
                        <a:lnTo>
                          <a:pt x="510" y="800"/>
                        </a:lnTo>
                        <a:lnTo>
                          <a:pt x="552" y="756"/>
                        </a:lnTo>
                        <a:lnTo>
                          <a:pt x="596" y="712"/>
                        </a:lnTo>
                        <a:lnTo>
                          <a:pt x="642" y="670"/>
                        </a:lnTo>
                        <a:lnTo>
                          <a:pt x="688" y="630"/>
                        </a:lnTo>
                        <a:lnTo>
                          <a:pt x="736" y="590"/>
                        </a:lnTo>
                        <a:lnTo>
                          <a:pt x="784" y="550"/>
                        </a:lnTo>
                        <a:lnTo>
                          <a:pt x="834" y="512"/>
                        </a:lnTo>
                        <a:lnTo>
                          <a:pt x="884" y="476"/>
                        </a:lnTo>
                        <a:lnTo>
                          <a:pt x="934" y="440"/>
                        </a:lnTo>
                        <a:lnTo>
                          <a:pt x="986" y="406"/>
                        </a:lnTo>
                        <a:lnTo>
                          <a:pt x="1040" y="374"/>
                        </a:lnTo>
                        <a:lnTo>
                          <a:pt x="1092" y="342"/>
                        </a:lnTo>
                        <a:lnTo>
                          <a:pt x="1148" y="312"/>
                        </a:lnTo>
                        <a:lnTo>
                          <a:pt x="1202" y="282"/>
                        </a:lnTo>
                        <a:lnTo>
                          <a:pt x="1258" y="254"/>
                        </a:lnTo>
                        <a:lnTo>
                          <a:pt x="1316" y="228"/>
                        </a:lnTo>
                        <a:lnTo>
                          <a:pt x="1374" y="202"/>
                        </a:lnTo>
                        <a:lnTo>
                          <a:pt x="1432" y="178"/>
                        </a:lnTo>
                        <a:lnTo>
                          <a:pt x="1490" y="156"/>
                        </a:lnTo>
                        <a:lnTo>
                          <a:pt x="1550" y="136"/>
                        </a:lnTo>
                        <a:lnTo>
                          <a:pt x="1610" y="116"/>
                        </a:lnTo>
                        <a:lnTo>
                          <a:pt x="1672" y="98"/>
                        </a:lnTo>
                        <a:lnTo>
                          <a:pt x="1732" y="80"/>
                        </a:lnTo>
                        <a:lnTo>
                          <a:pt x="1794" y="66"/>
                        </a:lnTo>
                        <a:lnTo>
                          <a:pt x="1858" y="52"/>
                        </a:lnTo>
                        <a:lnTo>
                          <a:pt x="1922" y="40"/>
                        </a:lnTo>
                        <a:lnTo>
                          <a:pt x="1984" y="30"/>
                        </a:lnTo>
                        <a:lnTo>
                          <a:pt x="2050" y="20"/>
                        </a:lnTo>
                        <a:lnTo>
                          <a:pt x="2114" y="12"/>
                        </a:lnTo>
                        <a:lnTo>
                          <a:pt x="2180" y="8"/>
                        </a:lnTo>
                        <a:lnTo>
                          <a:pt x="2246" y="2"/>
                        </a:lnTo>
                        <a:lnTo>
                          <a:pt x="2312" y="0"/>
                        </a:lnTo>
                        <a:lnTo>
                          <a:pt x="2378" y="0"/>
                        </a:lnTo>
                        <a:lnTo>
                          <a:pt x="2444" y="0"/>
                        </a:lnTo>
                        <a:lnTo>
                          <a:pt x="2510" y="2"/>
                        </a:lnTo>
                        <a:lnTo>
                          <a:pt x="2576" y="8"/>
                        </a:lnTo>
                        <a:lnTo>
                          <a:pt x="2642" y="12"/>
                        </a:lnTo>
                        <a:lnTo>
                          <a:pt x="2706" y="20"/>
                        </a:lnTo>
                        <a:lnTo>
                          <a:pt x="2772" y="30"/>
                        </a:lnTo>
                        <a:lnTo>
                          <a:pt x="2834" y="40"/>
                        </a:lnTo>
                        <a:lnTo>
                          <a:pt x="2898" y="52"/>
                        </a:lnTo>
                        <a:lnTo>
                          <a:pt x="2962" y="66"/>
                        </a:lnTo>
                        <a:lnTo>
                          <a:pt x="3024" y="80"/>
                        </a:lnTo>
                        <a:lnTo>
                          <a:pt x="3084" y="98"/>
                        </a:lnTo>
                        <a:lnTo>
                          <a:pt x="3146" y="116"/>
                        </a:lnTo>
                        <a:lnTo>
                          <a:pt x="3206" y="136"/>
                        </a:lnTo>
                        <a:lnTo>
                          <a:pt x="3266" y="156"/>
                        </a:lnTo>
                        <a:lnTo>
                          <a:pt x="3324" y="178"/>
                        </a:lnTo>
                        <a:lnTo>
                          <a:pt x="3382" y="202"/>
                        </a:lnTo>
                        <a:lnTo>
                          <a:pt x="3440" y="228"/>
                        </a:lnTo>
                        <a:lnTo>
                          <a:pt x="3498" y="254"/>
                        </a:lnTo>
                        <a:lnTo>
                          <a:pt x="3554" y="282"/>
                        </a:lnTo>
                        <a:lnTo>
                          <a:pt x="3608" y="312"/>
                        </a:lnTo>
                        <a:lnTo>
                          <a:pt x="3664" y="342"/>
                        </a:lnTo>
                        <a:lnTo>
                          <a:pt x="3716" y="374"/>
                        </a:lnTo>
                        <a:lnTo>
                          <a:pt x="3770" y="406"/>
                        </a:lnTo>
                        <a:lnTo>
                          <a:pt x="3822" y="440"/>
                        </a:lnTo>
                        <a:lnTo>
                          <a:pt x="3872" y="476"/>
                        </a:lnTo>
                        <a:lnTo>
                          <a:pt x="3922" y="512"/>
                        </a:lnTo>
                        <a:lnTo>
                          <a:pt x="3972" y="550"/>
                        </a:lnTo>
                        <a:lnTo>
                          <a:pt x="4020" y="590"/>
                        </a:lnTo>
                        <a:lnTo>
                          <a:pt x="4068" y="630"/>
                        </a:lnTo>
                        <a:lnTo>
                          <a:pt x="4114" y="670"/>
                        </a:lnTo>
                        <a:lnTo>
                          <a:pt x="4160" y="712"/>
                        </a:lnTo>
                        <a:lnTo>
                          <a:pt x="4204" y="756"/>
                        </a:lnTo>
                        <a:lnTo>
                          <a:pt x="4246" y="800"/>
                        </a:lnTo>
                        <a:lnTo>
                          <a:pt x="4288" y="846"/>
                        </a:lnTo>
                        <a:lnTo>
                          <a:pt x="4330" y="892"/>
                        </a:lnTo>
                        <a:lnTo>
                          <a:pt x="4370" y="940"/>
                        </a:lnTo>
                        <a:lnTo>
                          <a:pt x="4410" y="988"/>
                        </a:lnTo>
                        <a:lnTo>
                          <a:pt x="4446" y="1036"/>
                        </a:lnTo>
                        <a:lnTo>
                          <a:pt x="4484" y="1086"/>
                        </a:lnTo>
                        <a:lnTo>
                          <a:pt x="4518" y="1138"/>
                        </a:lnTo>
                        <a:lnTo>
                          <a:pt x="4552" y="1190"/>
                        </a:lnTo>
                        <a:lnTo>
                          <a:pt x="4586" y="1242"/>
                        </a:lnTo>
                        <a:lnTo>
                          <a:pt x="4618" y="1296"/>
                        </a:lnTo>
                        <a:lnTo>
                          <a:pt x="4648" y="1350"/>
                        </a:lnTo>
                        <a:lnTo>
                          <a:pt x="4678" y="1406"/>
                        </a:lnTo>
                        <a:lnTo>
                          <a:pt x="4706" y="1462"/>
                        </a:lnTo>
                        <a:lnTo>
                          <a:pt x="4732" y="1518"/>
                        </a:lnTo>
                        <a:lnTo>
                          <a:pt x="4756" y="1576"/>
                        </a:lnTo>
                        <a:lnTo>
                          <a:pt x="0" y="1576"/>
                        </a:lnTo>
                        <a:close/>
                      </a:path>
                    </a:pathLst>
                  </a:custGeom>
                  <a:gradFill rotWithShape="1">
                    <a:gsLst>
                      <a:gs pos="0">
                        <a:schemeClr val="bg1">
                          <a:alpha val="75000"/>
                        </a:schemeClr>
                      </a:gs>
                      <a:gs pos="100000">
                        <a:srgbClr val="FFFFFF">
                          <a:alpha val="0"/>
                        </a:srgbClr>
                      </a:gs>
                    </a:gsLst>
                    <a:lin ang="5400000" scaled="1"/>
                  </a:gradFill>
                  <a:ln w="9525">
                    <a:noFill/>
                    <a:round/>
                  </a:ln>
                  <a:effectLst/>
                </p:spPr>
                <p:txBody>
                  <a:bodyPr wrap="none" anchor="ctr"/>
                  <a:lstStyle/>
                  <a:p>
                    <a:endParaRPr lang="zh-CN" altLang="en-US"/>
                  </a:p>
                </p:txBody>
              </p:sp>
              <p:sp>
                <p:nvSpPr>
                  <p:cNvPr id="42027" name="Oval 18"/>
                  <p:cNvSpPr>
                    <a:spLocks noChangeArrowheads="1"/>
                  </p:cNvSpPr>
                  <p:nvPr/>
                </p:nvSpPr>
                <p:spPr bwMode="auto">
                  <a:xfrm>
                    <a:off x="340" y="0"/>
                    <a:ext cx="227" cy="204"/>
                  </a:xfrm>
                  <a:prstGeom prst="ellipse">
                    <a:avLst/>
                  </a:prstGeom>
                  <a:gradFill rotWithShape="1">
                    <a:gsLst>
                      <a:gs pos="0">
                        <a:schemeClr val="bg1"/>
                      </a:gs>
                      <a:gs pos="100000">
                        <a:srgbClr val="67ABF5">
                          <a:alpha val="0"/>
                        </a:srgbClr>
                      </a:gs>
                    </a:gsLst>
                    <a:path path="shape">
                      <a:fillToRect l="50000" t="50000" r="50000" b="50000"/>
                    </a:path>
                  </a:gradFill>
                  <a:ln w="9525">
                    <a:noFill/>
                    <a:round/>
                  </a:ln>
                  <a:effectLst/>
                </p:spPr>
                <p:txBody>
                  <a:bodyPr wrap="none" anchor="ctr"/>
                  <a:lstStyle/>
                  <a:p>
                    <a:endParaRPr lang="zh-CN" altLang="en-US" b="1"/>
                  </a:p>
                </p:txBody>
              </p:sp>
            </p:grpSp>
          </p:grpSp>
          <p:sp>
            <p:nvSpPr>
              <p:cNvPr id="42028" name="Text Box 19"/>
              <p:cNvSpPr txBox="1">
                <a:spLocks noChangeArrowheads="1"/>
              </p:cNvSpPr>
              <p:nvPr/>
            </p:nvSpPr>
            <p:spPr bwMode="auto">
              <a:xfrm>
                <a:off x="54" y="169"/>
                <a:ext cx="500" cy="288"/>
              </a:xfrm>
              <a:prstGeom prst="rect">
                <a:avLst/>
              </a:prstGeom>
              <a:noFill/>
              <a:ln w="9525">
                <a:noFill/>
                <a:miter lim="800000"/>
              </a:ln>
              <a:effectLst/>
            </p:spPr>
            <p:txBody>
              <a:bodyPr wrap="none">
                <a:spAutoFit/>
              </a:bodyPr>
              <a:lstStyle/>
              <a:p>
                <a:pPr algn="ctr" latinLnBrk="1"/>
                <a:r>
                  <a:rPr lang="zh-CN" altLang="en-US" sz="2400" b="1">
                    <a:solidFill>
                      <a:schemeClr val="bg1"/>
                    </a:solidFill>
                    <a:latin typeface="Arial Black" panose="020B0A04020102020204" pitchFamily="34" charset="0"/>
                  </a:rPr>
                  <a:t>中级</a:t>
                </a:r>
                <a:endParaRPr lang="zh-CN" altLang="en-US" sz="2400" b="1">
                  <a:solidFill>
                    <a:schemeClr val="bg1"/>
                  </a:solidFill>
                  <a:latin typeface="Arial Black" panose="020B0A04020102020204" pitchFamily="34" charset="0"/>
                </a:endParaRPr>
              </a:p>
            </p:txBody>
          </p:sp>
        </p:grpSp>
      </p:grpSp>
      <p:sp>
        <p:nvSpPr>
          <p:cNvPr id="42029" name="AutoShape 48"/>
          <p:cNvSpPr/>
          <p:nvPr/>
        </p:nvSpPr>
        <p:spPr bwMode="auto">
          <a:xfrm rot="15300000">
            <a:off x="5889625" y="2495550"/>
            <a:ext cx="1263650" cy="1447800"/>
          </a:xfrm>
          <a:custGeom>
            <a:avLst/>
            <a:gdLst>
              <a:gd name="T0" fmla="*/ 3163 w 21600"/>
              <a:gd name="T1" fmla="*/ 3163 h 21600"/>
              <a:gd name="T2" fmla="*/ 18437 w 21600"/>
              <a:gd name="T3" fmla="*/ 18437 h 21600"/>
            </a:gdLst>
            <a:ahLst/>
            <a:cxnLst>
              <a:cxn ang="0">
                <a:pos x="16200" y="10800"/>
              </a:cxn>
              <a:cxn ang="0">
                <a:pos x="10800" y="5400"/>
              </a:cxn>
              <a:cxn ang="0">
                <a:pos x="9799" y="5493"/>
              </a:cxn>
              <a:cxn ang="0">
                <a:pos x="8799" y="186"/>
              </a:cxn>
              <a:cxn ang="0">
                <a:pos x="10800" y="0"/>
              </a:cxn>
              <a:cxn ang="0">
                <a:pos x="21600" y="10799"/>
              </a:cxn>
              <a:cxn ang="0">
                <a:pos x="21600" y="10800"/>
              </a:cxn>
              <a:cxn ang="0">
                <a:pos x="24300" y="10800"/>
              </a:cxn>
              <a:cxn ang="0">
                <a:pos x="18900" y="16200"/>
              </a:cxn>
              <a:cxn ang="0">
                <a:pos x="13500" y="10800"/>
              </a:cxn>
              <a:cxn ang="0">
                <a:pos x="16200" y="10800"/>
              </a:cxn>
            </a:cxnLst>
            <a:rect l="T0" t="T1" r="T2" b="T3"/>
            <a:pathLst>
              <a:path w="21600" h="21600">
                <a:moveTo>
                  <a:pt x="16200" y="10800"/>
                </a:moveTo>
                <a:cubicBezTo>
                  <a:pt x="16200" y="7817"/>
                  <a:pt x="13782" y="5400"/>
                  <a:pt x="10800" y="5400"/>
                </a:cubicBezTo>
                <a:cubicBezTo>
                  <a:pt x="10464" y="5399"/>
                  <a:pt x="10129" y="5431"/>
                  <a:pt x="9799" y="5493"/>
                </a:cubicBezTo>
                <a:lnTo>
                  <a:pt x="8799" y="186"/>
                </a:lnTo>
                <a:cubicBezTo>
                  <a:pt x="9459" y="62"/>
                  <a:pt x="10128"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gradFill rotWithShape="1">
            <a:gsLst>
              <a:gs pos="0">
                <a:srgbClr val="FFFFFF">
                  <a:alpha val="0"/>
                </a:srgbClr>
              </a:gs>
              <a:gs pos="100000">
                <a:srgbClr val="FF0000">
                  <a:alpha val="50000"/>
                </a:srgbClr>
              </a:gs>
            </a:gsLst>
            <a:lin ang="0" scaled="1"/>
          </a:gradFill>
          <a:ln w="9525">
            <a:noFill/>
            <a:round/>
          </a:ln>
          <a:effectLst/>
        </p:spPr>
        <p:txBody>
          <a:bodyPr wrap="none" anchor="ctr"/>
          <a:lstStyle/>
          <a:p>
            <a:endParaRPr lang="zh-CN" altLang="en-US"/>
          </a:p>
        </p:txBody>
      </p:sp>
      <p:sp>
        <p:nvSpPr>
          <p:cNvPr id="42033" name="Text Box 49"/>
          <p:cNvSpPr txBox="1">
            <a:spLocks noChangeArrowheads="1"/>
          </p:cNvSpPr>
          <p:nvPr/>
        </p:nvSpPr>
        <p:spPr bwMode="auto">
          <a:xfrm>
            <a:off x="827088" y="2133600"/>
            <a:ext cx="3095625" cy="954107"/>
          </a:xfrm>
          <a:prstGeom prst="rect">
            <a:avLst/>
          </a:prstGeom>
          <a:noFill/>
          <a:ln w="9525">
            <a:noFill/>
            <a:miter lim="800000"/>
          </a:ln>
        </p:spPr>
        <p:txBody>
          <a:bodyPr>
            <a:spAutoFit/>
          </a:bodyPr>
          <a:lstStyle/>
          <a:p>
            <a:r>
              <a:rPr lang="zh-CN" altLang="en-US" sz="2800" b="1" dirty="0">
                <a:solidFill>
                  <a:srgbClr val="FF0000"/>
                </a:solidFill>
                <a:latin typeface="仿宋_GB2312" panose="02010609030101010101" pitchFamily="49" charset="-122"/>
                <a:ea typeface="黑体" panose="02010600030101010101" charset="-122"/>
                <a:sym typeface="仿宋_GB2312" panose="02010609030101010101" pitchFamily="49" charset="-122"/>
              </a:rPr>
              <a:t>获得合格</a:t>
            </a:r>
            <a:r>
              <a:rPr lang="zh-CN" altLang="en-US" sz="2800" b="1" dirty="0" smtClean="0">
                <a:solidFill>
                  <a:srgbClr val="FF0000"/>
                </a:solidFill>
                <a:latin typeface="仿宋_GB2312" panose="02010609030101010101" pitchFamily="49" charset="-122"/>
                <a:ea typeface="黑体" panose="02010600030101010101" charset="-122"/>
                <a:sym typeface="仿宋_GB2312" panose="02010609030101010101" pitchFamily="49" charset="-122"/>
              </a:rPr>
              <a:t>学历</a:t>
            </a:r>
            <a:r>
              <a:rPr lang="zh-CN" altLang="en-US" sz="2800" b="1" dirty="0" smtClean="0">
                <a:latin typeface="仿宋_GB2312" panose="02010609030101010101" pitchFamily="49" charset="-122"/>
                <a:ea typeface="黑体" panose="02010600030101010101" charset="-122"/>
                <a:sym typeface="仿宋_GB2312" panose="02010609030101010101" pitchFamily="49" charset="-122"/>
              </a:rPr>
              <a:t>，</a:t>
            </a:r>
            <a:r>
              <a:rPr lang="zh-CN" altLang="en-US" sz="2800" b="1" dirty="0">
                <a:solidFill>
                  <a:srgbClr val="FF3300"/>
                </a:solidFill>
                <a:latin typeface="仿宋_GB2312" panose="02010609030101010101" pitchFamily="49" charset="-122"/>
                <a:ea typeface="黑体" panose="02010600030101010101" charset="-122"/>
                <a:sym typeface="仿宋_GB2312" panose="02010609030101010101" pitchFamily="49" charset="-122"/>
              </a:rPr>
              <a:t>受聘相应岗位</a:t>
            </a:r>
            <a:endParaRPr lang="zh-CN" altLang="en-US" sz="2800" b="1" dirty="0">
              <a:solidFill>
                <a:srgbClr val="FF3300"/>
              </a:solidFill>
              <a:latin typeface="仿宋_GB2312" panose="02010609030101010101" pitchFamily="49" charset="-122"/>
              <a:ea typeface="黑体" panose="02010600030101010101" charset="-122"/>
              <a:sym typeface="仿宋_GB2312" panose="02010609030101010101" pitchFamily="49" charset="-122"/>
            </a:endParaRPr>
          </a:p>
        </p:txBody>
      </p:sp>
      <p:sp>
        <p:nvSpPr>
          <p:cNvPr id="42037" name="Rectangle 53"/>
          <p:cNvSpPr>
            <a:spLocks noChangeArrowheads="1"/>
          </p:cNvSpPr>
          <p:nvPr/>
        </p:nvSpPr>
        <p:spPr bwMode="auto">
          <a:xfrm>
            <a:off x="468313" y="1052513"/>
            <a:ext cx="4319587" cy="647700"/>
          </a:xfrm>
          <a:prstGeom prst="rect">
            <a:avLst/>
          </a:prstGeom>
          <a:noFill/>
          <a:ln w="9525">
            <a:noFill/>
            <a:miter lim="800000"/>
          </a:ln>
        </p:spPr>
        <p:txBody>
          <a:bodyPr/>
          <a:lstStyle/>
          <a:p>
            <a:pPr eaLnBrk="0" fontAlgn="ctr" hangingPunct="0">
              <a:lnSpc>
                <a:spcPct val="120000"/>
              </a:lnSpc>
              <a:spcBef>
                <a:spcPct val="20000"/>
              </a:spcBef>
              <a:buClr>
                <a:schemeClr val="accent1"/>
              </a:buClr>
              <a:buSzPct val="60000"/>
              <a:buFont typeface="Wingdings" panose="05000000000000000000" pitchFamily="2" charset="2"/>
              <a:buNone/>
            </a:pPr>
            <a:r>
              <a:rPr lang="zh-CN" altLang="en-US" sz="3200">
                <a:latin typeface="黑体" panose="02010600030101010101" charset="-122"/>
                <a:ea typeface="黑体" panose="02010600030101010101" charset="-122"/>
              </a:rPr>
              <a:t>申报条件：</a:t>
            </a:r>
            <a:r>
              <a:rPr lang="zh-CN" altLang="en-US" sz="2600">
                <a:latin typeface="楷体_GB2312" panose="02010609030101010101" pitchFamily="49" charset="-122"/>
                <a:ea typeface="楷体_GB2312" panose="02010609030101010101" pitchFamily="49" charset="-122"/>
              </a:rPr>
              <a:t>    </a:t>
            </a:r>
            <a:endParaRPr lang="en-US" altLang="zh-CN" sz="2800">
              <a:latin typeface="楷体_GB2312" panose="02010609030101010101" pitchFamily="49" charset="-122"/>
              <a:ea typeface="楷体_GB2312" panose="02010609030101010101" pitchFamily="49" charset="-122"/>
            </a:endParaRPr>
          </a:p>
        </p:txBody>
      </p:sp>
      <p:sp>
        <p:nvSpPr>
          <p:cNvPr id="53" name="TextBox 52"/>
          <p:cNvSpPr txBox="1"/>
          <p:nvPr/>
        </p:nvSpPr>
        <p:spPr>
          <a:xfrm>
            <a:off x="3000364" y="4429132"/>
            <a:ext cx="1928826" cy="738664"/>
          </a:xfrm>
          <a:prstGeom prst="rect">
            <a:avLst/>
          </a:prstGeom>
          <a:noFill/>
        </p:spPr>
        <p:txBody>
          <a:bodyPr wrap="square" rtlCol="0">
            <a:spAutoFit/>
          </a:bodyPr>
          <a:lstStyle/>
          <a:p>
            <a:pPr algn="ctr"/>
            <a:r>
              <a:rPr lang="zh-CN" altLang="en-US" sz="2400" dirty="0" smtClean="0">
                <a:latin typeface="黑体" panose="02010600030101010101" charset="-122"/>
                <a:ea typeface="黑体" panose="02010600030101010101" charset="-122"/>
              </a:rPr>
              <a:t>满</a:t>
            </a:r>
            <a:r>
              <a:rPr lang="en-US" altLang="zh-CN" sz="2400" dirty="0" smtClean="0">
                <a:solidFill>
                  <a:srgbClr val="FF0000"/>
                </a:solidFill>
                <a:latin typeface="黑体" panose="02010600030101010101" charset="-122"/>
                <a:ea typeface="黑体" panose="02010600030101010101" charset="-122"/>
              </a:rPr>
              <a:t>5</a:t>
            </a:r>
            <a:r>
              <a:rPr lang="zh-CN" altLang="en-US" sz="2400" dirty="0" smtClean="0">
                <a:latin typeface="黑体" panose="02010600030101010101" charset="-122"/>
                <a:ea typeface="黑体" panose="02010600030101010101" charset="-122"/>
              </a:rPr>
              <a:t>周年</a:t>
            </a:r>
            <a:endParaRPr lang="en-US" altLang="zh-CN" sz="2400" dirty="0" smtClean="0">
              <a:latin typeface="黑体" panose="02010600030101010101" charset="-122"/>
              <a:ea typeface="黑体" panose="02010600030101010101" charset="-122"/>
            </a:endParaRPr>
          </a:p>
          <a:p>
            <a:pPr algn="ctr"/>
            <a:r>
              <a:rPr lang="zh-CN" altLang="en-US" dirty="0" smtClean="0">
                <a:latin typeface="黑体" panose="02010600030101010101" charset="-122"/>
                <a:ea typeface="黑体" panose="02010600030101010101" charset="-122"/>
              </a:rPr>
              <a:t>（大专）</a:t>
            </a:r>
            <a:endParaRPr lang="zh-CN" altLang="en-US" dirty="0">
              <a:latin typeface="黑体" panose="02010600030101010101" charset="-122"/>
              <a:ea typeface="黑体" panose="02010600030101010101" charset="-122"/>
            </a:endParaRPr>
          </a:p>
        </p:txBody>
      </p:sp>
      <p:sp>
        <p:nvSpPr>
          <p:cNvPr id="54" name="TextBox 53"/>
          <p:cNvSpPr txBox="1"/>
          <p:nvPr/>
        </p:nvSpPr>
        <p:spPr>
          <a:xfrm>
            <a:off x="5143504" y="1571612"/>
            <a:ext cx="1643074" cy="738664"/>
          </a:xfrm>
          <a:prstGeom prst="rect">
            <a:avLst/>
          </a:prstGeom>
          <a:noFill/>
        </p:spPr>
        <p:txBody>
          <a:bodyPr wrap="square" rtlCol="0">
            <a:spAutoFit/>
          </a:bodyPr>
          <a:lstStyle/>
          <a:p>
            <a:pPr algn="ctr"/>
            <a:r>
              <a:rPr lang="zh-CN" altLang="en-US" sz="2400" dirty="0" smtClean="0">
                <a:latin typeface="黑体" panose="02010600030101010101" charset="-122"/>
                <a:ea typeface="黑体" panose="02010600030101010101" charset="-122"/>
              </a:rPr>
              <a:t>满</a:t>
            </a:r>
            <a:r>
              <a:rPr lang="en-US" altLang="zh-CN" sz="2400" dirty="0" smtClean="0">
                <a:solidFill>
                  <a:srgbClr val="FF0000"/>
                </a:solidFill>
                <a:latin typeface="黑体" panose="02010600030101010101" charset="-122"/>
                <a:ea typeface="黑体" panose="02010600030101010101" charset="-122"/>
              </a:rPr>
              <a:t>2</a:t>
            </a:r>
            <a:r>
              <a:rPr lang="zh-CN" altLang="en-US" sz="2400" dirty="0" smtClean="0">
                <a:latin typeface="黑体" panose="02010600030101010101" charset="-122"/>
                <a:ea typeface="黑体" panose="02010600030101010101" charset="-122"/>
              </a:rPr>
              <a:t>周年</a:t>
            </a:r>
            <a:endParaRPr lang="en-US" altLang="zh-CN" sz="2400" dirty="0" smtClean="0">
              <a:latin typeface="黑体" panose="02010600030101010101" charset="-122"/>
              <a:ea typeface="黑体" panose="02010600030101010101" charset="-122"/>
            </a:endParaRPr>
          </a:p>
          <a:p>
            <a:pPr algn="ctr"/>
            <a:r>
              <a:rPr lang="zh-CN" altLang="en-US" dirty="0" smtClean="0">
                <a:latin typeface="黑体" panose="02010600030101010101" charset="-122"/>
                <a:ea typeface="黑体" panose="02010600030101010101" charset="-122"/>
              </a:rPr>
              <a:t>（博士学位）</a:t>
            </a:r>
            <a:endParaRPr lang="zh-CN" altLang="en-US" dirty="0">
              <a:latin typeface="黑体" panose="02010600030101010101" charset="-122"/>
              <a:ea typeface="黑体" panose="02010600030101010101" charset="-122"/>
            </a:endParaRPr>
          </a:p>
        </p:txBody>
      </p:sp>
      <p:sp>
        <p:nvSpPr>
          <p:cNvPr id="55" name="TextBox 54"/>
          <p:cNvSpPr txBox="1"/>
          <p:nvPr/>
        </p:nvSpPr>
        <p:spPr>
          <a:xfrm>
            <a:off x="4267198" y="2252654"/>
            <a:ext cx="1928826" cy="738664"/>
          </a:xfrm>
          <a:prstGeom prst="rect">
            <a:avLst/>
          </a:prstGeom>
          <a:noFill/>
        </p:spPr>
        <p:txBody>
          <a:bodyPr wrap="square" rtlCol="0">
            <a:spAutoFit/>
          </a:bodyPr>
          <a:lstStyle/>
          <a:p>
            <a:pPr algn="ctr"/>
            <a:r>
              <a:rPr lang="zh-CN" altLang="en-US" sz="2400" dirty="0" smtClean="0">
                <a:latin typeface="黑体" panose="02010600030101010101" charset="-122"/>
                <a:ea typeface="黑体" panose="02010600030101010101" charset="-122"/>
              </a:rPr>
              <a:t>满</a:t>
            </a:r>
            <a:r>
              <a:rPr lang="en-US" altLang="zh-CN" sz="2400" dirty="0" smtClean="0">
                <a:solidFill>
                  <a:srgbClr val="FF0000"/>
                </a:solidFill>
                <a:latin typeface="黑体" panose="02010600030101010101" charset="-122"/>
                <a:ea typeface="黑体" panose="02010600030101010101" charset="-122"/>
              </a:rPr>
              <a:t>5</a:t>
            </a:r>
            <a:r>
              <a:rPr lang="zh-CN" altLang="en-US" sz="2400" dirty="0" smtClean="0">
                <a:latin typeface="黑体" panose="02010600030101010101" charset="-122"/>
                <a:ea typeface="黑体" panose="02010600030101010101" charset="-122"/>
              </a:rPr>
              <a:t>周年</a:t>
            </a:r>
            <a:endParaRPr lang="en-US" altLang="zh-CN" sz="2400" dirty="0" smtClean="0">
              <a:latin typeface="黑体" panose="02010600030101010101" charset="-122"/>
              <a:ea typeface="黑体" panose="02010600030101010101" charset="-122"/>
            </a:endParaRPr>
          </a:p>
          <a:p>
            <a:pPr algn="ctr"/>
            <a:r>
              <a:rPr lang="zh-CN" altLang="en-US" dirty="0" smtClean="0">
                <a:latin typeface="黑体" panose="02010600030101010101" charset="-122"/>
                <a:ea typeface="黑体" panose="02010600030101010101" charset="-122"/>
              </a:rPr>
              <a:t>（本科、研究生）</a:t>
            </a:r>
            <a:endParaRPr lang="zh-CN" altLang="en-US" dirty="0">
              <a:latin typeface="黑体" panose="02010600030101010101" charset="-122"/>
              <a:ea typeface="黑体" panose="02010600030101010101" charset="-122"/>
            </a:endParaRPr>
          </a:p>
        </p:txBody>
      </p:sp>
      <p:sp>
        <p:nvSpPr>
          <p:cNvPr id="56" name="TextBox 55"/>
          <p:cNvSpPr txBox="1"/>
          <p:nvPr/>
        </p:nvSpPr>
        <p:spPr>
          <a:xfrm>
            <a:off x="3357554" y="3143248"/>
            <a:ext cx="1928826" cy="738664"/>
          </a:xfrm>
          <a:prstGeom prst="rect">
            <a:avLst/>
          </a:prstGeom>
          <a:noFill/>
        </p:spPr>
        <p:txBody>
          <a:bodyPr wrap="square" rtlCol="0">
            <a:spAutoFit/>
          </a:bodyPr>
          <a:lstStyle/>
          <a:p>
            <a:pPr algn="ctr"/>
            <a:r>
              <a:rPr lang="zh-CN" altLang="en-US" sz="2400" dirty="0" smtClean="0">
                <a:latin typeface="黑体" panose="02010600030101010101" charset="-122"/>
                <a:ea typeface="黑体" panose="02010600030101010101" charset="-122"/>
              </a:rPr>
              <a:t>满</a:t>
            </a:r>
            <a:r>
              <a:rPr lang="en-US" altLang="zh-CN" sz="2400" dirty="0" smtClean="0">
                <a:solidFill>
                  <a:srgbClr val="FF0000"/>
                </a:solidFill>
                <a:latin typeface="黑体" panose="02010600030101010101" charset="-122"/>
                <a:ea typeface="黑体" panose="02010600030101010101" charset="-122"/>
              </a:rPr>
              <a:t>2</a:t>
            </a:r>
            <a:r>
              <a:rPr lang="zh-CN" altLang="en-US" sz="2400" dirty="0" smtClean="0">
                <a:latin typeface="黑体" panose="02010600030101010101" charset="-122"/>
                <a:ea typeface="黑体" panose="02010600030101010101" charset="-122"/>
              </a:rPr>
              <a:t>周年</a:t>
            </a:r>
            <a:endParaRPr lang="en-US" altLang="zh-CN" sz="2400" dirty="0" smtClean="0">
              <a:latin typeface="黑体" panose="02010600030101010101" charset="-122"/>
              <a:ea typeface="黑体" panose="02010600030101010101" charset="-122"/>
            </a:endParaRPr>
          </a:p>
          <a:p>
            <a:pPr algn="ctr"/>
            <a:r>
              <a:rPr lang="zh-CN" altLang="en-US" dirty="0" smtClean="0">
                <a:latin typeface="黑体" panose="02010600030101010101" charset="-122"/>
                <a:ea typeface="黑体" panose="02010600030101010101" charset="-122"/>
              </a:rPr>
              <a:t>（研究生）</a:t>
            </a:r>
            <a:endParaRPr lang="zh-CN" altLang="en-US" dirty="0">
              <a:latin typeface="黑体" panose="02010600030101010101" charset="-122"/>
              <a:ea typeface="黑体" panose="02010600030101010101" charset="-122"/>
            </a:endParaRPr>
          </a:p>
        </p:txBody>
      </p:sp>
      <p:sp>
        <p:nvSpPr>
          <p:cNvPr id="57" name="TextBox 56"/>
          <p:cNvSpPr txBox="1"/>
          <p:nvPr/>
        </p:nvSpPr>
        <p:spPr>
          <a:xfrm>
            <a:off x="3214678" y="3833344"/>
            <a:ext cx="1928826" cy="738664"/>
          </a:xfrm>
          <a:prstGeom prst="rect">
            <a:avLst/>
          </a:prstGeom>
          <a:noFill/>
        </p:spPr>
        <p:txBody>
          <a:bodyPr wrap="square" rtlCol="0">
            <a:spAutoFit/>
          </a:bodyPr>
          <a:lstStyle/>
          <a:p>
            <a:pPr algn="ctr"/>
            <a:r>
              <a:rPr lang="zh-CN" altLang="en-US" sz="2400" dirty="0" smtClean="0">
                <a:latin typeface="黑体" panose="02010600030101010101" charset="-122"/>
                <a:ea typeface="黑体" panose="02010600030101010101" charset="-122"/>
              </a:rPr>
              <a:t>满</a:t>
            </a:r>
            <a:r>
              <a:rPr lang="en-US" altLang="zh-CN" sz="2400" dirty="0" smtClean="0">
                <a:solidFill>
                  <a:srgbClr val="FF0000"/>
                </a:solidFill>
                <a:latin typeface="黑体" panose="02010600030101010101" charset="-122"/>
                <a:ea typeface="黑体" panose="02010600030101010101" charset="-122"/>
              </a:rPr>
              <a:t>4</a:t>
            </a:r>
            <a:r>
              <a:rPr lang="zh-CN" altLang="en-US" sz="2400" dirty="0" smtClean="0">
                <a:latin typeface="黑体" panose="02010600030101010101" charset="-122"/>
                <a:ea typeface="黑体" panose="02010600030101010101" charset="-122"/>
              </a:rPr>
              <a:t>周年</a:t>
            </a:r>
            <a:endParaRPr lang="en-US" altLang="zh-CN" sz="2400" dirty="0" smtClean="0">
              <a:latin typeface="黑体" panose="02010600030101010101" charset="-122"/>
              <a:ea typeface="黑体" panose="02010600030101010101" charset="-122"/>
            </a:endParaRPr>
          </a:p>
          <a:p>
            <a:pPr algn="ctr"/>
            <a:r>
              <a:rPr lang="zh-CN" altLang="en-US" dirty="0" smtClean="0">
                <a:latin typeface="黑体" panose="02010600030101010101" charset="-122"/>
                <a:ea typeface="黑体" panose="02010600030101010101" charset="-122"/>
              </a:rPr>
              <a:t>（本科）</a:t>
            </a:r>
            <a:endParaRPr lang="zh-CN" altLang="en-US" dirty="0">
              <a:latin typeface="黑体" panose="02010600030101010101" charset="-122"/>
              <a:ea typeface="黑体" panose="02010600030101010101" charset="-122"/>
            </a:endParaRP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idx="4294967295"/>
          </p:nvPr>
        </p:nvSpPr>
        <p:spPr>
          <a:xfrm>
            <a:off x="0" y="142875"/>
            <a:ext cx="8207375" cy="649288"/>
          </a:xfrm>
        </p:spPr>
        <p:txBody>
          <a:bodyPr>
            <a:normAutofit/>
          </a:bodyPr>
          <a:lstStyle/>
          <a:p>
            <a:r>
              <a:rPr lang="zh-CN" altLang="en-US"/>
              <a:t>申报条件</a:t>
            </a:r>
            <a:endParaRPr lang="zh-CN" altLang="en-US"/>
          </a:p>
        </p:txBody>
      </p:sp>
      <p:sp>
        <p:nvSpPr>
          <p:cNvPr id="72707" name="Rectangle 32"/>
          <p:cNvSpPr>
            <a:spLocks noChangeArrowheads="1"/>
          </p:cNvSpPr>
          <p:nvPr/>
        </p:nvSpPr>
        <p:spPr bwMode="auto">
          <a:xfrm>
            <a:off x="2157413" y="650875"/>
            <a:ext cx="6086475" cy="185738"/>
          </a:xfrm>
          <a:prstGeom prst="rect">
            <a:avLst/>
          </a:prstGeom>
          <a:gradFill rotWithShape="1">
            <a:gsLst>
              <a:gs pos="0">
                <a:schemeClr val="tx1">
                  <a:alpha val="70000"/>
                </a:schemeClr>
              </a:gs>
              <a:gs pos="100000">
                <a:schemeClr val="tx1">
                  <a:alpha val="0"/>
                </a:schemeClr>
              </a:gs>
            </a:gsLst>
            <a:path path="shape">
              <a:fillToRect l="50000" t="50000" r="50000" b="50000"/>
            </a:path>
          </a:gradFill>
          <a:ln w="9525">
            <a:noFill/>
            <a:miter lim="800000"/>
          </a:ln>
          <a:effectLst/>
        </p:spPr>
        <p:txBody>
          <a:bodyPr wrap="none" anchor="ctr"/>
          <a:lstStyle/>
          <a:p>
            <a:endParaRPr lang="zh-CN" altLang="en-US" b="1">
              <a:ea typeface="华文细黑" panose="02010600040101010101" pitchFamily="2" charset="-122"/>
            </a:endParaRPr>
          </a:p>
        </p:txBody>
      </p:sp>
      <p:sp>
        <p:nvSpPr>
          <p:cNvPr id="72708" name="AutoShape 9"/>
          <p:cNvSpPr>
            <a:spLocks noChangeArrowheads="1"/>
          </p:cNvSpPr>
          <p:nvPr/>
        </p:nvSpPr>
        <p:spPr bwMode="auto">
          <a:xfrm>
            <a:off x="2195513" y="230188"/>
            <a:ext cx="6048375" cy="533400"/>
          </a:xfrm>
          <a:prstGeom prst="roundRect">
            <a:avLst>
              <a:gd name="adj" fmla="val 16667"/>
            </a:avLst>
          </a:prstGeom>
          <a:solidFill>
            <a:schemeClr val="accent2"/>
          </a:solidFill>
          <a:ln w="9525">
            <a:noFill/>
            <a:round/>
          </a:ln>
          <a:effectLst/>
        </p:spPr>
        <p:txBody>
          <a:bodyPr wrap="none" anchor="ctr"/>
          <a:lstStyle/>
          <a:p>
            <a:endParaRPr lang="zh-CN" altLang="en-US" b="1">
              <a:ea typeface="华文细黑" panose="02010600040101010101" pitchFamily="2" charset="-122"/>
            </a:endParaRPr>
          </a:p>
        </p:txBody>
      </p:sp>
      <p:sp>
        <p:nvSpPr>
          <p:cNvPr id="72709" name="AutoShape 19"/>
          <p:cNvSpPr>
            <a:spLocks noChangeArrowheads="1"/>
          </p:cNvSpPr>
          <p:nvPr/>
        </p:nvSpPr>
        <p:spPr bwMode="auto">
          <a:xfrm>
            <a:off x="5508625" y="404813"/>
            <a:ext cx="431800" cy="215900"/>
          </a:xfrm>
          <a:prstGeom prst="leftArrow">
            <a:avLst>
              <a:gd name="adj1" fmla="val 50278"/>
              <a:gd name="adj2" fmla="val 72731"/>
            </a:avLst>
          </a:prstGeom>
          <a:solidFill>
            <a:schemeClr val="bg1"/>
          </a:solidFill>
          <a:ln w="9525">
            <a:noFill/>
            <a:miter lim="800000"/>
          </a:ln>
          <a:effectLst/>
        </p:spPr>
        <p:txBody>
          <a:bodyPr wrap="none" anchor="ctr"/>
          <a:lstStyle/>
          <a:p>
            <a:endParaRPr lang="zh-CN" altLang="en-US" b="1">
              <a:ea typeface="华文细黑" panose="02010600040101010101" pitchFamily="2" charset="-122"/>
            </a:endParaRPr>
          </a:p>
        </p:txBody>
      </p:sp>
      <p:sp>
        <p:nvSpPr>
          <p:cNvPr id="72710" name="WordArt 21"/>
          <p:cNvSpPr>
            <a:spLocks noChangeArrowheads="1" noChangeShapeType="1" noTextEdit="1"/>
          </p:cNvSpPr>
          <p:nvPr/>
        </p:nvSpPr>
        <p:spPr bwMode="auto">
          <a:xfrm>
            <a:off x="2444750" y="346075"/>
            <a:ext cx="184150" cy="282575"/>
          </a:xfrm>
          <a:prstGeom prst="rect">
            <a:avLst/>
          </a:prstGeom>
        </p:spPr>
        <p:txBody>
          <a:bodyPr wrap="none" fromWordArt="1">
            <a:prstTxWarp prst="textPlain">
              <a:avLst>
                <a:gd name="adj" fmla="val 50000"/>
              </a:avLst>
            </a:prstTxWarp>
          </a:bodyPr>
          <a:lstStyle/>
          <a:p>
            <a:pPr algn="ctr"/>
            <a:r>
              <a:rPr lang="en-US" altLang="zh-CN" sz="3600" b="1" kern="10">
                <a:ln w="3175">
                  <a:solidFill>
                    <a:schemeClr val="bg1"/>
                  </a:solidFill>
                  <a:round/>
                </a:ln>
                <a:solidFill>
                  <a:schemeClr val="bg1"/>
                </a:solidFill>
                <a:latin typeface="黑体" panose="02010600030101010101" charset="-122"/>
                <a:ea typeface="黑体" panose="02010600030101010101" charset="-122"/>
              </a:rPr>
              <a:t>2</a:t>
            </a:r>
            <a:endParaRPr lang="zh-CN" altLang="en-US" sz="3600" b="1" kern="10">
              <a:ln w="3175">
                <a:solidFill>
                  <a:schemeClr val="bg1"/>
                </a:solidFill>
                <a:round/>
              </a:ln>
              <a:solidFill>
                <a:schemeClr val="bg1"/>
              </a:solidFill>
              <a:latin typeface="黑体" panose="02010600030101010101" charset="-122"/>
              <a:ea typeface="黑体" panose="02010600030101010101" charset="-122"/>
            </a:endParaRPr>
          </a:p>
        </p:txBody>
      </p:sp>
      <p:sp>
        <p:nvSpPr>
          <p:cNvPr id="72711" name="AutoShape 26"/>
          <p:cNvSpPr>
            <a:spLocks noChangeArrowheads="1"/>
          </p:cNvSpPr>
          <p:nvPr/>
        </p:nvSpPr>
        <p:spPr bwMode="auto">
          <a:xfrm>
            <a:off x="2268538" y="230188"/>
            <a:ext cx="5403850" cy="533400"/>
          </a:xfrm>
          <a:prstGeom prst="roundRect">
            <a:avLst>
              <a:gd name="adj" fmla="val 0"/>
            </a:avLst>
          </a:prstGeom>
          <a:noFill/>
          <a:ln w="9525">
            <a:noFill/>
            <a:round/>
          </a:ln>
          <a:effectLst/>
        </p:spPr>
        <p:txBody>
          <a:bodyPr wrap="none" lIns="144000" anchor="ctr"/>
          <a:lstStyle/>
          <a:p>
            <a:pPr lvl="1"/>
            <a:r>
              <a:rPr lang="zh-CN" altLang="en-US" sz="2800" b="1">
                <a:solidFill>
                  <a:schemeClr val="bg1"/>
                </a:solidFill>
                <a:latin typeface="微软雅黑" panose="020B0503020204020204" pitchFamily="34" charset="-122"/>
              </a:rPr>
              <a:t>学历、资历要求</a:t>
            </a:r>
            <a:endParaRPr lang="zh-CN" altLang="en-US" b="1"/>
          </a:p>
        </p:txBody>
      </p:sp>
      <p:sp>
        <p:nvSpPr>
          <p:cNvPr id="72756" name="Rectangle 52"/>
          <p:cNvSpPr>
            <a:spLocks noChangeArrowheads="1"/>
          </p:cNvSpPr>
          <p:nvPr/>
        </p:nvSpPr>
        <p:spPr bwMode="auto">
          <a:xfrm>
            <a:off x="468313" y="1052513"/>
            <a:ext cx="6191250" cy="647700"/>
          </a:xfrm>
          <a:prstGeom prst="rect">
            <a:avLst/>
          </a:prstGeom>
          <a:noFill/>
          <a:ln w="9525">
            <a:noFill/>
            <a:miter lim="800000"/>
          </a:ln>
        </p:spPr>
        <p:txBody>
          <a:bodyPr/>
          <a:lstStyle/>
          <a:p>
            <a:pPr eaLnBrk="0" fontAlgn="ctr" hangingPunct="0">
              <a:lnSpc>
                <a:spcPct val="120000"/>
              </a:lnSpc>
              <a:spcBef>
                <a:spcPct val="20000"/>
              </a:spcBef>
              <a:buClr>
                <a:schemeClr val="accent1"/>
              </a:buClr>
              <a:buSzPct val="60000"/>
              <a:buFont typeface="Wingdings" panose="05000000000000000000" pitchFamily="2" charset="2"/>
              <a:buNone/>
            </a:pPr>
            <a:r>
              <a:rPr lang="en-US" altLang="zh-CN" sz="3200" dirty="0" smtClean="0">
                <a:latin typeface="黑体" panose="02010600030101010101" charset="-122"/>
                <a:ea typeface="黑体" panose="02010600030101010101" charset="-122"/>
              </a:rPr>
              <a:t>2022</a:t>
            </a:r>
            <a:r>
              <a:rPr lang="zh-CN" altLang="en-US" sz="3200" dirty="0" smtClean="0">
                <a:latin typeface="黑体" panose="02010600030101010101" charset="-122"/>
                <a:ea typeface="黑体" panose="02010600030101010101" charset="-122"/>
              </a:rPr>
              <a:t>年</a:t>
            </a:r>
            <a:r>
              <a:rPr lang="zh-CN" altLang="en-US" sz="3200" dirty="0">
                <a:latin typeface="黑体" panose="02010600030101010101" charset="-122"/>
                <a:ea typeface="黑体" panose="02010600030101010101" charset="-122"/>
              </a:rPr>
              <a:t>申报一级教师审核要求：</a:t>
            </a:r>
            <a:r>
              <a:rPr lang="zh-CN" altLang="en-US" sz="2600" dirty="0">
                <a:latin typeface="楷体_GB2312" panose="02010609030101010101" pitchFamily="49" charset="-122"/>
                <a:ea typeface="楷体_GB2312" panose="02010609030101010101" pitchFamily="49" charset="-122"/>
              </a:rPr>
              <a:t>    </a:t>
            </a:r>
            <a:endParaRPr lang="en-US" altLang="zh-CN" sz="2800" dirty="0">
              <a:latin typeface="楷体_GB2312" panose="02010609030101010101" pitchFamily="49" charset="-122"/>
              <a:ea typeface="楷体_GB2312" panose="02010609030101010101" pitchFamily="49" charset="-122"/>
            </a:endParaRPr>
          </a:p>
        </p:txBody>
      </p:sp>
      <p:sp>
        <p:nvSpPr>
          <p:cNvPr id="72757" name="Rectangle 53"/>
          <p:cNvSpPr>
            <a:spLocks noChangeArrowheads="1"/>
          </p:cNvSpPr>
          <p:nvPr/>
        </p:nvSpPr>
        <p:spPr bwMode="auto">
          <a:xfrm>
            <a:off x="358775" y="1429410"/>
            <a:ext cx="8785225" cy="4799965"/>
          </a:xfrm>
          <a:prstGeom prst="rect">
            <a:avLst/>
          </a:prstGeom>
          <a:noFill/>
          <a:ln w="9525">
            <a:noFill/>
            <a:miter lim="800000"/>
          </a:ln>
          <a:effectLst>
            <a:outerShdw dist="17961" dir="13500000" algn="ctr" rotWithShape="0">
              <a:schemeClr val="bg1"/>
            </a:outerShdw>
          </a:effectLst>
        </p:spPr>
        <p:txBody>
          <a:bodyPr anchor="ctr">
            <a:spAutoFit/>
          </a:bodyPr>
          <a:lstStyle/>
          <a:p>
            <a:pPr indent="304800"/>
            <a:endParaRPr lang="zh-CN" altLang="en-US" dirty="0"/>
          </a:p>
          <a:p>
            <a:pPr indent="304800"/>
            <a:r>
              <a:rPr lang="zh-CN" altLang="en-US" sz="2400" dirty="0">
                <a:latin typeface="楷体_GB2312" panose="02010609030101010101" pitchFamily="49" charset="-122"/>
                <a:ea typeface="楷体_GB2312" panose="02010609030101010101" pitchFamily="49" charset="-122"/>
              </a:rPr>
              <a:t>（</a:t>
            </a:r>
            <a:r>
              <a:rPr lang="en-US" altLang="zh-CN" sz="2400" dirty="0">
                <a:latin typeface="楷体_GB2312" panose="02010609030101010101" pitchFamily="49" charset="-122"/>
                <a:ea typeface="楷体_GB2312" panose="02010609030101010101" pitchFamily="49" charset="-122"/>
              </a:rPr>
              <a:t>1</a:t>
            </a:r>
            <a:r>
              <a:rPr lang="zh-CN" altLang="en-US" sz="2400" dirty="0">
                <a:latin typeface="楷体_GB2312" panose="02010609030101010101" pitchFamily="49" charset="-122"/>
                <a:ea typeface="楷体_GB2312" panose="02010609030101010101" pitchFamily="49" charset="-122"/>
              </a:rPr>
              <a:t>）大专学历：（仅小学、幼儿园）</a:t>
            </a:r>
            <a:endParaRPr lang="zh-CN" altLang="en-US" sz="2400" dirty="0">
              <a:latin typeface="楷体_GB2312" panose="02010609030101010101" pitchFamily="49" charset="-122"/>
              <a:ea typeface="楷体_GB2312" panose="02010609030101010101" pitchFamily="49" charset="-122"/>
            </a:endParaRPr>
          </a:p>
          <a:p>
            <a:pPr indent="304800"/>
            <a:r>
              <a:rPr lang="zh-CN" altLang="en-US" sz="2400" dirty="0">
                <a:latin typeface="楷体_GB2312" panose="02010609030101010101" pitchFamily="49" charset="-122"/>
                <a:ea typeface="楷体_GB2312" panose="02010609030101010101" pitchFamily="49" charset="-122"/>
              </a:rPr>
              <a:t>①出生日期：</a:t>
            </a:r>
            <a:r>
              <a:rPr lang="en-US" altLang="zh-CN" sz="2400" dirty="0">
                <a:latin typeface="楷体_GB2312" panose="02010609030101010101" pitchFamily="49" charset="-122"/>
                <a:ea typeface="楷体_GB2312" panose="02010609030101010101" pitchFamily="49" charset="-122"/>
              </a:rPr>
              <a:t>1981</a:t>
            </a:r>
            <a:r>
              <a:rPr lang="zh-CN" altLang="en-US" sz="2400" dirty="0">
                <a:latin typeface="楷体_GB2312" panose="02010609030101010101" pitchFamily="49" charset="-122"/>
                <a:ea typeface="楷体_GB2312" panose="02010609030101010101" pitchFamily="49" charset="-122"/>
              </a:rPr>
              <a:t>年</a:t>
            </a:r>
            <a:r>
              <a:rPr lang="en-US" altLang="zh-CN" sz="2400" dirty="0">
                <a:latin typeface="楷体_GB2312" panose="02010609030101010101" pitchFamily="49" charset="-122"/>
                <a:ea typeface="楷体_GB2312" panose="02010609030101010101" pitchFamily="49" charset="-122"/>
              </a:rPr>
              <a:t>12</a:t>
            </a:r>
            <a:r>
              <a:rPr lang="zh-CN" altLang="en-US" sz="2400" dirty="0">
                <a:latin typeface="楷体_GB2312" panose="02010609030101010101" pitchFamily="49" charset="-122"/>
                <a:ea typeface="楷体_GB2312" panose="02010609030101010101" pitchFamily="49" charset="-122"/>
              </a:rPr>
              <a:t>月</a:t>
            </a:r>
            <a:r>
              <a:rPr lang="en-US" altLang="zh-CN" sz="2400" dirty="0">
                <a:latin typeface="楷体_GB2312" panose="02010609030101010101" pitchFamily="49" charset="-122"/>
                <a:ea typeface="楷体_GB2312" panose="02010609030101010101" pitchFamily="49" charset="-122"/>
              </a:rPr>
              <a:t>31</a:t>
            </a:r>
            <a:r>
              <a:rPr lang="zh-CN" altLang="en-US" sz="2400" dirty="0">
                <a:latin typeface="楷体_GB2312" panose="02010609030101010101" pitchFamily="49" charset="-122"/>
                <a:ea typeface="楷体_GB2312" panose="02010609030101010101" pitchFamily="49" charset="-122"/>
              </a:rPr>
              <a:t>日以前。查看出生时间。</a:t>
            </a:r>
            <a:endParaRPr lang="zh-CN" altLang="en-US" sz="2400" dirty="0">
              <a:latin typeface="楷体_GB2312" panose="02010609030101010101" pitchFamily="49" charset="-122"/>
              <a:ea typeface="楷体_GB2312" panose="02010609030101010101" pitchFamily="49" charset="-122"/>
            </a:endParaRPr>
          </a:p>
          <a:p>
            <a:pPr indent="304800"/>
            <a:r>
              <a:rPr lang="zh-CN" altLang="en-US" sz="2400" dirty="0" smtClean="0">
                <a:latin typeface="楷体_GB2312" panose="02010609030101010101" pitchFamily="49" charset="-122"/>
                <a:ea typeface="楷体_GB2312" panose="02010609030101010101" pitchFamily="49" charset="-122"/>
              </a:rPr>
              <a:t>②获得大专学历。</a:t>
            </a:r>
            <a:r>
              <a:rPr lang="zh-CN" altLang="en-US" sz="2400" dirty="0">
                <a:latin typeface="楷体_GB2312" panose="02010609030101010101" pitchFamily="49" charset="-122"/>
                <a:ea typeface="楷体_GB2312" panose="02010609030101010101" pitchFamily="49" charset="-122"/>
              </a:rPr>
              <a:t>查看毕业证书。</a:t>
            </a:r>
            <a:endParaRPr lang="zh-CN" altLang="en-US" sz="2400" dirty="0">
              <a:latin typeface="楷体_GB2312" panose="02010609030101010101" pitchFamily="49" charset="-122"/>
              <a:ea typeface="楷体_GB2312" panose="02010609030101010101" pitchFamily="49" charset="-122"/>
            </a:endParaRPr>
          </a:p>
          <a:p>
            <a:pPr indent="304800"/>
            <a:r>
              <a:rPr lang="zh-CN" altLang="en-US" sz="2400" dirty="0">
                <a:latin typeface="楷体_GB2312" panose="02010609030101010101" pitchFamily="49" charset="-122"/>
                <a:ea typeface="楷体_GB2312" panose="02010609030101010101" pitchFamily="49" charset="-122"/>
              </a:rPr>
              <a:t>③初级职称</a:t>
            </a:r>
            <a:r>
              <a:rPr lang="zh-CN" altLang="en-US" sz="2400" dirty="0">
                <a:solidFill>
                  <a:srgbClr val="FF3300"/>
                </a:solidFill>
                <a:latin typeface="楷体_GB2312" panose="02010609030101010101" pitchFamily="49" charset="-122"/>
                <a:ea typeface="楷体_GB2312" panose="02010609030101010101" pitchFamily="49" charset="-122"/>
              </a:rPr>
              <a:t>受聘时间</a:t>
            </a:r>
            <a:r>
              <a:rPr lang="zh-CN" altLang="en-US" sz="2400" dirty="0">
                <a:latin typeface="楷体_GB2312" panose="02010609030101010101" pitchFamily="49" charset="-122"/>
                <a:ea typeface="楷体_GB2312" panose="02010609030101010101" pitchFamily="49" charset="-122"/>
              </a:rPr>
              <a:t>最晚为</a:t>
            </a:r>
            <a:r>
              <a:rPr lang="en-US" altLang="zh-CN" sz="2400" dirty="0" smtClean="0">
                <a:latin typeface="楷体_GB2312" panose="02010609030101010101" pitchFamily="49" charset="-122"/>
                <a:ea typeface="楷体_GB2312" panose="02010609030101010101" pitchFamily="49" charset="-122"/>
              </a:rPr>
              <a:t>2016</a:t>
            </a:r>
            <a:r>
              <a:rPr lang="zh-CN" altLang="en-US" sz="2400" dirty="0" smtClean="0">
                <a:latin typeface="楷体_GB2312" panose="02010609030101010101" pitchFamily="49" charset="-122"/>
                <a:ea typeface="楷体_GB2312" panose="02010609030101010101" pitchFamily="49" charset="-122"/>
              </a:rPr>
              <a:t>年</a:t>
            </a:r>
            <a:r>
              <a:rPr lang="en-US" altLang="zh-CN" sz="2400" dirty="0" smtClean="0">
                <a:latin typeface="楷体_GB2312" panose="02010609030101010101" pitchFamily="49" charset="-122"/>
                <a:ea typeface="楷体_GB2312" panose="02010609030101010101" pitchFamily="49" charset="-122"/>
              </a:rPr>
              <a:t>12</a:t>
            </a:r>
            <a:r>
              <a:rPr lang="zh-CN" altLang="en-US" sz="2400" dirty="0" smtClean="0">
                <a:latin typeface="楷体_GB2312" panose="02010609030101010101" pitchFamily="49" charset="-122"/>
                <a:ea typeface="楷体_GB2312" panose="02010609030101010101" pitchFamily="49" charset="-122"/>
              </a:rPr>
              <a:t>月</a:t>
            </a:r>
            <a:r>
              <a:rPr lang="en-US" altLang="zh-CN" sz="2400" dirty="0" smtClean="0">
                <a:latin typeface="楷体_GB2312" panose="02010609030101010101" pitchFamily="49" charset="-122"/>
                <a:ea typeface="楷体_GB2312" panose="02010609030101010101" pitchFamily="49" charset="-122"/>
              </a:rPr>
              <a:t>31</a:t>
            </a:r>
            <a:r>
              <a:rPr lang="zh-CN" altLang="en-US" sz="2400" dirty="0" smtClean="0">
                <a:latin typeface="楷体_GB2312" panose="02010609030101010101" pitchFamily="49" charset="-122"/>
                <a:ea typeface="楷体_GB2312" panose="02010609030101010101" pitchFamily="49" charset="-122"/>
              </a:rPr>
              <a:t>日前</a:t>
            </a:r>
            <a:r>
              <a:rPr lang="zh-CN" altLang="en-US" sz="2400" dirty="0">
                <a:latin typeface="楷体_GB2312" panose="02010609030101010101" pitchFamily="49" charset="-122"/>
                <a:ea typeface="楷体_GB2312" panose="02010609030101010101" pitchFamily="49" charset="-122"/>
              </a:rPr>
              <a:t>。查看职称证书和</a:t>
            </a:r>
            <a:r>
              <a:rPr lang="zh-CN" altLang="en-US" sz="2400" dirty="0">
                <a:solidFill>
                  <a:srgbClr val="FF3300"/>
                </a:solidFill>
                <a:latin typeface="楷体_GB2312" panose="02010609030101010101" pitchFamily="49" charset="-122"/>
                <a:ea typeface="楷体_GB2312" panose="02010609030101010101" pitchFamily="49" charset="-122"/>
              </a:rPr>
              <a:t>聘书（聘任初级职称）</a:t>
            </a:r>
            <a:r>
              <a:rPr lang="zh-CN" altLang="en-US" sz="2400" dirty="0">
                <a:latin typeface="楷体_GB2312" panose="02010609030101010101" pitchFamily="49" charset="-122"/>
                <a:ea typeface="楷体_GB2312" panose="02010609030101010101" pitchFamily="49" charset="-122"/>
              </a:rPr>
              <a:t>。</a:t>
            </a:r>
            <a:endParaRPr lang="zh-CN" altLang="en-US" sz="2400" dirty="0">
              <a:latin typeface="楷体_GB2312" panose="02010609030101010101" pitchFamily="49" charset="-122"/>
              <a:ea typeface="楷体_GB2312" panose="02010609030101010101" pitchFamily="49" charset="-122"/>
            </a:endParaRPr>
          </a:p>
          <a:p>
            <a:pPr indent="304800"/>
            <a:r>
              <a:rPr lang="zh-CN" altLang="en-US" sz="2400" dirty="0">
                <a:latin typeface="楷体_GB2312" panose="02010609030101010101" pitchFamily="49" charset="-122"/>
                <a:ea typeface="楷体_GB2312" panose="02010609030101010101" pitchFamily="49" charset="-122"/>
              </a:rPr>
              <a:t>（</a:t>
            </a:r>
            <a:r>
              <a:rPr lang="en-US" altLang="zh-CN" sz="2400" dirty="0">
                <a:latin typeface="楷体_GB2312" panose="02010609030101010101" pitchFamily="49" charset="-122"/>
                <a:ea typeface="楷体_GB2312" panose="02010609030101010101" pitchFamily="49" charset="-122"/>
              </a:rPr>
              <a:t>2</a:t>
            </a:r>
            <a:r>
              <a:rPr lang="zh-CN" altLang="en-US" sz="2400" dirty="0">
                <a:latin typeface="楷体_GB2312" panose="02010609030101010101" pitchFamily="49" charset="-122"/>
                <a:ea typeface="楷体_GB2312" panose="02010609030101010101" pitchFamily="49" charset="-122"/>
              </a:rPr>
              <a:t>）本科学历：</a:t>
            </a:r>
            <a:endParaRPr lang="zh-CN" altLang="en-US" sz="2400" dirty="0">
              <a:latin typeface="楷体_GB2312" panose="02010609030101010101" pitchFamily="49" charset="-122"/>
              <a:ea typeface="楷体_GB2312" panose="02010609030101010101" pitchFamily="49" charset="-122"/>
            </a:endParaRPr>
          </a:p>
          <a:p>
            <a:pPr indent="304800"/>
            <a:r>
              <a:rPr lang="zh-CN" altLang="en-US" sz="2400" dirty="0" smtClean="0">
                <a:latin typeface="楷体_GB2312" panose="02010609030101010101" pitchFamily="49" charset="-122"/>
                <a:ea typeface="楷体_GB2312" panose="02010609030101010101" pitchFamily="49" charset="-122"/>
              </a:rPr>
              <a:t>①获得本科学历。</a:t>
            </a:r>
            <a:r>
              <a:rPr lang="zh-CN" altLang="en-US" sz="2400" dirty="0">
                <a:latin typeface="楷体_GB2312" panose="02010609030101010101" pitchFamily="49" charset="-122"/>
                <a:ea typeface="楷体_GB2312" panose="02010609030101010101" pitchFamily="49" charset="-122"/>
              </a:rPr>
              <a:t>查看毕业证书。</a:t>
            </a:r>
            <a:endParaRPr lang="zh-CN" altLang="en-US" sz="2400" dirty="0">
              <a:latin typeface="楷体_GB2312" panose="02010609030101010101" pitchFamily="49" charset="-122"/>
              <a:ea typeface="楷体_GB2312" panose="02010609030101010101" pitchFamily="49" charset="-122"/>
            </a:endParaRPr>
          </a:p>
          <a:p>
            <a:pPr indent="304800"/>
            <a:r>
              <a:rPr lang="zh-CN" altLang="en-US" sz="2400" dirty="0">
                <a:latin typeface="楷体_GB2312" panose="02010609030101010101" pitchFamily="49" charset="-122"/>
                <a:ea typeface="楷体_GB2312" panose="02010609030101010101" pitchFamily="49" charset="-122"/>
              </a:rPr>
              <a:t>②初级职称受聘时间最晚为</a:t>
            </a:r>
            <a:r>
              <a:rPr lang="en-US" altLang="zh-CN" sz="2400" dirty="0" smtClean="0">
                <a:latin typeface="楷体_GB2312" panose="02010609030101010101" pitchFamily="49" charset="-122"/>
                <a:ea typeface="楷体_GB2312" panose="02010609030101010101" pitchFamily="49" charset="-122"/>
              </a:rPr>
              <a:t>2017</a:t>
            </a:r>
            <a:r>
              <a:rPr lang="zh-CN" altLang="en-US" sz="2400" dirty="0" smtClean="0">
                <a:latin typeface="楷体_GB2312" panose="02010609030101010101" pitchFamily="49" charset="-122"/>
                <a:ea typeface="楷体_GB2312" panose="02010609030101010101" pitchFamily="49" charset="-122"/>
              </a:rPr>
              <a:t>年</a:t>
            </a:r>
            <a:r>
              <a:rPr lang="en-US" altLang="zh-CN" sz="2400" dirty="0" smtClean="0">
                <a:latin typeface="楷体_GB2312" panose="02010609030101010101" pitchFamily="49" charset="-122"/>
                <a:ea typeface="楷体_GB2312" panose="02010609030101010101" pitchFamily="49" charset="-122"/>
              </a:rPr>
              <a:t>12</a:t>
            </a:r>
            <a:r>
              <a:rPr lang="zh-CN" altLang="en-US" sz="2400" dirty="0" smtClean="0">
                <a:latin typeface="楷体_GB2312" panose="02010609030101010101" pitchFamily="49" charset="-122"/>
                <a:ea typeface="楷体_GB2312" panose="02010609030101010101" pitchFamily="49" charset="-122"/>
              </a:rPr>
              <a:t>月</a:t>
            </a:r>
            <a:r>
              <a:rPr lang="en-US" altLang="zh-CN" sz="2400" dirty="0" smtClean="0">
                <a:latin typeface="楷体_GB2312" panose="02010609030101010101" pitchFamily="49" charset="-122"/>
                <a:ea typeface="楷体_GB2312" panose="02010609030101010101" pitchFamily="49" charset="-122"/>
              </a:rPr>
              <a:t>31</a:t>
            </a:r>
            <a:r>
              <a:rPr lang="zh-CN" altLang="en-US" sz="2400" dirty="0" smtClean="0">
                <a:latin typeface="楷体_GB2312" panose="02010609030101010101" pitchFamily="49" charset="-122"/>
                <a:ea typeface="楷体_GB2312" panose="02010609030101010101" pitchFamily="49" charset="-122"/>
              </a:rPr>
              <a:t>日前</a:t>
            </a:r>
            <a:r>
              <a:rPr lang="zh-CN" altLang="en-US" sz="2400" dirty="0">
                <a:latin typeface="楷体_GB2312" panose="02010609030101010101" pitchFamily="49" charset="-122"/>
                <a:ea typeface="楷体_GB2312" panose="02010609030101010101" pitchFamily="49" charset="-122"/>
              </a:rPr>
              <a:t>。查看职称证书和聘书（聘任初级职称）</a:t>
            </a:r>
            <a:r>
              <a:rPr lang="zh-CN" altLang="en-US" dirty="0"/>
              <a:t> </a:t>
            </a:r>
            <a:r>
              <a:rPr lang="zh-CN" altLang="en-US" sz="2400" dirty="0">
                <a:latin typeface="楷体_GB2312" panose="02010609030101010101" pitchFamily="49" charset="-122"/>
                <a:ea typeface="楷体_GB2312" panose="02010609030101010101" pitchFamily="49" charset="-122"/>
              </a:rPr>
              <a:t>。</a:t>
            </a:r>
            <a:endParaRPr lang="zh-CN" altLang="en-US" sz="2400" dirty="0">
              <a:latin typeface="楷体_GB2312" panose="02010609030101010101" pitchFamily="49" charset="-122"/>
              <a:ea typeface="楷体_GB2312" panose="02010609030101010101" pitchFamily="49" charset="-122"/>
            </a:endParaRPr>
          </a:p>
          <a:p>
            <a:pPr indent="304800"/>
            <a:r>
              <a:rPr lang="zh-CN" altLang="en-US" sz="2400" dirty="0">
                <a:latin typeface="楷体_GB2312" panose="02010609030101010101" pitchFamily="49" charset="-122"/>
                <a:ea typeface="楷体_GB2312" panose="02010609030101010101" pitchFamily="49" charset="-122"/>
              </a:rPr>
              <a:t>（</a:t>
            </a:r>
            <a:r>
              <a:rPr lang="en-US" altLang="zh-CN" sz="2400" dirty="0">
                <a:latin typeface="楷体_GB2312" panose="02010609030101010101" pitchFamily="49" charset="-122"/>
                <a:ea typeface="楷体_GB2312" panose="02010609030101010101" pitchFamily="49" charset="-122"/>
              </a:rPr>
              <a:t>3</a:t>
            </a:r>
            <a:r>
              <a:rPr lang="zh-CN" altLang="en-US" sz="2400" dirty="0">
                <a:latin typeface="楷体_GB2312" panose="02010609030101010101" pitchFamily="49" charset="-122"/>
                <a:ea typeface="楷体_GB2312" panose="02010609030101010101" pitchFamily="49" charset="-122"/>
              </a:rPr>
              <a:t>）研究生或硕士学历</a:t>
            </a:r>
            <a:endParaRPr lang="zh-CN" altLang="en-US" sz="2400" dirty="0">
              <a:latin typeface="楷体_GB2312" panose="02010609030101010101" pitchFamily="49" charset="-122"/>
              <a:ea typeface="楷体_GB2312" panose="02010609030101010101" pitchFamily="49" charset="-122"/>
            </a:endParaRPr>
          </a:p>
          <a:p>
            <a:pPr indent="304800"/>
            <a:r>
              <a:rPr lang="zh-CN" altLang="en-US" sz="2400" dirty="0" smtClean="0">
                <a:latin typeface="楷体_GB2312" panose="02010609030101010101" pitchFamily="49" charset="-122"/>
                <a:ea typeface="楷体_GB2312" panose="02010609030101010101" pitchFamily="49" charset="-122"/>
              </a:rPr>
              <a:t>①获得研究生</a:t>
            </a:r>
            <a:r>
              <a:rPr lang="zh-CN" altLang="en-US" sz="2400" dirty="0">
                <a:latin typeface="楷体_GB2312" panose="02010609030101010101" pitchFamily="49" charset="-122"/>
                <a:ea typeface="楷体_GB2312" panose="02010609030101010101" pitchFamily="49" charset="-122"/>
              </a:rPr>
              <a:t>学历或硕士</a:t>
            </a:r>
            <a:r>
              <a:rPr lang="zh-CN" altLang="en-US" sz="2400" dirty="0" smtClean="0">
                <a:latin typeface="楷体_GB2312" panose="02010609030101010101" pitchFamily="49" charset="-122"/>
                <a:ea typeface="楷体_GB2312" panose="02010609030101010101" pitchFamily="49" charset="-122"/>
              </a:rPr>
              <a:t>学位。</a:t>
            </a:r>
            <a:r>
              <a:rPr lang="zh-CN" altLang="en-US" sz="2400" dirty="0">
                <a:latin typeface="楷体_GB2312" panose="02010609030101010101" pitchFamily="49" charset="-122"/>
                <a:ea typeface="楷体_GB2312" panose="02010609030101010101" pitchFamily="49" charset="-122"/>
              </a:rPr>
              <a:t>查看毕业证书。</a:t>
            </a:r>
            <a:endParaRPr lang="zh-CN" altLang="en-US" sz="2400" dirty="0">
              <a:latin typeface="楷体_GB2312" panose="02010609030101010101" pitchFamily="49" charset="-122"/>
              <a:ea typeface="楷体_GB2312" panose="02010609030101010101" pitchFamily="49" charset="-122"/>
            </a:endParaRPr>
          </a:p>
          <a:p>
            <a:pPr indent="304800"/>
            <a:r>
              <a:rPr lang="zh-CN" altLang="en-US" sz="2400" dirty="0">
                <a:latin typeface="楷体_GB2312" panose="02010609030101010101" pitchFamily="49" charset="-122"/>
                <a:ea typeface="楷体_GB2312" panose="02010609030101010101" pitchFamily="49" charset="-122"/>
              </a:rPr>
              <a:t>②查看参加工作时间为</a:t>
            </a:r>
            <a:r>
              <a:rPr lang="en-US" altLang="zh-CN" sz="2400" dirty="0" smtClean="0">
                <a:latin typeface="楷体_GB2312" panose="02010609030101010101" pitchFamily="49" charset="-122"/>
                <a:ea typeface="楷体_GB2312" panose="02010609030101010101" pitchFamily="49" charset="-122"/>
              </a:rPr>
              <a:t>2019</a:t>
            </a:r>
            <a:r>
              <a:rPr lang="zh-CN" altLang="en-US" sz="2400" dirty="0" smtClean="0">
                <a:latin typeface="楷体_GB2312" panose="02010609030101010101" pitchFamily="49" charset="-122"/>
                <a:ea typeface="楷体_GB2312" panose="02010609030101010101" pitchFamily="49" charset="-122"/>
              </a:rPr>
              <a:t>年</a:t>
            </a:r>
            <a:r>
              <a:rPr lang="en-US" altLang="zh-CN" sz="2400" dirty="0" smtClean="0">
                <a:latin typeface="楷体_GB2312" panose="02010609030101010101" pitchFamily="49" charset="-122"/>
                <a:ea typeface="楷体_GB2312" panose="02010609030101010101" pitchFamily="49" charset="-122"/>
              </a:rPr>
              <a:t>12</a:t>
            </a:r>
            <a:r>
              <a:rPr lang="zh-CN" altLang="en-US" sz="2400" dirty="0" smtClean="0">
                <a:latin typeface="楷体_GB2312" panose="02010609030101010101" pitchFamily="49" charset="-122"/>
                <a:ea typeface="楷体_GB2312" panose="02010609030101010101" pitchFamily="49" charset="-122"/>
              </a:rPr>
              <a:t>月</a:t>
            </a:r>
            <a:r>
              <a:rPr lang="en-US" altLang="zh-CN" sz="2400" dirty="0" smtClean="0">
                <a:latin typeface="楷体_GB2312" panose="02010609030101010101" pitchFamily="49" charset="-122"/>
                <a:ea typeface="楷体_GB2312" panose="02010609030101010101" pitchFamily="49" charset="-122"/>
              </a:rPr>
              <a:t>31</a:t>
            </a:r>
            <a:r>
              <a:rPr lang="zh-CN" altLang="en-US" sz="2400" dirty="0">
                <a:latin typeface="楷体_GB2312" panose="02010609030101010101" pitchFamily="49" charset="-122"/>
                <a:ea typeface="楷体_GB2312" panose="02010609030101010101" pitchFamily="49" charset="-122"/>
              </a:rPr>
              <a:t>日前参加工作。</a:t>
            </a:r>
            <a:endParaRPr lang="zh-CN" altLang="en-US" sz="2400" dirty="0">
              <a:latin typeface="楷体_GB2312" panose="02010609030101010101" pitchFamily="49" charset="-122"/>
              <a:ea typeface="楷体_GB2312" panose="02010609030101010101" pitchFamily="49" charset="-122"/>
            </a:endParaRP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让PPT飞起来丨pptshare.qzone.qq.com">
  <a:themeElements>
    <a:clrScheme name="让PPT飞起来丨pptshare.qzone.qq.com 4">
      <a:dk1>
        <a:srgbClr val="000000"/>
      </a:dk1>
      <a:lt1>
        <a:srgbClr val="FFFFFF"/>
      </a:lt1>
      <a:dk2>
        <a:srgbClr val="FFFFFF"/>
      </a:dk2>
      <a:lt2>
        <a:srgbClr val="B2B2B2"/>
      </a:lt2>
      <a:accent1>
        <a:srgbClr val="3399FF"/>
      </a:accent1>
      <a:accent2>
        <a:srgbClr val="0875F8"/>
      </a:accent2>
      <a:accent3>
        <a:srgbClr val="FFFFFF"/>
      </a:accent3>
      <a:accent4>
        <a:srgbClr val="000000"/>
      </a:accent4>
      <a:accent5>
        <a:srgbClr val="ADCAFF"/>
      </a:accent5>
      <a:accent6>
        <a:srgbClr val="0669E1"/>
      </a:accent6>
      <a:hlink>
        <a:srgbClr val="0E58C4"/>
      </a:hlink>
      <a:folHlink>
        <a:srgbClr val="B2B2B2"/>
      </a:folHlink>
    </a:clrScheme>
    <a:fontScheme name="让PPT飞起来丨pptshare.qzone.qq.com">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outerShdw dist="17961" dir="13500000" algn="ctr" rotWithShape="0">
            <a:schemeClr val="tx1">
              <a:gamma/>
              <a:shade val="60000"/>
              <a:invGamma/>
            </a:schemeClr>
          </a:outerShdw>
        </a:effectLst>
      </a:spPr>
      <a:bodyPr vert="horz" wrap="squar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defRPr kumimoji="0" lang="zh-CN" sz="1800" b="0" i="0" u="none" strike="noStrike" cap="none" normalizeH="0" baseline="0" smtClean="0">
            <a:ln>
              <a:noFill/>
            </a:ln>
            <a:solidFill>
              <a:schemeClr val="tx1"/>
            </a:solidFill>
            <a:effectLst/>
            <a:latin typeface="Arial" panose="020B0604020202020204" pitchFamily="34" charset="0"/>
            <a:ea typeface="微软雅黑" panose="020B0503020204020204" pitchFamily="34"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outerShdw dist="17961" dir="13500000" algn="ctr" rotWithShape="0">
            <a:schemeClr val="tx1">
              <a:gamma/>
              <a:shade val="60000"/>
              <a:invGamma/>
            </a:schemeClr>
          </a:outerShdw>
        </a:effectLst>
      </a:spPr>
      <a:bodyPr vert="horz" wrap="squar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defRPr kumimoji="0" lang="zh-CN" sz="1800" b="0" i="0" u="none" strike="noStrike" cap="none" normalizeH="0" baseline="0" smtClean="0">
            <a:ln>
              <a:noFill/>
            </a:ln>
            <a:solidFill>
              <a:schemeClr val="tx1"/>
            </a:solidFill>
            <a:effectLst/>
            <a:latin typeface="Arial" panose="020B0604020202020204" pitchFamily="34" charset="0"/>
            <a:ea typeface="微软雅黑" panose="020B0503020204020204" pitchFamily="34" charset="-122"/>
          </a:defRPr>
        </a:defPPr>
      </a:lstStyle>
    </a:lnDef>
  </a:objectDefaults>
  <a:extraClrSchemeLst>
    <a:extraClrScheme>
      <a:clrScheme name="让PPT飞起来丨pptshare.qzone.qq.com 1">
        <a:dk1>
          <a:srgbClr val="000000"/>
        </a:dk1>
        <a:lt1>
          <a:srgbClr val="FFFFFF"/>
        </a:lt1>
        <a:dk2>
          <a:srgbClr val="FFFFFF"/>
        </a:dk2>
        <a:lt2>
          <a:srgbClr val="B2B2B2"/>
        </a:lt2>
        <a:accent1>
          <a:srgbClr val="E20000"/>
        </a:accent1>
        <a:accent2>
          <a:srgbClr val="CC0000"/>
        </a:accent2>
        <a:accent3>
          <a:srgbClr val="FFFFFF"/>
        </a:accent3>
        <a:accent4>
          <a:srgbClr val="000000"/>
        </a:accent4>
        <a:accent5>
          <a:srgbClr val="EEAAAA"/>
        </a:accent5>
        <a:accent6>
          <a:srgbClr val="B90000"/>
        </a:accent6>
        <a:hlink>
          <a:srgbClr val="800000"/>
        </a:hlink>
        <a:folHlink>
          <a:srgbClr val="FFCC00"/>
        </a:folHlink>
      </a:clrScheme>
      <a:clrMap bg1="lt1" tx1="dk1" bg2="lt2" tx2="dk2" accent1="accent1" accent2="accent2" accent3="accent3" accent4="accent4" accent5="accent5" accent6="accent6" hlink="hlink" folHlink="folHlink"/>
    </a:extraClrScheme>
    <a:extraClrScheme>
      <a:clrScheme name="让PPT飞起来丨pptshare.qzone.qq.com 2">
        <a:dk1>
          <a:srgbClr val="000000"/>
        </a:dk1>
        <a:lt1>
          <a:srgbClr val="FFFFFF"/>
        </a:lt1>
        <a:dk2>
          <a:srgbClr val="FFFFFF"/>
        </a:dk2>
        <a:lt2>
          <a:srgbClr val="B2B2B2"/>
        </a:lt2>
        <a:accent1>
          <a:srgbClr val="E20000"/>
        </a:accent1>
        <a:accent2>
          <a:srgbClr val="CC0000"/>
        </a:accent2>
        <a:accent3>
          <a:srgbClr val="FFFFFF"/>
        </a:accent3>
        <a:accent4>
          <a:srgbClr val="000000"/>
        </a:accent4>
        <a:accent5>
          <a:srgbClr val="EEAAAA"/>
        </a:accent5>
        <a:accent6>
          <a:srgbClr val="B90000"/>
        </a:accent6>
        <a:hlink>
          <a:srgbClr val="800000"/>
        </a:hlink>
        <a:folHlink>
          <a:srgbClr val="FFCC00"/>
        </a:folHlink>
      </a:clrScheme>
      <a:clrMap bg1="lt1" tx1="dk1" bg2="lt2" tx2="dk2" accent1="accent1" accent2="accent2" accent3="accent3" accent4="accent4" accent5="accent5" accent6="accent6" hlink="hlink" folHlink="folHlink"/>
    </a:extraClrScheme>
    <a:extraClrScheme>
      <a:clrScheme name="让PPT飞起来丨pptshare.qzone.qq.com 3">
        <a:dk1>
          <a:srgbClr val="000000"/>
        </a:dk1>
        <a:lt1>
          <a:srgbClr val="FFFFFF"/>
        </a:lt1>
        <a:dk2>
          <a:srgbClr val="FFFFFF"/>
        </a:dk2>
        <a:lt2>
          <a:srgbClr val="B2B2B2"/>
        </a:lt2>
        <a:accent1>
          <a:srgbClr val="3399FF"/>
        </a:accent1>
        <a:accent2>
          <a:srgbClr val="0875F8"/>
        </a:accent2>
        <a:accent3>
          <a:srgbClr val="FFFFFF"/>
        </a:accent3>
        <a:accent4>
          <a:srgbClr val="000000"/>
        </a:accent4>
        <a:accent5>
          <a:srgbClr val="ADCAFF"/>
        </a:accent5>
        <a:accent6>
          <a:srgbClr val="0669E1"/>
        </a:accent6>
        <a:hlink>
          <a:srgbClr val="B2B2B2"/>
        </a:hlink>
        <a:folHlink>
          <a:srgbClr val="5F5F5F"/>
        </a:folHlink>
      </a:clrScheme>
      <a:clrMap bg1="lt1" tx1="dk1" bg2="lt2" tx2="dk2" accent1="accent1" accent2="accent2" accent3="accent3" accent4="accent4" accent5="accent5" accent6="accent6" hlink="hlink" folHlink="folHlink"/>
    </a:extraClrScheme>
    <a:extraClrScheme>
      <a:clrScheme name="让PPT飞起来丨pptshare.qzone.qq.com 4">
        <a:dk1>
          <a:srgbClr val="000000"/>
        </a:dk1>
        <a:lt1>
          <a:srgbClr val="FFFFFF"/>
        </a:lt1>
        <a:dk2>
          <a:srgbClr val="FFFFFF"/>
        </a:dk2>
        <a:lt2>
          <a:srgbClr val="B2B2B2"/>
        </a:lt2>
        <a:accent1>
          <a:srgbClr val="3399FF"/>
        </a:accent1>
        <a:accent2>
          <a:srgbClr val="0875F8"/>
        </a:accent2>
        <a:accent3>
          <a:srgbClr val="FFFFFF"/>
        </a:accent3>
        <a:accent4>
          <a:srgbClr val="000000"/>
        </a:accent4>
        <a:accent5>
          <a:srgbClr val="ADCAFF"/>
        </a:accent5>
        <a:accent6>
          <a:srgbClr val="0669E1"/>
        </a:accent6>
        <a:hlink>
          <a:srgbClr val="0E58C4"/>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6981</Words>
  <Application>WPS 演示</Application>
  <PresentationFormat>全屏显示(4:3)</PresentationFormat>
  <Paragraphs>446</Paragraphs>
  <Slides>54</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54</vt:i4>
      </vt:variant>
    </vt:vector>
  </HeadingPairs>
  <TitlesOfParts>
    <vt:vector size="66" baseType="lpstr">
      <vt:lpstr>Arial</vt:lpstr>
      <vt:lpstr>宋体</vt:lpstr>
      <vt:lpstr>Wingdings</vt:lpstr>
      <vt:lpstr>微软雅黑</vt:lpstr>
      <vt:lpstr>华文细黑</vt:lpstr>
      <vt:lpstr>方正小标宋简体</vt:lpstr>
      <vt:lpstr>黑体</vt:lpstr>
      <vt:lpstr>楷体_GB2312</vt:lpstr>
      <vt:lpstr>Arial Black</vt:lpstr>
      <vt:lpstr>仿宋_GB2312</vt:lpstr>
      <vt:lpstr>Arial Unicode MS</vt:lpstr>
      <vt:lpstr>让PPT飞起来丨pptshare.qzone.qq.com</vt:lpstr>
      <vt:lpstr>PowerPoint 演示文稿</vt:lpstr>
      <vt:lpstr>申报对象 </vt:lpstr>
      <vt:lpstr>申报条件</vt:lpstr>
      <vt:lpstr>申报条件</vt:lpstr>
      <vt:lpstr>申报条件</vt:lpstr>
      <vt:lpstr>PowerPoint 演示文稿</vt:lpstr>
      <vt:lpstr>初定工作安排(中小学、幼儿园、中职校）</vt:lpstr>
      <vt:lpstr>申报条件</vt:lpstr>
      <vt:lpstr>申报条件</vt:lpstr>
      <vt:lpstr>申报条件</vt:lpstr>
      <vt:lpstr>PowerPoint 演示文稿</vt:lpstr>
      <vt:lpstr>申报条件</vt:lpstr>
      <vt:lpstr>3.继续教育要求</vt:lpstr>
      <vt:lpstr>评审条件</vt:lpstr>
      <vt:lpstr>评审原则</vt:lpstr>
      <vt:lpstr>评审材料要求</vt:lpstr>
      <vt:lpstr>材料报送要求</vt:lpstr>
      <vt:lpstr>评审工作时间安排</vt:lpstr>
      <vt:lpstr>申报有关问题说明</vt:lpstr>
      <vt:lpstr>关于推荐申报</vt:lpstr>
      <vt:lpstr>已经实行岗位设置的学校</vt:lpstr>
      <vt:lpstr>专技岗空岗数较多的学校推荐算法</vt:lpstr>
      <vt:lpstr>PowerPoint 演示文稿</vt:lpstr>
      <vt:lpstr>PowerPoint 演示文稿</vt:lpstr>
      <vt:lpstr>未实行岗位设置的学校</vt:lpstr>
      <vt:lpstr>PowerPoint 演示文稿</vt:lpstr>
      <vt:lpstr>一体化办学教育集团核心校推荐名额</vt:lpstr>
      <vt:lpstr>关于推荐申报</vt:lpstr>
      <vt:lpstr>关于教师校际流动要求</vt:lpstr>
      <vt:lpstr>关于教师校际流动要求 </vt:lpstr>
      <vt:lpstr>关于材料截止时间</vt:lpstr>
      <vt:lpstr>关于有效学历</vt:lpstr>
      <vt:lpstr>关于所学专业与申报学科一致性</vt:lpstr>
      <vt:lpstr>关于评审材料不规范或缺失</vt:lpstr>
      <vt:lpstr>关于乡村教师</vt:lpstr>
      <vt:lpstr>关于乡村教师</vt:lpstr>
      <vt:lpstr>关于乡村教师</vt:lpstr>
      <vt:lpstr>关于乡村教师</vt:lpstr>
      <vt:lpstr>关于乡村教师</vt:lpstr>
      <vt:lpstr>关于乡村教师</vt:lpstr>
      <vt:lpstr>关于乡村教师</vt:lpstr>
      <vt:lpstr>关于乡村教师</vt:lpstr>
      <vt:lpstr>关于乡村教师</vt:lpstr>
      <vt:lpstr>关于乡村教师</vt:lpstr>
      <vt:lpstr>评审条件-关于评审细则</vt:lpstr>
      <vt:lpstr>评审条件－关于出版物</vt:lpstr>
      <vt:lpstr>评审条件－关于加权</vt:lpstr>
      <vt:lpstr>多元评价</vt:lpstr>
      <vt:lpstr>多元评价</vt:lpstr>
      <vt:lpstr>多元评价</vt:lpstr>
      <vt:lpstr>多元评价</vt:lpstr>
      <vt:lpstr>多元评价</vt:lpstr>
      <vt:lpstr>政策、技术咨询</vt:lpstr>
      <vt:lpstr>PowerPoint 演示文稿</vt:lpstr>
    </vt:vector>
  </TitlesOfParts>
  <Company>上海诺睿网络信息科技有限公司</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璧勬簮鍥剧ず搴?绗?鏈</dc:title>
  <dc:creator>NordriDesign鈩?</dc:creator>
  <dc:description>寰瑧PPT 灏廇鍗氬
http://blog.sina.com.cn/wxppt</dc:description>
  <dc:subject>璧勬簮鍥剧ず搴?绗?鏈</dc:subject>
  <cp:lastModifiedBy>yu</cp:lastModifiedBy>
  <cp:revision>474</cp:revision>
  <dcterms:created xsi:type="dcterms:W3CDTF">2010-02-22T07:41:00Z</dcterms:created>
  <dcterms:modified xsi:type="dcterms:W3CDTF">2022-06-14T02:10:15Z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2052-11.3.0.9228</vt:lpwstr>
  </property>
</Properties>
</file>