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p:sldMasterIdLst>
    <p:sldMasterId id="2147483648" r:id="rId1"/>
  </p:sldMasterIdLst>
  <p:notesMasterIdLst>
    <p:notesMasterId r:id="rId57"/>
  </p:notesMasterIdLst>
  <p:handoutMasterIdLst>
    <p:handoutMasterId r:id="rId58"/>
  </p:handoutMasterIdLst>
  <p:sldIdLst>
    <p:sldId id="572" r:id="rId3"/>
    <p:sldId id="583" r:id="rId4"/>
    <p:sldId id="472" r:id="rId5"/>
    <p:sldId id="547" r:id="rId6"/>
    <p:sldId id="549" r:id="rId7"/>
    <p:sldId id="724" r:id="rId8"/>
    <p:sldId id="646" r:id="rId9"/>
    <p:sldId id="594" r:id="rId10"/>
    <p:sldId id="614" r:id="rId11"/>
    <p:sldId id="615" r:id="rId12"/>
    <p:sldId id="648" r:id="rId13"/>
    <p:sldId id="616" r:id="rId14"/>
    <p:sldId id="725" r:id="rId15"/>
    <p:sldId id="629" r:id="rId16"/>
    <p:sldId id="575" r:id="rId17"/>
    <p:sldId id="607" r:id="rId18"/>
    <p:sldId id="635" r:id="rId19"/>
    <p:sldId id="636" r:id="rId20"/>
    <p:sldId id="552" r:id="rId21"/>
    <p:sldId id="602" r:id="rId22"/>
    <p:sldId id="577" r:id="rId23"/>
    <p:sldId id="608" r:id="rId24"/>
    <p:sldId id="693" r:id="rId25"/>
    <p:sldId id="694" r:id="rId26"/>
    <p:sldId id="578" r:id="rId27"/>
    <p:sldId id="647" r:id="rId28"/>
    <p:sldId id="640" r:id="rId29"/>
    <p:sldId id="603" r:id="rId30"/>
    <p:sldId id="628" r:id="rId31"/>
    <p:sldId id="726" r:id="rId32"/>
    <p:sldId id="596" r:id="rId33"/>
    <p:sldId id="580" r:id="rId34"/>
    <p:sldId id="581" r:id="rId35"/>
    <p:sldId id="601" r:id="rId36"/>
    <p:sldId id="598" r:id="rId37"/>
    <p:sldId id="622" r:id="rId38"/>
    <p:sldId id="621" r:id="rId39"/>
    <p:sldId id="623" r:id="rId40"/>
    <p:sldId id="643" r:id="rId41"/>
    <p:sldId id="644" r:id="rId42"/>
    <p:sldId id="624" r:id="rId43"/>
    <p:sldId id="627" r:id="rId44"/>
    <p:sldId id="641" r:id="rId45"/>
    <p:sldId id="625" r:id="rId46"/>
    <p:sldId id="642" r:id="rId47"/>
    <p:sldId id="588" r:id="rId48"/>
    <p:sldId id="563" r:id="rId49"/>
    <p:sldId id="587" r:id="rId50"/>
    <p:sldId id="600" r:id="rId51"/>
    <p:sldId id="612" r:id="rId52"/>
    <p:sldId id="592" r:id="rId53"/>
    <p:sldId id="605" r:id="rId54"/>
    <p:sldId id="606" r:id="rId55"/>
    <p:sldId id="590" r:id="rId56"/>
  </p:sldIdLst>
  <p:sldSz cx="9144000" cy="6858000" type="screen4x3"/>
  <p:notesSz cx="6807200" cy="993902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5pPr>
    <a:lvl6pPr marL="22860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6pPr>
    <a:lvl7pPr marL="27432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7pPr>
    <a:lvl8pPr marL="32004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8pPr>
    <a:lvl9pPr marL="36576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B2B2B2"/>
    <a:srgbClr val="EAEAEA"/>
    <a:srgbClr val="154169"/>
    <a:srgbClr val="DDDDDD"/>
    <a:srgbClr val="0B469D"/>
    <a:srgbClr val="F8F8F8"/>
    <a:srgbClr val="FF3300"/>
    <a:srgbClr val="CC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294" y="-120"/>
      </p:cViewPr>
      <p:guideLst>
        <p:guide orient="horz" pos="2160"/>
        <p:guide orient="horz" pos="4020"/>
        <p:guide orient="horz" pos="648"/>
        <p:guide pos="5465"/>
        <p:guide pos="2880"/>
        <p:guide pos="29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1" Type="http://schemas.openxmlformats.org/officeDocument/2006/relationships/tableStyles" Target="tableStyles.xml"/><Relationship Id="rId60" Type="http://schemas.openxmlformats.org/officeDocument/2006/relationships/viewProps" Target="viewProps.xml"/><Relationship Id="rId6" Type="http://schemas.openxmlformats.org/officeDocument/2006/relationships/slide" Target="slides/slide4.xml"/><Relationship Id="rId59" Type="http://schemas.openxmlformats.org/officeDocument/2006/relationships/presProps" Target="presProps.xml"/><Relationship Id="rId58" Type="http://schemas.openxmlformats.org/officeDocument/2006/relationships/handoutMaster" Target="handoutMasters/handoutMaster1.xml"/><Relationship Id="rId57" Type="http://schemas.openxmlformats.org/officeDocument/2006/relationships/notesMaster" Target="notesMasters/notesMaster1.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50263" cy="496888"/>
          </a:xfrm>
          <a:prstGeom prst="rect">
            <a:avLst/>
          </a:prstGeom>
          <a:noFill/>
          <a:ln w="9525">
            <a:noFill/>
            <a:miter lim="800000"/>
          </a:ln>
          <a:effectLst/>
        </p:spPr>
        <p:txBody>
          <a:bodyPr vert="horz" wrap="square" lIns="91440" tIns="45720" rIns="91440" bIns="45720" numCol="1" anchor="t" anchorCtr="0" compatLnSpc="1"/>
          <a:lstStyle>
            <a:lvl1pPr eaLnBrk="0" hangingPunct="0">
              <a:defRPr sz="1200" b="1"/>
            </a:lvl1pPr>
          </a:lstStyle>
          <a:p>
            <a:endParaRPr lang="zh-CN" altLang="en-US"/>
          </a:p>
        </p:txBody>
      </p:sp>
      <p:sp>
        <p:nvSpPr>
          <p:cNvPr id="62467" name="Rectangle 3"/>
          <p:cNvSpPr>
            <a:spLocks noGrp="1" noChangeArrowheads="1"/>
          </p:cNvSpPr>
          <p:nvPr>
            <p:ph type="dt" sz="quarter" idx="1"/>
          </p:nvPr>
        </p:nvSpPr>
        <p:spPr bwMode="auto">
          <a:xfrm>
            <a:off x="3855349" y="0"/>
            <a:ext cx="2950263" cy="496888"/>
          </a:xfrm>
          <a:prstGeom prst="rect">
            <a:avLst/>
          </a:prstGeom>
          <a:noFill/>
          <a:ln w="9525">
            <a:noFill/>
            <a:miter lim="800000"/>
          </a:ln>
          <a:effectLst/>
        </p:spPr>
        <p:txBody>
          <a:bodyPr vert="horz" wrap="square" lIns="91440" tIns="45720" rIns="91440" bIns="45720" numCol="1" anchor="t" anchorCtr="0" compatLnSpc="1"/>
          <a:lstStyle>
            <a:lvl1pPr algn="r" eaLnBrk="0" hangingPunct="0">
              <a:defRPr sz="1200" b="1"/>
            </a:lvl1pPr>
          </a:lstStyle>
          <a:p>
            <a:fld id="{7AC8C8C0-20DB-40AD-8FE9-578CFCD665B8}" type="datetimeFigureOut">
              <a:rPr lang="zh-CN" altLang="en-US"/>
            </a:fld>
            <a:endParaRPr lang="en-US" altLang="zh-CN"/>
          </a:p>
        </p:txBody>
      </p:sp>
      <p:sp>
        <p:nvSpPr>
          <p:cNvPr id="62468" name="Rectangle 4"/>
          <p:cNvSpPr>
            <a:spLocks noGrp="1" noChangeArrowheads="1"/>
          </p:cNvSpPr>
          <p:nvPr>
            <p:ph type="ftr" sz="quarter" idx="2"/>
          </p:nvPr>
        </p:nvSpPr>
        <p:spPr bwMode="auto">
          <a:xfrm>
            <a:off x="0" y="9440864"/>
            <a:ext cx="2950263" cy="496887"/>
          </a:xfrm>
          <a:prstGeom prst="rect">
            <a:avLst/>
          </a:prstGeom>
          <a:noFill/>
          <a:ln w="9525">
            <a:noFill/>
            <a:miter lim="800000"/>
          </a:ln>
          <a:effectLst/>
        </p:spPr>
        <p:txBody>
          <a:bodyPr vert="horz" wrap="square" lIns="91440" tIns="45720" rIns="91440" bIns="45720" numCol="1" anchor="b" anchorCtr="0" compatLnSpc="1"/>
          <a:lstStyle>
            <a:lvl1pPr eaLnBrk="0" hangingPunct="0">
              <a:defRPr sz="1200" b="1"/>
            </a:lvl1pPr>
          </a:lstStyle>
          <a:p>
            <a:endParaRPr lang="en-US" altLang="zh-CN"/>
          </a:p>
        </p:txBody>
      </p:sp>
      <p:sp>
        <p:nvSpPr>
          <p:cNvPr id="62469" name="Rectangle 5"/>
          <p:cNvSpPr>
            <a:spLocks noGrp="1" noChangeArrowheads="1"/>
          </p:cNvSpPr>
          <p:nvPr>
            <p:ph type="sldNum" sz="quarter" idx="3"/>
          </p:nvPr>
        </p:nvSpPr>
        <p:spPr bwMode="auto">
          <a:xfrm>
            <a:off x="3855349" y="9440864"/>
            <a:ext cx="2950263" cy="496887"/>
          </a:xfrm>
          <a:prstGeom prst="rect">
            <a:avLst/>
          </a:prstGeom>
          <a:noFill/>
          <a:ln w="9525">
            <a:noFill/>
            <a:miter lim="800000"/>
          </a:ln>
          <a:effectLst/>
        </p:spPr>
        <p:txBody>
          <a:bodyPr vert="horz" wrap="square" lIns="91440" tIns="45720" rIns="91440" bIns="45720" numCol="1" anchor="b" anchorCtr="0" compatLnSpc="1"/>
          <a:lstStyle>
            <a:lvl1pPr algn="r" eaLnBrk="0" hangingPunct="0">
              <a:defRPr sz="1200" b="1"/>
            </a:lvl1pPr>
          </a:lstStyle>
          <a:p>
            <a:fld id="{5ED6015A-EFCC-4F03-86D9-DD5A99398B94}" type="slidenum">
              <a:rPr lang="zh-CN" altLang="en-US"/>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48675" cy="495300"/>
          </a:xfrm>
          <a:prstGeom prst="rect">
            <a:avLst/>
          </a:prstGeom>
          <a:noFill/>
          <a:ln w="9525">
            <a:noFill/>
            <a:miter lim="800000"/>
          </a:ln>
        </p:spPr>
        <p:txBody>
          <a:bodyPr vert="horz" wrap="square" lIns="91440" tIns="45720" rIns="91440" bIns="45720" numCol="1" anchor="t" anchorCtr="0" compatLnSpc="1"/>
          <a:lstStyle>
            <a:lvl1pPr>
              <a:defRPr sz="1200" b="1">
                <a:ea typeface="华文细黑" panose="02010600040101010101" pitchFamily="2" charset="-122"/>
              </a:defRPr>
            </a:lvl1pPr>
          </a:lstStyle>
          <a:p>
            <a:endParaRPr lang="en-US"/>
          </a:p>
        </p:txBody>
      </p:sp>
      <p:sp>
        <p:nvSpPr>
          <p:cNvPr id="2051" name="Rectangle 3"/>
          <p:cNvSpPr>
            <a:spLocks noGrp="1" noChangeArrowheads="1"/>
          </p:cNvSpPr>
          <p:nvPr>
            <p:ph type="dt" idx="1"/>
          </p:nvPr>
        </p:nvSpPr>
        <p:spPr bwMode="auto">
          <a:xfrm>
            <a:off x="3855349" y="0"/>
            <a:ext cx="2950263" cy="495300"/>
          </a:xfrm>
          <a:prstGeom prst="rect">
            <a:avLst/>
          </a:prstGeom>
          <a:noFill/>
          <a:ln w="9525">
            <a:noFill/>
            <a:miter lim="800000"/>
          </a:ln>
        </p:spPr>
        <p:txBody>
          <a:bodyPr vert="horz" wrap="square" lIns="91440" tIns="45720" rIns="91440" bIns="45720" numCol="1" anchor="t" anchorCtr="0" compatLnSpc="1"/>
          <a:lstStyle>
            <a:lvl1pPr algn="r">
              <a:defRPr sz="1200" b="1">
                <a:ea typeface="华文细黑" panose="02010600040101010101" pitchFamily="2" charset="-122"/>
              </a:defRPr>
            </a:lvl1pPr>
          </a:lstStyle>
          <a:p>
            <a:endParaRPr lang="en-US"/>
          </a:p>
        </p:txBody>
      </p:sp>
      <p:sp>
        <p:nvSpPr>
          <p:cNvPr id="2052" name="Rectangle 4"/>
          <p:cNvSpPr>
            <a:spLocks noGrp="1" noRot="1" noChangeAspect="1" noChangeArrowheads="1"/>
          </p:cNvSpPr>
          <p:nvPr>
            <p:ph type="sldImg" idx="2"/>
          </p:nvPr>
        </p:nvSpPr>
        <p:spPr bwMode="auto">
          <a:xfrm>
            <a:off x="919163" y="744538"/>
            <a:ext cx="4967287" cy="3727450"/>
          </a:xfrm>
          <a:prstGeom prst="rect">
            <a:avLst/>
          </a:prstGeom>
          <a:noFill/>
          <a:ln w="9525">
            <a:noFill/>
            <a:miter lim="800000"/>
          </a:ln>
        </p:spPr>
      </p:sp>
      <p:sp>
        <p:nvSpPr>
          <p:cNvPr id="2053" name="Rectangle 5"/>
          <p:cNvSpPr>
            <a:spLocks noGrp="1" noChangeArrowheads="1"/>
          </p:cNvSpPr>
          <p:nvPr>
            <p:ph type="body" sz="quarter" idx="3"/>
          </p:nvPr>
        </p:nvSpPr>
        <p:spPr bwMode="auto">
          <a:xfrm>
            <a:off x="679609" y="4721225"/>
            <a:ext cx="5446395" cy="4471988"/>
          </a:xfrm>
          <a:prstGeom prst="rect">
            <a:avLst/>
          </a:prstGeom>
          <a:noFill/>
          <a:ln w="9525">
            <a:noFill/>
            <a:miter lim="800000"/>
          </a:ln>
        </p:spPr>
        <p:txBody>
          <a:bodyPr vert="horz" wrap="square" lIns="91440" tIns="45720" rIns="91440" bIns="45720" numCol="1" anchor="ctr"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2054" name="Rectangle 6"/>
          <p:cNvSpPr>
            <a:spLocks noGrp="1" noChangeArrowheads="1"/>
          </p:cNvSpPr>
          <p:nvPr>
            <p:ph type="ftr" sz="quarter" idx="4"/>
          </p:nvPr>
        </p:nvSpPr>
        <p:spPr bwMode="auto">
          <a:xfrm>
            <a:off x="0" y="9440864"/>
            <a:ext cx="2948675" cy="496887"/>
          </a:xfrm>
          <a:prstGeom prst="rect">
            <a:avLst/>
          </a:prstGeom>
          <a:noFill/>
          <a:ln w="9525">
            <a:noFill/>
            <a:miter lim="800000"/>
          </a:ln>
        </p:spPr>
        <p:txBody>
          <a:bodyPr vert="horz" wrap="square" lIns="91440" tIns="45720" rIns="91440" bIns="45720" numCol="1" anchor="b" anchorCtr="0" compatLnSpc="1"/>
          <a:lstStyle>
            <a:lvl1pPr>
              <a:defRPr sz="1200" b="1">
                <a:ea typeface="华文细黑" panose="02010600040101010101" pitchFamily="2" charset="-122"/>
              </a:defRPr>
            </a:lvl1pPr>
          </a:lstStyle>
          <a:p>
            <a:endParaRPr lang="en-US"/>
          </a:p>
        </p:txBody>
      </p:sp>
      <p:sp>
        <p:nvSpPr>
          <p:cNvPr id="2055" name="Rectangle 7"/>
          <p:cNvSpPr>
            <a:spLocks noGrp="1" noChangeArrowheads="1"/>
          </p:cNvSpPr>
          <p:nvPr>
            <p:ph type="sldNum" sz="quarter" idx="5"/>
          </p:nvPr>
        </p:nvSpPr>
        <p:spPr bwMode="auto">
          <a:xfrm>
            <a:off x="3855349" y="9440864"/>
            <a:ext cx="2950263" cy="496887"/>
          </a:xfrm>
          <a:prstGeom prst="rect">
            <a:avLst/>
          </a:prstGeom>
          <a:noFill/>
          <a:ln w="9525">
            <a:noFill/>
            <a:miter lim="800000"/>
          </a:ln>
        </p:spPr>
        <p:txBody>
          <a:bodyPr vert="horz" wrap="square" lIns="91440" tIns="45720" rIns="91440" bIns="45720" numCol="1" anchor="b" anchorCtr="0" compatLnSpc="1"/>
          <a:lstStyle>
            <a:lvl1pPr algn="r">
              <a:defRPr sz="1200" b="1">
                <a:ea typeface="华文细黑" panose="02010600040101010101" pitchFamily="2" charset="-122"/>
              </a:defRPr>
            </a:lvl1pPr>
          </a:lstStyle>
          <a:p>
            <a:fld id="{0C35660F-53A8-48DB-A680-22A7B113A5AD}" type="slidenum">
              <a:rPr lang="en-US"/>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8" y="142875"/>
            <a:ext cx="2051050" cy="62388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68313" y="142875"/>
            <a:ext cx="6003925" cy="623887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68313" y="1441450"/>
            <a:ext cx="4027487" cy="494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441450"/>
            <a:ext cx="4027488" cy="494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矩形 1"/>
          <p:cNvSpPr>
            <a:spLocks noChangeArrowheads="1"/>
          </p:cNvSpPr>
          <p:nvPr/>
        </p:nvSpPr>
        <p:spPr bwMode="auto">
          <a:xfrm>
            <a:off x="0" y="0"/>
            <a:ext cx="9144000" cy="908050"/>
          </a:xfrm>
          <a:prstGeom prst="rect">
            <a:avLst/>
          </a:prstGeom>
          <a:gradFill rotWithShape="1">
            <a:gsLst>
              <a:gs pos="0">
                <a:srgbClr val="B7D9FF"/>
              </a:gs>
              <a:gs pos="35001">
                <a:srgbClr val="CBE3FF"/>
              </a:gs>
              <a:gs pos="100000">
                <a:srgbClr val="E8F3FF"/>
              </a:gs>
            </a:gsLst>
            <a:lin ang="5400000" scaled="1"/>
          </a:gradFill>
          <a:ln w="9525">
            <a:noFill/>
            <a:miter lim="800000"/>
          </a:ln>
          <a:effectLst>
            <a:outerShdw dist="20000" dir="5400000" algn="ctr" rotWithShape="0">
              <a:srgbClr val="000000">
                <a:alpha val="31999"/>
              </a:srgbClr>
            </a:outerShdw>
          </a:effectLst>
        </p:spPr>
        <p:txBody>
          <a:bodyPr anchor="ctr"/>
          <a:lstStyle/>
          <a:p>
            <a:pPr algn="ctr"/>
            <a:endParaRPr lang="zh-CN" altLang="en-US" b="1">
              <a:solidFill>
                <a:srgbClr val="000000"/>
              </a:solidFill>
            </a:endParaRPr>
          </a:p>
        </p:txBody>
      </p:sp>
      <p:sp>
        <p:nvSpPr>
          <p:cNvPr id="1027" name="Rectangle 3"/>
          <p:cNvSpPr>
            <a:spLocks noGrp="1" noChangeArrowheads="1"/>
          </p:cNvSpPr>
          <p:nvPr>
            <p:ph type="title"/>
          </p:nvPr>
        </p:nvSpPr>
        <p:spPr bwMode="auto">
          <a:xfrm>
            <a:off x="468313" y="142875"/>
            <a:ext cx="8207375" cy="649288"/>
          </a:xfrm>
          <a:prstGeom prst="rect">
            <a:avLst/>
          </a:prstGeom>
          <a:noFill/>
          <a:ln w="9525">
            <a:noFill/>
            <a:miter lim="800000"/>
          </a:ln>
        </p:spPr>
        <p:txBody>
          <a:bodyPr vert="horz" wrap="square" lIns="91440" tIns="45720" rIns="91440" bIns="45720" numCol="1" anchor="ctr" anchorCtr="0" compatLnSpc="1"/>
          <a:lstStyle/>
          <a:p>
            <a:pPr lvl="0"/>
            <a:r>
              <a:rPr lang="zh-CN" altLang="en-US" smtClean="0"/>
              <a:t>标题文本样式：微软雅黑</a:t>
            </a:r>
            <a:r>
              <a:rPr lang="en-US" altLang="zh-CN" smtClean="0"/>
              <a:t>/26</a:t>
            </a:r>
            <a:r>
              <a:rPr lang="zh-CN" altLang="en-US" smtClean="0"/>
              <a:t>号  </a:t>
            </a:r>
            <a:r>
              <a:rPr lang="en-US" altLang="zh-CN" smtClean="0"/>
              <a:t>Arial/26pt</a:t>
            </a:r>
            <a:endParaRPr lang="en-US" altLang="zh-CN" smtClean="0"/>
          </a:p>
        </p:txBody>
      </p:sp>
      <p:sp>
        <p:nvSpPr>
          <p:cNvPr id="1028" name="Rectangle 4"/>
          <p:cNvSpPr>
            <a:spLocks noGrp="1" noChangeArrowheads="1"/>
          </p:cNvSpPr>
          <p:nvPr>
            <p:ph type="body" idx="1"/>
          </p:nvPr>
        </p:nvSpPr>
        <p:spPr bwMode="auto">
          <a:xfrm>
            <a:off x="468313" y="1441450"/>
            <a:ext cx="8207375" cy="4940300"/>
          </a:xfrm>
          <a:prstGeom prst="rect">
            <a:avLst/>
          </a:prstGeom>
          <a:noFill/>
          <a:ln w="9525">
            <a:noFill/>
            <a:miter lim="800000"/>
          </a:ln>
        </p:spPr>
        <p:txBody>
          <a:bodyPr vert="horz" wrap="square" lIns="91440" tIns="45720" rIns="91440" bIns="45720" numCol="1" anchor="t" anchorCtr="0" compatLnSpc="1"/>
          <a:lstStyle/>
          <a:p>
            <a:pPr lvl="0"/>
            <a:r>
              <a:rPr lang="zh-CN" altLang="en-US" smtClean="0"/>
              <a:t>第一级内容文本样式：微软雅黑</a:t>
            </a:r>
            <a:r>
              <a:rPr lang="en-US" altLang="zh-CN" smtClean="0"/>
              <a:t>/20</a:t>
            </a:r>
            <a:r>
              <a:rPr lang="zh-CN" altLang="en-US" smtClean="0"/>
              <a:t>号  </a:t>
            </a:r>
            <a:r>
              <a:rPr lang="en-US" altLang="zh-CN" smtClean="0"/>
              <a:t>Arial/20pt</a:t>
            </a:r>
            <a:endParaRPr lang="en-US" altLang="zh-CN" smtClean="0"/>
          </a:p>
          <a:p>
            <a:pPr lvl="1"/>
            <a:r>
              <a:rPr lang="zh-CN" altLang="en-US" smtClean="0"/>
              <a:t>第二级内容文本样式：微软雅黑</a:t>
            </a:r>
            <a:r>
              <a:rPr lang="en-US" altLang="zh-CN" smtClean="0"/>
              <a:t>/18</a:t>
            </a:r>
            <a:r>
              <a:rPr lang="zh-CN" altLang="en-US" smtClean="0"/>
              <a:t>号  </a:t>
            </a:r>
            <a:r>
              <a:rPr lang="en-US" altLang="zh-CN" smtClean="0"/>
              <a:t>Arial/18pt</a:t>
            </a:r>
            <a:endParaRPr lang="en-US" altLang="zh-CN" smtClean="0"/>
          </a:p>
          <a:p>
            <a:pPr lvl="2"/>
            <a:r>
              <a:rPr lang="zh-CN" altLang="en-US" smtClean="0"/>
              <a:t>第三级内容文本样式：微软雅黑</a:t>
            </a:r>
            <a:r>
              <a:rPr lang="en-US" altLang="zh-CN" smtClean="0"/>
              <a:t>/16</a:t>
            </a:r>
            <a:r>
              <a:rPr lang="zh-CN" altLang="en-US" smtClean="0"/>
              <a:t>号  </a:t>
            </a:r>
            <a:r>
              <a:rPr lang="en-US" altLang="zh-CN" smtClean="0"/>
              <a:t>Arial/16pt</a:t>
            </a:r>
            <a:endParaRPr lang="en-US" altLang="zh-CN" smtClean="0"/>
          </a:p>
          <a:p>
            <a:pPr lvl="3"/>
            <a:r>
              <a:rPr lang="zh-CN" altLang="en-US" smtClean="0"/>
              <a:t>第四级内容文本样式：微软雅黑</a:t>
            </a:r>
            <a:r>
              <a:rPr lang="en-US" altLang="zh-CN" smtClean="0"/>
              <a:t>/14</a:t>
            </a:r>
            <a:r>
              <a:rPr lang="zh-CN" altLang="en-US" smtClean="0"/>
              <a:t>号  </a:t>
            </a:r>
            <a:r>
              <a:rPr lang="en-US" altLang="zh-CN" smtClean="0"/>
              <a:t>Arial/14pt</a:t>
            </a:r>
            <a:endParaRPr lang="en-US" altLang="zh-CN" smtClean="0"/>
          </a:p>
          <a:p>
            <a:pPr lvl="4"/>
            <a:r>
              <a:rPr lang="zh-CN" altLang="en-US" smtClean="0"/>
              <a:t>第五级内容文本样式：微软雅黑</a:t>
            </a:r>
            <a:r>
              <a:rPr lang="en-US" altLang="zh-CN" smtClean="0"/>
              <a:t>/12</a:t>
            </a:r>
            <a:r>
              <a:rPr lang="zh-CN" altLang="en-US" smtClean="0"/>
              <a:t>号  </a:t>
            </a:r>
            <a:r>
              <a:rPr lang="en-US" altLang="zh-CN" smtClean="0"/>
              <a:t>Arial/12pt</a:t>
            </a:r>
            <a:endParaRPr lang="en-US" altLang="zh-CN"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l" rtl="0" eaLnBrk="0" fontAlgn="base" hangingPunct="0">
        <a:spcBef>
          <a:spcPct val="0"/>
        </a:spcBef>
        <a:spcAft>
          <a:spcPct val="0"/>
        </a:spcAft>
        <a:defRPr sz="2800" b="1">
          <a:solidFill>
            <a:srgbClr val="054FA9"/>
          </a:solidFill>
          <a:latin typeface="+mj-lt"/>
          <a:ea typeface="+mj-ea"/>
          <a:cs typeface="+mj-cs"/>
        </a:defRPr>
      </a:lvl1pPr>
      <a:lvl2pPr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2pPr>
      <a:lvl3pPr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3pPr>
      <a:lvl4pPr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4pPr>
      <a:lvl5pPr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5pPr>
      <a:lvl6pPr marL="457200"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6pPr>
      <a:lvl7pPr marL="914400"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7pPr>
      <a:lvl8pPr marL="1371600"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8pPr>
      <a:lvl9pPr marL="1828800"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9pPr>
    </p:titleStyle>
    <p:bodyStyle>
      <a:lvl1pPr marL="180975" indent="-18097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2000" b="1">
          <a:solidFill>
            <a:schemeClr val="tx1"/>
          </a:solidFill>
          <a:latin typeface="+mn-lt"/>
          <a:ea typeface="+mn-ea"/>
          <a:cs typeface="+mn-cs"/>
        </a:defRPr>
      </a:lvl1pPr>
      <a:lvl2pPr marL="541655" indent="-18097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b="1">
          <a:solidFill>
            <a:schemeClr val="tx1"/>
          </a:solidFill>
          <a:latin typeface="+mn-lt"/>
          <a:ea typeface="+mn-ea"/>
        </a:defRPr>
      </a:lvl2pPr>
      <a:lvl3pPr marL="895350" indent="-17462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600" b="1">
          <a:solidFill>
            <a:schemeClr val="tx1"/>
          </a:solidFill>
          <a:latin typeface="+mn-lt"/>
          <a:ea typeface="+mn-ea"/>
        </a:defRPr>
      </a:lvl3pPr>
      <a:lvl4pPr marL="1256030" indent="-18097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400" b="1">
          <a:solidFill>
            <a:schemeClr val="tx1"/>
          </a:solidFill>
          <a:latin typeface="+mn-lt"/>
          <a:ea typeface="+mn-ea"/>
        </a:defRPr>
      </a:lvl4pPr>
      <a:lvl5pPr marL="16192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5pPr>
      <a:lvl6pPr marL="20764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6pPr>
      <a:lvl7pPr marL="25336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7pPr>
      <a:lvl8pPr marL="29908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8pPr>
      <a:lvl9pPr marL="34480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nvSpPr>
        <p:spPr bwMode="auto">
          <a:xfrm>
            <a:off x="785786" y="2285992"/>
            <a:ext cx="7772400" cy="1143000"/>
          </a:xfrm>
          <a:prstGeom prst="rect">
            <a:avLst/>
          </a:prstGeom>
          <a:noFill/>
          <a:ln w="9525">
            <a:noFill/>
            <a:bevel/>
          </a:ln>
          <a:effectLst/>
        </p:spPr>
        <p:txBody>
          <a:bodyPr anchor="ctr"/>
          <a:lstStyle/>
          <a:p>
            <a:pPr algn="ctr" eaLnBrk="0" hangingPunct="0">
              <a:buFontTx/>
              <a:buNone/>
            </a:pPr>
            <a:r>
              <a:rPr lang="en-US" altLang="zh-CN" sz="5800" b="1" dirty="0" smtClean="0">
                <a:latin typeface="方正小标宋简体" panose="02010601030101010101" pitchFamily="2" charset="-122"/>
                <a:ea typeface="方正小标宋简体" panose="02010601030101010101" pitchFamily="2" charset="-122"/>
              </a:rPr>
              <a:t>2022</a:t>
            </a:r>
            <a:r>
              <a:rPr lang="zh-CN" altLang="en-US" sz="5800" b="1" dirty="0" smtClean="0">
                <a:latin typeface="方正小标宋简体" panose="02010601030101010101" pitchFamily="2" charset="-122"/>
                <a:ea typeface="方正小标宋简体" panose="02010601030101010101" pitchFamily="2" charset="-122"/>
              </a:rPr>
              <a:t>年</a:t>
            </a:r>
            <a:r>
              <a:rPr lang="zh-CN" altLang="en-US" sz="5800" b="1" dirty="0">
                <a:latin typeface="方正小标宋简体" panose="02010601030101010101" pitchFamily="2" charset="-122"/>
                <a:ea typeface="方正小标宋简体" panose="02010601030101010101" pitchFamily="2" charset="-122"/>
              </a:rPr>
              <a:t>职评文件</a:t>
            </a:r>
            <a:br>
              <a:rPr lang="zh-CN" altLang="en-US" sz="5800" b="1" dirty="0">
                <a:latin typeface="方正小标宋简体" panose="02010601030101010101" pitchFamily="2" charset="-122"/>
                <a:ea typeface="方正小标宋简体" panose="02010601030101010101" pitchFamily="2" charset="-122"/>
              </a:rPr>
            </a:br>
            <a:r>
              <a:rPr lang="zh-CN" altLang="en-US" sz="5800" b="1" dirty="0">
                <a:latin typeface="方正小标宋简体" panose="02010601030101010101" pitchFamily="2" charset="-122"/>
                <a:ea typeface="方正小标宋简体" panose="02010601030101010101" pitchFamily="2" charset="-122"/>
              </a:rPr>
              <a:t>文件解读</a:t>
            </a:r>
            <a:endParaRPr lang="zh-CN" altLang="en-US" sz="5800" b="1" dirty="0">
              <a:latin typeface="方正小标宋简体" panose="02010601030101010101" pitchFamily="2" charset="-122"/>
              <a:ea typeface="方正小标宋简体" panose="02010601030101010101" pitchFamily="2" charset="-122"/>
            </a:endParaRPr>
          </a:p>
        </p:txBody>
      </p:sp>
      <p:sp>
        <p:nvSpPr>
          <p:cNvPr id="2" name="文本框 1"/>
          <p:cNvSpPr txBox="1"/>
          <p:nvPr/>
        </p:nvSpPr>
        <p:spPr>
          <a:xfrm>
            <a:off x="2175510" y="4492625"/>
            <a:ext cx="4792980" cy="645160"/>
          </a:xfrm>
          <a:prstGeom prst="rect">
            <a:avLst/>
          </a:prstGeom>
          <a:noFill/>
        </p:spPr>
        <p:txBody>
          <a:bodyPr wrap="square" rtlCol="0">
            <a:spAutoFit/>
          </a:bodyPr>
          <a:p>
            <a:pPr algn="ctr"/>
            <a:r>
              <a:rPr lang="zh-CN" altLang="en-US"/>
              <a:t>常州市教育局人事与教师工作处</a:t>
            </a:r>
            <a:endParaRPr lang="zh-CN" altLang="en-US"/>
          </a:p>
          <a:p>
            <a:pPr algn="ctr"/>
            <a:r>
              <a:rPr lang="en-US" altLang="zh-CN"/>
              <a:t>2022.06.14</a:t>
            </a:r>
            <a:endParaRPr lang="en-US" altLang="zh-CN"/>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endParaRPr lang="zh-CN" altLang="en-US"/>
          </a:p>
        </p:txBody>
      </p:sp>
      <p:sp>
        <p:nvSpPr>
          <p:cNvPr id="73731"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73732"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73733" name="AutoShape 19"/>
          <p:cNvSpPr>
            <a:spLocks noChangeArrowheads="1"/>
          </p:cNvSpPr>
          <p:nvPr/>
        </p:nvSpPr>
        <p:spPr bwMode="auto">
          <a:xfrm>
            <a:off x="5508625"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73734"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73735"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学历、资历要求</a:t>
            </a:r>
            <a:endParaRPr lang="zh-CN" altLang="en-US" b="1"/>
          </a:p>
        </p:txBody>
      </p:sp>
      <p:sp>
        <p:nvSpPr>
          <p:cNvPr id="73736" name="Rectangle 8"/>
          <p:cNvSpPr>
            <a:spLocks noChangeArrowheads="1"/>
          </p:cNvSpPr>
          <p:nvPr/>
        </p:nvSpPr>
        <p:spPr bwMode="auto">
          <a:xfrm>
            <a:off x="468313" y="1052513"/>
            <a:ext cx="5903912" cy="647700"/>
          </a:xfrm>
          <a:prstGeom prst="rect">
            <a:avLst/>
          </a:prstGeom>
          <a:noFill/>
          <a:ln w="9525">
            <a:noFill/>
            <a:miter lim="800000"/>
          </a:ln>
        </p:spPr>
        <p:txBody>
          <a:bodyPr/>
          <a:lstStyle/>
          <a:p>
            <a:pPr eaLnBrk="0" fontAlgn="ctr" hangingPunct="0">
              <a:lnSpc>
                <a:spcPct val="120000"/>
              </a:lnSpc>
              <a:spcBef>
                <a:spcPct val="20000"/>
              </a:spcBef>
              <a:buClr>
                <a:schemeClr val="accent1"/>
              </a:buClr>
              <a:buSzPct val="60000"/>
              <a:buFont typeface="Wingdings" panose="05000000000000000000" pitchFamily="2" charset="2"/>
              <a:buNone/>
            </a:pPr>
            <a:r>
              <a:rPr lang="en-US" altLang="zh-CN" sz="3200" dirty="0" smtClean="0">
                <a:latin typeface="黑体" panose="02010600030101010101" charset="-122"/>
                <a:ea typeface="黑体" panose="02010600030101010101" charset="-122"/>
              </a:rPr>
              <a:t>2022</a:t>
            </a:r>
            <a:r>
              <a:rPr lang="zh-CN" altLang="en-US" sz="3200" dirty="0" smtClean="0">
                <a:latin typeface="黑体" panose="02010600030101010101" charset="-122"/>
                <a:ea typeface="黑体" panose="02010600030101010101" charset="-122"/>
              </a:rPr>
              <a:t>年</a:t>
            </a:r>
            <a:r>
              <a:rPr lang="zh-CN" altLang="en-US" sz="3200" dirty="0">
                <a:latin typeface="黑体" panose="02010600030101010101" charset="-122"/>
                <a:ea typeface="黑体" panose="02010600030101010101" charset="-122"/>
              </a:rPr>
              <a:t>申报高级教师审核要求：</a:t>
            </a:r>
            <a:r>
              <a:rPr lang="zh-CN" altLang="en-US" sz="2600" dirty="0">
                <a:latin typeface="楷体_GB2312" panose="02010609030101010101" pitchFamily="49" charset="-122"/>
                <a:ea typeface="楷体_GB2312" panose="02010609030101010101" pitchFamily="49" charset="-122"/>
              </a:rPr>
              <a:t>    </a:t>
            </a:r>
            <a:endParaRPr lang="en-US" altLang="zh-CN" sz="2800" dirty="0">
              <a:latin typeface="楷体_GB2312" panose="02010609030101010101" pitchFamily="49" charset="-122"/>
              <a:ea typeface="楷体_GB2312" panose="02010609030101010101" pitchFamily="49" charset="-122"/>
            </a:endParaRPr>
          </a:p>
        </p:txBody>
      </p:sp>
      <p:sp>
        <p:nvSpPr>
          <p:cNvPr id="73737" name="Rectangle 9"/>
          <p:cNvSpPr>
            <a:spLocks noChangeArrowheads="1"/>
          </p:cNvSpPr>
          <p:nvPr/>
        </p:nvSpPr>
        <p:spPr bwMode="auto">
          <a:xfrm>
            <a:off x="539750" y="1591072"/>
            <a:ext cx="8013700" cy="3692525"/>
          </a:xfrm>
          <a:prstGeom prst="rect">
            <a:avLst/>
          </a:prstGeom>
          <a:noFill/>
          <a:ln w="9525">
            <a:noFill/>
            <a:miter lim="800000"/>
          </a:ln>
          <a:effectLst>
            <a:outerShdw dist="17961" dir="13500000" algn="ctr" rotWithShape="0">
              <a:schemeClr val="bg1"/>
            </a:outerShdw>
          </a:effectLst>
        </p:spPr>
        <p:txBody>
          <a:bodyPr anchor="ctr">
            <a:spAutoFit/>
          </a:bodyPr>
          <a:lstStyle/>
          <a:p>
            <a:pPr indent="304800"/>
            <a:endParaRPr lang="zh-CN" altLang="en-US" b="1"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1</a:t>
            </a:r>
            <a:r>
              <a:rPr lang="zh-CN" altLang="en-US" sz="2400" dirty="0">
                <a:latin typeface="楷体_GB2312" panose="02010609030101010101" pitchFamily="49" charset="-122"/>
                <a:ea typeface="楷体_GB2312" panose="02010609030101010101" pitchFamily="49" charset="-122"/>
              </a:rPr>
              <a:t>）本科以上学历：</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smtClean="0">
                <a:latin typeface="楷体_GB2312" panose="02010609030101010101" pitchFamily="49" charset="-122"/>
                <a:ea typeface="楷体_GB2312" panose="02010609030101010101" pitchFamily="49" charset="-122"/>
              </a:rPr>
              <a:t>①获得本科以上学历。</a:t>
            </a:r>
            <a:r>
              <a:rPr lang="zh-CN" altLang="en-US" sz="2400" dirty="0">
                <a:latin typeface="楷体_GB2312" panose="02010609030101010101" pitchFamily="49" charset="-122"/>
                <a:ea typeface="楷体_GB2312" panose="02010609030101010101" pitchFamily="49" charset="-122"/>
              </a:rPr>
              <a:t>查看毕业证书。</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②中级职称受聘时间最晚为</a:t>
            </a:r>
            <a:r>
              <a:rPr lang="en-US" altLang="zh-CN" sz="2400" dirty="0" smtClean="0">
                <a:latin typeface="楷体_GB2312" panose="02010609030101010101" pitchFamily="49" charset="-122"/>
                <a:ea typeface="楷体_GB2312" panose="02010609030101010101" pitchFamily="49" charset="-122"/>
              </a:rPr>
              <a:t>2016</a:t>
            </a:r>
            <a:r>
              <a:rPr lang="zh-CN" altLang="en-US" sz="2400" dirty="0" smtClean="0">
                <a:latin typeface="楷体_GB2312" panose="02010609030101010101" pitchFamily="49" charset="-122"/>
                <a:ea typeface="楷体_GB2312" panose="02010609030101010101" pitchFamily="49" charset="-122"/>
              </a:rPr>
              <a:t>年</a:t>
            </a:r>
            <a:r>
              <a:rPr lang="en-US" altLang="zh-CN" sz="2400" dirty="0">
                <a:latin typeface="楷体_GB2312" panose="02010609030101010101" pitchFamily="49" charset="-122"/>
                <a:ea typeface="楷体_GB2312" panose="02010609030101010101" pitchFamily="49" charset="-122"/>
              </a:rPr>
              <a:t>12</a:t>
            </a:r>
            <a:r>
              <a:rPr lang="zh-CN" altLang="en-US" sz="2400" dirty="0">
                <a:latin typeface="楷体_GB2312" panose="02010609030101010101" pitchFamily="49" charset="-122"/>
                <a:ea typeface="楷体_GB2312" panose="02010609030101010101" pitchFamily="49" charset="-122"/>
              </a:rPr>
              <a:t>月</a:t>
            </a:r>
            <a:r>
              <a:rPr lang="en-US" altLang="zh-CN" sz="2400" dirty="0">
                <a:latin typeface="楷体_GB2312" panose="02010609030101010101" pitchFamily="49" charset="-122"/>
                <a:ea typeface="楷体_GB2312" panose="02010609030101010101" pitchFamily="49" charset="-122"/>
              </a:rPr>
              <a:t>31</a:t>
            </a:r>
            <a:r>
              <a:rPr lang="zh-CN" altLang="en-US" sz="2400" dirty="0">
                <a:latin typeface="楷体_GB2312" panose="02010609030101010101" pitchFamily="49" charset="-122"/>
                <a:ea typeface="楷体_GB2312" panose="02010609030101010101" pitchFamily="49" charset="-122"/>
              </a:rPr>
              <a:t>日前。查看职称证书和</a:t>
            </a:r>
            <a:r>
              <a:rPr lang="zh-CN" altLang="en-US" sz="2400" dirty="0">
                <a:solidFill>
                  <a:srgbClr val="FF0000"/>
                </a:solidFill>
                <a:latin typeface="楷体_GB2312" panose="02010609030101010101" pitchFamily="49" charset="-122"/>
                <a:ea typeface="楷体_GB2312" panose="02010609030101010101" pitchFamily="49" charset="-122"/>
              </a:rPr>
              <a:t>聘书（聘任中级职称）</a:t>
            </a:r>
            <a:r>
              <a:rPr lang="zh-CN" altLang="en-US" dirty="0">
                <a:latin typeface="楷体_GB2312" panose="02010609030101010101" pitchFamily="49" charset="-122"/>
                <a:ea typeface="楷体_GB2312" panose="02010609030101010101" pitchFamily="49" charset="-122"/>
              </a:rPr>
              <a:t> </a:t>
            </a:r>
            <a:r>
              <a:rPr lang="zh-CN" altLang="en-US" sz="2400" dirty="0">
                <a:latin typeface="楷体_GB2312" panose="02010609030101010101" pitchFamily="49" charset="-122"/>
                <a:ea typeface="楷体_GB2312" panose="02010609030101010101" pitchFamily="49" charset="-122"/>
              </a:rPr>
              <a:t>。</a:t>
            </a:r>
            <a:endParaRPr lang="zh-CN" altLang="en-US" sz="2400" dirty="0">
              <a:latin typeface="楷体_GB2312" panose="02010609030101010101" pitchFamily="49" charset="-122"/>
              <a:ea typeface="楷体_GB2312" panose="02010609030101010101" pitchFamily="49" charset="-122"/>
            </a:endParaRPr>
          </a:p>
          <a:p>
            <a:pPr indent="304800"/>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2</a:t>
            </a:r>
            <a:r>
              <a:rPr lang="zh-CN" altLang="en-US" sz="2400" dirty="0">
                <a:latin typeface="楷体_GB2312" panose="02010609030101010101" pitchFamily="49" charset="-122"/>
                <a:ea typeface="楷体_GB2312" panose="02010609030101010101" pitchFamily="49" charset="-122"/>
              </a:rPr>
              <a:t>）博士学位：</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smtClean="0">
                <a:latin typeface="楷体_GB2312" panose="02010609030101010101" pitchFamily="49" charset="-122"/>
                <a:ea typeface="楷体_GB2312" panose="02010609030101010101" pitchFamily="49" charset="-122"/>
              </a:rPr>
              <a:t>①获得博士学位。</a:t>
            </a:r>
            <a:r>
              <a:rPr lang="zh-CN" altLang="en-US" sz="2400" dirty="0">
                <a:latin typeface="楷体_GB2312" panose="02010609030101010101" pitchFamily="49" charset="-122"/>
                <a:ea typeface="楷体_GB2312" panose="02010609030101010101" pitchFamily="49" charset="-122"/>
              </a:rPr>
              <a:t>查看毕业证书。</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②中级职称受聘时间最晚为</a:t>
            </a:r>
            <a:r>
              <a:rPr lang="en-US" altLang="zh-CN" sz="2400" dirty="0" smtClean="0">
                <a:latin typeface="楷体_GB2312" panose="02010609030101010101" pitchFamily="49" charset="-122"/>
                <a:ea typeface="楷体_GB2312" panose="02010609030101010101" pitchFamily="49" charset="-122"/>
              </a:rPr>
              <a:t>2019</a:t>
            </a:r>
            <a:r>
              <a:rPr lang="zh-CN" altLang="en-US" sz="2400" dirty="0" smtClean="0">
                <a:latin typeface="楷体_GB2312" panose="02010609030101010101" pitchFamily="49" charset="-122"/>
                <a:ea typeface="楷体_GB2312" panose="02010609030101010101" pitchFamily="49" charset="-122"/>
              </a:rPr>
              <a:t>年</a:t>
            </a:r>
            <a:r>
              <a:rPr lang="en-US" altLang="zh-CN" sz="2400" dirty="0">
                <a:latin typeface="楷体_GB2312" panose="02010609030101010101" pitchFamily="49" charset="-122"/>
                <a:ea typeface="楷体_GB2312" panose="02010609030101010101" pitchFamily="49" charset="-122"/>
              </a:rPr>
              <a:t>12</a:t>
            </a:r>
            <a:r>
              <a:rPr lang="zh-CN" altLang="en-US" sz="2400" dirty="0">
                <a:latin typeface="楷体_GB2312" panose="02010609030101010101" pitchFamily="49" charset="-122"/>
                <a:ea typeface="楷体_GB2312" panose="02010609030101010101" pitchFamily="49" charset="-122"/>
              </a:rPr>
              <a:t>月</a:t>
            </a:r>
            <a:r>
              <a:rPr lang="en-US" altLang="zh-CN" sz="2400" dirty="0">
                <a:latin typeface="楷体_GB2312" panose="02010609030101010101" pitchFamily="49" charset="-122"/>
                <a:ea typeface="楷体_GB2312" panose="02010609030101010101" pitchFamily="49" charset="-122"/>
              </a:rPr>
              <a:t>31</a:t>
            </a:r>
            <a:r>
              <a:rPr lang="zh-CN" altLang="en-US" sz="2400" dirty="0">
                <a:latin typeface="楷体_GB2312" panose="02010609030101010101" pitchFamily="49" charset="-122"/>
                <a:ea typeface="楷体_GB2312" panose="02010609030101010101" pitchFamily="49" charset="-122"/>
              </a:rPr>
              <a:t>日前。查看职称证书和</a:t>
            </a:r>
            <a:r>
              <a:rPr lang="zh-CN" altLang="en-US" sz="2400" dirty="0">
                <a:solidFill>
                  <a:srgbClr val="FF0000"/>
                </a:solidFill>
                <a:latin typeface="楷体_GB2312" panose="02010609030101010101" pitchFamily="49" charset="-122"/>
                <a:ea typeface="楷体_GB2312" panose="02010609030101010101" pitchFamily="49" charset="-122"/>
              </a:rPr>
              <a:t>聘书（聘任中级职称）</a:t>
            </a:r>
            <a:r>
              <a:rPr lang="zh-CN" altLang="en-US" dirty="0">
                <a:latin typeface="楷体_GB2312" panose="02010609030101010101" pitchFamily="49" charset="-122"/>
                <a:ea typeface="楷体_GB2312" panose="02010609030101010101" pitchFamily="49" charset="-122"/>
              </a:rPr>
              <a:t> </a:t>
            </a:r>
            <a:r>
              <a:rPr lang="zh-CN" altLang="en-US" sz="2400" dirty="0">
                <a:latin typeface="楷体_GB2312" panose="02010609030101010101" pitchFamily="49" charset="-122"/>
                <a:ea typeface="楷体_GB2312" panose="02010609030101010101" pitchFamily="49" charset="-122"/>
              </a:rPr>
              <a:t>。</a:t>
            </a:r>
            <a:endParaRPr lang="zh-CN" altLang="en-US" sz="2400"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42910" y="1214422"/>
            <a:ext cx="7786742" cy="1568450"/>
          </a:xfrm>
          <a:prstGeom prst="rect">
            <a:avLst/>
          </a:prstGeom>
        </p:spPr>
        <p:txBody>
          <a:bodyPr wrap="square">
            <a:spAutoFit/>
          </a:bodyPr>
          <a:lstStyle/>
          <a:p>
            <a:r>
              <a:rPr lang="zh-CN" altLang="en-US" sz="3200" dirty="0" smtClean="0"/>
              <a:t>申报人员取得学历前后年限合并计算，</a:t>
            </a:r>
            <a:r>
              <a:rPr lang="zh-CN" altLang="en-US" sz="3200" dirty="0" smtClean="0">
                <a:solidFill>
                  <a:srgbClr val="FF0000"/>
                </a:solidFill>
              </a:rPr>
              <a:t>资历（任职年限）截止时间为202</a:t>
            </a:r>
            <a:r>
              <a:rPr lang="en-US" altLang="zh-CN" sz="3200" dirty="0" smtClean="0">
                <a:solidFill>
                  <a:srgbClr val="FF0000"/>
                </a:solidFill>
              </a:rPr>
              <a:t>1</a:t>
            </a:r>
            <a:r>
              <a:rPr lang="zh-CN" altLang="en-US" sz="3200" dirty="0" smtClean="0">
                <a:solidFill>
                  <a:srgbClr val="FF0000"/>
                </a:solidFill>
              </a:rPr>
              <a:t>年12月31日。</a:t>
            </a:r>
            <a:endParaRPr lang="zh-CN" altLang="en-US" sz="3200" dirty="0" smtClean="0">
              <a:solidFill>
                <a:srgbClr val="FF0000"/>
              </a:solidFill>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endParaRPr lang="zh-CN" altLang="en-US"/>
          </a:p>
        </p:txBody>
      </p:sp>
      <p:sp>
        <p:nvSpPr>
          <p:cNvPr id="74755"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74756"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74757" name="AutoShape 19"/>
          <p:cNvSpPr>
            <a:spLocks noChangeArrowheads="1"/>
          </p:cNvSpPr>
          <p:nvPr/>
        </p:nvSpPr>
        <p:spPr bwMode="auto">
          <a:xfrm>
            <a:off x="5148263"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74758"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3</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74759"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继续教育要求</a:t>
            </a:r>
            <a:endParaRPr lang="zh-CN" altLang="en-US" sz="2800" b="1">
              <a:solidFill>
                <a:schemeClr val="bg1"/>
              </a:solidFill>
              <a:latin typeface="微软雅黑" panose="020B0503020204020204" pitchFamily="34" charset="-122"/>
            </a:endParaRPr>
          </a:p>
        </p:txBody>
      </p:sp>
      <p:sp>
        <p:nvSpPr>
          <p:cNvPr id="74760" name="AutoShape 3"/>
          <p:cNvSpPr>
            <a:spLocks noChangeArrowheads="1"/>
          </p:cNvSpPr>
          <p:nvPr/>
        </p:nvSpPr>
        <p:spPr bwMode="auto">
          <a:xfrm>
            <a:off x="611188" y="5270500"/>
            <a:ext cx="3671887" cy="1266825"/>
          </a:xfrm>
          <a:prstGeom prst="flowChartManualOperation">
            <a:avLst/>
          </a:prstGeom>
          <a:gradFill rotWithShape="1">
            <a:gsLst>
              <a:gs pos="0">
                <a:schemeClr val="tx1">
                  <a:alpha val="20000"/>
                </a:schemeClr>
              </a:gs>
              <a:gs pos="100000">
                <a:srgbClr val="000000">
                  <a:alpha val="0"/>
                </a:srgbClr>
              </a:gs>
            </a:gsLst>
            <a:lin ang="5400000" scaled="1"/>
          </a:gradFill>
          <a:ln w="9525">
            <a:noFill/>
            <a:miter lim="800000"/>
          </a:ln>
          <a:effectLst/>
        </p:spPr>
        <p:txBody>
          <a:bodyPr/>
          <a:lstStyle/>
          <a:p>
            <a:endParaRPr lang="zh-CN" altLang="en-US" b="1"/>
          </a:p>
        </p:txBody>
      </p:sp>
      <p:grpSp>
        <p:nvGrpSpPr>
          <p:cNvPr id="74761" name="Group 9"/>
          <p:cNvGrpSpPr/>
          <p:nvPr/>
        </p:nvGrpSpPr>
        <p:grpSpPr bwMode="auto">
          <a:xfrm>
            <a:off x="612775" y="3971925"/>
            <a:ext cx="3673475" cy="1727200"/>
            <a:chOff x="0" y="0"/>
            <a:chExt cx="2304" cy="1080"/>
          </a:xfrm>
        </p:grpSpPr>
        <p:sp>
          <p:nvSpPr>
            <p:cNvPr id="74762" name="Freeform 5"/>
            <p:cNvSpPr/>
            <p:nvPr/>
          </p:nvSpPr>
          <p:spPr bwMode="auto">
            <a:xfrm>
              <a:off x="0" y="0"/>
              <a:ext cx="2304" cy="1080"/>
            </a:xfrm>
            <a:custGeom>
              <a:avLst/>
              <a:gdLst>
                <a:gd name="T0" fmla="*/ 0 w 2304"/>
                <a:gd name="T1" fmla="*/ 0 h 1080"/>
                <a:gd name="T2" fmla="*/ 2304 w 2304"/>
                <a:gd name="T3" fmla="*/ 1080 h 1080"/>
              </a:gdLst>
              <a:ahLst/>
              <a:cxnLst>
                <a:cxn ang="0">
                  <a:pos x="2304" y="792"/>
                </a:cxn>
                <a:cxn ang="0">
                  <a:pos x="2298" y="822"/>
                </a:cxn>
                <a:cxn ang="0">
                  <a:pos x="2280" y="850"/>
                </a:cxn>
                <a:cxn ang="0">
                  <a:pos x="2252" y="878"/>
                </a:cxn>
                <a:cxn ang="0">
                  <a:pos x="2214" y="904"/>
                </a:cxn>
                <a:cxn ang="0">
                  <a:pos x="2164" y="930"/>
                </a:cxn>
                <a:cxn ang="0">
                  <a:pos x="2040" y="976"/>
                </a:cxn>
                <a:cxn ang="0">
                  <a:pos x="1884" y="1014"/>
                </a:cxn>
                <a:cxn ang="0">
                  <a:pos x="1702" y="1046"/>
                </a:cxn>
                <a:cxn ang="0">
                  <a:pos x="1494" y="1068"/>
                </a:cxn>
                <a:cxn ang="0">
                  <a:pos x="1270" y="1078"/>
                </a:cxn>
                <a:cxn ang="0">
                  <a:pos x="1034" y="1078"/>
                </a:cxn>
                <a:cxn ang="0">
                  <a:pos x="810" y="1068"/>
                </a:cxn>
                <a:cxn ang="0">
                  <a:pos x="602" y="1046"/>
                </a:cxn>
                <a:cxn ang="0">
                  <a:pos x="420" y="1014"/>
                </a:cxn>
                <a:cxn ang="0">
                  <a:pos x="264" y="976"/>
                </a:cxn>
                <a:cxn ang="0">
                  <a:pos x="140" y="930"/>
                </a:cxn>
                <a:cxn ang="0">
                  <a:pos x="90" y="904"/>
                </a:cxn>
                <a:cxn ang="0">
                  <a:pos x="52" y="878"/>
                </a:cxn>
                <a:cxn ang="0">
                  <a:pos x="24" y="850"/>
                </a:cxn>
                <a:cxn ang="0">
                  <a:pos x="6" y="822"/>
                </a:cxn>
                <a:cxn ang="0">
                  <a:pos x="0" y="792"/>
                </a:cxn>
                <a:cxn ang="0">
                  <a:pos x="290" y="204"/>
                </a:cxn>
                <a:cxn ang="0">
                  <a:pos x="298" y="184"/>
                </a:cxn>
                <a:cxn ang="0">
                  <a:pos x="316" y="162"/>
                </a:cxn>
                <a:cxn ang="0">
                  <a:pos x="340" y="142"/>
                </a:cxn>
                <a:cxn ang="0">
                  <a:pos x="392" y="114"/>
                </a:cxn>
                <a:cxn ang="0">
                  <a:pos x="486" y="78"/>
                </a:cxn>
                <a:cxn ang="0">
                  <a:pos x="602" y="50"/>
                </a:cxn>
                <a:cxn ang="0">
                  <a:pos x="740" y="26"/>
                </a:cxn>
                <a:cxn ang="0">
                  <a:pos x="896" y="10"/>
                </a:cxn>
                <a:cxn ang="0">
                  <a:pos x="1064" y="2"/>
                </a:cxn>
                <a:cxn ang="0">
                  <a:pos x="1240" y="2"/>
                </a:cxn>
                <a:cxn ang="0">
                  <a:pos x="1408" y="10"/>
                </a:cxn>
                <a:cxn ang="0">
                  <a:pos x="1564" y="26"/>
                </a:cxn>
                <a:cxn ang="0">
                  <a:pos x="1702" y="50"/>
                </a:cxn>
                <a:cxn ang="0">
                  <a:pos x="1818" y="78"/>
                </a:cxn>
                <a:cxn ang="0">
                  <a:pos x="1912" y="114"/>
                </a:cxn>
                <a:cxn ang="0">
                  <a:pos x="1964" y="142"/>
                </a:cxn>
                <a:cxn ang="0">
                  <a:pos x="1988" y="162"/>
                </a:cxn>
                <a:cxn ang="0">
                  <a:pos x="2006" y="184"/>
                </a:cxn>
                <a:cxn ang="0">
                  <a:pos x="2014" y="204"/>
                </a:cxn>
              </a:cxnLst>
              <a:rect l="T0" t="T1" r="T2" b="T3"/>
              <a:pathLst>
                <a:path w="2304" h="1080">
                  <a:moveTo>
                    <a:pt x="2016" y="216"/>
                  </a:moveTo>
                  <a:lnTo>
                    <a:pt x="2304" y="792"/>
                  </a:lnTo>
                  <a:lnTo>
                    <a:pt x="2302" y="806"/>
                  </a:lnTo>
                  <a:lnTo>
                    <a:pt x="2298" y="822"/>
                  </a:lnTo>
                  <a:lnTo>
                    <a:pt x="2290" y="836"/>
                  </a:lnTo>
                  <a:lnTo>
                    <a:pt x="2280" y="850"/>
                  </a:lnTo>
                  <a:lnTo>
                    <a:pt x="2268" y="864"/>
                  </a:lnTo>
                  <a:lnTo>
                    <a:pt x="2252" y="878"/>
                  </a:lnTo>
                  <a:lnTo>
                    <a:pt x="2234" y="892"/>
                  </a:lnTo>
                  <a:lnTo>
                    <a:pt x="2214" y="904"/>
                  </a:lnTo>
                  <a:lnTo>
                    <a:pt x="2190" y="916"/>
                  </a:lnTo>
                  <a:lnTo>
                    <a:pt x="2164" y="930"/>
                  </a:lnTo>
                  <a:lnTo>
                    <a:pt x="2108" y="954"/>
                  </a:lnTo>
                  <a:lnTo>
                    <a:pt x="2040" y="976"/>
                  </a:lnTo>
                  <a:lnTo>
                    <a:pt x="1966" y="996"/>
                  </a:lnTo>
                  <a:lnTo>
                    <a:pt x="1884" y="1014"/>
                  </a:lnTo>
                  <a:lnTo>
                    <a:pt x="1796" y="1030"/>
                  </a:lnTo>
                  <a:lnTo>
                    <a:pt x="1702" y="1046"/>
                  </a:lnTo>
                  <a:lnTo>
                    <a:pt x="1600" y="1058"/>
                  </a:lnTo>
                  <a:lnTo>
                    <a:pt x="1494" y="1068"/>
                  </a:lnTo>
                  <a:lnTo>
                    <a:pt x="1384" y="1074"/>
                  </a:lnTo>
                  <a:lnTo>
                    <a:pt x="1270" y="1078"/>
                  </a:lnTo>
                  <a:lnTo>
                    <a:pt x="1152" y="1080"/>
                  </a:lnTo>
                  <a:lnTo>
                    <a:pt x="1034" y="1078"/>
                  </a:lnTo>
                  <a:lnTo>
                    <a:pt x="920" y="1074"/>
                  </a:lnTo>
                  <a:lnTo>
                    <a:pt x="810" y="1068"/>
                  </a:lnTo>
                  <a:lnTo>
                    <a:pt x="704" y="1058"/>
                  </a:lnTo>
                  <a:lnTo>
                    <a:pt x="602" y="1046"/>
                  </a:lnTo>
                  <a:lnTo>
                    <a:pt x="508" y="1030"/>
                  </a:lnTo>
                  <a:lnTo>
                    <a:pt x="420" y="1014"/>
                  </a:lnTo>
                  <a:lnTo>
                    <a:pt x="338" y="996"/>
                  </a:lnTo>
                  <a:lnTo>
                    <a:pt x="264" y="976"/>
                  </a:lnTo>
                  <a:lnTo>
                    <a:pt x="196" y="954"/>
                  </a:lnTo>
                  <a:lnTo>
                    <a:pt x="140" y="930"/>
                  </a:lnTo>
                  <a:lnTo>
                    <a:pt x="114" y="916"/>
                  </a:lnTo>
                  <a:lnTo>
                    <a:pt x="90" y="904"/>
                  </a:lnTo>
                  <a:lnTo>
                    <a:pt x="70" y="892"/>
                  </a:lnTo>
                  <a:lnTo>
                    <a:pt x="52" y="878"/>
                  </a:lnTo>
                  <a:lnTo>
                    <a:pt x="36" y="864"/>
                  </a:lnTo>
                  <a:lnTo>
                    <a:pt x="24" y="850"/>
                  </a:lnTo>
                  <a:lnTo>
                    <a:pt x="14" y="836"/>
                  </a:lnTo>
                  <a:lnTo>
                    <a:pt x="6" y="822"/>
                  </a:lnTo>
                  <a:lnTo>
                    <a:pt x="2" y="806"/>
                  </a:lnTo>
                  <a:lnTo>
                    <a:pt x="0" y="792"/>
                  </a:lnTo>
                  <a:lnTo>
                    <a:pt x="288" y="216"/>
                  </a:lnTo>
                  <a:lnTo>
                    <a:pt x="290" y="204"/>
                  </a:lnTo>
                  <a:lnTo>
                    <a:pt x="292" y="194"/>
                  </a:lnTo>
                  <a:lnTo>
                    <a:pt x="298" y="184"/>
                  </a:lnTo>
                  <a:lnTo>
                    <a:pt x="306" y="172"/>
                  </a:lnTo>
                  <a:lnTo>
                    <a:pt x="316" y="162"/>
                  </a:lnTo>
                  <a:lnTo>
                    <a:pt x="326" y="152"/>
                  </a:lnTo>
                  <a:lnTo>
                    <a:pt x="340" y="142"/>
                  </a:lnTo>
                  <a:lnTo>
                    <a:pt x="356" y="132"/>
                  </a:lnTo>
                  <a:lnTo>
                    <a:pt x="392" y="114"/>
                  </a:lnTo>
                  <a:lnTo>
                    <a:pt x="436" y="96"/>
                  </a:lnTo>
                  <a:lnTo>
                    <a:pt x="486" y="78"/>
                  </a:lnTo>
                  <a:lnTo>
                    <a:pt x="542" y="64"/>
                  </a:lnTo>
                  <a:lnTo>
                    <a:pt x="602" y="50"/>
                  </a:lnTo>
                  <a:lnTo>
                    <a:pt x="668" y="36"/>
                  </a:lnTo>
                  <a:lnTo>
                    <a:pt x="740" y="26"/>
                  </a:lnTo>
                  <a:lnTo>
                    <a:pt x="816" y="16"/>
                  </a:lnTo>
                  <a:lnTo>
                    <a:pt x="896" y="10"/>
                  </a:lnTo>
                  <a:lnTo>
                    <a:pt x="978" y="4"/>
                  </a:lnTo>
                  <a:lnTo>
                    <a:pt x="1064" y="2"/>
                  </a:lnTo>
                  <a:lnTo>
                    <a:pt x="1152" y="0"/>
                  </a:lnTo>
                  <a:lnTo>
                    <a:pt x="1240" y="2"/>
                  </a:lnTo>
                  <a:lnTo>
                    <a:pt x="1326" y="4"/>
                  </a:lnTo>
                  <a:lnTo>
                    <a:pt x="1408" y="10"/>
                  </a:lnTo>
                  <a:lnTo>
                    <a:pt x="1488" y="16"/>
                  </a:lnTo>
                  <a:lnTo>
                    <a:pt x="1564" y="26"/>
                  </a:lnTo>
                  <a:lnTo>
                    <a:pt x="1636" y="36"/>
                  </a:lnTo>
                  <a:lnTo>
                    <a:pt x="1702" y="50"/>
                  </a:lnTo>
                  <a:lnTo>
                    <a:pt x="1762" y="64"/>
                  </a:lnTo>
                  <a:lnTo>
                    <a:pt x="1818" y="78"/>
                  </a:lnTo>
                  <a:lnTo>
                    <a:pt x="1868" y="96"/>
                  </a:lnTo>
                  <a:lnTo>
                    <a:pt x="1912" y="114"/>
                  </a:lnTo>
                  <a:lnTo>
                    <a:pt x="1948" y="132"/>
                  </a:lnTo>
                  <a:lnTo>
                    <a:pt x="1964" y="142"/>
                  </a:lnTo>
                  <a:lnTo>
                    <a:pt x="1978" y="152"/>
                  </a:lnTo>
                  <a:lnTo>
                    <a:pt x="1988" y="162"/>
                  </a:lnTo>
                  <a:lnTo>
                    <a:pt x="1998" y="172"/>
                  </a:lnTo>
                  <a:lnTo>
                    <a:pt x="2006" y="184"/>
                  </a:lnTo>
                  <a:lnTo>
                    <a:pt x="2012" y="194"/>
                  </a:lnTo>
                  <a:lnTo>
                    <a:pt x="2014" y="204"/>
                  </a:lnTo>
                  <a:lnTo>
                    <a:pt x="2016" y="216"/>
                  </a:lnTo>
                  <a:close/>
                </a:path>
              </a:pathLst>
            </a:custGeom>
            <a:gradFill rotWithShape="1">
              <a:gsLst>
                <a:gs pos="0">
                  <a:srgbClr val="EAEAEA"/>
                </a:gs>
                <a:gs pos="100000">
                  <a:srgbClr val="767676"/>
                </a:gs>
              </a:gsLst>
              <a:lin ang="0" scaled="1"/>
            </a:gradFill>
            <a:ln w="9525">
              <a:noFill/>
              <a:round/>
            </a:ln>
            <a:effectLst/>
          </p:spPr>
          <p:txBody>
            <a:bodyPr wrap="none" anchor="ctr"/>
            <a:lstStyle/>
            <a:p>
              <a:endParaRPr lang="zh-CN" altLang="en-US"/>
            </a:p>
          </p:txBody>
        </p:sp>
        <p:sp>
          <p:nvSpPr>
            <p:cNvPr id="74763" name="Freeform 6"/>
            <p:cNvSpPr/>
            <p:nvPr/>
          </p:nvSpPr>
          <p:spPr bwMode="auto">
            <a:xfrm>
              <a:off x="288" y="0"/>
              <a:ext cx="1728" cy="432"/>
            </a:xfrm>
            <a:custGeom>
              <a:avLst/>
              <a:gdLst>
                <a:gd name="T0" fmla="*/ 0 w 1728"/>
                <a:gd name="T1" fmla="*/ 0 h 432"/>
                <a:gd name="T2" fmla="*/ 1728 w 1728"/>
                <a:gd name="T3" fmla="*/ 432 h 432"/>
              </a:gdLst>
              <a:ahLst/>
              <a:cxnLst>
                <a:cxn ang="0">
                  <a:pos x="1728" y="216"/>
                </a:cxn>
                <a:cxn ang="0">
                  <a:pos x="1724" y="238"/>
                </a:cxn>
                <a:cxn ang="0">
                  <a:pos x="1710" y="260"/>
                </a:cxn>
                <a:cxn ang="0">
                  <a:pos x="1690" y="280"/>
                </a:cxn>
                <a:cxn ang="0">
                  <a:pos x="1660" y="300"/>
                </a:cxn>
                <a:cxn ang="0">
                  <a:pos x="1580" y="336"/>
                </a:cxn>
                <a:cxn ang="0">
                  <a:pos x="1474" y="368"/>
                </a:cxn>
                <a:cxn ang="0">
                  <a:pos x="1348" y="396"/>
                </a:cxn>
                <a:cxn ang="0">
                  <a:pos x="1200" y="416"/>
                </a:cxn>
                <a:cxn ang="0">
                  <a:pos x="1038" y="428"/>
                </a:cxn>
                <a:cxn ang="0">
                  <a:pos x="864" y="432"/>
                </a:cxn>
                <a:cxn ang="0">
                  <a:pos x="690" y="428"/>
                </a:cxn>
                <a:cxn ang="0">
                  <a:pos x="528" y="416"/>
                </a:cxn>
                <a:cxn ang="0">
                  <a:pos x="380" y="396"/>
                </a:cxn>
                <a:cxn ang="0">
                  <a:pos x="254" y="368"/>
                </a:cxn>
                <a:cxn ang="0">
                  <a:pos x="148" y="336"/>
                </a:cxn>
                <a:cxn ang="0">
                  <a:pos x="68" y="300"/>
                </a:cxn>
                <a:cxn ang="0">
                  <a:pos x="38" y="280"/>
                </a:cxn>
                <a:cxn ang="0">
                  <a:pos x="18" y="260"/>
                </a:cxn>
                <a:cxn ang="0">
                  <a:pos x="4" y="238"/>
                </a:cxn>
                <a:cxn ang="0">
                  <a:pos x="0" y="216"/>
                </a:cxn>
                <a:cxn ang="0">
                  <a:pos x="4" y="194"/>
                </a:cxn>
                <a:cxn ang="0">
                  <a:pos x="18" y="172"/>
                </a:cxn>
                <a:cxn ang="0">
                  <a:pos x="38" y="152"/>
                </a:cxn>
                <a:cxn ang="0">
                  <a:pos x="68" y="132"/>
                </a:cxn>
                <a:cxn ang="0">
                  <a:pos x="148" y="96"/>
                </a:cxn>
                <a:cxn ang="0">
                  <a:pos x="254" y="64"/>
                </a:cxn>
                <a:cxn ang="0">
                  <a:pos x="380" y="36"/>
                </a:cxn>
                <a:cxn ang="0">
                  <a:pos x="528" y="16"/>
                </a:cxn>
                <a:cxn ang="0">
                  <a:pos x="690" y="4"/>
                </a:cxn>
                <a:cxn ang="0">
                  <a:pos x="864" y="0"/>
                </a:cxn>
                <a:cxn ang="0">
                  <a:pos x="1038" y="4"/>
                </a:cxn>
                <a:cxn ang="0">
                  <a:pos x="1200" y="16"/>
                </a:cxn>
                <a:cxn ang="0">
                  <a:pos x="1348" y="36"/>
                </a:cxn>
                <a:cxn ang="0">
                  <a:pos x="1474" y="64"/>
                </a:cxn>
                <a:cxn ang="0">
                  <a:pos x="1580" y="96"/>
                </a:cxn>
                <a:cxn ang="0">
                  <a:pos x="1660" y="132"/>
                </a:cxn>
                <a:cxn ang="0">
                  <a:pos x="1690" y="152"/>
                </a:cxn>
                <a:cxn ang="0">
                  <a:pos x="1710" y="172"/>
                </a:cxn>
                <a:cxn ang="0">
                  <a:pos x="1724" y="194"/>
                </a:cxn>
                <a:cxn ang="0">
                  <a:pos x="1728" y="216"/>
                </a:cxn>
              </a:cxnLst>
              <a:rect l="T0" t="T1" r="T2" b="T3"/>
              <a:pathLst>
                <a:path w="1728" h="432">
                  <a:moveTo>
                    <a:pt x="1728" y="216"/>
                  </a:moveTo>
                  <a:lnTo>
                    <a:pt x="1728" y="216"/>
                  </a:lnTo>
                  <a:lnTo>
                    <a:pt x="1726" y="228"/>
                  </a:lnTo>
                  <a:lnTo>
                    <a:pt x="1724" y="238"/>
                  </a:lnTo>
                  <a:lnTo>
                    <a:pt x="1718" y="248"/>
                  </a:lnTo>
                  <a:lnTo>
                    <a:pt x="1710" y="260"/>
                  </a:lnTo>
                  <a:lnTo>
                    <a:pt x="1700" y="270"/>
                  </a:lnTo>
                  <a:lnTo>
                    <a:pt x="1690" y="280"/>
                  </a:lnTo>
                  <a:lnTo>
                    <a:pt x="1676" y="290"/>
                  </a:lnTo>
                  <a:lnTo>
                    <a:pt x="1660" y="300"/>
                  </a:lnTo>
                  <a:lnTo>
                    <a:pt x="1624" y="318"/>
                  </a:lnTo>
                  <a:lnTo>
                    <a:pt x="1580" y="336"/>
                  </a:lnTo>
                  <a:lnTo>
                    <a:pt x="1530" y="354"/>
                  </a:lnTo>
                  <a:lnTo>
                    <a:pt x="1474" y="368"/>
                  </a:lnTo>
                  <a:lnTo>
                    <a:pt x="1414" y="382"/>
                  </a:lnTo>
                  <a:lnTo>
                    <a:pt x="1348" y="396"/>
                  </a:lnTo>
                  <a:lnTo>
                    <a:pt x="1276" y="406"/>
                  </a:lnTo>
                  <a:lnTo>
                    <a:pt x="1200" y="416"/>
                  </a:lnTo>
                  <a:lnTo>
                    <a:pt x="1120" y="422"/>
                  </a:lnTo>
                  <a:lnTo>
                    <a:pt x="1038" y="428"/>
                  </a:lnTo>
                  <a:lnTo>
                    <a:pt x="952" y="430"/>
                  </a:lnTo>
                  <a:lnTo>
                    <a:pt x="864" y="432"/>
                  </a:lnTo>
                  <a:lnTo>
                    <a:pt x="776" y="430"/>
                  </a:lnTo>
                  <a:lnTo>
                    <a:pt x="690" y="428"/>
                  </a:lnTo>
                  <a:lnTo>
                    <a:pt x="608" y="422"/>
                  </a:lnTo>
                  <a:lnTo>
                    <a:pt x="528" y="416"/>
                  </a:lnTo>
                  <a:lnTo>
                    <a:pt x="452" y="406"/>
                  </a:lnTo>
                  <a:lnTo>
                    <a:pt x="380" y="396"/>
                  </a:lnTo>
                  <a:lnTo>
                    <a:pt x="314" y="382"/>
                  </a:lnTo>
                  <a:lnTo>
                    <a:pt x="254" y="368"/>
                  </a:lnTo>
                  <a:lnTo>
                    <a:pt x="198" y="354"/>
                  </a:lnTo>
                  <a:lnTo>
                    <a:pt x="148" y="336"/>
                  </a:lnTo>
                  <a:lnTo>
                    <a:pt x="104" y="318"/>
                  </a:lnTo>
                  <a:lnTo>
                    <a:pt x="68" y="300"/>
                  </a:lnTo>
                  <a:lnTo>
                    <a:pt x="52" y="290"/>
                  </a:lnTo>
                  <a:lnTo>
                    <a:pt x="38" y="280"/>
                  </a:lnTo>
                  <a:lnTo>
                    <a:pt x="28" y="270"/>
                  </a:lnTo>
                  <a:lnTo>
                    <a:pt x="18" y="260"/>
                  </a:lnTo>
                  <a:lnTo>
                    <a:pt x="10" y="248"/>
                  </a:lnTo>
                  <a:lnTo>
                    <a:pt x="4" y="238"/>
                  </a:lnTo>
                  <a:lnTo>
                    <a:pt x="2" y="228"/>
                  </a:lnTo>
                  <a:lnTo>
                    <a:pt x="0" y="216"/>
                  </a:lnTo>
                  <a:lnTo>
                    <a:pt x="2" y="204"/>
                  </a:lnTo>
                  <a:lnTo>
                    <a:pt x="4" y="194"/>
                  </a:lnTo>
                  <a:lnTo>
                    <a:pt x="10" y="184"/>
                  </a:lnTo>
                  <a:lnTo>
                    <a:pt x="18" y="172"/>
                  </a:lnTo>
                  <a:lnTo>
                    <a:pt x="28" y="162"/>
                  </a:lnTo>
                  <a:lnTo>
                    <a:pt x="38" y="152"/>
                  </a:lnTo>
                  <a:lnTo>
                    <a:pt x="52" y="142"/>
                  </a:lnTo>
                  <a:lnTo>
                    <a:pt x="68" y="132"/>
                  </a:lnTo>
                  <a:lnTo>
                    <a:pt x="104" y="114"/>
                  </a:lnTo>
                  <a:lnTo>
                    <a:pt x="148" y="96"/>
                  </a:lnTo>
                  <a:lnTo>
                    <a:pt x="198" y="78"/>
                  </a:lnTo>
                  <a:lnTo>
                    <a:pt x="254" y="64"/>
                  </a:lnTo>
                  <a:lnTo>
                    <a:pt x="314" y="50"/>
                  </a:lnTo>
                  <a:lnTo>
                    <a:pt x="380" y="36"/>
                  </a:lnTo>
                  <a:lnTo>
                    <a:pt x="452" y="26"/>
                  </a:lnTo>
                  <a:lnTo>
                    <a:pt x="528" y="16"/>
                  </a:lnTo>
                  <a:lnTo>
                    <a:pt x="608" y="10"/>
                  </a:lnTo>
                  <a:lnTo>
                    <a:pt x="690" y="4"/>
                  </a:lnTo>
                  <a:lnTo>
                    <a:pt x="776" y="2"/>
                  </a:lnTo>
                  <a:lnTo>
                    <a:pt x="864" y="0"/>
                  </a:lnTo>
                  <a:lnTo>
                    <a:pt x="952" y="2"/>
                  </a:lnTo>
                  <a:lnTo>
                    <a:pt x="1038" y="4"/>
                  </a:lnTo>
                  <a:lnTo>
                    <a:pt x="1120" y="10"/>
                  </a:lnTo>
                  <a:lnTo>
                    <a:pt x="1200" y="16"/>
                  </a:lnTo>
                  <a:lnTo>
                    <a:pt x="1276" y="26"/>
                  </a:lnTo>
                  <a:lnTo>
                    <a:pt x="1348" y="36"/>
                  </a:lnTo>
                  <a:lnTo>
                    <a:pt x="1414" y="50"/>
                  </a:lnTo>
                  <a:lnTo>
                    <a:pt x="1474" y="64"/>
                  </a:lnTo>
                  <a:lnTo>
                    <a:pt x="1530" y="78"/>
                  </a:lnTo>
                  <a:lnTo>
                    <a:pt x="1580" y="96"/>
                  </a:lnTo>
                  <a:lnTo>
                    <a:pt x="1624" y="114"/>
                  </a:lnTo>
                  <a:lnTo>
                    <a:pt x="1660" y="132"/>
                  </a:lnTo>
                  <a:lnTo>
                    <a:pt x="1676" y="142"/>
                  </a:lnTo>
                  <a:lnTo>
                    <a:pt x="1690" y="152"/>
                  </a:lnTo>
                  <a:lnTo>
                    <a:pt x="1700" y="162"/>
                  </a:lnTo>
                  <a:lnTo>
                    <a:pt x="1710" y="172"/>
                  </a:lnTo>
                  <a:lnTo>
                    <a:pt x="1718" y="184"/>
                  </a:lnTo>
                  <a:lnTo>
                    <a:pt x="1724" y="194"/>
                  </a:lnTo>
                  <a:lnTo>
                    <a:pt x="1726" y="204"/>
                  </a:lnTo>
                  <a:lnTo>
                    <a:pt x="1728" y="216"/>
                  </a:lnTo>
                  <a:close/>
                </a:path>
              </a:pathLst>
            </a:custGeom>
            <a:gradFill rotWithShape="1">
              <a:gsLst>
                <a:gs pos="0">
                  <a:srgbClr val="767676">
                    <a:alpha val="0"/>
                  </a:srgbClr>
                </a:gs>
                <a:gs pos="100000">
                  <a:srgbClr val="FFFFFF"/>
                </a:gs>
              </a:gsLst>
              <a:lin ang="5400000" scaled="1"/>
            </a:gradFill>
            <a:ln w="9525">
              <a:noFill/>
              <a:round/>
            </a:ln>
            <a:effectLst/>
          </p:spPr>
          <p:txBody>
            <a:bodyPr/>
            <a:lstStyle/>
            <a:p>
              <a:endParaRPr lang="zh-CN" altLang="en-US"/>
            </a:p>
          </p:txBody>
        </p:sp>
      </p:grpSp>
      <p:sp>
        <p:nvSpPr>
          <p:cNvPr id="74764" name="Oval 7"/>
          <p:cNvSpPr>
            <a:spLocks noChangeArrowheads="1"/>
          </p:cNvSpPr>
          <p:nvPr/>
        </p:nvSpPr>
        <p:spPr bwMode="auto">
          <a:xfrm>
            <a:off x="1031875" y="3819525"/>
            <a:ext cx="2832100" cy="920750"/>
          </a:xfrm>
          <a:prstGeom prst="ellipse">
            <a:avLst/>
          </a:prstGeom>
          <a:gradFill rotWithShape="1">
            <a:gsLst>
              <a:gs pos="0">
                <a:schemeClr val="tx1">
                  <a:alpha val="50000"/>
                </a:schemeClr>
              </a:gs>
              <a:gs pos="100000">
                <a:schemeClr val="bg1">
                  <a:alpha val="0"/>
                </a:schemeClr>
              </a:gs>
            </a:gsLst>
            <a:path path="shape">
              <a:fillToRect l="50000" t="50000" r="50000" b="50000"/>
            </a:path>
          </a:gradFill>
          <a:ln w="9525">
            <a:noFill/>
            <a:round/>
          </a:ln>
          <a:effectLst/>
        </p:spPr>
        <p:txBody>
          <a:bodyPr wrap="none" anchor="ctr"/>
          <a:lstStyle/>
          <a:p>
            <a:endParaRPr lang="zh-CN" altLang="en-US" b="1"/>
          </a:p>
        </p:txBody>
      </p:sp>
      <p:grpSp>
        <p:nvGrpSpPr>
          <p:cNvPr id="74765" name="Group 13"/>
          <p:cNvGrpSpPr/>
          <p:nvPr/>
        </p:nvGrpSpPr>
        <p:grpSpPr bwMode="auto">
          <a:xfrm>
            <a:off x="1223963" y="2965450"/>
            <a:ext cx="2484437" cy="1371600"/>
            <a:chOff x="0" y="0"/>
            <a:chExt cx="1728" cy="936"/>
          </a:xfrm>
        </p:grpSpPr>
        <p:sp>
          <p:nvSpPr>
            <p:cNvPr id="74766" name="Freeform 9"/>
            <p:cNvSpPr/>
            <p:nvPr/>
          </p:nvSpPr>
          <p:spPr bwMode="auto">
            <a:xfrm>
              <a:off x="0" y="0"/>
              <a:ext cx="1728" cy="936"/>
            </a:xfrm>
            <a:custGeom>
              <a:avLst/>
              <a:gdLst>
                <a:gd name="T0" fmla="*/ 0 w 1728"/>
                <a:gd name="T1" fmla="*/ 0 h 936"/>
                <a:gd name="T2" fmla="*/ 1728 w 1728"/>
                <a:gd name="T3" fmla="*/ 936 h 936"/>
              </a:gdLst>
              <a:ahLst/>
              <a:cxnLst>
                <a:cxn ang="0">
                  <a:pos x="1728" y="720"/>
                </a:cxn>
                <a:cxn ang="0">
                  <a:pos x="1724" y="742"/>
                </a:cxn>
                <a:cxn ang="0">
                  <a:pos x="1710" y="764"/>
                </a:cxn>
                <a:cxn ang="0">
                  <a:pos x="1690" y="784"/>
                </a:cxn>
                <a:cxn ang="0">
                  <a:pos x="1660" y="804"/>
                </a:cxn>
                <a:cxn ang="0">
                  <a:pos x="1580" y="840"/>
                </a:cxn>
                <a:cxn ang="0">
                  <a:pos x="1474" y="872"/>
                </a:cxn>
                <a:cxn ang="0">
                  <a:pos x="1348" y="900"/>
                </a:cxn>
                <a:cxn ang="0">
                  <a:pos x="1200" y="920"/>
                </a:cxn>
                <a:cxn ang="0">
                  <a:pos x="1038" y="932"/>
                </a:cxn>
                <a:cxn ang="0">
                  <a:pos x="864" y="936"/>
                </a:cxn>
                <a:cxn ang="0">
                  <a:pos x="690" y="932"/>
                </a:cxn>
                <a:cxn ang="0">
                  <a:pos x="528" y="920"/>
                </a:cxn>
                <a:cxn ang="0">
                  <a:pos x="380" y="900"/>
                </a:cxn>
                <a:cxn ang="0">
                  <a:pos x="254" y="872"/>
                </a:cxn>
                <a:cxn ang="0">
                  <a:pos x="148" y="840"/>
                </a:cxn>
                <a:cxn ang="0">
                  <a:pos x="68" y="804"/>
                </a:cxn>
                <a:cxn ang="0">
                  <a:pos x="38" y="784"/>
                </a:cxn>
                <a:cxn ang="0">
                  <a:pos x="18" y="764"/>
                </a:cxn>
                <a:cxn ang="0">
                  <a:pos x="4" y="742"/>
                </a:cxn>
                <a:cxn ang="0">
                  <a:pos x="0" y="720"/>
                </a:cxn>
                <a:cxn ang="0">
                  <a:pos x="288" y="136"/>
                </a:cxn>
                <a:cxn ang="0">
                  <a:pos x="294" y="122"/>
                </a:cxn>
                <a:cxn ang="0">
                  <a:pos x="314" y="102"/>
                </a:cxn>
                <a:cxn ang="0">
                  <a:pos x="358" y="76"/>
                </a:cxn>
                <a:cxn ang="0">
                  <a:pos x="420" y="52"/>
                </a:cxn>
                <a:cxn ang="0">
                  <a:pos x="498" y="32"/>
                </a:cxn>
                <a:cxn ang="0">
                  <a:pos x="590" y="18"/>
                </a:cxn>
                <a:cxn ang="0">
                  <a:pos x="692" y="6"/>
                </a:cxn>
                <a:cxn ang="0">
                  <a:pos x="806" y="0"/>
                </a:cxn>
                <a:cxn ang="0">
                  <a:pos x="922" y="0"/>
                </a:cxn>
                <a:cxn ang="0">
                  <a:pos x="1036" y="6"/>
                </a:cxn>
                <a:cxn ang="0">
                  <a:pos x="1138" y="18"/>
                </a:cxn>
                <a:cxn ang="0">
                  <a:pos x="1230" y="32"/>
                </a:cxn>
                <a:cxn ang="0">
                  <a:pos x="1308" y="52"/>
                </a:cxn>
                <a:cxn ang="0">
                  <a:pos x="1370" y="76"/>
                </a:cxn>
                <a:cxn ang="0">
                  <a:pos x="1414" y="102"/>
                </a:cxn>
                <a:cxn ang="0">
                  <a:pos x="1434" y="122"/>
                </a:cxn>
                <a:cxn ang="0">
                  <a:pos x="1440" y="136"/>
                </a:cxn>
              </a:cxnLst>
              <a:rect l="T0" t="T1" r="T2" b="T3"/>
              <a:pathLst>
                <a:path w="1728" h="936">
                  <a:moveTo>
                    <a:pt x="1440" y="144"/>
                  </a:moveTo>
                  <a:lnTo>
                    <a:pt x="1728" y="720"/>
                  </a:lnTo>
                  <a:lnTo>
                    <a:pt x="1726" y="732"/>
                  </a:lnTo>
                  <a:lnTo>
                    <a:pt x="1724" y="742"/>
                  </a:lnTo>
                  <a:lnTo>
                    <a:pt x="1718" y="752"/>
                  </a:lnTo>
                  <a:lnTo>
                    <a:pt x="1710" y="764"/>
                  </a:lnTo>
                  <a:lnTo>
                    <a:pt x="1700" y="774"/>
                  </a:lnTo>
                  <a:lnTo>
                    <a:pt x="1690" y="784"/>
                  </a:lnTo>
                  <a:lnTo>
                    <a:pt x="1676" y="794"/>
                  </a:lnTo>
                  <a:lnTo>
                    <a:pt x="1660" y="804"/>
                  </a:lnTo>
                  <a:lnTo>
                    <a:pt x="1624" y="822"/>
                  </a:lnTo>
                  <a:lnTo>
                    <a:pt x="1580" y="840"/>
                  </a:lnTo>
                  <a:lnTo>
                    <a:pt x="1530" y="858"/>
                  </a:lnTo>
                  <a:lnTo>
                    <a:pt x="1474" y="872"/>
                  </a:lnTo>
                  <a:lnTo>
                    <a:pt x="1414" y="886"/>
                  </a:lnTo>
                  <a:lnTo>
                    <a:pt x="1348" y="900"/>
                  </a:lnTo>
                  <a:lnTo>
                    <a:pt x="1276" y="910"/>
                  </a:lnTo>
                  <a:lnTo>
                    <a:pt x="1200" y="920"/>
                  </a:lnTo>
                  <a:lnTo>
                    <a:pt x="1120" y="926"/>
                  </a:lnTo>
                  <a:lnTo>
                    <a:pt x="1038" y="932"/>
                  </a:lnTo>
                  <a:lnTo>
                    <a:pt x="952" y="934"/>
                  </a:lnTo>
                  <a:lnTo>
                    <a:pt x="864" y="936"/>
                  </a:lnTo>
                  <a:lnTo>
                    <a:pt x="776" y="934"/>
                  </a:lnTo>
                  <a:lnTo>
                    <a:pt x="690" y="932"/>
                  </a:lnTo>
                  <a:lnTo>
                    <a:pt x="608" y="926"/>
                  </a:lnTo>
                  <a:lnTo>
                    <a:pt x="528" y="920"/>
                  </a:lnTo>
                  <a:lnTo>
                    <a:pt x="452" y="910"/>
                  </a:lnTo>
                  <a:lnTo>
                    <a:pt x="380" y="900"/>
                  </a:lnTo>
                  <a:lnTo>
                    <a:pt x="314" y="886"/>
                  </a:lnTo>
                  <a:lnTo>
                    <a:pt x="254" y="872"/>
                  </a:lnTo>
                  <a:lnTo>
                    <a:pt x="198" y="858"/>
                  </a:lnTo>
                  <a:lnTo>
                    <a:pt x="148" y="840"/>
                  </a:lnTo>
                  <a:lnTo>
                    <a:pt x="104" y="822"/>
                  </a:lnTo>
                  <a:lnTo>
                    <a:pt x="68" y="804"/>
                  </a:lnTo>
                  <a:lnTo>
                    <a:pt x="52" y="794"/>
                  </a:lnTo>
                  <a:lnTo>
                    <a:pt x="38" y="784"/>
                  </a:lnTo>
                  <a:lnTo>
                    <a:pt x="28" y="774"/>
                  </a:lnTo>
                  <a:lnTo>
                    <a:pt x="18" y="764"/>
                  </a:lnTo>
                  <a:lnTo>
                    <a:pt x="10" y="752"/>
                  </a:lnTo>
                  <a:lnTo>
                    <a:pt x="4" y="742"/>
                  </a:lnTo>
                  <a:lnTo>
                    <a:pt x="2" y="732"/>
                  </a:lnTo>
                  <a:lnTo>
                    <a:pt x="0" y="720"/>
                  </a:lnTo>
                  <a:lnTo>
                    <a:pt x="288" y="144"/>
                  </a:lnTo>
                  <a:lnTo>
                    <a:pt x="288" y="136"/>
                  </a:lnTo>
                  <a:lnTo>
                    <a:pt x="290" y="130"/>
                  </a:lnTo>
                  <a:lnTo>
                    <a:pt x="294" y="122"/>
                  </a:lnTo>
                  <a:lnTo>
                    <a:pt x="300" y="114"/>
                  </a:lnTo>
                  <a:lnTo>
                    <a:pt x="314" y="102"/>
                  </a:lnTo>
                  <a:lnTo>
                    <a:pt x="334" y="88"/>
                  </a:lnTo>
                  <a:lnTo>
                    <a:pt x="358" y="76"/>
                  </a:lnTo>
                  <a:lnTo>
                    <a:pt x="386" y="64"/>
                  </a:lnTo>
                  <a:lnTo>
                    <a:pt x="420" y="52"/>
                  </a:lnTo>
                  <a:lnTo>
                    <a:pt x="456" y="42"/>
                  </a:lnTo>
                  <a:lnTo>
                    <a:pt x="498" y="32"/>
                  </a:lnTo>
                  <a:lnTo>
                    <a:pt x="542" y="24"/>
                  </a:lnTo>
                  <a:lnTo>
                    <a:pt x="590" y="18"/>
                  </a:lnTo>
                  <a:lnTo>
                    <a:pt x="640" y="12"/>
                  </a:lnTo>
                  <a:lnTo>
                    <a:pt x="692" y="6"/>
                  </a:lnTo>
                  <a:lnTo>
                    <a:pt x="748" y="2"/>
                  </a:lnTo>
                  <a:lnTo>
                    <a:pt x="806" y="0"/>
                  </a:lnTo>
                  <a:lnTo>
                    <a:pt x="864" y="0"/>
                  </a:lnTo>
                  <a:lnTo>
                    <a:pt x="922" y="0"/>
                  </a:lnTo>
                  <a:lnTo>
                    <a:pt x="980" y="2"/>
                  </a:lnTo>
                  <a:lnTo>
                    <a:pt x="1036" y="6"/>
                  </a:lnTo>
                  <a:lnTo>
                    <a:pt x="1088" y="12"/>
                  </a:lnTo>
                  <a:lnTo>
                    <a:pt x="1138" y="18"/>
                  </a:lnTo>
                  <a:lnTo>
                    <a:pt x="1186" y="24"/>
                  </a:lnTo>
                  <a:lnTo>
                    <a:pt x="1230" y="32"/>
                  </a:lnTo>
                  <a:lnTo>
                    <a:pt x="1272" y="42"/>
                  </a:lnTo>
                  <a:lnTo>
                    <a:pt x="1308" y="52"/>
                  </a:lnTo>
                  <a:lnTo>
                    <a:pt x="1342" y="64"/>
                  </a:lnTo>
                  <a:lnTo>
                    <a:pt x="1370" y="76"/>
                  </a:lnTo>
                  <a:lnTo>
                    <a:pt x="1394" y="88"/>
                  </a:lnTo>
                  <a:lnTo>
                    <a:pt x="1414" y="102"/>
                  </a:lnTo>
                  <a:lnTo>
                    <a:pt x="1428" y="114"/>
                  </a:lnTo>
                  <a:lnTo>
                    <a:pt x="1434" y="122"/>
                  </a:lnTo>
                  <a:lnTo>
                    <a:pt x="1438" y="130"/>
                  </a:lnTo>
                  <a:lnTo>
                    <a:pt x="1440" y="136"/>
                  </a:lnTo>
                  <a:lnTo>
                    <a:pt x="1440" y="144"/>
                  </a:lnTo>
                  <a:close/>
                </a:path>
              </a:pathLst>
            </a:custGeom>
            <a:gradFill rotWithShape="1">
              <a:gsLst>
                <a:gs pos="0">
                  <a:srgbClr val="EAEAEA"/>
                </a:gs>
                <a:gs pos="100000">
                  <a:srgbClr val="767676"/>
                </a:gs>
              </a:gsLst>
              <a:lin ang="0" scaled="1"/>
            </a:gradFill>
            <a:ln w="9525">
              <a:noFill/>
              <a:round/>
            </a:ln>
            <a:effectLst/>
          </p:spPr>
          <p:txBody>
            <a:bodyPr wrap="none" anchor="ctr"/>
            <a:lstStyle/>
            <a:p>
              <a:endParaRPr lang="zh-CN" altLang="en-US"/>
            </a:p>
          </p:txBody>
        </p:sp>
        <p:sp>
          <p:nvSpPr>
            <p:cNvPr id="74767" name="Freeform 10"/>
            <p:cNvSpPr/>
            <p:nvPr/>
          </p:nvSpPr>
          <p:spPr bwMode="auto">
            <a:xfrm>
              <a:off x="288" y="0"/>
              <a:ext cx="1152" cy="288"/>
            </a:xfrm>
            <a:custGeom>
              <a:avLst/>
              <a:gdLst>
                <a:gd name="T0" fmla="*/ 0 w 1152"/>
                <a:gd name="T1" fmla="*/ 0 h 288"/>
                <a:gd name="T2" fmla="*/ 1152 w 1152"/>
                <a:gd name="T3" fmla="*/ 288 h 288"/>
              </a:gdLst>
              <a:ahLst/>
              <a:cxnLst>
                <a:cxn ang="0">
                  <a:pos x="1152" y="144"/>
                </a:cxn>
                <a:cxn ang="0">
                  <a:pos x="1150" y="158"/>
                </a:cxn>
                <a:cxn ang="0">
                  <a:pos x="1140" y="174"/>
                </a:cxn>
                <a:cxn ang="0">
                  <a:pos x="1106" y="200"/>
                </a:cxn>
                <a:cxn ang="0">
                  <a:pos x="1054" y="224"/>
                </a:cxn>
                <a:cxn ang="0">
                  <a:pos x="984" y="246"/>
                </a:cxn>
                <a:cxn ang="0">
                  <a:pos x="898" y="264"/>
                </a:cxn>
                <a:cxn ang="0">
                  <a:pos x="800" y="276"/>
                </a:cxn>
                <a:cxn ang="0">
                  <a:pos x="692" y="286"/>
                </a:cxn>
                <a:cxn ang="0">
                  <a:pos x="576" y="288"/>
                </a:cxn>
                <a:cxn ang="0">
                  <a:pos x="460" y="286"/>
                </a:cxn>
                <a:cxn ang="0">
                  <a:pos x="352" y="276"/>
                </a:cxn>
                <a:cxn ang="0">
                  <a:pos x="254" y="264"/>
                </a:cxn>
                <a:cxn ang="0">
                  <a:pos x="168" y="246"/>
                </a:cxn>
                <a:cxn ang="0">
                  <a:pos x="98" y="224"/>
                </a:cxn>
                <a:cxn ang="0">
                  <a:pos x="46" y="200"/>
                </a:cxn>
                <a:cxn ang="0">
                  <a:pos x="12" y="174"/>
                </a:cxn>
                <a:cxn ang="0">
                  <a:pos x="2" y="158"/>
                </a:cxn>
                <a:cxn ang="0">
                  <a:pos x="0" y="144"/>
                </a:cxn>
                <a:cxn ang="0">
                  <a:pos x="2" y="130"/>
                </a:cxn>
                <a:cxn ang="0">
                  <a:pos x="12" y="114"/>
                </a:cxn>
                <a:cxn ang="0">
                  <a:pos x="46" y="88"/>
                </a:cxn>
                <a:cxn ang="0">
                  <a:pos x="98" y="64"/>
                </a:cxn>
                <a:cxn ang="0">
                  <a:pos x="168" y="42"/>
                </a:cxn>
                <a:cxn ang="0">
                  <a:pos x="254" y="24"/>
                </a:cxn>
                <a:cxn ang="0">
                  <a:pos x="352" y="12"/>
                </a:cxn>
                <a:cxn ang="0">
                  <a:pos x="460" y="2"/>
                </a:cxn>
                <a:cxn ang="0">
                  <a:pos x="576" y="0"/>
                </a:cxn>
                <a:cxn ang="0">
                  <a:pos x="692" y="2"/>
                </a:cxn>
                <a:cxn ang="0">
                  <a:pos x="800" y="12"/>
                </a:cxn>
                <a:cxn ang="0">
                  <a:pos x="898" y="24"/>
                </a:cxn>
                <a:cxn ang="0">
                  <a:pos x="984" y="42"/>
                </a:cxn>
                <a:cxn ang="0">
                  <a:pos x="1054" y="64"/>
                </a:cxn>
                <a:cxn ang="0">
                  <a:pos x="1106" y="88"/>
                </a:cxn>
                <a:cxn ang="0">
                  <a:pos x="1140" y="114"/>
                </a:cxn>
                <a:cxn ang="0">
                  <a:pos x="1150" y="130"/>
                </a:cxn>
                <a:cxn ang="0">
                  <a:pos x="1152" y="144"/>
                </a:cxn>
              </a:cxnLst>
              <a:rect l="T0" t="T1" r="T2" b="T3"/>
              <a:pathLst>
                <a:path w="1152" h="288">
                  <a:moveTo>
                    <a:pt x="1152" y="144"/>
                  </a:moveTo>
                  <a:lnTo>
                    <a:pt x="1152" y="144"/>
                  </a:lnTo>
                  <a:lnTo>
                    <a:pt x="1152" y="152"/>
                  </a:lnTo>
                  <a:lnTo>
                    <a:pt x="1150" y="158"/>
                  </a:lnTo>
                  <a:lnTo>
                    <a:pt x="1146" y="166"/>
                  </a:lnTo>
                  <a:lnTo>
                    <a:pt x="1140" y="174"/>
                  </a:lnTo>
                  <a:lnTo>
                    <a:pt x="1126" y="186"/>
                  </a:lnTo>
                  <a:lnTo>
                    <a:pt x="1106" y="200"/>
                  </a:lnTo>
                  <a:lnTo>
                    <a:pt x="1082" y="212"/>
                  </a:lnTo>
                  <a:lnTo>
                    <a:pt x="1054" y="224"/>
                  </a:lnTo>
                  <a:lnTo>
                    <a:pt x="1020" y="236"/>
                  </a:lnTo>
                  <a:lnTo>
                    <a:pt x="984" y="246"/>
                  </a:lnTo>
                  <a:lnTo>
                    <a:pt x="942" y="256"/>
                  </a:lnTo>
                  <a:lnTo>
                    <a:pt x="898" y="264"/>
                  </a:lnTo>
                  <a:lnTo>
                    <a:pt x="850" y="270"/>
                  </a:lnTo>
                  <a:lnTo>
                    <a:pt x="800" y="276"/>
                  </a:lnTo>
                  <a:lnTo>
                    <a:pt x="748" y="282"/>
                  </a:lnTo>
                  <a:lnTo>
                    <a:pt x="692" y="286"/>
                  </a:lnTo>
                  <a:lnTo>
                    <a:pt x="634" y="288"/>
                  </a:lnTo>
                  <a:lnTo>
                    <a:pt x="576" y="288"/>
                  </a:lnTo>
                  <a:lnTo>
                    <a:pt x="518" y="288"/>
                  </a:lnTo>
                  <a:lnTo>
                    <a:pt x="460" y="286"/>
                  </a:lnTo>
                  <a:lnTo>
                    <a:pt x="404" y="282"/>
                  </a:lnTo>
                  <a:lnTo>
                    <a:pt x="352" y="276"/>
                  </a:lnTo>
                  <a:lnTo>
                    <a:pt x="302" y="270"/>
                  </a:lnTo>
                  <a:lnTo>
                    <a:pt x="254" y="264"/>
                  </a:lnTo>
                  <a:lnTo>
                    <a:pt x="210" y="256"/>
                  </a:lnTo>
                  <a:lnTo>
                    <a:pt x="168" y="246"/>
                  </a:lnTo>
                  <a:lnTo>
                    <a:pt x="132" y="236"/>
                  </a:lnTo>
                  <a:lnTo>
                    <a:pt x="98" y="224"/>
                  </a:lnTo>
                  <a:lnTo>
                    <a:pt x="70" y="212"/>
                  </a:lnTo>
                  <a:lnTo>
                    <a:pt x="46" y="200"/>
                  </a:lnTo>
                  <a:lnTo>
                    <a:pt x="26" y="186"/>
                  </a:lnTo>
                  <a:lnTo>
                    <a:pt x="12" y="174"/>
                  </a:lnTo>
                  <a:lnTo>
                    <a:pt x="6" y="166"/>
                  </a:lnTo>
                  <a:lnTo>
                    <a:pt x="2" y="158"/>
                  </a:lnTo>
                  <a:lnTo>
                    <a:pt x="0" y="152"/>
                  </a:lnTo>
                  <a:lnTo>
                    <a:pt x="0" y="144"/>
                  </a:lnTo>
                  <a:lnTo>
                    <a:pt x="0" y="136"/>
                  </a:lnTo>
                  <a:lnTo>
                    <a:pt x="2" y="130"/>
                  </a:lnTo>
                  <a:lnTo>
                    <a:pt x="6" y="122"/>
                  </a:lnTo>
                  <a:lnTo>
                    <a:pt x="12" y="114"/>
                  </a:lnTo>
                  <a:lnTo>
                    <a:pt x="26" y="102"/>
                  </a:lnTo>
                  <a:lnTo>
                    <a:pt x="46" y="88"/>
                  </a:lnTo>
                  <a:lnTo>
                    <a:pt x="70" y="76"/>
                  </a:lnTo>
                  <a:lnTo>
                    <a:pt x="98" y="64"/>
                  </a:lnTo>
                  <a:lnTo>
                    <a:pt x="132" y="52"/>
                  </a:lnTo>
                  <a:lnTo>
                    <a:pt x="168" y="42"/>
                  </a:lnTo>
                  <a:lnTo>
                    <a:pt x="210" y="32"/>
                  </a:lnTo>
                  <a:lnTo>
                    <a:pt x="254" y="24"/>
                  </a:lnTo>
                  <a:lnTo>
                    <a:pt x="302" y="18"/>
                  </a:lnTo>
                  <a:lnTo>
                    <a:pt x="352" y="12"/>
                  </a:lnTo>
                  <a:lnTo>
                    <a:pt x="404" y="6"/>
                  </a:lnTo>
                  <a:lnTo>
                    <a:pt x="460" y="2"/>
                  </a:lnTo>
                  <a:lnTo>
                    <a:pt x="518" y="0"/>
                  </a:lnTo>
                  <a:lnTo>
                    <a:pt x="576" y="0"/>
                  </a:lnTo>
                  <a:lnTo>
                    <a:pt x="634" y="0"/>
                  </a:lnTo>
                  <a:lnTo>
                    <a:pt x="692" y="2"/>
                  </a:lnTo>
                  <a:lnTo>
                    <a:pt x="748" y="6"/>
                  </a:lnTo>
                  <a:lnTo>
                    <a:pt x="800" y="12"/>
                  </a:lnTo>
                  <a:lnTo>
                    <a:pt x="850" y="18"/>
                  </a:lnTo>
                  <a:lnTo>
                    <a:pt x="898" y="24"/>
                  </a:lnTo>
                  <a:lnTo>
                    <a:pt x="942" y="32"/>
                  </a:lnTo>
                  <a:lnTo>
                    <a:pt x="984" y="42"/>
                  </a:lnTo>
                  <a:lnTo>
                    <a:pt x="1020" y="52"/>
                  </a:lnTo>
                  <a:lnTo>
                    <a:pt x="1054" y="64"/>
                  </a:lnTo>
                  <a:lnTo>
                    <a:pt x="1082" y="76"/>
                  </a:lnTo>
                  <a:lnTo>
                    <a:pt x="1106" y="88"/>
                  </a:lnTo>
                  <a:lnTo>
                    <a:pt x="1126" y="102"/>
                  </a:lnTo>
                  <a:lnTo>
                    <a:pt x="1140" y="114"/>
                  </a:lnTo>
                  <a:lnTo>
                    <a:pt x="1146" y="122"/>
                  </a:lnTo>
                  <a:lnTo>
                    <a:pt x="1150" y="130"/>
                  </a:lnTo>
                  <a:lnTo>
                    <a:pt x="1152" y="136"/>
                  </a:lnTo>
                  <a:lnTo>
                    <a:pt x="1152" y="144"/>
                  </a:lnTo>
                  <a:close/>
                </a:path>
              </a:pathLst>
            </a:custGeom>
            <a:gradFill rotWithShape="1">
              <a:gsLst>
                <a:gs pos="0">
                  <a:srgbClr val="767676">
                    <a:alpha val="0"/>
                  </a:srgbClr>
                </a:gs>
                <a:gs pos="100000">
                  <a:srgbClr val="FFFFFF"/>
                </a:gs>
              </a:gsLst>
              <a:lin ang="5400000" scaled="1"/>
            </a:gradFill>
            <a:ln w="9525">
              <a:noFill/>
              <a:round/>
            </a:ln>
            <a:effectLst/>
          </p:spPr>
          <p:txBody>
            <a:bodyPr/>
            <a:lstStyle/>
            <a:p>
              <a:endParaRPr lang="zh-CN" altLang="en-US"/>
            </a:p>
          </p:txBody>
        </p:sp>
      </p:grpSp>
      <p:sp>
        <p:nvSpPr>
          <p:cNvPr id="74768" name="Oval 11"/>
          <p:cNvSpPr>
            <a:spLocks noChangeArrowheads="1"/>
          </p:cNvSpPr>
          <p:nvPr/>
        </p:nvSpPr>
        <p:spPr bwMode="auto">
          <a:xfrm>
            <a:off x="1492250" y="2797175"/>
            <a:ext cx="1911350" cy="622300"/>
          </a:xfrm>
          <a:prstGeom prst="ellipse">
            <a:avLst/>
          </a:prstGeom>
          <a:gradFill rotWithShape="1">
            <a:gsLst>
              <a:gs pos="0">
                <a:schemeClr val="tx1">
                  <a:alpha val="50000"/>
                </a:schemeClr>
              </a:gs>
              <a:gs pos="100000">
                <a:schemeClr val="bg1">
                  <a:alpha val="0"/>
                </a:schemeClr>
              </a:gs>
            </a:gsLst>
            <a:path path="shape">
              <a:fillToRect l="50000" t="50000" r="50000" b="50000"/>
            </a:path>
          </a:gradFill>
          <a:ln w="9525">
            <a:noFill/>
            <a:round/>
          </a:ln>
          <a:effectLst/>
        </p:spPr>
        <p:txBody>
          <a:bodyPr wrap="none" anchor="ctr"/>
          <a:lstStyle/>
          <a:p>
            <a:endParaRPr lang="zh-CN" altLang="en-US" b="1"/>
          </a:p>
        </p:txBody>
      </p:sp>
      <p:sp>
        <p:nvSpPr>
          <p:cNvPr id="74769" name="Freeform 12"/>
          <p:cNvSpPr/>
          <p:nvPr/>
        </p:nvSpPr>
        <p:spPr bwMode="auto">
          <a:xfrm>
            <a:off x="1751013" y="1644650"/>
            <a:ext cx="1430337" cy="1466850"/>
          </a:xfrm>
          <a:custGeom>
            <a:avLst/>
            <a:gdLst>
              <a:gd name="T0" fmla="*/ 0 w 576"/>
              <a:gd name="T1" fmla="*/ 0 h 648"/>
              <a:gd name="T2" fmla="*/ 576 w 576"/>
              <a:gd name="T3" fmla="*/ 648 h 648"/>
            </a:gdLst>
            <a:ahLst/>
            <a:cxnLst>
              <a:cxn ang="0">
                <a:pos x="576" y="576"/>
              </a:cxn>
              <a:cxn ang="0">
                <a:pos x="576" y="576"/>
              </a:cxn>
              <a:cxn ang="0">
                <a:pos x="574" y="584"/>
              </a:cxn>
              <a:cxn ang="0">
                <a:pos x="570" y="590"/>
              </a:cxn>
              <a:cxn ang="0">
                <a:pos x="564" y="598"/>
              </a:cxn>
              <a:cxn ang="0">
                <a:pos x="554" y="604"/>
              </a:cxn>
              <a:cxn ang="0">
                <a:pos x="542" y="610"/>
              </a:cxn>
              <a:cxn ang="0">
                <a:pos x="526" y="616"/>
              </a:cxn>
              <a:cxn ang="0">
                <a:pos x="492" y="626"/>
              </a:cxn>
              <a:cxn ang="0">
                <a:pos x="450" y="636"/>
              </a:cxn>
              <a:cxn ang="0">
                <a:pos x="400" y="642"/>
              </a:cxn>
              <a:cxn ang="0">
                <a:pos x="346" y="646"/>
              </a:cxn>
              <a:cxn ang="0">
                <a:pos x="288" y="648"/>
              </a:cxn>
              <a:cxn ang="0">
                <a:pos x="230" y="646"/>
              </a:cxn>
              <a:cxn ang="0">
                <a:pos x="176" y="642"/>
              </a:cxn>
              <a:cxn ang="0">
                <a:pos x="126" y="636"/>
              </a:cxn>
              <a:cxn ang="0">
                <a:pos x="84" y="626"/>
              </a:cxn>
              <a:cxn ang="0">
                <a:pos x="50" y="616"/>
              </a:cxn>
              <a:cxn ang="0">
                <a:pos x="34" y="610"/>
              </a:cxn>
              <a:cxn ang="0">
                <a:pos x="22" y="604"/>
              </a:cxn>
              <a:cxn ang="0">
                <a:pos x="12" y="598"/>
              </a:cxn>
              <a:cxn ang="0">
                <a:pos x="6" y="590"/>
              </a:cxn>
              <a:cxn ang="0">
                <a:pos x="2" y="584"/>
              </a:cxn>
              <a:cxn ang="0">
                <a:pos x="0" y="576"/>
              </a:cxn>
              <a:cxn ang="0">
                <a:pos x="288" y="0"/>
              </a:cxn>
              <a:cxn ang="0">
                <a:pos x="576" y="576"/>
              </a:cxn>
            </a:cxnLst>
            <a:rect l="T0" t="T1" r="T2" b="T3"/>
            <a:pathLst>
              <a:path w="576" h="648">
                <a:moveTo>
                  <a:pt x="576" y="576"/>
                </a:moveTo>
                <a:lnTo>
                  <a:pt x="576" y="576"/>
                </a:lnTo>
                <a:lnTo>
                  <a:pt x="574" y="584"/>
                </a:lnTo>
                <a:lnTo>
                  <a:pt x="570" y="590"/>
                </a:lnTo>
                <a:lnTo>
                  <a:pt x="564" y="598"/>
                </a:lnTo>
                <a:lnTo>
                  <a:pt x="554" y="604"/>
                </a:lnTo>
                <a:lnTo>
                  <a:pt x="542" y="610"/>
                </a:lnTo>
                <a:lnTo>
                  <a:pt x="526" y="616"/>
                </a:lnTo>
                <a:lnTo>
                  <a:pt x="492" y="626"/>
                </a:lnTo>
                <a:lnTo>
                  <a:pt x="450" y="636"/>
                </a:lnTo>
                <a:lnTo>
                  <a:pt x="400" y="642"/>
                </a:lnTo>
                <a:lnTo>
                  <a:pt x="346" y="646"/>
                </a:lnTo>
                <a:lnTo>
                  <a:pt x="288" y="648"/>
                </a:lnTo>
                <a:lnTo>
                  <a:pt x="230" y="646"/>
                </a:lnTo>
                <a:lnTo>
                  <a:pt x="176" y="642"/>
                </a:lnTo>
                <a:lnTo>
                  <a:pt x="126" y="636"/>
                </a:lnTo>
                <a:lnTo>
                  <a:pt x="84" y="626"/>
                </a:lnTo>
                <a:lnTo>
                  <a:pt x="50" y="616"/>
                </a:lnTo>
                <a:lnTo>
                  <a:pt x="34" y="610"/>
                </a:lnTo>
                <a:lnTo>
                  <a:pt x="22" y="604"/>
                </a:lnTo>
                <a:lnTo>
                  <a:pt x="12" y="598"/>
                </a:lnTo>
                <a:lnTo>
                  <a:pt x="6" y="590"/>
                </a:lnTo>
                <a:lnTo>
                  <a:pt x="2" y="584"/>
                </a:lnTo>
                <a:lnTo>
                  <a:pt x="0" y="576"/>
                </a:lnTo>
                <a:lnTo>
                  <a:pt x="288" y="0"/>
                </a:lnTo>
                <a:lnTo>
                  <a:pt x="576" y="576"/>
                </a:lnTo>
                <a:close/>
              </a:path>
            </a:pathLst>
          </a:custGeom>
          <a:gradFill rotWithShape="1">
            <a:gsLst>
              <a:gs pos="0">
                <a:schemeClr val="accent2"/>
              </a:gs>
              <a:gs pos="100000">
                <a:schemeClr val="hlink"/>
              </a:gs>
            </a:gsLst>
            <a:lin ang="0" scaled="1"/>
          </a:gradFill>
          <a:ln w="9525">
            <a:noFill/>
            <a:round/>
          </a:ln>
          <a:effectLst/>
        </p:spPr>
        <p:txBody>
          <a:bodyPr wrap="none" anchor="ctr"/>
          <a:lstStyle/>
          <a:p>
            <a:endParaRPr lang="zh-CN" altLang="en-US"/>
          </a:p>
        </p:txBody>
      </p:sp>
      <p:sp>
        <p:nvSpPr>
          <p:cNvPr id="74770" name="Text Box 13"/>
          <p:cNvSpPr txBox="1">
            <a:spLocks noChangeArrowheads="1"/>
          </p:cNvSpPr>
          <p:nvPr/>
        </p:nvSpPr>
        <p:spPr bwMode="auto">
          <a:xfrm>
            <a:off x="1841500" y="2568575"/>
            <a:ext cx="1200150" cy="396875"/>
          </a:xfrm>
          <a:prstGeom prst="rect">
            <a:avLst/>
          </a:prstGeom>
          <a:noFill/>
          <a:ln w="9525">
            <a:noFill/>
            <a:miter lim="800000"/>
          </a:ln>
          <a:effectLst/>
        </p:spPr>
        <p:txBody>
          <a:bodyPr wrap="none">
            <a:spAutoFit/>
          </a:bodyPr>
          <a:lstStyle/>
          <a:p>
            <a:pPr algn="ctr" latinLnBrk="1"/>
            <a:r>
              <a:rPr lang="zh-CN" altLang="en-US" sz="2000" b="1">
                <a:solidFill>
                  <a:schemeClr val="bg1"/>
                </a:solidFill>
              </a:rPr>
              <a:t>公共科目</a:t>
            </a:r>
            <a:endParaRPr lang="zh-CN" altLang="en-US" sz="2000" b="1">
              <a:solidFill>
                <a:schemeClr val="bg1"/>
              </a:solidFill>
            </a:endParaRPr>
          </a:p>
        </p:txBody>
      </p:sp>
      <p:sp>
        <p:nvSpPr>
          <p:cNvPr id="74771" name="Text Box 14"/>
          <p:cNvSpPr txBox="1">
            <a:spLocks noChangeArrowheads="1"/>
          </p:cNvSpPr>
          <p:nvPr/>
        </p:nvSpPr>
        <p:spPr bwMode="auto">
          <a:xfrm>
            <a:off x="1762125" y="3673475"/>
            <a:ext cx="1401763" cy="457200"/>
          </a:xfrm>
          <a:prstGeom prst="rect">
            <a:avLst/>
          </a:prstGeom>
          <a:noFill/>
          <a:ln w="9525">
            <a:noFill/>
            <a:miter lim="800000"/>
          </a:ln>
          <a:effectLst/>
        </p:spPr>
        <p:txBody>
          <a:bodyPr wrap="none">
            <a:spAutoFit/>
          </a:bodyPr>
          <a:lstStyle/>
          <a:p>
            <a:pPr algn="ctr" latinLnBrk="1"/>
            <a:r>
              <a:rPr lang="zh-CN" altLang="en-US" sz="2400" b="1"/>
              <a:t>校内培训</a:t>
            </a:r>
            <a:endParaRPr lang="zh-CN" altLang="en-US" sz="2400" b="1"/>
          </a:p>
        </p:txBody>
      </p:sp>
      <p:sp>
        <p:nvSpPr>
          <p:cNvPr id="74772" name="Text Box 15"/>
          <p:cNvSpPr txBox="1">
            <a:spLocks noChangeArrowheads="1"/>
          </p:cNvSpPr>
          <p:nvPr/>
        </p:nvSpPr>
        <p:spPr bwMode="auto">
          <a:xfrm>
            <a:off x="1758950" y="5003800"/>
            <a:ext cx="1403350" cy="457200"/>
          </a:xfrm>
          <a:prstGeom prst="rect">
            <a:avLst/>
          </a:prstGeom>
          <a:noFill/>
          <a:ln w="9525">
            <a:noFill/>
            <a:miter lim="800000"/>
          </a:ln>
          <a:effectLst/>
        </p:spPr>
        <p:txBody>
          <a:bodyPr wrap="none">
            <a:spAutoFit/>
          </a:bodyPr>
          <a:lstStyle/>
          <a:p>
            <a:pPr algn="ctr" latinLnBrk="1"/>
            <a:r>
              <a:rPr lang="zh-CN" altLang="en-US" sz="2400" b="1"/>
              <a:t>校外培训</a:t>
            </a:r>
            <a:endParaRPr lang="zh-CN" altLang="en-US" sz="2400" b="1"/>
          </a:p>
        </p:txBody>
      </p:sp>
      <p:sp>
        <p:nvSpPr>
          <p:cNvPr id="74773" name="Rectangle 16"/>
          <p:cNvSpPr>
            <a:spLocks noChangeArrowheads="1"/>
          </p:cNvSpPr>
          <p:nvPr/>
        </p:nvSpPr>
        <p:spPr bwMode="auto">
          <a:xfrm>
            <a:off x="4394229" y="1428736"/>
            <a:ext cx="4249737" cy="1384995"/>
          </a:xfrm>
          <a:prstGeom prst="rect">
            <a:avLst/>
          </a:prstGeom>
          <a:noFill/>
          <a:ln w="9525">
            <a:noFill/>
            <a:miter lim="800000"/>
          </a:ln>
          <a:effectLst/>
        </p:spPr>
        <p:txBody>
          <a:bodyPr>
            <a:spAutoFit/>
          </a:bodyPr>
          <a:lstStyle/>
          <a:p>
            <a:pPr latinLnBrk="1">
              <a:lnSpc>
                <a:spcPct val="140000"/>
              </a:lnSpc>
            </a:pPr>
            <a:r>
              <a:rPr lang="zh-CN" altLang="en-US" sz="2000" b="1" dirty="0" smtClean="0">
                <a:solidFill>
                  <a:srgbClr val="FF0000"/>
                </a:solidFill>
              </a:rPr>
              <a:t>从</a:t>
            </a:r>
            <a:r>
              <a:rPr lang="en-US" altLang="zh-CN" sz="2000" b="1" dirty="0" smtClean="0">
                <a:solidFill>
                  <a:srgbClr val="FF0000"/>
                </a:solidFill>
              </a:rPr>
              <a:t>2011</a:t>
            </a:r>
            <a:r>
              <a:rPr lang="zh-CN" altLang="en-US" sz="2000" b="1" dirty="0" smtClean="0">
                <a:solidFill>
                  <a:srgbClr val="FF0000"/>
                </a:solidFill>
              </a:rPr>
              <a:t>年起，年均</a:t>
            </a:r>
            <a:r>
              <a:rPr lang="en-US" altLang="zh-CN" sz="2000" b="1" dirty="0" smtClean="0">
                <a:solidFill>
                  <a:srgbClr val="FF0000"/>
                </a:solidFill>
              </a:rPr>
              <a:t>1</a:t>
            </a:r>
            <a:r>
              <a:rPr lang="zh-CN" altLang="en-US" sz="2000" b="1" dirty="0" smtClean="0">
                <a:solidFill>
                  <a:srgbClr val="FF0000"/>
                </a:solidFill>
              </a:rPr>
              <a:t>张</a:t>
            </a:r>
            <a:r>
              <a:rPr lang="zh-CN" altLang="en-US" sz="2000" b="1" dirty="0">
                <a:solidFill>
                  <a:schemeClr val="accent2"/>
                </a:solidFill>
              </a:rPr>
              <a:t>常州市专业技术人员继续教育公共科目</a:t>
            </a:r>
            <a:r>
              <a:rPr lang="zh-CN" altLang="en-US" sz="2000" b="1" dirty="0" smtClean="0">
                <a:solidFill>
                  <a:schemeClr val="accent2"/>
                </a:solidFill>
              </a:rPr>
              <a:t>合格证</a:t>
            </a:r>
            <a:endParaRPr lang="en-US" altLang="zh-CN" sz="2000" b="1" dirty="0" smtClean="0">
              <a:solidFill>
                <a:schemeClr val="accent2"/>
              </a:solidFill>
            </a:endParaRPr>
          </a:p>
          <a:p>
            <a:pPr latinLnBrk="1">
              <a:lnSpc>
                <a:spcPct val="140000"/>
              </a:lnSpc>
            </a:pPr>
            <a:r>
              <a:rPr lang="en-US" altLang="zh-CN" sz="2000" b="1" dirty="0" smtClean="0">
                <a:solidFill>
                  <a:srgbClr val="FF0000"/>
                </a:solidFill>
              </a:rPr>
              <a:t>        </a:t>
            </a:r>
            <a:endParaRPr lang="zh-CN" altLang="en-US" sz="2000" b="1" dirty="0">
              <a:solidFill>
                <a:srgbClr val="FF0000"/>
              </a:solidFill>
            </a:endParaRPr>
          </a:p>
        </p:txBody>
      </p:sp>
      <p:sp>
        <p:nvSpPr>
          <p:cNvPr id="74774" name="Rectangle 17"/>
          <p:cNvSpPr>
            <a:spLocks noChangeArrowheads="1"/>
          </p:cNvSpPr>
          <p:nvPr/>
        </p:nvSpPr>
        <p:spPr bwMode="auto">
          <a:xfrm>
            <a:off x="6372225" y="4376738"/>
            <a:ext cx="2160588" cy="457200"/>
          </a:xfrm>
          <a:prstGeom prst="rect">
            <a:avLst/>
          </a:prstGeom>
          <a:noFill/>
          <a:ln w="9525">
            <a:noFill/>
            <a:miter lim="800000"/>
          </a:ln>
          <a:effectLst/>
        </p:spPr>
        <p:txBody>
          <a:bodyPr>
            <a:spAutoFit/>
          </a:bodyPr>
          <a:lstStyle/>
          <a:p>
            <a:pPr algn="r" latinLnBrk="1">
              <a:lnSpc>
                <a:spcPct val="120000"/>
              </a:lnSpc>
            </a:pPr>
            <a:r>
              <a:rPr lang="zh-CN" altLang="en-US" sz="2000" b="1"/>
              <a:t>年均</a:t>
            </a:r>
            <a:r>
              <a:rPr lang="zh-CN" altLang="en-US" sz="2000" b="1">
                <a:solidFill>
                  <a:srgbClr val="CC0000"/>
                </a:solidFill>
              </a:rPr>
              <a:t>至少</a:t>
            </a:r>
            <a:r>
              <a:rPr lang="zh-CN" altLang="en-US" sz="2000" b="1"/>
              <a:t>24学时</a:t>
            </a:r>
            <a:r>
              <a:rPr lang="zh-CN" altLang="en-US" b="1"/>
              <a:t>  </a:t>
            </a:r>
            <a:endParaRPr lang="zh-CN" altLang="en-US" b="1"/>
          </a:p>
        </p:txBody>
      </p:sp>
      <p:sp>
        <p:nvSpPr>
          <p:cNvPr id="74775" name="Rectangle 18"/>
          <p:cNvSpPr>
            <a:spLocks noChangeArrowheads="1"/>
          </p:cNvSpPr>
          <p:nvPr/>
        </p:nvSpPr>
        <p:spPr bwMode="auto">
          <a:xfrm>
            <a:off x="6372225" y="3140075"/>
            <a:ext cx="2160588" cy="457200"/>
          </a:xfrm>
          <a:prstGeom prst="rect">
            <a:avLst/>
          </a:prstGeom>
          <a:noFill/>
          <a:ln w="9525">
            <a:noFill/>
            <a:miter lim="800000"/>
          </a:ln>
          <a:effectLst/>
        </p:spPr>
        <p:txBody>
          <a:bodyPr>
            <a:spAutoFit/>
          </a:bodyPr>
          <a:lstStyle/>
          <a:p>
            <a:pPr algn="r" latinLnBrk="1">
              <a:lnSpc>
                <a:spcPct val="120000"/>
              </a:lnSpc>
            </a:pPr>
            <a:r>
              <a:rPr lang="zh-CN" altLang="en-US" sz="2000" b="1" dirty="0"/>
              <a:t>年均</a:t>
            </a:r>
            <a:r>
              <a:rPr lang="zh-CN" altLang="en-US" sz="2000" b="1" dirty="0">
                <a:solidFill>
                  <a:srgbClr val="CC0000"/>
                </a:solidFill>
              </a:rPr>
              <a:t>至多</a:t>
            </a:r>
            <a:r>
              <a:rPr lang="zh-CN" altLang="en-US" sz="2000" b="1" dirty="0"/>
              <a:t>24学时  </a:t>
            </a:r>
            <a:endParaRPr lang="zh-CN" altLang="en-US" sz="2000" b="1" dirty="0"/>
          </a:p>
        </p:txBody>
      </p:sp>
      <p:grpSp>
        <p:nvGrpSpPr>
          <p:cNvPr id="74776" name="Group 24"/>
          <p:cNvGrpSpPr/>
          <p:nvPr/>
        </p:nvGrpSpPr>
        <p:grpSpPr bwMode="auto">
          <a:xfrm>
            <a:off x="2771775" y="2349500"/>
            <a:ext cx="5715000" cy="2466975"/>
            <a:chOff x="0" y="0"/>
            <a:chExt cx="3266" cy="1577"/>
          </a:xfrm>
        </p:grpSpPr>
        <p:sp>
          <p:nvSpPr>
            <p:cNvPr id="74777" name="Line 20"/>
            <p:cNvSpPr>
              <a:spLocks noChangeShapeType="1"/>
            </p:cNvSpPr>
            <p:nvPr/>
          </p:nvSpPr>
          <p:spPr bwMode="auto">
            <a:xfrm flipH="1">
              <a:off x="721" y="1577"/>
              <a:ext cx="2545" cy="0"/>
            </a:xfrm>
            <a:prstGeom prst="line">
              <a:avLst/>
            </a:prstGeom>
            <a:noFill/>
            <a:ln w="25400" cap="rnd">
              <a:solidFill>
                <a:schemeClr val="tx1"/>
              </a:solidFill>
              <a:prstDash val="sysDot"/>
              <a:round/>
              <a:headEnd type="triangle" w="med" len="med"/>
              <a:tailEnd type="oval" w="med" len="med"/>
            </a:ln>
            <a:effectLst/>
          </p:spPr>
          <p:txBody>
            <a:bodyPr/>
            <a:lstStyle/>
            <a:p>
              <a:endParaRPr lang="zh-CN" altLang="en-US"/>
            </a:p>
          </p:txBody>
        </p:sp>
        <p:sp>
          <p:nvSpPr>
            <p:cNvPr id="74778" name="Line 21"/>
            <p:cNvSpPr>
              <a:spLocks noChangeShapeType="1"/>
            </p:cNvSpPr>
            <p:nvPr/>
          </p:nvSpPr>
          <p:spPr bwMode="auto">
            <a:xfrm flipH="1">
              <a:off x="0" y="0"/>
              <a:ext cx="3266" cy="0"/>
            </a:xfrm>
            <a:prstGeom prst="line">
              <a:avLst/>
            </a:prstGeom>
            <a:noFill/>
            <a:ln w="25400" cap="rnd">
              <a:solidFill>
                <a:schemeClr val="accent2"/>
              </a:solidFill>
              <a:prstDash val="sysDot"/>
              <a:round/>
              <a:headEnd type="triangle" w="med" len="med"/>
              <a:tailEnd type="oval" w="med" len="med"/>
            </a:ln>
            <a:effectLst/>
          </p:spPr>
          <p:txBody>
            <a:bodyPr/>
            <a:lstStyle/>
            <a:p>
              <a:endParaRPr lang="zh-CN" altLang="en-US"/>
            </a:p>
          </p:txBody>
        </p:sp>
        <p:sp>
          <p:nvSpPr>
            <p:cNvPr id="74779" name="Line 22"/>
            <p:cNvSpPr>
              <a:spLocks noChangeShapeType="1"/>
            </p:cNvSpPr>
            <p:nvPr/>
          </p:nvSpPr>
          <p:spPr bwMode="auto">
            <a:xfrm flipH="1">
              <a:off x="363" y="788"/>
              <a:ext cx="2903" cy="0"/>
            </a:xfrm>
            <a:prstGeom prst="line">
              <a:avLst/>
            </a:prstGeom>
            <a:noFill/>
            <a:ln w="25400" cap="rnd">
              <a:solidFill>
                <a:schemeClr val="tx1"/>
              </a:solidFill>
              <a:prstDash val="sysDot"/>
              <a:round/>
              <a:headEnd type="triangle" w="med" len="med"/>
              <a:tailEnd type="oval" w="med" len="med"/>
            </a:ln>
            <a:effectLst/>
          </p:spPr>
          <p:txBody>
            <a:bodyPr/>
            <a:lstStyle/>
            <a:p>
              <a:endParaRPr lang="zh-CN" altLang="en-US"/>
            </a:p>
          </p:txBody>
        </p:sp>
      </p:gr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3.</a:t>
            </a:r>
            <a:r>
              <a:rPr lang="zh-CN" altLang="en-US"/>
              <a:t>继续教育要求</a:t>
            </a:r>
            <a:endParaRPr lang="zh-CN" altLang="en-US"/>
          </a:p>
        </p:txBody>
      </p:sp>
      <p:sp>
        <p:nvSpPr>
          <p:cNvPr id="3" name="文本框 2"/>
          <p:cNvSpPr txBox="1"/>
          <p:nvPr/>
        </p:nvSpPr>
        <p:spPr>
          <a:xfrm>
            <a:off x="676910" y="1144270"/>
            <a:ext cx="8215630" cy="2553335"/>
          </a:xfrm>
          <a:prstGeom prst="rect">
            <a:avLst/>
          </a:prstGeom>
          <a:noFill/>
        </p:spPr>
        <p:txBody>
          <a:bodyPr wrap="square" rtlCol="0">
            <a:spAutoFit/>
          </a:bodyPr>
          <a:p>
            <a:r>
              <a:rPr lang="zh-CN" altLang="en-US" sz="3200"/>
              <a:t>《常州市专业技术人员继续教育公共科目合格证》需提供至2022年，申报人需提供任现职以来公共科目合格证汇总单（在常州市专业技术人员继续教育网站下载）。公共科目合格证有效截止时间为2022年10月10日。</a:t>
            </a:r>
            <a:endParaRPr lang="zh-CN" altLang="en-US" sz="3200"/>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dirty="0" smtClean="0"/>
              <a:t>评审条件</a:t>
            </a:r>
            <a:endParaRPr lang="zh-CN" altLang="en-US" dirty="0"/>
          </a:p>
        </p:txBody>
      </p:sp>
      <p:sp>
        <p:nvSpPr>
          <p:cNvPr id="29699" name="Rectangle 3"/>
          <p:cNvSpPr>
            <a:spLocks noGrp="1" noChangeArrowheads="1"/>
          </p:cNvSpPr>
          <p:nvPr>
            <p:ph idx="1"/>
          </p:nvPr>
        </p:nvSpPr>
        <p:spPr>
          <a:xfrm>
            <a:off x="468313" y="1214422"/>
            <a:ext cx="7889901" cy="4940300"/>
          </a:xfrm>
        </p:spPr>
        <p:txBody>
          <a:bodyPr/>
          <a:lstStyle/>
          <a:p>
            <a:pPr marL="0" indent="0">
              <a:buNone/>
            </a:pPr>
            <a:r>
              <a:rPr lang="zh-CN" altLang="en-US" sz="2800" dirty="0" smtClean="0">
                <a:latin typeface="楷体_GB2312" panose="02010609030101010101" pitchFamily="49" charset="-122"/>
                <a:ea typeface="楷体_GB2312" panose="02010609030101010101" pitchFamily="49" charset="-122"/>
              </a:rPr>
              <a:t>    按</a:t>
            </a:r>
            <a:r>
              <a:rPr lang="zh-CN" altLang="en-US" sz="2800" dirty="0" smtClean="0">
                <a:solidFill>
                  <a:srgbClr val="FF0000"/>
                </a:solidFill>
                <a:latin typeface="楷体_GB2312" panose="02010609030101010101" pitchFamily="49" charset="-122"/>
                <a:ea typeface="楷体_GB2312" panose="02010609030101010101" pitchFamily="49" charset="-122"/>
              </a:rPr>
              <a:t>普通教师、乡村教师</a:t>
            </a:r>
            <a:r>
              <a:rPr lang="zh-CN" altLang="en-US" sz="2800" dirty="0" smtClean="0">
                <a:latin typeface="楷体_GB2312" panose="02010609030101010101" pitchFamily="49" charset="-122"/>
                <a:ea typeface="楷体_GB2312" panose="02010609030101010101" pitchFamily="49" charset="-122"/>
              </a:rPr>
              <a:t>分类评审。</a:t>
            </a:r>
            <a:endParaRPr lang="en-US" altLang="zh-CN" sz="2800" dirty="0" smtClean="0">
              <a:latin typeface="楷体_GB2312" panose="02010609030101010101" pitchFamily="49" charset="-122"/>
              <a:ea typeface="楷体_GB2312" panose="02010609030101010101" pitchFamily="49" charset="-122"/>
            </a:endParaRPr>
          </a:p>
          <a:p>
            <a:pPr marL="0" indent="0">
              <a:buNone/>
            </a:pPr>
            <a:r>
              <a:rPr lang="en-US" altLang="zh-CN" sz="2800" dirty="0" smtClean="0">
                <a:latin typeface="楷体_GB2312" panose="02010609030101010101" pitchFamily="49" charset="-122"/>
                <a:ea typeface="楷体_GB2312" panose="02010609030101010101" pitchFamily="49" charset="-122"/>
              </a:rPr>
              <a:t>    </a:t>
            </a:r>
            <a:r>
              <a:rPr lang="zh-CN" altLang="en-US" sz="2800" dirty="0" smtClean="0">
                <a:latin typeface="楷体_GB2312" panose="02010609030101010101" pitchFamily="49" charset="-122"/>
                <a:ea typeface="楷体_GB2312" panose="02010609030101010101" pitchFamily="49" charset="-122"/>
              </a:rPr>
              <a:t>依据</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江苏省中小学教师专业技术资格条件</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（苏职称</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2013</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4</a:t>
            </a:r>
            <a:r>
              <a:rPr lang="zh-CN" altLang="en-US" sz="2800" dirty="0" smtClean="0">
                <a:latin typeface="楷体_GB2312" panose="02010609030101010101" pitchFamily="49" charset="-122"/>
                <a:ea typeface="楷体_GB2312" panose="02010609030101010101" pitchFamily="49" charset="-122"/>
              </a:rPr>
              <a:t>号）、</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江苏省幼儿园教师专业技术资格条件</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（苏职称</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2013</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5</a:t>
            </a:r>
            <a:r>
              <a:rPr lang="zh-CN" altLang="en-US" sz="2800" dirty="0" smtClean="0">
                <a:latin typeface="楷体_GB2312" panose="02010609030101010101" pitchFamily="49" charset="-122"/>
                <a:ea typeface="楷体_GB2312" panose="02010609030101010101" pitchFamily="49" charset="-122"/>
              </a:rPr>
              <a:t>号）评审的为普通中小学教师职称。</a:t>
            </a:r>
            <a:endParaRPr lang="en-US" altLang="zh-CN" sz="2800" dirty="0" smtClean="0">
              <a:latin typeface="楷体_GB2312" panose="02010609030101010101" pitchFamily="49" charset="-122"/>
              <a:ea typeface="楷体_GB2312" panose="02010609030101010101" pitchFamily="49" charset="-122"/>
            </a:endParaRPr>
          </a:p>
          <a:p>
            <a:pPr marL="0" indent="0">
              <a:buNone/>
            </a:pPr>
            <a:r>
              <a:rPr lang="en-US" altLang="zh-CN" sz="2800" dirty="0" smtClean="0">
                <a:latin typeface="楷体_GB2312" panose="02010609030101010101" pitchFamily="49" charset="-122"/>
                <a:ea typeface="楷体_GB2312" panose="02010609030101010101" pitchFamily="49" charset="-122"/>
              </a:rPr>
              <a:t>    </a:t>
            </a:r>
            <a:r>
              <a:rPr lang="zh-CN" altLang="en-US" sz="2800" dirty="0" smtClean="0">
                <a:latin typeface="楷体_GB2312" panose="02010609030101010101" pitchFamily="49" charset="-122"/>
                <a:ea typeface="楷体_GB2312" panose="02010609030101010101" pitchFamily="49" charset="-122"/>
              </a:rPr>
              <a:t>依据</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省人力资源社会保障厅省教育厅关于印发全省乡村教师职称评审政策若干意见的通知</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（苏人社发</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2016</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202</a:t>
            </a:r>
            <a:r>
              <a:rPr lang="zh-CN" altLang="en-US" sz="2800" dirty="0" smtClean="0">
                <a:latin typeface="楷体_GB2312" panose="02010609030101010101" pitchFamily="49" charset="-122"/>
                <a:ea typeface="楷体_GB2312" panose="02010609030101010101" pitchFamily="49" charset="-122"/>
              </a:rPr>
              <a:t>号）评审的为乡村教师职称。</a:t>
            </a:r>
            <a:endParaRPr lang="zh-CN" altLang="en-US" sz="3600" b="0"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1"/>
          <p:cNvSpPr>
            <a:spLocks noChangeArrowheads="1"/>
          </p:cNvSpPr>
          <p:nvPr/>
        </p:nvSpPr>
        <p:spPr bwMode="auto">
          <a:xfrm>
            <a:off x="1500166" y="224313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2291" name="Rectangle 33"/>
          <p:cNvSpPr>
            <a:spLocks noChangeArrowheads="1"/>
          </p:cNvSpPr>
          <p:nvPr/>
        </p:nvSpPr>
        <p:spPr bwMode="auto">
          <a:xfrm>
            <a:off x="1500166" y="3886204"/>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2293" name="Rectangle 2"/>
          <p:cNvSpPr>
            <a:spLocks noGrp="1" noChangeArrowheads="1"/>
          </p:cNvSpPr>
          <p:nvPr>
            <p:ph type="title" idx="4294967295"/>
          </p:nvPr>
        </p:nvSpPr>
        <p:spPr>
          <a:xfrm>
            <a:off x="0" y="142875"/>
            <a:ext cx="8207375" cy="649288"/>
          </a:xfrm>
        </p:spPr>
        <p:txBody>
          <a:bodyPr>
            <a:normAutofit/>
          </a:bodyPr>
          <a:lstStyle/>
          <a:p>
            <a:r>
              <a:rPr lang="zh-CN" altLang="en-US"/>
              <a:t>评审原则</a:t>
            </a:r>
            <a:endParaRPr lang="zh-CN" altLang="en-US"/>
          </a:p>
        </p:txBody>
      </p:sp>
      <p:sp>
        <p:nvSpPr>
          <p:cNvPr id="12294" name="AutoShape 6"/>
          <p:cNvSpPr>
            <a:spLocks noChangeArrowheads="1"/>
          </p:cNvSpPr>
          <p:nvPr/>
        </p:nvSpPr>
        <p:spPr bwMode="auto">
          <a:xfrm>
            <a:off x="1538266" y="182244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2295" name="AutoShape 12"/>
          <p:cNvSpPr>
            <a:spLocks noChangeArrowheads="1"/>
          </p:cNvSpPr>
          <p:nvPr/>
        </p:nvSpPr>
        <p:spPr bwMode="auto">
          <a:xfrm>
            <a:off x="1538266" y="3465517"/>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pPr algn="ctr"/>
            <a:endParaRPr lang="zh-CN" altLang="en-US" b="1" i="1">
              <a:latin typeface="微软雅黑" panose="020B0503020204020204" pitchFamily="34" charset="-122"/>
            </a:endParaRPr>
          </a:p>
        </p:txBody>
      </p:sp>
      <p:sp>
        <p:nvSpPr>
          <p:cNvPr id="12297" name="AutoShape 19"/>
          <p:cNvSpPr>
            <a:spLocks noChangeArrowheads="1"/>
          </p:cNvSpPr>
          <p:nvPr/>
        </p:nvSpPr>
        <p:spPr bwMode="auto">
          <a:xfrm>
            <a:off x="4356100" y="2786057"/>
            <a:ext cx="431800" cy="215900"/>
          </a:xfrm>
          <a:prstGeom prst="leftArrow">
            <a:avLst>
              <a:gd name="adj1" fmla="val 50278"/>
              <a:gd name="adj2" fmla="val 72731"/>
            </a:avLst>
          </a:prstGeom>
          <a:solidFill>
            <a:schemeClr val="bg1"/>
          </a:solidFill>
          <a:ln w="9525">
            <a:noFill/>
            <a:miter lim="800000"/>
          </a:ln>
        </p:spPr>
        <p:txBody>
          <a:bodyPr wrap="none" anchor="ctr"/>
          <a:lstStyle/>
          <a:p>
            <a:endParaRPr lang="zh-CN" altLang="en-US" b="1">
              <a:ea typeface="华文细黑" panose="02010600040101010101" pitchFamily="2" charset="-122"/>
            </a:endParaRPr>
          </a:p>
        </p:txBody>
      </p:sp>
      <p:sp>
        <p:nvSpPr>
          <p:cNvPr id="12298" name="WordArt 20"/>
          <p:cNvSpPr>
            <a:spLocks noChangeArrowheads="1" noChangeShapeType="1" noTextEdit="1"/>
          </p:cNvSpPr>
          <p:nvPr/>
        </p:nvSpPr>
        <p:spPr bwMode="auto">
          <a:xfrm>
            <a:off x="1790678" y="1965318"/>
            <a:ext cx="1206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1</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2299" name="WordArt 21"/>
          <p:cNvSpPr>
            <a:spLocks noChangeArrowheads="1" noChangeShapeType="1" noTextEdit="1"/>
          </p:cNvSpPr>
          <p:nvPr/>
        </p:nvSpPr>
        <p:spPr bwMode="auto">
          <a:xfrm>
            <a:off x="1797050" y="275907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12300" name="WordArt 22"/>
          <p:cNvSpPr>
            <a:spLocks noChangeArrowheads="1" noChangeShapeType="1" noTextEdit="1"/>
          </p:cNvSpPr>
          <p:nvPr/>
        </p:nvSpPr>
        <p:spPr bwMode="auto">
          <a:xfrm>
            <a:off x="1765278" y="3598867"/>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3</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2302" name="AutoShape 25"/>
          <p:cNvSpPr>
            <a:spLocks noChangeArrowheads="1"/>
          </p:cNvSpPr>
          <p:nvPr/>
        </p:nvSpPr>
        <p:spPr bwMode="auto">
          <a:xfrm>
            <a:off x="1611291" y="1822443"/>
            <a:ext cx="5403850" cy="533400"/>
          </a:xfrm>
          <a:prstGeom prst="roundRect">
            <a:avLst>
              <a:gd name="adj" fmla="val 0"/>
            </a:avLst>
          </a:prstGeom>
          <a:noFill/>
          <a:ln w="9525">
            <a:noFill/>
            <a:round/>
          </a:ln>
        </p:spPr>
        <p:txBody>
          <a:bodyPr wrap="none" lIns="144000" anchor="ctr"/>
          <a:lstStyle/>
          <a:p>
            <a:pPr lvl="1"/>
            <a:r>
              <a:rPr lang="zh-CN" altLang="en-US" sz="2400" b="1">
                <a:latin typeface="微软雅黑" panose="020B0503020204020204" pitchFamily="34" charset="-122"/>
              </a:rPr>
              <a:t>一票否决原则</a:t>
            </a:r>
            <a:endParaRPr lang="zh-CN" altLang="en-US" sz="2400" b="1">
              <a:latin typeface="微软雅黑" panose="020B0503020204020204" pitchFamily="34" charset="-122"/>
            </a:endParaRPr>
          </a:p>
        </p:txBody>
      </p:sp>
      <p:sp>
        <p:nvSpPr>
          <p:cNvPr id="12303" name="AutoShape 26"/>
          <p:cNvSpPr>
            <a:spLocks noChangeArrowheads="1"/>
          </p:cNvSpPr>
          <p:nvPr/>
        </p:nvSpPr>
        <p:spPr bwMode="auto">
          <a:xfrm>
            <a:off x="1620838" y="2643182"/>
            <a:ext cx="5403850" cy="533400"/>
          </a:xfrm>
          <a:prstGeom prst="roundRect">
            <a:avLst>
              <a:gd name="adj" fmla="val 0"/>
            </a:avLst>
          </a:prstGeom>
          <a:noFill/>
          <a:ln w="9525">
            <a:noFill/>
            <a:round/>
          </a:ln>
        </p:spPr>
        <p:txBody>
          <a:bodyPr wrap="none" lIns="144000" anchor="ctr"/>
          <a:lstStyle/>
          <a:p>
            <a:pPr lvl="1"/>
            <a:r>
              <a:rPr lang="zh-CN" altLang="en-US" b="1">
                <a:solidFill>
                  <a:schemeClr val="bg1"/>
                </a:solidFill>
                <a:latin typeface="微软雅黑" panose="020B0503020204020204" pitchFamily="34" charset="-122"/>
              </a:rPr>
              <a:t>单击添加目录内容</a:t>
            </a:r>
            <a:r>
              <a:rPr lang="en-US" b="1">
                <a:solidFill>
                  <a:schemeClr val="bg1"/>
                </a:solidFill>
                <a:latin typeface="微软雅黑" panose="020B0503020204020204" pitchFamily="34" charset="-122"/>
              </a:rPr>
              <a:t>2</a:t>
            </a:r>
            <a:endParaRPr lang="en-US" b="1">
              <a:solidFill>
                <a:schemeClr val="bg1"/>
              </a:solidFill>
              <a:latin typeface="微软雅黑" panose="020B0503020204020204" pitchFamily="34" charset="-122"/>
            </a:endParaRPr>
          </a:p>
        </p:txBody>
      </p:sp>
      <p:sp>
        <p:nvSpPr>
          <p:cNvPr id="12304" name="AutoShape 27"/>
          <p:cNvSpPr>
            <a:spLocks noChangeArrowheads="1"/>
          </p:cNvSpPr>
          <p:nvPr/>
        </p:nvSpPr>
        <p:spPr bwMode="auto">
          <a:xfrm>
            <a:off x="1611291" y="3465517"/>
            <a:ext cx="5403850" cy="533400"/>
          </a:xfrm>
          <a:prstGeom prst="roundRect">
            <a:avLst>
              <a:gd name="adj" fmla="val 0"/>
            </a:avLst>
          </a:prstGeom>
          <a:noFill/>
          <a:ln w="9525">
            <a:noFill/>
            <a:round/>
          </a:ln>
        </p:spPr>
        <p:txBody>
          <a:bodyPr wrap="none" anchor="ctr"/>
          <a:lstStyle/>
          <a:p>
            <a:pPr lvl="1"/>
            <a:r>
              <a:rPr lang="zh-CN" altLang="en-US" sz="2400" b="1">
                <a:latin typeface="微软雅黑" panose="020B0503020204020204" pitchFamily="34" charset="-122"/>
              </a:rPr>
              <a:t>多元评价原则</a:t>
            </a:r>
            <a:endParaRPr lang="zh-CN" altLang="en-US" sz="2400" b="1">
              <a:latin typeface="微软雅黑" panose="020B0503020204020204" pitchFamily="34" charset="-122"/>
            </a:endParaRPr>
          </a:p>
        </p:txBody>
      </p:sp>
      <p:sp>
        <p:nvSpPr>
          <p:cNvPr id="12306" name="Rectangle 31"/>
          <p:cNvSpPr>
            <a:spLocks noChangeArrowheads="1"/>
          </p:cNvSpPr>
          <p:nvPr/>
        </p:nvSpPr>
        <p:spPr bwMode="auto">
          <a:xfrm>
            <a:off x="1509713" y="3062282"/>
            <a:ext cx="6086475" cy="187325"/>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12307" name="AutoShape 6"/>
          <p:cNvSpPr>
            <a:spLocks noChangeArrowheads="1"/>
          </p:cNvSpPr>
          <p:nvPr/>
        </p:nvSpPr>
        <p:spPr bwMode="auto">
          <a:xfrm>
            <a:off x="1547813" y="2643182"/>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a:effectLst/>
        </p:spPr>
        <p:txBody>
          <a:bodyPr wrap="none" anchor="ctr"/>
          <a:lstStyle/>
          <a:p>
            <a:endParaRPr lang="zh-CN" altLang="en-US" b="1">
              <a:ea typeface="华文细黑" panose="02010600040101010101" pitchFamily="2" charset="-122"/>
            </a:endParaRPr>
          </a:p>
        </p:txBody>
      </p:sp>
      <p:sp>
        <p:nvSpPr>
          <p:cNvPr id="12308" name="WordArt 20"/>
          <p:cNvSpPr>
            <a:spLocks noChangeArrowheads="1" noChangeShapeType="1" noTextEdit="1"/>
          </p:cNvSpPr>
          <p:nvPr/>
        </p:nvSpPr>
        <p:spPr bwMode="auto">
          <a:xfrm>
            <a:off x="1800225" y="2786057"/>
            <a:ext cx="180975" cy="282575"/>
          </a:xfrm>
          <a:prstGeom prst="rect">
            <a:avLst/>
          </a:prstGeom>
        </p:spPr>
        <p:txBody>
          <a:bodyPr wrap="none" fromWordArt="1">
            <a:prstTxWarp prst="textPlain">
              <a:avLst>
                <a:gd name="adj" fmla="val 50000"/>
              </a:avLst>
            </a:prstTxWarp>
          </a:bodyPr>
          <a:lstStyle/>
          <a:p>
            <a:pPr algn="ctr"/>
            <a:r>
              <a:rPr lang="zh-CN" altLang="en-US" sz="3600" b="1" kern="10">
                <a:ln w="3175">
                  <a:solidFill>
                    <a:schemeClr val="accent2"/>
                  </a:solidFill>
                  <a:round/>
                </a:ln>
                <a:solidFill>
                  <a:schemeClr val="accent2"/>
                </a:solidFill>
                <a:latin typeface="黑体" panose="02010600030101010101" charset="-122"/>
                <a:ea typeface="黑体" panose="02010600030101010101" charset="-122"/>
              </a:rPr>
              <a:t>２</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2309" name="AutoShape 25"/>
          <p:cNvSpPr>
            <a:spLocks noChangeArrowheads="1"/>
          </p:cNvSpPr>
          <p:nvPr/>
        </p:nvSpPr>
        <p:spPr bwMode="auto">
          <a:xfrm>
            <a:off x="1620838" y="2643182"/>
            <a:ext cx="5403850" cy="533400"/>
          </a:xfrm>
          <a:prstGeom prst="roundRect">
            <a:avLst>
              <a:gd name="adj" fmla="val 0"/>
            </a:avLst>
          </a:prstGeom>
          <a:noFill/>
          <a:ln w="9525">
            <a:noFill/>
            <a:round/>
          </a:ln>
          <a:effectLst/>
        </p:spPr>
        <p:txBody>
          <a:bodyPr wrap="none" lIns="144000" anchor="ctr"/>
          <a:lstStyle/>
          <a:p>
            <a:pPr lvl="1"/>
            <a:r>
              <a:rPr lang="zh-CN" altLang="en-US" sz="2400" b="1">
                <a:latin typeface="微软雅黑" panose="020B0503020204020204" pitchFamily="34" charset="-122"/>
              </a:rPr>
              <a:t>注重能绩原则</a:t>
            </a:r>
            <a:endParaRPr lang="zh-CN" altLang="en-US" sz="2400" b="1">
              <a:latin typeface="微软雅黑" panose="020B0503020204020204" pitchFamily="34" charset="-122"/>
            </a:endParaRPr>
          </a:p>
        </p:txBody>
      </p:sp>
      <p:sp>
        <p:nvSpPr>
          <p:cNvPr id="12310" name="Rectangle 34"/>
          <p:cNvSpPr>
            <a:spLocks noChangeArrowheads="1"/>
          </p:cNvSpPr>
          <p:nvPr/>
        </p:nvSpPr>
        <p:spPr bwMode="auto">
          <a:xfrm>
            <a:off x="1500166" y="4743461"/>
            <a:ext cx="6086475" cy="185737"/>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bevel/>
          </a:ln>
          <a:effectLst/>
        </p:spPr>
        <p:txBody>
          <a:bodyPr wrap="none" anchor="ctr"/>
          <a:lstStyle/>
          <a:p>
            <a:endParaRPr lang="zh-CN" altLang="en-US" b="1">
              <a:ea typeface="华文细黑" panose="02010600040101010101" pitchFamily="2" charset="-122"/>
            </a:endParaRPr>
          </a:p>
        </p:txBody>
      </p:sp>
      <p:sp>
        <p:nvSpPr>
          <p:cNvPr id="12311" name="AutoShape 15"/>
          <p:cNvSpPr>
            <a:spLocks noChangeArrowheads="1"/>
          </p:cNvSpPr>
          <p:nvPr/>
        </p:nvSpPr>
        <p:spPr bwMode="auto">
          <a:xfrm>
            <a:off x="1538266" y="432277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bevel/>
          </a:ln>
          <a:effectLst/>
        </p:spPr>
        <p:txBody>
          <a:bodyPr wrap="none" anchor="ctr"/>
          <a:lstStyle/>
          <a:p>
            <a:endParaRPr lang="zh-CN" altLang="en-US" b="1">
              <a:ea typeface="华文细黑" panose="02010600040101010101" pitchFamily="2" charset="-122"/>
            </a:endParaRPr>
          </a:p>
        </p:txBody>
      </p:sp>
      <p:sp>
        <p:nvSpPr>
          <p:cNvPr id="12312" name="WordArt 23"/>
          <p:cNvSpPr>
            <a:spLocks noChangeArrowheads="1" noChangeShapeType="1" noTextEdit="1"/>
          </p:cNvSpPr>
          <p:nvPr/>
        </p:nvSpPr>
        <p:spPr bwMode="auto">
          <a:xfrm>
            <a:off x="1746228" y="4464061"/>
            <a:ext cx="184150" cy="282575"/>
          </a:xfrm>
          <a:prstGeom prst="rect">
            <a:avLst/>
          </a:prstGeom>
        </p:spPr>
        <p:txBody>
          <a:bodyPr wrap="none" fromWordArt="1">
            <a:prstTxWarp prst="textPlain">
              <a:avLst>
                <a:gd name="adj" fmla="val 50000"/>
              </a:avLst>
            </a:prstTxWarp>
          </a:bodyPr>
          <a:lstStyle/>
          <a:p>
            <a:pPr algn="ctr"/>
            <a:r>
              <a:rPr lang="en-US" altLang="zh-CN" sz="3600" b="1" kern="10" dirty="0" smtClean="0">
                <a:ln w="3175">
                  <a:solidFill>
                    <a:schemeClr val="accent2"/>
                  </a:solidFill>
                  <a:bevel/>
                </a:ln>
                <a:solidFill>
                  <a:schemeClr val="accent2"/>
                </a:solidFill>
                <a:latin typeface="黑体" panose="02010600030101010101" charset="-122"/>
                <a:ea typeface="黑体" panose="02010600030101010101" charset="-122"/>
              </a:rPr>
              <a:t>4</a:t>
            </a:r>
            <a:endParaRPr lang="zh-CN" altLang="en-US" sz="3600" b="1" kern="10" dirty="0">
              <a:ln w="3175">
                <a:solidFill>
                  <a:schemeClr val="accent2"/>
                </a:solidFill>
                <a:bevel/>
              </a:ln>
              <a:solidFill>
                <a:schemeClr val="accent2"/>
              </a:solidFill>
              <a:latin typeface="黑体" panose="02010600030101010101" charset="-122"/>
              <a:ea typeface="黑体" panose="02010600030101010101" charset="-122"/>
            </a:endParaRPr>
          </a:p>
        </p:txBody>
      </p:sp>
      <p:sp>
        <p:nvSpPr>
          <p:cNvPr id="12313" name="AutoShape 28"/>
          <p:cNvSpPr>
            <a:spLocks noChangeArrowheads="1"/>
          </p:cNvSpPr>
          <p:nvPr/>
        </p:nvSpPr>
        <p:spPr bwMode="auto">
          <a:xfrm>
            <a:off x="1593828" y="4313248"/>
            <a:ext cx="5403850" cy="533400"/>
          </a:xfrm>
          <a:prstGeom prst="roundRect">
            <a:avLst>
              <a:gd name="adj" fmla="val 0"/>
            </a:avLst>
          </a:prstGeom>
          <a:noFill/>
          <a:ln w="9525">
            <a:noFill/>
            <a:bevel/>
          </a:ln>
          <a:effectLst/>
        </p:spPr>
        <p:txBody>
          <a:bodyPr wrap="none" lIns="144000" anchor="ctr"/>
          <a:lstStyle/>
          <a:p>
            <a:pPr lvl="1"/>
            <a:r>
              <a:rPr lang="zh-CN" altLang="en-US" sz="2400" b="1">
                <a:latin typeface="微软雅黑" panose="020B0503020204020204" pitchFamily="34" charset="-122"/>
              </a:rPr>
              <a:t>违规无效原则</a:t>
            </a:r>
            <a:endParaRPr lang="zh-CN" altLang="en-US" sz="2400" b="1">
              <a:latin typeface="微软雅黑" panose="020B0503020204020204" pitchFamily="34" charset="-122"/>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1" name="Rectangle 2"/>
          <p:cNvSpPr>
            <a:spLocks noGrp="1" noChangeArrowheads="1"/>
          </p:cNvSpPr>
          <p:nvPr>
            <p:ph type="title" idx="4294967295"/>
          </p:nvPr>
        </p:nvSpPr>
        <p:spPr>
          <a:xfrm>
            <a:off x="0" y="142875"/>
            <a:ext cx="8207375" cy="649288"/>
          </a:xfrm>
        </p:spPr>
        <p:txBody>
          <a:bodyPr>
            <a:normAutofit/>
          </a:bodyPr>
          <a:lstStyle/>
          <a:p>
            <a:r>
              <a:rPr lang="zh-CN" altLang="en-US"/>
              <a:t>评审材料要求</a:t>
            </a:r>
            <a:endParaRPr lang="zh-CN" altLang="en-US"/>
          </a:p>
        </p:txBody>
      </p:sp>
      <p:sp>
        <p:nvSpPr>
          <p:cNvPr id="65562" name="Rectangle 26"/>
          <p:cNvSpPr>
            <a:spLocks noChangeArrowheads="1"/>
          </p:cNvSpPr>
          <p:nvPr/>
        </p:nvSpPr>
        <p:spPr bwMode="auto">
          <a:xfrm>
            <a:off x="785786" y="1500174"/>
            <a:ext cx="7032646" cy="3131627"/>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25000"/>
              </a:lnSpc>
            </a:pPr>
            <a:r>
              <a:rPr lang="zh-CN" altLang="en-US" sz="2800" b="1" dirty="0" smtClean="0">
                <a:latin typeface="宋体" panose="02010600030101010101" pitchFamily="2" charset="-122"/>
                <a:ea typeface="宋体" panose="02010600030101010101" pitchFamily="2" charset="-122"/>
              </a:rPr>
              <a:t>重点</a:t>
            </a:r>
            <a:r>
              <a:rPr lang="zh-CN" altLang="en-US" sz="2800" b="1" dirty="0">
                <a:latin typeface="宋体" panose="02010600030101010101" pitchFamily="2" charset="-122"/>
                <a:ea typeface="宋体" panose="02010600030101010101" pitchFamily="2" charset="-122"/>
              </a:rPr>
              <a:t>关注：</a:t>
            </a:r>
            <a:endParaRPr lang="zh-CN" altLang="en-US" sz="2800" b="1" dirty="0">
              <a:latin typeface="宋体" panose="02010600030101010101" pitchFamily="2" charset="-122"/>
              <a:ea typeface="宋体" panose="02010600030101010101" pitchFamily="2" charset="-122"/>
            </a:endParaRPr>
          </a:p>
          <a:p>
            <a:pPr>
              <a:lnSpc>
                <a:spcPct val="125000"/>
              </a:lnSpc>
            </a:pPr>
            <a:r>
              <a:rPr lang="en-US" altLang="zh-CN" sz="2800" b="1" dirty="0">
                <a:latin typeface="宋体" panose="02010600030101010101" pitchFamily="2" charset="-122"/>
                <a:ea typeface="宋体" panose="02010600030101010101" pitchFamily="2" charset="-122"/>
              </a:rPr>
              <a:t>1.</a:t>
            </a:r>
            <a:r>
              <a:rPr lang="zh-CN" altLang="en-US" sz="2800" b="1" dirty="0">
                <a:latin typeface="宋体" panose="02010600030101010101" pitchFamily="2" charset="-122"/>
                <a:ea typeface="宋体" panose="02010600030101010101" pitchFamily="2" charset="-122"/>
              </a:rPr>
              <a:t>所在校</a:t>
            </a:r>
            <a:r>
              <a:rPr lang="zh-CN" altLang="en-US" sz="2800" b="1" dirty="0" smtClean="0">
                <a:latin typeface="宋体" panose="02010600030101010101" pitchFamily="2" charset="-122"/>
                <a:ea typeface="宋体" panose="02010600030101010101" pitchFamily="2" charset="-122"/>
              </a:rPr>
              <a:t>师德、教学</a:t>
            </a:r>
            <a:r>
              <a:rPr lang="zh-CN" altLang="en-US" sz="2800" b="1" dirty="0">
                <a:latin typeface="宋体" panose="02010600030101010101" pitchFamily="2" charset="-122"/>
                <a:ea typeface="宋体" panose="02010600030101010101" pitchFamily="2" charset="-122"/>
              </a:rPr>
              <a:t>质量综合</a:t>
            </a:r>
            <a:r>
              <a:rPr lang="zh-CN" altLang="en-US" sz="2800" b="1" dirty="0" smtClean="0">
                <a:latin typeface="宋体" panose="02010600030101010101" pitchFamily="2" charset="-122"/>
                <a:ea typeface="宋体" panose="02010600030101010101" pitchFamily="2" charset="-122"/>
              </a:rPr>
              <a:t>考核评价等第的评审要求为“</a:t>
            </a:r>
            <a:r>
              <a:rPr lang="zh-CN" altLang="en-US" sz="2800" b="1" dirty="0" smtClean="0">
                <a:solidFill>
                  <a:srgbClr val="FF0000"/>
                </a:solidFill>
                <a:latin typeface="宋体" panose="02010600030101010101" pitchFamily="2" charset="-122"/>
                <a:ea typeface="宋体" panose="02010600030101010101" pitchFamily="2" charset="-122"/>
              </a:rPr>
              <a:t>优秀</a:t>
            </a:r>
            <a:r>
              <a:rPr lang="zh-CN" altLang="en-US" sz="2800" b="1" dirty="0" smtClean="0">
                <a:latin typeface="宋体" panose="02010600030101010101" pitchFamily="2" charset="-122"/>
                <a:ea typeface="宋体" panose="02010600030101010101" pitchFamily="2" charset="-122"/>
              </a:rPr>
              <a:t>”</a:t>
            </a:r>
            <a:endParaRPr lang="en-US" altLang="zh-CN" sz="2800" b="1" dirty="0">
              <a:latin typeface="宋体" panose="02010600030101010101" pitchFamily="2" charset="-122"/>
              <a:ea typeface="宋体" panose="02010600030101010101" pitchFamily="2" charset="-122"/>
            </a:endParaRPr>
          </a:p>
          <a:p>
            <a:pPr>
              <a:lnSpc>
                <a:spcPct val="125000"/>
              </a:lnSpc>
            </a:pPr>
            <a:r>
              <a:rPr lang="en-US" altLang="zh-CN" sz="2800" b="1" dirty="0">
                <a:latin typeface="宋体" panose="02010600030101010101" pitchFamily="2" charset="-122"/>
                <a:ea typeface="宋体" panose="02010600030101010101" pitchFamily="2" charset="-122"/>
              </a:rPr>
              <a:t>2</a:t>
            </a:r>
            <a:r>
              <a:rPr lang="en-US" altLang="zh-CN" sz="2800" b="1" dirty="0" smtClean="0">
                <a:latin typeface="宋体" panose="02010600030101010101" pitchFamily="2" charset="-122"/>
                <a:ea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rPr>
              <a:t>近</a:t>
            </a:r>
            <a:r>
              <a:rPr lang="en-US" altLang="zh-CN" sz="2800" b="1" dirty="0">
                <a:latin typeface="宋体" panose="02010600030101010101" pitchFamily="2" charset="-122"/>
                <a:ea typeface="宋体" panose="02010600030101010101" pitchFamily="2" charset="-122"/>
              </a:rPr>
              <a:t>5</a:t>
            </a:r>
            <a:r>
              <a:rPr lang="zh-CN" altLang="en-US" sz="2800" b="1" dirty="0">
                <a:latin typeface="宋体" panose="02010600030101010101" pitchFamily="2" charset="-122"/>
                <a:ea typeface="宋体" panose="02010600030101010101" pitchFamily="2" charset="-122"/>
              </a:rPr>
              <a:t>年的年度考核</a:t>
            </a:r>
            <a:r>
              <a:rPr lang="zh-CN" altLang="en-US" sz="2800" b="1" dirty="0" smtClean="0">
                <a:latin typeface="宋体" panose="02010600030101010101" pitchFamily="2" charset="-122"/>
                <a:ea typeface="宋体" panose="02010600030101010101" pitchFamily="2" charset="-122"/>
              </a:rPr>
              <a:t>表（</a:t>
            </a:r>
            <a:r>
              <a:rPr lang="zh-CN" altLang="en-US" sz="2800" b="1" dirty="0" smtClean="0">
                <a:solidFill>
                  <a:srgbClr val="FF0000"/>
                </a:solidFill>
                <a:latin typeface="宋体" panose="02010600030101010101" pitchFamily="2" charset="-122"/>
                <a:ea typeface="宋体" panose="02010600030101010101" pitchFamily="2" charset="-122"/>
              </a:rPr>
              <a:t>做好审核</a:t>
            </a:r>
            <a:r>
              <a:rPr lang="zh-CN" altLang="en-US" sz="2800" b="1" dirty="0" smtClean="0">
                <a:latin typeface="宋体" panose="02010600030101010101" pitchFamily="2" charset="-122"/>
                <a:ea typeface="宋体" panose="02010600030101010101" pitchFamily="2" charset="-122"/>
              </a:rPr>
              <a:t>）</a:t>
            </a:r>
            <a:endParaRPr lang="zh-CN" altLang="en-US" sz="2800" b="1" dirty="0">
              <a:latin typeface="宋体" panose="02010600030101010101" pitchFamily="2" charset="-122"/>
              <a:ea typeface="宋体" panose="02010600030101010101" pitchFamily="2" charset="-122"/>
            </a:endParaRPr>
          </a:p>
          <a:p>
            <a:pPr>
              <a:lnSpc>
                <a:spcPct val="125000"/>
              </a:lnSpc>
            </a:pPr>
            <a:r>
              <a:rPr lang="en-US" altLang="zh-CN" sz="2800" b="1" dirty="0">
                <a:latin typeface="宋体" panose="02010600030101010101" pitchFamily="2" charset="-122"/>
                <a:ea typeface="宋体" panose="02010600030101010101" pitchFamily="2" charset="-122"/>
              </a:rPr>
              <a:t>3.</a:t>
            </a:r>
            <a:r>
              <a:rPr lang="zh-CN" altLang="en-US" sz="2800" b="1" dirty="0">
                <a:latin typeface="宋体" panose="02010600030101010101" pitchFamily="2" charset="-122"/>
                <a:ea typeface="宋体" panose="02010600030101010101" pitchFamily="2" charset="-122"/>
              </a:rPr>
              <a:t>破格推荐表（</a:t>
            </a:r>
            <a:r>
              <a:rPr lang="zh-CN" altLang="en-US" sz="2800" b="1" dirty="0">
                <a:solidFill>
                  <a:srgbClr val="FF3300"/>
                </a:solidFill>
                <a:latin typeface="宋体" panose="02010600030101010101" pitchFamily="2" charset="-122"/>
                <a:ea typeface="宋体" panose="02010600030101010101" pitchFamily="2" charset="-122"/>
              </a:rPr>
              <a:t>须纸质申报表进行审批</a:t>
            </a:r>
            <a:r>
              <a:rPr lang="zh-CN" altLang="en-US" sz="2800" b="1" dirty="0">
                <a:latin typeface="宋体" panose="02010600030101010101" pitchFamily="2" charset="-122"/>
                <a:ea typeface="宋体" panose="02010600030101010101" pitchFamily="2" charset="-122"/>
              </a:rPr>
              <a:t>）</a:t>
            </a:r>
            <a:endParaRPr lang="zh-CN" altLang="en-US" sz="2800" b="1" dirty="0">
              <a:latin typeface="宋体" panose="02010600030101010101" pitchFamily="2" charset="-122"/>
              <a:ea typeface="宋体" panose="02010600030101010101" pitchFamily="2" charset="-122"/>
            </a:endParaRPr>
          </a:p>
          <a:p>
            <a:pPr>
              <a:lnSpc>
                <a:spcPct val="125000"/>
              </a:lnSpc>
            </a:pPr>
            <a:endParaRPr lang="en-US" altLang="zh-CN" b="1"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zh-CN" altLang="en-US"/>
              <a:t>材料报送要求</a:t>
            </a:r>
            <a:endParaRPr lang="zh-CN" altLang="en-US"/>
          </a:p>
        </p:txBody>
      </p:sp>
      <p:sp>
        <p:nvSpPr>
          <p:cNvPr id="35845" name="Rectangle 5"/>
          <p:cNvSpPr>
            <a:spLocks noGrp="1" noRot="1" noChangeArrowheads="1"/>
          </p:cNvSpPr>
          <p:nvPr>
            <p:ph idx="1"/>
          </p:nvPr>
        </p:nvSpPr>
        <p:spPr>
          <a:xfrm>
            <a:off x="301625" y="1052513"/>
            <a:ext cx="8540750" cy="4498975"/>
          </a:xfrm>
          <a:noFill/>
        </p:spPr>
        <p:txBody>
          <a:bodyPr>
            <a:normAutofit/>
          </a:bodyPr>
          <a:lstStyle/>
          <a:p>
            <a:pPr>
              <a:buFont typeface="Wingdings" panose="05000000000000000000" pitchFamily="2" charset="2"/>
              <a:buNone/>
            </a:pPr>
            <a:r>
              <a:rPr lang="zh-CN" altLang="en-US" sz="2600" dirty="0">
                <a:solidFill>
                  <a:srgbClr val="080808"/>
                </a:solidFill>
                <a:latin typeface="宋体" panose="02010600030101010101" pitchFamily="2" charset="-122"/>
                <a:ea typeface="宋体" panose="02010600030101010101" pitchFamily="2" charset="-122"/>
              </a:rPr>
              <a:t> </a:t>
            </a:r>
            <a:r>
              <a:rPr lang="en-US" altLang="zh-CN" sz="2600" b="0" dirty="0">
                <a:solidFill>
                  <a:srgbClr val="080808"/>
                </a:solidFill>
                <a:latin typeface="宋体" panose="02010600030101010101" pitchFamily="2" charset="-122"/>
                <a:ea typeface="宋体" panose="02010600030101010101" pitchFamily="2" charset="-122"/>
              </a:rPr>
              <a:t>1.</a:t>
            </a:r>
            <a:r>
              <a:rPr lang="zh-CN" altLang="en-US" sz="2600" b="0" dirty="0">
                <a:solidFill>
                  <a:srgbClr val="080808"/>
                </a:solidFill>
                <a:latin typeface="宋体" panose="02010600030101010101" pitchFamily="2" charset="-122"/>
                <a:ea typeface="宋体" panose="02010600030101010101" pitchFamily="2" charset="-122"/>
              </a:rPr>
              <a:t>晋升</a:t>
            </a:r>
            <a:r>
              <a:rPr lang="zh-CN" altLang="en-US" sz="2600" b="0" dirty="0">
                <a:solidFill>
                  <a:srgbClr val="FF0000"/>
                </a:solidFill>
                <a:latin typeface="宋体" panose="02010600030101010101" pitchFamily="2" charset="-122"/>
                <a:ea typeface="宋体" panose="02010600030101010101" pitchFamily="2" charset="-122"/>
              </a:rPr>
              <a:t>中、高级</a:t>
            </a:r>
            <a:r>
              <a:rPr lang="zh-CN" altLang="en-US" sz="2600" b="0" dirty="0">
                <a:solidFill>
                  <a:srgbClr val="080808"/>
                </a:solidFill>
                <a:latin typeface="宋体" panose="02010600030101010101" pitchFamily="2" charset="-122"/>
                <a:ea typeface="宋体" panose="02010600030101010101" pitchFamily="2" charset="-122"/>
              </a:rPr>
              <a:t>职称实行</a:t>
            </a:r>
            <a:r>
              <a:rPr lang="zh-CN" altLang="en-US" sz="2600" b="0" dirty="0">
                <a:solidFill>
                  <a:srgbClr val="FF0000"/>
                </a:solidFill>
                <a:latin typeface="宋体" panose="02010600030101010101" pitchFamily="2" charset="-122"/>
                <a:ea typeface="宋体" panose="02010600030101010101" pitchFamily="2" charset="-122"/>
              </a:rPr>
              <a:t>网上报送</a:t>
            </a:r>
            <a:r>
              <a:rPr lang="zh-CN" altLang="en-US" sz="2600" dirty="0">
                <a:solidFill>
                  <a:srgbClr val="FF0000"/>
                </a:solidFill>
                <a:latin typeface="宋体" panose="02010600030101010101" pitchFamily="2" charset="-122"/>
                <a:ea typeface="宋体" panose="02010600030101010101" pitchFamily="2" charset="-122"/>
              </a:rPr>
              <a:t>。</a:t>
            </a:r>
            <a:endParaRPr lang="zh-CN" altLang="en-US" sz="2600" dirty="0">
              <a:solidFill>
                <a:srgbClr val="FF0000"/>
              </a:solidFill>
              <a:latin typeface="宋体" panose="02010600030101010101" pitchFamily="2" charset="-122"/>
              <a:ea typeface="宋体" panose="02010600030101010101" pitchFamily="2" charset="-122"/>
            </a:endParaRPr>
          </a:p>
          <a:p>
            <a:pPr>
              <a:buFont typeface="Wingdings" panose="05000000000000000000" pitchFamily="2" charset="2"/>
              <a:buNone/>
            </a:pPr>
            <a:r>
              <a:rPr lang="en-US" altLang="zh-CN" sz="2600" dirty="0">
                <a:solidFill>
                  <a:srgbClr val="080808"/>
                </a:solidFill>
                <a:latin typeface="宋体" panose="02010600030101010101" pitchFamily="2" charset="-122"/>
                <a:ea typeface="宋体" panose="02010600030101010101" pitchFamily="2" charset="-122"/>
              </a:rPr>
              <a:t>(1)</a:t>
            </a:r>
            <a:r>
              <a:rPr lang="zh-CN" altLang="en-US" sz="2600" dirty="0">
                <a:solidFill>
                  <a:srgbClr val="080808"/>
                </a:solidFill>
                <a:latin typeface="宋体" panose="02010600030101010101" pitchFamily="2" charset="-122"/>
                <a:ea typeface="宋体" panose="02010600030101010101" pitchFamily="2" charset="-122"/>
              </a:rPr>
              <a:t>原件扫描，凡复印件、证明材料要审核人签名并加盖单位公章后再扫描。</a:t>
            </a:r>
            <a:endParaRPr lang="zh-CN" altLang="en-US" sz="2600" dirty="0">
              <a:solidFill>
                <a:srgbClr val="080808"/>
              </a:solidFill>
              <a:latin typeface="宋体" panose="02010600030101010101" pitchFamily="2" charset="-122"/>
              <a:ea typeface="宋体" panose="02010600030101010101" pitchFamily="2" charset="-122"/>
            </a:endParaRPr>
          </a:p>
          <a:p>
            <a:pPr>
              <a:buFont typeface="Wingdings" panose="05000000000000000000" pitchFamily="2" charset="2"/>
              <a:buNone/>
            </a:pPr>
            <a:r>
              <a:rPr lang="en-US" altLang="zh-CN" sz="2600" dirty="0">
                <a:solidFill>
                  <a:srgbClr val="080808"/>
                </a:solidFill>
                <a:latin typeface="宋体" panose="02010600030101010101" pitchFamily="2" charset="-122"/>
                <a:ea typeface="宋体" panose="02010600030101010101" pitchFamily="2" charset="-122"/>
              </a:rPr>
              <a:t>(2)</a:t>
            </a:r>
            <a:r>
              <a:rPr lang="zh-CN" altLang="en-US" sz="2600" dirty="0">
                <a:solidFill>
                  <a:srgbClr val="080808"/>
                </a:solidFill>
                <a:latin typeface="宋体" panose="02010600030101010101" pitchFamily="2" charset="-122"/>
                <a:ea typeface="宋体" panose="02010600030101010101" pitchFamily="2" charset="-122"/>
              </a:rPr>
              <a:t>学校要对上传的材料</a:t>
            </a:r>
            <a:r>
              <a:rPr lang="zh-CN" altLang="en-US" sz="2600" dirty="0">
                <a:solidFill>
                  <a:srgbClr val="FF0000"/>
                </a:solidFill>
                <a:latin typeface="宋体" panose="02010600030101010101" pitchFamily="2" charset="-122"/>
                <a:ea typeface="宋体" panose="02010600030101010101" pitchFamily="2" charset="-122"/>
              </a:rPr>
              <a:t>逐项审核</a:t>
            </a:r>
            <a:r>
              <a:rPr lang="zh-CN" altLang="en-US" sz="2600" dirty="0">
                <a:solidFill>
                  <a:srgbClr val="080808"/>
                </a:solidFill>
                <a:latin typeface="宋体" panose="02010600030101010101" pitchFamily="2" charset="-122"/>
                <a:ea typeface="宋体" panose="02010600030101010101" pitchFamily="2" charset="-122"/>
              </a:rPr>
              <a:t>，并注明审核意见。</a:t>
            </a:r>
            <a:endParaRPr lang="zh-CN" altLang="en-US" sz="2600" dirty="0">
              <a:solidFill>
                <a:srgbClr val="080808"/>
              </a:solidFill>
              <a:latin typeface="宋体" panose="02010600030101010101" pitchFamily="2" charset="-122"/>
              <a:ea typeface="宋体" panose="02010600030101010101" pitchFamily="2" charset="-122"/>
            </a:endParaRPr>
          </a:p>
          <a:p>
            <a:pPr>
              <a:buFont typeface="Wingdings" panose="05000000000000000000" pitchFamily="2" charset="2"/>
              <a:buNone/>
            </a:pPr>
            <a:r>
              <a:rPr lang="en-US" altLang="zh-CN" sz="2600" dirty="0">
                <a:solidFill>
                  <a:srgbClr val="080808"/>
                </a:solidFill>
                <a:latin typeface="宋体" panose="02010600030101010101" pitchFamily="2" charset="-122"/>
                <a:ea typeface="宋体" panose="02010600030101010101" pitchFamily="2" charset="-122"/>
              </a:rPr>
              <a:t>(3)</a:t>
            </a:r>
            <a:r>
              <a:rPr lang="en-US" altLang="zh-CN" sz="2600" dirty="0">
                <a:solidFill>
                  <a:srgbClr val="FF0000"/>
                </a:solidFill>
                <a:latin typeface="宋体" panose="02010600030101010101" pitchFamily="2" charset="-122"/>
                <a:ea typeface="宋体" panose="02010600030101010101" pitchFamily="2" charset="-122"/>
              </a:rPr>
              <a:t>“</a:t>
            </a:r>
            <a:r>
              <a:rPr lang="zh-CN" altLang="en-US" sz="2600" dirty="0">
                <a:solidFill>
                  <a:srgbClr val="FF0000"/>
                </a:solidFill>
                <a:latin typeface="宋体" panose="02010600030101010101" pitchFamily="2" charset="-122"/>
                <a:ea typeface="宋体" panose="02010600030101010101" pitchFamily="2" charset="-122"/>
              </a:rPr>
              <a:t>评审申报表”</a:t>
            </a:r>
            <a:r>
              <a:rPr lang="zh-CN" altLang="en-US" sz="2600" dirty="0">
                <a:solidFill>
                  <a:srgbClr val="080808"/>
                </a:solidFill>
                <a:latin typeface="宋体" panose="02010600030101010101" pitchFamily="2" charset="-122"/>
                <a:ea typeface="宋体" panose="02010600030101010101" pitchFamily="2" charset="-122"/>
              </a:rPr>
              <a:t>（纸质</a:t>
            </a:r>
            <a:r>
              <a:rPr lang="en-US" altLang="zh-CN" sz="2600" dirty="0">
                <a:solidFill>
                  <a:srgbClr val="080808"/>
                </a:solidFill>
                <a:latin typeface="宋体" panose="02010600030101010101" pitchFamily="2" charset="-122"/>
                <a:ea typeface="宋体" panose="02010600030101010101" pitchFamily="2" charset="-122"/>
              </a:rPr>
              <a:t>1</a:t>
            </a:r>
            <a:r>
              <a:rPr lang="zh-CN" altLang="en-US" sz="2600" dirty="0" smtClean="0">
                <a:solidFill>
                  <a:srgbClr val="080808"/>
                </a:solidFill>
                <a:latin typeface="宋体" panose="02010600030101010101" pitchFamily="2" charset="-122"/>
                <a:ea typeface="宋体" panose="02010600030101010101" pitchFamily="2" charset="-122"/>
              </a:rPr>
              <a:t>份），手写审核意见</a:t>
            </a:r>
            <a:r>
              <a:rPr lang="zh-CN" altLang="en-US" sz="2600" dirty="0">
                <a:solidFill>
                  <a:srgbClr val="080808"/>
                </a:solidFill>
                <a:latin typeface="宋体" panose="02010600030101010101" pitchFamily="2" charset="-122"/>
                <a:ea typeface="宋体" panose="02010600030101010101" pitchFamily="2" charset="-122"/>
              </a:rPr>
              <a:t>、签名、盖章。</a:t>
            </a:r>
            <a:endParaRPr lang="zh-CN" altLang="en-US" sz="2600" dirty="0">
              <a:solidFill>
                <a:srgbClr val="080808"/>
              </a:solidFill>
              <a:latin typeface="宋体" panose="02010600030101010101" pitchFamily="2" charset="-122"/>
              <a:ea typeface="宋体" panose="02010600030101010101" pitchFamily="2" charset="-122"/>
            </a:endParaRPr>
          </a:p>
          <a:p>
            <a:pPr>
              <a:buFont typeface="Wingdings" panose="05000000000000000000" pitchFamily="2" charset="2"/>
              <a:buNone/>
            </a:pPr>
            <a:r>
              <a:rPr lang="en-US" altLang="zh-CN" sz="2600" dirty="0">
                <a:solidFill>
                  <a:srgbClr val="080808"/>
                </a:solidFill>
                <a:latin typeface="宋体" panose="02010600030101010101" pitchFamily="2" charset="-122"/>
                <a:ea typeface="宋体" panose="02010600030101010101" pitchFamily="2" charset="-122"/>
              </a:rPr>
              <a:t>(</a:t>
            </a:r>
            <a:r>
              <a:rPr lang="en-US" altLang="zh-CN" sz="2600" dirty="0" smtClean="0">
                <a:solidFill>
                  <a:srgbClr val="080808"/>
                </a:solidFill>
                <a:latin typeface="宋体" panose="02010600030101010101" pitchFamily="2" charset="-122"/>
                <a:ea typeface="宋体" panose="02010600030101010101" pitchFamily="2" charset="-122"/>
              </a:rPr>
              <a:t>4)9</a:t>
            </a:r>
            <a:r>
              <a:rPr lang="zh-CN" altLang="en-US" sz="2600" dirty="0" smtClean="0">
                <a:solidFill>
                  <a:srgbClr val="080808"/>
                </a:solidFill>
                <a:latin typeface="宋体" panose="02010600030101010101" pitchFamily="2" charset="-122"/>
                <a:ea typeface="宋体" panose="02010600030101010101" pitchFamily="2" charset="-122"/>
              </a:rPr>
              <a:t>月份</a:t>
            </a:r>
            <a:r>
              <a:rPr lang="zh-CN" altLang="en-US" sz="2600" dirty="0">
                <a:solidFill>
                  <a:srgbClr val="080808"/>
                </a:solidFill>
                <a:latin typeface="宋体" panose="02010600030101010101" pitchFamily="2" charset="-122"/>
                <a:ea typeface="宋体" panose="02010600030101010101" pitchFamily="2" charset="-122"/>
              </a:rPr>
              <a:t>从评审系统中下载使用方法和附件模板</a:t>
            </a:r>
            <a:endParaRPr lang="zh-CN" altLang="en-US" sz="2600" dirty="0">
              <a:solidFill>
                <a:srgbClr val="080808"/>
              </a:solidFill>
              <a:latin typeface="宋体" panose="02010600030101010101" pitchFamily="2" charset="-122"/>
              <a:ea typeface="宋体" panose="02010600030101010101" pitchFamily="2" charset="-122"/>
            </a:endParaRPr>
          </a:p>
          <a:p>
            <a:pPr>
              <a:buFont typeface="Wingdings" panose="05000000000000000000" pitchFamily="2" charset="2"/>
              <a:buNone/>
            </a:pPr>
            <a:endParaRPr lang="zh-CN" altLang="en-US" sz="2600" dirty="0">
              <a:solidFill>
                <a:srgbClr val="080808"/>
              </a:solidFill>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zh-CN" altLang="en-US"/>
              <a:t>评审工作时间安排</a:t>
            </a:r>
            <a:endParaRPr lang="zh-CN" altLang="en-US"/>
          </a:p>
        </p:txBody>
      </p:sp>
      <p:sp>
        <p:nvSpPr>
          <p:cNvPr id="32773" name="Rectangle 5"/>
          <p:cNvSpPr>
            <a:spLocks noChangeArrowheads="1"/>
          </p:cNvSpPr>
          <p:nvPr/>
        </p:nvSpPr>
        <p:spPr bwMode="auto">
          <a:xfrm>
            <a:off x="468313" y="1508125"/>
            <a:ext cx="8064500" cy="521970"/>
          </a:xfrm>
          <a:prstGeom prst="rect">
            <a:avLst/>
          </a:prstGeom>
          <a:noFill/>
          <a:ln w="9525">
            <a:noFill/>
            <a:miter lim="800000"/>
          </a:ln>
          <a:effectLst>
            <a:outerShdw dist="17961" dir="13500000" algn="ctr" rotWithShape="0">
              <a:schemeClr val="bg1"/>
            </a:outerShdw>
          </a:effectLst>
        </p:spPr>
        <p:txBody>
          <a:bodyPr>
            <a:spAutoFit/>
          </a:bodyPr>
          <a:lstStyle/>
          <a:p>
            <a:pPr>
              <a:spcBef>
                <a:spcPct val="50000"/>
              </a:spcBef>
            </a:pPr>
            <a:r>
              <a:rPr lang="zh-CN" altLang="en-US" sz="2800" dirty="0">
                <a:latin typeface="宋体" panose="02010600030101010101" pitchFamily="2" charset="-122"/>
                <a:ea typeface="宋体" panose="02010600030101010101" pitchFamily="2" charset="-122"/>
              </a:rPr>
              <a:t> </a:t>
            </a:r>
            <a:endParaRPr lang="zh-CN" altLang="en-US" sz="2800" dirty="0">
              <a:latin typeface="宋体" panose="02010600030101010101" pitchFamily="2" charset="-122"/>
              <a:ea typeface="宋体" panose="02010600030101010101" pitchFamily="2" charset="-122"/>
            </a:endParaRPr>
          </a:p>
        </p:txBody>
      </p:sp>
      <p:sp>
        <p:nvSpPr>
          <p:cNvPr id="2" name="文本框 1"/>
          <p:cNvSpPr txBox="1"/>
          <p:nvPr/>
        </p:nvSpPr>
        <p:spPr>
          <a:xfrm>
            <a:off x="506095" y="1203960"/>
            <a:ext cx="8314690" cy="4030980"/>
          </a:xfrm>
          <a:prstGeom prst="rect">
            <a:avLst/>
          </a:prstGeom>
          <a:noFill/>
        </p:spPr>
        <p:txBody>
          <a:bodyPr wrap="square" rtlCol="0">
            <a:spAutoFit/>
          </a:bodyPr>
          <a:p>
            <a:r>
              <a:rPr lang="zh-CN" altLang="en-US" sz="3200"/>
              <a:t>6月中旬至9月下旬：部署2022年中小学、幼儿园教师专业技术资格评审工作；各地完成择优推荐工作，上报申报人员名单；完成职称多元评价工作；教师上传评审材料，学校网上公示评审材料。</a:t>
            </a:r>
            <a:endParaRPr lang="zh-CN" altLang="en-US" sz="3200"/>
          </a:p>
          <a:p>
            <a:r>
              <a:rPr lang="zh-CN" altLang="en-US" sz="3200"/>
              <a:t>10月21日前：各地教育行政部门上报申报晋升人员名单，完成评审材料上传工作。</a:t>
            </a:r>
            <a:endParaRPr lang="zh-CN" altLang="en-US" sz="3200"/>
          </a:p>
          <a:p>
            <a:r>
              <a:rPr lang="zh-CN" altLang="en-US" sz="3200"/>
              <a:t>10月底：网络评审。</a:t>
            </a:r>
            <a:endParaRPr lang="zh-CN" altLang="en-US" sz="320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1"/>
          <p:cNvSpPr>
            <a:spLocks noChangeArrowheads="1"/>
          </p:cNvSpPr>
          <p:nvPr/>
        </p:nvSpPr>
        <p:spPr bwMode="auto">
          <a:xfrm>
            <a:off x="1509713" y="1833563"/>
            <a:ext cx="6086475" cy="185737"/>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15" name="Rectangle 33"/>
          <p:cNvSpPr>
            <a:spLocks noChangeArrowheads="1"/>
          </p:cNvSpPr>
          <p:nvPr/>
        </p:nvSpPr>
        <p:spPr bwMode="auto">
          <a:xfrm>
            <a:off x="1509713" y="3089283"/>
            <a:ext cx="6086475" cy="185737"/>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16" name="Rectangle 34"/>
          <p:cNvSpPr>
            <a:spLocks noChangeArrowheads="1"/>
          </p:cNvSpPr>
          <p:nvPr/>
        </p:nvSpPr>
        <p:spPr bwMode="auto">
          <a:xfrm>
            <a:off x="1509713" y="373857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17" name="Rectangle 2"/>
          <p:cNvSpPr>
            <a:spLocks noGrp="1" noChangeArrowheads="1"/>
          </p:cNvSpPr>
          <p:nvPr>
            <p:ph type="title" idx="4294967295"/>
          </p:nvPr>
        </p:nvSpPr>
        <p:spPr>
          <a:xfrm>
            <a:off x="0" y="142875"/>
            <a:ext cx="8207375" cy="649288"/>
          </a:xfrm>
        </p:spPr>
        <p:txBody>
          <a:bodyPr>
            <a:normAutofit/>
          </a:bodyPr>
          <a:lstStyle/>
          <a:p>
            <a:r>
              <a:rPr lang="zh-CN" altLang="en-US" dirty="0" smtClean="0"/>
              <a:t>申报有关问题说明</a:t>
            </a:r>
            <a:endParaRPr lang="zh-CN" altLang="en-US" dirty="0"/>
          </a:p>
        </p:txBody>
      </p:sp>
      <p:sp>
        <p:nvSpPr>
          <p:cNvPr id="13318" name="AutoShape 6"/>
          <p:cNvSpPr>
            <a:spLocks noChangeArrowheads="1"/>
          </p:cNvSpPr>
          <p:nvPr/>
        </p:nvSpPr>
        <p:spPr bwMode="auto">
          <a:xfrm>
            <a:off x="1547813" y="1412875"/>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19" name="AutoShape 12"/>
          <p:cNvSpPr>
            <a:spLocks noChangeArrowheads="1"/>
          </p:cNvSpPr>
          <p:nvPr/>
        </p:nvSpPr>
        <p:spPr bwMode="auto">
          <a:xfrm>
            <a:off x="1547813" y="2668595"/>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pPr algn="ctr"/>
            <a:endParaRPr lang="zh-CN" altLang="en-US" b="1" i="1">
              <a:latin typeface="微软雅黑" panose="020B0503020204020204" pitchFamily="34" charset="-122"/>
            </a:endParaRPr>
          </a:p>
        </p:txBody>
      </p:sp>
      <p:sp>
        <p:nvSpPr>
          <p:cNvPr id="13320" name="AutoShape 15"/>
          <p:cNvSpPr>
            <a:spLocks noChangeArrowheads="1"/>
          </p:cNvSpPr>
          <p:nvPr/>
        </p:nvSpPr>
        <p:spPr bwMode="auto">
          <a:xfrm>
            <a:off x="1547813" y="331788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21" name="AutoShape 19"/>
          <p:cNvSpPr>
            <a:spLocks noChangeArrowheads="1"/>
          </p:cNvSpPr>
          <p:nvPr/>
        </p:nvSpPr>
        <p:spPr bwMode="auto">
          <a:xfrm>
            <a:off x="4356100" y="2163770"/>
            <a:ext cx="431800" cy="215900"/>
          </a:xfrm>
          <a:prstGeom prst="leftArrow">
            <a:avLst>
              <a:gd name="adj1" fmla="val 50278"/>
              <a:gd name="adj2" fmla="val 72731"/>
            </a:avLst>
          </a:prstGeom>
          <a:solidFill>
            <a:schemeClr val="bg1"/>
          </a:solidFill>
          <a:ln w="9525">
            <a:noFill/>
            <a:miter lim="800000"/>
          </a:ln>
        </p:spPr>
        <p:txBody>
          <a:bodyPr wrap="none" anchor="ctr"/>
          <a:lstStyle/>
          <a:p>
            <a:endParaRPr lang="zh-CN" altLang="en-US" b="1">
              <a:ea typeface="华文细黑" panose="02010600040101010101" pitchFamily="2" charset="-122"/>
            </a:endParaRPr>
          </a:p>
        </p:txBody>
      </p:sp>
      <p:sp>
        <p:nvSpPr>
          <p:cNvPr id="13322" name="WordArt 20"/>
          <p:cNvSpPr>
            <a:spLocks noChangeArrowheads="1" noChangeShapeType="1" noTextEdit="1"/>
          </p:cNvSpPr>
          <p:nvPr/>
        </p:nvSpPr>
        <p:spPr bwMode="auto">
          <a:xfrm>
            <a:off x="1800225" y="1555750"/>
            <a:ext cx="1206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1</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23" name="WordArt 21"/>
          <p:cNvSpPr>
            <a:spLocks noChangeArrowheads="1" noChangeShapeType="1" noTextEdit="1"/>
          </p:cNvSpPr>
          <p:nvPr/>
        </p:nvSpPr>
        <p:spPr bwMode="auto">
          <a:xfrm>
            <a:off x="1797050" y="2136783"/>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13324" name="WordArt 22"/>
          <p:cNvSpPr>
            <a:spLocks noChangeArrowheads="1" noChangeShapeType="1" noTextEdit="1"/>
          </p:cNvSpPr>
          <p:nvPr/>
        </p:nvSpPr>
        <p:spPr bwMode="auto">
          <a:xfrm>
            <a:off x="1774825" y="280194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3</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25" name="WordArt 23"/>
          <p:cNvSpPr>
            <a:spLocks noChangeArrowheads="1" noChangeShapeType="1" noTextEdit="1"/>
          </p:cNvSpPr>
          <p:nvPr/>
        </p:nvSpPr>
        <p:spPr bwMode="auto">
          <a:xfrm>
            <a:off x="1755775" y="345917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4</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26" name="AutoShape 25"/>
          <p:cNvSpPr>
            <a:spLocks noChangeArrowheads="1"/>
          </p:cNvSpPr>
          <p:nvPr/>
        </p:nvSpPr>
        <p:spPr bwMode="auto">
          <a:xfrm>
            <a:off x="1620838" y="1412875"/>
            <a:ext cx="5403850" cy="533400"/>
          </a:xfrm>
          <a:prstGeom prst="roundRect">
            <a:avLst>
              <a:gd name="adj" fmla="val 0"/>
            </a:avLst>
          </a:prstGeom>
          <a:noFill/>
          <a:ln w="9525">
            <a:noFill/>
            <a:round/>
          </a:ln>
        </p:spPr>
        <p:txBody>
          <a:bodyPr wrap="none" lIns="144000" anchor="ctr"/>
          <a:lstStyle/>
          <a:p>
            <a:pPr lvl="1"/>
            <a:r>
              <a:rPr lang="zh-CN" altLang="en-US" sz="2400" b="1" dirty="0" smtClean="0">
                <a:latin typeface="微软雅黑" panose="020B0503020204020204" pitchFamily="34" charset="-122"/>
              </a:rPr>
              <a:t>关于推荐申报</a:t>
            </a:r>
            <a:endParaRPr lang="zh-CN" altLang="en-US" sz="2400" b="1" dirty="0">
              <a:latin typeface="微软雅黑" panose="020B0503020204020204" pitchFamily="34" charset="-122"/>
            </a:endParaRPr>
          </a:p>
        </p:txBody>
      </p:sp>
      <p:sp>
        <p:nvSpPr>
          <p:cNvPr id="13327" name="AutoShape 26"/>
          <p:cNvSpPr>
            <a:spLocks noChangeArrowheads="1"/>
          </p:cNvSpPr>
          <p:nvPr/>
        </p:nvSpPr>
        <p:spPr bwMode="auto">
          <a:xfrm>
            <a:off x="1620838" y="2060575"/>
            <a:ext cx="5403850" cy="533400"/>
          </a:xfrm>
          <a:prstGeom prst="roundRect">
            <a:avLst>
              <a:gd name="adj" fmla="val 0"/>
            </a:avLst>
          </a:prstGeom>
          <a:noFill/>
          <a:ln w="9525">
            <a:noFill/>
            <a:round/>
          </a:ln>
        </p:spPr>
        <p:txBody>
          <a:bodyPr wrap="none" lIns="144000" anchor="ctr"/>
          <a:lstStyle/>
          <a:p>
            <a:pPr lvl="1"/>
            <a:r>
              <a:rPr lang="zh-CN" altLang="en-US" b="1">
                <a:solidFill>
                  <a:schemeClr val="bg1"/>
                </a:solidFill>
                <a:latin typeface="微软雅黑" panose="020B0503020204020204" pitchFamily="34" charset="-122"/>
              </a:rPr>
              <a:t>单击添加目录内容</a:t>
            </a:r>
            <a:r>
              <a:rPr lang="en-US" b="1">
                <a:solidFill>
                  <a:schemeClr val="bg1"/>
                </a:solidFill>
                <a:latin typeface="微软雅黑" panose="020B0503020204020204" pitchFamily="34" charset="-122"/>
              </a:rPr>
              <a:t>2</a:t>
            </a:r>
            <a:endParaRPr lang="en-US" b="1">
              <a:solidFill>
                <a:schemeClr val="bg1"/>
              </a:solidFill>
              <a:latin typeface="微软雅黑" panose="020B0503020204020204" pitchFamily="34" charset="-122"/>
            </a:endParaRPr>
          </a:p>
        </p:txBody>
      </p:sp>
      <p:sp>
        <p:nvSpPr>
          <p:cNvPr id="13328" name="AutoShape 27"/>
          <p:cNvSpPr>
            <a:spLocks noChangeArrowheads="1"/>
          </p:cNvSpPr>
          <p:nvPr/>
        </p:nvSpPr>
        <p:spPr bwMode="auto">
          <a:xfrm>
            <a:off x="1620838" y="3286124"/>
            <a:ext cx="5403850" cy="533400"/>
          </a:xfrm>
          <a:prstGeom prst="roundRect">
            <a:avLst>
              <a:gd name="adj" fmla="val 0"/>
            </a:avLst>
          </a:prstGeom>
          <a:noFill/>
          <a:ln w="9525">
            <a:noFill/>
            <a:round/>
          </a:ln>
        </p:spPr>
        <p:txBody>
          <a:bodyPr wrap="none" anchor="ctr"/>
          <a:lstStyle/>
          <a:p>
            <a:pPr lvl="1"/>
            <a:r>
              <a:rPr lang="zh-CN" altLang="en-US" sz="2400" b="1" dirty="0">
                <a:latin typeface="微软雅黑" panose="020B0503020204020204" pitchFamily="34" charset="-122"/>
              </a:rPr>
              <a:t>关于有效学历</a:t>
            </a:r>
            <a:endParaRPr lang="zh-CN" altLang="en-US" sz="2400" b="1" dirty="0">
              <a:latin typeface="微软雅黑" panose="020B0503020204020204" pitchFamily="34" charset="-122"/>
            </a:endParaRPr>
          </a:p>
        </p:txBody>
      </p:sp>
      <p:sp>
        <p:nvSpPr>
          <p:cNvPr id="13330" name="Rectangle 31"/>
          <p:cNvSpPr>
            <a:spLocks noChangeArrowheads="1"/>
          </p:cNvSpPr>
          <p:nvPr/>
        </p:nvSpPr>
        <p:spPr bwMode="auto">
          <a:xfrm>
            <a:off x="1509713" y="2439995"/>
            <a:ext cx="6086475" cy="187325"/>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13331" name="AutoShape 6"/>
          <p:cNvSpPr>
            <a:spLocks noChangeArrowheads="1"/>
          </p:cNvSpPr>
          <p:nvPr/>
        </p:nvSpPr>
        <p:spPr bwMode="auto">
          <a:xfrm>
            <a:off x="1547813" y="2038344"/>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a:effectLst/>
        </p:spPr>
        <p:txBody>
          <a:bodyPr wrap="none" anchor="ctr"/>
          <a:lstStyle/>
          <a:p>
            <a:endParaRPr lang="zh-CN" altLang="en-US" b="1">
              <a:ea typeface="华文细黑" panose="02010600040101010101" pitchFamily="2" charset="-122"/>
            </a:endParaRPr>
          </a:p>
        </p:txBody>
      </p:sp>
      <p:sp>
        <p:nvSpPr>
          <p:cNvPr id="13332" name="WordArt 20"/>
          <p:cNvSpPr>
            <a:spLocks noChangeArrowheads="1" noChangeShapeType="1" noTextEdit="1"/>
          </p:cNvSpPr>
          <p:nvPr/>
        </p:nvSpPr>
        <p:spPr bwMode="auto">
          <a:xfrm>
            <a:off x="1800225" y="2163770"/>
            <a:ext cx="180975" cy="282575"/>
          </a:xfrm>
          <a:prstGeom prst="rect">
            <a:avLst/>
          </a:prstGeom>
        </p:spPr>
        <p:txBody>
          <a:bodyPr wrap="none" fromWordArt="1">
            <a:prstTxWarp prst="textPlain">
              <a:avLst>
                <a:gd name="adj" fmla="val 50000"/>
              </a:avLst>
            </a:prstTxWarp>
          </a:bodyPr>
          <a:lstStyle/>
          <a:p>
            <a:pPr algn="ctr"/>
            <a:r>
              <a:rPr lang="zh-CN" altLang="en-US" sz="3600" b="1" kern="10">
                <a:ln w="3175">
                  <a:solidFill>
                    <a:schemeClr val="accent2"/>
                  </a:solidFill>
                  <a:round/>
                </a:ln>
                <a:solidFill>
                  <a:schemeClr val="accent2"/>
                </a:solidFill>
                <a:latin typeface="黑体" panose="02010600030101010101" charset="-122"/>
                <a:ea typeface="黑体" panose="02010600030101010101" charset="-122"/>
              </a:rPr>
              <a:t>２</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35" name="Rectangle 34"/>
          <p:cNvSpPr>
            <a:spLocks noChangeArrowheads="1"/>
          </p:cNvSpPr>
          <p:nvPr/>
        </p:nvSpPr>
        <p:spPr bwMode="auto">
          <a:xfrm>
            <a:off x="1476375" y="442595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36" name="AutoShape 15"/>
          <p:cNvSpPr>
            <a:spLocks noChangeArrowheads="1"/>
          </p:cNvSpPr>
          <p:nvPr/>
        </p:nvSpPr>
        <p:spPr bwMode="auto">
          <a:xfrm>
            <a:off x="1514475" y="396558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37" name="WordArt 23"/>
          <p:cNvSpPr>
            <a:spLocks noChangeArrowheads="1" noChangeShapeType="1" noTextEdit="1"/>
          </p:cNvSpPr>
          <p:nvPr/>
        </p:nvSpPr>
        <p:spPr bwMode="auto">
          <a:xfrm>
            <a:off x="1722438" y="410687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5</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38" name="AutoShape 28"/>
          <p:cNvSpPr>
            <a:spLocks noChangeArrowheads="1"/>
          </p:cNvSpPr>
          <p:nvPr/>
        </p:nvSpPr>
        <p:spPr bwMode="auto">
          <a:xfrm>
            <a:off x="1587500" y="2681286"/>
            <a:ext cx="5403850" cy="533400"/>
          </a:xfrm>
          <a:prstGeom prst="roundRect">
            <a:avLst>
              <a:gd name="adj" fmla="val 0"/>
            </a:avLst>
          </a:prstGeom>
          <a:noFill/>
          <a:ln w="9525">
            <a:noFill/>
            <a:round/>
          </a:ln>
        </p:spPr>
        <p:txBody>
          <a:bodyPr wrap="none" lIns="144000" anchor="ctr"/>
          <a:lstStyle/>
          <a:p>
            <a:pPr lvl="1"/>
            <a:r>
              <a:rPr lang="zh-CN" altLang="en-US" sz="2400" b="1" dirty="0">
                <a:latin typeface="微软雅黑" panose="020B0503020204020204" pitchFamily="34" charset="-122"/>
              </a:rPr>
              <a:t>关于材料截止时间</a:t>
            </a:r>
            <a:endParaRPr lang="zh-CN" altLang="en-US" sz="2400" b="1" dirty="0">
              <a:latin typeface="微软雅黑" panose="020B0503020204020204" pitchFamily="34" charset="-122"/>
            </a:endParaRPr>
          </a:p>
        </p:txBody>
      </p:sp>
      <p:sp>
        <p:nvSpPr>
          <p:cNvPr id="13333" name="AutoShape 25"/>
          <p:cNvSpPr>
            <a:spLocks noChangeArrowheads="1"/>
          </p:cNvSpPr>
          <p:nvPr/>
        </p:nvSpPr>
        <p:spPr bwMode="auto">
          <a:xfrm>
            <a:off x="1620838" y="2038344"/>
            <a:ext cx="5403850" cy="533400"/>
          </a:xfrm>
          <a:prstGeom prst="roundRect">
            <a:avLst>
              <a:gd name="adj" fmla="val 0"/>
            </a:avLst>
          </a:prstGeom>
          <a:noFill/>
          <a:ln w="9525">
            <a:noFill/>
            <a:round/>
          </a:ln>
          <a:effectLst/>
        </p:spPr>
        <p:txBody>
          <a:bodyPr wrap="none" lIns="144000" anchor="ctr"/>
          <a:lstStyle/>
          <a:p>
            <a:pPr lvl="1"/>
            <a:r>
              <a:rPr lang="zh-CN" altLang="en-US" sz="2400" b="1" dirty="0" smtClean="0">
                <a:latin typeface="微软雅黑" panose="020B0503020204020204" pitchFamily="34" charset="-122"/>
              </a:rPr>
              <a:t>关于教师校际流动要求</a:t>
            </a:r>
            <a:endParaRPr lang="zh-CN" altLang="en-US" sz="2400" b="1" dirty="0">
              <a:latin typeface="微软雅黑" panose="020B0503020204020204" pitchFamily="34" charset="-122"/>
            </a:endParaRPr>
          </a:p>
        </p:txBody>
      </p:sp>
      <p:sp>
        <p:nvSpPr>
          <p:cNvPr id="13339" name="Rectangle 34"/>
          <p:cNvSpPr>
            <a:spLocks noChangeArrowheads="1"/>
          </p:cNvSpPr>
          <p:nvPr/>
        </p:nvSpPr>
        <p:spPr bwMode="auto">
          <a:xfrm>
            <a:off x="1476375" y="507365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40" name="AutoShape 15"/>
          <p:cNvSpPr>
            <a:spLocks noChangeArrowheads="1"/>
          </p:cNvSpPr>
          <p:nvPr/>
        </p:nvSpPr>
        <p:spPr bwMode="auto">
          <a:xfrm>
            <a:off x="1514475" y="465296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41" name="WordArt 23"/>
          <p:cNvSpPr>
            <a:spLocks noChangeArrowheads="1" noChangeShapeType="1" noTextEdit="1"/>
          </p:cNvSpPr>
          <p:nvPr/>
        </p:nvSpPr>
        <p:spPr bwMode="auto">
          <a:xfrm>
            <a:off x="1722438" y="479425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6</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42" name="AutoShape 25"/>
          <p:cNvSpPr>
            <a:spLocks noChangeArrowheads="1"/>
          </p:cNvSpPr>
          <p:nvPr/>
        </p:nvSpPr>
        <p:spPr bwMode="auto">
          <a:xfrm>
            <a:off x="1620838" y="4652963"/>
            <a:ext cx="5403850" cy="533400"/>
          </a:xfrm>
          <a:prstGeom prst="roundRect">
            <a:avLst>
              <a:gd name="adj" fmla="val 0"/>
            </a:avLst>
          </a:prstGeom>
          <a:noFill/>
          <a:ln w="9525">
            <a:noFill/>
            <a:round/>
          </a:ln>
          <a:effectLst/>
        </p:spPr>
        <p:txBody>
          <a:bodyPr wrap="none" lIns="144000" anchor="ctr"/>
          <a:lstStyle/>
          <a:p>
            <a:pPr lvl="1"/>
            <a:r>
              <a:rPr lang="zh-CN" altLang="en-US" sz="2400" b="1">
                <a:latin typeface="微软雅黑" panose="020B0503020204020204" pitchFamily="34" charset="-122"/>
              </a:rPr>
              <a:t>关于评审材料不规范或缺失</a:t>
            </a:r>
            <a:endParaRPr lang="zh-CN" altLang="en-US" sz="2400" b="1">
              <a:latin typeface="微软雅黑" panose="020B0503020204020204" pitchFamily="34" charset="-122"/>
            </a:endParaRPr>
          </a:p>
        </p:txBody>
      </p:sp>
      <p:sp>
        <p:nvSpPr>
          <p:cNvPr id="13343" name="Rectangle 34"/>
          <p:cNvSpPr>
            <a:spLocks noChangeArrowheads="1"/>
          </p:cNvSpPr>
          <p:nvPr/>
        </p:nvSpPr>
        <p:spPr bwMode="auto">
          <a:xfrm>
            <a:off x="1438275" y="572135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44" name="AutoShape 15"/>
          <p:cNvSpPr>
            <a:spLocks noChangeArrowheads="1"/>
          </p:cNvSpPr>
          <p:nvPr/>
        </p:nvSpPr>
        <p:spPr bwMode="auto">
          <a:xfrm>
            <a:off x="1476375" y="530066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45" name="WordArt 23"/>
          <p:cNvSpPr>
            <a:spLocks noChangeArrowheads="1" noChangeShapeType="1" noTextEdit="1"/>
          </p:cNvSpPr>
          <p:nvPr/>
        </p:nvSpPr>
        <p:spPr bwMode="auto">
          <a:xfrm>
            <a:off x="1684338" y="544195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7</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46" name="AutoShape 25"/>
          <p:cNvSpPr>
            <a:spLocks noChangeArrowheads="1"/>
          </p:cNvSpPr>
          <p:nvPr/>
        </p:nvSpPr>
        <p:spPr bwMode="auto">
          <a:xfrm>
            <a:off x="1582738" y="5272088"/>
            <a:ext cx="5403850" cy="533400"/>
          </a:xfrm>
          <a:prstGeom prst="roundRect">
            <a:avLst>
              <a:gd name="adj" fmla="val 0"/>
            </a:avLst>
          </a:prstGeom>
          <a:noFill/>
          <a:ln w="9525">
            <a:noFill/>
            <a:round/>
          </a:ln>
          <a:effectLst/>
        </p:spPr>
        <p:txBody>
          <a:bodyPr wrap="none" lIns="144000" anchor="ctr"/>
          <a:lstStyle/>
          <a:p>
            <a:pPr lvl="1"/>
            <a:r>
              <a:rPr lang="zh-CN" altLang="en-US" sz="2400" b="1">
                <a:latin typeface="微软雅黑" panose="020B0503020204020204" pitchFamily="34" charset="-122"/>
              </a:rPr>
              <a:t>关于乡村教师</a:t>
            </a:r>
            <a:endParaRPr lang="zh-CN" altLang="en-US" sz="2400" b="1">
              <a:latin typeface="微软雅黑" panose="020B0503020204020204" pitchFamily="34" charset="-122"/>
            </a:endParaRPr>
          </a:p>
        </p:txBody>
      </p:sp>
      <p:sp>
        <p:nvSpPr>
          <p:cNvPr id="13329" name="AutoShape 28"/>
          <p:cNvSpPr>
            <a:spLocks noChangeArrowheads="1"/>
          </p:cNvSpPr>
          <p:nvPr/>
        </p:nvSpPr>
        <p:spPr bwMode="auto">
          <a:xfrm>
            <a:off x="1620838" y="3967170"/>
            <a:ext cx="5403850" cy="533400"/>
          </a:xfrm>
          <a:prstGeom prst="roundRect">
            <a:avLst>
              <a:gd name="adj" fmla="val 0"/>
            </a:avLst>
          </a:prstGeom>
          <a:noFill/>
          <a:ln w="9525">
            <a:noFill/>
            <a:round/>
          </a:ln>
        </p:spPr>
        <p:txBody>
          <a:bodyPr wrap="none" lIns="144000" anchor="ctr"/>
          <a:lstStyle/>
          <a:p>
            <a:pPr lvl="1"/>
            <a:r>
              <a:rPr lang="zh-CN" altLang="en-US" sz="2400" b="1" dirty="0">
                <a:latin typeface="微软雅黑" panose="020B0503020204020204" pitchFamily="34" charset="-122"/>
              </a:rPr>
              <a:t>关于所学专业与申报学科一致性</a:t>
            </a:r>
            <a:endParaRPr lang="zh-CN" altLang="en-US" sz="2400" b="1" dirty="0">
              <a:latin typeface="微软雅黑" panose="020B0503020204020204" pitchFamily="34"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zh-CN" altLang="en-US"/>
              <a:t>申报对象 </a:t>
            </a:r>
            <a:endParaRPr lang="zh-CN" altLang="en-US"/>
          </a:p>
        </p:txBody>
      </p:sp>
      <p:sp>
        <p:nvSpPr>
          <p:cNvPr id="29699" name="Rectangle 3"/>
          <p:cNvSpPr>
            <a:spLocks noGrp="1" noChangeArrowheads="1"/>
          </p:cNvSpPr>
          <p:nvPr>
            <p:ph idx="1"/>
          </p:nvPr>
        </p:nvSpPr>
        <p:spPr>
          <a:xfrm>
            <a:off x="500034" y="1428736"/>
            <a:ext cx="8175654" cy="4953014"/>
          </a:xfrm>
        </p:spPr>
        <p:txBody>
          <a:bodyPr/>
          <a:lstStyle/>
          <a:p>
            <a:pPr marL="0" indent="0">
              <a:buFont typeface="Wingdings" panose="05000000000000000000" pitchFamily="2" charset="2"/>
              <a:buNone/>
            </a:pPr>
            <a:r>
              <a:rPr lang="zh-CN" altLang="en-US" sz="3600" b="0" dirty="0"/>
              <a:t>       全市各中小学、幼儿园、特殊教育学校和教研室</a:t>
            </a:r>
            <a:r>
              <a:rPr lang="en-US" altLang="zh-CN" sz="3600" b="0" dirty="0"/>
              <a:t>(</a:t>
            </a:r>
            <a:r>
              <a:rPr lang="zh-CN" altLang="en-US" sz="3600" b="0" dirty="0"/>
              <a:t>教科院</a:t>
            </a:r>
            <a:r>
              <a:rPr lang="en-US" altLang="zh-CN" sz="3600" b="0" dirty="0"/>
              <a:t>)</a:t>
            </a:r>
            <a:r>
              <a:rPr lang="zh-CN" altLang="en-US" sz="3600" b="0" dirty="0"/>
              <a:t>、教科所、少年宫、电化教育机构中专门从事教育教学与研究工作，并已经获得相应教师资格的</a:t>
            </a:r>
            <a:r>
              <a:rPr lang="zh-CN" altLang="en-US" sz="3600" b="0" dirty="0">
                <a:solidFill>
                  <a:srgbClr val="FF0000"/>
                </a:solidFill>
              </a:rPr>
              <a:t>在职在岗</a:t>
            </a:r>
            <a:r>
              <a:rPr lang="zh-CN" altLang="en-US" sz="3600" b="0" dirty="0"/>
              <a:t>教师。</a:t>
            </a:r>
            <a:endParaRPr lang="zh-CN" altLang="en-US" sz="3600" b="0" dirty="0"/>
          </a:p>
          <a:p>
            <a:pPr marL="0" indent="0">
              <a:buFont typeface="Wingdings" panose="05000000000000000000" pitchFamily="2" charset="2"/>
              <a:buNone/>
            </a:pPr>
            <a:r>
              <a:rPr lang="en-US" altLang="zh-CN" sz="3600" b="0" dirty="0"/>
              <a:t>       </a:t>
            </a:r>
            <a:r>
              <a:rPr lang="en-US" altLang="zh-CN" sz="3600" b="0" dirty="0" smtClean="0">
                <a:solidFill>
                  <a:srgbClr val="FF3300"/>
                </a:solidFill>
              </a:rPr>
              <a:t>2022</a:t>
            </a:r>
            <a:r>
              <a:rPr lang="zh-CN" altLang="en-US" sz="3600" b="0" dirty="0" smtClean="0">
                <a:solidFill>
                  <a:srgbClr val="FF3300"/>
                </a:solidFill>
              </a:rPr>
              <a:t>年</a:t>
            </a:r>
            <a:r>
              <a:rPr lang="en-US" altLang="zh-CN" sz="3600" b="0" dirty="0" smtClean="0">
                <a:solidFill>
                  <a:srgbClr val="FF3300"/>
                </a:solidFill>
              </a:rPr>
              <a:t>8</a:t>
            </a:r>
            <a:r>
              <a:rPr lang="zh-CN" altLang="en-US" sz="3600" b="0" dirty="0" smtClean="0">
                <a:solidFill>
                  <a:srgbClr val="FF3300"/>
                </a:solidFill>
              </a:rPr>
              <a:t>月</a:t>
            </a:r>
            <a:r>
              <a:rPr lang="en-US" altLang="zh-CN" sz="3600" b="0" dirty="0" smtClean="0">
                <a:solidFill>
                  <a:srgbClr val="FF3300"/>
                </a:solidFill>
              </a:rPr>
              <a:t>31</a:t>
            </a:r>
            <a:r>
              <a:rPr lang="zh-CN" altLang="en-US" sz="3600" b="0" dirty="0" smtClean="0">
                <a:solidFill>
                  <a:srgbClr val="FF3300"/>
                </a:solidFill>
              </a:rPr>
              <a:t>日前</a:t>
            </a:r>
            <a:r>
              <a:rPr lang="zh-CN" altLang="en-US" sz="3600" b="0" dirty="0">
                <a:solidFill>
                  <a:srgbClr val="FF3300"/>
                </a:solidFill>
              </a:rPr>
              <a:t>达到国家规定退休年龄的教师不在申报范围。</a:t>
            </a:r>
            <a:r>
              <a:rPr lang="zh-CN" altLang="en-US" sz="3600" b="0" dirty="0"/>
              <a:t> </a:t>
            </a:r>
            <a:endParaRPr lang="zh-CN" altLang="en-US" sz="3600" b="0"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zh-CN" altLang="en-US"/>
              <a:t>关于推荐申报</a:t>
            </a:r>
            <a:endParaRPr lang="en-US" altLang="zh-CN"/>
          </a:p>
        </p:txBody>
      </p:sp>
      <p:sp>
        <p:nvSpPr>
          <p:cNvPr id="52227" name="Rectangle 3"/>
          <p:cNvSpPr>
            <a:spLocks noChangeArrowheads="1"/>
          </p:cNvSpPr>
          <p:nvPr/>
        </p:nvSpPr>
        <p:spPr bwMode="auto">
          <a:xfrm>
            <a:off x="900113" y="1268413"/>
            <a:ext cx="7632700" cy="3861435"/>
          </a:xfrm>
          <a:prstGeom prst="rect">
            <a:avLst/>
          </a:prstGeom>
          <a:noFill/>
          <a:ln w="9525">
            <a:noFill/>
            <a:miter lim="800000"/>
          </a:ln>
          <a:effectLst>
            <a:outerShdw dist="17961" dir="13500000" algn="ctr" rotWithShape="0">
              <a:schemeClr val="bg1"/>
            </a:outerShdw>
          </a:effectLst>
        </p:spPr>
        <p:txBody>
          <a:bodyPr>
            <a:spAutoFit/>
          </a:bodyPr>
          <a:lstStyle/>
          <a:p>
            <a:pPr>
              <a:lnSpc>
                <a:spcPct val="125000"/>
              </a:lnSpc>
            </a:pPr>
            <a:r>
              <a:rPr lang="zh-CN" altLang="en-US" sz="2800" dirty="0">
                <a:latin typeface="宋体" panose="02010600030101010101" pitchFamily="2" charset="-122"/>
                <a:ea typeface="宋体" panose="02010600030101010101" pitchFamily="2" charset="-122"/>
              </a:rPr>
              <a:t>    </a:t>
            </a:r>
            <a:r>
              <a:rPr lang="zh-CN" altLang="zh-CN" sz="2800" dirty="0" smtClean="0">
                <a:latin typeface="宋体" panose="02010600030101010101" pitchFamily="2" charset="-122"/>
                <a:ea typeface="宋体" panose="02010600030101010101" pitchFamily="2" charset="-122"/>
              </a:rPr>
              <a:t>20</a:t>
            </a:r>
            <a:r>
              <a:rPr lang="en-US" sz="2800" dirty="0" smtClean="0">
                <a:latin typeface="宋体" panose="02010600030101010101" pitchFamily="2" charset="-122"/>
                <a:ea typeface="宋体" panose="02010600030101010101" pitchFamily="2" charset="-122"/>
              </a:rPr>
              <a:t>22</a:t>
            </a:r>
            <a:r>
              <a:rPr lang="zh-CN" altLang="zh-CN" sz="2800" dirty="0" smtClean="0">
                <a:latin typeface="宋体" panose="02010600030101010101" pitchFamily="2" charset="-122"/>
                <a:ea typeface="宋体" panose="02010600030101010101" pitchFamily="2" charset="-122"/>
              </a:rPr>
              <a:t>年</a:t>
            </a:r>
            <a:r>
              <a:rPr lang="zh-CN" altLang="zh-CN" sz="2800" dirty="0">
                <a:latin typeface="宋体" panose="02010600030101010101" pitchFamily="2" charset="-122"/>
                <a:ea typeface="宋体" panose="02010600030101010101" pitchFamily="2" charset="-122"/>
              </a:rPr>
              <a:t>我市中小学、幼儿园教师专业技术资格的申报和评审，根据岗位设置的要求，在核定的岗位结构比例内进行。各地、各单位要切实加强申报工作的管理，要按照专业技术资格条件（含申报条件和评审条件）和岗位设置的实际状况，</a:t>
            </a:r>
            <a:r>
              <a:rPr lang="zh-CN" altLang="zh-CN" sz="2800" dirty="0">
                <a:solidFill>
                  <a:schemeClr val="tx1"/>
                </a:solidFill>
                <a:latin typeface="宋体" panose="02010600030101010101" pitchFamily="2" charset="-122"/>
                <a:ea typeface="宋体" panose="02010600030101010101" pitchFamily="2" charset="-122"/>
              </a:rPr>
              <a:t>严格按照教师个人申报、单位在推荐名额内择优推荐符合条件的教师参加评审</a:t>
            </a:r>
            <a:r>
              <a:rPr lang="zh-CN" altLang="zh-CN" sz="2800" dirty="0">
                <a:solidFill>
                  <a:srgbClr val="FF0000"/>
                </a:solidFill>
                <a:latin typeface="宋体" panose="02010600030101010101" pitchFamily="2" charset="-122"/>
                <a:ea typeface="宋体" panose="02010600030101010101" pitchFamily="2" charset="-122"/>
              </a:rPr>
              <a:t>。</a:t>
            </a:r>
            <a:r>
              <a:rPr lang="zh-CN" altLang="en-US" dirty="0"/>
              <a:t> </a:t>
            </a:r>
            <a:endParaRPr lang="en-US" altLang="zh-CN" dirty="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zh-CN" altLang="en-US"/>
              <a:t>已经实行岗位设置的学校</a:t>
            </a:r>
            <a:endParaRPr lang="zh-CN" altLang="en-US"/>
          </a:p>
        </p:txBody>
      </p:sp>
      <p:sp>
        <p:nvSpPr>
          <p:cNvPr id="14343" name="Rectangle 7"/>
          <p:cNvSpPr>
            <a:spLocks noChangeArrowheads="1"/>
          </p:cNvSpPr>
          <p:nvPr/>
        </p:nvSpPr>
        <p:spPr bwMode="auto">
          <a:xfrm>
            <a:off x="684213" y="1125538"/>
            <a:ext cx="7848600" cy="2409825"/>
          </a:xfrm>
          <a:prstGeom prst="rect">
            <a:avLst/>
          </a:prstGeom>
          <a:noFill/>
          <a:ln w="9525">
            <a:noFill/>
            <a:miter lim="800000"/>
          </a:ln>
          <a:effectLst>
            <a:outerShdw dist="17961" dir="13500000" algn="ctr" rotWithShape="0">
              <a:schemeClr val="bg1"/>
            </a:outerShdw>
          </a:effectLst>
        </p:spPr>
        <p:txBody>
          <a:bodyPr>
            <a:spAutoFit/>
          </a:bodyPr>
          <a:lstStyle/>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(1)推荐</a:t>
            </a:r>
            <a:r>
              <a:rPr lang="zh-CN" altLang="en-US" sz="2600" dirty="0" smtClean="0">
                <a:solidFill>
                  <a:srgbClr val="000000"/>
                </a:solidFill>
                <a:latin typeface="宋体" panose="02010600030101010101" pitchFamily="2" charset="-122"/>
                <a:ea typeface="宋体" panose="02010600030101010101" pitchFamily="2" charset="-122"/>
              </a:rPr>
              <a:t>申报一级教师</a:t>
            </a:r>
            <a:endParaRPr lang="zh-CN" altLang="en-US" sz="2600" dirty="0">
              <a:solidFill>
                <a:srgbClr val="000000"/>
              </a:solidFill>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①幼儿园：专技岗初级核准岗位数</a:t>
            </a:r>
            <a:r>
              <a:rPr lang="zh-CN" altLang="en-US" sz="2600" dirty="0" smtClean="0">
                <a:solidFill>
                  <a:srgbClr val="000000"/>
                </a:solidFill>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3%</a:t>
            </a:r>
            <a:r>
              <a:rPr lang="en-US" altLang="zh-CN" sz="2600" dirty="0" smtClean="0">
                <a:solidFill>
                  <a:srgbClr val="000000"/>
                </a:solidFill>
                <a:latin typeface="宋体" panose="02010600030101010101" pitchFamily="2" charset="-122"/>
                <a:ea typeface="宋体" panose="02010600030101010101" pitchFamily="2" charset="-122"/>
              </a:rPr>
              <a:t>;</a:t>
            </a:r>
            <a:endParaRPr lang="en-US" altLang="zh-CN" sz="2600" dirty="0">
              <a:solidFill>
                <a:srgbClr val="000000"/>
              </a:solidFill>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②小学：专技岗初级核准岗位数</a:t>
            </a:r>
            <a:r>
              <a:rPr lang="zh-CN" altLang="en-US" sz="2600" dirty="0" smtClean="0">
                <a:solidFill>
                  <a:srgbClr val="000000"/>
                </a:solidFill>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3%</a:t>
            </a:r>
            <a:r>
              <a:rPr lang="en-US" altLang="zh-CN" sz="2600" dirty="0" smtClean="0">
                <a:solidFill>
                  <a:srgbClr val="000000"/>
                </a:solidFill>
                <a:latin typeface="宋体" panose="02010600030101010101" pitchFamily="2" charset="-122"/>
                <a:ea typeface="宋体" panose="02010600030101010101" pitchFamily="2" charset="-122"/>
              </a:rPr>
              <a:t>;</a:t>
            </a:r>
            <a:endParaRPr lang="en-US" altLang="zh-CN" sz="2600" dirty="0">
              <a:solidFill>
                <a:srgbClr val="000000"/>
              </a:solidFill>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③初中：专技岗初级核准岗位数</a:t>
            </a:r>
            <a:r>
              <a:rPr lang="zh-CN" altLang="en-US" sz="2600" dirty="0" smtClean="0">
                <a:solidFill>
                  <a:srgbClr val="000000"/>
                </a:solidFill>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6%</a:t>
            </a:r>
            <a:r>
              <a:rPr lang="en-US" altLang="zh-CN" sz="2600" dirty="0" smtClean="0">
                <a:solidFill>
                  <a:srgbClr val="000000"/>
                </a:solidFill>
                <a:latin typeface="宋体" panose="02010600030101010101" pitchFamily="2" charset="-122"/>
                <a:ea typeface="宋体" panose="02010600030101010101" pitchFamily="2" charset="-122"/>
              </a:rPr>
              <a:t>;</a:t>
            </a:r>
            <a:endParaRPr lang="en-US" altLang="zh-CN" sz="2600" dirty="0">
              <a:solidFill>
                <a:srgbClr val="000000"/>
              </a:solidFill>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④高中：专技岗初级核准岗位数</a:t>
            </a:r>
            <a:r>
              <a:rPr lang="zh-CN" altLang="en-US" sz="2600" dirty="0" smtClean="0">
                <a:solidFill>
                  <a:srgbClr val="000000"/>
                </a:solidFill>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9%</a:t>
            </a:r>
            <a:r>
              <a:rPr lang="zh-CN" altLang="en-US" sz="2600" dirty="0">
                <a:solidFill>
                  <a:srgbClr val="000000"/>
                </a:solidFill>
                <a:latin typeface="宋体" panose="02010600030101010101" pitchFamily="2" charset="-122"/>
                <a:ea typeface="宋体" panose="02010600030101010101" pitchFamily="2" charset="-122"/>
              </a:rPr>
              <a:t>。</a:t>
            </a:r>
            <a:endParaRPr lang="zh-CN" altLang="en-US" sz="2600" dirty="0">
              <a:solidFill>
                <a:srgbClr val="000000"/>
              </a:solidFill>
              <a:latin typeface="宋体" panose="02010600030101010101" pitchFamily="2" charset="-122"/>
              <a:ea typeface="宋体" panose="02010600030101010101" pitchFamily="2" charset="-122"/>
            </a:endParaRPr>
          </a:p>
        </p:txBody>
      </p:sp>
      <p:sp>
        <p:nvSpPr>
          <p:cNvPr id="14345" name="Rectangle 9"/>
          <p:cNvSpPr>
            <a:spLocks noChangeArrowheads="1"/>
          </p:cNvSpPr>
          <p:nvPr/>
        </p:nvSpPr>
        <p:spPr bwMode="auto">
          <a:xfrm>
            <a:off x="628650" y="3789363"/>
            <a:ext cx="7831138" cy="2393950"/>
          </a:xfrm>
          <a:prstGeom prst="rect">
            <a:avLst/>
          </a:prstGeom>
          <a:noFill/>
          <a:ln w="9525">
            <a:noFill/>
            <a:miter lim="800000"/>
          </a:ln>
          <a:effectLst>
            <a:outerShdw dist="17961" dir="13500000" algn="ctr" rotWithShape="0">
              <a:schemeClr val="bg1"/>
            </a:outerShdw>
          </a:effectLst>
        </p:spPr>
        <p:txBody>
          <a:bodyPr>
            <a:spAutoFit/>
          </a:bodyPr>
          <a:lstStyle/>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(2)推荐申报</a:t>
            </a:r>
            <a:r>
              <a:rPr lang="zh-CN" altLang="en-US" sz="2600" dirty="0">
                <a:solidFill>
                  <a:srgbClr val="FF0000"/>
                </a:solidFill>
                <a:latin typeface="宋体" panose="02010600030101010101" pitchFamily="2" charset="-122"/>
                <a:ea typeface="宋体" panose="02010600030101010101" pitchFamily="2" charset="-122"/>
              </a:rPr>
              <a:t>高级</a:t>
            </a:r>
            <a:r>
              <a:rPr lang="zh-CN" altLang="en-US" sz="2600" dirty="0">
                <a:latin typeface="宋体" panose="02010600030101010101" pitchFamily="2" charset="-122"/>
                <a:ea typeface="宋体" panose="02010600030101010101" pitchFamily="2" charset="-122"/>
              </a:rPr>
              <a:t>教师</a:t>
            </a:r>
            <a:endParaRPr lang="zh-CN" altLang="en-US" sz="2600" dirty="0">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①幼儿园：专技岗中级核准岗位数</a:t>
            </a:r>
            <a:r>
              <a:rPr lang="zh-CN" altLang="en-US" sz="260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2%</a:t>
            </a:r>
            <a:r>
              <a:rPr lang="en-US" altLang="zh-CN" sz="2600" dirty="0" smtClean="0">
                <a:latin typeface="宋体" panose="02010600030101010101" pitchFamily="2" charset="-122"/>
                <a:ea typeface="宋体" panose="02010600030101010101" pitchFamily="2" charset="-122"/>
              </a:rPr>
              <a:t>; </a:t>
            </a:r>
            <a:endParaRPr lang="en-US" altLang="zh-CN" sz="2600" dirty="0">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②小学：专技岗中级核准岗位数</a:t>
            </a:r>
            <a:r>
              <a:rPr lang="zh-CN" altLang="en-US" sz="260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2%</a:t>
            </a:r>
            <a:r>
              <a:rPr lang="en-US" altLang="zh-CN" sz="2600" dirty="0" smtClean="0">
                <a:latin typeface="宋体" panose="02010600030101010101" pitchFamily="2" charset="-122"/>
                <a:ea typeface="宋体" panose="02010600030101010101" pitchFamily="2" charset="-122"/>
              </a:rPr>
              <a:t>;</a:t>
            </a:r>
            <a:endParaRPr lang="en-US" altLang="zh-CN" sz="2600" dirty="0">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③初中：专技岗中级核准岗位数</a:t>
            </a:r>
            <a:r>
              <a:rPr lang="zh-CN" altLang="en-US" sz="260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3%</a:t>
            </a:r>
            <a:r>
              <a:rPr lang="en-US" altLang="zh-CN" sz="2600" dirty="0" smtClean="0">
                <a:latin typeface="宋体" panose="02010600030101010101" pitchFamily="2" charset="-122"/>
                <a:ea typeface="宋体" panose="02010600030101010101" pitchFamily="2" charset="-122"/>
              </a:rPr>
              <a:t>;</a:t>
            </a:r>
            <a:endParaRPr lang="en-US" altLang="zh-CN" sz="2600" dirty="0">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④高中：专技岗中级核准岗位数</a:t>
            </a:r>
            <a:r>
              <a:rPr lang="zh-CN" altLang="en-US" sz="260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5%</a:t>
            </a:r>
            <a:r>
              <a:rPr lang="zh-CN" altLang="en-US" sz="2600" dirty="0">
                <a:latin typeface="宋体" panose="02010600030101010101" pitchFamily="2" charset="-122"/>
                <a:ea typeface="宋体" panose="02010600030101010101" pitchFamily="2" charset="-122"/>
              </a:rPr>
              <a:t>。</a:t>
            </a:r>
            <a:endParaRPr lang="zh-CN" altLang="en-US" sz="2600"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a:bodyPr>
          <a:lstStyle/>
          <a:p>
            <a:r>
              <a:rPr lang="zh-CN" altLang="en-US"/>
              <a:t>专技岗空岗数较多的学校推荐算法</a:t>
            </a:r>
            <a:endParaRPr lang="en-US" altLang="zh-CN"/>
          </a:p>
        </p:txBody>
      </p:sp>
      <p:sp>
        <p:nvSpPr>
          <p:cNvPr id="66563" name="Rectangle 3"/>
          <p:cNvSpPr>
            <a:spLocks noChangeArrowheads="1"/>
          </p:cNvSpPr>
          <p:nvPr/>
        </p:nvSpPr>
        <p:spPr bwMode="auto">
          <a:xfrm>
            <a:off x="900113" y="1557338"/>
            <a:ext cx="7848600" cy="2291715"/>
          </a:xfrm>
          <a:prstGeom prst="rect">
            <a:avLst/>
          </a:prstGeom>
          <a:noFill/>
          <a:ln w="9525">
            <a:noFill/>
            <a:miter lim="800000"/>
          </a:ln>
          <a:effectLst>
            <a:outerShdw dist="17961" dir="13500000" algn="ctr" rotWithShape="0">
              <a:schemeClr val="bg1"/>
            </a:outerShdw>
          </a:effectLst>
        </p:spPr>
        <p:txBody>
          <a:bodyPr>
            <a:spAutoFit/>
          </a:bodyPr>
          <a:lstStyle/>
          <a:p>
            <a:pPr>
              <a:spcBef>
                <a:spcPct val="5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(1)推荐</a:t>
            </a:r>
            <a:r>
              <a:rPr lang="zh-CN" altLang="en-US" sz="2600" dirty="0" smtClean="0">
                <a:solidFill>
                  <a:srgbClr val="000000"/>
                </a:solidFill>
                <a:latin typeface="宋体" panose="02010600030101010101" pitchFamily="2" charset="-122"/>
                <a:ea typeface="宋体" panose="02010600030101010101" pitchFamily="2" charset="-122"/>
              </a:rPr>
              <a:t>申报</a:t>
            </a:r>
            <a:r>
              <a:rPr lang="zh-CN" altLang="en-US" sz="2600" dirty="0" smtClean="0">
                <a:solidFill>
                  <a:srgbClr val="FF0000"/>
                </a:solidFill>
                <a:latin typeface="宋体" panose="02010600030101010101" pitchFamily="2" charset="-122"/>
                <a:ea typeface="宋体" panose="02010600030101010101" pitchFamily="2" charset="-122"/>
              </a:rPr>
              <a:t>一级</a:t>
            </a:r>
            <a:r>
              <a:rPr lang="zh-CN" altLang="en-US" sz="2600" dirty="0" smtClean="0">
                <a:solidFill>
                  <a:srgbClr val="000000"/>
                </a:solidFill>
                <a:latin typeface="宋体" panose="02010600030101010101" pitchFamily="2" charset="-122"/>
                <a:ea typeface="宋体" panose="02010600030101010101" pitchFamily="2" charset="-122"/>
              </a:rPr>
              <a:t>教师</a:t>
            </a:r>
            <a:r>
              <a:rPr lang="zh-CN" altLang="en-US" sz="2600" dirty="0">
                <a:solidFill>
                  <a:srgbClr val="000000"/>
                </a:solidFill>
                <a:latin typeface="宋体" panose="02010600030101010101" pitchFamily="2" charset="-122"/>
                <a:ea typeface="宋体" panose="02010600030101010101" pitchFamily="2" charset="-122"/>
              </a:rPr>
              <a:t>人数</a:t>
            </a:r>
            <a:endParaRPr lang="zh-CN" altLang="en-US" sz="2600" dirty="0">
              <a:solidFill>
                <a:srgbClr val="000000"/>
              </a:solidFill>
              <a:latin typeface="宋体" panose="02010600030101010101" pitchFamily="2" charset="-122"/>
              <a:ea typeface="宋体" panose="02010600030101010101" pitchFamily="2" charset="-122"/>
            </a:endParaRPr>
          </a:p>
          <a:p>
            <a:pPr>
              <a:spcBef>
                <a:spcPct val="5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   按不大于</a:t>
            </a:r>
            <a:r>
              <a:rPr lang="zh-CN" altLang="en-US" sz="2600" dirty="0">
                <a:solidFill>
                  <a:srgbClr val="FF0000"/>
                </a:solidFill>
                <a:latin typeface="宋体" panose="02010600030101010101" pitchFamily="2" charset="-122"/>
                <a:ea typeface="宋体" panose="02010600030101010101" pitchFamily="2" charset="-122"/>
              </a:rPr>
              <a:t>专技岗中级空岗数</a:t>
            </a:r>
            <a:r>
              <a:rPr lang="zh-CN" altLang="en-US" sz="2600" dirty="0" smtClean="0">
                <a:solidFill>
                  <a:srgbClr val="FF0000"/>
                </a:solidFill>
                <a:latin typeface="宋体" panose="02010600030101010101" pitchFamily="2" charset="-122"/>
                <a:ea typeface="宋体" panose="02010600030101010101" pitchFamily="2" charset="-122"/>
              </a:rPr>
              <a:t>的</a:t>
            </a:r>
            <a:r>
              <a:rPr lang="en-US" altLang="zh-CN" sz="2600" dirty="0" smtClean="0">
                <a:solidFill>
                  <a:srgbClr val="FF0000"/>
                </a:solidFill>
                <a:latin typeface="宋体" panose="02010600030101010101" pitchFamily="2" charset="-122"/>
                <a:ea typeface="宋体" panose="02010600030101010101" pitchFamily="2" charset="-122"/>
              </a:rPr>
              <a:t>30</a:t>
            </a:r>
            <a:r>
              <a:rPr lang="zh-CN" altLang="en-US" sz="2600" dirty="0">
                <a:solidFill>
                  <a:srgbClr val="FF0000"/>
                </a:solidFill>
                <a:latin typeface="宋体" panose="02010600030101010101" pitchFamily="2" charset="-122"/>
                <a:ea typeface="宋体" panose="02010600030101010101" pitchFamily="2" charset="-122"/>
              </a:rPr>
              <a:t>％</a:t>
            </a:r>
            <a:r>
              <a:rPr lang="zh-CN" altLang="en-US" sz="2600" dirty="0">
                <a:solidFill>
                  <a:srgbClr val="000000"/>
                </a:solidFill>
                <a:latin typeface="宋体" panose="02010600030101010101" pitchFamily="2" charset="-122"/>
                <a:ea typeface="宋体" panose="02010600030101010101" pitchFamily="2" charset="-122"/>
              </a:rPr>
              <a:t>进行推荐。</a:t>
            </a:r>
            <a:endParaRPr lang="zh-CN" altLang="en-US" sz="2600" dirty="0">
              <a:solidFill>
                <a:srgbClr val="000000"/>
              </a:solidFill>
              <a:latin typeface="宋体" panose="02010600030101010101" pitchFamily="2" charset="-122"/>
              <a:ea typeface="宋体" panose="02010600030101010101" pitchFamily="2" charset="-122"/>
            </a:endParaRPr>
          </a:p>
          <a:p>
            <a:pPr>
              <a:spcBef>
                <a:spcPct val="5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(2)推荐申报</a:t>
            </a:r>
            <a:r>
              <a:rPr lang="zh-CN" altLang="en-US" sz="2600" dirty="0">
                <a:solidFill>
                  <a:srgbClr val="FF0000"/>
                </a:solidFill>
                <a:latin typeface="宋体" panose="02010600030101010101" pitchFamily="2" charset="-122"/>
                <a:ea typeface="宋体" panose="02010600030101010101" pitchFamily="2" charset="-122"/>
              </a:rPr>
              <a:t>高级</a:t>
            </a:r>
            <a:r>
              <a:rPr lang="zh-CN" altLang="en-US" sz="2600" dirty="0">
                <a:solidFill>
                  <a:srgbClr val="000000"/>
                </a:solidFill>
                <a:latin typeface="宋体" panose="02010600030101010101" pitchFamily="2" charset="-122"/>
                <a:ea typeface="宋体" panose="02010600030101010101" pitchFamily="2" charset="-122"/>
              </a:rPr>
              <a:t>教师</a:t>
            </a:r>
            <a:endParaRPr lang="zh-CN" altLang="en-US" sz="2600" dirty="0">
              <a:solidFill>
                <a:srgbClr val="000000"/>
              </a:solidFill>
              <a:latin typeface="宋体" panose="02010600030101010101" pitchFamily="2" charset="-122"/>
              <a:ea typeface="宋体" panose="02010600030101010101" pitchFamily="2" charset="-122"/>
            </a:endParaRPr>
          </a:p>
          <a:p>
            <a:pPr>
              <a:spcBef>
                <a:spcPct val="5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   按不大于</a:t>
            </a:r>
            <a:r>
              <a:rPr lang="zh-CN" altLang="en-US" sz="2600" dirty="0">
                <a:solidFill>
                  <a:srgbClr val="FF0000"/>
                </a:solidFill>
                <a:latin typeface="宋体" panose="02010600030101010101" pitchFamily="2" charset="-122"/>
                <a:ea typeface="宋体" panose="02010600030101010101" pitchFamily="2" charset="-122"/>
              </a:rPr>
              <a:t>专技岗高级空岗数</a:t>
            </a:r>
            <a:r>
              <a:rPr lang="zh-CN" altLang="en-US" sz="2600" dirty="0" smtClean="0">
                <a:solidFill>
                  <a:srgbClr val="FF0000"/>
                </a:solidFill>
                <a:latin typeface="宋体" panose="02010600030101010101" pitchFamily="2" charset="-122"/>
                <a:ea typeface="宋体" panose="02010600030101010101" pitchFamily="2" charset="-122"/>
              </a:rPr>
              <a:t>的</a:t>
            </a:r>
            <a:r>
              <a:rPr lang="en-US" altLang="zh-CN" sz="2600" dirty="0" smtClean="0">
                <a:solidFill>
                  <a:srgbClr val="FF0000"/>
                </a:solidFill>
                <a:latin typeface="宋体" panose="02010600030101010101" pitchFamily="2" charset="-122"/>
                <a:ea typeface="宋体" panose="02010600030101010101" pitchFamily="2" charset="-122"/>
              </a:rPr>
              <a:t>30</a:t>
            </a:r>
            <a:r>
              <a:rPr lang="zh-CN" altLang="en-US" sz="2600" dirty="0">
                <a:solidFill>
                  <a:srgbClr val="FF0000"/>
                </a:solidFill>
                <a:latin typeface="宋体" panose="02010600030101010101" pitchFamily="2" charset="-122"/>
                <a:ea typeface="宋体" panose="02010600030101010101" pitchFamily="2" charset="-122"/>
              </a:rPr>
              <a:t>％</a:t>
            </a:r>
            <a:r>
              <a:rPr lang="zh-CN" altLang="en-US" sz="2600" dirty="0">
                <a:solidFill>
                  <a:srgbClr val="000000"/>
                </a:solidFill>
                <a:latin typeface="宋体" panose="02010600030101010101" pitchFamily="2" charset="-122"/>
                <a:ea typeface="宋体" panose="02010600030101010101" pitchFamily="2" charset="-122"/>
              </a:rPr>
              <a:t>进行推荐。</a:t>
            </a:r>
            <a:endParaRPr lang="zh-CN" altLang="en-US" sz="2600" dirty="0">
              <a:solidFill>
                <a:srgbClr val="000000"/>
              </a:solidFill>
              <a:latin typeface="宋体" panose="02010600030101010101" pitchFamily="2" charset="-122"/>
              <a:ea typeface="宋体" panose="02010600030101010101" pitchFamily="2" charset="-122"/>
            </a:endParaRPr>
          </a:p>
        </p:txBody>
      </p:sp>
      <p:sp>
        <p:nvSpPr>
          <p:cNvPr id="66564" name="Rectangle 4"/>
          <p:cNvSpPr>
            <a:spLocks noChangeArrowheads="1"/>
          </p:cNvSpPr>
          <p:nvPr/>
        </p:nvSpPr>
        <p:spPr bwMode="auto">
          <a:xfrm>
            <a:off x="971550" y="4365625"/>
            <a:ext cx="7416800" cy="885825"/>
          </a:xfrm>
          <a:prstGeom prst="rect">
            <a:avLst/>
          </a:prstGeom>
          <a:noFill/>
          <a:ln w="9525">
            <a:noFill/>
            <a:miter lim="800000"/>
          </a:ln>
          <a:effectLst>
            <a:outerShdw dist="17961" dir="13500000" algn="ctr" rotWithShape="0">
              <a:schemeClr val="bg1"/>
            </a:outerShdw>
          </a:effectLst>
        </p:spPr>
        <p:txBody>
          <a:bodyPr>
            <a:spAutoFit/>
          </a:bodyPr>
          <a:lstStyle/>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    </a:t>
            </a:r>
            <a:r>
              <a:rPr lang="zh-CN" altLang="en-US" sz="2600" b="1" dirty="0">
                <a:solidFill>
                  <a:srgbClr val="0B469D"/>
                </a:solidFill>
                <a:latin typeface="宋体" panose="02010600030101010101" pitchFamily="2" charset="-122"/>
                <a:ea typeface="宋体" panose="02010600030101010101" pitchFamily="2" charset="-122"/>
              </a:rPr>
              <a:t>各校按前面两种推荐算法，取推荐名额多的为最终推荐名额数。</a:t>
            </a:r>
            <a:endParaRPr lang="zh-CN" altLang="en-US" sz="2600" b="1" dirty="0">
              <a:solidFill>
                <a:srgbClr val="0B469D"/>
              </a:solidFill>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sz="2600" b="0" kern="1200" dirty="0">
                <a:solidFill>
                  <a:srgbClr val="000000"/>
                </a:solidFill>
                <a:latin typeface="宋体" panose="02010600030101010101" pitchFamily="2" charset="-122"/>
                <a:ea typeface="宋体" panose="02010600030101010101" pitchFamily="2" charset="-122"/>
              </a:rPr>
              <a:t>存在备案制（聘用制）教师的学校，在根据规定算法核算推荐名额的基础上，可根据相关教师的申报级别，另增加1个名额。备案制（聘用制）教师与在编教师一并计数，须统一经校内推荐。</a:t>
            </a:r>
            <a:endParaRPr lang="zh-CN" altLang="en-US" sz="2600" b="0" kern="1200" dirty="0">
              <a:solidFill>
                <a:srgbClr val="000000"/>
              </a:solidFill>
              <a:latin typeface="宋体" panose="02010600030101010101" pitchFamily="2" charset="-122"/>
              <a:ea typeface="宋体" panose="02010600030101010101" pitchFamily="2" charset="-122"/>
            </a:endParaRPr>
          </a:p>
          <a:p>
            <a:r>
              <a:rPr lang="zh-CN" altLang="en-US" sz="2600" b="0" kern="1200" dirty="0">
                <a:solidFill>
                  <a:srgbClr val="000000"/>
                </a:solidFill>
                <a:latin typeface="宋体" panose="02010600030101010101" pitchFamily="2" charset="-122"/>
                <a:ea typeface="宋体" panose="02010600030101010101" pitchFamily="2" charset="-122"/>
              </a:rPr>
              <a:t>符合初定一级教师专业技术资格条件的硕士研究生应报尽报，不占学校推荐申报名额。</a:t>
            </a:r>
            <a:endParaRPr lang="zh-CN" altLang="en-US" sz="2600" b="0" kern="1200" dirty="0">
              <a:solidFill>
                <a:srgbClr val="000000"/>
              </a:solidFill>
              <a:latin typeface="宋体" panose="02010600030101010101" pitchFamily="2" charset="-122"/>
              <a:ea typeface="宋体" panose="02010600030101010101" pitchFamily="2" charset="-122"/>
            </a:endParaRPr>
          </a:p>
          <a:p>
            <a:endParaRPr lang="zh-CN" altLang="en-US" b="0" kern="1200" dirty="0">
              <a:solidFill>
                <a:srgbClr val="000000"/>
              </a:solidFill>
              <a:latin typeface="宋体" panose="02010600030101010101" pitchFamily="2" charset="-122"/>
              <a:ea typeface="宋体" panose="02010600030101010101" pitchFamily="2" charset="-122"/>
              <a:sym typeface="+mn-ea"/>
            </a:endParaRP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b="0" kern="1200" dirty="0">
                <a:solidFill>
                  <a:srgbClr val="000000"/>
                </a:solidFill>
                <a:latin typeface="宋体" panose="02010600030101010101" pitchFamily="2" charset="-122"/>
                <a:ea typeface="宋体" panose="02010600030101010101" pitchFamily="2" charset="-122"/>
                <a:sym typeface="+mn-ea"/>
              </a:rPr>
              <a:t>例如：某校有备案制</a:t>
            </a:r>
            <a:r>
              <a:rPr lang="zh-CN" altLang="en-US" b="0" kern="1200" dirty="0">
                <a:solidFill>
                  <a:srgbClr val="000000"/>
                </a:solidFill>
                <a:latin typeface="宋体" panose="02010600030101010101" pitchFamily="2" charset="-122"/>
                <a:ea typeface="宋体" panose="02010600030101010101" pitchFamily="2" charset="-122"/>
                <a:sym typeface="+mn-ea"/>
              </a:rPr>
              <a:t>（聘用制）</a:t>
            </a:r>
            <a:r>
              <a:rPr lang="zh-CN" altLang="en-US" b="0" kern="1200" dirty="0">
                <a:solidFill>
                  <a:srgbClr val="000000"/>
                </a:solidFill>
                <a:latin typeface="宋体" panose="02010600030101010101" pitchFamily="2" charset="-122"/>
                <a:ea typeface="宋体" panose="02010600030101010101" pitchFamily="2" charset="-122"/>
                <a:sym typeface="+mn-ea"/>
              </a:rPr>
              <a:t>教师具备申报中级条件，该校申报中级分配名额按照规定算法计算出来数量为</a:t>
            </a:r>
            <a:r>
              <a:rPr lang="en-US" altLang="zh-CN" b="0" kern="1200" dirty="0">
                <a:solidFill>
                  <a:srgbClr val="000000"/>
                </a:solidFill>
                <a:latin typeface="宋体" panose="02010600030101010101" pitchFamily="2" charset="-122"/>
                <a:ea typeface="宋体" panose="02010600030101010101" pitchFamily="2" charset="-122"/>
                <a:sym typeface="+mn-ea"/>
              </a:rPr>
              <a:t>3</a:t>
            </a:r>
            <a:r>
              <a:rPr lang="zh-CN" altLang="en-US" b="0" kern="1200" dirty="0">
                <a:solidFill>
                  <a:srgbClr val="000000"/>
                </a:solidFill>
                <a:latin typeface="宋体" panose="02010600030101010101" pitchFamily="2" charset="-122"/>
                <a:ea typeface="宋体" panose="02010600030101010101" pitchFamily="2" charset="-122"/>
                <a:sym typeface="+mn-ea"/>
              </a:rPr>
              <a:t>人，则该校申报中级分类名额为</a:t>
            </a:r>
            <a:r>
              <a:rPr lang="en-US" altLang="zh-CN" b="0" kern="1200" dirty="0">
                <a:solidFill>
                  <a:srgbClr val="000000"/>
                </a:solidFill>
                <a:latin typeface="宋体" panose="02010600030101010101" pitchFamily="2" charset="-122"/>
                <a:ea typeface="宋体" panose="02010600030101010101" pitchFamily="2" charset="-122"/>
                <a:sym typeface="+mn-ea"/>
              </a:rPr>
              <a:t>4</a:t>
            </a:r>
            <a:r>
              <a:rPr lang="zh-CN" altLang="en-US" b="0" kern="1200" dirty="0">
                <a:solidFill>
                  <a:srgbClr val="000000"/>
                </a:solidFill>
                <a:latin typeface="宋体" panose="02010600030101010101" pitchFamily="2" charset="-122"/>
                <a:ea typeface="宋体" panose="02010600030101010101" pitchFamily="2" charset="-122"/>
                <a:sym typeface="+mn-ea"/>
              </a:rPr>
              <a:t>人。</a:t>
            </a:r>
            <a:r>
              <a:rPr lang="zh-CN" altLang="en-US" b="0" kern="1200" dirty="0">
                <a:solidFill>
                  <a:srgbClr val="000000"/>
                </a:solidFill>
                <a:latin typeface="宋体" panose="02010600030101010101" pitchFamily="2" charset="-122"/>
                <a:ea typeface="宋体" panose="02010600030101010101" pitchFamily="2" charset="-122"/>
                <a:sym typeface="+mn-ea"/>
              </a:rPr>
              <a:t>有备案制教师（聘用制）具备申报高级条件，该校申报高级分配名额按照规定算法计算出来数量为</a:t>
            </a:r>
            <a:r>
              <a:rPr lang="en-US" altLang="zh-CN" b="0" kern="1200" dirty="0">
                <a:solidFill>
                  <a:srgbClr val="000000"/>
                </a:solidFill>
                <a:latin typeface="宋体" panose="02010600030101010101" pitchFamily="2" charset="-122"/>
                <a:ea typeface="宋体" panose="02010600030101010101" pitchFamily="2" charset="-122"/>
                <a:sym typeface="+mn-ea"/>
              </a:rPr>
              <a:t>2</a:t>
            </a:r>
            <a:r>
              <a:rPr lang="zh-CN" altLang="en-US" b="0" kern="1200" dirty="0">
                <a:solidFill>
                  <a:srgbClr val="000000"/>
                </a:solidFill>
                <a:latin typeface="宋体" panose="02010600030101010101" pitchFamily="2" charset="-122"/>
                <a:ea typeface="宋体" panose="02010600030101010101" pitchFamily="2" charset="-122"/>
                <a:sym typeface="+mn-ea"/>
              </a:rPr>
              <a:t>人，则该校申报高级分类名额为</a:t>
            </a:r>
            <a:r>
              <a:rPr lang="en-US" altLang="zh-CN" b="0" kern="1200" dirty="0">
                <a:solidFill>
                  <a:srgbClr val="000000"/>
                </a:solidFill>
                <a:latin typeface="宋体" panose="02010600030101010101" pitchFamily="2" charset="-122"/>
                <a:ea typeface="宋体" panose="02010600030101010101" pitchFamily="2" charset="-122"/>
                <a:sym typeface="+mn-ea"/>
              </a:rPr>
              <a:t>3</a:t>
            </a:r>
            <a:r>
              <a:rPr lang="zh-CN" altLang="en-US" b="0" kern="1200" dirty="0">
                <a:solidFill>
                  <a:srgbClr val="000000"/>
                </a:solidFill>
                <a:latin typeface="宋体" panose="02010600030101010101" pitchFamily="2" charset="-122"/>
                <a:ea typeface="宋体" panose="02010600030101010101" pitchFamily="2" charset="-122"/>
                <a:sym typeface="+mn-ea"/>
              </a:rPr>
              <a:t>人。如没有备案制教师（聘用制）具备申报中、高级条件，则分配名额仍为</a:t>
            </a:r>
            <a:r>
              <a:rPr lang="en-US" altLang="zh-CN" b="0" kern="1200" dirty="0">
                <a:solidFill>
                  <a:srgbClr val="000000"/>
                </a:solidFill>
                <a:latin typeface="宋体" panose="02010600030101010101" pitchFamily="2" charset="-122"/>
                <a:ea typeface="宋体" panose="02010600030101010101" pitchFamily="2" charset="-122"/>
                <a:sym typeface="+mn-ea"/>
              </a:rPr>
              <a:t>3</a:t>
            </a:r>
            <a:r>
              <a:rPr lang="zh-CN" altLang="en-US" b="0" kern="1200" dirty="0">
                <a:solidFill>
                  <a:srgbClr val="000000"/>
                </a:solidFill>
                <a:latin typeface="宋体" panose="02010600030101010101" pitchFamily="2" charset="-122"/>
                <a:ea typeface="宋体" panose="02010600030101010101" pitchFamily="2" charset="-122"/>
                <a:sym typeface="+mn-ea"/>
              </a:rPr>
              <a:t>人和</a:t>
            </a:r>
            <a:r>
              <a:rPr lang="en-US" altLang="zh-CN" b="0" kern="1200" dirty="0">
                <a:solidFill>
                  <a:srgbClr val="000000"/>
                </a:solidFill>
                <a:latin typeface="宋体" panose="02010600030101010101" pitchFamily="2" charset="-122"/>
                <a:ea typeface="宋体" panose="02010600030101010101" pitchFamily="2" charset="-122"/>
                <a:sym typeface="+mn-ea"/>
              </a:rPr>
              <a:t>2</a:t>
            </a:r>
            <a:r>
              <a:rPr lang="zh-CN" altLang="en-US" b="0" kern="1200" dirty="0">
                <a:solidFill>
                  <a:srgbClr val="000000"/>
                </a:solidFill>
                <a:latin typeface="宋体" panose="02010600030101010101" pitchFamily="2" charset="-122"/>
                <a:ea typeface="宋体" panose="02010600030101010101" pitchFamily="2" charset="-122"/>
                <a:sym typeface="+mn-ea"/>
              </a:rPr>
              <a:t>人。</a:t>
            </a:r>
            <a:endParaRPr lang="zh-CN" altLang="en-US" b="0" kern="1200" dirty="0">
              <a:solidFill>
                <a:srgbClr val="000000"/>
              </a:solidFill>
              <a:latin typeface="宋体" panose="02010600030101010101" pitchFamily="2" charset="-122"/>
              <a:ea typeface="宋体" panose="02010600030101010101" pitchFamily="2" charset="-122"/>
              <a:sym typeface="+mn-ea"/>
            </a:endParaRPr>
          </a:p>
          <a:p>
            <a:endParaRPr lang="zh-CN" altLang="en-US" b="0" kern="1200" dirty="0">
              <a:solidFill>
                <a:srgbClr val="000000"/>
              </a:solidFill>
              <a:latin typeface="宋体" panose="02010600030101010101" pitchFamily="2" charset="-122"/>
              <a:ea typeface="宋体" panose="02010600030101010101" pitchFamily="2" charset="-122"/>
              <a:sym typeface="+mn-ea"/>
            </a:endParaRPr>
          </a:p>
          <a:p>
            <a:r>
              <a:rPr lang="zh-CN" altLang="en-US" b="0" kern="1200" dirty="0">
                <a:solidFill>
                  <a:srgbClr val="000000"/>
                </a:solidFill>
                <a:latin typeface="宋体" panose="02010600030101010101" pitchFamily="2" charset="-122"/>
                <a:ea typeface="宋体" panose="02010600030101010101" pitchFamily="2" charset="-122"/>
                <a:sym typeface="+mn-ea"/>
              </a:rPr>
              <a:t>备案制（聘用制）教师和在编教师同等对待，一并计数，共同参加校内推荐。</a:t>
            </a:r>
            <a:endParaRPr lang="zh-CN" altLang="en-US" b="0" kern="1200" dirty="0">
              <a:solidFill>
                <a:srgbClr val="000000"/>
              </a:solidFill>
              <a:latin typeface="宋体" panose="02010600030101010101" pitchFamily="2" charset="-122"/>
              <a:ea typeface="宋体" panose="02010600030101010101" pitchFamily="2" charset="-122"/>
              <a:sym typeface="+mn-ea"/>
            </a:endParaRPr>
          </a:p>
          <a:p>
            <a:endParaRPr lang="zh-CN" altLang="en-US"/>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zh-CN" altLang="en-US"/>
              <a:t>未实行岗位设置的学校</a:t>
            </a:r>
            <a:endParaRPr lang="zh-CN" altLang="en-US"/>
          </a:p>
        </p:txBody>
      </p:sp>
      <p:sp>
        <p:nvSpPr>
          <p:cNvPr id="15365" name="Rectangle 5"/>
          <p:cNvSpPr>
            <a:spLocks noChangeArrowheads="1"/>
          </p:cNvSpPr>
          <p:nvPr/>
        </p:nvSpPr>
        <p:spPr bwMode="auto">
          <a:xfrm>
            <a:off x="539750" y="1844675"/>
            <a:ext cx="8135938" cy="1470025"/>
          </a:xfrm>
          <a:prstGeom prst="rect">
            <a:avLst/>
          </a:prstGeom>
          <a:noFill/>
          <a:ln w="9525">
            <a:noFill/>
            <a:miter lim="800000"/>
          </a:ln>
          <a:effectLst>
            <a:outerShdw dist="17961" dir="13500000" algn="ctr" rotWithShape="0">
              <a:schemeClr val="bg1"/>
            </a:outerShdw>
          </a:effectLst>
        </p:spPr>
        <p:txBody>
          <a:bodyPr>
            <a:spAutoFit/>
          </a:bodyPr>
          <a:lstStyle/>
          <a:p>
            <a:pPr>
              <a:lnSpc>
                <a:spcPct val="150000"/>
              </a:lnSpc>
              <a:spcBef>
                <a:spcPct val="20000"/>
              </a:spcBef>
              <a:buClr>
                <a:srgbClr val="E1B40C"/>
              </a:buClr>
              <a:buFont typeface="Wingdings" panose="05000000000000000000" pitchFamily="2" charset="2"/>
              <a:buNone/>
            </a:pPr>
            <a:r>
              <a:rPr lang="zh-CN" altLang="en-US" sz="2800" b="1" dirty="0">
                <a:latin typeface="宋体" panose="02010600030101010101" pitchFamily="2" charset="-122"/>
                <a:ea typeface="宋体" panose="02010600030101010101" pitchFamily="2" charset="-122"/>
              </a:rPr>
              <a:t>①推荐申报</a:t>
            </a:r>
            <a:r>
              <a:rPr lang="zh-CN" altLang="en-US" sz="2800" b="1" dirty="0">
                <a:solidFill>
                  <a:srgbClr val="FF0000"/>
                </a:solidFill>
                <a:latin typeface="宋体" panose="02010600030101010101" pitchFamily="2" charset="-122"/>
                <a:ea typeface="宋体" panose="02010600030101010101" pitchFamily="2" charset="-122"/>
              </a:rPr>
              <a:t>高级</a:t>
            </a:r>
            <a:r>
              <a:rPr lang="zh-CN" altLang="en-US" sz="2800" b="1" dirty="0">
                <a:latin typeface="宋体" panose="02010600030101010101" pitchFamily="2" charset="-122"/>
                <a:ea typeface="宋体" panose="02010600030101010101" pitchFamily="2" charset="-122"/>
              </a:rPr>
              <a:t>教师人数不大于专任教师数×2%;</a:t>
            </a:r>
            <a:endParaRPr lang="zh-CN" altLang="en-US" sz="2800" b="1" dirty="0">
              <a:latin typeface="宋体" panose="02010600030101010101" pitchFamily="2" charset="-122"/>
              <a:ea typeface="宋体" panose="02010600030101010101" pitchFamily="2" charset="-122"/>
            </a:endParaRPr>
          </a:p>
          <a:p>
            <a:pPr>
              <a:lnSpc>
                <a:spcPct val="150000"/>
              </a:lnSpc>
              <a:spcBef>
                <a:spcPct val="20000"/>
              </a:spcBef>
              <a:buClr>
                <a:srgbClr val="E1B40C"/>
              </a:buClr>
              <a:buFont typeface="Wingdings" panose="05000000000000000000" pitchFamily="2" charset="2"/>
              <a:buNone/>
            </a:pPr>
            <a:r>
              <a:rPr lang="zh-CN" altLang="en-US" sz="2800" b="1" dirty="0">
                <a:latin typeface="宋体" panose="02010600030101010101" pitchFamily="2" charset="-122"/>
                <a:ea typeface="宋体" panose="02010600030101010101" pitchFamily="2" charset="-122"/>
              </a:rPr>
              <a:t>②推荐</a:t>
            </a:r>
            <a:r>
              <a:rPr lang="zh-CN" altLang="en-US" sz="2800" b="1" dirty="0" smtClean="0">
                <a:latin typeface="宋体" panose="02010600030101010101" pitchFamily="2" charset="-122"/>
                <a:ea typeface="宋体" panose="02010600030101010101" pitchFamily="2" charset="-122"/>
              </a:rPr>
              <a:t>申报</a:t>
            </a:r>
            <a:r>
              <a:rPr lang="zh-CN" altLang="en-US" sz="2800" b="1" dirty="0" smtClean="0">
                <a:solidFill>
                  <a:srgbClr val="FF0000"/>
                </a:solidFill>
                <a:latin typeface="宋体" panose="02010600030101010101" pitchFamily="2" charset="-122"/>
                <a:ea typeface="宋体" panose="02010600030101010101" pitchFamily="2" charset="-122"/>
              </a:rPr>
              <a:t>一级</a:t>
            </a:r>
            <a:r>
              <a:rPr lang="zh-CN" altLang="en-US" sz="2800" b="1" dirty="0" smtClean="0">
                <a:latin typeface="宋体" panose="02010600030101010101" pitchFamily="2" charset="-122"/>
                <a:ea typeface="宋体" panose="02010600030101010101" pitchFamily="2" charset="-122"/>
              </a:rPr>
              <a:t>教师</a:t>
            </a:r>
            <a:r>
              <a:rPr lang="zh-CN" altLang="en-US" sz="2800" b="1" dirty="0">
                <a:latin typeface="宋体" panose="02010600030101010101" pitchFamily="2" charset="-122"/>
                <a:ea typeface="宋体" panose="02010600030101010101" pitchFamily="2" charset="-122"/>
              </a:rPr>
              <a:t>人数不大于专任教师数×4%。</a:t>
            </a:r>
            <a:endParaRPr lang="zh-CN" altLang="en-US" sz="2800" b="1"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sz="3200" dirty="0" smtClean="0"/>
              <a:t>在乡村中小学、幼儿园从事专业技术工作</a:t>
            </a:r>
            <a:r>
              <a:rPr lang="en-US" sz="3200" dirty="0" smtClean="0"/>
              <a:t>10</a:t>
            </a:r>
            <a:r>
              <a:rPr lang="zh-CN" altLang="en-US" sz="3200" dirty="0" smtClean="0"/>
              <a:t>年以上申报中级职称，从事专业技术工作</a:t>
            </a:r>
            <a:r>
              <a:rPr lang="en-US" sz="3200" dirty="0" smtClean="0"/>
              <a:t>20</a:t>
            </a:r>
            <a:r>
              <a:rPr lang="zh-CN" altLang="en-US" sz="3200" dirty="0" smtClean="0"/>
              <a:t>年以上申报副高级职称，可不受单位岗位结构比例限制。教科研训部门职称申报不受比例限制。（乡村学校工作年限</a:t>
            </a:r>
            <a:r>
              <a:rPr lang="zh-CN" altLang="en-US" sz="3200" dirty="0" smtClean="0">
                <a:solidFill>
                  <a:srgbClr val="FF0000"/>
                </a:solidFill>
              </a:rPr>
              <a:t>可累计</a:t>
            </a:r>
            <a:r>
              <a:rPr lang="zh-CN" altLang="en-US" sz="3200" dirty="0" smtClean="0"/>
              <a:t>，申报时需在乡村学校任教）</a:t>
            </a:r>
            <a:endParaRPr lang="zh-CN" altLang="en-US" sz="3200" dirty="0">
              <a:solidFill>
                <a:srgbClr val="FF0000"/>
              </a:solidFill>
            </a:endParaRPr>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r>
              <a:rPr lang="zh-CN" altLang="en-US" dirty="0" smtClean="0"/>
              <a:t>一体化办学教育集团核心校推荐名额</a:t>
            </a:r>
            <a:endParaRPr lang="zh-CN" altLang="en-US" dirty="0"/>
          </a:p>
        </p:txBody>
      </p:sp>
      <p:sp>
        <p:nvSpPr>
          <p:cNvPr id="15365" name="Rectangle 5"/>
          <p:cNvSpPr>
            <a:spLocks noChangeArrowheads="1"/>
          </p:cNvSpPr>
          <p:nvPr/>
        </p:nvSpPr>
        <p:spPr bwMode="auto">
          <a:xfrm>
            <a:off x="428596" y="1785926"/>
            <a:ext cx="7786742" cy="2677656"/>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50000"/>
              </a:lnSpc>
              <a:spcBef>
                <a:spcPct val="20000"/>
              </a:spcBef>
              <a:buClr>
                <a:srgbClr val="E1B40C"/>
              </a:buClr>
            </a:pPr>
            <a:r>
              <a:rPr lang="zh-CN" altLang="en-US" sz="2800" b="1" dirty="0" smtClean="0">
                <a:latin typeface="宋体" panose="02010600030101010101" pitchFamily="2" charset="-122"/>
                <a:ea typeface="宋体" panose="02010600030101010101" pitchFamily="2" charset="-122"/>
              </a:rPr>
              <a:t>    为贯彻落实</a:t>
            </a:r>
            <a:r>
              <a:rPr lang="en-US" altLang="zh-CN" sz="2800" b="1" dirty="0" smtClean="0">
                <a:latin typeface="宋体" panose="02010600030101010101" pitchFamily="2" charset="-122"/>
                <a:ea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rPr>
              <a:t>关于进一步推进教育集团化办学的实施意见</a:t>
            </a:r>
            <a:r>
              <a:rPr lang="en-US" altLang="zh-CN" sz="2800" b="1" dirty="0" smtClean="0">
                <a:latin typeface="宋体" panose="02010600030101010101" pitchFamily="2" charset="-122"/>
                <a:ea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rPr>
              <a:t>精神，我市</a:t>
            </a:r>
            <a:r>
              <a:rPr lang="zh-CN" altLang="en-US" sz="2800" b="1" dirty="0" smtClean="0">
                <a:solidFill>
                  <a:srgbClr val="FF0000"/>
                </a:solidFill>
                <a:latin typeface="宋体" panose="02010600030101010101" pitchFamily="2" charset="-122"/>
                <a:ea typeface="宋体" panose="02010600030101010101" pitchFamily="2" charset="-122"/>
              </a:rPr>
              <a:t>一体化办学教育集团核心学校</a:t>
            </a:r>
            <a:r>
              <a:rPr lang="zh-CN" altLang="en-US" sz="2800" b="1" dirty="0" smtClean="0">
                <a:latin typeface="宋体" panose="02010600030101010101" pitchFamily="2" charset="-122"/>
                <a:ea typeface="宋体" panose="02010600030101010101" pitchFamily="2" charset="-122"/>
              </a:rPr>
              <a:t>推荐名额可按以上方式测算名额的基础上再增加</a:t>
            </a:r>
            <a:r>
              <a:rPr lang="en-US" altLang="en-US" sz="2800" b="1" dirty="0" smtClean="0">
                <a:latin typeface="宋体" panose="02010600030101010101" pitchFamily="2" charset="-122"/>
                <a:ea typeface="宋体" panose="02010600030101010101" pitchFamily="2" charset="-122"/>
              </a:rPr>
              <a:t>50</a:t>
            </a:r>
            <a:r>
              <a:rPr lang="zh-CN" altLang="en-US" sz="2800" b="1" dirty="0" smtClean="0">
                <a:latin typeface="宋体" panose="02010600030101010101" pitchFamily="2" charset="-122"/>
                <a:ea typeface="宋体" panose="02010600030101010101" pitchFamily="2" charset="-122"/>
              </a:rPr>
              <a:t>％推荐名额计算，计算结果四舍五入。</a:t>
            </a:r>
            <a:endParaRPr lang="zh-CN" altLang="en-US" sz="2800" b="1"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zh-CN" altLang="en-US"/>
              <a:t>关于推荐申报</a:t>
            </a:r>
            <a:endParaRPr lang="en-US" altLang="zh-CN"/>
          </a:p>
        </p:txBody>
      </p:sp>
      <p:sp>
        <p:nvSpPr>
          <p:cNvPr id="53251" name="Rectangle 3"/>
          <p:cNvSpPr>
            <a:spLocks noChangeArrowheads="1"/>
          </p:cNvSpPr>
          <p:nvPr/>
        </p:nvSpPr>
        <p:spPr bwMode="auto">
          <a:xfrm>
            <a:off x="755650" y="1557338"/>
            <a:ext cx="7632700" cy="3322955"/>
          </a:xfrm>
          <a:prstGeom prst="rect">
            <a:avLst/>
          </a:prstGeom>
          <a:noFill/>
          <a:ln w="9525">
            <a:noFill/>
            <a:miter lim="800000"/>
          </a:ln>
          <a:effectLst>
            <a:outerShdw dist="17961" dir="13500000" algn="ctr" rotWithShape="0">
              <a:schemeClr val="bg1"/>
            </a:outerShdw>
          </a:effectLst>
        </p:spPr>
        <p:txBody>
          <a:bodyPr>
            <a:spAutoFit/>
          </a:bodyPr>
          <a:lstStyle/>
          <a:p>
            <a:pPr>
              <a:lnSpc>
                <a:spcPct val="125000"/>
              </a:lnSpc>
            </a:pPr>
            <a:r>
              <a:rPr lang="zh-CN" altLang="en-US" sz="2800" b="1" dirty="0">
                <a:latin typeface="宋体" panose="02010600030101010101" pitchFamily="2" charset="-122"/>
                <a:ea typeface="宋体" panose="02010600030101010101" pitchFamily="2" charset="-122"/>
              </a:rPr>
              <a:t>    </a:t>
            </a:r>
            <a:r>
              <a:rPr lang="zh-CN" altLang="zh-CN" sz="2800" b="1" dirty="0">
                <a:latin typeface="宋体" panose="02010600030101010101" pitchFamily="2" charset="-122"/>
                <a:ea typeface="宋体" panose="02010600030101010101" pitchFamily="2" charset="-122"/>
              </a:rPr>
              <a:t>各地教育主管部门可在</a:t>
            </a:r>
            <a:r>
              <a:rPr lang="zh-CN" altLang="zh-CN" sz="2800" b="1" dirty="0">
                <a:solidFill>
                  <a:srgbClr val="FF0000"/>
                </a:solidFill>
                <a:latin typeface="宋体" panose="02010600030101010101" pitchFamily="2" charset="-122"/>
                <a:ea typeface="宋体" panose="02010600030101010101" pitchFamily="2" charset="-122"/>
              </a:rPr>
              <a:t>不高于</a:t>
            </a:r>
            <a:r>
              <a:rPr lang="zh-CN" altLang="zh-CN" sz="2800" b="1" dirty="0">
                <a:latin typeface="宋体" panose="02010600030101010101" pitchFamily="2" charset="-122"/>
                <a:ea typeface="宋体" panose="02010600030101010101" pitchFamily="2" charset="-122"/>
              </a:rPr>
              <a:t>本文件规定的推荐系数的前提下，</a:t>
            </a:r>
            <a:r>
              <a:rPr lang="zh-CN" altLang="zh-CN" sz="2800" b="1" dirty="0">
                <a:solidFill>
                  <a:srgbClr val="FF0000"/>
                </a:solidFill>
                <a:latin typeface="宋体" panose="02010600030101010101" pitchFamily="2" charset="-122"/>
                <a:ea typeface="宋体" panose="02010600030101010101" pitchFamily="2" charset="-122"/>
              </a:rPr>
              <a:t>自行确定本地推荐系数，各学段的推荐名额不能互相借用</a:t>
            </a:r>
            <a:r>
              <a:rPr lang="zh-CN" altLang="zh-CN" sz="2800" b="1" dirty="0">
                <a:latin typeface="宋体" panose="02010600030101010101" pitchFamily="2" charset="-122"/>
                <a:ea typeface="宋体" panose="02010600030101010101" pitchFamily="2" charset="-122"/>
              </a:rPr>
              <a:t>。各地教育主管部门先审核学校的推荐名额，各校再进行择优推荐，确定推荐名额时，计算结果四舍五入，若小于1，则视为1。</a:t>
            </a:r>
            <a:endParaRPr lang="en-US" altLang="zh-CN" sz="2800" b="1" dirty="0"/>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zh-CN" altLang="en-US" dirty="0" smtClean="0"/>
              <a:t>关于教师校际流动要求</a:t>
            </a:r>
            <a:endParaRPr lang="zh-CN" altLang="en-US" dirty="0"/>
          </a:p>
        </p:txBody>
      </p:sp>
      <p:sp>
        <p:nvSpPr>
          <p:cNvPr id="46083" name="Rectangle 3"/>
          <p:cNvSpPr>
            <a:spLocks noChangeArrowheads="1"/>
          </p:cNvSpPr>
          <p:nvPr/>
        </p:nvSpPr>
        <p:spPr bwMode="auto">
          <a:xfrm>
            <a:off x="642910" y="1214422"/>
            <a:ext cx="7632700" cy="4399915"/>
          </a:xfrm>
          <a:prstGeom prst="rect">
            <a:avLst/>
          </a:prstGeom>
          <a:noFill/>
          <a:ln w="9525">
            <a:noFill/>
            <a:miter lim="800000"/>
          </a:ln>
          <a:effectLst>
            <a:outerShdw dist="17961" dir="13500000" algn="ctr" rotWithShape="0">
              <a:schemeClr val="bg1"/>
            </a:outerShdw>
          </a:effectLst>
        </p:spPr>
        <p:txBody>
          <a:bodyPr wrap="square">
            <a:spAutoFit/>
          </a:bodyPr>
          <a:lstStyle/>
          <a:p>
            <a:pPr algn="just"/>
            <a:r>
              <a:rPr lang="en-US" altLang="zh-CN" sz="2800" dirty="0" smtClean="0">
                <a:solidFill>
                  <a:srgbClr val="FF0000"/>
                </a:solidFill>
                <a:latin typeface="宋体" panose="02010600030101010101" pitchFamily="2" charset="-122"/>
                <a:ea typeface="宋体" panose="02010600030101010101" pitchFamily="2" charset="-122"/>
              </a:rPr>
              <a:t>    </a:t>
            </a:r>
            <a:r>
              <a:rPr lang="en-US" sz="2800" dirty="0" smtClean="0">
                <a:solidFill>
                  <a:srgbClr val="FF0000"/>
                </a:solidFill>
                <a:latin typeface="宋体" panose="02010600030101010101" pitchFamily="2" charset="-122"/>
                <a:ea typeface="宋体" panose="02010600030101010101" pitchFamily="2" charset="-122"/>
              </a:rPr>
              <a:t>2022</a:t>
            </a:r>
            <a:r>
              <a:rPr lang="zh-CN" altLang="en-US" sz="2800" dirty="0" smtClean="0">
                <a:solidFill>
                  <a:srgbClr val="FF0000"/>
                </a:solidFill>
                <a:latin typeface="宋体" panose="02010600030101010101" pitchFamily="2" charset="-122"/>
                <a:ea typeface="宋体" panose="02010600030101010101" pitchFamily="2" charset="-122"/>
              </a:rPr>
              <a:t>年</a:t>
            </a:r>
            <a:r>
              <a:rPr lang="zh-CN" altLang="en-US" sz="2800" dirty="0" smtClean="0">
                <a:latin typeface="宋体" panose="02010600030101010101" pitchFamily="2" charset="-122"/>
                <a:ea typeface="宋体" panose="02010600030101010101" pitchFamily="2" charset="-122"/>
              </a:rPr>
              <a:t>，</a:t>
            </a:r>
            <a:r>
              <a:rPr sz="2800" dirty="0" smtClean="0">
                <a:latin typeface="宋体" panose="02010600030101010101" pitchFamily="2" charset="-122"/>
                <a:ea typeface="宋体" panose="02010600030101010101" pitchFamily="2" charset="-122"/>
              </a:rPr>
              <a:t>距法定退休年龄5年以上的义务教育学校申报人员在申报高级职称时，城区学校申报人员在申报前的6年内须有2年以上在乡村学校或薄弱学校交流轮岗经历或者交流任教经历，乡村学校申报人员在申报前的6年内须有2年以上交流轮岗经历。以上人员需提供义务教育学校教师交流证明（附件11），交流经历截止时间为2022年8月31日。</a:t>
            </a:r>
            <a:r>
              <a:rPr sz="2800" dirty="0" smtClean="0">
                <a:solidFill>
                  <a:srgbClr val="FF0000"/>
                </a:solidFill>
                <a:latin typeface="宋体" panose="02010600030101010101" pitchFamily="2" charset="-122"/>
                <a:ea typeface="宋体" panose="02010600030101010101" pitchFamily="2" charset="-122"/>
              </a:rPr>
              <a:t>各地各校不得推荐无以上交流经历的人员参评</a:t>
            </a:r>
            <a:r>
              <a:rPr sz="2800" dirty="0" smtClean="0">
                <a:latin typeface="宋体" panose="02010600030101010101" pitchFamily="2" charset="-122"/>
                <a:ea typeface="宋体" panose="02010600030101010101" pitchFamily="2" charset="-122"/>
              </a:rPr>
              <a:t>。</a:t>
            </a:r>
            <a:endParaRPr sz="2800" dirty="0" smtClean="0">
              <a:latin typeface="宋体" panose="02010600030101010101" pitchFamily="2" charset="-122"/>
              <a:ea typeface="宋体" panose="02010600030101010101" pitchFamily="2" charset="-122"/>
            </a:endParaRPr>
          </a:p>
          <a:p>
            <a:pPr algn="just"/>
            <a:r>
              <a:rPr lang="zh-CN" altLang="en-US" sz="2800" dirty="0" smtClean="0">
                <a:latin typeface="宋体" panose="02010600030101010101" pitchFamily="2" charset="-122"/>
                <a:ea typeface="宋体" panose="02010600030101010101" pitchFamily="2" charset="-122"/>
              </a:rPr>
              <a:t>  </a:t>
            </a:r>
            <a:endParaRPr lang="zh-CN" altLang="en-US" sz="2800" dirty="0" smtClean="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1"/>
          <p:cNvSpPr>
            <a:spLocks noChangeArrowheads="1"/>
          </p:cNvSpPr>
          <p:nvPr/>
        </p:nvSpPr>
        <p:spPr bwMode="auto">
          <a:xfrm>
            <a:off x="1509713" y="219392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6147" name="Rectangle 33"/>
          <p:cNvSpPr>
            <a:spLocks noChangeArrowheads="1"/>
          </p:cNvSpPr>
          <p:nvPr/>
        </p:nvSpPr>
        <p:spPr bwMode="auto">
          <a:xfrm>
            <a:off x="1509713" y="438627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6149"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endParaRPr lang="zh-CN" altLang="en-US"/>
          </a:p>
        </p:txBody>
      </p:sp>
      <p:sp>
        <p:nvSpPr>
          <p:cNvPr id="6150" name="AutoShape 6"/>
          <p:cNvSpPr>
            <a:spLocks noChangeArrowheads="1"/>
          </p:cNvSpPr>
          <p:nvPr/>
        </p:nvSpPr>
        <p:spPr bwMode="auto">
          <a:xfrm>
            <a:off x="1547813" y="1773238"/>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6151" name="AutoShape 12"/>
          <p:cNvSpPr>
            <a:spLocks noChangeArrowheads="1"/>
          </p:cNvSpPr>
          <p:nvPr/>
        </p:nvSpPr>
        <p:spPr bwMode="auto">
          <a:xfrm>
            <a:off x="1547813" y="396558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pPr algn="ctr"/>
            <a:endParaRPr lang="zh-CN" altLang="en-US" b="1" i="1">
              <a:latin typeface="微软雅黑" panose="020B0503020204020204" pitchFamily="34" charset="-122"/>
            </a:endParaRPr>
          </a:p>
        </p:txBody>
      </p:sp>
      <p:sp>
        <p:nvSpPr>
          <p:cNvPr id="6153" name="AutoShape 19"/>
          <p:cNvSpPr>
            <a:spLocks noChangeArrowheads="1"/>
          </p:cNvSpPr>
          <p:nvPr/>
        </p:nvSpPr>
        <p:spPr bwMode="auto">
          <a:xfrm>
            <a:off x="4356100" y="3071809"/>
            <a:ext cx="431800" cy="215900"/>
          </a:xfrm>
          <a:prstGeom prst="leftArrow">
            <a:avLst>
              <a:gd name="adj1" fmla="val 50278"/>
              <a:gd name="adj2" fmla="val 72731"/>
            </a:avLst>
          </a:prstGeom>
          <a:solidFill>
            <a:schemeClr val="bg1"/>
          </a:solidFill>
          <a:ln w="9525">
            <a:noFill/>
            <a:miter lim="800000"/>
          </a:ln>
        </p:spPr>
        <p:txBody>
          <a:bodyPr wrap="none" anchor="ctr"/>
          <a:lstStyle/>
          <a:p>
            <a:endParaRPr lang="zh-CN" altLang="en-US" b="1">
              <a:ea typeface="华文细黑" panose="02010600040101010101" pitchFamily="2" charset="-122"/>
            </a:endParaRPr>
          </a:p>
        </p:txBody>
      </p:sp>
      <p:sp>
        <p:nvSpPr>
          <p:cNvPr id="6154" name="WordArt 20"/>
          <p:cNvSpPr>
            <a:spLocks noChangeArrowheads="1" noChangeShapeType="1" noTextEdit="1"/>
          </p:cNvSpPr>
          <p:nvPr/>
        </p:nvSpPr>
        <p:spPr bwMode="auto">
          <a:xfrm>
            <a:off x="1800225" y="1916113"/>
            <a:ext cx="1206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1</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6155" name="WordArt 21"/>
          <p:cNvSpPr>
            <a:spLocks noChangeArrowheads="1" noChangeShapeType="1" noTextEdit="1"/>
          </p:cNvSpPr>
          <p:nvPr/>
        </p:nvSpPr>
        <p:spPr bwMode="auto">
          <a:xfrm>
            <a:off x="1797050" y="3044822"/>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6156" name="WordArt 22"/>
          <p:cNvSpPr>
            <a:spLocks noChangeArrowheads="1" noChangeShapeType="1" noTextEdit="1"/>
          </p:cNvSpPr>
          <p:nvPr/>
        </p:nvSpPr>
        <p:spPr bwMode="auto">
          <a:xfrm>
            <a:off x="1774825" y="4098933"/>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3</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6158" name="AutoShape 25"/>
          <p:cNvSpPr>
            <a:spLocks noChangeArrowheads="1"/>
          </p:cNvSpPr>
          <p:nvPr/>
        </p:nvSpPr>
        <p:spPr bwMode="auto">
          <a:xfrm>
            <a:off x="1620838" y="1773238"/>
            <a:ext cx="5403850" cy="533400"/>
          </a:xfrm>
          <a:prstGeom prst="roundRect">
            <a:avLst>
              <a:gd name="adj" fmla="val 0"/>
            </a:avLst>
          </a:prstGeom>
          <a:noFill/>
          <a:ln w="9525">
            <a:noFill/>
            <a:round/>
          </a:ln>
        </p:spPr>
        <p:txBody>
          <a:bodyPr wrap="none" lIns="144000" anchor="ctr"/>
          <a:lstStyle/>
          <a:p>
            <a:pPr lvl="1"/>
            <a:r>
              <a:rPr lang="zh-CN" altLang="en-US" sz="2400" b="1">
                <a:latin typeface="微软雅黑" panose="020B0503020204020204" pitchFamily="34" charset="-122"/>
              </a:rPr>
              <a:t>政治素质、职业道德要求</a:t>
            </a:r>
            <a:endParaRPr lang="zh-CN" altLang="en-US" sz="2400" b="1">
              <a:latin typeface="微软雅黑" panose="020B0503020204020204" pitchFamily="34" charset="-122"/>
            </a:endParaRPr>
          </a:p>
        </p:txBody>
      </p:sp>
      <p:sp>
        <p:nvSpPr>
          <p:cNvPr id="6159" name="AutoShape 26"/>
          <p:cNvSpPr>
            <a:spLocks noChangeArrowheads="1"/>
          </p:cNvSpPr>
          <p:nvPr/>
        </p:nvSpPr>
        <p:spPr bwMode="auto">
          <a:xfrm>
            <a:off x="1620838" y="2928934"/>
            <a:ext cx="5403850" cy="533400"/>
          </a:xfrm>
          <a:prstGeom prst="roundRect">
            <a:avLst>
              <a:gd name="adj" fmla="val 0"/>
            </a:avLst>
          </a:prstGeom>
          <a:noFill/>
          <a:ln w="9525">
            <a:noFill/>
            <a:round/>
          </a:ln>
        </p:spPr>
        <p:txBody>
          <a:bodyPr wrap="none" lIns="144000" anchor="ctr"/>
          <a:lstStyle/>
          <a:p>
            <a:pPr lvl="1"/>
            <a:r>
              <a:rPr lang="zh-CN" altLang="en-US" b="1">
                <a:solidFill>
                  <a:schemeClr val="bg1"/>
                </a:solidFill>
                <a:latin typeface="微软雅黑" panose="020B0503020204020204" pitchFamily="34" charset="-122"/>
              </a:rPr>
              <a:t>单击添加目录内容</a:t>
            </a:r>
            <a:r>
              <a:rPr lang="en-US" b="1">
                <a:solidFill>
                  <a:schemeClr val="bg1"/>
                </a:solidFill>
                <a:latin typeface="微软雅黑" panose="020B0503020204020204" pitchFamily="34" charset="-122"/>
              </a:rPr>
              <a:t>2</a:t>
            </a:r>
            <a:endParaRPr lang="en-US" b="1">
              <a:solidFill>
                <a:schemeClr val="bg1"/>
              </a:solidFill>
              <a:latin typeface="微软雅黑" panose="020B0503020204020204" pitchFamily="34" charset="-122"/>
            </a:endParaRPr>
          </a:p>
        </p:txBody>
      </p:sp>
      <p:sp>
        <p:nvSpPr>
          <p:cNvPr id="6160" name="AutoShape 27"/>
          <p:cNvSpPr>
            <a:spLocks noChangeArrowheads="1"/>
          </p:cNvSpPr>
          <p:nvPr/>
        </p:nvSpPr>
        <p:spPr bwMode="auto">
          <a:xfrm>
            <a:off x="1620838" y="3965583"/>
            <a:ext cx="5403850" cy="533400"/>
          </a:xfrm>
          <a:prstGeom prst="roundRect">
            <a:avLst>
              <a:gd name="adj" fmla="val 0"/>
            </a:avLst>
          </a:prstGeom>
          <a:noFill/>
          <a:ln w="9525">
            <a:noFill/>
            <a:round/>
          </a:ln>
        </p:spPr>
        <p:txBody>
          <a:bodyPr wrap="none" anchor="ctr"/>
          <a:lstStyle/>
          <a:p>
            <a:pPr lvl="1"/>
            <a:r>
              <a:rPr lang="zh-CN" altLang="en-US" sz="2400" b="1">
                <a:latin typeface="微软雅黑" panose="020B0503020204020204" pitchFamily="34" charset="-122"/>
              </a:rPr>
              <a:t>继续教育要求</a:t>
            </a:r>
            <a:endParaRPr lang="zh-CN" altLang="en-US" sz="2400" b="1">
              <a:latin typeface="微软雅黑" panose="020B0503020204020204" pitchFamily="34" charset="-122"/>
            </a:endParaRPr>
          </a:p>
        </p:txBody>
      </p:sp>
      <p:sp>
        <p:nvSpPr>
          <p:cNvPr id="6162" name="Rectangle 31"/>
          <p:cNvSpPr>
            <a:spLocks noChangeArrowheads="1"/>
          </p:cNvSpPr>
          <p:nvPr/>
        </p:nvSpPr>
        <p:spPr bwMode="auto">
          <a:xfrm>
            <a:off x="1509713" y="3348034"/>
            <a:ext cx="6086475" cy="187325"/>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6163" name="AutoShape 6"/>
          <p:cNvSpPr>
            <a:spLocks noChangeArrowheads="1"/>
          </p:cNvSpPr>
          <p:nvPr/>
        </p:nvSpPr>
        <p:spPr bwMode="auto">
          <a:xfrm>
            <a:off x="1547813" y="2928934"/>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a:effectLst/>
        </p:spPr>
        <p:txBody>
          <a:bodyPr wrap="none" anchor="ctr"/>
          <a:lstStyle/>
          <a:p>
            <a:endParaRPr lang="zh-CN" altLang="en-US" b="1">
              <a:ea typeface="华文细黑" panose="02010600040101010101" pitchFamily="2" charset="-122"/>
            </a:endParaRPr>
          </a:p>
        </p:txBody>
      </p:sp>
      <p:sp>
        <p:nvSpPr>
          <p:cNvPr id="6164" name="WordArt 20"/>
          <p:cNvSpPr>
            <a:spLocks noChangeArrowheads="1" noChangeShapeType="1" noTextEdit="1"/>
          </p:cNvSpPr>
          <p:nvPr/>
        </p:nvSpPr>
        <p:spPr bwMode="auto">
          <a:xfrm>
            <a:off x="1800225" y="3071809"/>
            <a:ext cx="180975" cy="282575"/>
          </a:xfrm>
          <a:prstGeom prst="rect">
            <a:avLst/>
          </a:prstGeom>
        </p:spPr>
        <p:txBody>
          <a:bodyPr wrap="none" fromWordArt="1">
            <a:prstTxWarp prst="textPlain">
              <a:avLst>
                <a:gd name="adj" fmla="val 50000"/>
              </a:avLst>
            </a:prstTxWarp>
          </a:bodyPr>
          <a:lstStyle/>
          <a:p>
            <a:pPr algn="ctr"/>
            <a:r>
              <a:rPr lang="zh-CN" altLang="en-US" sz="3600" b="1" kern="10">
                <a:ln w="3175">
                  <a:solidFill>
                    <a:schemeClr val="accent2"/>
                  </a:solidFill>
                  <a:round/>
                </a:ln>
                <a:solidFill>
                  <a:schemeClr val="accent2"/>
                </a:solidFill>
                <a:latin typeface="黑体" panose="02010600030101010101" charset="-122"/>
                <a:ea typeface="黑体" panose="02010600030101010101" charset="-122"/>
              </a:rPr>
              <a:t>２</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6165" name="AutoShape 25"/>
          <p:cNvSpPr>
            <a:spLocks noChangeArrowheads="1"/>
          </p:cNvSpPr>
          <p:nvPr/>
        </p:nvSpPr>
        <p:spPr bwMode="auto">
          <a:xfrm>
            <a:off x="1620838" y="2928934"/>
            <a:ext cx="5403850" cy="533400"/>
          </a:xfrm>
          <a:prstGeom prst="roundRect">
            <a:avLst>
              <a:gd name="adj" fmla="val 0"/>
            </a:avLst>
          </a:prstGeom>
          <a:noFill/>
          <a:ln w="9525">
            <a:noFill/>
            <a:round/>
          </a:ln>
          <a:effectLst/>
        </p:spPr>
        <p:txBody>
          <a:bodyPr wrap="none" lIns="144000" anchor="ctr"/>
          <a:lstStyle/>
          <a:p>
            <a:pPr lvl="1"/>
            <a:r>
              <a:rPr lang="zh-CN" altLang="en-US" sz="2400" b="1">
                <a:latin typeface="微软雅黑" panose="020B0503020204020204" pitchFamily="34" charset="-122"/>
              </a:rPr>
              <a:t>学历、资历要求</a:t>
            </a:r>
            <a:endParaRPr lang="zh-CN" altLang="en-US" sz="2400" b="1">
              <a:latin typeface="微软雅黑" panose="020B0503020204020204" pitchFamily="34" charset="-122"/>
            </a:endParaRP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dirty="0" smtClean="0">
                <a:sym typeface="+mn-ea"/>
              </a:rPr>
              <a:t>关于教师校际流动要求</a:t>
            </a:r>
            <a:br>
              <a:rPr lang="zh-CN" altLang="en-US" dirty="0"/>
            </a:br>
            <a:endParaRPr lang="zh-CN" altLang="en-US"/>
          </a:p>
        </p:txBody>
      </p:sp>
      <p:sp>
        <p:nvSpPr>
          <p:cNvPr id="3" name="内容占位符 2"/>
          <p:cNvSpPr>
            <a:spLocks noGrp="1"/>
          </p:cNvSpPr>
          <p:nvPr>
            <p:ph idx="1"/>
          </p:nvPr>
        </p:nvSpPr>
        <p:spPr/>
        <p:txBody>
          <a:bodyPr/>
          <a:p>
            <a:r>
              <a:rPr sz="2800" b="0" kern="1200" dirty="0" smtClean="0">
                <a:latin typeface="宋体" panose="02010600030101010101" pitchFamily="2" charset="-122"/>
                <a:ea typeface="宋体" panose="02010600030101010101" pitchFamily="2" charset="-122"/>
              </a:rPr>
              <a:t>自</a:t>
            </a:r>
            <a:r>
              <a:rPr sz="2800" b="0" kern="1200" dirty="0" smtClean="0">
                <a:solidFill>
                  <a:srgbClr val="FF0000"/>
                </a:solidFill>
                <a:latin typeface="宋体" panose="02010600030101010101" pitchFamily="2" charset="-122"/>
                <a:ea typeface="宋体" panose="02010600030101010101" pitchFamily="2" charset="-122"/>
              </a:rPr>
              <a:t>2023年</a:t>
            </a:r>
            <a:r>
              <a:rPr sz="2800" b="0" kern="1200" dirty="0" smtClean="0">
                <a:latin typeface="宋体" panose="02010600030101010101" pitchFamily="2" charset="-122"/>
                <a:ea typeface="宋体" panose="02010600030101010101" pitchFamily="2" charset="-122"/>
              </a:rPr>
              <a:t>起，距法定退休年龄5年以上的义务教育学校申报人员在申报高级职称时，城区学校申报人员在任现职期间须有2年以上在乡村学校或薄弱学校交流轮岗经历或者交流任教经历，乡村学校申报人员在任现职期间须有2年以上交流轮岗经历。</a:t>
            </a:r>
            <a:endParaRPr sz="2800" b="0" kern="1200" dirty="0" smtClean="0">
              <a:latin typeface="宋体" panose="02010600030101010101" pitchFamily="2" charset="-122"/>
              <a:ea typeface="宋体" panose="02010600030101010101" pitchFamily="2" charset="-122"/>
            </a:endParaRPr>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zh-CN" altLang="en-US"/>
              <a:t>关于材料截止时间</a:t>
            </a:r>
            <a:endParaRPr lang="zh-CN" altLang="en-US"/>
          </a:p>
        </p:txBody>
      </p:sp>
      <p:sp>
        <p:nvSpPr>
          <p:cNvPr id="45059" name="Rectangle 3"/>
          <p:cNvSpPr>
            <a:spLocks noChangeArrowheads="1"/>
          </p:cNvSpPr>
          <p:nvPr/>
        </p:nvSpPr>
        <p:spPr bwMode="auto">
          <a:xfrm>
            <a:off x="684213" y="1268413"/>
            <a:ext cx="7632700" cy="3322955"/>
          </a:xfrm>
          <a:prstGeom prst="rect">
            <a:avLst/>
          </a:prstGeom>
          <a:noFill/>
          <a:ln w="9525">
            <a:noFill/>
            <a:miter lim="800000"/>
          </a:ln>
          <a:effectLst>
            <a:outerShdw dist="17961" dir="13500000" algn="ctr" rotWithShape="0">
              <a:schemeClr val="bg1"/>
            </a:outerShdw>
          </a:effectLst>
        </p:spPr>
        <p:txBody>
          <a:bodyPr>
            <a:spAutoFit/>
          </a:bodyPr>
          <a:lstStyle/>
          <a:p>
            <a:pPr>
              <a:lnSpc>
                <a:spcPct val="150000"/>
              </a:lnSpc>
            </a:pPr>
            <a:r>
              <a:rPr lang="zh-CN" altLang="en-US" sz="2800" b="1" dirty="0">
                <a:latin typeface="宋体" panose="02010600030101010101" pitchFamily="2" charset="-122"/>
                <a:ea typeface="宋体" panose="02010600030101010101" pitchFamily="2" charset="-122"/>
              </a:rPr>
              <a:t>    </a:t>
            </a:r>
            <a:r>
              <a:rPr lang="zh-CN" altLang="zh-CN" sz="2800" b="1" dirty="0">
                <a:latin typeface="宋体" panose="02010600030101010101" pitchFamily="2" charset="-122"/>
                <a:ea typeface="宋体" panose="02010600030101010101" pitchFamily="2" charset="-122"/>
              </a:rPr>
              <a:t>有效学历</a:t>
            </a:r>
            <a:r>
              <a:rPr lang="zh-CN" altLang="zh-CN" sz="2800" b="1" dirty="0" smtClean="0">
                <a:latin typeface="宋体" panose="02010600030101010101" pitchFamily="2" charset="-122"/>
                <a:ea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rPr>
              <a:t>论文</a:t>
            </a:r>
            <a:r>
              <a:rPr lang="zh-CN" altLang="zh-CN" sz="2800" b="1" dirty="0" smtClean="0">
                <a:latin typeface="宋体" panose="02010600030101010101" pitchFamily="2" charset="-122"/>
                <a:ea typeface="宋体" panose="02010600030101010101" pitchFamily="2" charset="-122"/>
              </a:rPr>
              <a:t>、</a:t>
            </a:r>
            <a:r>
              <a:rPr lang="zh-CN" altLang="zh-CN" sz="2800" b="1" dirty="0">
                <a:latin typeface="宋体" panose="02010600030101010101" pitchFamily="2" charset="-122"/>
                <a:ea typeface="宋体" panose="02010600030101010101" pitchFamily="2" charset="-122"/>
              </a:rPr>
              <a:t>业绩成果等截止时间为： </a:t>
            </a:r>
            <a:endParaRPr lang="zh-CN" altLang="zh-CN" sz="2800" b="1" dirty="0">
              <a:latin typeface="宋体" panose="02010600030101010101" pitchFamily="2" charset="-122"/>
              <a:ea typeface="宋体" panose="02010600030101010101" pitchFamily="2" charset="-122"/>
            </a:endParaRPr>
          </a:p>
          <a:p>
            <a:pPr>
              <a:lnSpc>
                <a:spcPct val="150000"/>
              </a:lnSpc>
            </a:pPr>
            <a:r>
              <a:rPr lang="zh-CN" altLang="en-US" sz="2800" b="1" dirty="0">
                <a:latin typeface="宋体" panose="02010600030101010101" pitchFamily="2" charset="-122"/>
                <a:ea typeface="宋体" panose="02010600030101010101" pitchFamily="2" charset="-122"/>
              </a:rPr>
              <a:t>    </a:t>
            </a:r>
            <a:r>
              <a:rPr lang="zh-CN" altLang="zh-CN" sz="2800" b="1" dirty="0">
                <a:latin typeface="宋体" panose="02010600030101010101" pitchFamily="2" charset="-122"/>
                <a:ea typeface="宋体" panose="02010600030101010101" pitchFamily="2" charset="-122"/>
              </a:rPr>
              <a:t>（</a:t>
            </a:r>
            <a:r>
              <a:rPr lang="en-US" altLang="zh-CN" sz="2800" b="1" dirty="0">
                <a:latin typeface="宋体" panose="02010600030101010101" pitchFamily="2" charset="-122"/>
                <a:ea typeface="宋体" panose="02010600030101010101" pitchFamily="2" charset="-122"/>
              </a:rPr>
              <a:t>1</a:t>
            </a:r>
            <a:r>
              <a:rPr lang="zh-CN" altLang="en-US" sz="2800" b="1" dirty="0">
                <a:latin typeface="宋体" panose="02010600030101010101" pitchFamily="2" charset="-122"/>
                <a:ea typeface="宋体" panose="02010600030101010101" pitchFamily="2" charset="-122"/>
              </a:rPr>
              <a:t>）高级教师：</a:t>
            </a:r>
            <a:r>
              <a:rPr lang="en-US" altLang="zh-CN" sz="2800" b="1" dirty="0" smtClean="0">
                <a:solidFill>
                  <a:srgbClr val="FF0000"/>
                </a:solidFill>
                <a:latin typeface="宋体" panose="02010600030101010101" pitchFamily="2" charset="-122"/>
                <a:ea typeface="宋体" panose="02010600030101010101" pitchFamily="2" charset="-122"/>
              </a:rPr>
              <a:t>2022</a:t>
            </a:r>
            <a:r>
              <a:rPr lang="zh-CN" altLang="en-US" sz="2800" b="1" dirty="0" smtClean="0">
                <a:solidFill>
                  <a:srgbClr val="FF0000"/>
                </a:solidFill>
                <a:latin typeface="宋体" panose="02010600030101010101" pitchFamily="2" charset="-122"/>
                <a:ea typeface="宋体" panose="02010600030101010101" pitchFamily="2" charset="-122"/>
              </a:rPr>
              <a:t>年</a:t>
            </a:r>
            <a:r>
              <a:rPr lang="en-US" altLang="zh-CN" sz="2800" b="1" dirty="0" smtClean="0">
                <a:solidFill>
                  <a:srgbClr val="FF0000"/>
                </a:solidFill>
                <a:latin typeface="宋体" panose="02010600030101010101" pitchFamily="2" charset="-122"/>
                <a:ea typeface="宋体" panose="02010600030101010101" pitchFamily="2" charset="-122"/>
              </a:rPr>
              <a:t>3</a:t>
            </a:r>
            <a:r>
              <a:rPr lang="zh-CN" altLang="en-US" sz="2800" b="1" dirty="0">
                <a:solidFill>
                  <a:srgbClr val="FF0000"/>
                </a:solidFill>
                <a:latin typeface="宋体" panose="02010600030101010101" pitchFamily="2" charset="-122"/>
                <a:ea typeface="宋体" panose="02010600030101010101" pitchFamily="2" charset="-122"/>
              </a:rPr>
              <a:t>月</a:t>
            </a:r>
            <a:r>
              <a:rPr lang="en-US" altLang="zh-CN" sz="2800" b="1" dirty="0">
                <a:solidFill>
                  <a:srgbClr val="FF0000"/>
                </a:solidFill>
                <a:latin typeface="宋体" panose="02010600030101010101" pitchFamily="2" charset="-122"/>
                <a:ea typeface="宋体" panose="02010600030101010101" pitchFamily="2" charset="-122"/>
              </a:rPr>
              <a:t>31</a:t>
            </a:r>
            <a:r>
              <a:rPr lang="zh-CN" altLang="en-US" sz="2800" b="1" dirty="0">
                <a:solidFill>
                  <a:srgbClr val="FF0000"/>
                </a:solidFill>
                <a:latin typeface="宋体" panose="02010600030101010101" pitchFamily="2" charset="-122"/>
                <a:ea typeface="宋体" panose="02010600030101010101" pitchFamily="2" charset="-122"/>
              </a:rPr>
              <a:t>日</a:t>
            </a:r>
            <a:r>
              <a:rPr lang="en-US" altLang="zh-CN" sz="2800" b="1" dirty="0">
                <a:latin typeface="宋体" panose="02010600030101010101" pitchFamily="2" charset="-122"/>
                <a:ea typeface="宋体" panose="02010600030101010101" pitchFamily="2" charset="-122"/>
              </a:rPr>
              <a:t>;</a:t>
            </a:r>
            <a:endParaRPr lang="en-US" altLang="zh-CN" sz="2800" b="1" dirty="0">
              <a:latin typeface="宋体" panose="02010600030101010101" pitchFamily="2" charset="-122"/>
              <a:ea typeface="宋体" panose="02010600030101010101" pitchFamily="2" charset="-122"/>
            </a:endParaRPr>
          </a:p>
          <a:p>
            <a:pPr>
              <a:lnSpc>
                <a:spcPct val="150000"/>
              </a:lnSpc>
            </a:pPr>
            <a:r>
              <a:rPr lang="zh-CN" altLang="en-US" sz="2800" b="1" dirty="0">
                <a:latin typeface="宋体" panose="02010600030101010101" pitchFamily="2" charset="-122"/>
                <a:ea typeface="宋体" panose="02010600030101010101" pitchFamily="2" charset="-122"/>
              </a:rPr>
              <a:t>    （</a:t>
            </a:r>
            <a:r>
              <a:rPr lang="en-US" altLang="zh-CN" sz="2800" b="1" dirty="0">
                <a:latin typeface="宋体" panose="02010600030101010101" pitchFamily="2" charset="-122"/>
                <a:ea typeface="宋体" panose="02010600030101010101" pitchFamily="2" charset="-122"/>
              </a:rPr>
              <a:t>2</a:t>
            </a:r>
            <a:r>
              <a:rPr lang="zh-CN" altLang="en-US" sz="2800" b="1" dirty="0">
                <a:latin typeface="宋体" panose="02010600030101010101" pitchFamily="2" charset="-122"/>
                <a:ea typeface="宋体" panose="02010600030101010101" pitchFamily="2" charset="-122"/>
              </a:rPr>
              <a:t>）一级教师：</a:t>
            </a:r>
            <a:r>
              <a:rPr lang="en-US" altLang="zh-CN" sz="2800" b="1" dirty="0" smtClean="0">
                <a:solidFill>
                  <a:srgbClr val="FF0000"/>
                </a:solidFill>
                <a:latin typeface="宋体" panose="02010600030101010101" pitchFamily="2" charset="-122"/>
                <a:ea typeface="宋体" panose="02010600030101010101" pitchFamily="2" charset="-122"/>
              </a:rPr>
              <a:t>2022</a:t>
            </a:r>
            <a:r>
              <a:rPr lang="zh-CN" altLang="en-US" sz="2800" b="1" dirty="0" smtClean="0">
                <a:solidFill>
                  <a:srgbClr val="FF0000"/>
                </a:solidFill>
                <a:latin typeface="宋体" panose="02010600030101010101" pitchFamily="2" charset="-122"/>
                <a:ea typeface="宋体" panose="02010600030101010101" pitchFamily="2" charset="-122"/>
              </a:rPr>
              <a:t>年</a:t>
            </a:r>
            <a:r>
              <a:rPr lang="en-US" altLang="zh-CN" sz="2800" b="1" dirty="0" smtClean="0">
                <a:solidFill>
                  <a:srgbClr val="FF0000"/>
                </a:solidFill>
                <a:latin typeface="宋体" panose="02010600030101010101" pitchFamily="2" charset="-122"/>
                <a:ea typeface="宋体" panose="02010600030101010101" pitchFamily="2" charset="-122"/>
              </a:rPr>
              <a:t>3</a:t>
            </a:r>
            <a:r>
              <a:rPr lang="zh-CN" altLang="en-US" sz="2800" b="1" dirty="0" smtClean="0">
                <a:solidFill>
                  <a:srgbClr val="FF0000"/>
                </a:solidFill>
                <a:latin typeface="宋体" panose="02010600030101010101" pitchFamily="2" charset="-122"/>
                <a:ea typeface="宋体" panose="02010600030101010101" pitchFamily="2" charset="-122"/>
              </a:rPr>
              <a:t>月</a:t>
            </a:r>
            <a:r>
              <a:rPr lang="en-US" altLang="zh-CN" sz="2800" b="1" dirty="0" smtClean="0">
                <a:solidFill>
                  <a:srgbClr val="FF0000"/>
                </a:solidFill>
                <a:latin typeface="宋体" panose="02010600030101010101" pitchFamily="2" charset="-122"/>
                <a:ea typeface="宋体" panose="02010600030101010101" pitchFamily="2" charset="-122"/>
              </a:rPr>
              <a:t>31</a:t>
            </a:r>
            <a:r>
              <a:rPr lang="zh-CN" altLang="en-US" sz="2800" b="1" dirty="0">
                <a:solidFill>
                  <a:srgbClr val="FF0000"/>
                </a:solidFill>
                <a:latin typeface="宋体" panose="02010600030101010101" pitchFamily="2" charset="-122"/>
                <a:ea typeface="宋体" panose="02010600030101010101" pitchFamily="2" charset="-122"/>
              </a:rPr>
              <a:t>日</a:t>
            </a:r>
            <a:r>
              <a:rPr lang="zh-CN" altLang="en-US" sz="2800" b="1" dirty="0">
                <a:latin typeface="宋体" panose="02010600030101010101" pitchFamily="2" charset="-122"/>
                <a:ea typeface="宋体" panose="02010600030101010101" pitchFamily="2" charset="-122"/>
              </a:rPr>
              <a:t>。</a:t>
            </a:r>
            <a:endParaRPr lang="zh-CN" altLang="en-US" sz="2800" b="1" dirty="0">
              <a:latin typeface="宋体" panose="02010600030101010101" pitchFamily="2" charset="-122"/>
              <a:ea typeface="宋体" panose="02010600030101010101" pitchFamily="2" charset="-122"/>
            </a:endParaRPr>
          </a:p>
          <a:p>
            <a:pPr>
              <a:lnSpc>
                <a:spcPct val="150000"/>
              </a:lnSpc>
            </a:pPr>
            <a:r>
              <a:rPr lang="en-US" altLang="zh-CN" sz="2800" b="1" dirty="0" smtClean="0">
                <a:latin typeface="宋体" panose="02010600030101010101" pitchFamily="2" charset="-122"/>
                <a:ea typeface="宋体" panose="02010600030101010101" pitchFamily="2" charset="-122"/>
              </a:rPr>
              <a:t>    《</a:t>
            </a:r>
            <a:r>
              <a:rPr lang="zh-CN" altLang="en-US" sz="2800" b="1" dirty="0">
                <a:latin typeface="宋体" panose="02010600030101010101" pitchFamily="2" charset="-122"/>
                <a:ea typeface="宋体" panose="02010600030101010101" pitchFamily="2" charset="-122"/>
              </a:rPr>
              <a:t>常州市专业技术人员继续教育公共科目合格证</a:t>
            </a:r>
            <a:r>
              <a:rPr lang="en-US" altLang="zh-CN" sz="2800" b="1" dirty="0">
                <a:latin typeface="宋体" panose="02010600030101010101" pitchFamily="2" charset="-122"/>
                <a:ea typeface="宋体" panose="02010600030101010101" pitchFamily="2" charset="-122"/>
              </a:rPr>
              <a:t>》</a:t>
            </a:r>
            <a:r>
              <a:rPr lang="zh-CN" altLang="en-US" sz="2800" b="1" dirty="0">
                <a:latin typeface="宋体" panose="02010600030101010101" pitchFamily="2" charset="-122"/>
                <a:ea typeface="宋体" panose="02010600030101010101" pitchFamily="2" charset="-122"/>
              </a:rPr>
              <a:t>时间截止到</a:t>
            </a:r>
            <a:r>
              <a:rPr lang="en-US" altLang="zh-CN" sz="2800" b="1" dirty="0" smtClean="0">
                <a:solidFill>
                  <a:srgbClr val="FF0000"/>
                </a:solidFill>
                <a:latin typeface="宋体" panose="02010600030101010101" pitchFamily="2" charset="-122"/>
                <a:ea typeface="宋体" panose="02010600030101010101" pitchFamily="2" charset="-122"/>
              </a:rPr>
              <a:t>2022</a:t>
            </a:r>
            <a:r>
              <a:rPr lang="zh-CN" altLang="en-US" sz="2800" b="1" dirty="0" smtClean="0">
                <a:solidFill>
                  <a:srgbClr val="FF0000"/>
                </a:solidFill>
                <a:latin typeface="宋体" panose="02010600030101010101" pitchFamily="2" charset="-122"/>
                <a:ea typeface="宋体" panose="02010600030101010101" pitchFamily="2" charset="-122"/>
              </a:rPr>
              <a:t>年</a:t>
            </a:r>
            <a:r>
              <a:rPr lang="en-US" altLang="zh-CN" sz="2800" b="1" dirty="0" smtClean="0">
                <a:solidFill>
                  <a:srgbClr val="FF0000"/>
                </a:solidFill>
                <a:latin typeface="宋体" panose="02010600030101010101" pitchFamily="2" charset="-122"/>
                <a:ea typeface="宋体" panose="02010600030101010101" pitchFamily="2" charset="-122"/>
              </a:rPr>
              <a:t>10</a:t>
            </a:r>
            <a:r>
              <a:rPr lang="zh-CN" altLang="en-US" sz="2800" b="1" dirty="0" smtClean="0">
                <a:solidFill>
                  <a:srgbClr val="FF0000"/>
                </a:solidFill>
                <a:latin typeface="宋体" panose="02010600030101010101" pitchFamily="2" charset="-122"/>
                <a:ea typeface="宋体" panose="02010600030101010101" pitchFamily="2" charset="-122"/>
              </a:rPr>
              <a:t>月</a:t>
            </a:r>
            <a:r>
              <a:rPr lang="en-US" altLang="zh-CN" sz="2800" b="1" dirty="0" smtClean="0">
                <a:solidFill>
                  <a:srgbClr val="FF0000"/>
                </a:solidFill>
                <a:latin typeface="宋体" panose="02010600030101010101" pitchFamily="2" charset="-122"/>
                <a:ea typeface="宋体" panose="02010600030101010101" pitchFamily="2" charset="-122"/>
              </a:rPr>
              <a:t>10</a:t>
            </a:r>
            <a:r>
              <a:rPr lang="zh-CN" altLang="en-US" sz="2800" b="1" dirty="0" smtClean="0">
                <a:solidFill>
                  <a:srgbClr val="FF0000"/>
                </a:solidFill>
                <a:latin typeface="宋体" panose="02010600030101010101" pitchFamily="2" charset="-122"/>
                <a:ea typeface="宋体" panose="02010600030101010101" pitchFamily="2" charset="-122"/>
              </a:rPr>
              <a:t>日</a:t>
            </a:r>
            <a:r>
              <a:rPr lang="zh-CN" altLang="en-US" sz="2800" b="1" dirty="0">
                <a:latin typeface="宋体" panose="02010600030101010101" pitchFamily="2" charset="-122"/>
                <a:ea typeface="宋体" panose="02010600030101010101" pitchFamily="2" charset="-122"/>
              </a:rPr>
              <a:t>。</a:t>
            </a:r>
            <a:r>
              <a:rPr lang="zh-CN" altLang="en-US" b="1" dirty="0"/>
              <a:t> </a:t>
            </a:r>
            <a:endParaRPr lang="en-US" altLang="zh-CN" b="1" dirty="0"/>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zh-CN" altLang="en-US"/>
              <a:t>关于有效学历</a:t>
            </a:r>
            <a:endParaRPr lang="zh-CN" altLang="en-US"/>
          </a:p>
        </p:txBody>
      </p:sp>
      <p:sp>
        <p:nvSpPr>
          <p:cNvPr id="17414" name="Rectangle 6"/>
          <p:cNvSpPr>
            <a:spLocks noChangeArrowheads="1"/>
          </p:cNvSpPr>
          <p:nvPr/>
        </p:nvSpPr>
        <p:spPr bwMode="auto">
          <a:xfrm>
            <a:off x="357158" y="1357298"/>
            <a:ext cx="3600450" cy="4706937"/>
          </a:xfrm>
          <a:prstGeom prst="rect">
            <a:avLst/>
          </a:prstGeom>
          <a:noFill/>
          <a:ln w="9525">
            <a:noFill/>
            <a:miter lim="800000"/>
          </a:ln>
          <a:effectLst>
            <a:outerShdw dist="17961" dir="13500000" algn="ctr" rotWithShape="0">
              <a:schemeClr val="bg1"/>
            </a:outerShdw>
          </a:effectLst>
        </p:spPr>
        <p:txBody>
          <a:bodyPr>
            <a:spAutoFit/>
          </a:bodyPr>
          <a:lstStyle/>
          <a:p>
            <a:pPr>
              <a:lnSpc>
                <a:spcPct val="120000"/>
              </a:lnSpc>
              <a:spcBef>
                <a:spcPct val="20000"/>
              </a:spcBef>
              <a:buClr>
                <a:srgbClr val="E1B40C"/>
              </a:buClr>
              <a:buFont typeface="Wingdings" panose="05000000000000000000" pitchFamily="2" charset="2"/>
              <a:buNone/>
            </a:pPr>
            <a:r>
              <a:rPr lang="zh-CN" altLang="en-US" sz="2800" dirty="0">
                <a:latin typeface="宋体" panose="02010600030101010101" pitchFamily="2" charset="-122"/>
                <a:ea typeface="宋体" panose="02010600030101010101" pitchFamily="2" charset="-122"/>
              </a:rPr>
              <a:t>    </a:t>
            </a:r>
            <a:r>
              <a:rPr lang="zh-CN" altLang="en-US" sz="2800" dirty="0">
                <a:solidFill>
                  <a:srgbClr val="FF0000"/>
                </a:solidFill>
                <a:latin typeface="宋体" panose="02010600030101010101" pitchFamily="2" charset="-122"/>
                <a:ea typeface="宋体" panose="02010600030101010101" pitchFamily="2" charset="-122"/>
              </a:rPr>
              <a:t>200</a:t>
            </a:r>
            <a:r>
              <a:rPr lang="en-US" altLang="zh-CN" sz="2800" dirty="0">
                <a:solidFill>
                  <a:srgbClr val="FF0000"/>
                </a:solidFill>
                <a:latin typeface="宋体" panose="02010600030101010101" pitchFamily="2" charset="-122"/>
                <a:ea typeface="宋体" panose="02010600030101010101" pitchFamily="2" charset="-122"/>
              </a:rPr>
              <a:t>2</a:t>
            </a:r>
            <a:r>
              <a:rPr lang="zh-CN" altLang="en-US" sz="2800" dirty="0">
                <a:solidFill>
                  <a:srgbClr val="FF0000"/>
                </a:solidFill>
                <a:latin typeface="宋体" panose="02010600030101010101" pitchFamily="2" charset="-122"/>
                <a:ea typeface="宋体" panose="02010600030101010101" pitchFamily="2" charset="-122"/>
              </a:rPr>
              <a:t>年起</a:t>
            </a:r>
            <a:r>
              <a:rPr lang="zh-CN" altLang="en-US" sz="2800" dirty="0">
                <a:latin typeface="宋体" panose="02010600030101010101" pitchFamily="2" charset="-122"/>
                <a:ea typeface="宋体" panose="02010600030101010101" pitchFamily="2" charset="-122"/>
              </a:rPr>
              <a:t>获得电大、夜大、函授、自考、网络教育等</a:t>
            </a:r>
            <a:r>
              <a:rPr lang="zh-CN" altLang="en-US" sz="2800" dirty="0">
                <a:solidFill>
                  <a:srgbClr val="FF0000"/>
                </a:solidFill>
                <a:latin typeface="宋体" panose="02010600030101010101" pitchFamily="2" charset="-122"/>
                <a:ea typeface="宋体" panose="02010600030101010101" pitchFamily="2" charset="-122"/>
              </a:rPr>
              <a:t>非全日制学历</a:t>
            </a:r>
            <a:r>
              <a:rPr lang="zh-CN" altLang="en-US" sz="2800" dirty="0">
                <a:latin typeface="宋体" panose="02010600030101010101" pitchFamily="2" charset="-122"/>
                <a:ea typeface="宋体" panose="02010600030101010101" pitchFamily="2" charset="-122"/>
              </a:rPr>
              <a:t>的申报人员，需提供中国高等教育学生信息网（学信网）查询的</a:t>
            </a:r>
            <a:r>
              <a:rPr lang="zh-CN" altLang="en-US" sz="2800" dirty="0">
                <a:solidFill>
                  <a:srgbClr val="FF0000"/>
                </a:solidFill>
                <a:latin typeface="宋体" panose="02010600030101010101" pitchFamily="2" charset="-122"/>
                <a:ea typeface="宋体" panose="02010600030101010101" pitchFamily="2" charset="-122"/>
              </a:rPr>
              <a:t>《教育部学历证书电子注册备案表》</a:t>
            </a:r>
            <a:endParaRPr lang="zh-CN" altLang="en-US" sz="2800" dirty="0">
              <a:solidFill>
                <a:srgbClr val="FF0000"/>
              </a:solidFill>
              <a:latin typeface="宋体" panose="02010600030101010101" pitchFamily="2" charset="-122"/>
              <a:ea typeface="宋体" panose="02010600030101010101" pitchFamily="2" charset="-122"/>
            </a:endParaRPr>
          </a:p>
        </p:txBody>
      </p:sp>
      <p:pic>
        <p:nvPicPr>
          <p:cNvPr id="17416" name="Picture 8" descr="201211~1"/>
          <p:cNvPicPr>
            <a:picLocks noChangeAspect="1" noChangeArrowheads="1"/>
          </p:cNvPicPr>
          <p:nvPr/>
        </p:nvPicPr>
        <p:blipFill>
          <a:blip r:embed="rId1"/>
          <a:srcRect/>
          <a:stretch>
            <a:fillRect/>
          </a:stretch>
        </p:blipFill>
        <p:spPr bwMode="auto">
          <a:xfrm>
            <a:off x="4067175" y="1484313"/>
            <a:ext cx="4532313" cy="4537075"/>
          </a:xfrm>
          <a:prstGeom prst="rect">
            <a:avLst/>
          </a:prstGeom>
          <a:noFill/>
          <a:effectLst>
            <a:outerShdw dist="107763" dir="2700000" algn="ctr" rotWithShape="0">
              <a:srgbClr val="808080">
                <a:alpha val="50000"/>
              </a:srgbClr>
            </a:outerShdw>
          </a:effectLst>
        </p:spPr>
      </p:pic>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r>
              <a:rPr lang="zh-CN" altLang="en-US"/>
              <a:t>关于所学专业与申报学科一致性</a:t>
            </a:r>
            <a:endParaRPr lang="zh-CN" altLang="en-US"/>
          </a:p>
        </p:txBody>
      </p:sp>
      <p:sp>
        <p:nvSpPr>
          <p:cNvPr id="18437" name="Rectangle 5"/>
          <p:cNvSpPr>
            <a:spLocks noChangeArrowheads="1"/>
          </p:cNvSpPr>
          <p:nvPr/>
        </p:nvSpPr>
        <p:spPr bwMode="auto">
          <a:xfrm>
            <a:off x="611188" y="1412875"/>
            <a:ext cx="7850187" cy="5415915"/>
          </a:xfrm>
          <a:prstGeom prst="rect">
            <a:avLst/>
          </a:prstGeom>
          <a:noFill/>
          <a:ln w="9525">
            <a:noFill/>
            <a:miter lim="800000"/>
          </a:ln>
          <a:effectLst>
            <a:outerShdw dist="17961" dir="13500000" algn="ctr" rotWithShape="0">
              <a:schemeClr val="bg1"/>
            </a:outerShdw>
          </a:effectLst>
        </p:spPr>
        <p:txBody>
          <a:bodyPr>
            <a:spAutoFit/>
          </a:bodyPr>
          <a:lstStyle/>
          <a:p>
            <a:pPr>
              <a:lnSpc>
                <a:spcPct val="200000"/>
              </a:lnSpc>
              <a:buClr>
                <a:srgbClr val="E1B40C"/>
              </a:buClr>
            </a:pPr>
            <a:r>
              <a:rPr lang="zh-CN" altLang="en-US" sz="3300" b="1" dirty="0">
                <a:latin typeface="宋体" panose="02010600030101010101" pitchFamily="2" charset="-122"/>
                <a:ea typeface="宋体" panose="02010600030101010101" pitchFamily="2" charset="-122"/>
              </a:rPr>
              <a:t>　</a:t>
            </a:r>
            <a:r>
              <a:rPr lang="zh-CN" altLang="en-US" sz="2800" b="1" dirty="0">
                <a:latin typeface="宋体" panose="02010600030101010101" pitchFamily="2" charset="-122"/>
                <a:ea typeface="宋体" panose="02010600030101010101" pitchFamily="2" charset="-122"/>
              </a:rPr>
              <a:t>　</a:t>
            </a:r>
            <a:r>
              <a:rPr lang="zh-CN" altLang="en-US" sz="2800" b="1" dirty="0" smtClean="0">
                <a:latin typeface="宋体" panose="02010600030101010101" pitchFamily="2" charset="-122"/>
                <a:ea typeface="宋体" panose="02010600030101010101" pitchFamily="2" charset="-122"/>
              </a:rPr>
              <a:t>取消</a:t>
            </a:r>
            <a:r>
              <a:rPr lang="zh-CN" altLang="en-US" sz="2800" b="1" dirty="0" smtClean="0">
                <a:solidFill>
                  <a:srgbClr val="FF0000"/>
                </a:solidFill>
                <a:latin typeface="宋体" panose="02010600030101010101" pitchFamily="2" charset="-122"/>
                <a:ea typeface="宋体" panose="02010600030101010101" pitchFamily="2" charset="-122"/>
              </a:rPr>
              <a:t>参加职称评审</a:t>
            </a:r>
            <a:r>
              <a:rPr lang="zh-CN" altLang="en-US" sz="2800" b="1" dirty="0" smtClean="0">
                <a:latin typeface="宋体" panose="02010600030101010101" pitchFamily="2" charset="-122"/>
                <a:ea typeface="宋体" panose="02010600030101010101" pitchFamily="2" charset="-122"/>
              </a:rPr>
              <a:t>人员所学专业、教师资格证学科和所教学科等一致的要求，但教师资格证任教学段不低于职称申报学段（幼儿园教师须取得幼儿园教师资格证）。</a:t>
            </a:r>
            <a:endParaRPr lang="zh-CN" altLang="en-US" sz="2800" b="1" dirty="0" smtClean="0">
              <a:latin typeface="宋体" panose="02010600030101010101" pitchFamily="2" charset="-122"/>
              <a:ea typeface="宋体" panose="02010600030101010101" pitchFamily="2" charset="-122"/>
            </a:endParaRPr>
          </a:p>
          <a:p>
            <a:pPr>
              <a:lnSpc>
                <a:spcPct val="200000"/>
              </a:lnSpc>
              <a:buClr>
                <a:srgbClr val="E1B40C"/>
              </a:buClr>
            </a:pPr>
            <a:r>
              <a:rPr lang="zh-CN" altLang="en-US" sz="2800" b="1" dirty="0" smtClean="0">
                <a:latin typeface="宋体" panose="02010600030101010101" pitchFamily="2" charset="-122"/>
                <a:ea typeface="宋体" panose="02010600030101010101" pitchFamily="2" charset="-122"/>
              </a:rPr>
              <a:t>    </a:t>
            </a:r>
            <a:r>
              <a:rPr lang="zh-CN" altLang="en-US" sz="2800" b="1" dirty="0" smtClean="0">
                <a:solidFill>
                  <a:srgbClr val="FF0000"/>
                </a:solidFill>
                <a:latin typeface="宋体" panose="02010600030101010101" pitchFamily="2" charset="-122"/>
                <a:ea typeface="宋体" panose="02010600030101010101" pitchFamily="2" charset="-122"/>
              </a:rPr>
              <a:t>参加职称初定</a:t>
            </a:r>
            <a:r>
              <a:rPr lang="zh-CN" altLang="en-US" sz="2800" b="1" dirty="0" smtClean="0">
                <a:latin typeface="宋体" panose="02010600030101010101" pitchFamily="2" charset="-122"/>
                <a:ea typeface="宋体" panose="02010600030101010101" pitchFamily="2" charset="-122"/>
              </a:rPr>
              <a:t>人员所学专业须与任教学科相同或相似。</a:t>
            </a:r>
            <a:endParaRPr lang="zh-CN" altLang="en-US" sz="2800" b="1" dirty="0" smtClean="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zh-CN" altLang="en-US"/>
              <a:t>关于评审材料不规范或缺失</a:t>
            </a:r>
            <a:endParaRPr lang="zh-CN" altLang="en-US"/>
          </a:p>
        </p:txBody>
      </p:sp>
      <p:sp>
        <p:nvSpPr>
          <p:cNvPr id="51203" name="Rectangle 3"/>
          <p:cNvSpPr>
            <a:spLocks noChangeArrowheads="1"/>
          </p:cNvSpPr>
          <p:nvPr/>
        </p:nvSpPr>
        <p:spPr bwMode="auto">
          <a:xfrm>
            <a:off x="642910" y="1000108"/>
            <a:ext cx="7632700" cy="6001643"/>
          </a:xfrm>
          <a:prstGeom prst="rect">
            <a:avLst/>
          </a:prstGeom>
          <a:noFill/>
          <a:ln w="9525">
            <a:noFill/>
            <a:miter lim="800000"/>
          </a:ln>
          <a:effectLst>
            <a:outerShdw dist="17961" dir="13500000" algn="ctr" rotWithShape="0">
              <a:schemeClr val="bg1"/>
            </a:outerShdw>
          </a:effectLst>
        </p:spPr>
        <p:txBody>
          <a:bodyPr>
            <a:spAutoFit/>
          </a:bodyPr>
          <a:lstStyle/>
          <a:p>
            <a:pPr>
              <a:lnSpc>
                <a:spcPct val="150000"/>
              </a:lnSpc>
            </a:pPr>
            <a:r>
              <a:rPr lang="zh-CN" altLang="en-US" sz="3200" b="1" dirty="0">
                <a:latin typeface="宋体" panose="02010600030101010101" pitchFamily="2" charset="-122"/>
                <a:ea typeface="宋体" panose="02010600030101010101" pitchFamily="2" charset="-122"/>
              </a:rPr>
              <a:t>    </a:t>
            </a:r>
            <a:r>
              <a:rPr lang="zh-CN" altLang="zh-CN" sz="3200" b="1" dirty="0">
                <a:solidFill>
                  <a:srgbClr val="000000"/>
                </a:solidFill>
                <a:latin typeface="宋体" panose="02010600030101010101" pitchFamily="2" charset="-122"/>
                <a:ea typeface="宋体" panose="02010600030101010101" pitchFamily="2" charset="-122"/>
              </a:rPr>
              <a:t>评审材料须经</a:t>
            </a:r>
            <a:r>
              <a:rPr lang="zh-CN" altLang="zh-CN" sz="3200" b="1" dirty="0">
                <a:solidFill>
                  <a:srgbClr val="FF0000"/>
                </a:solidFill>
                <a:latin typeface="宋体" panose="02010600030101010101" pitchFamily="2" charset="-122"/>
                <a:ea typeface="宋体" panose="02010600030101010101" pitchFamily="2" charset="-122"/>
              </a:rPr>
              <a:t>校内三级审核</a:t>
            </a:r>
            <a:r>
              <a:rPr lang="zh-CN" altLang="zh-CN" sz="3200" b="1" dirty="0">
                <a:solidFill>
                  <a:srgbClr val="000000"/>
                </a:solidFill>
                <a:latin typeface="宋体" panose="02010600030101010101" pitchFamily="2" charset="-122"/>
                <a:ea typeface="宋体" panose="02010600030101010101" pitchFamily="2" charset="-122"/>
              </a:rPr>
              <a:t>，理应齐全且可打开。若出现没有按要求填写信息（包括校内审核信息），或没按要求准备职评材料，或漏传材料，或上传的材料无法打开等情况，评审委员会不通知申报人员补传或重传。</a:t>
            </a:r>
            <a:r>
              <a:rPr lang="zh-CN" altLang="zh-CN" sz="3200" b="1" dirty="0">
                <a:solidFill>
                  <a:srgbClr val="FF0000"/>
                </a:solidFill>
                <a:latin typeface="宋体" panose="02010600030101010101" pitchFamily="2" charset="-122"/>
                <a:ea typeface="宋体" panose="02010600030101010101" pitchFamily="2" charset="-122"/>
              </a:rPr>
              <a:t>申报人员因上述情况没有通过评审，责任</a:t>
            </a:r>
            <a:r>
              <a:rPr lang="zh-CN" altLang="zh-CN" sz="3200" b="1" dirty="0" smtClean="0">
                <a:solidFill>
                  <a:srgbClr val="FF0000"/>
                </a:solidFill>
                <a:latin typeface="宋体" panose="02010600030101010101" pitchFamily="2" charset="-122"/>
                <a:ea typeface="宋体" panose="02010600030101010101" pitchFamily="2" charset="-122"/>
              </a:rPr>
              <a:t>由</a:t>
            </a:r>
            <a:r>
              <a:rPr lang="zh-CN" altLang="en-US" sz="3200" b="1" dirty="0" smtClean="0">
                <a:solidFill>
                  <a:srgbClr val="FF0000"/>
                </a:solidFill>
                <a:latin typeface="宋体" panose="02010600030101010101" pitchFamily="2" charset="-122"/>
                <a:ea typeface="宋体" panose="02010600030101010101" pitchFamily="2" charset="-122"/>
              </a:rPr>
              <a:t>所在单位和</a:t>
            </a:r>
            <a:r>
              <a:rPr lang="zh-CN" altLang="zh-CN" sz="3200" b="1" dirty="0" smtClean="0">
                <a:solidFill>
                  <a:srgbClr val="FF0000"/>
                </a:solidFill>
                <a:latin typeface="宋体" panose="02010600030101010101" pitchFamily="2" charset="-122"/>
                <a:ea typeface="宋体" panose="02010600030101010101" pitchFamily="2" charset="-122"/>
              </a:rPr>
              <a:t>本人承担</a:t>
            </a:r>
            <a:r>
              <a:rPr lang="zh-CN" altLang="en-US" sz="3200" b="1" dirty="0" smtClean="0">
                <a:solidFill>
                  <a:srgbClr val="FF0000"/>
                </a:solidFill>
                <a:latin typeface="宋体" panose="02010600030101010101" pitchFamily="2" charset="-122"/>
                <a:ea typeface="宋体" panose="02010600030101010101" pitchFamily="2" charset="-122"/>
              </a:rPr>
              <a:t>并视情况追究相关人员责任</a:t>
            </a:r>
            <a:r>
              <a:rPr lang="zh-CN" altLang="zh-CN" sz="3200" b="1" dirty="0" smtClean="0">
                <a:solidFill>
                  <a:srgbClr val="FF0000"/>
                </a:solidFill>
                <a:latin typeface="宋体" panose="02010600030101010101" pitchFamily="2" charset="-122"/>
                <a:ea typeface="宋体" panose="02010600030101010101" pitchFamily="2" charset="-122"/>
              </a:rPr>
              <a:t>。</a:t>
            </a:r>
            <a:endParaRPr lang="en-US" altLang="zh-CN" sz="3200" b="1" dirty="0">
              <a:solidFill>
                <a:srgbClr val="FF0000"/>
              </a:solidFill>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sp>
        <p:nvSpPr>
          <p:cNvPr id="47107" name="Rectangle 3"/>
          <p:cNvSpPr>
            <a:spLocks noChangeArrowheads="1"/>
          </p:cNvSpPr>
          <p:nvPr/>
        </p:nvSpPr>
        <p:spPr bwMode="auto">
          <a:xfrm>
            <a:off x="714348" y="1857364"/>
            <a:ext cx="7632700" cy="3293209"/>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30000"/>
              </a:lnSpc>
              <a:spcBef>
                <a:spcPct val="25000"/>
              </a:spcBef>
            </a:pPr>
            <a:r>
              <a:rPr lang="zh-CN" altLang="en-US" sz="3200" b="1" dirty="0" smtClean="0">
                <a:solidFill>
                  <a:srgbClr val="FF0000"/>
                </a:solidFill>
                <a:ea typeface="宋体" panose="02010600030101010101" pitchFamily="2" charset="-122"/>
              </a:rPr>
              <a:t>      </a:t>
            </a:r>
            <a:r>
              <a:rPr lang="zh-CN" altLang="en-US" sz="3200" b="1" dirty="0" smtClean="0">
                <a:ea typeface="宋体" panose="02010600030101010101" pitchFamily="2" charset="-122"/>
              </a:rPr>
              <a:t>乡村教师，是指在县（市、区）级人民政府驻地以外的乡镇、涉农街道和村庄学校（含中小学、幼儿园、特殊教育学校、中等职业学校）教学一线任教的在职在岗教师。</a:t>
            </a:r>
            <a:endParaRPr lang="en-US" altLang="zh-CN" b="1" dirty="0"/>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sp>
        <p:nvSpPr>
          <p:cNvPr id="47107" name="Rectangle 3"/>
          <p:cNvSpPr>
            <a:spLocks noChangeArrowheads="1"/>
          </p:cNvSpPr>
          <p:nvPr/>
        </p:nvSpPr>
        <p:spPr bwMode="auto">
          <a:xfrm>
            <a:off x="714348" y="1214422"/>
            <a:ext cx="7632700" cy="5262979"/>
          </a:xfrm>
          <a:prstGeom prst="rect">
            <a:avLst/>
          </a:prstGeom>
          <a:noFill/>
          <a:ln w="9525">
            <a:noFill/>
            <a:miter lim="800000"/>
          </a:ln>
          <a:effectLst>
            <a:outerShdw dist="17961" dir="13500000" algn="ctr" rotWithShape="0">
              <a:schemeClr val="bg1"/>
            </a:outerShdw>
          </a:effectLst>
        </p:spPr>
        <p:txBody>
          <a:bodyPr wrap="square">
            <a:spAutoFit/>
          </a:bodyPr>
          <a:lstStyle/>
          <a:p>
            <a:r>
              <a:rPr lang="zh-CN" altLang="en-US" sz="2400" dirty="0" smtClean="0">
                <a:latin typeface="楷体_GB2312" panose="02010609030101010101" pitchFamily="49" charset="-122"/>
                <a:ea typeface="楷体_GB2312" panose="02010609030101010101" pitchFamily="49" charset="-122"/>
              </a:rPr>
              <a:t>    依据</a:t>
            </a:r>
            <a:r>
              <a:rPr lang="en-US" altLang="zh-CN" sz="2400" dirty="0" smtClean="0">
                <a:latin typeface="楷体_GB2312" panose="02010609030101010101" pitchFamily="49" charset="-122"/>
                <a:ea typeface="楷体_GB2312" panose="02010609030101010101" pitchFamily="49" charset="-122"/>
              </a:rPr>
              <a:t>《</a:t>
            </a:r>
            <a:r>
              <a:rPr lang="zh-CN" altLang="en-US" sz="2400" dirty="0" smtClean="0">
                <a:latin typeface="楷体_GB2312" panose="02010609030101010101" pitchFamily="49" charset="-122"/>
                <a:ea typeface="楷体_GB2312" panose="02010609030101010101" pitchFamily="49" charset="-122"/>
              </a:rPr>
              <a:t>省人力资源社会保障厅省教育厅关于印发全省乡村教师职称评审政策若干意见的通知</a:t>
            </a:r>
            <a:r>
              <a:rPr lang="en-US" altLang="zh-CN" sz="2400" dirty="0" smtClean="0">
                <a:latin typeface="楷体_GB2312" panose="02010609030101010101" pitchFamily="49" charset="-122"/>
                <a:ea typeface="楷体_GB2312" panose="02010609030101010101" pitchFamily="49" charset="-122"/>
              </a:rPr>
              <a:t>》</a:t>
            </a:r>
            <a:r>
              <a:rPr lang="zh-CN" altLang="en-US" sz="2400" dirty="0" smtClean="0">
                <a:latin typeface="楷体_GB2312" panose="02010609030101010101" pitchFamily="49" charset="-122"/>
                <a:ea typeface="楷体_GB2312" panose="02010609030101010101" pitchFamily="49" charset="-122"/>
              </a:rPr>
              <a:t>（苏人社发</a:t>
            </a:r>
            <a:r>
              <a:rPr lang="en-US" altLang="zh-CN" sz="2400" dirty="0" smtClean="0">
                <a:latin typeface="楷体_GB2312" panose="02010609030101010101" pitchFamily="49" charset="-122"/>
                <a:ea typeface="楷体_GB2312" panose="02010609030101010101" pitchFamily="49" charset="-122"/>
              </a:rPr>
              <a:t>〔</a:t>
            </a:r>
            <a:r>
              <a:rPr lang="en-US" sz="2400" dirty="0" smtClean="0">
                <a:latin typeface="楷体_GB2312" panose="02010609030101010101" pitchFamily="49" charset="-122"/>
                <a:ea typeface="楷体_GB2312" panose="02010609030101010101" pitchFamily="49" charset="-122"/>
              </a:rPr>
              <a:t>2016</a:t>
            </a:r>
            <a:r>
              <a:rPr lang="en-US" altLang="zh-CN" sz="2400" dirty="0" smtClean="0">
                <a:latin typeface="楷体_GB2312" panose="02010609030101010101" pitchFamily="49" charset="-122"/>
                <a:ea typeface="楷体_GB2312" panose="02010609030101010101" pitchFamily="49" charset="-122"/>
              </a:rPr>
              <a:t>〕</a:t>
            </a:r>
            <a:r>
              <a:rPr lang="en-US" sz="2400" dirty="0" smtClean="0">
                <a:latin typeface="楷体_GB2312" panose="02010609030101010101" pitchFamily="49" charset="-122"/>
                <a:ea typeface="楷体_GB2312" panose="02010609030101010101" pitchFamily="49" charset="-122"/>
              </a:rPr>
              <a:t>202</a:t>
            </a:r>
            <a:r>
              <a:rPr lang="zh-CN" altLang="en-US" sz="2400" dirty="0" smtClean="0">
                <a:latin typeface="楷体_GB2312" panose="02010609030101010101" pitchFamily="49" charset="-122"/>
                <a:ea typeface="楷体_GB2312" panose="02010609030101010101" pitchFamily="49" charset="-122"/>
              </a:rPr>
              <a:t>号）文件，加大对乡村教师职称政策倾斜力度，</a:t>
            </a:r>
            <a:r>
              <a:rPr lang="zh-CN" altLang="en-US" sz="2400" dirty="0" smtClean="0">
                <a:solidFill>
                  <a:srgbClr val="FF0000"/>
                </a:solidFill>
                <a:latin typeface="楷体_GB2312" panose="02010609030101010101" pitchFamily="49" charset="-122"/>
                <a:ea typeface="楷体_GB2312" panose="02010609030101010101" pitchFamily="49" charset="-122"/>
              </a:rPr>
              <a:t>对长期在乡村学校任教且申报当年仍在乡村学校任教的</a:t>
            </a:r>
            <a:r>
              <a:rPr lang="zh-CN" altLang="en-US" sz="2400" dirty="0" smtClean="0">
                <a:latin typeface="楷体_GB2312" panose="02010609030101010101" pitchFamily="49" charset="-122"/>
                <a:ea typeface="楷体_GB2312" panose="02010609030101010101" pitchFamily="49" charset="-122"/>
              </a:rPr>
              <a:t>，按以下规定执行：</a:t>
            </a:r>
            <a:endParaRPr lang="zh-CN" altLang="en-US" sz="2400" dirty="0" smtClean="0">
              <a:latin typeface="楷体_GB2312" panose="02010609030101010101" pitchFamily="49" charset="-122"/>
              <a:ea typeface="楷体_GB2312" panose="02010609030101010101" pitchFamily="49" charset="-122"/>
            </a:endParaRPr>
          </a:p>
          <a:p>
            <a:r>
              <a:rPr lang="zh-CN" altLang="en-US" sz="2400" dirty="0" smtClean="0">
                <a:latin typeface="楷体_GB2312" panose="02010609030101010101" pitchFamily="49" charset="-122"/>
                <a:ea typeface="楷体_GB2312" panose="02010609030101010101" pitchFamily="49" charset="-122"/>
              </a:rPr>
              <a:t>   （</a:t>
            </a:r>
            <a:r>
              <a:rPr lang="en-US" sz="2400" dirty="0" smtClean="0">
                <a:latin typeface="楷体_GB2312" panose="02010609030101010101" pitchFamily="49" charset="-122"/>
                <a:ea typeface="楷体_GB2312" panose="02010609030101010101" pitchFamily="49" charset="-122"/>
              </a:rPr>
              <a:t>1</a:t>
            </a:r>
            <a:r>
              <a:rPr lang="zh-CN" altLang="en-US" sz="2400" dirty="0" smtClean="0">
                <a:latin typeface="楷体_GB2312" panose="02010609030101010101" pitchFamily="49" charset="-122"/>
                <a:ea typeface="楷体_GB2312" panose="02010609030101010101" pitchFamily="49" charset="-122"/>
              </a:rPr>
              <a:t>）在</a:t>
            </a:r>
            <a:r>
              <a:rPr lang="zh-CN" altLang="en-US" sz="2400" dirty="0" smtClean="0">
                <a:solidFill>
                  <a:srgbClr val="FF0000"/>
                </a:solidFill>
                <a:latin typeface="楷体_GB2312" panose="02010609030101010101" pitchFamily="49" charset="-122"/>
                <a:ea typeface="楷体_GB2312" panose="02010609030101010101" pitchFamily="49" charset="-122"/>
              </a:rPr>
              <a:t>乡村学校连续任教</a:t>
            </a:r>
            <a:r>
              <a:rPr lang="en-US" sz="2400" dirty="0" smtClean="0">
                <a:solidFill>
                  <a:srgbClr val="FF0000"/>
                </a:solidFill>
                <a:latin typeface="楷体_GB2312" panose="02010609030101010101" pitchFamily="49" charset="-122"/>
                <a:ea typeface="楷体_GB2312" panose="02010609030101010101" pitchFamily="49" charset="-122"/>
              </a:rPr>
              <a:t>5</a:t>
            </a:r>
            <a:r>
              <a:rPr lang="zh-CN" altLang="en-US" sz="2400" dirty="0" smtClean="0">
                <a:solidFill>
                  <a:srgbClr val="FF0000"/>
                </a:solidFill>
                <a:latin typeface="楷体_GB2312" panose="02010609030101010101" pitchFamily="49" charset="-122"/>
                <a:ea typeface="楷体_GB2312" panose="02010609030101010101" pitchFamily="49" charset="-122"/>
              </a:rPr>
              <a:t>年以上</a:t>
            </a:r>
            <a:r>
              <a:rPr lang="zh-CN" altLang="en-US" sz="2400" dirty="0" smtClean="0">
                <a:latin typeface="楷体_GB2312" panose="02010609030101010101" pitchFamily="49" charset="-122"/>
                <a:ea typeface="楷体_GB2312" panose="02010609030101010101" pitchFamily="49" charset="-122"/>
              </a:rPr>
              <a:t>，受聘二级教师</a:t>
            </a:r>
            <a:r>
              <a:rPr lang="en-US" sz="2400" dirty="0" smtClean="0">
                <a:latin typeface="楷体_GB2312" panose="02010609030101010101" pitchFamily="49" charset="-122"/>
                <a:ea typeface="楷体_GB2312" panose="02010609030101010101" pitchFamily="49" charset="-122"/>
              </a:rPr>
              <a:t>4</a:t>
            </a:r>
            <a:r>
              <a:rPr lang="zh-CN" altLang="en-US" sz="2400" dirty="0" smtClean="0">
                <a:latin typeface="楷体_GB2312" panose="02010609030101010101" pitchFamily="49" charset="-122"/>
                <a:ea typeface="楷体_GB2312" panose="02010609030101010101" pitchFamily="49" charset="-122"/>
              </a:rPr>
              <a:t>年以上，且</a:t>
            </a:r>
            <a:r>
              <a:rPr lang="zh-CN" altLang="en-US" sz="2400" dirty="0" smtClean="0">
                <a:solidFill>
                  <a:srgbClr val="FF0000"/>
                </a:solidFill>
                <a:latin typeface="楷体_GB2312" panose="02010609030101010101" pitchFamily="49" charset="-122"/>
                <a:ea typeface="楷体_GB2312" panose="02010609030101010101" pitchFamily="49" charset="-122"/>
              </a:rPr>
              <a:t>具有本科学历</a:t>
            </a:r>
            <a:r>
              <a:rPr lang="zh-CN" altLang="en-US" sz="2400" dirty="0" smtClean="0">
                <a:latin typeface="楷体_GB2312" panose="02010609030101010101" pitchFamily="49" charset="-122"/>
                <a:ea typeface="楷体_GB2312" panose="02010609030101010101" pitchFamily="49" charset="-122"/>
              </a:rPr>
              <a:t>，可申报一级教师专业技术资格。</a:t>
            </a:r>
            <a:r>
              <a:rPr lang="en-US" sz="2400" dirty="0" smtClean="0">
                <a:latin typeface="楷体_GB2312" panose="02010609030101010101" pitchFamily="49" charset="-122"/>
                <a:ea typeface="楷体_GB2312" panose="02010609030101010101" pitchFamily="49" charset="-122"/>
              </a:rPr>
              <a:t>  </a:t>
            </a:r>
            <a:endParaRPr lang="zh-CN" altLang="en-US" sz="2400" dirty="0" smtClean="0">
              <a:latin typeface="楷体_GB2312" panose="02010609030101010101" pitchFamily="49" charset="-122"/>
              <a:ea typeface="楷体_GB2312" panose="02010609030101010101" pitchFamily="49" charset="-122"/>
            </a:endParaRPr>
          </a:p>
          <a:p>
            <a:r>
              <a:rPr lang="zh-CN" altLang="en-US" sz="2400" dirty="0" smtClean="0">
                <a:latin typeface="楷体_GB2312" panose="02010609030101010101" pitchFamily="49" charset="-122"/>
                <a:ea typeface="楷体_GB2312" panose="02010609030101010101" pitchFamily="49" charset="-122"/>
              </a:rPr>
              <a:t>   （</a:t>
            </a:r>
            <a:r>
              <a:rPr lang="en-US" sz="2400" dirty="0" smtClean="0">
                <a:latin typeface="楷体_GB2312" panose="02010609030101010101" pitchFamily="49" charset="-122"/>
                <a:ea typeface="楷体_GB2312" panose="02010609030101010101" pitchFamily="49" charset="-122"/>
              </a:rPr>
              <a:t>2</a:t>
            </a:r>
            <a:r>
              <a:rPr lang="zh-CN" altLang="en-US" sz="2400" dirty="0" smtClean="0">
                <a:latin typeface="楷体_GB2312" panose="02010609030101010101" pitchFamily="49" charset="-122"/>
                <a:ea typeface="楷体_GB2312" panose="02010609030101010101" pitchFamily="49" charset="-122"/>
              </a:rPr>
              <a:t>）在</a:t>
            </a:r>
            <a:r>
              <a:rPr lang="zh-CN" altLang="en-US" sz="2400" dirty="0" smtClean="0">
                <a:solidFill>
                  <a:srgbClr val="FF0000"/>
                </a:solidFill>
                <a:latin typeface="楷体_GB2312" panose="02010609030101010101" pitchFamily="49" charset="-122"/>
                <a:ea typeface="楷体_GB2312" panose="02010609030101010101" pitchFamily="49" charset="-122"/>
              </a:rPr>
              <a:t>乡村学校连续任教</a:t>
            </a:r>
            <a:r>
              <a:rPr lang="en-US" sz="2400" dirty="0" smtClean="0">
                <a:solidFill>
                  <a:srgbClr val="FF0000"/>
                </a:solidFill>
                <a:latin typeface="楷体_GB2312" panose="02010609030101010101" pitchFamily="49" charset="-122"/>
                <a:ea typeface="楷体_GB2312" panose="02010609030101010101" pitchFamily="49" charset="-122"/>
              </a:rPr>
              <a:t>10</a:t>
            </a:r>
            <a:r>
              <a:rPr lang="zh-CN" altLang="en-US" sz="2400" dirty="0" smtClean="0">
                <a:solidFill>
                  <a:srgbClr val="FF0000"/>
                </a:solidFill>
                <a:latin typeface="楷体_GB2312" panose="02010609030101010101" pitchFamily="49" charset="-122"/>
                <a:ea typeface="楷体_GB2312" panose="02010609030101010101" pitchFamily="49" charset="-122"/>
              </a:rPr>
              <a:t>年以上</a:t>
            </a:r>
            <a:r>
              <a:rPr lang="zh-CN" altLang="en-US" sz="2400" dirty="0" smtClean="0">
                <a:latin typeface="楷体_GB2312" panose="02010609030101010101" pitchFamily="49" charset="-122"/>
                <a:ea typeface="楷体_GB2312" panose="02010609030101010101" pitchFamily="49" charset="-122"/>
              </a:rPr>
              <a:t>，受聘一级教师</a:t>
            </a:r>
            <a:r>
              <a:rPr lang="en-US" sz="2400" dirty="0" smtClean="0">
                <a:latin typeface="楷体_GB2312" panose="02010609030101010101" pitchFamily="49" charset="-122"/>
                <a:ea typeface="楷体_GB2312" panose="02010609030101010101" pitchFamily="49" charset="-122"/>
              </a:rPr>
              <a:t>5</a:t>
            </a:r>
            <a:r>
              <a:rPr lang="zh-CN" altLang="en-US" sz="2400" dirty="0" smtClean="0">
                <a:latin typeface="楷体_GB2312" panose="02010609030101010101" pitchFamily="49" charset="-122"/>
                <a:ea typeface="楷体_GB2312" panose="02010609030101010101" pitchFamily="49" charset="-122"/>
              </a:rPr>
              <a:t>年以上，且</a:t>
            </a:r>
            <a:r>
              <a:rPr lang="zh-CN" altLang="en-US" sz="2400" dirty="0" smtClean="0">
                <a:solidFill>
                  <a:srgbClr val="FF0000"/>
                </a:solidFill>
                <a:latin typeface="楷体_GB2312" panose="02010609030101010101" pitchFamily="49" charset="-122"/>
                <a:ea typeface="楷体_GB2312" panose="02010609030101010101" pitchFamily="49" charset="-122"/>
              </a:rPr>
              <a:t>具有本科学历</a:t>
            </a:r>
            <a:r>
              <a:rPr lang="zh-CN" altLang="en-US" sz="2400" dirty="0" smtClean="0">
                <a:latin typeface="楷体_GB2312" panose="02010609030101010101" pitchFamily="49" charset="-122"/>
                <a:ea typeface="楷体_GB2312" panose="02010609030101010101" pitchFamily="49" charset="-122"/>
              </a:rPr>
              <a:t>，可申报高级教师专业技术资格。</a:t>
            </a:r>
            <a:endParaRPr lang="zh-CN" altLang="en-US" sz="2400" dirty="0" smtClean="0">
              <a:latin typeface="楷体_GB2312" panose="02010609030101010101" pitchFamily="49" charset="-122"/>
              <a:ea typeface="楷体_GB2312" panose="02010609030101010101" pitchFamily="49" charset="-122"/>
            </a:endParaRPr>
          </a:p>
          <a:p>
            <a:r>
              <a:rPr lang="zh-CN" altLang="en-US" sz="2400" dirty="0" smtClean="0">
                <a:latin typeface="楷体_GB2312" panose="02010609030101010101" pitchFamily="49" charset="-122"/>
                <a:ea typeface="楷体_GB2312" panose="02010609030101010101" pitchFamily="49" charset="-122"/>
              </a:rPr>
              <a:t>   （</a:t>
            </a:r>
            <a:r>
              <a:rPr lang="en-US" sz="2400" dirty="0" smtClean="0">
                <a:latin typeface="楷体_GB2312" panose="02010609030101010101" pitchFamily="49" charset="-122"/>
                <a:ea typeface="楷体_GB2312" panose="02010609030101010101" pitchFamily="49" charset="-122"/>
              </a:rPr>
              <a:t>3</a:t>
            </a:r>
            <a:r>
              <a:rPr lang="zh-CN" altLang="en-US" sz="2400" dirty="0" smtClean="0">
                <a:latin typeface="楷体_GB2312" panose="02010609030101010101" pitchFamily="49" charset="-122"/>
                <a:ea typeface="楷体_GB2312" panose="02010609030101010101" pitchFamily="49" charset="-122"/>
              </a:rPr>
              <a:t>）在</a:t>
            </a:r>
            <a:r>
              <a:rPr lang="zh-CN" altLang="en-US" sz="2400" dirty="0" smtClean="0">
                <a:solidFill>
                  <a:srgbClr val="FF0000"/>
                </a:solidFill>
                <a:latin typeface="楷体_GB2312" panose="02010609030101010101" pitchFamily="49" charset="-122"/>
                <a:ea typeface="楷体_GB2312" panose="02010609030101010101" pitchFamily="49" charset="-122"/>
              </a:rPr>
              <a:t>乡村学校连续任教</a:t>
            </a:r>
            <a:r>
              <a:rPr lang="en-US" sz="2400" dirty="0" smtClean="0">
                <a:solidFill>
                  <a:srgbClr val="FF0000"/>
                </a:solidFill>
                <a:latin typeface="楷体_GB2312" panose="02010609030101010101" pitchFamily="49" charset="-122"/>
                <a:ea typeface="楷体_GB2312" panose="02010609030101010101" pitchFamily="49" charset="-122"/>
              </a:rPr>
              <a:t>25</a:t>
            </a:r>
            <a:r>
              <a:rPr lang="zh-CN" altLang="en-US" sz="2400" dirty="0" smtClean="0">
                <a:solidFill>
                  <a:srgbClr val="FF0000"/>
                </a:solidFill>
                <a:latin typeface="楷体_GB2312" panose="02010609030101010101" pitchFamily="49" charset="-122"/>
                <a:ea typeface="楷体_GB2312" panose="02010609030101010101" pitchFamily="49" charset="-122"/>
              </a:rPr>
              <a:t>年以上</a:t>
            </a:r>
            <a:r>
              <a:rPr lang="zh-CN" altLang="en-US" sz="2400" dirty="0" smtClean="0">
                <a:latin typeface="楷体_GB2312" panose="02010609030101010101" pitchFamily="49" charset="-122"/>
                <a:ea typeface="楷体_GB2312" panose="02010609030101010101" pitchFamily="49" charset="-122"/>
              </a:rPr>
              <a:t>，</a:t>
            </a:r>
            <a:r>
              <a:rPr lang="zh-CN" altLang="en-US" sz="2400" dirty="0" smtClean="0">
                <a:solidFill>
                  <a:srgbClr val="FF0000"/>
                </a:solidFill>
                <a:latin typeface="楷体_GB2312" panose="02010609030101010101" pitchFamily="49" charset="-122"/>
                <a:ea typeface="楷体_GB2312" panose="02010609030101010101" pitchFamily="49" charset="-122"/>
              </a:rPr>
              <a:t>受聘一级教师</a:t>
            </a:r>
            <a:r>
              <a:rPr lang="en-US" sz="2400" dirty="0" smtClean="0">
                <a:solidFill>
                  <a:srgbClr val="FF0000"/>
                </a:solidFill>
                <a:latin typeface="楷体_GB2312" panose="02010609030101010101" pitchFamily="49" charset="-122"/>
                <a:ea typeface="楷体_GB2312" panose="02010609030101010101" pitchFamily="49" charset="-122"/>
              </a:rPr>
              <a:t>5</a:t>
            </a:r>
            <a:r>
              <a:rPr lang="zh-CN" altLang="en-US" sz="2400" dirty="0" smtClean="0">
                <a:solidFill>
                  <a:srgbClr val="FF0000"/>
                </a:solidFill>
                <a:latin typeface="楷体_GB2312" panose="02010609030101010101" pitchFamily="49" charset="-122"/>
                <a:ea typeface="楷体_GB2312" panose="02010609030101010101" pitchFamily="49" charset="-122"/>
              </a:rPr>
              <a:t>年以上，且具有大专学历</a:t>
            </a:r>
            <a:r>
              <a:rPr lang="zh-CN" altLang="en-US" sz="2400" dirty="0" smtClean="0">
                <a:latin typeface="楷体_GB2312" panose="02010609030101010101" pitchFamily="49" charset="-122"/>
                <a:ea typeface="楷体_GB2312" panose="02010609030101010101" pitchFamily="49" charset="-122"/>
              </a:rPr>
              <a:t>，可破格申报高级教师专业技术资格。</a:t>
            </a:r>
            <a:endParaRPr lang="en-US" altLang="zh-CN" sz="24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sp>
        <p:nvSpPr>
          <p:cNvPr id="47107" name="Rectangle 3"/>
          <p:cNvSpPr>
            <a:spLocks noChangeArrowheads="1"/>
          </p:cNvSpPr>
          <p:nvPr/>
        </p:nvSpPr>
        <p:spPr bwMode="auto">
          <a:xfrm>
            <a:off x="714348" y="1285860"/>
            <a:ext cx="7632700" cy="5262979"/>
          </a:xfrm>
          <a:prstGeom prst="rect">
            <a:avLst/>
          </a:prstGeom>
          <a:noFill/>
          <a:ln w="9525">
            <a:noFill/>
            <a:miter lim="800000"/>
          </a:ln>
          <a:effectLst>
            <a:outerShdw dist="17961" dir="13500000" algn="ctr" rotWithShape="0">
              <a:schemeClr val="bg1"/>
            </a:outerShdw>
          </a:effectLst>
        </p:spPr>
        <p:txBody>
          <a:bodyPr wrap="square">
            <a:spAutoFit/>
          </a:bodyPr>
          <a:lstStyle/>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4</a:t>
            </a:r>
            <a:r>
              <a:rPr lang="zh-CN" altLang="en-US" sz="2400" b="1" dirty="0" smtClean="0">
                <a:latin typeface="楷体_GB2312" panose="02010609030101010101" pitchFamily="49" charset="-122"/>
                <a:ea typeface="楷体_GB2312" panose="02010609030101010101" pitchFamily="49" charset="-122"/>
              </a:rPr>
              <a:t>）对获得县级以上政府综合部门和教育主管部门综合性表彰或师德方面表彰奖励的，在同等条件下</a:t>
            </a:r>
            <a:r>
              <a:rPr lang="zh-CN" altLang="en-US" sz="2400" b="1" dirty="0" smtClean="0">
                <a:solidFill>
                  <a:srgbClr val="FF0000"/>
                </a:solidFill>
                <a:latin typeface="楷体_GB2312" panose="02010609030101010101" pitchFamily="49" charset="-122"/>
                <a:ea typeface="楷体_GB2312" panose="02010609030101010101" pitchFamily="49" charset="-122"/>
              </a:rPr>
              <a:t>优先推荐</a:t>
            </a:r>
            <a:r>
              <a:rPr lang="zh-CN" altLang="en-US" sz="2400" b="1" dirty="0" smtClean="0">
                <a:latin typeface="楷体_GB2312" panose="02010609030101010101" pitchFamily="49" charset="-122"/>
                <a:ea typeface="楷体_GB2312" panose="02010609030101010101" pitchFamily="49" charset="-122"/>
              </a:rPr>
              <a:t>。</a:t>
            </a:r>
            <a:endParaRPr lang="zh-CN" altLang="en-US" sz="2400" b="1" dirty="0" smtClean="0">
              <a:latin typeface="楷体_GB2312" panose="02010609030101010101" pitchFamily="49" charset="-122"/>
              <a:ea typeface="楷体_GB2312" panose="02010609030101010101" pitchFamily="49" charset="-122"/>
            </a:endParaRP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5</a:t>
            </a:r>
            <a:r>
              <a:rPr lang="zh-CN" altLang="en-US" sz="2400" b="1" dirty="0" smtClean="0">
                <a:latin typeface="楷体_GB2312" panose="02010609030101010101" pitchFamily="49" charset="-122"/>
                <a:ea typeface="楷体_GB2312" panose="02010609030101010101" pitchFamily="49" charset="-122"/>
              </a:rPr>
              <a:t>）对担任班主任</a:t>
            </a:r>
            <a:r>
              <a:rPr lang="en-US" sz="2400" b="1" dirty="0" smtClean="0">
                <a:latin typeface="楷体_GB2312" panose="02010609030101010101" pitchFamily="49" charset="-122"/>
                <a:ea typeface="楷体_GB2312" panose="02010609030101010101" pitchFamily="49" charset="-122"/>
              </a:rPr>
              <a:t>10</a:t>
            </a:r>
            <a:r>
              <a:rPr lang="zh-CN" altLang="en-US" sz="2400" b="1" dirty="0" smtClean="0">
                <a:latin typeface="楷体_GB2312" panose="02010609030101010101" pitchFamily="49" charset="-122"/>
                <a:ea typeface="楷体_GB2312" panose="02010609030101010101" pitchFamily="49" charset="-122"/>
              </a:rPr>
              <a:t>年以上，积极引导学生健康成长，教书育人成绩突出，任现职以来，本人或所带班级获得县级以上教育主管部门或政府综合部门表彰奖励的，在同等条件下</a:t>
            </a:r>
            <a:r>
              <a:rPr lang="zh-CN" altLang="en-US" sz="2400" b="1" dirty="0" smtClean="0">
                <a:solidFill>
                  <a:srgbClr val="FF0000"/>
                </a:solidFill>
                <a:latin typeface="楷体_GB2312" panose="02010609030101010101" pitchFamily="49" charset="-122"/>
                <a:ea typeface="楷体_GB2312" panose="02010609030101010101" pitchFamily="49" charset="-122"/>
              </a:rPr>
              <a:t>优先推荐</a:t>
            </a:r>
            <a:r>
              <a:rPr lang="zh-CN" altLang="en-US" sz="2400" b="1" dirty="0" smtClean="0">
                <a:latin typeface="楷体_GB2312" panose="02010609030101010101" pitchFamily="49" charset="-122"/>
                <a:ea typeface="楷体_GB2312" panose="02010609030101010101" pitchFamily="49" charset="-122"/>
              </a:rPr>
              <a:t>。</a:t>
            </a:r>
            <a:endParaRPr lang="zh-CN" altLang="en-US" sz="2400" b="1" dirty="0" smtClean="0">
              <a:latin typeface="楷体_GB2312" panose="02010609030101010101" pitchFamily="49" charset="-122"/>
              <a:ea typeface="楷体_GB2312" panose="02010609030101010101" pitchFamily="49" charset="-122"/>
            </a:endParaRP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6</a:t>
            </a:r>
            <a:r>
              <a:rPr lang="zh-CN" altLang="en-US" sz="2400" b="1" dirty="0" smtClean="0">
                <a:latin typeface="楷体_GB2312" panose="02010609030101010101" pitchFamily="49" charset="-122"/>
                <a:ea typeface="楷体_GB2312" panose="02010609030101010101" pitchFamily="49" charset="-122"/>
              </a:rPr>
              <a:t>）对兼任多门学科或转任其他学科的小学教师，所学专业与申报学科、教师资格任教学科</a:t>
            </a:r>
            <a:r>
              <a:rPr lang="zh-CN" altLang="en-US" sz="2400" b="1" dirty="0" smtClean="0">
                <a:solidFill>
                  <a:srgbClr val="FF0000"/>
                </a:solidFill>
                <a:latin typeface="楷体_GB2312" panose="02010609030101010101" pitchFamily="49" charset="-122"/>
                <a:ea typeface="楷体_GB2312" panose="02010609030101010101" pitchFamily="49" charset="-122"/>
              </a:rPr>
              <a:t>交叉认可</a:t>
            </a:r>
            <a:r>
              <a:rPr lang="zh-CN" altLang="en-US" sz="2400" b="1" dirty="0" smtClean="0">
                <a:latin typeface="楷体_GB2312" panose="02010609030101010101" pitchFamily="49" charset="-122"/>
                <a:ea typeface="楷体_GB2312" panose="02010609030101010101" pitchFamily="49" charset="-122"/>
              </a:rPr>
              <a:t>，所有兼任学科或转任学科</a:t>
            </a:r>
            <a:r>
              <a:rPr lang="zh-CN" altLang="en-US" sz="2400" b="1" dirty="0" smtClean="0">
                <a:solidFill>
                  <a:srgbClr val="FF0000"/>
                </a:solidFill>
                <a:latin typeface="楷体_GB2312" panose="02010609030101010101" pitchFamily="49" charset="-122"/>
                <a:ea typeface="楷体_GB2312" panose="02010609030101010101" pitchFamily="49" charset="-122"/>
              </a:rPr>
              <a:t>同等互认、业绩同等考量</a:t>
            </a:r>
            <a:r>
              <a:rPr lang="zh-CN" altLang="en-US" sz="2400" b="1" dirty="0" smtClean="0">
                <a:latin typeface="楷体_GB2312" panose="02010609030101010101" pitchFamily="49" charset="-122"/>
                <a:ea typeface="楷体_GB2312" panose="02010609030101010101" pitchFamily="49" charset="-122"/>
              </a:rPr>
              <a:t>。</a:t>
            </a:r>
            <a:endParaRPr lang="zh-CN" altLang="en-US" sz="2400" b="1" dirty="0" smtClean="0">
              <a:latin typeface="楷体_GB2312" panose="02010609030101010101" pitchFamily="49" charset="-122"/>
              <a:ea typeface="楷体_GB2312" panose="02010609030101010101" pitchFamily="49" charset="-122"/>
            </a:endParaRP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7</a:t>
            </a:r>
            <a:r>
              <a:rPr lang="zh-CN" altLang="en-US" sz="2400" b="1" dirty="0" smtClean="0">
                <a:latin typeface="楷体_GB2312" panose="02010609030101010101" pitchFamily="49" charset="-122"/>
                <a:ea typeface="楷体_GB2312" panose="02010609030101010101" pitchFamily="49" charset="-122"/>
              </a:rPr>
              <a:t>）乡村教师教学工作要求中的</a:t>
            </a:r>
            <a:r>
              <a:rPr lang="zh-CN" altLang="en-US" sz="2400" b="1" dirty="0" smtClean="0">
                <a:solidFill>
                  <a:srgbClr val="FF0000"/>
                </a:solidFill>
                <a:latin typeface="楷体_GB2312" panose="02010609030101010101" pitchFamily="49" charset="-122"/>
                <a:ea typeface="楷体_GB2312" panose="02010609030101010101" pitchFamily="49" charset="-122"/>
              </a:rPr>
              <a:t>公开课不分层级，不分校内外，同等对待</a:t>
            </a:r>
            <a:r>
              <a:rPr lang="zh-CN" altLang="en-US" sz="2400" b="1" dirty="0" smtClean="0">
                <a:latin typeface="楷体_GB2312" panose="02010609030101010101" pitchFamily="49" charset="-122"/>
                <a:ea typeface="楷体_GB2312" panose="02010609030101010101" pitchFamily="49" charset="-122"/>
              </a:rPr>
              <a:t>。</a:t>
            </a:r>
            <a:endParaRPr lang="zh-CN" altLang="en-US" sz="2400" b="1" dirty="0" smtClean="0">
              <a:latin typeface="楷体_GB2312" panose="02010609030101010101" pitchFamily="49" charset="-122"/>
              <a:ea typeface="楷体_GB2312" panose="02010609030101010101" pitchFamily="49" charset="-122"/>
            </a:endParaRP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8</a:t>
            </a:r>
            <a:r>
              <a:rPr lang="zh-CN" altLang="en-US" sz="2400" b="1" dirty="0" smtClean="0">
                <a:latin typeface="楷体_GB2312" panose="02010609030101010101" pitchFamily="49" charset="-122"/>
                <a:ea typeface="楷体_GB2312" panose="02010609030101010101" pitchFamily="49" charset="-122"/>
              </a:rPr>
              <a:t>）乡村教师教科研工作要求中</a:t>
            </a:r>
            <a:r>
              <a:rPr lang="zh-CN" altLang="en-US" sz="2400" b="1" dirty="0" smtClean="0">
                <a:solidFill>
                  <a:srgbClr val="FF0000"/>
                </a:solidFill>
                <a:latin typeface="楷体_GB2312" panose="02010609030101010101" pitchFamily="49" charset="-122"/>
                <a:ea typeface="楷体_GB2312" panose="02010609030101010101" pitchFamily="49" charset="-122"/>
              </a:rPr>
              <a:t>对论文只做参考条件</a:t>
            </a:r>
            <a:r>
              <a:rPr lang="zh-CN" altLang="en-US" sz="2400" b="1" dirty="0" smtClean="0">
                <a:latin typeface="楷体_GB2312" panose="02010609030101010101" pitchFamily="49" charset="-122"/>
                <a:ea typeface="楷体_GB2312" panose="02010609030101010101" pitchFamily="49" charset="-122"/>
              </a:rPr>
              <a:t>，不作硬性要求。</a:t>
            </a:r>
            <a:endParaRPr lang="zh-CN" altLang="en-US" sz="2400" b="1" dirty="0" smtClean="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sp>
        <p:nvSpPr>
          <p:cNvPr id="47107" name="Rectangle 3"/>
          <p:cNvSpPr>
            <a:spLocks noChangeArrowheads="1"/>
          </p:cNvSpPr>
          <p:nvPr/>
        </p:nvSpPr>
        <p:spPr bwMode="auto">
          <a:xfrm>
            <a:off x="642910" y="1285860"/>
            <a:ext cx="7632700" cy="4893647"/>
          </a:xfrm>
          <a:prstGeom prst="rect">
            <a:avLst/>
          </a:prstGeom>
          <a:noFill/>
          <a:ln w="9525">
            <a:noFill/>
            <a:miter lim="800000"/>
          </a:ln>
          <a:effectLst>
            <a:outerShdw dist="17961" dir="13500000" algn="ctr" rotWithShape="0">
              <a:schemeClr val="bg1"/>
            </a:outerShdw>
          </a:effectLst>
        </p:spPr>
        <p:txBody>
          <a:bodyPr wrap="square">
            <a:spAutoFit/>
          </a:bodyPr>
          <a:lstStyle/>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9</a:t>
            </a:r>
            <a:r>
              <a:rPr lang="zh-CN" altLang="en-US" sz="2400" b="1" dirty="0" smtClean="0">
                <a:latin typeface="楷体_GB2312" panose="02010609030101010101" pitchFamily="49" charset="-122"/>
                <a:ea typeface="楷体_GB2312" panose="02010609030101010101" pitchFamily="49" charset="-122"/>
              </a:rPr>
              <a:t>）在乡村学校取得高级职称的教师，</a:t>
            </a:r>
            <a:r>
              <a:rPr lang="zh-CN" altLang="en-US" sz="2400" b="1" dirty="0" smtClean="0">
                <a:solidFill>
                  <a:srgbClr val="FF0000"/>
                </a:solidFill>
                <a:latin typeface="楷体_GB2312" panose="02010609030101010101" pitchFamily="49" charset="-122"/>
                <a:ea typeface="楷体_GB2312" panose="02010609030101010101" pitchFamily="49" charset="-122"/>
              </a:rPr>
              <a:t>原则上应限定在乡村学校聘任</a:t>
            </a:r>
            <a:r>
              <a:rPr lang="zh-CN" altLang="en-US" sz="2400" b="1" dirty="0" smtClean="0">
                <a:latin typeface="楷体_GB2312" panose="02010609030101010101" pitchFamily="49" charset="-122"/>
                <a:ea typeface="楷体_GB2312" panose="02010609030101010101" pitchFamily="49" charset="-122"/>
              </a:rPr>
              <a:t>。由乡村学校教师岗位流动到非乡村教师岗位，</a:t>
            </a:r>
            <a:r>
              <a:rPr lang="zh-CN" altLang="en-US" sz="2400" b="1" dirty="0" smtClean="0">
                <a:solidFill>
                  <a:srgbClr val="FF0000"/>
                </a:solidFill>
                <a:latin typeface="楷体_GB2312" panose="02010609030101010101" pitchFamily="49" charset="-122"/>
                <a:ea typeface="楷体_GB2312" panose="02010609030101010101" pitchFamily="49" charset="-122"/>
              </a:rPr>
              <a:t>评聘不满</a:t>
            </a:r>
            <a:r>
              <a:rPr lang="en-US" sz="2400" b="1" dirty="0" smtClean="0">
                <a:solidFill>
                  <a:srgbClr val="FF0000"/>
                </a:solidFill>
                <a:latin typeface="楷体_GB2312" panose="02010609030101010101" pitchFamily="49" charset="-122"/>
                <a:ea typeface="楷体_GB2312" panose="02010609030101010101" pitchFamily="49" charset="-122"/>
              </a:rPr>
              <a:t>5</a:t>
            </a:r>
            <a:r>
              <a:rPr lang="zh-CN" altLang="en-US" sz="2400" b="1" dirty="0" smtClean="0">
                <a:solidFill>
                  <a:srgbClr val="FF0000"/>
                </a:solidFill>
                <a:latin typeface="楷体_GB2312" panose="02010609030101010101" pitchFamily="49" charset="-122"/>
                <a:ea typeface="楷体_GB2312" panose="02010609030101010101" pitchFamily="49" charset="-122"/>
              </a:rPr>
              <a:t>年的，应重新评聘</a:t>
            </a:r>
            <a:r>
              <a:rPr lang="zh-CN" altLang="en-US" sz="2400" b="1" dirty="0" smtClean="0">
                <a:latin typeface="楷体_GB2312" panose="02010609030101010101" pitchFamily="49" charset="-122"/>
                <a:ea typeface="楷体_GB2312" panose="02010609030101010101" pitchFamily="49" charset="-122"/>
              </a:rPr>
              <a:t>。乡村教师高级职称聘用，单位有相应岗位空缺的，按照规定组织聘用；</a:t>
            </a:r>
            <a:r>
              <a:rPr lang="zh-CN" altLang="en-US" sz="2400" b="1" dirty="0" smtClean="0">
                <a:solidFill>
                  <a:srgbClr val="FF0000"/>
                </a:solidFill>
                <a:latin typeface="楷体_GB2312" panose="02010609030101010101" pitchFamily="49" charset="-122"/>
                <a:ea typeface="楷体_GB2312" panose="02010609030101010101" pitchFamily="49" charset="-122"/>
              </a:rPr>
              <a:t>没有岗位空缺的，可分别按人社部门核准的正高级、副高级专业技术岗位数量的</a:t>
            </a:r>
            <a:r>
              <a:rPr lang="en-US" sz="2400" b="1" dirty="0" smtClean="0">
                <a:solidFill>
                  <a:srgbClr val="FF0000"/>
                </a:solidFill>
                <a:latin typeface="楷体_GB2312" panose="02010609030101010101" pitchFamily="49" charset="-122"/>
                <a:ea typeface="楷体_GB2312" panose="02010609030101010101" pitchFamily="49" charset="-122"/>
              </a:rPr>
              <a:t>20%</a:t>
            </a:r>
            <a:r>
              <a:rPr lang="zh-CN" altLang="en-US" sz="2400" b="1" dirty="0" smtClean="0">
                <a:solidFill>
                  <a:srgbClr val="FF0000"/>
                </a:solidFill>
                <a:latin typeface="楷体_GB2312" panose="02010609030101010101" pitchFamily="49" charset="-122"/>
                <a:ea typeface="楷体_GB2312" panose="02010609030101010101" pitchFamily="49" charset="-122"/>
              </a:rPr>
              <a:t>超岗位评聘</a:t>
            </a:r>
            <a:r>
              <a:rPr lang="zh-CN" altLang="en-US" sz="2400" b="1" dirty="0" smtClean="0">
                <a:latin typeface="楷体_GB2312" panose="02010609030101010101" pitchFamily="49" charset="-122"/>
                <a:ea typeface="楷体_GB2312" panose="02010609030101010101" pitchFamily="49" charset="-122"/>
              </a:rPr>
              <a:t>。</a:t>
            </a:r>
            <a:endParaRPr lang="en-US" altLang="zh-CN" sz="2400" b="1" dirty="0" smtClean="0">
              <a:latin typeface="楷体_GB2312" panose="02010609030101010101" pitchFamily="49" charset="-122"/>
              <a:ea typeface="楷体_GB2312" panose="02010609030101010101" pitchFamily="49" charset="-122"/>
            </a:endParaRPr>
          </a:p>
          <a:p>
            <a:endParaRPr lang="zh-CN" altLang="en-US" sz="2400" b="1" dirty="0" smtClean="0">
              <a:latin typeface="楷体_GB2312" panose="02010609030101010101" pitchFamily="49" charset="-122"/>
              <a:ea typeface="楷体_GB2312" panose="02010609030101010101" pitchFamily="49" charset="-122"/>
            </a:endParaRP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10</a:t>
            </a:r>
            <a:r>
              <a:rPr lang="zh-CN" altLang="en-US" sz="2400" b="1" dirty="0" smtClean="0">
                <a:latin typeface="楷体_GB2312" panose="02010609030101010101" pitchFamily="49" charset="-122"/>
                <a:ea typeface="楷体_GB2312" panose="02010609030101010101" pitchFamily="49" charset="-122"/>
              </a:rPr>
              <a:t>）在乡村学校连续任教满</a:t>
            </a:r>
            <a:r>
              <a:rPr lang="en-US" sz="2400" b="1" dirty="0" smtClean="0">
                <a:latin typeface="楷体_GB2312" panose="02010609030101010101" pitchFamily="49" charset="-122"/>
                <a:ea typeface="楷体_GB2312" panose="02010609030101010101" pitchFamily="49" charset="-122"/>
              </a:rPr>
              <a:t>30</a:t>
            </a:r>
            <a:r>
              <a:rPr lang="zh-CN" altLang="en-US" sz="2400" b="1" dirty="0" smtClean="0">
                <a:latin typeface="楷体_GB2312" panose="02010609030101010101" pitchFamily="49" charset="-122"/>
                <a:ea typeface="楷体_GB2312" panose="02010609030101010101" pitchFamily="49" charset="-122"/>
              </a:rPr>
              <a:t>年，且申报当年年底距离法定退休年龄不满</a:t>
            </a:r>
            <a:r>
              <a:rPr lang="en-US" sz="2400" b="1" dirty="0" smtClean="0">
                <a:latin typeface="楷体_GB2312" panose="02010609030101010101" pitchFamily="49" charset="-122"/>
                <a:ea typeface="楷体_GB2312" panose="02010609030101010101" pitchFamily="49" charset="-122"/>
              </a:rPr>
              <a:t>5</a:t>
            </a:r>
            <a:r>
              <a:rPr lang="zh-CN" altLang="en-US" sz="2400" b="1" dirty="0" smtClean="0">
                <a:latin typeface="楷体_GB2312" panose="02010609030101010101" pitchFamily="49" charset="-122"/>
                <a:ea typeface="楷体_GB2312" panose="02010609030101010101" pitchFamily="49" charset="-122"/>
              </a:rPr>
              <a:t>年的二级教师，任现职近五年来，年度考核均为合格以上，可直接认定一级教师专业技术资格。没有岗位空缺的，可将取得一级教师专业技术资格人员原聘岗位调整设置为专业技术十级岗位，并安排聘用，该人员退出后该岗位再行调整复原。</a:t>
            </a:r>
            <a:endParaRPr lang="en-US" altLang="zh-CN" sz="24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pic>
        <p:nvPicPr>
          <p:cNvPr id="2" name="图片 1"/>
          <p:cNvPicPr>
            <a:picLocks noChangeAspect="1"/>
          </p:cNvPicPr>
          <p:nvPr/>
        </p:nvPicPr>
        <p:blipFill>
          <a:blip r:embed="rId1"/>
          <a:stretch>
            <a:fillRect/>
          </a:stretch>
        </p:blipFill>
        <p:spPr>
          <a:xfrm>
            <a:off x="2257425" y="923925"/>
            <a:ext cx="4629150" cy="5715000"/>
          </a:xfrm>
          <a:prstGeom prst="rect">
            <a:avLst/>
          </a:prstGeom>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endParaRPr lang="zh-CN" altLang="en-US"/>
          </a:p>
        </p:txBody>
      </p:sp>
      <p:sp>
        <p:nvSpPr>
          <p:cNvPr id="7171"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7172"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7173" name="AutoShape 19"/>
          <p:cNvSpPr>
            <a:spLocks noChangeArrowheads="1"/>
          </p:cNvSpPr>
          <p:nvPr/>
        </p:nvSpPr>
        <p:spPr bwMode="auto">
          <a:xfrm>
            <a:off x="6877050"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7174"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zh-CN" altLang="en-US" sz="3600" b="1" kern="10">
                <a:ln w="3175">
                  <a:solidFill>
                    <a:schemeClr val="bg1"/>
                  </a:solidFill>
                  <a:round/>
                </a:ln>
                <a:solidFill>
                  <a:schemeClr val="bg1"/>
                </a:solidFill>
                <a:latin typeface="黑体" panose="02010600030101010101" charset="-122"/>
                <a:ea typeface="黑体" panose="02010600030101010101" charset="-122"/>
              </a:rPr>
              <a:t>１</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7175"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政治素质、职业道德要求</a:t>
            </a:r>
            <a:endParaRPr lang="zh-CN" altLang="en-US" sz="2800" b="1">
              <a:solidFill>
                <a:schemeClr val="bg1"/>
              </a:solidFill>
              <a:latin typeface="微软雅黑" panose="020B0503020204020204" pitchFamily="34" charset="-122"/>
            </a:endParaRPr>
          </a:p>
        </p:txBody>
      </p:sp>
      <p:sp>
        <p:nvSpPr>
          <p:cNvPr id="7176" name="AutoShape 2"/>
          <p:cNvSpPr>
            <a:spLocks noChangeArrowheads="1"/>
          </p:cNvSpPr>
          <p:nvPr/>
        </p:nvSpPr>
        <p:spPr bwMode="auto">
          <a:xfrm>
            <a:off x="1417638" y="1343025"/>
            <a:ext cx="2551112" cy="2333625"/>
          </a:xfrm>
          <a:prstGeom prst="roundRect">
            <a:avLst>
              <a:gd name="adj" fmla="val 894"/>
            </a:avLst>
          </a:prstGeom>
          <a:gradFill rotWithShape="1">
            <a:gsLst>
              <a:gs pos="0">
                <a:srgbClr val="FFFFFF"/>
              </a:gs>
              <a:gs pos="100000">
                <a:srgbClr val="D8D8D8"/>
              </a:gs>
            </a:gsLst>
            <a:lin ang="5400000" scaled="1"/>
          </a:gradFill>
          <a:ln w="6350">
            <a:solidFill>
              <a:srgbClr val="808080"/>
            </a:solidFill>
            <a:round/>
          </a:ln>
          <a:effectLst/>
        </p:spPr>
        <p:txBody>
          <a:bodyPr wrap="none" anchor="ctr"/>
          <a:lstStyle/>
          <a:p>
            <a:pPr marL="92075" algn="ctr">
              <a:spcBef>
                <a:spcPct val="20000"/>
              </a:spcBef>
              <a:buClr>
                <a:srgbClr val="E1B40C"/>
              </a:buClr>
              <a:buFont typeface="Wingdings" panose="05000000000000000000" pitchFamily="2" charset="2"/>
              <a:buNone/>
            </a:pPr>
            <a:endParaRPr lang="zh-CN" altLang="en-US" sz="2000" b="1">
              <a:solidFill>
                <a:srgbClr val="000000"/>
              </a:solidFill>
              <a:effectLst>
                <a:outerShdw blurRad="38100" dist="38100" dir="2700000" algn="tl">
                  <a:srgbClr val="C0C0C0"/>
                </a:outerShdw>
              </a:effectLst>
              <a:latin typeface="宋体" panose="02010600030101010101" pitchFamily="2" charset="-122"/>
            </a:endParaRPr>
          </a:p>
        </p:txBody>
      </p:sp>
      <p:pic>
        <p:nvPicPr>
          <p:cNvPr id="7177" name="Picture 3" descr="投影2"/>
          <p:cNvPicPr>
            <a:picLocks noChangeAspect="1" noChangeArrowheads="1"/>
          </p:cNvPicPr>
          <p:nvPr/>
        </p:nvPicPr>
        <p:blipFill>
          <a:blip r:embed="rId1"/>
          <a:srcRect l="2441" t="61200" r="8347" b="7201"/>
          <a:stretch>
            <a:fillRect/>
          </a:stretch>
        </p:blipFill>
        <p:spPr bwMode="auto">
          <a:xfrm>
            <a:off x="5189538" y="3689350"/>
            <a:ext cx="2551112" cy="101600"/>
          </a:xfrm>
          <a:prstGeom prst="rect">
            <a:avLst/>
          </a:prstGeom>
          <a:noFill/>
          <a:ln w="9525">
            <a:noFill/>
            <a:miter lim="800000"/>
            <a:headEnd/>
            <a:tailEnd/>
          </a:ln>
          <a:effectLst/>
        </p:spPr>
      </p:pic>
      <p:sp>
        <p:nvSpPr>
          <p:cNvPr id="7178" name="AutoShape 4"/>
          <p:cNvSpPr>
            <a:spLocks noChangeArrowheads="1"/>
          </p:cNvSpPr>
          <p:nvPr/>
        </p:nvSpPr>
        <p:spPr bwMode="auto">
          <a:xfrm>
            <a:off x="5189538" y="1343025"/>
            <a:ext cx="2551112" cy="2333625"/>
          </a:xfrm>
          <a:prstGeom prst="roundRect">
            <a:avLst>
              <a:gd name="adj" fmla="val 894"/>
            </a:avLst>
          </a:prstGeom>
          <a:gradFill rotWithShape="1">
            <a:gsLst>
              <a:gs pos="0">
                <a:srgbClr val="FFFFFF"/>
              </a:gs>
              <a:gs pos="100000">
                <a:srgbClr val="D8D8D8"/>
              </a:gs>
            </a:gsLst>
            <a:lin ang="5400000" scaled="1"/>
          </a:gradFill>
          <a:ln w="6350">
            <a:solidFill>
              <a:srgbClr val="808080"/>
            </a:solidFill>
            <a:round/>
          </a:ln>
          <a:effectLst/>
        </p:spPr>
        <p:txBody>
          <a:bodyPr wrap="none" anchor="ctr"/>
          <a:lstStyle/>
          <a:p>
            <a:pPr algn="ctr">
              <a:spcBef>
                <a:spcPct val="20000"/>
              </a:spcBef>
              <a:buClr>
                <a:srgbClr val="E1B40C"/>
              </a:buClr>
              <a:buFont typeface="Wingdings" panose="05000000000000000000" pitchFamily="2" charset="2"/>
              <a:buNone/>
            </a:pPr>
            <a:endParaRPr lang="zh-CN" altLang="en-US" sz="2000" b="1">
              <a:solidFill>
                <a:srgbClr val="000000"/>
              </a:solidFill>
              <a:effectLst>
                <a:outerShdw blurRad="38100" dist="38100" dir="2700000" algn="tl">
                  <a:srgbClr val="C0C0C0"/>
                </a:outerShdw>
              </a:effectLst>
              <a:latin typeface="宋体" panose="02010600030101010101" pitchFamily="2" charset="-122"/>
            </a:endParaRPr>
          </a:p>
        </p:txBody>
      </p:sp>
      <p:pic>
        <p:nvPicPr>
          <p:cNvPr id="7179" name="Picture 7" descr="图片2"/>
          <p:cNvPicPr>
            <a:picLocks noChangeAspect="1" noChangeArrowheads="1"/>
          </p:cNvPicPr>
          <p:nvPr/>
        </p:nvPicPr>
        <p:blipFill>
          <a:blip r:embed="rId2"/>
          <a:srcRect l="5891" r="2945" b="74030"/>
          <a:stretch>
            <a:fillRect/>
          </a:stretch>
        </p:blipFill>
        <p:spPr bwMode="auto">
          <a:xfrm>
            <a:off x="6548438" y="1558925"/>
            <a:ext cx="982662" cy="933450"/>
          </a:xfrm>
          <a:prstGeom prst="rect">
            <a:avLst/>
          </a:prstGeom>
          <a:noFill/>
          <a:ln w="9525">
            <a:noFill/>
            <a:miter lim="800000"/>
            <a:headEnd/>
            <a:tailEnd/>
          </a:ln>
          <a:effectLst/>
        </p:spPr>
      </p:pic>
      <p:sp>
        <p:nvSpPr>
          <p:cNvPr id="7180" name="Rectangle 9"/>
          <p:cNvSpPr>
            <a:spLocks noChangeArrowheads="1"/>
          </p:cNvSpPr>
          <p:nvPr/>
        </p:nvSpPr>
        <p:spPr bwMode="auto">
          <a:xfrm>
            <a:off x="1490663" y="2708275"/>
            <a:ext cx="2409825" cy="969963"/>
          </a:xfrm>
          <a:prstGeom prst="rect">
            <a:avLst/>
          </a:prstGeom>
          <a:noFill/>
          <a:ln w="9525">
            <a:noFill/>
            <a:miter lim="800000"/>
          </a:ln>
          <a:effectLst/>
        </p:spPr>
        <p:txBody>
          <a:bodyPr>
            <a:spAutoFit/>
          </a:bodyPr>
          <a:lstStyle/>
          <a:p>
            <a:pPr>
              <a:lnSpc>
                <a:spcPct val="120000"/>
              </a:lnSpc>
            </a:pPr>
            <a:r>
              <a:rPr lang="zh-CN" altLang="en-US" sz="2400" b="1"/>
              <a:t>当年及下一年度不得申报</a:t>
            </a:r>
            <a:endParaRPr lang="zh-CN" altLang="en-US" sz="2400" b="1"/>
          </a:p>
        </p:txBody>
      </p:sp>
      <p:sp>
        <p:nvSpPr>
          <p:cNvPr id="7181" name="Rectangle 10"/>
          <p:cNvSpPr>
            <a:spLocks noChangeArrowheads="1"/>
          </p:cNvSpPr>
          <p:nvPr/>
        </p:nvSpPr>
        <p:spPr bwMode="auto">
          <a:xfrm>
            <a:off x="5233988" y="1901825"/>
            <a:ext cx="1198562" cy="700088"/>
          </a:xfrm>
          <a:prstGeom prst="rect">
            <a:avLst/>
          </a:prstGeom>
          <a:noFill/>
          <a:ln w="9525">
            <a:noFill/>
            <a:miter lim="800000"/>
          </a:ln>
          <a:effectLst/>
        </p:spPr>
        <p:txBody>
          <a:bodyPr wrap="none">
            <a:spAutoFit/>
          </a:bodyPr>
          <a:lstStyle/>
          <a:p>
            <a:r>
              <a:rPr lang="zh-CN" altLang="en-US" sz="2000" b="1">
                <a:solidFill>
                  <a:srgbClr val="CC0000"/>
                </a:solidFill>
                <a:sym typeface="Arial" panose="020B0604020202020204" pitchFamily="34" charset="0"/>
              </a:rPr>
              <a:t>不合格</a:t>
            </a:r>
            <a:endParaRPr lang="zh-CN" altLang="en-US" sz="2000" b="1">
              <a:solidFill>
                <a:srgbClr val="CC0000"/>
              </a:solidFill>
              <a:sym typeface="Arial" panose="020B0604020202020204" pitchFamily="34" charset="0"/>
            </a:endParaRPr>
          </a:p>
          <a:p>
            <a:r>
              <a:rPr lang="zh-CN" altLang="en-US" sz="2000" b="1">
                <a:solidFill>
                  <a:srgbClr val="CC0000"/>
                </a:solidFill>
                <a:sym typeface="Arial" panose="020B0604020202020204" pitchFamily="34" charset="0"/>
              </a:rPr>
              <a:t>记过处分</a:t>
            </a:r>
            <a:endParaRPr lang="zh-CN" altLang="en-US" sz="2000" b="1">
              <a:solidFill>
                <a:srgbClr val="CC0000"/>
              </a:solidFill>
              <a:sym typeface="Arial" panose="020B0604020202020204" pitchFamily="34" charset="0"/>
            </a:endParaRPr>
          </a:p>
        </p:txBody>
      </p:sp>
      <p:sp>
        <p:nvSpPr>
          <p:cNvPr id="7182" name="Rectangle 11"/>
          <p:cNvSpPr>
            <a:spLocks noChangeArrowheads="1"/>
          </p:cNvSpPr>
          <p:nvPr/>
        </p:nvSpPr>
        <p:spPr bwMode="auto">
          <a:xfrm>
            <a:off x="5235575" y="2708275"/>
            <a:ext cx="2409825" cy="969963"/>
          </a:xfrm>
          <a:prstGeom prst="rect">
            <a:avLst/>
          </a:prstGeom>
          <a:noFill/>
          <a:ln w="9525">
            <a:noFill/>
            <a:miter lim="800000"/>
          </a:ln>
          <a:effectLst/>
        </p:spPr>
        <p:txBody>
          <a:bodyPr>
            <a:spAutoFit/>
          </a:bodyPr>
          <a:lstStyle/>
          <a:p>
            <a:pPr>
              <a:lnSpc>
                <a:spcPct val="120000"/>
              </a:lnSpc>
            </a:pPr>
            <a:r>
              <a:rPr lang="zh-CN" altLang="en-US" sz="2400" b="1"/>
              <a:t>当年及下一年度起2年不得申报</a:t>
            </a:r>
            <a:endParaRPr lang="zh-CN" altLang="en-US" sz="2400" b="1"/>
          </a:p>
        </p:txBody>
      </p:sp>
      <p:pic>
        <p:nvPicPr>
          <p:cNvPr id="7183" name="Picture 14" descr="图片1"/>
          <p:cNvPicPr>
            <a:picLocks noChangeAspect="1" noChangeArrowheads="1"/>
          </p:cNvPicPr>
          <p:nvPr/>
        </p:nvPicPr>
        <p:blipFill>
          <a:blip r:embed="rId3"/>
          <a:srcRect l="7112" r="7730" b="73112"/>
          <a:stretch>
            <a:fillRect/>
          </a:stretch>
        </p:blipFill>
        <p:spPr bwMode="auto">
          <a:xfrm>
            <a:off x="2786063" y="1543050"/>
            <a:ext cx="1008062" cy="968375"/>
          </a:xfrm>
          <a:prstGeom prst="rect">
            <a:avLst/>
          </a:prstGeom>
          <a:noFill/>
          <a:ln w="9525">
            <a:noFill/>
            <a:miter lim="800000"/>
            <a:headEnd/>
            <a:tailEnd/>
          </a:ln>
          <a:effectLst/>
        </p:spPr>
      </p:pic>
      <p:sp>
        <p:nvSpPr>
          <p:cNvPr id="7184" name="Rectangle 15"/>
          <p:cNvSpPr>
            <a:spLocks noChangeArrowheads="1"/>
          </p:cNvSpPr>
          <p:nvPr/>
        </p:nvSpPr>
        <p:spPr bwMode="auto">
          <a:xfrm>
            <a:off x="1489075" y="1901825"/>
            <a:ext cx="1200150" cy="700088"/>
          </a:xfrm>
          <a:prstGeom prst="rect">
            <a:avLst/>
          </a:prstGeom>
          <a:noFill/>
          <a:ln w="9525">
            <a:noFill/>
            <a:miter lim="800000"/>
          </a:ln>
          <a:effectLst/>
        </p:spPr>
        <p:txBody>
          <a:bodyPr wrap="none">
            <a:spAutoFit/>
          </a:bodyPr>
          <a:lstStyle/>
          <a:p>
            <a:r>
              <a:rPr lang="zh-CN" altLang="en-US" sz="2000" b="1">
                <a:solidFill>
                  <a:srgbClr val="CC0000"/>
                </a:solidFill>
              </a:rPr>
              <a:t>基本合格</a:t>
            </a:r>
            <a:endParaRPr lang="zh-CN" altLang="en-US" sz="2000" b="1">
              <a:solidFill>
                <a:srgbClr val="CC0000"/>
              </a:solidFill>
            </a:endParaRPr>
          </a:p>
          <a:p>
            <a:r>
              <a:rPr lang="zh-CN" altLang="en-US" sz="2000" b="1">
                <a:solidFill>
                  <a:srgbClr val="CC0000"/>
                </a:solidFill>
              </a:rPr>
              <a:t>警告处分</a:t>
            </a:r>
            <a:endParaRPr lang="zh-CN" altLang="en-US" sz="2000" b="1">
              <a:solidFill>
                <a:srgbClr val="CC0000"/>
              </a:solidFill>
            </a:endParaRPr>
          </a:p>
        </p:txBody>
      </p:sp>
      <p:sp>
        <p:nvSpPr>
          <p:cNvPr id="7185" name="Rectangle 16"/>
          <p:cNvSpPr>
            <a:spLocks noChangeArrowheads="1"/>
          </p:cNvSpPr>
          <p:nvPr/>
        </p:nvSpPr>
        <p:spPr bwMode="auto">
          <a:xfrm>
            <a:off x="2786063" y="1511300"/>
            <a:ext cx="1004887" cy="1003300"/>
          </a:xfrm>
          <a:prstGeom prst="rect">
            <a:avLst/>
          </a:prstGeom>
          <a:noFill/>
          <a:ln w="9525">
            <a:solidFill>
              <a:srgbClr val="808080"/>
            </a:solidFill>
            <a:miter lim="800000"/>
          </a:ln>
          <a:effectLst/>
        </p:spPr>
        <p:txBody>
          <a:bodyPr wrap="none" anchor="ctr"/>
          <a:lstStyle/>
          <a:p>
            <a:endParaRPr lang="zh-CN" altLang="en-US" b="1"/>
          </a:p>
        </p:txBody>
      </p:sp>
      <p:sp>
        <p:nvSpPr>
          <p:cNvPr id="7186" name="Rectangle 17"/>
          <p:cNvSpPr>
            <a:spLocks noChangeArrowheads="1"/>
          </p:cNvSpPr>
          <p:nvPr/>
        </p:nvSpPr>
        <p:spPr bwMode="auto">
          <a:xfrm>
            <a:off x="6546850" y="1508125"/>
            <a:ext cx="987425" cy="987425"/>
          </a:xfrm>
          <a:prstGeom prst="rect">
            <a:avLst/>
          </a:prstGeom>
          <a:noFill/>
          <a:ln w="9525">
            <a:solidFill>
              <a:srgbClr val="808080"/>
            </a:solidFill>
            <a:miter lim="800000"/>
          </a:ln>
          <a:effectLst/>
        </p:spPr>
        <p:txBody>
          <a:bodyPr wrap="none" anchor="ctr"/>
          <a:lstStyle/>
          <a:p>
            <a:endParaRPr lang="zh-CN" altLang="en-US" b="1"/>
          </a:p>
        </p:txBody>
      </p:sp>
      <p:pic>
        <p:nvPicPr>
          <p:cNvPr id="7187" name="Picture 27" descr="投影2"/>
          <p:cNvPicPr>
            <a:picLocks noChangeAspect="1" noChangeArrowheads="1"/>
          </p:cNvPicPr>
          <p:nvPr/>
        </p:nvPicPr>
        <p:blipFill>
          <a:blip r:embed="rId1"/>
          <a:srcRect l="2441" t="61200" r="8347" b="7201"/>
          <a:stretch>
            <a:fillRect/>
          </a:stretch>
        </p:blipFill>
        <p:spPr bwMode="auto">
          <a:xfrm>
            <a:off x="1417638" y="3689350"/>
            <a:ext cx="2551112" cy="101600"/>
          </a:xfrm>
          <a:prstGeom prst="rect">
            <a:avLst/>
          </a:prstGeom>
          <a:noFill/>
          <a:ln w="9525">
            <a:noFill/>
            <a:miter lim="800000"/>
            <a:headEnd/>
            <a:tailEnd/>
          </a:ln>
          <a:effectLst/>
        </p:spPr>
      </p:pic>
      <p:pic>
        <p:nvPicPr>
          <p:cNvPr id="7188" name="Picture 5" descr="投影2"/>
          <p:cNvPicPr>
            <a:picLocks noChangeAspect="1" noChangeArrowheads="1"/>
          </p:cNvPicPr>
          <p:nvPr/>
        </p:nvPicPr>
        <p:blipFill>
          <a:blip r:embed="rId1"/>
          <a:srcRect l="2441" t="61200" r="8347" b="7201"/>
          <a:stretch>
            <a:fillRect/>
          </a:stretch>
        </p:blipFill>
        <p:spPr bwMode="auto">
          <a:xfrm>
            <a:off x="1403350" y="6424613"/>
            <a:ext cx="2592388" cy="100012"/>
          </a:xfrm>
          <a:prstGeom prst="rect">
            <a:avLst/>
          </a:prstGeom>
          <a:noFill/>
          <a:ln w="9525">
            <a:noFill/>
            <a:miter lim="800000"/>
            <a:headEnd/>
            <a:tailEnd/>
          </a:ln>
          <a:effectLst/>
        </p:spPr>
      </p:pic>
      <p:sp>
        <p:nvSpPr>
          <p:cNvPr id="7189" name="AutoShape 6"/>
          <p:cNvSpPr>
            <a:spLocks noChangeArrowheads="1"/>
          </p:cNvSpPr>
          <p:nvPr/>
        </p:nvSpPr>
        <p:spPr bwMode="auto">
          <a:xfrm>
            <a:off x="1403350" y="4078288"/>
            <a:ext cx="2592388" cy="2332037"/>
          </a:xfrm>
          <a:prstGeom prst="roundRect">
            <a:avLst>
              <a:gd name="adj" fmla="val 894"/>
            </a:avLst>
          </a:prstGeom>
          <a:gradFill rotWithShape="1">
            <a:gsLst>
              <a:gs pos="0">
                <a:srgbClr val="FFFFFF"/>
              </a:gs>
              <a:gs pos="100000">
                <a:srgbClr val="D8D8D8"/>
              </a:gs>
            </a:gsLst>
            <a:lin ang="5400000" scaled="1"/>
          </a:gradFill>
          <a:ln w="6350">
            <a:solidFill>
              <a:srgbClr val="808080"/>
            </a:solidFill>
            <a:round/>
          </a:ln>
          <a:effectLst/>
        </p:spPr>
        <p:txBody>
          <a:bodyPr wrap="none" anchor="ctr"/>
          <a:lstStyle/>
          <a:p>
            <a:pPr marL="92075" algn="ctr">
              <a:spcBef>
                <a:spcPct val="20000"/>
              </a:spcBef>
              <a:buClr>
                <a:srgbClr val="E1B40C"/>
              </a:buClr>
              <a:buFont typeface="Wingdings" panose="05000000000000000000" pitchFamily="2" charset="2"/>
              <a:buNone/>
            </a:pPr>
            <a:endParaRPr lang="zh-CN" altLang="en-US" sz="2000" b="1">
              <a:solidFill>
                <a:srgbClr val="000000"/>
              </a:solidFill>
              <a:effectLst>
                <a:outerShdw blurRad="38100" dist="38100" dir="2700000" algn="tl">
                  <a:srgbClr val="C0C0C0"/>
                </a:outerShdw>
              </a:effectLst>
              <a:latin typeface="宋体" panose="02010600030101010101" pitchFamily="2" charset="-122"/>
            </a:endParaRPr>
          </a:p>
        </p:txBody>
      </p:sp>
      <p:pic>
        <p:nvPicPr>
          <p:cNvPr id="7190" name="Picture 8" descr="图片3"/>
          <p:cNvPicPr>
            <a:picLocks noChangeAspect="1" noChangeArrowheads="1"/>
          </p:cNvPicPr>
          <p:nvPr/>
        </p:nvPicPr>
        <p:blipFill>
          <a:blip r:embed="rId4"/>
          <a:srcRect l="6876" r="15500" b="73854"/>
          <a:stretch>
            <a:fillRect/>
          </a:stretch>
        </p:blipFill>
        <p:spPr bwMode="auto">
          <a:xfrm>
            <a:off x="2813050" y="4286250"/>
            <a:ext cx="985838" cy="941388"/>
          </a:xfrm>
          <a:prstGeom prst="rect">
            <a:avLst/>
          </a:prstGeom>
          <a:noFill/>
          <a:ln w="9525">
            <a:noFill/>
            <a:miter lim="800000"/>
            <a:headEnd/>
            <a:tailEnd/>
          </a:ln>
          <a:effectLst/>
        </p:spPr>
      </p:pic>
      <p:sp>
        <p:nvSpPr>
          <p:cNvPr id="7191" name="Rectangle 12"/>
          <p:cNvSpPr>
            <a:spLocks noChangeArrowheads="1"/>
          </p:cNvSpPr>
          <p:nvPr/>
        </p:nvSpPr>
        <p:spPr bwMode="auto">
          <a:xfrm>
            <a:off x="1477963" y="4635500"/>
            <a:ext cx="1198562" cy="701675"/>
          </a:xfrm>
          <a:prstGeom prst="rect">
            <a:avLst/>
          </a:prstGeom>
          <a:noFill/>
          <a:ln w="9525">
            <a:noFill/>
            <a:miter lim="800000"/>
          </a:ln>
          <a:effectLst/>
        </p:spPr>
        <p:txBody>
          <a:bodyPr wrap="none">
            <a:spAutoFit/>
          </a:bodyPr>
          <a:lstStyle/>
          <a:p>
            <a:r>
              <a:rPr lang="zh-CN" altLang="en-US" sz="2000" b="1">
                <a:solidFill>
                  <a:srgbClr val="CC0000"/>
                </a:solidFill>
                <a:sym typeface="Arial" panose="020B0604020202020204" pitchFamily="34" charset="0"/>
              </a:rPr>
              <a:t>伪造剽窃</a:t>
            </a:r>
            <a:endParaRPr lang="zh-CN" altLang="en-US" sz="2000" b="1">
              <a:solidFill>
                <a:srgbClr val="CC0000"/>
              </a:solidFill>
              <a:sym typeface="Arial" panose="020B0604020202020204" pitchFamily="34" charset="0"/>
            </a:endParaRPr>
          </a:p>
          <a:p>
            <a:r>
              <a:rPr lang="zh-CN" altLang="en-US" sz="2000" b="1">
                <a:solidFill>
                  <a:srgbClr val="CC0000"/>
                </a:solidFill>
                <a:sym typeface="Arial" panose="020B0604020202020204" pitchFamily="34" charset="0"/>
              </a:rPr>
              <a:t>弄虚作假</a:t>
            </a:r>
            <a:endParaRPr lang="zh-CN" altLang="en-US" b="1"/>
          </a:p>
        </p:txBody>
      </p:sp>
      <p:sp>
        <p:nvSpPr>
          <p:cNvPr id="7192" name="Rectangle 13"/>
          <p:cNvSpPr>
            <a:spLocks noChangeArrowheads="1"/>
          </p:cNvSpPr>
          <p:nvPr/>
        </p:nvSpPr>
        <p:spPr bwMode="auto">
          <a:xfrm>
            <a:off x="1479550" y="5443538"/>
            <a:ext cx="2409825" cy="969962"/>
          </a:xfrm>
          <a:prstGeom prst="rect">
            <a:avLst/>
          </a:prstGeom>
          <a:noFill/>
          <a:ln w="9525">
            <a:noFill/>
            <a:miter lim="800000"/>
          </a:ln>
          <a:effectLst/>
        </p:spPr>
        <p:txBody>
          <a:bodyPr>
            <a:spAutoFit/>
          </a:bodyPr>
          <a:lstStyle/>
          <a:p>
            <a:pPr>
              <a:lnSpc>
                <a:spcPct val="120000"/>
              </a:lnSpc>
            </a:pPr>
            <a:r>
              <a:rPr lang="zh-CN" altLang="en-US" sz="2400" b="1">
                <a:sym typeface="Arial" panose="020B0604020202020204" pitchFamily="34" charset="0"/>
              </a:rPr>
              <a:t>当年及下一年度起3年不得申报</a:t>
            </a:r>
            <a:endParaRPr lang="zh-CN" altLang="en-US" b="1"/>
          </a:p>
        </p:txBody>
      </p:sp>
      <p:sp>
        <p:nvSpPr>
          <p:cNvPr id="7193" name="Rectangle 18"/>
          <p:cNvSpPr>
            <a:spLocks noChangeArrowheads="1"/>
          </p:cNvSpPr>
          <p:nvPr/>
        </p:nvSpPr>
        <p:spPr bwMode="auto">
          <a:xfrm>
            <a:off x="2819400" y="4243388"/>
            <a:ext cx="987425" cy="987425"/>
          </a:xfrm>
          <a:prstGeom prst="rect">
            <a:avLst/>
          </a:prstGeom>
          <a:noFill/>
          <a:ln w="9525">
            <a:solidFill>
              <a:srgbClr val="808080"/>
            </a:solidFill>
            <a:miter lim="800000"/>
          </a:ln>
          <a:effectLst/>
        </p:spPr>
        <p:txBody>
          <a:bodyPr wrap="none" anchor="ctr"/>
          <a:lstStyle/>
          <a:p>
            <a:endParaRPr lang="zh-CN" altLang="en-US" b="1"/>
          </a:p>
        </p:txBody>
      </p:sp>
      <p:sp>
        <p:nvSpPr>
          <p:cNvPr id="7194" name="AutoShape 2"/>
          <p:cNvSpPr>
            <a:spLocks noChangeArrowheads="1"/>
          </p:cNvSpPr>
          <p:nvPr/>
        </p:nvSpPr>
        <p:spPr bwMode="auto">
          <a:xfrm>
            <a:off x="5210175" y="4062413"/>
            <a:ext cx="2551113" cy="2332037"/>
          </a:xfrm>
          <a:prstGeom prst="roundRect">
            <a:avLst>
              <a:gd name="adj" fmla="val 894"/>
            </a:avLst>
          </a:prstGeom>
          <a:gradFill rotWithShape="1">
            <a:gsLst>
              <a:gs pos="0">
                <a:srgbClr val="FFFFFF"/>
              </a:gs>
              <a:gs pos="100000">
                <a:srgbClr val="D8D8D8"/>
              </a:gs>
            </a:gsLst>
            <a:lin ang="5400000" scaled="1"/>
          </a:gradFill>
          <a:ln w="6350">
            <a:solidFill>
              <a:srgbClr val="808080"/>
            </a:solidFill>
            <a:round/>
          </a:ln>
          <a:effectLst/>
        </p:spPr>
        <p:txBody>
          <a:bodyPr wrap="none" anchor="ctr"/>
          <a:lstStyle/>
          <a:p>
            <a:pPr marL="92075" algn="ctr">
              <a:spcBef>
                <a:spcPct val="20000"/>
              </a:spcBef>
              <a:buClr>
                <a:srgbClr val="E1B40C"/>
              </a:buClr>
              <a:buFont typeface="Wingdings" panose="05000000000000000000" pitchFamily="2" charset="2"/>
              <a:buNone/>
            </a:pPr>
            <a:endParaRPr lang="zh-CN" altLang="en-US" sz="2000" b="1">
              <a:solidFill>
                <a:srgbClr val="000000"/>
              </a:solidFill>
              <a:effectLst>
                <a:outerShdw blurRad="38100" dist="38100" dir="2700000" algn="tl">
                  <a:srgbClr val="C0C0C0"/>
                </a:outerShdw>
              </a:effectLst>
              <a:latin typeface="宋体" panose="02010600030101010101" pitchFamily="2" charset="-122"/>
            </a:endParaRPr>
          </a:p>
        </p:txBody>
      </p:sp>
      <p:sp>
        <p:nvSpPr>
          <p:cNvPr id="7195" name="Rectangle 9"/>
          <p:cNvSpPr>
            <a:spLocks noChangeArrowheads="1"/>
          </p:cNvSpPr>
          <p:nvPr/>
        </p:nvSpPr>
        <p:spPr bwMode="auto">
          <a:xfrm>
            <a:off x="5283200" y="5427663"/>
            <a:ext cx="2409825" cy="530225"/>
          </a:xfrm>
          <a:prstGeom prst="rect">
            <a:avLst/>
          </a:prstGeom>
          <a:noFill/>
          <a:ln w="9525">
            <a:noFill/>
            <a:miter lim="800000"/>
          </a:ln>
          <a:effectLst/>
        </p:spPr>
        <p:txBody>
          <a:bodyPr>
            <a:spAutoFit/>
          </a:bodyPr>
          <a:lstStyle/>
          <a:p>
            <a:pPr>
              <a:lnSpc>
                <a:spcPct val="120000"/>
              </a:lnSpc>
            </a:pPr>
            <a:r>
              <a:rPr lang="zh-CN" altLang="en-US" sz="2400" b="1"/>
              <a:t>不得申报</a:t>
            </a:r>
            <a:endParaRPr lang="zh-CN" altLang="en-US" b="1"/>
          </a:p>
        </p:txBody>
      </p:sp>
      <p:pic>
        <p:nvPicPr>
          <p:cNvPr id="7196" name="Picture 14" descr="图片1"/>
          <p:cNvPicPr>
            <a:picLocks noChangeAspect="1" noChangeArrowheads="1"/>
          </p:cNvPicPr>
          <p:nvPr/>
        </p:nvPicPr>
        <p:blipFill>
          <a:blip r:embed="rId3"/>
          <a:srcRect l="7112" r="7730" b="73112"/>
          <a:stretch>
            <a:fillRect/>
          </a:stretch>
        </p:blipFill>
        <p:spPr bwMode="auto">
          <a:xfrm>
            <a:off x="6578600" y="4260850"/>
            <a:ext cx="1008063" cy="968375"/>
          </a:xfrm>
          <a:prstGeom prst="rect">
            <a:avLst/>
          </a:prstGeom>
          <a:noFill/>
          <a:ln w="9525">
            <a:noFill/>
            <a:miter lim="800000"/>
            <a:headEnd/>
            <a:tailEnd/>
          </a:ln>
          <a:effectLst/>
        </p:spPr>
      </p:pic>
      <p:sp>
        <p:nvSpPr>
          <p:cNvPr id="7197" name="Rectangle 15"/>
          <p:cNvSpPr>
            <a:spLocks noChangeArrowheads="1"/>
          </p:cNvSpPr>
          <p:nvPr/>
        </p:nvSpPr>
        <p:spPr bwMode="auto">
          <a:xfrm>
            <a:off x="5281613" y="4619625"/>
            <a:ext cx="1198562" cy="701675"/>
          </a:xfrm>
          <a:prstGeom prst="rect">
            <a:avLst/>
          </a:prstGeom>
          <a:noFill/>
          <a:ln w="9525">
            <a:noFill/>
            <a:miter lim="800000"/>
          </a:ln>
          <a:effectLst/>
        </p:spPr>
        <p:txBody>
          <a:bodyPr wrap="none">
            <a:spAutoFit/>
          </a:bodyPr>
          <a:lstStyle/>
          <a:p>
            <a:r>
              <a:rPr lang="zh-CN" altLang="en-US" sz="2000" b="1">
                <a:solidFill>
                  <a:srgbClr val="CC0000"/>
                </a:solidFill>
              </a:rPr>
              <a:t>处分期间</a:t>
            </a:r>
            <a:endParaRPr lang="zh-CN" altLang="en-US" sz="2000" b="1">
              <a:solidFill>
                <a:srgbClr val="CC0000"/>
              </a:solidFill>
            </a:endParaRPr>
          </a:p>
          <a:p>
            <a:r>
              <a:rPr lang="zh-CN" altLang="en-US" sz="2000" b="1">
                <a:solidFill>
                  <a:srgbClr val="CC0000"/>
                </a:solidFill>
              </a:rPr>
              <a:t>处分未撤</a:t>
            </a:r>
            <a:endParaRPr lang="zh-CN" altLang="en-US" sz="2000" b="1">
              <a:solidFill>
                <a:srgbClr val="CC0000"/>
              </a:solidFill>
            </a:endParaRPr>
          </a:p>
        </p:txBody>
      </p:sp>
      <p:sp>
        <p:nvSpPr>
          <p:cNvPr id="7198" name="Rectangle 16"/>
          <p:cNvSpPr>
            <a:spLocks noChangeArrowheads="1"/>
          </p:cNvSpPr>
          <p:nvPr/>
        </p:nvSpPr>
        <p:spPr bwMode="auto">
          <a:xfrm>
            <a:off x="6578600" y="4229100"/>
            <a:ext cx="1004888" cy="1004888"/>
          </a:xfrm>
          <a:prstGeom prst="rect">
            <a:avLst/>
          </a:prstGeom>
          <a:noFill/>
          <a:ln w="9525">
            <a:solidFill>
              <a:srgbClr val="808080"/>
            </a:solidFill>
            <a:miter lim="800000"/>
          </a:ln>
          <a:effectLst/>
        </p:spPr>
        <p:txBody>
          <a:bodyPr wrap="none" anchor="ctr"/>
          <a:lstStyle/>
          <a:p>
            <a:endParaRPr lang="zh-CN" altLang="en-US" b="1"/>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pic>
        <p:nvPicPr>
          <p:cNvPr id="3074" name="Picture 2"/>
          <p:cNvPicPr>
            <a:picLocks noChangeAspect="1" noChangeArrowheads="1"/>
          </p:cNvPicPr>
          <p:nvPr/>
        </p:nvPicPr>
        <p:blipFill>
          <a:blip r:embed="rId1"/>
          <a:srcRect/>
          <a:stretch>
            <a:fillRect/>
          </a:stretch>
        </p:blipFill>
        <p:spPr bwMode="auto">
          <a:xfrm>
            <a:off x="1357290" y="1071546"/>
            <a:ext cx="6643734" cy="5357850"/>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sp>
        <p:nvSpPr>
          <p:cNvPr id="47107" name="Rectangle 3"/>
          <p:cNvSpPr>
            <a:spLocks noChangeArrowheads="1"/>
          </p:cNvSpPr>
          <p:nvPr/>
        </p:nvSpPr>
        <p:spPr bwMode="auto">
          <a:xfrm>
            <a:off x="642910" y="1500174"/>
            <a:ext cx="7632700" cy="4524315"/>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50000"/>
              </a:lnSpc>
            </a:pPr>
            <a:r>
              <a:rPr lang="zh-CN" altLang="en-US" sz="3200" b="1" dirty="0" smtClean="0">
                <a:latin typeface="楷体_GB2312" panose="02010609030101010101" pitchFamily="49" charset="-122"/>
                <a:ea typeface="楷体_GB2312" panose="02010609030101010101" pitchFamily="49" charset="-122"/>
              </a:rPr>
              <a:t>    各地、各校按照教师申报情况分类标注普通教师和乡村教师。评审结果公布将区分乡村教师职称和普通中小学教师职称，并在乡村教师的职称证书上作</a:t>
            </a:r>
            <a:r>
              <a:rPr lang="zh-CN" altLang="en-US" sz="3200" b="1" dirty="0" smtClean="0">
                <a:solidFill>
                  <a:srgbClr val="FF0000"/>
                </a:solidFill>
                <a:latin typeface="楷体_GB2312" panose="02010609030101010101" pitchFamily="49" charset="-122"/>
                <a:ea typeface="楷体_GB2312" panose="02010609030101010101" pitchFamily="49" charset="-122"/>
              </a:rPr>
              <a:t>标记</a:t>
            </a:r>
            <a:r>
              <a:rPr lang="zh-CN" altLang="en-US" sz="3200" b="1" dirty="0" smtClean="0">
                <a:latin typeface="楷体_GB2312" panose="02010609030101010101" pitchFamily="49" charset="-122"/>
                <a:ea typeface="楷体_GB2312" panose="02010609030101010101" pitchFamily="49" charset="-122"/>
              </a:rPr>
              <a:t>。</a:t>
            </a:r>
            <a:r>
              <a:rPr lang="zh-CN" altLang="en-US" sz="3200" b="1" dirty="0" smtClean="0">
                <a:solidFill>
                  <a:srgbClr val="FF0000"/>
                </a:solidFill>
                <a:latin typeface="楷体_GB2312" panose="02010609030101010101" pitchFamily="49" charset="-122"/>
                <a:ea typeface="楷体_GB2312" panose="02010609030101010101" pitchFamily="49" charset="-122"/>
              </a:rPr>
              <a:t>乡村教师申报时可选择按普通教师或乡村教师其中一种类别进行申报评审</a:t>
            </a:r>
            <a:r>
              <a:rPr lang="zh-CN" altLang="en-US" sz="3200" b="1" dirty="0" smtClean="0">
                <a:latin typeface="楷体_GB2312" panose="02010609030101010101" pitchFamily="49" charset="-122"/>
                <a:ea typeface="楷体_GB2312" panose="02010609030101010101" pitchFamily="49" charset="-122"/>
              </a:rPr>
              <a:t>。    </a:t>
            </a:r>
            <a:endParaRPr lang="en-US" altLang="zh-CN" sz="32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sp>
        <p:nvSpPr>
          <p:cNvPr id="47107" name="Rectangle 3"/>
          <p:cNvSpPr>
            <a:spLocks noChangeArrowheads="1"/>
          </p:cNvSpPr>
          <p:nvPr/>
        </p:nvSpPr>
        <p:spPr bwMode="auto">
          <a:xfrm>
            <a:off x="714348" y="1285860"/>
            <a:ext cx="7632700" cy="5262979"/>
          </a:xfrm>
          <a:prstGeom prst="rect">
            <a:avLst/>
          </a:prstGeom>
          <a:noFill/>
          <a:ln w="9525">
            <a:noFill/>
            <a:miter lim="800000"/>
          </a:ln>
          <a:effectLst>
            <a:outerShdw dist="17961" dir="13500000" algn="ctr" rotWithShape="0">
              <a:schemeClr val="bg1"/>
            </a:outerShdw>
          </a:effectLst>
        </p:spPr>
        <p:txBody>
          <a:bodyPr wrap="square">
            <a:spAutoFit/>
          </a:bodyPr>
          <a:lstStyle/>
          <a:p>
            <a:r>
              <a:rPr lang="zh-CN" altLang="en-US" sz="2400" b="1" dirty="0" smtClean="0">
                <a:latin typeface="楷体_GB2312" panose="02010609030101010101" pitchFamily="49" charset="-122"/>
                <a:ea typeface="楷体_GB2312" panose="02010609030101010101" pitchFamily="49" charset="-122"/>
              </a:rPr>
              <a:t>    符合乡村教师申报评审条件的教师，若</a:t>
            </a:r>
            <a:r>
              <a:rPr lang="zh-CN" altLang="en-US" sz="2400" b="1" dirty="0" smtClean="0">
                <a:solidFill>
                  <a:srgbClr val="FF0000"/>
                </a:solidFill>
                <a:latin typeface="楷体_GB2312" panose="02010609030101010101" pitchFamily="49" charset="-122"/>
                <a:ea typeface="楷体_GB2312" panose="02010609030101010101" pitchFamily="49" charset="-122"/>
              </a:rPr>
              <a:t>选择按照乡村教师类别申报评审</a:t>
            </a:r>
            <a:r>
              <a:rPr lang="zh-CN" altLang="en-US" sz="2400" b="1" dirty="0" smtClean="0">
                <a:latin typeface="楷体_GB2312" panose="02010609030101010101" pitchFamily="49" charset="-122"/>
                <a:ea typeface="楷体_GB2312" panose="02010609030101010101" pitchFamily="49" charset="-122"/>
              </a:rPr>
              <a:t>的，将按照苏人社发</a:t>
            </a:r>
            <a:r>
              <a:rPr lang="en-US" altLang="zh-CN" sz="2400" b="1" dirty="0" smtClean="0">
                <a:latin typeface="楷体_GB2312" panose="02010609030101010101" pitchFamily="49" charset="-122"/>
                <a:ea typeface="楷体_GB2312" panose="02010609030101010101" pitchFamily="49" charset="-122"/>
              </a:rPr>
              <a:t>〔</a:t>
            </a:r>
            <a:r>
              <a:rPr lang="en-US" altLang="en-US" sz="2400" b="1" dirty="0" smtClean="0">
                <a:latin typeface="楷体_GB2312" panose="02010609030101010101" pitchFamily="49" charset="-122"/>
                <a:ea typeface="楷体_GB2312" panose="02010609030101010101" pitchFamily="49" charset="-122"/>
              </a:rPr>
              <a:t>2016</a:t>
            </a:r>
            <a:r>
              <a:rPr lang="en-US" altLang="zh-CN" sz="2400" b="1" dirty="0" smtClean="0">
                <a:latin typeface="楷体_GB2312" panose="02010609030101010101" pitchFamily="49" charset="-122"/>
                <a:ea typeface="楷体_GB2312" panose="02010609030101010101" pitchFamily="49" charset="-122"/>
              </a:rPr>
              <a:t>〕</a:t>
            </a:r>
            <a:r>
              <a:rPr lang="en-US" altLang="en-US" sz="2400" b="1" dirty="0" smtClean="0">
                <a:latin typeface="楷体_GB2312" panose="02010609030101010101" pitchFamily="49" charset="-122"/>
                <a:ea typeface="楷体_GB2312" panose="02010609030101010101" pitchFamily="49" charset="-122"/>
              </a:rPr>
              <a:t>202</a:t>
            </a:r>
            <a:r>
              <a:rPr lang="zh-CN" altLang="en-US" sz="2400" b="1" dirty="0" smtClean="0">
                <a:latin typeface="楷体_GB2312" panose="02010609030101010101" pitchFamily="49" charset="-122"/>
                <a:ea typeface="楷体_GB2312" panose="02010609030101010101" pitchFamily="49" charset="-122"/>
              </a:rPr>
              <a:t>号文件要求进行政策倾斜，并且</a:t>
            </a:r>
            <a:r>
              <a:rPr lang="zh-CN" altLang="en-US" sz="2400" b="1" dirty="0" smtClean="0">
                <a:solidFill>
                  <a:srgbClr val="FF0000"/>
                </a:solidFill>
                <a:latin typeface="楷体_GB2312" panose="02010609030101010101" pitchFamily="49" charset="-122"/>
                <a:ea typeface="楷体_GB2312" panose="02010609030101010101" pitchFamily="49" charset="-122"/>
              </a:rPr>
              <a:t>享受</a:t>
            </a:r>
            <a:r>
              <a:rPr lang="zh-CN" altLang="en-US" sz="2400" b="1" dirty="0" smtClean="0">
                <a:latin typeface="楷体_GB2312" panose="02010609030101010101" pitchFamily="49" charset="-122"/>
                <a:ea typeface="楷体_GB2312" panose="02010609030101010101" pitchFamily="49" charset="-122"/>
              </a:rPr>
              <a:t>“没有岗位空缺的，可分别按人社部门核准的正高级、副高级专业技术岗位数量的</a:t>
            </a:r>
            <a:r>
              <a:rPr lang="en-US" altLang="en-US" sz="2400" b="1" dirty="0" smtClean="0">
                <a:latin typeface="楷体_GB2312" panose="02010609030101010101" pitchFamily="49" charset="-122"/>
                <a:ea typeface="楷体_GB2312" panose="02010609030101010101" pitchFamily="49" charset="-122"/>
              </a:rPr>
              <a:t>20%</a:t>
            </a:r>
            <a:r>
              <a:rPr lang="zh-CN" altLang="en-US" sz="2400" b="1" dirty="0" smtClean="0">
                <a:latin typeface="楷体_GB2312" panose="02010609030101010101" pitchFamily="49" charset="-122"/>
                <a:ea typeface="楷体_GB2312" panose="02010609030101010101" pitchFamily="49" charset="-122"/>
              </a:rPr>
              <a:t>超岗位评聘”的规定。评审通过后，将</a:t>
            </a:r>
            <a:r>
              <a:rPr lang="zh-CN" altLang="en-US" sz="2400" b="1" dirty="0" smtClean="0">
                <a:solidFill>
                  <a:srgbClr val="FF0000"/>
                </a:solidFill>
                <a:latin typeface="楷体_GB2312" panose="02010609030101010101" pitchFamily="49" charset="-122"/>
                <a:ea typeface="楷体_GB2312" panose="02010609030101010101" pitchFamily="49" charset="-122"/>
              </a:rPr>
              <a:t>受到</a:t>
            </a:r>
            <a:r>
              <a:rPr lang="zh-CN" altLang="en-US" sz="2400" b="1" dirty="0" smtClean="0">
                <a:latin typeface="楷体_GB2312" panose="02010609030101010101" pitchFamily="49" charset="-122"/>
                <a:ea typeface="楷体_GB2312" panose="02010609030101010101" pitchFamily="49" charset="-122"/>
              </a:rPr>
              <a:t>“由乡村学校教师岗位流动到非乡村教师岗位，评聘不满</a:t>
            </a:r>
            <a:r>
              <a:rPr lang="en-US" altLang="en-US" sz="2400" b="1" dirty="0" smtClean="0">
                <a:latin typeface="楷体_GB2312" panose="02010609030101010101" pitchFamily="49" charset="-122"/>
                <a:ea typeface="楷体_GB2312" panose="02010609030101010101" pitchFamily="49" charset="-122"/>
              </a:rPr>
              <a:t>5</a:t>
            </a:r>
            <a:r>
              <a:rPr lang="zh-CN" altLang="en-US" sz="2400" b="1" dirty="0" smtClean="0">
                <a:latin typeface="楷体_GB2312" panose="02010609030101010101" pitchFamily="49" charset="-122"/>
                <a:ea typeface="楷体_GB2312" panose="02010609030101010101" pitchFamily="49" charset="-122"/>
              </a:rPr>
              <a:t>年，应重新评聘”的规定限制。</a:t>
            </a:r>
            <a:endParaRPr lang="zh-CN" altLang="en-US" sz="2400" b="1" dirty="0" smtClean="0">
              <a:latin typeface="楷体_GB2312" panose="02010609030101010101" pitchFamily="49" charset="-122"/>
              <a:ea typeface="楷体_GB2312" panose="02010609030101010101" pitchFamily="49" charset="-122"/>
            </a:endParaRPr>
          </a:p>
          <a:p>
            <a:r>
              <a:rPr lang="zh-CN" altLang="en-US" sz="2400" b="1" dirty="0" smtClean="0">
                <a:latin typeface="楷体_GB2312" panose="02010609030101010101" pitchFamily="49" charset="-122"/>
                <a:ea typeface="楷体_GB2312" panose="02010609030101010101" pitchFamily="49" charset="-122"/>
              </a:rPr>
              <a:t>    符合乡村教师申报评审条件的教师，若</a:t>
            </a:r>
            <a:r>
              <a:rPr lang="zh-CN" altLang="en-US" sz="2400" b="1" dirty="0" smtClean="0">
                <a:solidFill>
                  <a:srgbClr val="FF0000"/>
                </a:solidFill>
                <a:latin typeface="楷体_GB2312" panose="02010609030101010101" pitchFamily="49" charset="-122"/>
                <a:ea typeface="楷体_GB2312" panose="02010609030101010101" pitchFamily="49" charset="-122"/>
              </a:rPr>
              <a:t>选择按照普通教师类别申报评审</a:t>
            </a:r>
            <a:r>
              <a:rPr lang="zh-CN" altLang="en-US" sz="2400" b="1" dirty="0" smtClean="0">
                <a:latin typeface="楷体_GB2312" panose="02010609030101010101" pitchFamily="49" charset="-122"/>
                <a:ea typeface="楷体_GB2312" panose="02010609030101010101" pitchFamily="49" charset="-122"/>
              </a:rPr>
              <a:t>的，将按照普通教师评审条件执行，且</a:t>
            </a:r>
            <a:r>
              <a:rPr lang="zh-CN" altLang="en-US" sz="2400" b="1" dirty="0" smtClean="0">
                <a:solidFill>
                  <a:srgbClr val="FF0000"/>
                </a:solidFill>
                <a:latin typeface="楷体_GB2312" panose="02010609030101010101" pitchFamily="49" charset="-122"/>
                <a:ea typeface="楷体_GB2312" panose="02010609030101010101" pitchFamily="49" charset="-122"/>
              </a:rPr>
              <a:t>不享受</a:t>
            </a:r>
            <a:r>
              <a:rPr lang="zh-CN" altLang="en-US" sz="2400" b="1" dirty="0" smtClean="0">
                <a:latin typeface="楷体_GB2312" panose="02010609030101010101" pitchFamily="49" charset="-122"/>
                <a:ea typeface="楷体_GB2312" panose="02010609030101010101" pitchFamily="49" charset="-122"/>
              </a:rPr>
              <a:t>苏人社发</a:t>
            </a:r>
            <a:r>
              <a:rPr lang="en-US" altLang="zh-CN" sz="2400" b="1" dirty="0" smtClean="0">
                <a:latin typeface="楷体_GB2312" panose="02010609030101010101" pitchFamily="49" charset="-122"/>
                <a:ea typeface="楷体_GB2312" panose="02010609030101010101" pitchFamily="49" charset="-122"/>
              </a:rPr>
              <a:t>〔</a:t>
            </a:r>
            <a:r>
              <a:rPr lang="en-US" altLang="en-US" sz="2400" b="1" dirty="0" smtClean="0">
                <a:latin typeface="楷体_GB2312" panose="02010609030101010101" pitchFamily="49" charset="-122"/>
                <a:ea typeface="楷体_GB2312" panose="02010609030101010101" pitchFamily="49" charset="-122"/>
              </a:rPr>
              <a:t>2016</a:t>
            </a:r>
            <a:r>
              <a:rPr lang="en-US" altLang="zh-CN" sz="2400" b="1" dirty="0" smtClean="0">
                <a:latin typeface="楷体_GB2312" panose="02010609030101010101" pitchFamily="49" charset="-122"/>
                <a:ea typeface="楷体_GB2312" panose="02010609030101010101" pitchFamily="49" charset="-122"/>
              </a:rPr>
              <a:t>〕</a:t>
            </a:r>
            <a:r>
              <a:rPr lang="en-US" altLang="en-US" sz="2400" b="1" dirty="0" smtClean="0">
                <a:latin typeface="楷体_GB2312" panose="02010609030101010101" pitchFamily="49" charset="-122"/>
                <a:ea typeface="楷体_GB2312" panose="02010609030101010101" pitchFamily="49" charset="-122"/>
              </a:rPr>
              <a:t>202</a:t>
            </a:r>
            <a:r>
              <a:rPr lang="zh-CN" altLang="en-US" sz="2400" b="1" dirty="0" smtClean="0">
                <a:latin typeface="楷体_GB2312" panose="02010609030101010101" pitchFamily="49" charset="-122"/>
                <a:ea typeface="楷体_GB2312" panose="02010609030101010101" pitchFamily="49" charset="-122"/>
              </a:rPr>
              <a:t>号文件关于“没有岗位空缺的，可分别按人社部门核准的正高级、副高级专业技术岗位数量的</a:t>
            </a:r>
            <a:r>
              <a:rPr lang="en-US" altLang="en-US" sz="2400" b="1" dirty="0" smtClean="0">
                <a:latin typeface="楷体_GB2312" panose="02010609030101010101" pitchFamily="49" charset="-122"/>
                <a:ea typeface="楷体_GB2312" panose="02010609030101010101" pitchFamily="49" charset="-122"/>
              </a:rPr>
              <a:t>20%</a:t>
            </a:r>
            <a:r>
              <a:rPr lang="zh-CN" altLang="en-US" sz="2400" b="1" dirty="0" smtClean="0">
                <a:latin typeface="楷体_GB2312" panose="02010609030101010101" pitchFamily="49" charset="-122"/>
                <a:ea typeface="楷体_GB2312" panose="02010609030101010101" pitchFamily="49" charset="-122"/>
              </a:rPr>
              <a:t>超岗位评聘”的规定。评审通过后，</a:t>
            </a:r>
            <a:r>
              <a:rPr lang="zh-CN" altLang="en-US" sz="2400" b="1" dirty="0" smtClean="0">
                <a:solidFill>
                  <a:srgbClr val="FF0000"/>
                </a:solidFill>
                <a:latin typeface="楷体_GB2312" panose="02010609030101010101" pitchFamily="49" charset="-122"/>
                <a:ea typeface="楷体_GB2312" panose="02010609030101010101" pitchFamily="49" charset="-122"/>
              </a:rPr>
              <a:t>不受</a:t>
            </a:r>
            <a:r>
              <a:rPr lang="zh-CN" altLang="en-US" sz="2400" b="1" dirty="0" smtClean="0">
                <a:latin typeface="楷体_GB2312" panose="02010609030101010101" pitchFamily="49" charset="-122"/>
                <a:ea typeface="楷体_GB2312" panose="02010609030101010101" pitchFamily="49" charset="-122"/>
              </a:rPr>
              <a:t>“由乡村学校教师岗位流动到非乡村教师岗位，评聘不满</a:t>
            </a:r>
            <a:r>
              <a:rPr lang="en-US" altLang="en-US" sz="2400" b="1" dirty="0" smtClean="0">
                <a:latin typeface="楷体_GB2312" panose="02010609030101010101" pitchFamily="49" charset="-122"/>
                <a:ea typeface="楷体_GB2312" panose="02010609030101010101" pitchFamily="49" charset="-122"/>
              </a:rPr>
              <a:t>5</a:t>
            </a:r>
            <a:r>
              <a:rPr lang="zh-CN" altLang="en-US" sz="2400" b="1" dirty="0" smtClean="0">
                <a:latin typeface="楷体_GB2312" panose="02010609030101010101" pitchFamily="49" charset="-122"/>
                <a:ea typeface="楷体_GB2312" panose="02010609030101010101" pitchFamily="49" charset="-122"/>
              </a:rPr>
              <a:t>年，应重新评聘”的规定限制。</a:t>
            </a:r>
            <a:endParaRPr lang="en-US" altLang="zh-CN" sz="24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pic>
        <p:nvPicPr>
          <p:cNvPr id="4" name="图片 3" descr="2.jpg"/>
          <p:cNvPicPr>
            <a:picLocks noChangeAspect="1"/>
          </p:cNvPicPr>
          <p:nvPr/>
        </p:nvPicPr>
        <p:blipFill>
          <a:blip r:embed="rId1"/>
          <a:stretch>
            <a:fillRect/>
          </a:stretch>
        </p:blipFill>
        <p:spPr>
          <a:xfrm>
            <a:off x="2000232" y="928670"/>
            <a:ext cx="4991100" cy="5543550"/>
          </a:xfrm>
          <a:prstGeom prst="rect">
            <a:avLst/>
          </a:prstGeom>
        </p:spPr>
      </p:pic>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sp>
        <p:nvSpPr>
          <p:cNvPr id="47107" name="Rectangle 3"/>
          <p:cNvSpPr>
            <a:spLocks noChangeArrowheads="1"/>
          </p:cNvSpPr>
          <p:nvPr/>
        </p:nvSpPr>
        <p:spPr bwMode="auto">
          <a:xfrm>
            <a:off x="785786" y="1857364"/>
            <a:ext cx="7632700" cy="2677656"/>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50000"/>
              </a:lnSpc>
            </a:pPr>
            <a:r>
              <a:rPr lang="zh-CN" altLang="en-US" sz="2800" b="1" dirty="0" smtClean="0">
                <a:latin typeface="楷体_GB2312" panose="02010609030101010101" pitchFamily="49" charset="-122"/>
                <a:ea typeface="楷体_GB2312" panose="02010609030101010101" pitchFamily="49" charset="-122"/>
              </a:rPr>
              <a:t>    各辖市、区要结合实际，建立乡村学校动态管理机制，根据乡镇区划调整等情况，认真研究分析，合理界定本地区乡村学校范围，每两年对乡村学校清单目录核查更新一次。</a:t>
            </a:r>
            <a:endParaRPr lang="en-US" altLang="zh-CN" sz="28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title"/>
          </p:nvPr>
        </p:nvSpPr>
        <p:spPr/>
        <p:txBody>
          <a:bodyPr/>
          <a:lstStyle/>
          <a:p>
            <a:r>
              <a:rPr lang="zh-CN" altLang="en-US" dirty="0"/>
              <a:t>评审条件</a:t>
            </a:r>
            <a:r>
              <a:rPr lang="en-US" altLang="zh-CN" dirty="0"/>
              <a:t>-</a:t>
            </a:r>
            <a:r>
              <a:rPr lang="zh-CN" altLang="en-US" dirty="0"/>
              <a:t>关于评审细则</a:t>
            </a:r>
            <a:endParaRPr lang="zh-CN" altLang="en-US" dirty="0"/>
          </a:p>
        </p:txBody>
      </p:sp>
      <p:sp>
        <p:nvSpPr>
          <p:cNvPr id="19458" name="Rectangle 2"/>
          <p:cNvSpPr>
            <a:spLocks noGrp="1" noChangeArrowheads="1"/>
          </p:cNvSpPr>
          <p:nvPr>
            <p:ph idx="1"/>
          </p:nvPr>
        </p:nvSpPr>
        <p:spPr>
          <a:xfrm>
            <a:off x="214282" y="1285860"/>
            <a:ext cx="8388350" cy="4786346"/>
          </a:xfrm>
        </p:spPr>
        <p:txBody>
          <a:bodyPr>
            <a:normAutofit fontScale="80000"/>
          </a:bodyPr>
          <a:lstStyle/>
          <a:p>
            <a:pPr>
              <a:lnSpc>
                <a:spcPct val="150000"/>
              </a:lnSpc>
              <a:spcBef>
                <a:spcPct val="0"/>
              </a:spcBef>
              <a:buNone/>
            </a:pPr>
            <a:r>
              <a:rPr lang="en-US" altLang="zh-CN" sz="2800" dirty="0" smtClean="0">
                <a:latin typeface="楷体_GB2312" panose="02010609030101010101" pitchFamily="49" charset="-122"/>
                <a:ea typeface="楷体_GB2312" panose="02010609030101010101" pitchFamily="49" charset="-122"/>
              </a:rPr>
              <a:t> 2022</a:t>
            </a:r>
            <a:r>
              <a:rPr lang="zh-CN" altLang="en-US" sz="2800" dirty="0" smtClean="0">
                <a:latin typeface="楷体_GB2312" panose="02010609030101010101" pitchFamily="49" charset="-122"/>
                <a:ea typeface="楷体_GB2312" panose="02010609030101010101" pitchFamily="49" charset="-122"/>
              </a:rPr>
              <a:t>年评审细则与</a:t>
            </a:r>
            <a:r>
              <a:rPr lang="en-US" altLang="zh-CN" sz="2800" dirty="0" smtClean="0">
                <a:latin typeface="楷体_GB2312" panose="02010609030101010101" pitchFamily="49" charset="-122"/>
                <a:ea typeface="楷体_GB2312" panose="02010609030101010101" pitchFamily="49" charset="-122"/>
              </a:rPr>
              <a:t>2021</a:t>
            </a:r>
            <a:r>
              <a:rPr lang="zh-CN" altLang="en-US" sz="2800" dirty="0" smtClean="0">
                <a:latin typeface="楷体_GB2312" panose="02010609030101010101" pitchFamily="49" charset="-122"/>
                <a:ea typeface="楷体_GB2312" panose="02010609030101010101" pitchFamily="49" charset="-122"/>
              </a:rPr>
              <a:t>年评审细则基本保持一致。</a:t>
            </a:r>
            <a:endParaRPr lang="zh-CN" altLang="en-US" sz="2800" dirty="0" smtClean="0">
              <a:latin typeface="楷体_GB2312" panose="02010609030101010101" pitchFamily="49" charset="-122"/>
              <a:ea typeface="楷体_GB2312" panose="02010609030101010101" pitchFamily="49" charset="-122"/>
            </a:endParaRPr>
          </a:p>
          <a:p>
            <a:pPr algn="l">
              <a:lnSpc>
                <a:spcPct val="150000"/>
              </a:lnSpc>
              <a:buNone/>
            </a:pPr>
            <a:r>
              <a:rPr lang="en-US" altLang="zh-CN" sz="2800" dirty="0" smtClean="0">
                <a:solidFill>
                  <a:schemeClr val="tx1"/>
                </a:solidFill>
                <a:latin typeface="楷体_GB2312" panose="02010609030101010101" pitchFamily="49" charset="-122"/>
                <a:ea typeface="楷体_GB2312" panose="02010609030101010101" pitchFamily="49" charset="-122"/>
              </a:rPr>
              <a:t> </a:t>
            </a:r>
            <a:r>
              <a:rPr lang="zh-CN" altLang="en-US" sz="2800" dirty="0" smtClean="0">
                <a:solidFill>
                  <a:schemeClr val="tx1"/>
                </a:solidFill>
                <a:latin typeface="楷体_GB2312" panose="02010609030101010101" pitchFamily="49" charset="-122"/>
                <a:ea typeface="楷体_GB2312" panose="02010609030101010101" pitchFamily="49" charset="-122"/>
              </a:rPr>
              <a:t>关于乡村教师参评一级、高级教科研要求细则有一处新增：</a:t>
            </a:r>
            <a:endParaRPr lang="zh-CN" altLang="en-US" sz="2800" dirty="0" smtClean="0">
              <a:solidFill>
                <a:schemeClr val="tx1"/>
              </a:solidFill>
              <a:latin typeface="楷体_GB2312" panose="02010609030101010101" pitchFamily="49" charset="-122"/>
              <a:ea typeface="楷体_GB2312" panose="02010609030101010101" pitchFamily="49" charset="-122"/>
            </a:endParaRPr>
          </a:p>
          <a:p>
            <a:pPr algn="l">
              <a:lnSpc>
                <a:spcPct val="150000"/>
              </a:lnSpc>
              <a:buNone/>
            </a:pPr>
            <a:r>
              <a:rPr lang="en-US" altLang="zh-CN" sz="2800" dirty="0" smtClean="0">
                <a:solidFill>
                  <a:schemeClr val="tx1"/>
                </a:solidFill>
                <a:latin typeface="楷体_GB2312" panose="02010609030101010101" pitchFamily="49" charset="-122"/>
                <a:ea typeface="楷体_GB2312" panose="02010609030101010101" pitchFamily="49" charset="-122"/>
              </a:rPr>
              <a:t>“</a:t>
            </a:r>
            <a:r>
              <a:rPr lang="zh-CN" altLang="en-US" sz="2800" dirty="0" smtClean="0">
                <a:solidFill>
                  <a:schemeClr val="tx1"/>
                </a:solidFill>
                <a:latin typeface="楷体_GB2312" panose="02010609030101010101" pitchFamily="49" charset="-122"/>
                <a:ea typeface="楷体_GB2312" panose="02010609030101010101" pitchFamily="49" charset="-122"/>
              </a:rPr>
              <a:t>在乡村学校任教满10年且申报之时仍在乡村学校工作的教师，对其论文发表、课题研究不做硬性规定，</a:t>
            </a:r>
            <a:r>
              <a:rPr lang="zh-CN" altLang="en-US" sz="2800" dirty="0" smtClean="0">
                <a:solidFill>
                  <a:srgbClr val="FF0000"/>
                </a:solidFill>
                <a:latin typeface="楷体_GB2312" panose="02010609030101010101" pitchFamily="49" charset="-122"/>
                <a:ea typeface="楷体_GB2312" panose="02010609030101010101" pitchFamily="49" charset="-122"/>
              </a:rPr>
              <a:t>可用研究报告、教学教法经验总结等经专业评价和学校公示、认可的教学成果替代</a:t>
            </a:r>
            <a:r>
              <a:rPr lang="en-US" altLang="zh-CN" sz="2800" dirty="0" smtClean="0">
                <a:latin typeface="楷体_GB2312" panose="02010609030101010101" pitchFamily="49" charset="-122"/>
                <a:ea typeface="楷体_GB2312" panose="02010609030101010101" pitchFamily="49" charset="-122"/>
                <a:sym typeface="+mn-ea"/>
              </a:rPr>
              <a:t>”</a:t>
            </a:r>
            <a:endParaRPr lang="en-US" altLang="zh-CN" sz="2800" dirty="0" smtClean="0">
              <a:latin typeface="楷体_GB2312" panose="02010609030101010101" pitchFamily="49" charset="-122"/>
              <a:ea typeface="楷体_GB2312" panose="02010609030101010101" pitchFamily="49" charset="-122"/>
              <a:sym typeface="+mn-ea"/>
            </a:endParaRPr>
          </a:p>
          <a:p>
            <a:pPr algn="l">
              <a:lnSpc>
                <a:spcPct val="150000"/>
              </a:lnSpc>
              <a:buNone/>
            </a:pPr>
            <a:r>
              <a:rPr lang="zh-CN" altLang="en-US" sz="2800" dirty="0" smtClean="0">
                <a:solidFill>
                  <a:schemeClr val="tx1"/>
                </a:solidFill>
                <a:latin typeface="楷体_GB2312" panose="02010609030101010101" pitchFamily="49" charset="-122"/>
                <a:ea typeface="楷体_GB2312" panose="02010609030101010101" pitchFamily="49" charset="-122"/>
              </a:rPr>
              <a:t> 乡村教师无论是否以乡村教师身份申报，均适用此规定</a:t>
            </a:r>
            <a:r>
              <a:rPr lang="zh-CN" altLang="en-US" sz="2800" dirty="0" smtClean="0">
                <a:latin typeface="楷体_GB2312" panose="02010609030101010101" pitchFamily="49" charset="-122"/>
                <a:ea typeface="楷体_GB2312" panose="02010609030101010101" pitchFamily="49" charset="-122"/>
                <a:sym typeface="+mn-ea"/>
              </a:rPr>
              <a:t>。</a:t>
            </a:r>
            <a:endParaRPr lang="zh-CN" altLang="en-US" sz="2800" dirty="0" smtClean="0">
              <a:solidFill>
                <a:schemeClr val="tx1"/>
              </a:solidFill>
              <a:latin typeface="楷体_GB2312" panose="02010609030101010101" pitchFamily="49" charset="-122"/>
              <a:ea typeface="楷体_GB2312" panose="02010609030101010101" pitchFamily="49" charset="-122"/>
            </a:endParaRPr>
          </a:p>
          <a:p>
            <a:pPr algn="l">
              <a:lnSpc>
                <a:spcPct val="150000"/>
              </a:lnSpc>
              <a:buNone/>
            </a:pPr>
            <a:r>
              <a:rPr lang="zh-CN" altLang="en-US" sz="2800" dirty="0" smtClean="0">
                <a:solidFill>
                  <a:schemeClr val="tx1"/>
                </a:solidFill>
                <a:latin typeface="楷体_GB2312" panose="02010609030101010101" pitchFamily="49" charset="-122"/>
                <a:ea typeface="楷体_GB2312" panose="02010609030101010101" pitchFamily="49" charset="-122"/>
              </a:rPr>
              <a:t> </a:t>
            </a:r>
            <a:endParaRPr lang="en-US" altLang="zh-CN" sz="2800" dirty="0" smtClean="0">
              <a:solidFill>
                <a:schemeClr val="tx1"/>
              </a:solidFill>
              <a:latin typeface="楷体_GB2312" panose="02010609030101010101" pitchFamily="49" charset="-122"/>
              <a:ea typeface="楷体_GB2312" panose="02010609030101010101" pitchFamily="49" charset="-122"/>
            </a:endParaRPr>
          </a:p>
          <a:p>
            <a:pPr>
              <a:lnSpc>
                <a:spcPct val="150000"/>
              </a:lnSpc>
              <a:spcBef>
                <a:spcPct val="0"/>
              </a:spcBef>
              <a:buFont typeface="Wingdings" panose="05000000000000000000" pitchFamily="2" charset="2"/>
              <a:buNone/>
            </a:pPr>
            <a:endParaRPr lang="zh-CN" altLang="en-US" sz="3200"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zh-CN" altLang="en-US"/>
              <a:t>评审条件－关于出版物</a:t>
            </a:r>
            <a:endParaRPr lang="zh-CN" altLang="en-US"/>
          </a:p>
        </p:txBody>
      </p:sp>
      <p:sp>
        <p:nvSpPr>
          <p:cNvPr id="34826" name="Rectangle 10"/>
          <p:cNvSpPr>
            <a:spLocks noChangeArrowheads="1"/>
          </p:cNvSpPr>
          <p:nvPr/>
        </p:nvSpPr>
        <p:spPr bwMode="auto">
          <a:xfrm>
            <a:off x="255588" y="1028700"/>
            <a:ext cx="8888412" cy="5539105"/>
          </a:xfrm>
          <a:prstGeom prst="rect">
            <a:avLst/>
          </a:prstGeom>
          <a:noFill/>
          <a:ln w="9525">
            <a:noFill/>
            <a:miter lim="800000"/>
          </a:ln>
          <a:effectLst/>
        </p:spPr>
        <p:txBody>
          <a:bodyPr>
            <a:spAutoFit/>
          </a:bodyPr>
          <a:lstStyle/>
          <a:p>
            <a:br>
              <a:rPr lang="zh-CN" altLang="en-US" dirty="0">
                <a:solidFill>
                  <a:srgbClr val="0039AC"/>
                </a:solidFill>
                <a:ea typeface="宋体" panose="02010600030101010101" pitchFamily="2" charset="-122"/>
              </a:rPr>
            </a:br>
            <a:r>
              <a:rPr lang="en-US" altLang="zh-CN" sz="2800" b="1" dirty="0">
                <a:solidFill>
                  <a:srgbClr val="080808"/>
                </a:solidFill>
                <a:ea typeface="宋体" panose="02010600030101010101" pitchFamily="2" charset="-122"/>
              </a:rPr>
              <a:t>1</a:t>
            </a:r>
            <a:r>
              <a:rPr lang="zh-CN" altLang="en-US" sz="2800" b="1" dirty="0">
                <a:solidFill>
                  <a:srgbClr val="080808"/>
                </a:solidFill>
                <a:ea typeface="宋体" panose="02010600030101010101" pitchFamily="2" charset="-122"/>
              </a:rPr>
              <a:t>、正规刊物发表</a:t>
            </a:r>
            <a:r>
              <a:rPr lang="en-US" altLang="zh-CN" sz="2800" b="1" dirty="0">
                <a:solidFill>
                  <a:srgbClr val="080808"/>
                </a:solidFill>
                <a:ea typeface="宋体" panose="02010600030101010101" pitchFamily="2" charset="-122"/>
              </a:rPr>
              <a:t>—</a:t>
            </a:r>
            <a:endParaRPr lang="en-US" altLang="zh-CN" sz="2800" b="1" dirty="0">
              <a:solidFill>
                <a:srgbClr val="080808"/>
              </a:solidFill>
              <a:ea typeface="宋体" panose="02010600030101010101" pitchFamily="2" charset="-122"/>
            </a:endParaRPr>
          </a:p>
          <a:p>
            <a:r>
              <a:rPr lang="zh-CN" altLang="en-US" sz="2800" dirty="0" smtClean="0">
                <a:solidFill>
                  <a:srgbClr val="080808"/>
                </a:solidFill>
                <a:ea typeface="宋体" panose="02010600030101010101" pitchFamily="2" charset="-122"/>
              </a:rPr>
              <a:t>可在“国家新闻出版署”网站的“办事服务”栏目查询刊物的信息。</a:t>
            </a:r>
            <a:endParaRPr lang="zh-CN" altLang="en-US" sz="2800" dirty="0">
              <a:solidFill>
                <a:srgbClr val="080808"/>
              </a:solidFill>
              <a:ea typeface="宋体" panose="02010600030101010101" pitchFamily="2" charset="-122"/>
            </a:endParaRPr>
          </a:p>
          <a:p>
            <a:br>
              <a:rPr lang="zh-CN" altLang="en-US" sz="2800" dirty="0">
                <a:solidFill>
                  <a:srgbClr val="080808"/>
                </a:solidFill>
                <a:ea typeface="宋体" panose="02010600030101010101" pitchFamily="2" charset="-122"/>
              </a:rPr>
            </a:br>
            <a:r>
              <a:rPr lang="en-US" altLang="zh-CN" sz="2800" b="1" dirty="0">
                <a:solidFill>
                  <a:srgbClr val="080808"/>
                </a:solidFill>
                <a:ea typeface="宋体" panose="02010600030101010101" pitchFamily="2" charset="-122"/>
              </a:rPr>
              <a:t>2</a:t>
            </a:r>
            <a:r>
              <a:rPr lang="zh-CN" altLang="en-US" sz="2800" b="1" dirty="0">
                <a:solidFill>
                  <a:srgbClr val="080808"/>
                </a:solidFill>
                <a:ea typeface="宋体" panose="02010600030101010101" pitchFamily="2" charset="-122"/>
              </a:rPr>
              <a:t>、认可的无公开刊号的出版物：</a:t>
            </a:r>
            <a:br>
              <a:rPr lang="zh-CN" altLang="en-US" sz="2800" dirty="0">
                <a:solidFill>
                  <a:srgbClr val="080808"/>
                </a:solidFill>
                <a:ea typeface="宋体" panose="02010600030101010101" pitchFamily="2" charset="-122"/>
              </a:rPr>
            </a:b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1</a:t>
            </a: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常州教师教育</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a:t>
            </a:r>
            <a:br>
              <a:rPr lang="zh-CN" altLang="en-US" sz="2800" dirty="0">
                <a:solidFill>
                  <a:srgbClr val="080808"/>
                </a:solidFill>
                <a:ea typeface="宋体" panose="02010600030101010101" pitchFamily="2" charset="-122"/>
              </a:rPr>
            </a:b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2</a:t>
            </a: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常州</a:t>
            </a:r>
            <a:r>
              <a:rPr lang="zh-CN" altLang="en-US" sz="2800" dirty="0" smtClean="0">
                <a:solidFill>
                  <a:srgbClr val="080808"/>
                </a:solidFill>
                <a:ea typeface="宋体" panose="02010600030101010101" pitchFamily="2" charset="-122"/>
              </a:rPr>
              <a:t>教育</a:t>
            </a:r>
            <a:r>
              <a:rPr lang="en-US" altLang="zh-CN" sz="2800" dirty="0" smtClean="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a:t>
            </a:r>
            <a:br>
              <a:rPr lang="zh-CN" altLang="en-US" sz="2800" dirty="0">
                <a:solidFill>
                  <a:srgbClr val="080808"/>
                </a:solidFill>
                <a:ea typeface="宋体" panose="02010600030101010101" pitchFamily="2" charset="-122"/>
              </a:rPr>
            </a:b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3</a:t>
            </a:r>
            <a:r>
              <a:rPr lang="zh-CN" altLang="en-US" sz="2800" dirty="0">
                <a:solidFill>
                  <a:srgbClr val="080808"/>
                </a:solidFill>
                <a:ea typeface="宋体" panose="02010600030101010101" pitchFamily="2" charset="-122"/>
              </a:rPr>
              <a:t>）常州电大</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学苑</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a:t>
            </a:r>
            <a:endParaRPr lang="zh-CN" altLang="en-US" sz="2800" dirty="0">
              <a:solidFill>
                <a:srgbClr val="080808"/>
              </a:solidFill>
              <a:ea typeface="宋体" panose="02010600030101010101" pitchFamily="2" charset="-122"/>
            </a:endParaRPr>
          </a:p>
          <a:p>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4</a:t>
            </a: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常州终身教育</a:t>
            </a:r>
            <a:r>
              <a:rPr lang="en-US" altLang="zh-CN" sz="2800" dirty="0">
                <a:solidFill>
                  <a:srgbClr val="080808"/>
                </a:solidFill>
                <a:ea typeface="宋体" panose="02010600030101010101" pitchFamily="2" charset="-122"/>
              </a:rPr>
              <a:t>》</a:t>
            </a:r>
            <a:br>
              <a:rPr lang="en-US" altLang="zh-CN" sz="2800" dirty="0">
                <a:solidFill>
                  <a:srgbClr val="080808"/>
                </a:solidFill>
                <a:ea typeface="宋体" panose="02010600030101010101" pitchFamily="2" charset="-122"/>
              </a:rPr>
            </a:b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5</a:t>
            </a:r>
            <a:r>
              <a:rPr lang="zh-CN" altLang="en-US" sz="2800" dirty="0">
                <a:solidFill>
                  <a:srgbClr val="080808"/>
                </a:solidFill>
                <a:ea typeface="宋体" panose="02010600030101010101" pitchFamily="2" charset="-122"/>
              </a:rPr>
              <a:t>）市</a:t>
            </a:r>
            <a:r>
              <a:rPr lang="zh-CN" altLang="en-US" sz="2800" dirty="0" smtClean="0">
                <a:solidFill>
                  <a:srgbClr val="080808"/>
                </a:solidFill>
                <a:ea typeface="宋体" panose="02010600030101010101" pitchFamily="2" charset="-122"/>
              </a:rPr>
              <a:t>教科院</a:t>
            </a:r>
            <a:r>
              <a:rPr lang="en-US" altLang="zh-CN" sz="2800" dirty="0" smtClean="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课程与教学</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视作省级刊物。</a:t>
            </a:r>
            <a:br>
              <a:rPr lang="zh-CN" altLang="en-US" sz="2800" dirty="0">
                <a:solidFill>
                  <a:srgbClr val="080808"/>
                </a:solidFill>
                <a:ea typeface="宋体" panose="02010600030101010101" pitchFamily="2" charset="-122"/>
              </a:rPr>
            </a:br>
            <a:r>
              <a:rPr lang="en-US" altLang="zh-CN" sz="2800" b="1" dirty="0">
                <a:solidFill>
                  <a:srgbClr val="080808"/>
                </a:solidFill>
                <a:ea typeface="宋体" panose="02010600030101010101" pitchFamily="2" charset="-122"/>
              </a:rPr>
              <a:t>3</a:t>
            </a:r>
            <a:r>
              <a:rPr lang="zh-CN" altLang="en-US" sz="2800" b="1" dirty="0">
                <a:solidFill>
                  <a:srgbClr val="080808"/>
                </a:solidFill>
                <a:ea typeface="宋体" panose="02010600030101010101" pitchFamily="2" charset="-122"/>
              </a:rPr>
              <a:t>、</a:t>
            </a:r>
            <a:r>
              <a:rPr lang="en-US" altLang="zh-CN" sz="2800" b="1" dirty="0">
                <a:solidFill>
                  <a:srgbClr val="080808"/>
                </a:solidFill>
                <a:ea typeface="宋体" panose="02010600030101010101" pitchFamily="2" charset="-122"/>
              </a:rPr>
              <a:t>《</a:t>
            </a:r>
            <a:r>
              <a:rPr lang="zh-CN" altLang="en-US" sz="2800" b="1" dirty="0">
                <a:solidFill>
                  <a:srgbClr val="080808"/>
                </a:solidFill>
                <a:ea typeface="宋体" panose="02010600030101010101" pitchFamily="2" charset="-122"/>
              </a:rPr>
              <a:t>常州日报</a:t>
            </a:r>
            <a:r>
              <a:rPr lang="en-US" altLang="zh-CN" sz="2800" b="1" dirty="0">
                <a:solidFill>
                  <a:srgbClr val="080808"/>
                </a:solidFill>
                <a:ea typeface="宋体" panose="02010600030101010101" pitchFamily="2" charset="-122"/>
              </a:rPr>
              <a:t>》</a:t>
            </a:r>
            <a:r>
              <a:rPr lang="zh-CN" altLang="en-US" sz="2800" b="1" dirty="0">
                <a:solidFill>
                  <a:srgbClr val="080808"/>
                </a:solidFill>
                <a:ea typeface="宋体" panose="02010600030101010101" pitchFamily="2" charset="-122"/>
              </a:rPr>
              <a:t>和</a:t>
            </a:r>
            <a:r>
              <a:rPr lang="en-US" altLang="zh-CN" sz="2800" b="1" dirty="0">
                <a:solidFill>
                  <a:srgbClr val="080808"/>
                </a:solidFill>
                <a:ea typeface="宋体" panose="02010600030101010101" pitchFamily="2" charset="-122"/>
              </a:rPr>
              <a:t>《</a:t>
            </a:r>
            <a:r>
              <a:rPr lang="zh-CN" altLang="en-US" sz="2800" b="1" dirty="0">
                <a:solidFill>
                  <a:srgbClr val="080808"/>
                </a:solidFill>
                <a:ea typeface="宋体" panose="02010600030101010101" pitchFamily="2" charset="-122"/>
              </a:rPr>
              <a:t>常州晚报</a:t>
            </a:r>
            <a:r>
              <a:rPr lang="en-US" altLang="zh-CN" sz="2800" b="1" dirty="0">
                <a:solidFill>
                  <a:srgbClr val="080808"/>
                </a:solidFill>
                <a:ea typeface="宋体" panose="02010600030101010101" pitchFamily="2" charset="-122"/>
              </a:rPr>
              <a:t>》</a:t>
            </a:r>
            <a:r>
              <a:rPr lang="zh-CN" altLang="en-US" sz="2800" b="1" dirty="0">
                <a:solidFill>
                  <a:srgbClr val="080808"/>
                </a:solidFill>
                <a:ea typeface="宋体" panose="02010600030101010101" pitchFamily="2" charset="-122"/>
              </a:rPr>
              <a:t>教育版上发表的论文也认可。</a:t>
            </a:r>
            <a:endParaRPr lang="zh-CN" altLang="en-US" sz="2800" b="1" dirty="0">
              <a:solidFill>
                <a:srgbClr val="080808"/>
              </a:solidFill>
              <a:ea typeface="宋体" panose="02010600030101010101" pitchFamily="2" charset="-122"/>
            </a:endParaRPr>
          </a:p>
        </p:txBody>
      </p:sp>
      <p:sp>
        <p:nvSpPr>
          <p:cNvPr id="34827" name="AutoShape 11"/>
          <p:cNvSpPr/>
          <p:nvPr/>
        </p:nvSpPr>
        <p:spPr bwMode="auto">
          <a:xfrm>
            <a:off x="4500562" y="3714752"/>
            <a:ext cx="431800" cy="1368425"/>
          </a:xfrm>
          <a:prstGeom prst="rightBrace">
            <a:avLst>
              <a:gd name="adj1" fmla="val 26409"/>
              <a:gd name="adj2" fmla="val 50000"/>
            </a:avLst>
          </a:prstGeom>
          <a:noFill/>
          <a:ln w="9525">
            <a:solidFill>
              <a:schemeClr val="tx1"/>
            </a:solidFill>
            <a:round/>
          </a:ln>
          <a:effectLst/>
        </p:spPr>
        <p:txBody>
          <a:bodyPr wrap="none" anchor="ctr"/>
          <a:lstStyle/>
          <a:p>
            <a:pPr algn="ctr"/>
            <a:r>
              <a:rPr lang="zh-CN" altLang="en-US"/>
              <a:t>          </a:t>
            </a:r>
            <a:endParaRPr lang="zh-CN" altLang="en-US"/>
          </a:p>
        </p:txBody>
      </p:sp>
      <p:sp>
        <p:nvSpPr>
          <p:cNvPr id="34828" name="Text Box 12"/>
          <p:cNvSpPr txBox="1">
            <a:spLocks noChangeArrowheads="1"/>
          </p:cNvSpPr>
          <p:nvPr/>
        </p:nvSpPr>
        <p:spPr bwMode="auto">
          <a:xfrm>
            <a:off x="5072066" y="4071942"/>
            <a:ext cx="2952750" cy="519113"/>
          </a:xfrm>
          <a:prstGeom prst="rect">
            <a:avLst/>
          </a:prstGeom>
          <a:noFill/>
          <a:ln w="9525">
            <a:noFill/>
            <a:miter lim="800000"/>
          </a:ln>
          <a:effectLst>
            <a:outerShdw dist="17961" dir="13500000" algn="ctr" rotWithShape="0">
              <a:schemeClr val="bg1"/>
            </a:outerShdw>
          </a:effectLst>
        </p:spPr>
        <p:txBody>
          <a:bodyPr>
            <a:spAutoFit/>
          </a:bodyPr>
          <a:lstStyle/>
          <a:p>
            <a:pPr>
              <a:spcBef>
                <a:spcPct val="50000"/>
              </a:spcBef>
            </a:pPr>
            <a:r>
              <a:rPr lang="zh-CN" altLang="en-US" sz="2800" dirty="0">
                <a:ea typeface="宋体" panose="02010600030101010101" pitchFamily="2" charset="-122"/>
              </a:rPr>
              <a:t>视作市级刊物</a:t>
            </a:r>
            <a:endParaRPr lang="zh-CN" altLang="en-US" sz="2800" dirty="0">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zh-CN" altLang="en-US"/>
              <a:t>评审条件－关于加权</a:t>
            </a:r>
            <a:endParaRPr lang="zh-CN" altLang="en-US"/>
          </a:p>
        </p:txBody>
      </p:sp>
      <p:sp>
        <p:nvSpPr>
          <p:cNvPr id="28675" name="Rectangle 3"/>
          <p:cNvSpPr>
            <a:spLocks noGrp="1" noChangeArrowheads="1"/>
          </p:cNvSpPr>
          <p:nvPr>
            <p:ph idx="1"/>
          </p:nvPr>
        </p:nvSpPr>
        <p:spPr>
          <a:xfrm>
            <a:off x="468313" y="1441450"/>
            <a:ext cx="8207375" cy="3859213"/>
          </a:xfrm>
        </p:spPr>
        <p:txBody>
          <a:bodyPr/>
          <a:lstStyle/>
          <a:p>
            <a:pPr marL="0" indent="0">
              <a:lnSpc>
                <a:spcPct val="130000"/>
              </a:lnSpc>
              <a:buFont typeface="Wingdings" panose="05000000000000000000" pitchFamily="2" charset="2"/>
              <a:buNone/>
            </a:pPr>
            <a:r>
              <a:rPr lang="zh-CN" altLang="en-US" sz="3200" b="0">
                <a:latin typeface="宋体" panose="02010600030101010101" pitchFamily="2" charset="-122"/>
                <a:ea typeface="宋体" panose="02010600030101010101" pitchFamily="2" charset="-122"/>
              </a:rPr>
              <a:t>    评审高级教师时，申报人员某一方面基本条件“略有欠缺”，可用</a:t>
            </a:r>
            <a:r>
              <a:rPr lang="zh-CN" altLang="en-US" sz="3200" b="0">
                <a:solidFill>
                  <a:srgbClr val="FF0000"/>
                </a:solidFill>
                <a:latin typeface="宋体" panose="02010600030101010101" pitchFamily="2" charset="-122"/>
                <a:ea typeface="宋体" panose="02010600030101010101" pitchFamily="2" charset="-122"/>
              </a:rPr>
              <a:t>同一方面</a:t>
            </a:r>
            <a:r>
              <a:rPr lang="zh-CN" altLang="en-US" sz="3200" b="0">
                <a:latin typeface="宋体" panose="02010600030101010101" pitchFamily="2" charset="-122"/>
                <a:ea typeface="宋体" panose="02010600030101010101" pitchFamily="2" charset="-122"/>
              </a:rPr>
              <a:t>的加权条件作适当弥补，且所有加权条件合计</a:t>
            </a:r>
            <a:r>
              <a:rPr lang="zh-CN" altLang="en-US" sz="3200" b="0">
                <a:solidFill>
                  <a:srgbClr val="FF0000"/>
                </a:solidFill>
                <a:latin typeface="宋体" panose="02010600030101010101" pitchFamily="2" charset="-122"/>
                <a:ea typeface="宋体" panose="02010600030101010101" pitchFamily="2" charset="-122"/>
              </a:rPr>
              <a:t>只能使用</a:t>
            </a:r>
            <a:r>
              <a:rPr lang="en-US" altLang="zh-CN" sz="3200" b="0">
                <a:solidFill>
                  <a:srgbClr val="FF0000"/>
                </a:solidFill>
                <a:latin typeface="宋体" panose="02010600030101010101" pitchFamily="2" charset="-122"/>
                <a:ea typeface="宋体" panose="02010600030101010101" pitchFamily="2" charset="-122"/>
              </a:rPr>
              <a:t>1</a:t>
            </a:r>
            <a:r>
              <a:rPr lang="zh-CN" altLang="en-US" sz="3200" b="0">
                <a:solidFill>
                  <a:srgbClr val="FF0000"/>
                </a:solidFill>
                <a:latin typeface="宋体" panose="02010600030101010101" pitchFamily="2" charset="-122"/>
                <a:ea typeface="宋体" panose="02010600030101010101" pitchFamily="2" charset="-122"/>
              </a:rPr>
              <a:t>次</a:t>
            </a:r>
            <a:r>
              <a:rPr lang="zh-CN" altLang="en-US" sz="3200" b="0">
                <a:latin typeface="宋体" panose="02010600030101010101" pitchFamily="2" charset="-122"/>
                <a:ea typeface="宋体" panose="02010600030101010101" pitchFamily="2" charset="-122"/>
              </a:rPr>
              <a:t>。</a:t>
            </a:r>
            <a:r>
              <a:rPr lang="zh-CN" altLang="en-US" sz="3200" b="0">
                <a:solidFill>
                  <a:srgbClr val="FF0000"/>
                </a:solidFill>
                <a:latin typeface="宋体" panose="02010600030101010101" pitchFamily="2" charset="-122"/>
                <a:ea typeface="宋体" panose="02010600030101010101" pitchFamily="2" charset="-122"/>
              </a:rPr>
              <a:t>“略有欠缺”的尺度</a:t>
            </a:r>
            <a:r>
              <a:rPr lang="zh-CN" altLang="en-US" sz="3200" b="0">
                <a:latin typeface="宋体" panose="02010600030101010101" pitchFamily="2" charset="-122"/>
                <a:ea typeface="宋体" panose="02010600030101010101" pitchFamily="2" charset="-122"/>
              </a:rPr>
              <a:t>须由评审委员会根据实际情况确定。 </a:t>
            </a:r>
            <a:endParaRPr lang="zh-CN" altLang="en-US" sz="3200" b="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zh-CN" altLang="en-US"/>
              <a:t>多元评价</a:t>
            </a:r>
            <a:endParaRPr lang="zh-CN" altLang="en-US"/>
          </a:p>
        </p:txBody>
      </p:sp>
      <p:sp>
        <p:nvSpPr>
          <p:cNvPr id="33795" name="Rectangle 3"/>
          <p:cNvSpPr>
            <a:spLocks noGrp="1" noChangeArrowheads="1"/>
          </p:cNvSpPr>
          <p:nvPr>
            <p:ph idx="1"/>
          </p:nvPr>
        </p:nvSpPr>
        <p:spPr>
          <a:xfrm>
            <a:off x="468313" y="836613"/>
            <a:ext cx="8496300" cy="4940300"/>
          </a:xfrm>
        </p:spPr>
        <p:txBody>
          <a:bodyPr/>
          <a:lstStyle/>
          <a:p>
            <a:pPr marL="0" indent="0">
              <a:lnSpc>
                <a:spcPct val="130000"/>
              </a:lnSpc>
              <a:spcBef>
                <a:spcPct val="0"/>
              </a:spcBef>
              <a:buFont typeface="Wingdings" panose="05000000000000000000" pitchFamily="2" charset="2"/>
              <a:buNone/>
            </a:pPr>
            <a:r>
              <a:rPr lang="zh-CN" altLang="en-US" sz="3000">
                <a:latin typeface="宋体" panose="02010600030101010101" pitchFamily="2" charset="-122"/>
                <a:ea typeface="宋体" panose="02010600030101010101" pitchFamily="2" charset="-122"/>
              </a:rPr>
              <a:t>一、免考对象</a:t>
            </a:r>
            <a:endParaRPr lang="zh-CN" altLang="en-US" sz="3000">
              <a:latin typeface="宋体" panose="02010600030101010101" pitchFamily="2" charset="-122"/>
              <a:ea typeface="宋体" panose="02010600030101010101" pitchFamily="2" charset="-122"/>
            </a:endParaRPr>
          </a:p>
          <a:p>
            <a:pPr marL="0" indent="0">
              <a:lnSpc>
                <a:spcPct val="130000"/>
              </a:lnSpc>
              <a:spcBef>
                <a:spcPct val="0"/>
              </a:spcBef>
              <a:buFont typeface="Wingdings" panose="05000000000000000000" pitchFamily="2" charset="2"/>
              <a:buNone/>
            </a:pPr>
            <a:endParaRPr lang="en-US" altLang="zh-CN" sz="3000" b="0">
              <a:latin typeface="宋体" panose="02010600030101010101" pitchFamily="2" charset="-122"/>
              <a:ea typeface="宋体" panose="02010600030101010101" pitchFamily="2" charset="-122"/>
            </a:endParaRPr>
          </a:p>
        </p:txBody>
      </p:sp>
      <p:sp>
        <p:nvSpPr>
          <p:cNvPr id="33796" name="Rectangle 4"/>
          <p:cNvSpPr>
            <a:spLocks noChangeArrowheads="1"/>
          </p:cNvSpPr>
          <p:nvPr/>
        </p:nvSpPr>
        <p:spPr bwMode="auto">
          <a:xfrm>
            <a:off x="539750" y="1541601"/>
            <a:ext cx="7981950" cy="3969385"/>
          </a:xfrm>
          <a:prstGeom prst="rect">
            <a:avLst/>
          </a:prstGeom>
          <a:noFill/>
          <a:ln w="9525">
            <a:noFill/>
            <a:miter lim="800000"/>
          </a:ln>
          <a:effectLst>
            <a:outerShdw dist="17961" dir="13500000" algn="ctr" rotWithShape="0">
              <a:schemeClr val="bg1"/>
            </a:outerShdw>
          </a:effectLst>
        </p:spPr>
        <p:txBody>
          <a:bodyPr anchor="ctr">
            <a:spAutoFit/>
          </a:bodyPr>
          <a:lstStyle/>
          <a:p>
            <a:pPr indent="406400">
              <a:lnSpc>
                <a:spcPct val="150000"/>
              </a:lnSpc>
            </a:pPr>
            <a:r>
              <a:rPr lang="zh-CN" altLang="en-US" sz="2800" b="1" dirty="0" smtClean="0">
                <a:solidFill>
                  <a:srgbClr val="FF0000"/>
                </a:solidFill>
                <a:latin typeface="楷体_GB2312" panose="02010609030101010101" pitchFamily="49" charset="-122"/>
                <a:ea typeface="楷体_GB2312" panose="02010609030101010101" pitchFamily="49" charset="-122"/>
              </a:rPr>
              <a:t>近</a:t>
            </a:r>
            <a:r>
              <a:rPr lang="en-US" altLang="zh-CN" sz="2800" b="1" dirty="0" smtClean="0">
                <a:solidFill>
                  <a:srgbClr val="FF0000"/>
                </a:solidFill>
                <a:latin typeface="楷体_GB2312" panose="02010609030101010101" pitchFamily="49" charset="-122"/>
                <a:ea typeface="楷体_GB2312" panose="02010609030101010101" pitchFamily="49" charset="-122"/>
              </a:rPr>
              <a:t>3</a:t>
            </a:r>
            <a:r>
              <a:rPr lang="zh-CN" altLang="en-US" sz="2800" b="1" dirty="0" smtClean="0">
                <a:solidFill>
                  <a:srgbClr val="FF0000"/>
                </a:solidFill>
                <a:latin typeface="楷体_GB2312" panose="02010609030101010101" pitchFamily="49" charset="-122"/>
                <a:ea typeface="楷体_GB2312" panose="02010609030101010101" pitchFamily="49" charset="-122"/>
              </a:rPr>
              <a:t>年</a:t>
            </a:r>
            <a:r>
              <a:rPr lang="zh-CN" altLang="en-US" sz="2800" b="1" dirty="0" smtClean="0">
                <a:latin typeface="楷体_GB2312" panose="02010609030101010101" pitchFamily="49" charset="-122"/>
                <a:ea typeface="楷体_GB2312" panose="02010609030101010101" pitchFamily="49" charset="-122"/>
              </a:rPr>
              <a:t>（</a:t>
            </a:r>
            <a:r>
              <a:rPr lang="en-US" altLang="zh-CN" sz="2800" b="1" dirty="0" smtClean="0">
                <a:latin typeface="楷体_GB2312" panose="02010609030101010101" pitchFamily="49" charset="-122"/>
                <a:ea typeface="楷体_GB2312" panose="02010609030101010101" pitchFamily="49" charset="-122"/>
              </a:rPr>
              <a:t>2019</a:t>
            </a:r>
            <a:r>
              <a:rPr lang="zh-CN" altLang="en-US" sz="2800" b="1" dirty="0" smtClean="0">
                <a:latin typeface="楷体_GB2312" panose="02010609030101010101" pitchFamily="49" charset="-122"/>
                <a:ea typeface="楷体_GB2312" panose="02010609030101010101" pitchFamily="49" charset="-122"/>
              </a:rPr>
              <a:t>年</a:t>
            </a:r>
            <a:r>
              <a:rPr lang="en-US" altLang="zh-CN" sz="2800" b="1" dirty="0" smtClean="0">
                <a:latin typeface="楷体_GB2312" panose="02010609030101010101" pitchFamily="49" charset="-122"/>
                <a:ea typeface="楷体_GB2312" panose="02010609030101010101" pitchFamily="49" charset="-122"/>
              </a:rPr>
              <a:t>1</a:t>
            </a:r>
            <a:r>
              <a:rPr lang="zh-CN" altLang="en-US" sz="2800" b="1" dirty="0" smtClean="0">
                <a:latin typeface="楷体_GB2312" panose="02010609030101010101" pitchFamily="49" charset="-122"/>
                <a:ea typeface="楷体_GB2312" panose="02010609030101010101" pitchFamily="49" charset="-122"/>
              </a:rPr>
              <a:t>月</a:t>
            </a:r>
            <a:r>
              <a:rPr lang="en-US" altLang="zh-CN" sz="2800" b="1" dirty="0" smtClean="0">
                <a:latin typeface="楷体_GB2312" panose="02010609030101010101" pitchFamily="49" charset="-122"/>
                <a:ea typeface="楷体_GB2312" panose="02010609030101010101" pitchFamily="49" charset="-122"/>
              </a:rPr>
              <a:t>1</a:t>
            </a:r>
            <a:r>
              <a:rPr lang="zh-CN" altLang="en-US" sz="2800" b="1" dirty="0" smtClean="0">
                <a:latin typeface="楷体_GB2312" panose="02010609030101010101" pitchFamily="49" charset="-122"/>
                <a:ea typeface="楷体_GB2312" panose="02010609030101010101" pitchFamily="49" charset="-122"/>
              </a:rPr>
              <a:t>日</a:t>
            </a:r>
            <a:r>
              <a:rPr lang="en-US" altLang="zh-CN" sz="2800" b="1" dirty="0" smtClean="0">
                <a:latin typeface="楷体_GB2312" panose="02010609030101010101" pitchFamily="49" charset="-122"/>
                <a:ea typeface="楷体_GB2312" panose="02010609030101010101" pitchFamily="49" charset="-122"/>
              </a:rPr>
              <a:t>—2021</a:t>
            </a:r>
            <a:r>
              <a:rPr lang="zh-CN" altLang="en-US" sz="2800" b="1" dirty="0" smtClean="0">
                <a:latin typeface="楷体_GB2312" panose="02010609030101010101" pitchFamily="49" charset="-122"/>
                <a:ea typeface="楷体_GB2312" panose="02010609030101010101" pitchFamily="49" charset="-122"/>
              </a:rPr>
              <a:t>年</a:t>
            </a:r>
            <a:r>
              <a:rPr lang="en-US" altLang="zh-CN" sz="2800" b="1" dirty="0" smtClean="0">
                <a:latin typeface="楷体_GB2312" panose="02010609030101010101" pitchFamily="49" charset="-122"/>
                <a:ea typeface="楷体_GB2312" panose="02010609030101010101" pitchFamily="49" charset="-122"/>
              </a:rPr>
              <a:t>12</a:t>
            </a:r>
            <a:r>
              <a:rPr lang="zh-CN" altLang="en-US" sz="2800" b="1" dirty="0" smtClean="0">
                <a:latin typeface="楷体_GB2312" panose="02010609030101010101" pitchFamily="49" charset="-122"/>
                <a:ea typeface="楷体_GB2312" panose="02010609030101010101" pitchFamily="49" charset="-122"/>
              </a:rPr>
              <a:t>月</a:t>
            </a:r>
            <a:r>
              <a:rPr lang="en-US" altLang="zh-CN" sz="2800" b="1" dirty="0" smtClean="0">
                <a:latin typeface="楷体_GB2312" panose="02010609030101010101" pitchFamily="49" charset="-122"/>
                <a:ea typeface="楷体_GB2312" panose="02010609030101010101" pitchFamily="49" charset="-122"/>
              </a:rPr>
              <a:t>31</a:t>
            </a:r>
            <a:r>
              <a:rPr lang="zh-CN" altLang="en-US" sz="2800" b="1" dirty="0" smtClean="0">
                <a:latin typeface="楷体_GB2312" panose="02010609030101010101" pitchFamily="49" charset="-122"/>
                <a:ea typeface="楷体_GB2312" panose="02010609030101010101" pitchFamily="49" charset="-122"/>
              </a:rPr>
              <a:t>日）获省级基本功竞赛一等奖的申报人员，</a:t>
            </a:r>
            <a:r>
              <a:rPr lang="en-US" altLang="zh-CN" sz="2800" b="1" dirty="0" smtClean="0">
                <a:latin typeface="楷体_GB2312" panose="02010609030101010101" pitchFamily="49" charset="-122"/>
                <a:ea typeface="楷体_GB2312" panose="02010609030101010101" pitchFamily="49" charset="-122"/>
              </a:rPr>
              <a:t>2022</a:t>
            </a:r>
            <a:r>
              <a:rPr lang="zh-CN" altLang="en-US" sz="2800" b="1" dirty="0" smtClean="0">
                <a:latin typeface="楷体_GB2312" panose="02010609030101010101" pitchFamily="49" charset="-122"/>
                <a:ea typeface="楷体_GB2312" panose="02010609030101010101" pitchFamily="49" charset="-122"/>
              </a:rPr>
              <a:t>年可免于教育教学理论、教科研水平考试。</a:t>
            </a:r>
            <a:endParaRPr lang="zh-CN" altLang="en-US" sz="2800" b="1" dirty="0" smtClean="0">
              <a:latin typeface="楷体_GB2312" panose="02010609030101010101" pitchFamily="49" charset="-122"/>
              <a:ea typeface="楷体_GB2312" panose="02010609030101010101" pitchFamily="49" charset="-122"/>
            </a:endParaRPr>
          </a:p>
          <a:p>
            <a:pPr indent="406400">
              <a:lnSpc>
                <a:spcPct val="150000"/>
              </a:lnSpc>
            </a:pPr>
            <a:r>
              <a:rPr lang="zh-CN" altLang="en-US" sz="2800" b="1" dirty="0" smtClean="0">
                <a:solidFill>
                  <a:srgbClr val="FF0000"/>
                </a:solidFill>
                <a:latin typeface="楷体_GB2312" panose="02010609030101010101" pitchFamily="49" charset="-122"/>
                <a:ea typeface="楷体_GB2312" panose="02010609030101010101" pitchFamily="49" charset="-122"/>
              </a:rPr>
              <a:t>近</a:t>
            </a:r>
            <a:r>
              <a:rPr lang="en-US" altLang="zh-CN" sz="2800" b="1" dirty="0" smtClean="0">
                <a:solidFill>
                  <a:srgbClr val="FF0000"/>
                </a:solidFill>
                <a:latin typeface="楷体_GB2312" panose="02010609030101010101" pitchFamily="49" charset="-122"/>
                <a:ea typeface="楷体_GB2312" panose="02010609030101010101" pitchFamily="49" charset="-122"/>
              </a:rPr>
              <a:t>3</a:t>
            </a:r>
            <a:r>
              <a:rPr lang="zh-CN" altLang="en-US" sz="2800" b="1" dirty="0" smtClean="0">
                <a:solidFill>
                  <a:srgbClr val="FF0000"/>
                </a:solidFill>
                <a:latin typeface="楷体_GB2312" panose="02010609030101010101" pitchFamily="49" charset="-122"/>
                <a:ea typeface="楷体_GB2312" panose="02010609030101010101" pitchFamily="49" charset="-122"/>
              </a:rPr>
              <a:t>年</a:t>
            </a:r>
            <a:r>
              <a:rPr lang="zh-CN" altLang="en-US" sz="2800" b="1" dirty="0" smtClean="0">
                <a:latin typeface="楷体_GB2312" panose="02010609030101010101" pitchFamily="49" charset="-122"/>
                <a:ea typeface="楷体_GB2312" panose="02010609030101010101" pitchFamily="49" charset="-122"/>
              </a:rPr>
              <a:t>（</a:t>
            </a:r>
            <a:r>
              <a:rPr lang="en-US" altLang="zh-CN" sz="2800" b="1" dirty="0" smtClean="0">
                <a:latin typeface="楷体_GB2312" panose="02010609030101010101" pitchFamily="49" charset="-122"/>
                <a:ea typeface="楷体_GB2312" panose="02010609030101010101" pitchFamily="49" charset="-122"/>
              </a:rPr>
              <a:t>2019</a:t>
            </a:r>
            <a:r>
              <a:rPr lang="zh-CN" altLang="en-US" sz="2800" b="1" dirty="0" smtClean="0">
                <a:latin typeface="楷体_GB2312" panose="02010609030101010101" pitchFamily="49" charset="-122"/>
                <a:ea typeface="楷体_GB2312" panose="02010609030101010101" pitchFamily="49" charset="-122"/>
              </a:rPr>
              <a:t>年</a:t>
            </a:r>
            <a:r>
              <a:rPr lang="en-US" altLang="zh-CN" sz="2800" b="1" dirty="0" smtClean="0">
                <a:latin typeface="楷体_GB2312" panose="02010609030101010101" pitchFamily="49" charset="-122"/>
                <a:ea typeface="楷体_GB2312" panose="02010609030101010101" pitchFamily="49" charset="-122"/>
              </a:rPr>
              <a:t>1</a:t>
            </a:r>
            <a:r>
              <a:rPr lang="zh-CN" altLang="en-US" sz="2800" b="1" dirty="0" smtClean="0">
                <a:latin typeface="楷体_GB2312" panose="02010609030101010101" pitchFamily="49" charset="-122"/>
                <a:ea typeface="楷体_GB2312" panose="02010609030101010101" pitchFamily="49" charset="-122"/>
              </a:rPr>
              <a:t>月</a:t>
            </a:r>
            <a:r>
              <a:rPr lang="en-US" altLang="zh-CN" sz="2800" b="1" dirty="0" smtClean="0">
                <a:latin typeface="楷体_GB2312" panose="02010609030101010101" pitchFamily="49" charset="-122"/>
                <a:ea typeface="楷体_GB2312" panose="02010609030101010101" pitchFamily="49" charset="-122"/>
              </a:rPr>
              <a:t>1</a:t>
            </a:r>
            <a:r>
              <a:rPr lang="zh-CN" altLang="en-US" sz="2800" b="1" dirty="0" smtClean="0">
                <a:latin typeface="楷体_GB2312" panose="02010609030101010101" pitchFamily="49" charset="-122"/>
                <a:ea typeface="楷体_GB2312" panose="02010609030101010101" pitchFamily="49" charset="-122"/>
              </a:rPr>
              <a:t>日</a:t>
            </a:r>
            <a:r>
              <a:rPr lang="en-US" altLang="zh-CN" sz="2800" b="1" dirty="0" smtClean="0">
                <a:latin typeface="楷体_GB2312" panose="02010609030101010101" pitchFamily="49" charset="-122"/>
                <a:ea typeface="楷体_GB2312" panose="02010609030101010101" pitchFamily="49" charset="-122"/>
              </a:rPr>
              <a:t>—2021</a:t>
            </a:r>
            <a:r>
              <a:rPr lang="zh-CN" altLang="en-US" sz="2800" b="1" dirty="0" smtClean="0">
                <a:latin typeface="楷体_GB2312" panose="02010609030101010101" pitchFamily="49" charset="-122"/>
                <a:ea typeface="楷体_GB2312" panose="02010609030101010101" pitchFamily="49" charset="-122"/>
              </a:rPr>
              <a:t>年</a:t>
            </a:r>
            <a:r>
              <a:rPr lang="en-US" altLang="zh-CN" sz="2800" b="1" dirty="0" smtClean="0">
                <a:latin typeface="楷体_GB2312" panose="02010609030101010101" pitchFamily="49" charset="-122"/>
                <a:ea typeface="楷体_GB2312" panose="02010609030101010101" pitchFamily="49" charset="-122"/>
              </a:rPr>
              <a:t>12</a:t>
            </a:r>
            <a:r>
              <a:rPr lang="zh-CN" altLang="en-US" sz="2800" b="1" dirty="0" smtClean="0">
                <a:latin typeface="楷体_GB2312" panose="02010609030101010101" pitchFamily="49" charset="-122"/>
                <a:ea typeface="楷体_GB2312" panose="02010609030101010101" pitchFamily="49" charset="-122"/>
              </a:rPr>
              <a:t>月</a:t>
            </a:r>
            <a:r>
              <a:rPr lang="en-US" altLang="zh-CN" sz="2800" b="1" dirty="0" smtClean="0">
                <a:latin typeface="楷体_GB2312" panose="02010609030101010101" pitchFamily="49" charset="-122"/>
                <a:ea typeface="楷体_GB2312" panose="02010609030101010101" pitchFamily="49" charset="-122"/>
              </a:rPr>
              <a:t>31</a:t>
            </a:r>
            <a:r>
              <a:rPr lang="zh-CN" altLang="en-US" sz="2800" b="1" dirty="0" smtClean="0">
                <a:latin typeface="楷体_GB2312" panose="02010609030101010101" pitchFamily="49" charset="-122"/>
                <a:ea typeface="楷体_GB2312" panose="02010609030101010101" pitchFamily="49" charset="-122"/>
              </a:rPr>
              <a:t>日）拍摄过常州市教科院组织的精品课的申报人员，</a:t>
            </a:r>
            <a:r>
              <a:rPr lang="en-US" altLang="zh-CN" sz="2800" b="1" dirty="0" smtClean="0">
                <a:latin typeface="楷体_GB2312" panose="02010609030101010101" pitchFamily="49" charset="-122"/>
                <a:ea typeface="楷体_GB2312" panose="02010609030101010101" pitchFamily="49" charset="-122"/>
              </a:rPr>
              <a:t>2022</a:t>
            </a:r>
            <a:r>
              <a:rPr lang="zh-CN" altLang="en-US" sz="2800" b="1" dirty="0" smtClean="0">
                <a:latin typeface="楷体_GB2312" panose="02010609030101010101" pitchFamily="49" charset="-122"/>
                <a:ea typeface="楷体_GB2312" panose="02010609030101010101" pitchFamily="49" charset="-122"/>
              </a:rPr>
              <a:t>年可免于课堂教学能力考核。</a:t>
            </a:r>
            <a:endParaRPr lang="zh-CN" altLang="en-US" sz="2800" b="1" dirty="0" smtClean="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zh-CN" altLang="en-US"/>
              <a:t>多元评价</a:t>
            </a:r>
            <a:endParaRPr lang="zh-CN" altLang="en-US"/>
          </a:p>
        </p:txBody>
      </p:sp>
      <p:sp>
        <p:nvSpPr>
          <p:cNvPr id="50179" name="Rectangle 3"/>
          <p:cNvSpPr>
            <a:spLocks noGrp="1" noChangeArrowheads="1"/>
          </p:cNvSpPr>
          <p:nvPr>
            <p:ph idx="1"/>
          </p:nvPr>
        </p:nvSpPr>
        <p:spPr>
          <a:xfrm>
            <a:off x="468313" y="1009650"/>
            <a:ext cx="8496300" cy="5848350"/>
          </a:xfrm>
        </p:spPr>
        <p:txBody>
          <a:bodyPr/>
          <a:lstStyle/>
          <a:p>
            <a:pPr marL="0" indent="0">
              <a:lnSpc>
                <a:spcPct val="130000"/>
              </a:lnSpc>
              <a:spcBef>
                <a:spcPct val="0"/>
              </a:spcBef>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二、教育教学理论、教科研水平</a:t>
            </a:r>
            <a:r>
              <a:rPr lang="zh-CN" altLang="en-US" sz="2600" dirty="0" smtClean="0">
                <a:latin typeface="宋体" panose="02010600030101010101" pitchFamily="2" charset="-122"/>
                <a:ea typeface="宋体" panose="02010600030101010101" pitchFamily="2" charset="-122"/>
              </a:rPr>
              <a:t>考试</a:t>
            </a:r>
            <a:endParaRPr lang="zh-CN" altLang="en-US" sz="2600" dirty="0">
              <a:latin typeface="宋体" panose="02010600030101010101" pitchFamily="2" charset="-122"/>
              <a:ea typeface="宋体" panose="02010600030101010101" pitchFamily="2" charset="-122"/>
            </a:endParaRPr>
          </a:p>
          <a:p>
            <a:pPr marL="0" indent="0">
              <a:lnSpc>
                <a:spcPct val="130000"/>
              </a:lnSpc>
              <a:spcBef>
                <a:spcPct val="0"/>
              </a:spcBef>
              <a:buFont typeface="Wingdings" panose="05000000000000000000" pitchFamily="2" charset="2"/>
              <a:buNone/>
            </a:pPr>
            <a:endParaRPr lang="en-US" altLang="zh-CN" sz="2600" b="0" dirty="0">
              <a:solidFill>
                <a:srgbClr val="FF0000"/>
              </a:solidFill>
              <a:latin typeface="宋体" panose="02010600030101010101" pitchFamily="2" charset="-122"/>
              <a:ea typeface="宋体" panose="02010600030101010101" pitchFamily="2" charset="-122"/>
            </a:endParaRPr>
          </a:p>
        </p:txBody>
      </p:sp>
      <p:sp>
        <p:nvSpPr>
          <p:cNvPr id="50180" name="Rectangle 4"/>
          <p:cNvSpPr>
            <a:spLocks noChangeArrowheads="1"/>
          </p:cNvSpPr>
          <p:nvPr/>
        </p:nvSpPr>
        <p:spPr bwMode="auto">
          <a:xfrm>
            <a:off x="285720" y="1357298"/>
            <a:ext cx="8104216" cy="4561249"/>
          </a:xfrm>
          <a:prstGeom prst="rect">
            <a:avLst/>
          </a:prstGeom>
          <a:noFill/>
          <a:ln w="9525">
            <a:noFill/>
            <a:miter lim="800000"/>
          </a:ln>
          <a:effectLst>
            <a:outerShdw dist="17961" dir="13500000" algn="ctr" rotWithShape="0">
              <a:schemeClr val="bg1"/>
            </a:outerShdw>
          </a:effectLst>
        </p:spPr>
        <p:txBody>
          <a:bodyPr wrap="square" anchor="ctr">
            <a:spAutoFit/>
          </a:bodyPr>
          <a:lstStyle/>
          <a:p>
            <a:pPr marL="800100" lvl="1" indent="-342900" eaLnBrk="0" hangingPunct="0">
              <a:spcAft>
                <a:spcPct val="20000"/>
              </a:spcAft>
              <a:buFont typeface="Wingdings" panose="05000000000000000000" pitchFamily="2" charset="2"/>
              <a:buNone/>
            </a:pPr>
            <a:endParaRPr lang="zh-CN" altLang="en-US" sz="2400" b="1" dirty="0">
              <a:solidFill>
                <a:srgbClr val="000000"/>
              </a:solidFill>
              <a:latin typeface="楷体_GB2312" panose="02010609030101010101" pitchFamily="49" charset="-122"/>
              <a:ea typeface="楷体_GB2312" panose="02010609030101010101" pitchFamily="49" charset="-122"/>
            </a:endParaRPr>
          </a:p>
          <a:p>
            <a:pPr marL="800100" lvl="1" indent="-342900" eaLnBrk="0" hangingPunct="0">
              <a:lnSpc>
                <a:spcPct val="130000"/>
              </a:lnSpc>
              <a:spcAft>
                <a:spcPct val="50000"/>
              </a:spcAft>
              <a:buFont typeface="Wingdings" panose="05000000000000000000" pitchFamily="2" charset="2"/>
              <a:buChar char="Ø"/>
            </a:pPr>
            <a:r>
              <a:rPr lang="zh-CN" altLang="en-US" sz="2400" b="1" dirty="0">
                <a:latin typeface="楷体_GB2312" panose="02010609030101010101" pitchFamily="49" charset="-122"/>
                <a:ea typeface="楷体_GB2312" panose="02010609030101010101" pitchFamily="49" charset="-122"/>
              </a:rPr>
              <a:t>试卷</a:t>
            </a:r>
            <a:r>
              <a:rPr lang="zh-CN" altLang="en-US" sz="2400" b="1" dirty="0" smtClean="0">
                <a:latin typeface="楷体_GB2312" panose="02010609030101010101" pitchFamily="49" charset="-122"/>
                <a:ea typeface="楷体_GB2312" panose="02010609030101010101" pitchFamily="49" charset="-122"/>
              </a:rPr>
              <a:t>分值：教师</a:t>
            </a:r>
            <a:r>
              <a:rPr lang="zh-CN" altLang="en-US" sz="2400" b="1" dirty="0">
                <a:latin typeface="楷体_GB2312" panose="02010609030101010101" pitchFamily="49" charset="-122"/>
                <a:ea typeface="楷体_GB2312" panose="02010609030101010101" pitchFamily="49" charset="-122"/>
              </a:rPr>
              <a:t>晋升中、高级专业技术职务的教育教学理论、教科研水平考卷分别命题，试卷共</a:t>
            </a:r>
            <a:r>
              <a:rPr lang="en-US" altLang="zh-CN" sz="2400" b="1" dirty="0">
                <a:solidFill>
                  <a:srgbClr val="FF3300"/>
                </a:solidFill>
                <a:latin typeface="楷体_GB2312" panose="02010609030101010101" pitchFamily="49" charset="-122"/>
                <a:ea typeface="楷体_GB2312" panose="02010609030101010101" pitchFamily="49" charset="-122"/>
              </a:rPr>
              <a:t>200</a:t>
            </a:r>
            <a:r>
              <a:rPr lang="zh-CN" altLang="en-US" sz="2400" b="1" dirty="0">
                <a:solidFill>
                  <a:srgbClr val="FF3300"/>
                </a:solidFill>
                <a:latin typeface="楷体_GB2312" panose="02010609030101010101" pitchFamily="49" charset="-122"/>
                <a:ea typeface="楷体_GB2312" panose="02010609030101010101" pitchFamily="49" charset="-122"/>
              </a:rPr>
              <a:t>分</a:t>
            </a:r>
            <a:r>
              <a:rPr lang="zh-CN" altLang="en-US" sz="2400" b="1" dirty="0">
                <a:latin typeface="楷体_GB2312" panose="02010609030101010101" pitchFamily="49" charset="-122"/>
                <a:ea typeface="楷体_GB2312" panose="02010609030101010101" pitchFamily="49" charset="-122"/>
              </a:rPr>
              <a:t>，其中理论题</a:t>
            </a:r>
            <a:r>
              <a:rPr lang="en-US" altLang="zh-CN" sz="2400" b="1" dirty="0">
                <a:solidFill>
                  <a:srgbClr val="FF3300"/>
                </a:solidFill>
                <a:latin typeface="楷体_GB2312" panose="02010609030101010101" pitchFamily="49" charset="-122"/>
                <a:ea typeface="楷体_GB2312" panose="02010609030101010101" pitchFamily="49" charset="-122"/>
              </a:rPr>
              <a:t>100</a:t>
            </a:r>
            <a:r>
              <a:rPr lang="zh-CN" altLang="en-US" sz="2400" b="1" dirty="0">
                <a:solidFill>
                  <a:srgbClr val="FF3300"/>
                </a:solidFill>
                <a:latin typeface="楷体_GB2312" panose="02010609030101010101" pitchFamily="49" charset="-122"/>
                <a:ea typeface="楷体_GB2312" panose="02010609030101010101" pitchFamily="49" charset="-122"/>
              </a:rPr>
              <a:t>分</a:t>
            </a:r>
            <a:r>
              <a:rPr lang="zh-CN" altLang="en-US" sz="2400" b="1" dirty="0">
                <a:latin typeface="楷体_GB2312" panose="02010609030101010101" pitchFamily="49" charset="-122"/>
                <a:ea typeface="楷体_GB2312" panose="02010609030101010101" pitchFamily="49" charset="-122"/>
              </a:rPr>
              <a:t>，教科研水平</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中级为教育理论应用，下同</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测试题</a:t>
            </a:r>
            <a:r>
              <a:rPr lang="en-US" altLang="zh-CN" sz="2400" b="1" dirty="0">
                <a:solidFill>
                  <a:srgbClr val="FF3300"/>
                </a:solidFill>
                <a:latin typeface="楷体_GB2312" panose="02010609030101010101" pitchFamily="49" charset="-122"/>
                <a:ea typeface="楷体_GB2312" panose="02010609030101010101" pitchFamily="49" charset="-122"/>
              </a:rPr>
              <a:t>100</a:t>
            </a:r>
            <a:r>
              <a:rPr lang="zh-CN" altLang="en-US" sz="2400" b="1" dirty="0">
                <a:solidFill>
                  <a:srgbClr val="FF3300"/>
                </a:solidFill>
                <a:latin typeface="楷体_GB2312" panose="02010609030101010101" pitchFamily="49" charset="-122"/>
                <a:ea typeface="楷体_GB2312" panose="02010609030101010101" pitchFamily="49" charset="-122"/>
              </a:rPr>
              <a:t>分</a:t>
            </a:r>
            <a:r>
              <a:rPr lang="zh-CN" altLang="en-US" sz="2400" b="1" dirty="0">
                <a:latin typeface="楷体_GB2312" panose="02010609030101010101" pitchFamily="49" charset="-122"/>
                <a:ea typeface="楷体_GB2312" panose="02010609030101010101" pitchFamily="49" charset="-122"/>
              </a:rPr>
              <a:t>。</a:t>
            </a:r>
            <a:endParaRPr lang="zh-CN" altLang="en-US" sz="2400" b="1" dirty="0">
              <a:latin typeface="楷体_GB2312" panose="02010609030101010101" pitchFamily="49" charset="-122"/>
              <a:ea typeface="楷体_GB2312" panose="02010609030101010101" pitchFamily="49" charset="-122"/>
            </a:endParaRPr>
          </a:p>
          <a:p>
            <a:pPr marL="800100" lvl="1" indent="-342900" eaLnBrk="0" hangingPunct="0">
              <a:lnSpc>
                <a:spcPct val="130000"/>
              </a:lnSpc>
              <a:spcAft>
                <a:spcPct val="50000"/>
              </a:spcAft>
              <a:buFont typeface="Wingdings" panose="05000000000000000000" pitchFamily="2" charset="2"/>
              <a:buChar char="Ø"/>
            </a:pPr>
            <a:r>
              <a:rPr lang="zh-CN" altLang="en-US" sz="2400" b="1" dirty="0">
                <a:latin typeface="楷体_GB2312" panose="02010609030101010101" pitchFamily="49" charset="-122"/>
                <a:ea typeface="楷体_GB2312" panose="02010609030101010101" pitchFamily="49" charset="-122"/>
              </a:rPr>
              <a:t>考试</a:t>
            </a:r>
            <a:r>
              <a:rPr lang="zh-CN" altLang="en-US" sz="2400" b="1" dirty="0" smtClean="0">
                <a:latin typeface="楷体_GB2312" panose="02010609030101010101" pitchFamily="49" charset="-122"/>
                <a:ea typeface="楷体_GB2312" panose="02010609030101010101" pitchFamily="49" charset="-122"/>
              </a:rPr>
              <a:t>内容：以</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教师专业标准（试行）</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为考纲，包括教育教学理论、新课程标准、信息化教学素养、教育理论应用（中级）、教育研究方法（高级）等方面内容。</a:t>
            </a:r>
            <a:endParaRPr lang="zh-CN" altLang="en-US" sz="2400" b="1" dirty="0">
              <a:solidFill>
                <a:srgbClr val="000000"/>
              </a:solidFill>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endParaRPr lang="zh-CN" altLang="en-US"/>
          </a:p>
        </p:txBody>
      </p:sp>
      <p:sp>
        <p:nvSpPr>
          <p:cNvPr id="8195"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8196"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8197" name="AutoShape 19"/>
          <p:cNvSpPr>
            <a:spLocks noChangeArrowheads="1"/>
          </p:cNvSpPr>
          <p:nvPr/>
        </p:nvSpPr>
        <p:spPr bwMode="auto">
          <a:xfrm>
            <a:off x="5508625"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8198"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8199"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学历、资历要求</a:t>
            </a:r>
            <a:endParaRPr lang="zh-CN" altLang="en-US" b="1"/>
          </a:p>
        </p:txBody>
      </p:sp>
      <p:sp>
        <p:nvSpPr>
          <p:cNvPr id="8244" name="Rectangle 52"/>
          <p:cNvSpPr>
            <a:spLocks noChangeArrowheads="1"/>
          </p:cNvSpPr>
          <p:nvPr/>
        </p:nvSpPr>
        <p:spPr bwMode="auto">
          <a:xfrm>
            <a:off x="539750" y="1196975"/>
            <a:ext cx="8064500" cy="647700"/>
          </a:xfrm>
          <a:prstGeom prst="rect">
            <a:avLst/>
          </a:prstGeom>
          <a:noFill/>
          <a:ln w="9525">
            <a:noFill/>
            <a:miter lim="800000"/>
          </a:ln>
        </p:spPr>
        <p:txBody>
          <a:bodyPr/>
          <a:lstStyle/>
          <a:p>
            <a:pPr eaLnBrk="0" fontAlgn="ctr" hangingPunct="0">
              <a:lnSpc>
                <a:spcPct val="120000"/>
              </a:lnSpc>
              <a:spcBef>
                <a:spcPct val="20000"/>
              </a:spcBef>
              <a:buClr>
                <a:schemeClr val="accent1"/>
              </a:buClr>
              <a:buSzPct val="60000"/>
              <a:buFont typeface="Wingdings" panose="05000000000000000000" pitchFamily="2" charset="2"/>
              <a:buNone/>
            </a:pPr>
            <a:r>
              <a:rPr sz="3200" dirty="0">
                <a:solidFill>
                  <a:srgbClr val="FF0000"/>
                </a:solidFill>
                <a:latin typeface="黑体" panose="02010600030101010101" charset="-122"/>
                <a:ea typeface="黑体" panose="02010600030101010101" charset="-122"/>
              </a:rPr>
              <a:t>2021年及以前毕业的毕业</a:t>
            </a:r>
            <a:r>
              <a:rPr lang="zh-CN" sz="3200" dirty="0">
                <a:solidFill>
                  <a:srgbClr val="FF0000"/>
                </a:solidFill>
                <a:latin typeface="黑体" panose="02010600030101010101" charset="-122"/>
                <a:ea typeface="黑体" panose="02010600030101010101" charset="-122"/>
              </a:rPr>
              <a:t>生</a:t>
            </a:r>
            <a:r>
              <a:rPr lang="zh-CN" altLang="en-US" sz="3200" dirty="0">
                <a:latin typeface="黑体" panose="02010600030101010101" charset="-122"/>
                <a:ea typeface="黑体" panose="02010600030101010101" charset="-122"/>
              </a:rPr>
              <a:t>初定条件：</a:t>
            </a:r>
            <a:endParaRPr lang="zh-CN" altLang="en-US" sz="3200" dirty="0">
              <a:latin typeface="黑体" panose="02010600030101010101" charset="-122"/>
              <a:ea typeface="黑体" panose="02010600030101010101" charset="-122"/>
            </a:endParaRPr>
          </a:p>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sz="2600" dirty="0">
                <a:latin typeface="楷体_GB2312" panose="02010609030101010101" pitchFamily="49" charset="-122"/>
                <a:ea typeface="楷体_GB2312" panose="02010609030101010101" pitchFamily="49" charset="-122"/>
              </a:rPr>
              <a:t>    具备国家教育部门承认的学历或学位，</a:t>
            </a:r>
            <a:r>
              <a:rPr lang="zh-CN" altLang="en-US" sz="2600" b="1" dirty="0">
                <a:solidFill>
                  <a:srgbClr val="FF0000"/>
                </a:solidFill>
                <a:latin typeface="楷体_GB2312" panose="02010609030101010101" pitchFamily="49" charset="-122"/>
                <a:ea typeface="楷体_GB2312" panose="02010609030101010101" pitchFamily="49" charset="-122"/>
              </a:rPr>
              <a:t>专业与任教学科相同或相近，</a:t>
            </a:r>
            <a:r>
              <a:rPr lang="zh-CN" altLang="en-US" sz="2600" dirty="0">
                <a:latin typeface="楷体_GB2312" panose="02010609030101010101" pitchFamily="49" charset="-122"/>
                <a:ea typeface="楷体_GB2312" panose="02010609030101010101" pitchFamily="49" charset="-122"/>
              </a:rPr>
              <a:t>考核合格并符合下列条件之一的，可初定相应的教师专业技术资格</a:t>
            </a:r>
            <a:r>
              <a:rPr lang="en-US" altLang="zh-CN" sz="2600" dirty="0">
                <a:latin typeface="楷体_GB2312" panose="02010609030101010101" pitchFamily="49" charset="-122"/>
                <a:ea typeface="楷体_GB2312" panose="02010609030101010101" pitchFamily="49" charset="-122"/>
              </a:rPr>
              <a:t>:</a:t>
            </a:r>
            <a:endParaRPr lang="en-US" altLang="zh-CN" sz="2600" dirty="0">
              <a:latin typeface="楷体_GB2312" panose="02010609030101010101" pitchFamily="49" charset="-122"/>
              <a:ea typeface="楷体_GB2312" panose="02010609030101010101" pitchFamily="49" charset="-122"/>
            </a:endParaRPr>
          </a:p>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sz="2600" dirty="0">
                <a:latin typeface="楷体_GB2312" panose="02010609030101010101" pitchFamily="49" charset="-122"/>
                <a:ea typeface="楷体_GB2312" panose="02010609030101010101" pitchFamily="49" charset="-122"/>
              </a:rPr>
              <a:t>    （</a:t>
            </a:r>
            <a:r>
              <a:rPr lang="en-US" altLang="zh-CN" sz="2600" dirty="0">
                <a:latin typeface="楷体_GB2312" panose="02010609030101010101" pitchFamily="49" charset="-122"/>
                <a:ea typeface="楷体_GB2312" panose="02010609030101010101" pitchFamily="49" charset="-122"/>
              </a:rPr>
              <a:t>1</a:t>
            </a:r>
            <a:r>
              <a:rPr lang="zh-CN" altLang="en-US" sz="2600" dirty="0">
                <a:latin typeface="楷体_GB2312" panose="02010609030101010101" pitchFamily="49" charset="-122"/>
                <a:ea typeface="楷体_GB2312" panose="02010609030101010101" pitchFamily="49" charset="-122"/>
              </a:rPr>
              <a:t>）获得大学专科学历后，在小学、幼儿园教师岗位工作满</a:t>
            </a:r>
            <a:r>
              <a:rPr lang="en-US" altLang="zh-CN" sz="2600" dirty="0">
                <a:latin typeface="楷体_GB2312" panose="02010609030101010101" pitchFamily="49" charset="-122"/>
                <a:ea typeface="楷体_GB2312" panose="02010609030101010101" pitchFamily="49" charset="-122"/>
              </a:rPr>
              <a:t>3</a:t>
            </a:r>
            <a:r>
              <a:rPr lang="zh-CN" altLang="en-US" sz="2600" dirty="0">
                <a:latin typeface="楷体_GB2312" panose="02010609030101010101" pitchFamily="49" charset="-122"/>
                <a:ea typeface="楷体_GB2312" panose="02010609030101010101" pitchFamily="49" charset="-122"/>
              </a:rPr>
              <a:t>年，或获得大学本科学历后，在中小学、幼儿园教师岗位工作满</a:t>
            </a:r>
            <a:r>
              <a:rPr lang="en-US" altLang="zh-CN" sz="2600" dirty="0">
                <a:latin typeface="楷体_GB2312" panose="02010609030101010101" pitchFamily="49" charset="-122"/>
                <a:ea typeface="楷体_GB2312" panose="02010609030101010101" pitchFamily="49" charset="-122"/>
              </a:rPr>
              <a:t>1</a:t>
            </a:r>
            <a:r>
              <a:rPr lang="zh-CN" altLang="en-US" sz="2600" dirty="0">
                <a:latin typeface="楷体_GB2312" panose="02010609030101010101" pitchFamily="49" charset="-122"/>
                <a:ea typeface="楷体_GB2312" panose="02010609030101010101" pitchFamily="49" charset="-122"/>
              </a:rPr>
              <a:t>年，可初定</a:t>
            </a:r>
            <a:r>
              <a:rPr lang="zh-CN" altLang="en-US" sz="2600" dirty="0">
                <a:solidFill>
                  <a:srgbClr val="FF0000"/>
                </a:solidFill>
                <a:latin typeface="楷体_GB2312" panose="02010609030101010101" pitchFamily="49" charset="-122"/>
                <a:ea typeface="楷体_GB2312" panose="02010609030101010101" pitchFamily="49" charset="-122"/>
              </a:rPr>
              <a:t>二级教师</a:t>
            </a:r>
            <a:r>
              <a:rPr lang="zh-CN" altLang="en-US" sz="2600" dirty="0">
                <a:latin typeface="楷体_GB2312" panose="02010609030101010101" pitchFamily="49" charset="-122"/>
                <a:ea typeface="楷体_GB2312" panose="02010609030101010101" pitchFamily="49" charset="-122"/>
              </a:rPr>
              <a:t>。</a:t>
            </a:r>
            <a:endParaRPr lang="zh-CN" altLang="en-US" sz="2600" dirty="0">
              <a:latin typeface="楷体_GB2312" panose="02010609030101010101" pitchFamily="49" charset="-122"/>
              <a:ea typeface="楷体_GB2312" panose="02010609030101010101" pitchFamily="49" charset="-122"/>
            </a:endParaRPr>
          </a:p>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sz="2600" dirty="0">
                <a:latin typeface="楷体_GB2312" panose="02010609030101010101" pitchFamily="49" charset="-122"/>
                <a:ea typeface="楷体_GB2312" panose="02010609030101010101" pitchFamily="49" charset="-122"/>
              </a:rPr>
              <a:t>    （</a:t>
            </a:r>
            <a:r>
              <a:rPr lang="en-US" altLang="zh-CN" sz="2600" dirty="0">
                <a:latin typeface="楷体_GB2312" panose="02010609030101010101" pitchFamily="49" charset="-122"/>
                <a:ea typeface="楷体_GB2312" panose="02010609030101010101" pitchFamily="49" charset="-122"/>
              </a:rPr>
              <a:t>2</a:t>
            </a:r>
            <a:r>
              <a:rPr lang="zh-CN" altLang="en-US" sz="2600" dirty="0">
                <a:latin typeface="楷体_GB2312" panose="02010609030101010101" pitchFamily="49" charset="-122"/>
                <a:ea typeface="楷体_GB2312" panose="02010609030101010101" pitchFamily="49" charset="-122"/>
              </a:rPr>
              <a:t>）获得研究生学历或硕士学位后，在中小学、幼儿园教师岗位工作满</a:t>
            </a:r>
            <a:r>
              <a:rPr lang="en-US" altLang="zh-CN" sz="2600" dirty="0">
                <a:latin typeface="楷体_GB2312" panose="02010609030101010101" pitchFamily="49" charset="-122"/>
                <a:ea typeface="楷体_GB2312" panose="02010609030101010101" pitchFamily="49" charset="-122"/>
              </a:rPr>
              <a:t>3</a:t>
            </a:r>
            <a:r>
              <a:rPr lang="zh-CN" altLang="en-US" sz="2600" dirty="0">
                <a:latin typeface="楷体_GB2312" panose="02010609030101010101" pitchFamily="49" charset="-122"/>
                <a:ea typeface="楷体_GB2312" panose="02010609030101010101" pitchFamily="49" charset="-122"/>
              </a:rPr>
              <a:t>年，或获得博士学位后，能胜任中小学、幼儿园教师工作，可初定</a:t>
            </a:r>
            <a:r>
              <a:rPr lang="zh-CN" altLang="en-US" sz="2600" dirty="0">
                <a:solidFill>
                  <a:srgbClr val="FF0000"/>
                </a:solidFill>
                <a:latin typeface="楷体_GB2312" panose="02010609030101010101" pitchFamily="49" charset="-122"/>
                <a:ea typeface="楷体_GB2312" panose="02010609030101010101" pitchFamily="49" charset="-122"/>
              </a:rPr>
              <a:t>一级教师</a:t>
            </a:r>
            <a:r>
              <a:rPr lang="zh-CN" altLang="en-US" sz="2600" dirty="0">
                <a:latin typeface="楷体_GB2312" panose="02010609030101010101" pitchFamily="49" charset="-122"/>
                <a:ea typeface="楷体_GB2312" panose="02010609030101010101" pitchFamily="49" charset="-122"/>
              </a:rPr>
              <a:t>。</a:t>
            </a:r>
            <a:r>
              <a:rPr lang="zh-CN" altLang="en-US" sz="2800" dirty="0">
                <a:latin typeface="楷体_GB2312" panose="02010609030101010101" pitchFamily="49" charset="-122"/>
                <a:ea typeface="楷体_GB2312" panose="02010609030101010101" pitchFamily="49" charset="-122"/>
              </a:rPr>
              <a:t> </a:t>
            </a:r>
            <a:endParaRPr lang="en-US" altLang="zh-CN" sz="2800"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zh-CN" altLang="en-US"/>
              <a:t>多元评价</a:t>
            </a:r>
            <a:endParaRPr lang="zh-CN" altLang="en-US"/>
          </a:p>
        </p:txBody>
      </p:sp>
      <p:sp>
        <p:nvSpPr>
          <p:cNvPr id="70659" name="Rectangle 3"/>
          <p:cNvSpPr>
            <a:spLocks noGrp="1" noChangeArrowheads="1"/>
          </p:cNvSpPr>
          <p:nvPr>
            <p:ph idx="1"/>
          </p:nvPr>
        </p:nvSpPr>
        <p:spPr>
          <a:xfrm>
            <a:off x="468313" y="1009650"/>
            <a:ext cx="8496300" cy="5848350"/>
          </a:xfrm>
        </p:spPr>
        <p:txBody>
          <a:bodyPr/>
          <a:lstStyle/>
          <a:p>
            <a:pPr marL="0" indent="0">
              <a:lnSpc>
                <a:spcPct val="130000"/>
              </a:lnSpc>
              <a:spcBef>
                <a:spcPct val="0"/>
              </a:spcBef>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二、教育教学理论、教科研水平考试安排</a:t>
            </a:r>
            <a:endParaRPr lang="zh-CN" altLang="en-US" sz="2600" dirty="0">
              <a:latin typeface="宋体" panose="02010600030101010101" pitchFamily="2" charset="-122"/>
              <a:ea typeface="宋体" panose="02010600030101010101" pitchFamily="2" charset="-122"/>
            </a:endParaRPr>
          </a:p>
          <a:p>
            <a:pPr marL="0" indent="0">
              <a:lnSpc>
                <a:spcPct val="130000"/>
              </a:lnSpc>
              <a:spcBef>
                <a:spcPct val="0"/>
              </a:spcBef>
              <a:buNone/>
            </a:pPr>
            <a:r>
              <a:rPr lang="en-US" altLang="zh-CN" sz="2600" b="0" dirty="0">
                <a:latin typeface="宋体" panose="02010600030101010101" pitchFamily="2" charset="-122"/>
                <a:ea typeface="宋体" panose="02010600030101010101" pitchFamily="2" charset="-122"/>
              </a:rPr>
              <a:t>1.</a:t>
            </a:r>
            <a:r>
              <a:rPr lang="zh-CN" altLang="en-US" sz="2600" b="0" dirty="0">
                <a:latin typeface="宋体" panose="02010600030101010101" pitchFamily="2" charset="-122"/>
                <a:ea typeface="宋体" panose="02010600030101010101" pitchFamily="2" charset="-122"/>
              </a:rPr>
              <a:t>报名时间：①局属校</a:t>
            </a:r>
            <a:r>
              <a:rPr lang="zh-CN" altLang="en-US" sz="2600" b="0" dirty="0" smtClean="0">
                <a:latin typeface="宋体" panose="02010600030101010101" pitchFamily="2" charset="-122"/>
                <a:ea typeface="宋体" panose="02010600030101010101" pitchFamily="2" charset="-122"/>
              </a:rPr>
              <a:t>： </a:t>
            </a:r>
            <a:r>
              <a:rPr lang="en-US" altLang="zh-CN" sz="2600" b="0" dirty="0" smtClean="0">
                <a:solidFill>
                  <a:srgbClr val="FF0000"/>
                </a:solidFill>
                <a:latin typeface="宋体" panose="02010600030101010101" pitchFamily="2" charset="-122"/>
                <a:ea typeface="宋体" panose="02010600030101010101" pitchFamily="2" charset="-122"/>
              </a:rPr>
              <a:t>6</a:t>
            </a:r>
            <a:r>
              <a:rPr lang="zh-CN" altLang="en-US" sz="2600" b="0" dirty="0" smtClean="0">
                <a:solidFill>
                  <a:srgbClr val="FF0000"/>
                </a:solidFill>
                <a:latin typeface="宋体" panose="02010600030101010101" pitchFamily="2" charset="-122"/>
                <a:ea typeface="宋体" panose="02010600030101010101" pitchFamily="2" charset="-122"/>
              </a:rPr>
              <a:t>月</a:t>
            </a:r>
            <a:r>
              <a:rPr lang="en-US" altLang="zh-CN" sz="2600" b="0" dirty="0" smtClean="0">
                <a:solidFill>
                  <a:srgbClr val="FF0000"/>
                </a:solidFill>
                <a:latin typeface="宋体" panose="02010600030101010101" pitchFamily="2" charset="-122"/>
                <a:ea typeface="宋体" panose="02010600030101010101" pitchFamily="2" charset="-122"/>
              </a:rPr>
              <a:t>30</a:t>
            </a:r>
            <a:r>
              <a:rPr lang="zh-CN" altLang="en-US" sz="2600" b="0" dirty="0" smtClean="0">
                <a:solidFill>
                  <a:srgbClr val="FF0000"/>
                </a:solidFill>
                <a:latin typeface="宋体" panose="02010600030101010101" pitchFamily="2" charset="-122"/>
                <a:ea typeface="宋体" panose="02010600030101010101" pitchFamily="2" charset="-122"/>
              </a:rPr>
              <a:t>日前</a:t>
            </a:r>
            <a:endParaRPr lang="zh-CN" altLang="en-US" sz="2600" b="0" dirty="0">
              <a:solidFill>
                <a:srgbClr val="FF0000"/>
              </a:solidFill>
              <a:latin typeface="宋体" panose="02010600030101010101" pitchFamily="2" charset="-122"/>
              <a:ea typeface="宋体" panose="02010600030101010101" pitchFamily="2" charset="-122"/>
            </a:endParaRPr>
          </a:p>
          <a:p>
            <a:pPr marL="0" indent="0">
              <a:lnSpc>
                <a:spcPct val="130000"/>
              </a:lnSpc>
              <a:spcBef>
                <a:spcPct val="0"/>
              </a:spcBef>
              <a:buNone/>
            </a:pPr>
            <a:r>
              <a:rPr lang="zh-CN" altLang="en-US" sz="2600" b="0" dirty="0">
                <a:latin typeface="宋体" panose="02010600030101010101" pitchFamily="2" charset="-122"/>
                <a:ea typeface="宋体" panose="02010600030101010101" pitchFamily="2" charset="-122"/>
              </a:rPr>
              <a:t>            ②辖市、区</a:t>
            </a:r>
            <a:r>
              <a:rPr lang="zh-CN" altLang="en-US" sz="2600" b="0" dirty="0" smtClean="0">
                <a:latin typeface="宋体" panose="02010600030101010101" pitchFamily="2" charset="-122"/>
                <a:ea typeface="宋体" panose="02010600030101010101" pitchFamily="2" charset="-122"/>
              </a:rPr>
              <a:t>：</a:t>
            </a:r>
            <a:r>
              <a:rPr lang="en-US" altLang="zh-CN" sz="2600" b="0" dirty="0" smtClean="0">
                <a:latin typeface="宋体" panose="02010600030101010101" pitchFamily="2" charset="-122"/>
                <a:ea typeface="宋体" panose="02010600030101010101" pitchFamily="2" charset="-122"/>
              </a:rPr>
              <a:t> </a:t>
            </a:r>
            <a:r>
              <a:rPr lang="en-US" altLang="zh-CN" sz="2600" b="0" dirty="0" smtClean="0">
                <a:solidFill>
                  <a:srgbClr val="FF0000"/>
                </a:solidFill>
                <a:latin typeface="宋体" panose="02010600030101010101" pitchFamily="2" charset="-122"/>
                <a:ea typeface="宋体" panose="02010600030101010101" pitchFamily="2" charset="-122"/>
              </a:rPr>
              <a:t>6</a:t>
            </a:r>
            <a:r>
              <a:rPr lang="zh-CN" altLang="en-US" sz="2600" b="0" dirty="0" smtClean="0">
                <a:solidFill>
                  <a:srgbClr val="FF0000"/>
                </a:solidFill>
                <a:latin typeface="宋体" panose="02010600030101010101" pitchFamily="2" charset="-122"/>
                <a:ea typeface="宋体" panose="02010600030101010101" pitchFamily="2" charset="-122"/>
              </a:rPr>
              <a:t>月</a:t>
            </a:r>
            <a:r>
              <a:rPr lang="en-US" altLang="zh-CN" sz="2600" b="0" dirty="0" smtClean="0">
                <a:solidFill>
                  <a:srgbClr val="FF0000"/>
                </a:solidFill>
                <a:latin typeface="宋体" panose="02010600030101010101" pitchFamily="2" charset="-122"/>
                <a:ea typeface="宋体" panose="02010600030101010101" pitchFamily="2" charset="-122"/>
              </a:rPr>
              <a:t>30</a:t>
            </a:r>
            <a:r>
              <a:rPr lang="zh-CN" altLang="en-US" sz="2600" b="0" dirty="0" smtClean="0">
                <a:solidFill>
                  <a:srgbClr val="FF0000"/>
                </a:solidFill>
                <a:latin typeface="宋体" panose="02010600030101010101" pitchFamily="2" charset="-122"/>
                <a:ea typeface="宋体" panose="02010600030101010101" pitchFamily="2" charset="-122"/>
              </a:rPr>
              <a:t>日前</a:t>
            </a:r>
            <a:br>
              <a:rPr lang="zh-CN" altLang="en-US" sz="2600" b="0" dirty="0">
                <a:latin typeface="宋体" panose="02010600030101010101" pitchFamily="2" charset="-122"/>
                <a:ea typeface="宋体" panose="02010600030101010101" pitchFamily="2" charset="-122"/>
              </a:rPr>
            </a:br>
            <a:r>
              <a:rPr lang="en-US" altLang="zh-CN" sz="2600" b="0" dirty="0">
                <a:latin typeface="宋体" panose="02010600030101010101" pitchFamily="2" charset="-122"/>
                <a:ea typeface="宋体" panose="02010600030101010101" pitchFamily="2" charset="-122"/>
              </a:rPr>
              <a:t>2.</a:t>
            </a:r>
            <a:r>
              <a:rPr lang="zh-CN" altLang="en-US" sz="2600" b="0" dirty="0">
                <a:latin typeface="宋体" panose="02010600030101010101" pitchFamily="2" charset="-122"/>
                <a:ea typeface="宋体" panose="02010600030101010101" pitchFamily="2" charset="-122"/>
              </a:rPr>
              <a:t>报名材料：</a:t>
            </a:r>
            <a:r>
              <a:rPr lang="en-US" altLang="zh-CN" sz="2600" b="0" dirty="0">
                <a:latin typeface="宋体" panose="02010600030101010101" pitchFamily="2" charset="-122"/>
                <a:ea typeface="宋体" panose="02010600030101010101" pitchFamily="2" charset="-122"/>
              </a:rPr>
              <a:t>《</a:t>
            </a:r>
            <a:r>
              <a:rPr lang="en-US" altLang="zh-CN" sz="2600" b="0" dirty="0" smtClean="0">
                <a:latin typeface="宋体" panose="02010600030101010101" pitchFamily="2" charset="-122"/>
                <a:ea typeface="宋体" panose="02010600030101010101" pitchFamily="2" charset="-122"/>
              </a:rPr>
              <a:t>2022</a:t>
            </a:r>
            <a:r>
              <a:rPr lang="zh-CN" altLang="en-US" sz="2600" b="0" dirty="0" smtClean="0">
                <a:latin typeface="宋体" panose="02010600030101010101" pitchFamily="2" charset="-122"/>
                <a:ea typeface="宋体" panose="02010600030101010101" pitchFamily="2" charset="-122"/>
              </a:rPr>
              <a:t>年</a:t>
            </a:r>
            <a:r>
              <a:rPr lang="zh-CN" altLang="en-US" sz="2600" b="0" dirty="0">
                <a:latin typeface="宋体" panose="02010600030101010101" pitchFamily="2" charset="-122"/>
                <a:ea typeface="宋体" panose="02010600030101010101" pitchFamily="2" charset="-122"/>
              </a:rPr>
              <a:t>常州市中小学、幼儿园推荐申报教师专业技术资格人员信息表</a:t>
            </a:r>
            <a:r>
              <a:rPr lang="en-US" altLang="zh-CN" sz="2600" b="0" dirty="0">
                <a:latin typeface="宋体" panose="02010600030101010101" pitchFamily="2" charset="-122"/>
                <a:ea typeface="宋体" panose="02010600030101010101" pitchFamily="2" charset="-122"/>
              </a:rPr>
              <a:t>》</a:t>
            </a:r>
            <a:endParaRPr lang="en-US" altLang="zh-CN" sz="2600" b="0" dirty="0">
              <a:latin typeface="宋体" panose="02010600030101010101" pitchFamily="2" charset="-122"/>
              <a:ea typeface="宋体" panose="02010600030101010101" pitchFamily="2" charset="-122"/>
            </a:endParaRPr>
          </a:p>
          <a:p>
            <a:pPr marL="0" indent="0">
              <a:lnSpc>
                <a:spcPct val="130000"/>
              </a:lnSpc>
              <a:spcBef>
                <a:spcPct val="0"/>
              </a:spcBef>
              <a:buNone/>
            </a:pPr>
            <a:r>
              <a:rPr lang="en-US" altLang="zh-CN" sz="2600" b="0" dirty="0" smtClean="0">
                <a:latin typeface="宋体" panose="02010600030101010101" pitchFamily="2" charset="-122"/>
                <a:ea typeface="宋体" panose="02010600030101010101" pitchFamily="2" charset="-122"/>
              </a:rPr>
              <a:t>3.</a:t>
            </a:r>
            <a:r>
              <a:rPr lang="zh-CN" altLang="en-US" sz="2600" b="0" dirty="0">
                <a:latin typeface="宋体" panose="02010600030101010101" pitchFamily="2" charset="-122"/>
                <a:ea typeface="宋体" panose="02010600030101010101" pitchFamily="2" charset="-122"/>
              </a:rPr>
              <a:t>考试时间</a:t>
            </a:r>
            <a:r>
              <a:rPr lang="zh-CN" altLang="en-US" sz="2600" b="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8</a:t>
            </a:r>
            <a:r>
              <a:rPr lang="zh-CN" altLang="en-US" sz="2600" dirty="0" smtClean="0">
                <a:solidFill>
                  <a:srgbClr val="FF0000"/>
                </a:solidFill>
                <a:latin typeface="宋体" panose="02010600030101010101" pitchFamily="2" charset="-122"/>
                <a:ea typeface="宋体" panose="02010600030101010101" pitchFamily="2" charset="-122"/>
              </a:rPr>
              <a:t>月</a:t>
            </a:r>
            <a:r>
              <a:rPr lang="en-US" altLang="zh-CN" sz="2600" dirty="0" smtClean="0">
                <a:solidFill>
                  <a:srgbClr val="FF0000"/>
                </a:solidFill>
                <a:latin typeface="宋体" panose="02010600030101010101" pitchFamily="2" charset="-122"/>
                <a:ea typeface="宋体" panose="02010600030101010101" pitchFamily="2" charset="-122"/>
              </a:rPr>
              <a:t>22</a:t>
            </a:r>
            <a:r>
              <a:rPr lang="zh-CN" altLang="en-US" sz="2600" dirty="0" smtClean="0">
                <a:solidFill>
                  <a:srgbClr val="FF0000"/>
                </a:solidFill>
                <a:latin typeface="宋体" panose="02010600030101010101" pitchFamily="2" charset="-122"/>
                <a:ea typeface="宋体" panose="02010600030101010101" pitchFamily="2" charset="-122"/>
              </a:rPr>
              <a:t>日上午</a:t>
            </a:r>
            <a:r>
              <a:rPr lang="en-US" altLang="zh-CN" sz="2600" dirty="0">
                <a:solidFill>
                  <a:srgbClr val="FF0000"/>
                </a:solidFill>
                <a:latin typeface="宋体" panose="02010600030101010101" pitchFamily="2" charset="-122"/>
                <a:ea typeface="宋体" panose="02010600030101010101" pitchFamily="2" charset="-122"/>
              </a:rPr>
              <a:t>9:00-11:00</a:t>
            </a:r>
            <a:endParaRPr lang="en-US" altLang="zh-CN" sz="2600" dirty="0">
              <a:solidFill>
                <a:srgbClr val="FF0000"/>
              </a:solidFill>
              <a:latin typeface="宋体" panose="02010600030101010101" pitchFamily="2" charset="-122"/>
              <a:ea typeface="宋体" panose="02010600030101010101" pitchFamily="2" charset="-122"/>
            </a:endParaRPr>
          </a:p>
          <a:p>
            <a:pPr marL="0" indent="0">
              <a:lnSpc>
                <a:spcPct val="130000"/>
              </a:lnSpc>
              <a:spcBef>
                <a:spcPct val="0"/>
              </a:spcBef>
              <a:buFont typeface="Wingdings" panose="05000000000000000000" pitchFamily="2" charset="2"/>
              <a:buNone/>
            </a:pPr>
            <a:r>
              <a:rPr lang="en-US" altLang="zh-CN" sz="2600" b="0" dirty="0" smtClean="0">
                <a:latin typeface="宋体" panose="02010600030101010101" pitchFamily="2" charset="-122"/>
                <a:ea typeface="宋体" panose="02010600030101010101" pitchFamily="2" charset="-122"/>
              </a:rPr>
              <a:t>4.</a:t>
            </a:r>
            <a:r>
              <a:rPr lang="zh-CN" altLang="en-US" sz="2600" b="0" dirty="0">
                <a:latin typeface="宋体" panose="02010600030101010101" pitchFamily="2" charset="-122"/>
                <a:ea typeface="宋体" panose="02010600030101010101" pitchFamily="2" charset="-122"/>
              </a:rPr>
              <a:t>成绩发布。常州市教育局统一公布全市申报中、高级职称考试通过人员名单。</a:t>
            </a:r>
            <a:endParaRPr lang="en-US" altLang="zh-CN" sz="2600" b="0"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zh-CN" altLang="en-US"/>
              <a:t>多元评价</a:t>
            </a:r>
            <a:endParaRPr lang="zh-CN" altLang="en-US"/>
          </a:p>
        </p:txBody>
      </p:sp>
      <p:sp>
        <p:nvSpPr>
          <p:cNvPr id="39939" name="Rectangle 3"/>
          <p:cNvSpPr>
            <a:spLocks noGrp="1" noChangeArrowheads="1"/>
          </p:cNvSpPr>
          <p:nvPr>
            <p:ph idx="1"/>
          </p:nvPr>
        </p:nvSpPr>
        <p:spPr>
          <a:xfrm>
            <a:off x="900113" y="981075"/>
            <a:ext cx="7272337" cy="4940300"/>
          </a:xfrm>
        </p:spPr>
        <p:txBody>
          <a:bodyPr/>
          <a:lstStyle/>
          <a:p>
            <a:pPr marL="0" indent="0">
              <a:lnSpc>
                <a:spcPct val="130000"/>
              </a:lnSpc>
              <a:spcBef>
                <a:spcPct val="0"/>
              </a:spcBef>
              <a:buFont typeface="Wingdings" panose="05000000000000000000" pitchFamily="2" charset="2"/>
              <a:buNone/>
            </a:pPr>
            <a:r>
              <a:rPr lang="zh-CN" altLang="en-US" sz="2100" dirty="0">
                <a:latin typeface="宋体" panose="02010600030101010101" pitchFamily="2" charset="-122"/>
                <a:ea typeface="宋体" panose="02010600030101010101" pitchFamily="2" charset="-122"/>
              </a:rPr>
              <a:t>三、课堂教学能力考核安排 </a:t>
            </a:r>
            <a:endParaRPr lang="zh-CN" altLang="en-US" sz="2100" dirty="0">
              <a:latin typeface="宋体" panose="02010600030101010101" pitchFamily="2" charset="-122"/>
              <a:ea typeface="宋体" panose="02010600030101010101" pitchFamily="2" charset="-122"/>
            </a:endParaRPr>
          </a:p>
          <a:p>
            <a:pPr marL="0" indent="0">
              <a:lnSpc>
                <a:spcPct val="130000"/>
              </a:lnSpc>
              <a:spcBef>
                <a:spcPct val="0"/>
              </a:spcBef>
              <a:buFont typeface="Wingdings" panose="05000000000000000000" pitchFamily="2" charset="2"/>
              <a:buNone/>
            </a:pPr>
            <a:r>
              <a:rPr lang="en-US" altLang="zh-CN" sz="2100" b="0" dirty="0">
                <a:latin typeface="宋体" panose="02010600030101010101" pitchFamily="2" charset="-122"/>
                <a:ea typeface="宋体" panose="02010600030101010101" pitchFamily="2" charset="-122"/>
              </a:rPr>
              <a:t>1.</a:t>
            </a:r>
            <a:r>
              <a:rPr lang="zh-CN" altLang="en-US" sz="2100" b="0" dirty="0">
                <a:latin typeface="宋体" panose="02010600030101010101" pitchFamily="2" charset="-122"/>
                <a:ea typeface="宋体" panose="02010600030101010101" pitchFamily="2" charset="-122"/>
              </a:rPr>
              <a:t>报名时间：①市区（</a:t>
            </a:r>
            <a:r>
              <a:rPr lang="zh-CN" altLang="en-US" sz="2100" b="0" dirty="0">
                <a:solidFill>
                  <a:schemeClr val="tx1"/>
                </a:solidFill>
                <a:latin typeface="宋体" panose="02010600030101010101" pitchFamily="2" charset="-122"/>
                <a:ea typeface="宋体" panose="02010600030101010101" pitchFamily="2" charset="-122"/>
              </a:rPr>
              <a:t>不含金坛区、武进区、新北区</a:t>
            </a:r>
            <a:r>
              <a:rPr lang="zh-CN" altLang="en-US" sz="2100" b="0" dirty="0">
                <a:latin typeface="宋体" panose="02010600030101010101" pitchFamily="2" charset="-122"/>
                <a:ea typeface="宋体" panose="02010600030101010101" pitchFamily="2" charset="-122"/>
              </a:rPr>
              <a:t>）</a:t>
            </a:r>
            <a:r>
              <a:rPr lang="en-US" altLang="zh-CN" sz="2100" b="0" dirty="0" smtClean="0">
                <a:latin typeface="宋体" panose="02010600030101010101" pitchFamily="2" charset="-122"/>
                <a:ea typeface="宋体" panose="02010600030101010101" pitchFamily="2" charset="-122"/>
              </a:rPr>
              <a:t>:9</a:t>
            </a:r>
            <a:r>
              <a:rPr lang="zh-CN" altLang="en-US" sz="2100" b="0" dirty="0" smtClean="0">
                <a:latin typeface="宋体" panose="02010600030101010101" pitchFamily="2" charset="-122"/>
                <a:ea typeface="宋体" panose="02010600030101010101" pitchFamily="2" charset="-122"/>
              </a:rPr>
              <a:t>月</a:t>
            </a:r>
            <a:r>
              <a:rPr lang="en-US" altLang="zh-CN" sz="2100" b="0" dirty="0" smtClean="0">
                <a:latin typeface="宋体" panose="02010600030101010101" pitchFamily="2" charset="-122"/>
                <a:ea typeface="宋体" panose="02010600030101010101" pitchFamily="2" charset="-122"/>
              </a:rPr>
              <a:t>14</a:t>
            </a:r>
            <a:r>
              <a:rPr lang="zh-CN" altLang="en-US" sz="2100" b="0" dirty="0" smtClean="0">
                <a:latin typeface="宋体" panose="02010600030101010101" pitchFamily="2" charset="-122"/>
                <a:ea typeface="宋体" panose="02010600030101010101" pitchFamily="2" charset="-122"/>
              </a:rPr>
              <a:t>日</a:t>
            </a:r>
            <a:r>
              <a:rPr lang="en-US" altLang="zh-CN" sz="2100" b="0" dirty="0" smtClean="0">
                <a:latin typeface="宋体" panose="02010600030101010101" pitchFamily="2" charset="-122"/>
                <a:ea typeface="宋体" panose="02010600030101010101" pitchFamily="2" charset="-122"/>
              </a:rPr>
              <a:t>-9</a:t>
            </a:r>
            <a:r>
              <a:rPr lang="zh-CN" altLang="en-US" sz="2100" b="0" dirty="0" smtClean="0">
                <a:latin typeface="宋体" panose="02010600030101010101" pitchFamily="2" charset="-122"/>
                <a:ea typeface="宋体" panose="02010600030101010101" pitchFamily="2" charset="-122"/>
              </a:rPr>
              <a:t>月</a:t>
            </a:r>
            <a:r>
              <a:rPr lang="en-US" altLang="zh-CN" sz="2100" b="0" dirty="0" smtClean="0">
                <a:latin typeface="宋体" panose="02010600030101010101" pitchFamily="2" charset="-122"/>
                <a:ea typeface="宋体" panose="02010600030101010101" pitchFamily="2" charset="-122"/>
              </a:rPr>
              <a:t>15</a:t>
            </a:r>
            <a:r>
              <a:rPr lang="zh-CN" altLang="en-US" sz="2100" b="0" dirty="0" smtClean="0">
                <a:latin typeface="宋体" panose="02010600030101010101" pitchFamily="2" charset="-122"/>
                <a:ea typeface="宋体" panose="02010600030101010101" pitchFamily="2" charset="-122"/>
              </a:rPr>
              <a:t>日②</a:t>
            </a:r>
            <a:r>
              <a:rPr lang="zh-CN" altLang="en-US" sz="2100" b="0" dirty="0">
                <a:latin typeface="宋体" panose="02010600030101010101" pitchFamily="2" charset="-122"/>
                <a:ea typeface="宋体" panose="02010600030101010101" pitchFamily="2" charset="-122"/>
              </a:rPr>
              <a:t>其他地区</a:t>
            </a:r>
            <a:r>
              <a:rPr lang="zh-CN" altLang="en-US" sz="2100" b="0" dirty="0" smtClean="0">
                <a:latin typeface="宋体" panose="02010600030101010101" pitchFamily="2" charset="-122"/>
                <a:ea typeface="宋体" panose="02010600030101010101" pitchFamily="2" charset="-122"/>
              </a:rPr>
              <a:t>：</a:t>
            </a:r>
            <a:r>
              <a:rPr lang="en-US" altLang="zh-CN" sz="2100" b="0" dirty="0" smtClean="0">
                <a:latin typeface="宋体" panose="02010600030101010101" pitchFamily="2" charset="-122"/>
                <a:ea typeface="宋体" panose="02010600030101010101" pitchFamily="2" charset="-122"/>
              </a:rPr>
              <a:t>9</a:t>
            </a:r>
            <a:r>
              <a:rPr lang="zh-CN" altLang="en-US" sz="2100" b="0" dirty="0" smtClean="0">
                <a:latin typeface="宋体" panose="02010600030101010101" pitchFamily="2" charset="-122"/>
                <a:ea typeface="宋体" panose="02010600030101010101" pitchFamily="2" charset="-122"/>
              </a:rPr>
              <a:t>月</a:t>
            </a:r>
            <a:r>
              <a:rPr lang="zh-CN" altLang="en-US" sz="2100" b="0" dirty="0">
                <a:latin typeface="宋体" panose="02010600030101010101" pitchFamily="2" charset="-122"/>
                <a:ea typeface="宋体" panose="02010600030101010101" pitchFamily="2" charset="-122"/>
              </a:rPr>
              <a:t>中旬</a:t>
            </a:r>
            <a:br>
              <a:rPr lang="zh-CN" altLang="en-US" sz="2100" b="0" dirty="0">
                <a:latin typeface="宋体" panose="02010600030101010101" pitchFamily="2" charset="-122"/>
                <a:ea typeface="宋体" panose="02010600030101010101" pitchFamily="2" charset="-122"/>
              </a:rPr>
            </a:br>
            <a:r>
              <a:rPr lang="en-US" altLang="zh-CN" sz="2100" b="0" dirty="0">
                <a:latin typeface="宋体" panose="02010600030101010101" pitchFamily="2" charset="-122"/>
                <a:ea typeface="宋体" panose="02010600030101010101" pitchFamily="2" charset="-122"/>
              </a:rPr>
              <a:t>2.</a:t>
            </a:r>
            <a:r>
              <a:rPr lang="zh-CN" altLang="en-US" sz="2100" b="0" dirty="0">
                <a:latin typeface="宋体" panose="02010600030101010101" pitchFamily="2" charset="-122"/>
                <a:ea typeface="宋体" panose="02010600030101010101" pitchFamily="2" charset="-122"/>
              </a:rPr>
              <a:t>考核时间：①市区（</a:t>
            </a:r>
            <a:r>
              <a:rPr lang="zh-CN" altLang="en-US" sz="2100" b="0" dirty="0">
                <a:solidFill>
                  <a:schemeClr val="tx1"/>
                </a:solidFill>
                <a:latin typeface="宋体" panose="02010600030101010101" pitchFamily="2" charset="-122"/>
                <a:ea typeface="宋体" panose="02010600030101010101" pitchFamily="2" charset="-122"/>
              </a:rPr>
              <a:t>不含金坛区、武进区、</a:t>
            </a:r>
            <a:r>
              <a:rPr lang="zh-CN" altLang="en-US" sz="2100" b="0" dirty="0">
                <a:solidFill>
                  <a:schemeClr val="tx1"/>
                </a:solidFill>
                <a:latin typeface="宋体" panose="02010600030101010101" pitchFamily="2" charset="-122"/>
                <a:ea typeface="宋体" panose="02010600030101010101" pitchFamily="2" charset="-122"/>
                <a:sym typeface="+mn-ea"/>
              </a:rPr>
              <a:t>新北区</a:t>
            </a:r>
            <a:r>
              <a:rPr lang="zh-CN" altLang="en-US" sz="2100" b="0" dirty="0">
                <a:latin typeface="宋体" panose="02010600030101010101" pitchFamily="2" charset="-122"/>
                <a:ea typeface="宋体" panose="02010600030101010101" pitchFamily="2" charset="-122"/>
              </a:rPr>
              <a:t>）</a:t>
            </a:r>
            <a:r>
              <a:rPr lang="en-US" altLang="zh-CN" sz="2100" b="0" dirty="0" smtClean="0">
                <a:latin typeface="宋体" panose="02010600030101010101" pitchFamily="2" charset="-122"/>
                <a:ea typeface="宋体" panose="02010600030101010101" pitchFamily="2" charset="-122"/>
              </a:rPr>
              <a:t>:9</a:t>
            </a:r>
            <a:r>
              <a:rPr lang="zh-CN" altLang="en-US" sz="2100" b="0" dirty="0" smtClean="0">
                <a:latin typeface="宋体" panose="02010600030101010101" pitchFamily="2" charset="-122"/>
                <a:ea typeface="宋体" panose="02010600030101010101" pitchFamily="2" charset="-122"/>
              </a:rPr>
              <a:t>月下旬②</a:t>
            </a:r>
            <a:r>
              <a:rPr lang="zh-CN" altLang="en-US" sz="2100" b="0" dirty="0">
                <a:latin typeface="宋体" panose="02010600030101010101" pitchFamily="2" charset="-122"/>
                <a:ea typeface="宋体" panose="02010600030101010101" pitchFamily="2" charset="-122"/>
              </a:rPr>
              <a:t>其他地区</a:t>
            </a:r>
            <a:r>
              <a:rPr lang="zh-CN" altLang="en-US" sz="2100" b="0" dirty="0" smtClean="0">
                <a:latin typeface="宋体" panose="02010600030101010101" pitchFamily="2" charset="-122"/>
                <a:ea typeface="宋体" panose="02010600030101010101" pitchFamily="2" charset="-122"/>
              </a:rPr>
              <a:t>：</a:t>
            </a:r>
            <a:r>
              <a:rPr lang="en-US" altLang="zh-CN" sz="2100" b="0" dirty="0" smtClean="0">
                <a:latin typeface="宋体" panose="02010600030101010101" pitchFamily="2" charset="-122"/>
                <a:ea typeface="宋体" panose="02010600030101010101" pitchFamily="2" charset="-122"/>
              </a:rPr>
              <a:t>9</a:t>
            </a:r>
            <a:r>
              <a:rPr lang="zh-CN" altLang="en-US" sz="2100" b="0" dirty="0" smtClean="0">
                <a:latin typeface="宋体" panose="02010600030101010101" pitchFamily="2" charset="-122"/>
                <a:ea typeface="宋体" panose="02010600030101010101" pitchFamily="2" charset="-122"/>
              </a:rPr>
              <a:t>月下旬</a:t>
            </a:r>
            <a:endParaRPr lang="zh-CN" altLang="en-US" sz="2100" b="0" dirty="0">
              <a:latin typeface="宋体" panose="02010600030101010101" pitchFamily="2" charset="-122"/>
              <a:ea typeface="宋体" panose="02010600030101010101" pitchFamily="2" charset="-122"/>
            </a:endParaRPr>
          </a:p>
          <a:p>
            <a:pPr marL="0" indent="0">
              <a:lnSpc>
                <a:spcPct val="130000"/>
              </a:lnSpc>
              <a:spcBef>
                <a:spcPct val="0"/>
              </a:spcBef>
              <a:buFont typeface="Wingdings" panose="05000000000000000000" pitchFamily="2" charset="2"/>
              <a:buNone/>
            </a:pPr>
            <a:r>
              <a:rPr lang="en-US" altLang="zh-CN" sz="2100" dirty="0">
                <a:latin typeface="宋体" panose="02010600030101010101" pitchFamily="2" charset="-122"/>
                <a:ea typeface="宋体" panose="02010600030101010101" pitchFamily="2" charset="-122"/>
              </a:rPr>
              <a:t>3.</a:t>
            </a:r>
            <a:r>
              <a:rPr lang="zh-CN" altLang="en-US" sz="2100" dirty="0">
                <a:latin typeface="宋体" panose="02010600030101010101" pitchFamily="2" charset="-122"/>
                <a:ea typeface="宋体" panose="02010600030101010101" pitchFamily="2" charset="-122"/>
              </a:rPr>
              <a:t>考核对象：</a:t>
            </a:r>
            <a:r>
              <a:rPr lang="en-US" altLang="zh-CN" sz="2100" b="0" dirty="0">
                <a:latin typeface="仿宋_GB2312" panose="02010609030101010101" pitchFamily="49" charset="-122"/>
                <a:ea typeface="仿宋_GB2312" panose="02010609030101010101" pitchFamily="49" charset="-122"/>
              </a:rPr>
              <a:t>《</a:t>
            </a:r>
            <a:r>
              <a:rPr lang="en-US" altLang="zh-CN" sz="2100" dirty="0" smtClean="0">
                <a:latin typeface="仿宋_GB2312" panose="02010609030101010101" pitchFamily="49" charset="-122"/>
                <a:ea typeface="仿宋_GB2312" panose="02010609030101010101" pitchFamily="49" charset="-122"/>
              </a:rPr>
              <a:t>2022</a:t>
            </a:r>
            <a:r>
              <a:rPr lang="zh-CN" altLang="en-US" sz="2100" dirty="0" smtClean="0">
                <a:latin typeface="仿宋_GB2312" panose="02010609030101010101" pitchFamily="49" charset="-122"/>
                <a:ea typeface="仿宋_GB2312" panose="02010609030101010101" pitchFamily="49" charset="-122"/>
              </a:rPr>
              <a:t>年</a:t>
            </a:r>
            <a:r>
              <a:rPr lang="zh-CN" altLang="en-US" sz="2100" dirty="0">
                <a:latin typeface="仿宋_GB2312" panose="02010609030101010101" pitchFamily="49" charset="-122"/>
                <a:ea typeface="仿宋_GB2312" panose="02010609030101010101" pitchFamily="49" charset="-122"/>
              </a:rPr>
              <a:t>常州市中小学、幼儿园推荐申报教师专业技术资格人员信息表</a:t>
            </a:r>
            <a:r>
              <a:rPr lang="en-US" altLang="zh-CN" sz="2100" dirty="0">
                <a:latin typeface="仿宋_GB2312" panose="02010609030101010101" pitchFamily="49" charset="-122"/>
                <a:ea typeface="仿宋_GB2312" panose="02010609030101010101" pitchFamily="49" charset="-122"/>
              </a:rPr>
              <a:t>》</a:t>
            </a:r>
            <a:r>
              <a:rPr lang="zh-CN" altLang="en-US" sz="2100" dirty="0">
                <a:latin typeface="仿宋_GB2312" panose="02010609030101010101" pitchFamily="49" charset="-122"/>
                <a:ea typeface="仿宋_GB2312" panose="02010609030101010101" pitchFamily="49" charset="-122"/>
              </a:rPr>
              <a:t>中记录的申报高级教师且教育教学理论、教科研水平成绩均通过人员。</a:t>
            </a:r>
            <a:r>
              <a:rPr lang="zh-CN" altLang="en-US" sz="2100" dirty="0">
                <a:solidFill>
                  <a:srgbClr val="FF3300"/>
                </a:solidFill>
                <a:latin typeface="仿宋_GB2312" panose="02010609030101010101" pitchFamily="49" charset="-122"/>
                <a:ea typeface="仿宋_GB2312" panose="02010609030101010101" pitchFamily="49" charset="-122"/>
              </a:rPr>
              <a:t>单科通过的人员可根据自身情况自愿参加课堂教学能力考核，其中：教育教学理论低于</a:t>
            </a:r>
            <a:r>
              <a:rPr lang="en-US" altLang="zh-CN" sz="2100" dirty="0">
                <a:solidFill>
                  <a:srgbClr val="FF3300"/>
                </a:solidFill>
                <a:latin typeface="仿宋_GB2312" panose="02010609030101010101" pitchFamily="49" charset="-122"/>
                <a:ea typeface="仿宋_GB2312" panose="02010609030101010101" pitchFamily="49" charset="-122"/>
              </a:rPr>
              <a:t>68</a:t>
            </a:r>
            <a:r>
              <a:rPr lang="zh-CN" altLang="en-US" sz="2100" dirty="0">
                <a:solidFill>
                  <a:srgbClr val="FF3300"/>
                </a:solidFill>
                <a:latin typeface="仿宋_GB2312" panose="02010609030101010101" pitchFamily="49" charset="-122"/>
                <a:ea typeface="仿宋_GB2312" panose="02010609030101010101" pitchFamily="49" charset="-122"/>
              </a:rPr>
              <a:t>分或教科研成绩差的人员不得参加课堂教学能力考核。</a:t>
            </a:r>
            <a:endParaRPr lang="zh-CN" altLang="en-US" sz="2100" dirty="0">
              <a:solidFill>
                <a:srgbClr val="FF3300"/>
              </a:solidFill>
              <a:latin typeface="仿宋_GB2312" panose="02010609030101010101" pitchFamily="49" charset="-122"/>
              <a:ea typeface="仿宋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zh-CN" altLang="en-US"/>
              <a:t>多元评价</a:t>
            </a:r>
            <a:endParaRPr lang="zh-CN" altLang="en-US"/>
          </a:p>
        </p:txBody>
      </p:sp>
      <p:sp>
        <p:nvSpPr>
          <p:cNvPr id="56323" name="Rectangle 3"/>
          <p:cNvSpPr>
            <a:spLocks noGrp="1" noChangeArrowheads="1"/>
          </p:cNvSpPr>
          <p:nvPr>
            <p:ph idx="1"/>
          </p:nvPr>
        </p:nvSpPr>
        <p:spPr>
          <a:xfrm>
            <a:off x="468313" y="1296988"/>
            <a:ext cx="8207375" cy="4940300"/>
          </a:xfrm>
        </p:spPr>
        <p:txBody>
          <a:bodyPr/>
          <a:lstStyle/>
          <a:p>
            <a:pPr marL="0" indent="0">
              <a:lnSpc>
                <a:spcPct val="130000"/>
              </a:lnSpc>
              <a:spcBef>
                <a:spcPct val="0"/>
              </a:spcBef>
              <a:buFont typeface="Wingdings" panose="05000000000000000000" pitchFamily="2" charset="2"/>
              <a:buNone/>
            </a:pPr>
            <a:r>
              <a:rPr lang="zh-CN" altLang="en-US" sz="3000" dirty="0">
                <a:latin typeface="宋体" panose="02010600030101010101" pitchFamily="2" charset="-122"/>
                <a:ea typeface="宋体" panose="02010600030101010101" pitchFamily="2" charset="-122"/>
              </a:rPr>
              <a:t>四、学生满意度测评 </a:t>
            </a:r>
            <a:endParaRPr lang="zh-CN" altLang="en-US" sz="3000" dirty="0">
              <a:latin typeface="宋体" panose="02010600030101010101" pitchFamily="2" charset="-122"/>
              <a:ea typeface="宋体" panose="02010600030101010101" pitchFamily="2" charset="-122"/>
            </a:endParaRPr>
          </a:p>
          <a:p>
            <a:pPr marL="0" indent="0">
              <a:lnSpc>
                <a:spcPct val="130000"/>
              </a:lnSpc>
              <a:spcBef>
                <a:spcPct val="0"/>
              </a:spcBef>
              <a:buFont typeface="Wingdings" panose="05000000000000000000" pitchFamily="2" charset="2"/>
              <a:buNone/>
            </a:pPr>
            <a:r>
              <a:rPr lang="zh-CN" altLang="en-US" sz="3000" b="0" dirty="0">
                <a:latin typeface="宋体" panose="02010600030101010101" pitchFamily="2" charset="-122"/>
                <a:ea typeface="宋体" panose="02010600030101010101" pitchFamily="2" charset="-122"/>
              </a:rPr>
              <a:t>测评时间：①局属校</a:t>
            </a:r>
            <a:r>
              <a:rPr lang="zh-CN" altLang="en-US" sz="3000" b="0" dirty="0" smtClean="0">
                <a:latin typeface="宋体" panose="02010600030101010101" pitchFamily="2" charset="-122"/>
                <a:ea typeface="宋体" panose="02010600030101010101" pitchFamily="2" charset="-122"/>
              </a:rPr>
              <a:t>：时间自定</a:t>
            </a:r>
            <a:r>
              <a:rPr lang="zh-CN" altLang="en-US" sz="3000" b="0" dirty="0">
                <a:latin typeface="宋体" panose="02010600030101010101" pitchFamily="2" charset="-122"/>
                <a:ea typeface="宋体" panose="02010600030101010101" pitchFamily="2" charset="-122"/>
              </a:rPr>
              <a:t>②辖市、区：时间自定</a:t>
            </a:r>
            <a:endParaRPr lang="zh-CN" altLang="en-US" sz="3000" b="0"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zh-CN" altLang="en-US"/>
              <a:t>政策、技术咨询</a:t>
            </a:r>
            <a:endParaRPr lang="zh-CN" altLang="en-US"/>
          </a:p>
        </p:txBody>
      </p:sp>
      <p:sp>
        <p:nvSpPr>
          <p:cNvPr id="57349" name="Rectangle 5"/>
          <p:cNvSpPr>
            <a:spLocks noGrp="1" noRot="1" noChangeArrowheads="1"/>
          </p:cNvSpPr>
          <p:nvPr>
            <p:ph idx="1"/>
          </p:nvPr>
        </p:nvSpPr>
        <p:spPr>
          <a:xfrm>
            <a:off x="250825" y="1412875"/>
            <a:ext cx="8393141" cy="4498975"/>
          </a:xfrm>
          <a:noFill/>
        </p:spPr>
        <p:txBody>
          <a:bodyPr/>
          <a:lstStyle/>
          <a:p>
            <a:r>
              <a:rPr lang="zh-CN" altLang="en-US" sz="3600" b="0" dirty="0">
                <a:latin typeface="宋体" panose="02010600030101010101" pitchFamily="2" charset="-122"/>
                <a:ea typeface="宋体" panose="02010600030101010101" pitchFamily="2" charset="-122"/>
              </a:rPr>
              <a:t>系统操作手册和常见问题可阅读常州职评系统“</a:t>
            </a:r>
            <a:r>
              <a:rPr lang="zh-CN" altLang="en-US" sz="3600" dirty="0">
                <a:solidFill>
                  <a:srgbClr val="FF3300"/>
                </a:solidFill>
                <a:latin typeface="宋体" panose="02010600030101010101" pitchFamily="2" charset="-122"/>
                <a:ea typeface="宋体" panose="02010600030101010101" pitchFamily="2" charset="-122"/>
              </a:rPr>
              <a:t>帮助</a:t>
            </a:r>
            <a:r>
              <a:rPr lang="zh-CN" altLang="en-US" sz="3600" b="0" dirty="0">
                <a:latin typeface="宋体" panose="02010600030101010101" pitchFamily="2" charset="-122"/>
                <a:ea typeface="宋体" panose="02010600030101010101" pitchFamily="2" charset="-122"/>
              </a:rPr>
              <a:t>”中的“</a:t>
            </a:r>
            <a:r>
              <a:rPr lang="zh-CN" altLang="en-US" sz="3600" dirty="0">
                <a:solidFill>
                  <a:srgbClr val="FF3300"/>
                </a:solidFill>
                <a:latin typeface="宋体" panose="02010600030101010101" pitchFamily="2" charset="-122"/>
                <a:ea typeface="宋体" panose="02010600030101010101" pitchFamily="2" charset="-122"/>
              </a:rPr>
              <a:t>评审知识库</a:t>
            </a:r>
            <a:r>
              <a:rPr lang="zh-CN" altLang="en-US" sz="3600" b="0" dirty="0">
                <a:latin typeface="宋体" panose="02010600030101010101" pitchFamily="2" charset="-122"/>
                <a:ea typeface="宋体" panose="02010600030101010101" pitchFamily="2" charset="-122"/>
              </a:rPr>
              <a:t>”</a:t>
            </a:r>
            <a:endParaRPr lang="zh-CN" altLang="en-US" sz="3600" b="0" dirty="0">
              <a:latin typeface="宋体" panose="02010600030101010101" pitchFamily="2" charset="-122"/>
              <a:ea typeface="宋体" panose="02010600030101010101" pitchFamily="2" charset="-122"/>
            </a:endParaRPr>
          </a:p>
          <a:p>
            <a:endParaRPr lang="en-US" altLang="zh-CN" sz="3600" b="0" dirty="0">
              <a:solidFill>
                <a:srgbClr val="FF3300"/>
              </a:solidFill>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Rot="1" noChangeArrowheads="1"/>
          </p:cNvSpPr>
          <p:nvPr/>
        </p:nvSpPr>
        <p:spPr bwMode="auto">
          <a:xfrm>
            <a:off x="684213" y="2205038"/>
            <a:ext cx="7772400" cy="1920875"/>
          </a:xfrm>
          <a:prstGeom prst="rect">
            <a:avLst/>
          </a:prstGeom>
          <a:noFill/>
          <a:ln w="9525">
            <a:noFill/>
            <a:miter lim="800000"/>
          </a:ln>
          <a:effectLst/>
        </p:spPr>
        <p:txBody>
          <a:bodyPr anchor="ctr"/>
          <a:lstStyle/>
          <a:p>
            <a:pPr algn="ctr" eaLnBrk="0" hangingPunct="0">
              <a:buFontTx/>
              <a:buNone/>
            </a:pPr>
            <a:r>
              <a:rPr lang="en-US" altLang="zh-CN" sz="5400" b="1" dirty="0">
                <a:solidFill>
                  <a:srgbClr val="054FA9"/>
                </a:solidFill>
              </a:rPr>
              <a:t>~ </a:t>
            </a:r>
            <a:r>
              <a:rPr lang="zh-CN" altLang="en-US" sz="5400" b="1" dirty="0" smtClean="0">
                <a:solidFill>
                  <a:srgbClr val="054FA9"/>
                </a:solidFill>
                <a:ea typeface="方正小标宋简体" panose="02010601030101010101" pitchFamily="2" charset="-122"/>
              </a:rPr>
              <a:t>谢谢</a:t>
            </a:r>
            <a:r>
              <a:rPr lang="zh-CN" altLang="en-US" sz="5400" b="1" dirty="0" smtClean="0">
                <a:solidFill>
                  <a:srgbClr val="054FA9"/>
                </a:solidFill>
              </a:rPr>
              <a:t> </a:t>
            </a:r>
            <a:r>
              <a:rPr lang="en-US" altLang="zh-CN" sz="5400" b="1" dirty="0">
                <a:solidFill>
                  <a:srgbClr val="054FA9"/>
                </a:solidFill>
              </a:rPr>
              <a:t>~</a:t>
            </a:r>
            <a:endParaRPr lang="en-US" altLang="zh-CN" sz="5400" b="1" dirty="0">
              <a:solidFill>
                <a:srgbClr val="054FA9"/>
              </a:solidFill>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endParaRPr lang="zh-CN" altLang="en-US"/>
          </a:p>
        </p:txBody>
      </p:sp>
      <p:sp>
        <p:nvSpPr>
          <p:cNvPr id="5" name="文本框 4"/>
          <p:cNvSpPr txBox="1"/>
          <p:nvPr/>
        </p:nvSpPr>
        <p:spPr>
          <a:xfrm>
            <a:off x="782955" y="1555750"/>
            <a:ext cx="7465060" cy="2679700"/>
          </a:xfrm>
          <a:prstGeom prst="rect">
            <a:avLst/>
          </a:prstGeom>
          <a:noFill/>
        </p:spPr>
        <p:txBody>
          <a:bodyPr wrap="square" rtlCol="0" anchor="t">
            <a:spAutoFit/>
          </a:bodyPr>
          <a:p>
            <a:pPr eaLnBrk="0" fontAlgn="ctr" hangingPunct="0">
              <a:lnSpc>
                <a:spcPct val="120000"/>
              </a:lnSpc>
              <a:spcBef>
                <a:spcPct val="20000"/>
              </a:spcBef>
              <a:buClr>
                <a:schemeClr val="accent1"/>
              </a:buClr>
              <a:buSzPct val="60000"/>
              <a:buFont typeface="Wingdings" panose="05000000000000000000" pitchFamily="2" charset="2"/>
              <a:buNone/>
            </a:pPr>
            <a:r>
              <a:rPr sz="3200" dirty="0">
                <a:solidFill>
                  <a:srgbClr val="FF0000"/>
                </a:solidFill>
                <a:latin typeface="黑体" panose="02010600030101010101" charset="-122"/>
                <a:ea typeface="黑体" panose="02010600030101010101" charset="-122"/>
                <a:sym typeface="+mn-ea"/>
              </a:rPr>
              <a:t>202</a:t>
            </a:r>
            <a:r>
              <a:rPr lang="en-US" sz="3200" dirty="0">
                <a:solidFill>
                  <a:srgbClr val="FF0000"/>
                </a:solidFill>
                <a:latin typeface="黑体" panose="02010600030101010101" charset="-122"/>
                <a:ea typeface="黑体" panose="02010600030101010101" charset="-122"/>
                <a:sym typeface="+mn-ea"/>
              </a:rPr>
              <a:t>2</a:t>
            </a:r>
            <a:r>
              <a:rPr sz="3200" dirty="0">
                <a:solidFill>
                  <a:srgbClr val="FF0000"/>
                </a:solidFill>
                <a:latin typeface="黑体" panose="02010600030101010101" charset="-122"/>
                <a:ea typeface="黑体" panose="02010600030101010101" charset="-122"/>
                <a:sym typeface="+mn-ea"/>
              </a:rPr>
              <a:t>年及以</a:t>
            </a:r>
            <a:r>
              <a:rPr lang="zh-CN" sz="3200" dirty="0">
                <a:solidFill>
                  <a:srgbClr val="FF0000"/>
                </a:solidFill>
                <a:latin typeface="黑体" panose="02010600030101010101" charset="-122"/>
                <a:ea typeface="黑体" panose="02010600030101010101" charset="-122"/>
                <a:sym typeface="+mn-ea"/>
              </a:rPr>
              <a:t>后</a:t>
            </a:r>
            <a:r>
              <a:rPr sz="3200" dirty="0">
                <a:solidFill>
                  <a:srgbClr val="FF0000"/>
                </a:solidFill>
                <a:latin typeface="黑体" panose="02010600030101010101" charset="-122"/>
                <a:ea typeface="黑体" panose="02010600030101010101" charset="-122"/>
                <a:sym typeface="+mn-ea"/>
              </a:rPr>
              <a:t>毕业的毕业</a:t>
            </a:r>
            <a:r>
              <a:rPr lang="zh-CN" sz="3200" dirty="0">
                <a:solidFill>
                  <a:srgbClr val="FF0000"/>
                </a:solidFill>
                <a:latin typeface="黑体" panose="02010600030101010101" charset="-122"/>
                <a:ea typeface="黑体" panose="02010600030101010101" charset="-122"/>
                <a:sym typeface="+mn-ea"/>
              </a:rPr>
              <a:t>生</a:t>
            </a:r>
            <a:r>
              <a:rPr lang="zh-CN" altLang="en-US" sz="3200" dirty="0">
                <a:latin typeface="黑体" panose="02010600030101010101" charset="-122"/>
                <a:ea typeface="黑体" panose="02010600030101010101" charset="-122"/>
                <a:sym typeface="+mn-ea"/>
              </a:rPr>
              <a:t>初定条件：</a:t>
            </a:r>
            <a:endParaRPr lang="zh-CN" altLang="en-US" sz="3200" dirty="0">
              <a:latin typeface="黑体" panose="02010600030101010101" charset="-122"/>
              <a:ea typeface="黑体" panose="02010600030101010101" charset="-122"/>
            </a:endParaRPr>
          </a:p>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dirty="0">
                <a:latin typeface="楷体_GB2312" panose="02010609030101010101" pitchFamily="49" charset="-122"/>
                <a:ea typeface="楷体_GB2312" panose="02010609030101010101" pitchFamily="49" charset="-122"/>
                <a:sym typeface="+mn-ea"/>
              </a:rPr>
              <a:t>    </a:t>
            </a:r>
            <a:r>
              <a:rPr sz="2600" dirty="0">
                <a:solidFill>
                  <a:schemeClr val="tx1"/>
                </a:solidFill>
                <a:uFillTx/>
                <a:latin typeface="楷体_GB2312" panose="02010609030101010101" pitchFamily="49" charset="-122"/>
                <a:ea typeface="楷体_GB2312" panose="02010609030101010101" pitchFamily="49" charset="-122"/>
                <a:sym typeface="+mn-ea"/>
              </a:rPr>
              <a:t>硕士研究生初定</a:t>
            </a:r>
            <a:r>
              <a:rPr sz="2600" dirty="0">
                <a:solidFill>
                  <a:srgbClr val="FF0000"/>
                </a:solidFill>
                <a:uFillTx/>
                <a:latin typeface="楷体_GB2312" panose="02010609030101010101" pitchFamily="49" charset="-122"/>
                <a:ea typeface="楷体_GB2312" panose="02010609030101010101" pitchFamily="49" charset="-122"/>
                <a:sym typeface="+mn-ea"/>
              </a:rPr>
              <a:t>二级教师</a:t>
            </a:r>
            <a:r>
              <a:rPr sz="2600" dirty="0">
                <a:solidFill>
                  <a:schemeClr val="tx1"/>
                </a:solidFill>
                <a:uFillTx/>
                <a:latin typeface="楷体_GB2312" panose="02010609030101010101" pitchFamily="49" charset="-122"/>
                <a:ea typeface="楷体_GB2312" panose="02010609030101010101" pitchFamily="49" charset="-122"/>
                <a:sym typeface="+mn-ea"/>
              </a:rPr>
              <a:t>、在二级教师岗位任教2年以上可申报评审</a:t>
            </a:r>
            <a:r>
              <a:rPr sz="2600" dirty="0">
                <a:solidFill>
                  <a:srgbClr val="FF0000"/>
                </a:solidFill>
                <a:uFillTx/>
                <a:latin typeface="楷体_GB2312" panose="02010609030101010101" pitchFamily="49" charset="-122"/>
                <a:ea typeface="楷体_GB2312" panose="02010609030101010101" pitchFamily="49" charset="-122"/>
                <a:sym typeface="+mn-ea"/>
              </a:rPr>
              <a:t>一级教师</a:t>
            </a:r>
            <a:r>
              <a:rPr sz="2600" dirty="0">
                <a:solidFill>
                  <a:schemeClr val="tx1"/>
                </a:solidFill>
                <a:uFillTx/>
                <a:latin typeface="楷体_GB2312" panose="02010609030101010101" pitchFamily="49" charset="-122"/>
                <a:ea typeface="楷体_GB2312" panose="02010609030101010101" pitchFamily="49" charset="-122"/>
                <a:sym typeface="+mn-ea"/>
              </a:rPr>
              <a:t>；大专毕业生在教学岗位见习满1年并考核合格的初定</a:t>
            </a:r>
            <a:r>
              <a:rPr sz="2600" dirty="0">
                <a:solidFill>
                  <a:srgbClr val="FF0000"/>
                </a:solidFill>
                <a:uFillTx/>
                <a:latin typeface="楷体_GB2312" panose="02010609030101010101" pitchFamily="49" charset="-122"/>
                <a:ea typeface="楷体_GB2312" panose="02010609030101010101" pitchFamily="49" charset="-122"/>
                <a:sym typeface="+mn-ea"/>
              </a:rPr>
              <a:t>三级教师</a:t>
            </a:r>
            <a:r>
              <a:rPr sz="2600" dirty="0">
                <a:solidFill>
                  <a:schemeClr val="tx1"/>
                </a:solidFill>
                <a:uFillTx/>
                <a:latin typeface="楷体_GB2312" panose="02010609030101010101" pitchFamily="49" charset="-122"/>
                <a:ea typeface="楷体_GB2312" panose="02010609030101010101" pitchFamily="49" charset="-122"/>
                <a:sym typeface="+mn-ea"/>
              </a:rPr>
              <a:t>、在三级教师岗位任教2年以上可申报评审</a:t>
            </a:r>
            <a:r>
              <a:rPr sz="2600" dirty="0">
                <a:solidFill>
                  <a:srgbClr val="FF0000"/>
                </a:solidFill>
                <a:uFillTx/>
                <a:latin typeface="楷体_GB2312" panose="02010609030101010101" pitchFamily="49" charset="-122"/>
                <a:ea typeface="楷体_GB2312" panose="02010609030101010101" pitchFamily="49" charset="-122"/>
                <a:sym typeface="+mn-ea"/>
              </a:rPr>
              <a:t>二级教师</a:t>
            </a:r>
            <a:r>
              <a:rPr lang="en-US" sz="2600" dirty="0">
                <a:solidFill>
                  <a:srgbClr val="FF0000"/>
                </a:solidFill>
                <a:uFillTx/>
                <a:latin typeface="楷体_GB2312" panose="02010609030101010101" pitchFamily="49" charset="-122"/>
                <a:ea typeface="楷体_GB2312" panose="02010609030101010101" pitchFamily="49" charset="-122"/>
                <a:sym typeface="+mn-ea"/>
              </a:rPr>
              <a:t>.</a:t>
            </a:r>
            <a:endParaRPr lang="en-US" sz="2600" dirty="0">
              <a:solidFill>
                <a:srgbClr val="FF0000"/>
              </a:solidFill>
              <a:uFillTx/>
              <a:latin typeface="楷体_GB2312" panose="02010609030101010101" pitchFamily="49" charset="-122"/>
              <a:ea typeface="楷体_GB2312" panose="02010609030101010101" pitchFamily="49" charset="-122"/>
              <a:sym typeface="+mn-ea"/>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a:bodyPr>
          <a:lstStyle/>
          <a:p>
            <a:r>
              <a:rPr lang="zh-CN" altLang="en-US" dirty="0"/>
              <a:t>初定工作</a:t>
            </a:r>
            <a:r>
              <a:rPr lang="zh-CN" altLang="en-US" dirty="0" smtClean="0"/>
              <a:t>安排</a:t>
            </a:r>
            <a:r>
              <a:rPr lang="en-US" altLang="zh-CN" dirty="0" smtClean="0"/>
              <a:t>(</a:t>
            </a:r>
            <a:r>
              <a:rPr lang="zh-CN" altLang="en-US" dirty="0" smtClean="0">
                <a:solidFill>
                  <a:srgbClr val="FF0000"/>
                </a:solidFill>
              </a:rPr>
              <a:t>中小学、幼儿园、中职校</a:t>
            </a:r>
            <a:r>
              <a:rPr lang="zh-CN" altLang="en-US" dirty="0" smtClean="0"/>
              <a:t>）</a:t>
            </a:r>
            <a:endParaRPr lang="zh-CN" altLang="en-US" dirty="0"/>
          </a:p>
        </p:txBody>
      </p:sp>
      <p:sp>
        <p:nvSpPr>
          <p:cNvPr id="38918" name="Rectangle 6"/>
          <p:cNvSpPr>
            <a:spLocks noGrp="1" noChangeArrowheads="1"/>
          </p:cNvSpPr>
          <p:nvPr>
            <p:ph idx="1"/>
          </p:nvPr>
        </p:nvSpPr>
        <p:spPr>
          <a:xfrm>
            <a:off x="323850" y="1131906"/>
            <a:ext cx="8677306" cy="5368928"/>
          </a:xfrm>
          <a:noFill/>
        </p:spPr>
        <p:txBody>
          <a:bodyPr>
            <a:normAutofit/>
          </a:bodyPr>
          <a:lstStyle/>
          <a:p>
            <a:pPr marL="0" indent="0">
              <a:spcBef>
                <a:spcPct val="0"/>
              </a:spcBef>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一、初定二级、一级职称</a:t>
            </a:r>
            <a:r>
              <a:rPr lang="en-US" altLang="zh-CN" sz="1800" dirty="0">
                <a:solidFill>
                  <a:srgbClr val="FF0000"/>
                </a:solidFill>
                <a:latin typeface="宋体" panose="02010600030101010101" pitchFamily="2" charset="-122"/>
                <a:ea typeface="宋体" panose="02010600030101010101" pitchFamily="2" charset="-122"/>
              </a:rPr>
              <a:t>(</a:t>
            </a:r>
            <a:r>
              <a:rPr lang="zh-CN" altLang="en-US" sz="1800" dirty="0">
                <a:solidFill>
                  <a:srgbClr val="FF0000"/>
                </a:solidFill>
                <a:latin typeface="宋体" panose="02010600030101010101" pitchFamily="2" charset="-122"/>
                <a:ea typeface="宋体" panose="02010600030101010101" pitchFamily="2" charset="-122"/>
              </a:rPr>
              <a:t>局属校，常外，行业</a:t>
            </a:r>
            <a:r>
              <a:rPr lang="zh-CN" altLang="en-US" sz="1800" dirty="0" smtClean="0">
                <a:solidFill>
                  <a:srgbClr val="FF0000"/>
                </a:solidFill>
                <a:latin typeface="宋体" panose="02010600030101010101" pitchFamily="2" charset="-122"/>
                <a:ea typeface="宋体" panose="02010600030101010101" pitchFamily="2" charset="-122"/>
              </a:rPr>
              <a:t>学校）</a:t>
            </a:r>
            <a:endParaRPr lang="en-US" altLang="zh-CN" sz="1800" dirty="0">
              <a:solidFill>
                <a:srgbClr val="FF0000"/>
              </a:solidFill>
              <a:latin typeface="宋体" panose="02010600030101010101" pitchFamily="2" charset="-122"/>
              <a:ea typeface="宋体" panose="02010600030101010101" pitchFamily="2" charset="-122"/>
            </a:endParaRPr>
          </a:p>
          <a:p>
            <a:pPr marL="0" indent="0">
              <a:spcBef>
                <a:spcPct val="0"/>
              </a:spcBef>
              <a:buFont typeface="Wingdings" panose="05000000000000000000" pitchFamily="2" charset="2"/>
              <a:buNone/>
            </a:pPr>
            <a:r>
              <a:rPr lang="en-US" altLang="zh-CN" sz="2600" b="0" dirty="0">
                <a:latin typeface="宋体" panose="02010600030101010101" pitchFamily="2" charset="-122"/>
                <a:ea typeface="宋体" panose="02010600030101010101" pitchFamily="2" charset="-122"/>
              </a:rPr>
              <a:t>1.</a:t>
            </a:r>
            <a:r>
              <a:rPr lang="zh-CN" altLang="en-US" sz="2600" b="0" dirty="0">
                <a:latin typeface="宋体" panose="02010600030101010101" pitchFamily="2" charset="-122"/>
                <a:ea typeface="宋体" panose="02010600030101010101" pitchFamily="2" charset="-122"/>
              </a:rPr>
              <a:t>报名时间</a:t>
            </a:r>
            <a:r>
              <a:rPr lang="zh-CN" altLang="en-US" sz="2600" b="0" dirty="0" smtClean="0">
                <a:latin typeface="宋体" panose="02010600030101010101" pitchFamily="2" charset="-122"/>
                <a:ea typeface="宋体" panose="02010600030101010101" pitchFamily="2" charset="-122"/>
              </a:rPr>
              <a:t>：</a:t>
            </a:r>
            <a:r>
              <a:rPr lang="en-US" altLang="zh-CN" sz="2600" b="0" dirty="0" smtClean="0">
                <a:latin typeface="宋体" panose="02010600030101010101" pitchFamily="2" charset="-122"/>
                <a:ea typeface="宋体" panose="02010600030101010101" pitchFamily="2" charset="-122"/>
              </a:rPr>
              <a:t>11</a:t>
            </a:r>
            <a:r>
              <a:rPr lang="zh-CN" altLang="en-US" sz="2600" b="0" dirty="0" smtClean="0">
                <a:latin typeface="宋体" panose="02010600030101010101" pitchFamily="2" charset="-122"/>
                <a:ea typeface="宋体" panose="02010600030101010101" pitchFamily="2" charset="-122"/>
              </a:rPr>
              <a:t>月上旬</a:t>
            </a:r>
            <a:br>
              <a:rPr lang="zh-CN" altLang="en-US" sz="2600" b="0" dirty="0">
                <a:latin typeface="宋体" panose="02010600030101010101" pitchFamily="2" charset="-122"/>
                <a:ea typeface="宋体" panose="02010600030101010101" pitchFamily="2" charset="-122"/>
              </a:rPr>
            </a:br>
            <a:r>
              <a:rPr lang="en-US" altLang="zh-CN" sz="2600" b="0" dirty="0">
                <a:latin typeface="宋体" panose="02010600030101010101" pitchFamily="2" charset="-122"/>
                <a:ea typeface="宋体" panose="02010600030101010101" pitchFamily="2" charset="-122"/>
              </a:rPr>
              <a:t>2.</a:t>
            </a:r>
            <a:r>
              <a:rPr lang="zh-CN" altLang="en-US" sz="2600" b="0" dirty="0">
                <a:latin typeface="宋体" panose="02010600030101010101" pitchFamily="2" charset="-122"/>
                <a:ea typeface="宋体" panose="02010600030101010101" pitchFamily="2" charset="-122"/>
              </a:rPr>
              <a:t>交材料时间、地点：</a:t>
            </a:r>
            <a:r>
              <a:rPr lang="en-US" altLang="zh-CN" sz="2600" b="0" dirty="0">
                <a:latin typeface="宋体" panose="02010600030101010101" pitchFamily="2" charset="-122"/>
                <a:ea typeface="宋体" panose="02010600030101010101" pitchFamily="2" charset="-122"/>
              </a:rPr>
              <a:t>11</a:t>
            </a:r>
            <a:r>
              <a:rPr lang="zh-CN" altLang="en-US" sz="2600" b="0" dirty="0" smtClean="0">
                <a:latin typeface="宋体" panose="02010600030101010101" pitchFamily="2" charset="-122"/>
                <a:ea typeface="宋体" panose="02010600030101010101" pitchFamily="2" charset="-122"/>
              </a:rPr>
              <a:t>月</a:t>
            </a:r>
            <a:r>
              <a:rPr lang="en-US" altLang="zh-CN" sz="2600" b="0" dirty="0" smtClean="0">
                <a:latin typeface="宋体" panose="02010600030101010101" pitchFamily="2" charset="-122"/>
                <a:ea typeface="宋体" panose="02010600030101010101" pitchFamily="2" charset="-122"/>
              </a:rPr>
              <a:t>15</a:t>
            </a:r>
            <a:r>
              <a:rPr lang="zh-CN" altLang="en-US" sz="2600" b="0" dirty="0" smtClean="0">
                <a:latin typeface="宋体" panose="02010600030101010101" pitchFamily="2" charset="-122"/>
                <a:ea typeface="宋体" panose="02010600030101010101" pitchFamily="2" charset="-122"/>
              </a:rPr>
              <a:t>日前</a:t>
            </a:r>
            <a:r>
              <a:rPr lang="zh-CN" altLang="en-US" sz="2600" b="0" dirty="0" smtClean="0">
                <a:latin typeface="宋体" panose="02010600030101010101" pitchFamily="2" charset="-122"/>
                <a:ea typeface="宋体" panose="02010600030101010101" pitchFamily="2" charset="-122"/>
              </a:rPr>
              <a:t>、</a:t>
            </a:r>
            <a:r>
              <a:rPr lang="zh-CN" altLang="en-US" sz="2600" b="0" dirty="0">
                <a:latin typeface="宋体" panose="02010600030101010101" pitchFamily="2" charset="-122"/>
                <a:ea typeface="宋体" panose="02010600030101010101" pitchFamily="2" charset="-122"/>
              </a:rPr>
              <a:t>教师发展学院（联系人：张丽</a:t>
            </a:r>
            <a:r>
              <a:rPr lang="zh-CN" altLang="en-US" sz="2600" b="0" dirty="0" smtClean="0">
                <a:latin typeface="宋体" panose="02010600030101010101" pitchFamily="2" charset="-122"/>
                <a:ea typeface="宋体" panose="02010600030101010101" pitchFamily="2" charset="-122"/>
              </a:rPr>
              <a:t>，联系电话：</a:t>
            </a:r>
            <a:r>
              <a:rPr lang="en-US" altLang="zh-CN" sz="2600" b="0" dirty="0" smtClean="0">
                <a:latin typeface="宋体" panose="02010600030101010101" pitchFamily="2" charset="-122"/>
                <a:ea typeface="宋体" panose="02010600030101010101" pitchFamily="2" charset="-122"/>
              </a:rPr>
              <a:t>85582353</a:t>
            </a:r>
            <a:r>
              <a:rPr lang="zh-CN" altLang="en-US" sz="2600" b="0" dirty="0" smtClean="0">
                <a:latin typeface="宋体" panose="02010600030101010101" pitchFamily="2" charset="-122"/>
                <a:ea typeface="宋体" panose="02010600030101010101" pitchFamily="2" charset="-122"/>
              </a:rPr>
              <a:t>）</a:t>
            </a:r>
            <a:endParaRPr lang="zh-CN" altLang="en-US" sz="2600" b="0" dirty="0">
              <a:latin typeface="宋体" panose="02010600030101010101" pitchFamily="2" charset="-122"/>
              <a:ea typeface="宋体" panose="02010600030101010101" pitchFamily="2" charset="-122"/>
            </a:endParaRPr>
          </a:p>
          <a:p>
            <a:pPr marL="0" indent="0">
              <a:spcBef>
                <a:spcPct val="0"/>
              </a:spcBef>
              <a:buNone/>
            </a:pPr>
            <a:r>
              <a:rPr lang="en-US" altLang="zh-CN" sz="2600" b="0" dirty="0">
                <a:latin typeface="宋体" panose="02010600030101010101" pitchFamily="2" charset="-122"/>
                <a:ea typeface="宋体" panose="02010600030101010101" pitchFamily="2" charset="-122"/>
              </a:rPr>
              <a:t>3.</a:t>
            </a:r>
            <a:r>
              <a:rPr lang="zh-CN" altLang="en-US" sz="2600" b="0" dirty="0">
                <a:latin typeface="宋体" panose="02010600030101010101" pitchFamily="2" charset="-122"/>
                <a:ea typeface="宋体" panose="02010600030101010101" pitchFamily="2" charset="-122"/>
              </a:rPr>
              <a:t>交费时间、地点</a:t>
            </a:r>
            <a:r>
              <a:rPr lang="zh-CN" altLang="en-US" sz="2600" b="0" dirty="0" smtClean="0">
                <a:latin typeface="宋体" panose="02010600030101010101" pitchFamily="2" charset="-122"/>
                <a:ea typeface="宋体" panose="02010600030101010101" pitchFamily="2" charset="-122"/>
              </a:rPr>
              <a:t>：</a:t>
            </a:r>
            <a:r>
              <a:rPr lang="en-US" altLang="zh-CN" sz="2600" b="0" dirty="0" smtClean="0">
                <a:latin typeface="宋体" panose="02010600030101010101" pitchFamily="2" charset="-122"/>
                <a:ea typeface="宋体" panose="02010600030101010101" pitchFamily="2" charset="-122"/>
              </a:rPr>
              <a:t>11</a:t>
            </a:r>
            <a:r>
              <a:rPr lang="zh-CN" altLang="en-US" sz="2600" b="0" dirty="0" smtClean="0">
                <a:latin typeface="宋体" panose="02010600030101010101" pitchFamily="2" charset="-122"/>
                <a:ea typeface="宋体" panose="02010600030101010101" pitchFamily="2" charset="-122"/>
              </a:rPr>
              <a:t>月</a:t>
            </a:r>
            <a:r>
              <a:rPr lang="en-US" altLang="zh-CN" sz="2600" b="0" dirty="0" smtClean="0">
                <a:latin typeface="宋体" panose="02010600030101010101" pitchFamily="2" charset="-122"/>
                <a:ea typeface="宋体" panose="02010600030101010101" pitchFamily="2" charset="-122"/>
              </a:rPr>
              <a:t>15</a:t>
            </a:r>
            <a:r>
              <a:rPr lang="zh-CN" altLang="en-US" sz="2600" b="0" dirty="0" smtClean="0">
                <a:latin typeface="宋体" panose="02010600030101010101" pitchFamily="2" charset="-122"/>
                <a:ea typeface="宋体" panose="02010600030101010101" pitchFamily="2" charset="-122"/>
              </a:rPr>
              <a:t>日</a:t>
            </a:r>
            <a:r>
              <a:rPr lang="zh-CN" altLang="en-US" sz="2600" b="0" dirty="0" smtClean="0">
                <a:latin typeface="宋体" panose="02010600030101010101" pitchFamily="2" charset="-122"/>
                <a:ea typeface="宋体" panose="02010600030101010101" pitchFamily="2" charset="-122"/>
              </a:rPr>
              <a:t>前、</a:t>
            </a:r>
            <a:r>
              <a:rPr lang="zh-CN" altLang="en-US" sz="2600" b="0" dirty="0">
                <a:latin typeface="宋体" panose="02010600030101010101" pitchFamily="2" charset="-122"/>
                <a:ea typeface="宋体" panose="02010600030101010101" pitchFamily="2" charset="-122"/>
              </a:rPr>
              <a:t>教育局人教处</a:t>
            </a:r>
            <a:endParaRPr lang="zh-CN" altLang="en-US" sz="2600" b="0" dirty="0">
              <a:latin typeface="宋体" panose="02010600030101010101" pitchFamily="2" charset="-122"/>
              <a:ea typeface="宋体" panose="02010600030101010101" pitchFamily="2" charset="-122"/>
            </a:endParaRPr>
          </a:p>
          <a:p>
            <a:pPr marL="0" indent="0">
              <a:spcBef>
                <a:spcPct val="0"/>
              </a:spcBef>
              <a:buFont typeface="Wingdings" panose="05000000000000000000" pitchFamily="2" charset="2"/>
              <a:buNone/>
            </a:pPr>
            <a:r>
              <a:rPr lang="en-US" altLang="zh-CN" sz="2600" b="0" dirty="0">
                <a:latin typeface="宋体" panose="02010600030101010101" pitchFamily="2" charset="-122"/>
                <a:ea typeface="宋体" panose="02010600030101010101" pitchFamily="2" charset="-122"/>
              </a:rPr>
              <a:t>4.</a:t>
            </a:r>
            <a:r>
              <a:rPr lang="zh-CN" altLang="en-US" sz="2600" b="0" dirty="0">
                <a:latin typeface="宋体" panose="02010600030101010101" pitchFamily="2" charset="-122"/>
                <a:ea typeface="宋体" panose="02010600030101010101" pitchFamily="2" charset="-122"/>
              </a:rPr>
              <a:t>初定时间</a:t>
            </a:r>
            <a:r>
              <a:rPr lang="zh-CN" altLang="en-US" sz="2600" b="0" dirty="0" smtClean="0">
                <a:latin typeface="宋体" panose="02010600030101010101" pitchFamily="2" charset="-122"/>
                <a:ea typeface="宋体" panose="02010600030101010101" pitchFamily="2" charset="-122"/>
              </a:rPr>
              <a:t>：</a:t>
            </a:r>
            <a:r>
              <a:rPr lang="en-US" altLang="zh-CN" sz="2600" b="0" dirty="0" smtClean="0">
                <a:latin typeface="宋体" panose="02010600030101010101" pitchFamily="2" charset="-122"/>
                <a:ea typeface="宋体" panose="02010600030101010101" pitchFamily="2" charset="-122"/>
              </a:rPr>
              <a:t>11</a:t>
            </a:r>
            <a:r>
              <a:rPr lang="zh-CN" altLang="en-US" sz="2600" b="0" dirty="0" smtClean="0">
                <a:latin typeface="宋体" panose="02010600030101010101" pitchFamily="2" charset="-122"/>
                <a:ea typeface="宋体" panose="02010600030101010101" pitchFamily="2" charset="-122"/>
              </a:rPr>
              <a:t>月下旬</a:t>
            </a:r>
            <a:endParaRPr lang="zh-CN" altLang="en-US" sz="2600" b="0" dirty="0" smtClean="0">
              <a:latin typeface="宋体" panose="02010600030101010101" pitchFamily="2" charset="-122"/>
              <a:ea typeface="宋体" panose="02010600030101010101" pitchFamily="2" charset="-122"/>
            </a:endParaRPr>
          </a:p>
          <a:p>
            <a:pPr marL="0" indent="0">
              <a:spcBef>
                <a:spcPct val="0"/>
              </a:spcBef>
              <a:buFont typeface="Wingdings" panose="05000000000000000000" pitchFamily="2" charset="2"/>
              <a:buNone/>
            </a:pPr>
            <a:r>
              <a:rPr lang="zh-CN" sz="2600" b="0" dirty="0" smtClean="0">
                <a:latin typeface="宋体" panose="02010600030101010101" pitchFamily="2" charset="-122"/>
                <a:ea typeface="宋体" panose="02010600030101010101" pitchFamily="2" charset="-122"/>
              </a:rPr>
              <a:t>具体事宜另行通知。</a:t>
            </a:r>
            <a:endParaRPr lang="zh-CN" sz="2600" b="0" dirty="0" smtClean="0">
              <a:latin typeface="宋体" panose="02010600030101010101" pitchFamily="2" charset="-122"/>
              <a:ea typeface="宋体" panose="02010600030101010101" pitchFamily="2" charset="-122"/>
            </a:endParaRPr>
          </a:p>
          <a:p>
            <a:pPr marL="0" indent="0">
              <a:spcBef>
                <a:spcPct val="0"/>
              </a:spcBef>
              <a:buFont typeface="Wingdings" panose="05000000000000000000" pitchFamily="2" charset="2"/>
              <a:buNone/>
            </a:pPr>
            <a:r>
              <a:rPr lang="zh-CN" sz="2600" b="0" dirty="0" smtClean="0">
                <a:latin typeface="宋体" panose="02010600030101010101" pitchFamily="2" charset="-122"/>
                <a:ea typeface="宋体" panose="02010600030101010101" pitchFamily="2" charset="-122"/>
              </a:rPr>
              <a:t>二、</a:t>
            </a:r>
            <a:r>
              <a:rPr lang="zh-CN" altLang="en-US" sz="2600" dirty="0">
                <a:latin typeface="宋体" panose="02010600030101010101" pitchFamily="2" charset="-122"/>
                <a:ea typeface="宋体" panose="02010600030101010101" pitchFamily="2" charset="-122"/>
                <a:sym typeface="+mn-ea"/>
              </a:rPr>
              <a:t>初定二级、一级职称</a:t>
            </a:r>
            <a:r>
              <a:rPr lang="en-US" altLang="zh-CN" sz="1800" dirty="0">
                <a:solidFill>
                  <a:srgbClr val="FF0000"/>
                </a:solidFill>
                <a:latin typeface="宋体" panose="02010600030101010101" pitchFamily="2" charset="-122"/>
                <a:ea typeface="宋体" panose="02010600030101010101" pitchFamily="2" charset="-122"/>
                <a:sym typeface="+mn-ea"/>
              </a:rPr>
              <a:t>(</a:t>
            </a:r>
            <a:r>
              <a:rPr lang="zh-CN" altLang="en-US" sz="1800" dirty="0">
                <a:solidFill>
                  <a:srgbClr val="FF0000"/>
                </a:solidFill>
                <a:latin typeface="宋体" panose="02010600030101010101" pitchFamily="2" charset="-122"/>
                <a:ea typeface="宋体" panose="02010600030101010101" pitchFamily="2" charset="-122"/>
                <a:sym typeface="+mn-ea"/>
              </a:rPr>
              <a:t>辖市区学校</a:t>
            </a:r>
            <a:r>
              <a:rPr lang="zh-CN" altLang="en-US" sz="1800" dirty="0" smtClean="0">
                <a:solidFill>
                  <a:srgbClr val="FF0000"/>
                </a:solidFill>
                <a:latin typeface="宋体" panose="02010600030101010101" pitchFamily="2" charset="-122"/>
                <a:ea typeface="宋体" panose="02010600030101010101" pitchFamily="2" charset="-122"/>
                <a:sym typeface="+mn-ea"/>
              </a:rPr>
              <a:t>）</a:t>
            </a:r>
            <a:endParaRPr lang="zh-CN" altLang="en-US" sz="1800" dirty="0" smtClean="0">
              <a:solidFill>
                <a:srgbClr val="FF0000"/>
              </a:solidFill>
              <a:latin typeface="宋体" panose="02010600030101010101" pitchFamily="2" charset="-122"/>
              <a:ea typeface="宋体" panose="02010600030101010101" pitchFamily="2" charset="-122"/>
              <a:sym typeface="+mn-ea"/>
            </a:endParaRPr>
          </a:p>
          <a:p>
            <a:pPr marL="0" indent="0">
              <a:spcBef>
                <a:spcPct val="0"/>
              </a:spcBef>
              <a:buFont typeface="Wingdings" panose="05000000000000000000" pitchFamily="2" charset="2"/>
              <a:buNone/>
            </a:pPr>
            <a:r>
              <a:rPr lang="zh-CN" altLang="en-US" sz="2600" b="0" dirty="0" smtClean="0">
                <a:latin typeface="宋体" panose="02010600030101010101" pitchFamily="2" charset="-122"/>
                <a:ea typeface="宋体" panose="02010600030101010101" pitchFamily="2" charset="-122"/>
                <a:sym typeface="+mn-ea"/>
              </a:rPr>
              <a:t>具体事宜由辖市区教育行政部门另行通知</a:t>
            </a:r>
            <a:endParaRPr lang="zh-CN" altLang="en-US" sz="2600" b="0" dirty="0" smtClean="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endParaRPr lang="zh-CN" altLang="en-US"/>
          </a:p>
        </p:txBody>
      </p:sp>
      <p:sp>
        <p:nvSpPr>
          <p:cNvPr id="41987"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41988"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41989" name="AutoShape 19"/>
          <p:cNvSpPr>
            <a:spLocks noChangeArrowheads="1"/>
          </p:cNvSpPr>
          <p:nvPr/>
        </p:nvSpPr>
        <p:spPr bwMode="auto">
          <a:xfrm>
            <a:off x="5508625"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41990"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41991"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学历、资历要求</a:t>
            </a:r>
            <a:endParaRPr lang="zh-CN" altLang="en-US" b="1"/>
          </a:p>
        </p:txBody>
      </p:sp>
      <p:grpSp>
        <p:nvGrpSpPr>
          <p:cNvPr id="41992" name="Group 8"/>
          <p:cNvGrpSpPr/>
          <p:nvPr/>
        </p:nvGrpSpPr>
        <p:grpSpPr bwMode="auto">
          <a:xfrm>
            <a:off x="4500563" y="2695575"/>
            <a:ext cx="4178300" cy="3829050"/>
            <a:chOff x="0" y="0"/>
            <a:chExt cx="2540" cy="2328"/>
          </a:xfrm>
        </p:grpSpPr>
        <p:sp>
          <p:nvSpPr>
            <p:cNvPr id="41993" name="Freeform 3"/>
            <p:cNvSpPr/>
            <p:nvPr/>
          </p:nvSpPr>
          <p:spPr bwMode="auto">
            <a:xfrm>
              <a:off x="1270" y="423"/>
              <a:ext cx="1270" cy="1905"/>
            </a:xfrm>
            <a:custGeom>
              <a:avLst/>
              <a:gdLst>
                <a:gd name="T0" fmla="*/ 0 w 1270"/>
                <a:gd name="T1" fmla="*/ 0 h 1905"/>
                <a:gd name="T2" fmla="*/ 1270 w 1270"/>
                <a:gd name="T3" fmla="*/ 1905 h 1905"/>
              </a:gdLst>
              <a:ahLst/>
              <a:cxnLst>
                <a:cxn ang="0">
                  <a:pos x="0" y="1905"/>
                </a:cxn>
                <a:cxn ang="0">
                  <a:pos x="0" y="1481"/>
                </a:cxn>
                <a:cxn ang="0">
                  <a:pos x="423" y="1270"/>
                </a:cxn>
                <a:cxn ang="0">
                  <a:pos x="423" y="847"/>
                </a:cxn>
                <a:cxn ang="0">
                  <a:pos x="846" y="635"/>
                </a:cxn>
                <a:cxn ang="0">
                  <a:pos x="846" y="212"/>
                </a:cxn>
                <a:cxn ang="0">
                  <a:pos x="1270" y="0"/>
                </a:cxn>
                <a:cxn ang="0">
                  <a:pos x="1270" y="1270"/>
                </a:cxn>
                <a:cxn ang="0">
                  <a:pos x="0" y="1905"/>
                </a:cxn>
              </a:cxnLst>
              <a:rect l="T0" t="T1" r="T2" b="T3"/>
              <a:pathLst>
                <a:path w="1270" h="1905">
                  <a:moveTo>
                    <a:pt x="0" y="1905"/>
                  </a:moveTo>
                  <a:lnTo>
                    <a:pt x="0" y="1481"/>
                  </a:lnTo>
                  <a:lnTo>
                    <a:pt x="423" y="1270"/>
                  </a:lnTo>
                  <a:lnTo>
                    <a:pt x="423" y="847"/>
                  </a:lnTo>
                  <a:lnTo>
                    <a:pt x="846" y="635"/>
                  </a:lnTo>
                  <a:lnTo>
                    <a:pt x="846" y="212"/>
                  </a:lnTo>
                  <a:lnTo>
                    <a:pt x="1270" y="0"/>
                  </a:lnTo>
                  <a:lnTo>
                    <a:pt x="1270" y="1270"/>
                  </a:lnTo>
                  <a:lnTo>
                    <a:pt x="0" y="1905"/>
                  </a:lnTo>
                  <a:close/>
                </a:path>
              </a:pathLst>
            </a:custGeom>
            <a:solidFill>
              <a:schemeClr val="tx1"/>
            </a:solidFill>
            <a:ln w="9525">
              <a:noFill/>
              <a:round/>
            </a:ln>
            <a:effectLst/>
          </p:spPr>
          <p:txBody>
            <a:bodyPr/>
            <a:lstStyle/>
            <a:p>
              <a:endParaRPr lang="zh-CN" altLang="en-US"/>
            </a:p>
          </p:txBody>
        </p:sp>
        <p:sp>
          <p:nvSpPr>
            <p:cNvPr id="41994" name="Freeform 4"/>
            <p:cNvSpPr/>
            <p:nvPr/>
          </p:nvSpPr>
          <p:spPr bwMode="auto">
            <a:xfrm>
              <a:off x="0" y="1481"/>
              <a:ext cx="1270" cy="847"/>
            </a:xfrm>
            <a:custGeom>
              <a:avLst/>
              <a:gdLst>
                <a:gd name="T0" fmla="*/ 0 w 1270"/>
                <a:gd name="T1" fmla="*/ 0 h 847"/>
                <a:gd name="T2" fmla="*/ 1270 w 1270"/>
                <a:gd name="T3" fmla="*/ 847 h 847"/>
              </a:gdLst>
              <a:ahLst/>
              <a:cxnLst>
                <a:cxn ang="0">
                  <a:pos x="1270" y="423"/>
                </a:cxn>
                <a:cxn ang="0">
                  <a:pos x="0" y="0"/>
                </a:cxn>
                <a:cxn ang="0">
                  <a:pos x="0" y="423"/>
                </a:cxn>
                <a:cxn ang="0">
                  <a:pos x="1270" y="847"/>
                </a:cxn>
                <a:cxn ang="0">
                  <a:pos x="1270" y="423"/>
                </a:cxn>
              </a:cxnLst>
              <a:rect l="T0" t="T1" r="T2" b="T3"/>
              <a:pathLst>
                <a:path w="1270" h="847">
                  <a:moveTo>
                    <a:pt x="1270" y="423"/>
                  </a:moveTo>
                  <a:lnTo>
                    <a:pt x="0" y="0"/>
                  </a:lnTo>
                  <a:lnTo>
                    <a:pt x="0" y="423"/>
                  </a:lnTo>
                  <a:lnTo>
                    <a:pt x="1270" y="847"/>
                  </a:lnTo>
                  <a:lnTo>
                    <a:pt x="1270" y="423"/>
                  </a:lnTo>
                  <a:close/>
                </a:path>
              </a:pathLst>
            </a:custGeom>
            <a:solidFill>
              <a:srgbClr val="808080"/>
            </a:solidFill>
            <a:ln w="9525">
              <a:noFill/>
              <a:round/>
            </a:ln>
            <a:effectLst/>
          </p:spPr>
          <p:txBody>
            <a:bodyPr wrap="none" anchor="ctr"/>
            <a:lstStyle/>
            <a:p>
              <a:endParaRPr lang="zh-CN" altLang="en-US"/>
            </a:p>
          </p:txBody>
        </p:sp>
        <p:sp>
          <p:nvSpPr>
            <p:cNvPr id="41995" name="Freeform 5"/>
            <p:cNvSpPr/>
            <p:nvPr/>
          </p:nvSpPr>
          <p:spPr bwMode="auto">
            <a:xfrm>
              <a:off x="424" y="846"/>
              <a:ext cx="1269" cy="847"/>
            </a:xfrm>
            <a:custGeom>
              <a:avLst/>
              <a:gdLst>
                <a:gd name="T0" fmla="*/ 0 w 1269"/>
                <a:gd name="T1" fmla="*/ 0 h 847"/>
                <a:gd name="T2" fmla="*/ 1269 w 1269"/>
                <a:gd name="T3" fmla="*/ 847 h 847"/>
              </a:gdLst>
              <a:ahLst/>
              <a:cxnLst>
                <a:cxn ang="0">
                  <a:pos x="1269" y="424"/>
                </a:cxn>
                <a:cxn ang="0">
                  <a:pos x="0" y="0"/>
                </a:cxn>
                <a:cxn ang="0">
                  <a:pos x="0" y="424"/>
                </a:cxn>
                <a:cxn ang="0">
                  <a:pos x="1269" y="847"/>
                </a:cxn>
                <a:cxn ang="0">
                  <a:pos x="1269" y="424"/>
                </a:cxn>
              </a:cxnLst>
              <a:rect l="T0" t="T1" r="T2" b="T3"/>
              <a:pathLst>
                <a:path w="1269" h="847">
                  <a:moveTo>
                    <a:pt x="1269" y="424"/>
                  </a:moveTo>
                  <a:lnTo>
                    <a:pt x="0" y="0"/>
                  </a:lnTo>
                  <a:lnTo>
                    <a:pt x="0" y="424"/>
                  </a:lnTo>
                  <a:lnTo>
                    <a:pt x="1269" y="847"/>
                  </a:lnTo>
                  <a:lnTo>
                    <a:pt x="1269" y="424"/>
                  </a:lnTo>
                  <a:close/>
                </a:path>
              </a:pathLst>
            </a:custGeom>
            <a:solidFill>
              <a:srgbClr val="808080"/>
            </a:solidFill>
            <a:ln w="9525">
              <a:noFill/>
              <a:round/>
            </a:ln>
            <a:effectLst/>
          </p:spPr>
          <p:txBody>
            <a:bodyPr wrap="none" anchor="ctr"/>
            <a:lstStyle/>
            <a:p>
              <a:endParaRPr lang="zh-CN" altLang="en-US"/>
            </a:p>
          </p:txBody>
        </p:sp>
        <p:sp>
          <p:nvSpPr>
            <p:cNvPr id="41996" name="Freeform 6"/>
            <p:cNvSpPr/>
            <p:nvPr/>
          </p:nvSpPr>
          <p:spPr bwMode="auto">
            <a:xfrm>
              <a:off x="847" y="212"/>
              <a:ext cx="1269" cy="846"/>
            </a:xfrm>
            <a:custGeom>
              <a:avLst/>
              <a:gdLst>
                <a:gd name="T0" fmla="*/ 0 w 1269"/>
                <a:gd name="T1" fmla="*/ 0 h 846"/>
                <a:gd name="T2" fmla="*/ 1269 w 1269"/>
                <a:gd name="T3" fmla="*/ 846 h 846"/>
              </a:gdLst>
              <a:ahLst/>
              <a:cxnLst>
                <a:cxn ang="0">
                  <a:pos x="1269" y="423"/>
                </a:cxn>
                <a:cxn ang="0">
                  <a:pos x="0" y="0"/>
                </a:cxn>
                <a:cxn ang="0">
                  <a:pos x="0" y="423"/>
                </a:cxn>
                <a:cxn ang="0">
                  <a:pos x="1269" y="846"/>
                </a:cxn>
                <a:cxn ang="0">
                  <a:pos x="1269" y="423"/>
                </a:cxn>
              </a:cxnLst>
              <a:rect l="T0" t="T1" r="T2" b="T3"/>
              <a:pathLst>
                <a:path w="1269" h="846">
                  <a:moveTo>
                    <a:pt x="1269" y="423"/>
                  </a:moveTo>
                  <a:lnTo>
                    <a:pt x="0" y="0"/>
                  </a:lnTo>
                  <a:lnTo>
                    <a:pt x="0" y="423"/>
                  </a:lnTo>
                  <a:lnTo>
                    <a:pt x="1269" y="846"/>
                  </a:lnTo>
                  <a:lnTo>
                    <a:pt x="1269" y="423"/>
                  </a:lnTo>
                  <a:close/>
                </a:path>
              </a:pathLst>
            </a:custGeom>
            <a:solidFill>
              <a:srgbClr val="808080"/>
            </a:solidFill>
            <a:ln w="9525">
              <a:noFill/>
              <a:round/>
            </a:ln>
            <a:effectLst/>
          </p:spPr>
          <p:txBody>
            <a:bodyPr wrap="none" anchor="ctr"/>
            <a:lstStyle/>
            <a:p>
              <a:endParaRPr lang="zh-CN" altLang="en-US"/>
            </a:p>
          </p:txBody>
        </p:sp>
        <p:sp>
          <p:nvSpPr>
            <p:cNvPr id="41997" name="Freeform 7"/>
            <p:cNvSpPr/>
            <p:nvPr/>
          </p:nvSpPr>
          <p:spPr bwMode="auto">
            <a:xfrm>
              <a:off x="847" y="0"/>
              <a:ext cx="1693" cy="635"/>
            </a:xfrm>
            <a:custGeom>
              <a:avLst/>
              <a:gdLst>
                <a:gd name="T0" fmla="*/ 0 w 1693"/>
                <a:gd name="T1" fmla="*/ 0 h 635"/>
                <a:gd name="T2" fmla="*/ 1693 w 1693"/>
                <a:gd name="T3" fmla="*/ 635 h 635"/>
              </a:gdLst>
              <a:ahLst/>
              <a:cxnLst>
                <a:cxn ang="0">
                  <a:pos x="1693" y="423"/>
                </a:cxn>
                <a:cxn ang="0">
                  <a:pos x="423" y="0"/>
                </a:cxn>
                <a:cxn ang="0">
                  <a:pos x="0" y="212"/>
                </a:cxn>
                <a:cxn ang="0">
                  <a:pos x="1269" y="635"/>
                </a:cxn>
                <a:cxn ang="0">
                  <a:pos x="1693" y="423"/>
                </a:cxn>
              </a:cxnLst>
              <a:rect l="T0" t="T1" r="T2" b="T3"/>
              <a:pathLst>
                <a:path w="1693" h="635">
                  <a:moveTo>
                    <a:pt x="1693" y="423"/>
                  </a:moveTo>
                  <a:lnTo>
                    <a:pt x="423" y="0"/>
                  </a:lnTo>
                  <a:lnTo>
                    <a:pt x="0" y="212"/>
                  </a:lnTo>
                  <a:lnTo>
                    <a:pt x="1269" y="635"/>
                  </a:lnTo>
                  <a:lnTo>
                    <a:pt x="1693" y="423"/>
                  </a:lnTo>
                  <a:close/>
                </a:path>
              </a:pathLst>
            </a:custGeom>
            <a:gradFill rotWithShape="1">
              <a:gsLst>
                <a:gs pos="0">
                  <a:srgbClr val="F8F8F8"/>
                </a:gs>
                <a:gs pos="100000">
                  <a:srgbClr val="C0C0C0"/>
                </a:gs>
              </a:gsLst>
              <a:lin ang="0" scaled="1"/>
            </a:gradFill>
            <a:ln w="9525">
              <a:noFill/>
              <a:round/>
            </a:ln>
            <a:effectLst/>
          </p:spPr>
          <p:txBody>
            <a:bodyPr/>
            <a:lstStyle/>
            <a:p>
              <a:endParaRPr lang="zh-CN" altLang="en-US"/>
            </a:p>
          </p:txBody>
        </p:sp>
        <p:sp>
          <p:nvSpPr>
            <p:cNvPr id="41998" name="Freeform 8"/>
            <p:cNvSpPr/>
            <p:nvPr/>
          </p:nvSpPr>
          <p:spPr bwMode="auto">
            <a:xfrm>
              <a:off x="424" y="635"/>
              <a:ext cx="1692" cy="635"/>
            </a:xfrm>
            <a:custGeom>
              <a:avLst/>
              <a:gdLst>
                <a:gd name="T0" fmla="*/ 0 w 1692"/>
                <a:gd name="T1" fmla="*/ 0 h 635"/>
                <a:gd name="T2" fmla="*/ 1692 w 1692"/>
                <a:gd name="T3" fmla="*/ 635 h 635"/>
              </a:gdLst>
              <a:ahLst/>
              <a:cxnLst>
                <a:cxn ang="0">
                  <a:pos x="1692" y="423"/>
                </a:cxn>
                <a:cxn ang="0">
                  <a:pos x="423" y="0"/>
                </a:cxn>
                <a:cxn ang="0">
                  <a:pos x="0" y="211"/>
                </a:cxn>
                <a:cxn ang="0">
                  <a:pos x="1269" y="635"/>
                </a:cxn>
                <a:cxn ang="0">
                  <a:pos x="1692" y="423"/>
                </a:cxn>
              </a:cxnLst>
              <a:rect l="T0" t="T1" r="T2" b="T3"/>
              <a:pathLst>
                <a:path w="1692" h="635">
                  <a:moveTo>
                    <a:pt x="1692" y="423"/>
                  </a:moveTo>
                  <a:lnTo>
                    <a:pt x="423" y="0"/>
                  </a:lnTo>
                  <a:lnTo>
                    <a:pt x="0" y="211"/>
                  </a:lnTo>
                  <a:lnTo>
                    <a:pt x="1269" y="635"/>
                  </a:lnTo>
                  <a:lnTo>
                    <a:pt x="1692" y="423"/>
                  </a:lnTo>
                  <a:close/>
                </a:path>
              </a:pathLst>
            </a:custGeom>
            <a:gradFill rotWithShape="1">
              <a:gsLst>
                <a:gs pos="0">
                  <a:srgbClr val="F8F8F8"/>
                </a:gs>
                <a:gs pos="100000">
                  <a:srgbClr val="C0C0C0"/>
                </a:gs>
              </a:gsLst>
              <a:lin ang="0" scaled="1"/>
            </a:gradFill>
            <a:ln w="9525">
              <a:noFill/>
              <a:round/>
            </a:ln>
            <a:effectLst/>
          </p:spPr>
          <p:txBody>
            <a:bodyPr/>
            <a:lstStyle/>
            <a:p>
              <a:endParaRPr lang="zh-CN" altLang="en-US"/>
            </a:p>
          </p:txBody>
        </p:sp>
        <p:sp>
          <p:nvSpPr>
            <p:cNvPr id="41999" name="Freeform 9"/>
            <p:cNvSpPr/>
            <p:nvPr/>
          </p:nvSpPr>
          <p:spPr bwMode="auto">
            <a:xfrm>
              <a:off x="0" y="1270"/>
              <a:ext cx="1693" cy="634"/>
            </a:xfrm>
            <a:custGeom>
              <a:avLst/>
              <a:gdLst>
                <a:gd name="T0" fmla="*/ 0 w 1693"/>
                <a:gd name="T1" fmla="*/ 0 h 634"/>
                <a:gd name="T2" fmla="*/ 1693 w 1693"/>
                <a:gd name="T3" fmla="*/ 634 h 634"/>
              </a:gdLst>
              <a:ahLst/>
              <a:cxnLst>
                <a:cxn ang="0">
                  <a:pos x="1693" y="423"/>
                </a:cxn>
                <a:cxn ang="0">
                  <a:pos x="424" y="0"/>
                </a:cxn>
                <a:cxn ang="0">
                  <a:pos x="0" y="211"/>
                </a:cxn>
                <a:cxn ang="0">
                  <a:pos x="1270" y="634"/>
                </a:cxn>
                <a:cxn ang="0">
                  <a:pos x="1693" y="423"/>
                </a:cxn>
              </a:cxnLst>
              <a:rect l="T0" t="T1" r="T2" b="T3"/>
              <a:pathLst>
                <a:path w="1693" h="634">
                  <a:moveTo>
                    <a:pt x="1693" y="423"/>
                  </a:moveTo>
                  <a:lnTo>
                    <a:pt x="424" y="0"/>
                  </a:lnTo>
                  <a:lnTo>
                    <a:pt x="0" y="211"/>
                  </a:lnTo>
                  <a:lnTo>
                    <a:pt x="1270" y="634"/>
                  </a:lnTo>
                  <a:lnTo>
                    <a:pt x="1693" y="423"/>
                  </a:lnTo>
                  <a:close/>
                </a:path>
              </a:pathLst>
            </a:custGeom>
            <a:gradFill rotWithShape="1">
              <a:gsLst>
                <a:gs pos="0">
                  <a:srgbClr val="F8F8F8"/>
                </a:gs>
                <a:gs pos="100000">
                  <a:srgbClr val="C0C0C0"/>
                </a:gs>
              </a:gsLst>
              <a:lin ang="0" scaled="1"/>
            </a:gradFill>
            <a:ln w="9525">
              <a:noFill/>
              <a:round/>
            </a:ln>
            <a:effectLst/>
          </p:spPr>
          <p:txBody>
            <a:bodyPr/>
            <a:lstStyle/>
            <a:p>
              <a:endParaRPr lang="zh-CN" altLang="en-US"/>
            </a:p>
          </p:txBody>
        </p:sp>
      </p:grpSp>
      <p:sp>
        <p:nvSpPr>
          <p:cNvPr id="42000" name="Freeform 10"/>
          <p:cNvSpPr/>
          <p:nvPr/>
        </p:nvSpPr>
        <p:spPr bwMode="auto">
          <a:xfrm>
            <a:off x="6589713" y="3382963"/>
            <a:ext cx="2089150" cy="3133725"/>
          </a:xfrm>
          <a:custGeom>
            <a:avLst/>
            <a:gdLst/>
            <a:ahLst/>
            <a:cxnLst>
              <a:cxn ang="0">
                <a:pos x="0" y="1905"/>
              </a:cxn>
              <a:cxn ang="0">
                <a:pos x="0" y="1481"/>
              </a:cxn>
              <a:cxn ang="0">
                <a:pos x="423" y="1270"/>
              </a:cxn>
              <a:cxn ang="0">
                <a:pos x="423" y="847"/>
              </a:cxn>
              <a:cxn ang="0">
                <a:pos x="846" y="635"/>
              </a:cxn>
              <a:cxn ang="0">
                <a:pos x="846" y="212"/>
              </a:cxn>
              <a:cxn ang="0">
                <a:pos x="1270" y="0"/>
              </a:cxn>
              <a:cxn ang="0">
                <a:pos x="1270" y="1270"/>
              </a:cxn>
              <a:cxn ang="0">
                <a:pos x="0" y="1905"/>
              </a:cxn>
            </a:cxnLst>
            <a:rect l="0" t="0" r="r" b="b"/>
            <a:pathLst>
              <a:path w="1270" h="1905">
                <a:moveTo>
                  <a:pt x="0" y="1905"/>
                </a:moveTo>
                <a:lnTo>
                  <a:pt x="0" y="1481"/>
                </a:lnTo>
                <a:lnTo>
                  <a:pt x="423" y="1270"/>
                </a:lnTo>
                <a:lnTo>
                  <a:pt x="423" y="847"/>
                </a:lnTo>
                <a:lnTo>
                  <a:pt x="846" y="635"/>
                </a:lnTo>
                <a:lnTo>
                  <a:pt x="846" y="212"/>
                </a:lnTo>
                <a:lnTo>
                  <a:pt x="1270" y="0"/>
                </a:lnTo>
                <a:lnTo>
                  <a:pt x="1270" y="1270"/>
                </a:lnTo>
                <a:lnTo>
                  <a:pt x="0" y="1905"/>
                </a:lnTo>
                <a:close/>
              </a:path>
            </a:pathLst>
          </a:custGeom>
          <a:gradFill rotWithShape="1">
            <a:gsLst>
              <a:gs pos="0">
                <a:schemeClr val="tx1">
                  <a:alpha val="0"/>
                </a:schemeClr>
              </a:gs>
              <a:gs pos="100000">
                <a:srgbClr val="7C7C7C"/>
              </a:gs>
            </a:gsLst>
            <a:lin ang="18900000" scaled="1"/>
          </a:gradFill>
          <a:ln w="9525">
            <a:noFill/>
            <a:round/>
          </a:ln>
          <a:effectLst/>
        </p:spPr>
        <p:txBody>
          <a:bodyPr/>
          <a:lstStyle/>
          <a:p>
            <a:endParaRPr lang="zh-CN" altLang="en-US"/>
          </a:p>
        </p:txBody>
      </p:sp>
      <p:grpSp>
        <p:nvGrpSpPr>
          <p:cNvPr id="42001" name="Group 17"/>
          <p:cNvGrpSpPr/>
          <p:nvPr/>
        </p:nvGrpSpPr>
        <p:grpSpPr bwMode="auto">
          <a:xfrm>
            <a:off x="6805613" y="2371725"/>
            <a:ext cx="974725" cy="1114425"/>
            <a:chOff x="0" y="0"/>
            <a:chExt cx="614" cy="702"/>
          </a:xfrm>
        </p:grpSpPr>
        <p:sp>
          <p:nvSpPr>
            <p:cNvPr id="42002" name="Oval 30"/>
            <p:cNvSpPr>
              <a:spLocks noChangeArrowheads="1"/>
            </p:cNvSpPr>
            <p:nvPr/>
          </p:nvSpPr>
          <p:spPr bwMode="auto">
            <a:xfrm>
              <a:off x="0" y="498"/>
              <a:ext cx="590" cy="204"/>
            </a:xfrm>
            <a:prstGeom prst="ellipse">
              <a:avLst/>
            </a:prstGeom>
            <a:gradFill rotWithShape="1">
              <a:gsLst>
                <a:gs pos="0">
                  <a:schemeClr val="tx1">
                    <a:alpha val="50000"/>
                  </a:schemeClr>
                </a:gs>
                <a:gs pos="100000">
                  <a:srgbClr val="000000">
                    <a:alpha val="0"/>
                  </a:srgbClr>
                </a:gs>
              </a:gsLst>
              <a:path path="shape">
                <a:fillToRect l="50000" t="50000" r="50000" b="50000"/>
              </a:path>
            </a:gradFill>
            <a:ln w="9525">
              <a:noFill/>
              <a:round/>
            </a:ln>
            <a:effectLst/>
          </p:spPr>
          <p:txBody>
            <a:bodyPr wrap="none" anchor="ctr"/>
            <a:lstStyle/>
            <a:p>
              <a:endParaRPr lang="zh-CN" altLang="en-US" b="1"/>
            </a:p>
          </p:txBody>
        </p:sp>
        <p:grpSp>
          <p:nvGrpSpPr>
            <p:cNvPr id="42003" name="Group 19"/>
            <p:cNvGrpSpPr/>
            <p:nvPr/>
          </p:nvGrpSpPr>
          <p:grpSpPr bwMode="auto">
            <a:xfrm>
              <a:off x="1" y="0"/>
              <a:ext cx="613" cy="613"/>
              <a:chOff x="0" y="0"/>
              <a:chExt cx="613" cy="613"/>
            </a:xfrm>
          </p:grpSpPr>
          <p:grpSp>
            <p:nvGrpSpPr>
              <p:cNvPr id="42004" name="Group 20"/>
              <p:cNvGrpSpPr/>
              <p:nvPr/>
            </p:nvGrpSpPr>
            <p:grpSpPr bwMode="auto">
              <a:xfrm>
                <a:off x="0" y="0"/>
                <a:ext cx="613" cy="613"/>
                <a:chOff x="0" y="0"/>
                <a:chExt cx="1089" cy="1089"/>
              </a:xfrm>
            </p:grpSpPr>
            <p:sp>
              <p:nvSpPr>
                <p:cNvPr id="42005" name="Oval 33"/>
                <p:cNvSpPr>
                  <a:spLocks noChangeArrowheads="1"/>
                </p:cNvSpPr>
                <p:nvPr/>
              </p:nvSpPr>
              <p:spPr bwMode="auto">
                <a:xfrm>
                  <a:off x="0" y="0"/>
                  <a:ext cx="1089" cy="1089"/>
                </a:xfrm>
                <a:prstGeom prst="ellipse">
                  <a:avLst/>
                </a:prstGeom>
                <a:gradFill rotWithShape="1">
                  <a:gsLst>
                    <a:gs pos="0">
                      <a:schemeClr val="accent2"/>
                    </a:gs>
                    <a:gs pos="100000">
                      <a:schemeClr val="hlink"/>
                    </a:gs>
                  </a:gsLst>
                  <a:lin ang="5400000" scaled="1"/>
                </a:gradFill>
                <a:ln w="9525">
                  <a:noFill/>
                  <a:round/>
                </a:ln>
                <a:effectLst/>
              </p:spPr>
              <p:txBody>
                <a:bodyPr wrap="none" anchor="ctr"/>
                <a:lstStyle/>
                <a:p>
                  <a:endParaRPr lang="zh-CN" altLang="en-US" b="1"/>
                </a:p>
              </p:txBody>
            </p:sp>
            <p:grpSp>
              <p:nvGrpSpPr>
                <p:cNvPr id="42006" name="Group 22"/>
                <p:cNvGrpSpPr/>
                <p:nvPr/>
              </p:nvGrpSpPr>
              <p:grpSpPr bwMode="auto">
                <a:xfrm>
                  <a:off x="91" y="30"/>
                  <a:ext cx="908" cy="296"/>
                  <a:chOff x="0" y="0"/>
                  <a:chExt cx="907" cy="295"/>
                </a:xfrm>
              </p:grpSpPr>
              <p:sp>
                <p:nvSpPr>
                  <p:cNvPr id="42007" name="Freeform 35"/>
                  <p:cNvSpPr/>
                  <p:nvPr/>
                </p:nvSpPr>
                <p:spPr bwMode="auto">
                  <a:xfrm>
                    <a:off x="0" y="0"/>
                    <a:ext cx="907" cy="297"/>
                  </a:xfrm>
                  <a:custGeom>
                    <a:avLst/>
                    <a:gdLst/>
                    <a:ahLst/>
                    <a:cxnLst>
                      <a:cxn ang="0">
                        <a:pos x="0" y="1576"/>
                      </a:cxn>
                      <a:cxn ang="0">
                        <a:pos x="50" y="1462"/>
                      </a:cxn>
                      <a:cxn ang="0">
                        <a:pos x="108" y="1350"/>
                      </a:cxn>
                      <a:cxn ang="0">
                        <a:pos x="170" y="1242"/>
                      </a:cxn>
                      <a:cxn ang="0">
                        <a:pos x="238" y="1138"/>
                      </a:cxn>
                      <a:cxn ang="0">
                        <a:pos x="310" y="1036"/>
                      </a:cxn>
                      <a:cxn ang="0">
                        <a:pos x="386" y="940"/>
                      </a:cxn>
                      <a:cxn ang="0">
                        <a:pos x="468" y="846"/>
                      </a:cxn>
                      <a:cxn ang="0">
                        <a:pos x="552" y="756"/>
                      </a:cxn>
                      <a:cxn ang="0">
                        <a:pos x="596" y="712"/>
                      </a:cxn>
                      <a:cxn ang="0">
                        <a:pos x="688" y="630"/>
                      </a:cxn>
                      <a:cxn ang="0">
                        <a:pos x="784" y="550"/>
                      </a:cxn>
                      <a:cxn ang="0">
                        <a:pos x="884" y="476"/>
                      </a:cxn>
                      <a:cxn ang="0">
                        <a:pos x="986" y="406"/>
                      </a:cxn>
                      <a:cxn ang="0">
                        <a:pos x="1092" y="342"/>
                      </a:cxn>
                      <a:cxn ang="0">
                        <a:pos x="1202" y="282"/>
                      </a:cxn>
                      <a:cxn ang="0">
                        <a:pos x="1316" y="228"/>
                      </a:cxn>
                      <a:cxn ang="0">
                        <a:pos x="1374" y="202"/>
                      </a:cxn>
                      <a:cxn ang="0">
                        <a:pos x="1490" y="156"/>
                      </a:cxn>
                      <a:cxn ang="0">
                        <a:pos x="1610" y="116"/>
                      </a:cxn>
                      <a:cxn ang="0">
                        <a:pos x="1732" y="80"/>
                      </a:cxn>
                      <a:cxn ang="0">
                        <a:pos x="1858" y="52"/>
                      </a:cxn>
                      <a:cxn ang="0">
                        <a:pos x="1984" y="30"/>
                      </a:cxn>
                      <a:cxn ang="0">
                        <a:pos x="2114" y="12"/>
                      </a:cxn>
                      <a:cxn ang="0">
                        <a:pos x="2246" y="2"/>
                      </a:cxn>
                      <a:cxn ang="0">
                        <a:pos x="2378" y="0"/>
                      </a:cxn>
                      <a:cxn ang="0">
                        <a:pos x="2444" y="0"/>
                      </a:cxn>
                      <a:cxn ang="0">
                        <a:pos x="2576" y="8"/>
                      </a:cxn>
                      <a:cxn ang="0">
                        <a:pos x="2706" y="20"/>
                      </a:cxn>
                      <a:cxn ang="0">
                        <a:pos x="2834" y="40"/>
                      </a:cxn>
                      <a:cxn ang="0">
                        <a:pos x="2962" y="66"/>
                      </a:cxn>
                      <a:cxn ang="0">
                        <a:pos x="3084" y="98"/>
                      </a:cxn>
                      <a:cxn ang="0">
                        <a:pos x="3206" y="136"/>
                      </a:cxn>
                      <a:cxn ang="0">
                        <a:pos x="3324" y="178"/>
                      </a:cxn>
                      <a:cxn ang="0">
                        <a:pos x="3382" y="202"/>
                      </a:cxn>
                      <a:cxn ang="0">
                        <a:pos x="3498" y="254"/>
                      </a:cxn>
                      <a:cxn ang="0">
                        <a:pos x="3608" y="312"/>
                      </a:cxn>
                      <a:cxn ang="0">
                        <a:pos x="3716" y="374"/>
                      </a:cxn>
                      <a:cxn ang="0">
                        <a:pos x="3822" y="440"/>
                      </a:cxn>
                      <a:cxn ang="0">
                        <a:pos x="3922" y="512"/>
                      </a:cxn>
                      <a:cxn ang="0">
                        <a:pos x="4020" y="590"/>
                      </a:cxn>
                      <a:cxn ang="0">
                        <a:pos x="4114" y="670"/>
                      </a:cxn>
                      <a:cxn ang="0">
                        <a:pos x="4204" y="756"/>
                      </a:cxn>
                      <a:cxn ang="0">
                        <a:pos x="4246" y="800"/>
                      </a:cxn>
                      <a:cxn ang="0">
                        <a:pos x="4330" y="892"/>
                      </a:cxn>
                      <a:cxn ang="0">
                        <a:pos x="4410" y="988"/>
                      </a:cxn>
                      <a:cxn ang="0">
                        <a:pos x="4484" y="1086"/>
                      </a:cxn>
                      <a:cxn ang="0">
                        <a:pos x="4552" y="1190"/>
                      </a:cxn>
                      <a:cxn ang="0">
                        <a:pos x="4618" y="1296"/>
                      </a:cxn>
                      <a:cxn ang="0">
                        <a:pos x="4678" y="1406"/>
                      </a:cxn>
                      <a:cxn ang="0">
                        <a:pos x="4732" y="1518"/>
                      </a:cxn>
                      <a:cxn ang="0">
                        <a:pos x="0" y="1576"/>
                      </a:cxn>
                    </a:cxnLst>
                    <a:rect l="0" t="0" r="r" b="b"/>
                    <a:pathLst>
                      <a:path w="4756" h="157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rgbClr val="FFFFFF">
                          <a:alpha val="0"/>
                        </a:srgbClr>
                      </a:gs>
                    </a:gsLst>
                    <a:lin ang="5400000" scaled="1"/>
                  </a:gradFill>
                  <a:ln w="9525">
                    <a:noFill/>
                    <a:round/>
                  </a:ln>
                  <a:effectLst/>
                </p:spPr>
                <p:txBody>
                  <a:bodyPr wrap="none" anchor="ctr"/>
                  <a:lstStyle/>
                  <a:p>
                    <a:endParaRPr lang="zh-CN" altLang="en-US"/>
                  </a:p>
                </p:txBody>
              </p:sp>
              <p:sp>
                <p:nvSpPr>
                  <p:cNvPr id="42008" name="Oval 36"/>
                  <p:cNvSpPr>
                    <a:spLocks noChangeArrowheads="1"/>
                  </p:cNvSpPr>
                  <p:nvPr/>
                </p:nvSpPr>
                <p:spPr bwMode="auto">
                  <a:xfrm>
                    <a:off x="340" y="0"/>
                    <a:ext cx="227" cy="204"/>
                  </a:xfrm>
                  <a:prstGeom prst="ellipse">
                    <a:avLst/>
                  </a:prstGeom>
                  <a:gradFill rotWithShape="1">
                    <a:gsLst>
                      <a:gs pos="0">
                        <a:schemeClr val="bg1"/>
                      </a:gs>
                      <a:gs pos="100000">
                        <a:srgbClr val="67ABF5">
                          <a:alpha val="0"/>
                        </a:srgbClr>
                      </a:gs>
                    </a:gsLst>
                    <a:path path="shape">
                      <a:fillToRect l="50000" t="50000" r="50000" b="50000"/>
                    </a:path>
                  </a:gradFill>
                  <a:ln w="9525">
                    <a:noFill/>
                    <a:round/>
                  </a:ln>
                  <a:effectLst/>
                </p:spPr>
                <p:txBody>
                  <a:bodyPr wrap="none" anchor="ctr"/>
                  <a:lstStyle/>
                  <a:p>
                    <a:endParaRPr lang="zh-CN" altLang="en-US" b="1"/>
                  </a:p>
                </p:txBody>
              </p:sp>
            </p:grpSp>
          </p:grpSp>
          <p:sp>
            <p:nvSpPr>
              <p:cNvPr id="42009" name="Text Box 37"/>
              <p:cNvSpPr txBox="1">
                <a:spLocks noChangeArrowheads="1"/>
              </p:cNvSpPr>
              <p:nvPr/>
            </p:nvSpPr>
            <p:spPr bwMode="auto">
              <a:xfrm>
                <a:off x="54" y="169"/>
                <a:ext cx="500" cy="288"/>
              </a:xfrm>
              <a:prstGeom prst="rect">
                <a:avLst/>
              </a:prstGeom>
              <a:noFill/>
              <a:ln w="9525">
                <a:noFill/>
                <a:miter lim="800000"/>
              </a:ln>
              <a:effectLst/>
            </p:spPr>
            <p:txBody>
              <a:bodyPr wrap="none">
                <a:spAutoFit/>
              </a:bodyPr>
              <a:lstStyle/>
              <a:p>
                <a:pPr algn="ctr" latinLnBrk="1"/>
                <a:r>
                  <a:rPr lang="zh-CN" altLang="en-US" sz="2400" b="1">
                    <a:solidFill>
                      <a:schemeClr val="bg1"/>
                    </a:solidFill>
                    <a:latin typeface="Arial Black" panose="020B0A04020102020204" pitchFamily="34" charset="0"/>
                  </a:rPr>
                  <a:t>高级</a:t>
                </a:r>
                <a:endParaRPr lang="zh-CN" altLang="en-US" b="1"/>
              </a:p>
            </p:txBody>
          </p:sp>
        </p:grpSp>
      </p:grpSp>
      <p:grpSp>
        <p:nvGrpSpPr>
          <p:cNvPr id="42010" name="Group 26"/>
          <p:cNvGrpSpPr/>
          <p:nvPr/>
        </p:nvGrpSpPr>
        <p:grpSpPr bwMode="auto">
          <a:xfrm>
            <a:off x="5151438" y="4459288"/>
            <a:ext cx="974725" cy="1114425"/>
            <a:chOff x="0" y="0"/>
            <a:chExt cx="614" cy="702"/>
          </a:xfrm>
        </p:grpSpPr>
        <p:sp>
          <p:nvSpPr>
            <p:cNvPr id="42011" name="Oval 39"/>
            <p:cNvSpPr>
              <a:spLocks noChangeArrowheads="1"/>
            </p:cNvSpPr>
            <p:nvPr/>
          </p:nvSpPr>
          <p:spPr bwMode="auto">
            <a:xfrm>
              <a:off x="0" y="498"/>
              <a:ext cx="590" cy="204"/>
            </a:xfrm>
            <a:prstGeom prst="ellipse">
              <a:avLst/>
            </a:prstGeom>
            <a:gradFill rotWithShape="1">
              <a:gsLst>
                <a:gs pos="0">
                  <a:schemeClr val="tx1">
                    <a:alpha val="50000"/>
                  </a:schemeClr>
                </a:gs>
                <a:gs pos="100000">
                  <a:srgbClr val="000000">
                    <a:alpha val="0"/>
                  </a:srgbClr>
                </a:gs>
              </a:gsLst>
              <a:path path="shape">
                <a:fillToRect l="50000" t="50000" r="50000" b="50000"/>
              </a:path>
            </a:gradFill>
            <a:ln w="9525">
              <a:noFill/>
              <a:round/>
            </a:ln>
            <a:effectLst/>
          </p:spPr>
          <p:txBody>
            <a:bodyPr wrap="none" anchor="ctr"/>
            <a:lstStyle/>
            <a:p>
              <a:endParaRPr lang="zh-CN" altLang="en-US" b="1"/>
            </a:p>
          </p:txBody>
        </p:sp>
        <p:grpSp>
          <p:nvGrpSpPr>
            <p:cNvPr id="42012" name="Group 28"/>
            <p:cNvGrpSpPr/>
            <p:nvPr/>
          </p:nvGrpSpPr>
          <p:grpSpPr bwMode="auto">
            <a:xfrm>
              <a:off x="1" y="0"/>
              <a:ext cx="613" cy="613"/>
              <a:chOff x="0" y="0"/>
              <a:chExt cx="613" cy="613"/>
            </a:xfrm>
          </p:grpSpPr>
          <p:grpSp>
            <p:nvGrpSpPr>
              <p:cNvPr id="42013" name="Group 29"/>
              <p:cNvGrpSpPr/>
              <p:nvPr/>
            </p:nvGrpSpPr>
            <p:grpSpPr bwMode="auto">
              <a:xfrm>
                <a:off x="0" y="0"/>
                <a:ext cx="613" cy="613"/>
                <a:chOff x="0" y="0"/>
                <a:chExt cx="1089" cy="1089"/>
              </a:xfrm>
            </p:grpSpPr>
            <p:sp>
              <p:nvSpPr>
                <p:cNvPr id="42014" name="Oval 42"/>
                <p:cNvSpPr>
                  <a:spLocks noChangeArrowheads="1"/>
                </p:cNvSpPr>
                <p:nvPr/>
              </p:nvSpPr>
              <p:spPr bwMode="auto">
                <a:xfrm>
                  <a:off x="0" y="0"/>
                  <a:ext cx="1089" cy="1089"/>
                </a:xfrm>
                <a:prstGeom prst="ellipse">
                  <a:avLst/>
                </a:prstGeom>
                <a:solidFill>
                  <a:srgbClr val="9E9E9E"/>
                </a:solidFill>
                <a:ln w="9525">
                  <a:noFill/>
                  <a:round/>
                </a:ln>
                <a:effectLst/>
              </p:spPr>
              <p:txBody>
                <a:bodyPr wrap="none" anchor="ctr"/>
                <a:lstStyle/>
                <a:p>
                  <a:endParaRPr lang="zh-CN" altLang="en-US" b="1"/>
                </a:p>
              </p:txBody>
            </p:sp>
            <p:grpSp>
              <p:nvGrpSpPr>
                <p:cNvPr id="42015" name="Group 31"/>
                <p:cNvGrpSpPr/>
                <p:nvPr/>
              </p:nvGrpSpPr>
              <p:grpSpPr bwMode="auto">
                <a:xfrm>
                  <a:off x="91" y="30"/>
                  <a:ext cx="908" cy="296"/>
                  <a:chOff x="0" y="0"/>
                  <a:chExt cx="907" cy="295"/>
                </a:xfrm>
              </p:grpSpPr>
              <p:sp>
                <p:nvSpPr>
                  <p:cNvPr id="42016" name="Freeform 44"/>
                  <p:cNvSpPr/>
                  <p:nvPr/>
                </p:nvSpPr>
                <p:spPr bwMode="auto">
                  <a:xfrm>
                    <a:off x="0" y="0"/>
                    <a:ext cx="907" cy="297"/>
                  </a:xfrm>
                  <a:custGeom>
                    <a:avLst/>
                    <a:gdLst/>
                    <a:ahLst/>
                    <a:cxnLst>
                      <a:cxn ang="0">
                        <a:pos x="0" y="1576"/>
                      </a:cxn>
                      <a:cxn ang="0">
                        <a:pos x="50" y="1462"/>
                      </a:cxn>
                      <a:cxn ang="0">
                        <a:pos x="108" y="1350"/>
                      </a:cxn>
                      <a:cxn ang="0">
                        <a:pos x="170" y="1242"/>
                      </a:cxn>
                      <a:cxn ang="0">
                        <a:pos x="238" y="1138"/>
                      </a:cxn>
                      <a:cxn ang="0">
                        <a:pos x="310" y="1036"/>
                      </a:cxn>
                      <a:cxn ang="0">
                        <a:pos x="386" y="940"/>
                      </a:cxn>
                      <a:cxn ang="0">
                        <a:pos x="468" y="846"/>
                      </a:cxn>
                      <a:cxn ang="0">
                        <a:pos x="552" y="756"/>
                      </a:cxn>
                      <a:cxn ang="0">
                        <a:pos x="596" y="712"/>
                      </a:cxn>
                      <a:cxn ang="0">
                        <a:pos x="688" y="630"/>
                      </a:cxn>
                      <a:cxn ang="0">
                        <a:pos x="784" y="550"/>
                      </a:cxn>
                      <a:cxn ang="0">
                        <a:pos x="884" y="476"/>
                      </a:cxn>
                      <a:cxn ang="0">
                        <a:pos x="986" y="406"/>
                      </a:cxn>
                      <a:cxn ang="0">
                        <a:pos x="1092" y="342"/>
                      </a:cxn>
                      <a:cxn ang="0">
                        <a:pos x="1202" y="282"/>
                      </a:cxn>
                      <a:cxn ang="0">
                        <a:pos x="1316" y="228"/>
                      </a:cxn>
                      <a:cxn ang="0">
                        <a:pos x="1374" y="202"/>
                      </a:cxn>
                      <a:cxn ang="0">
                        <a:pos x="1490" y="156"/>
                      </a:cxn>
                      <a:cxn ang="0">
                        <a:pos x="1610" y="116"/>
                      </a:cxn>
                      <a:cxn ang="0">
                        <a:pos x="1732" y="80"/>
                      </a:cxn>
                      <a:cxn ang="0">
                        <a:pos x="1858" y="52"/>
                      </a:cxn>
                      <a:cxn ang="0">
                        <a:pos x="1984" y="30"/>
                      </a:cxn>
                      <a:cxn ang="0">
                        <a:pos x="2114" y="12"/>
                      </a:cxn>
                      <a:cxn ang="0">
                        <a:pos x="2246" y="2"/>
                      </a:cxn>
                      <a:cxn ang="0">
                        <a:pos x="2378" y="0"/>
                      </a:cxn>
                      <a:cxn ang="0">
                        <a:pos x="2444" y="0"/>
                      </a:cxn>
                      <a:cxn ang="0">
                        <a:pos x="2576" y="8"/>
                      </a:cxn>
                      <a:cxn ang="0">
                        <a:pos x="2706" y="20"/>
                      </a:cxn>
                      <a:cxn ang="0">
                        <a:pos x="2834" y="40"/>
                      </a:cxn>
                      <a:cxn ang="0">
                        <a:pos x="2962" y="66"/>
                      </a:cxn>
                      <a:cxn ang="0">
                        <a:pos x="3084" y="98"/>
                      </a:cxn>
                      <a:cxn ang="0">
                        <a:pos x="3206" y="136"/>
                      </a:cxn>
                      <a:cxn ang="0">
                        <a:pos x="3324" y="178"/>
                      </a:cxn>
                      <a:cxn ang="0">
                        <a:pos x="3382" y="202"/>
                      </a:cxn>
                      <a:cxn ang="0">
                        <a:pos x="3498" y="254"/>
                      </a:cxn>
                      <a:cxn ang="0">
                        <a:pos x="3608" y="312"/>
                      </a:cxn>
                      <a:cxn ang="0">
                        <a:pos x="3716" y="374"/>
                      </a:cxn>
                      <a:cxn ang="0">
                        <a:pos x="3822" y="440"/>
                      </a:cxn>
                      <a:cxn ang="0">
                        <a:pos x="3922" y="512"/>
                      </a:cxn>
                      <a:cxn ang="0">
                        <a:pos x="4020" y="590"/>
                      </a:cxn>
                      <a:cxn ang="0">
                        <a:pos x="4114" y="670"/>
                      </a:cxn>
                      <a:cxn ang="0">
                        <a:pos x="4204" y="756"/>
                      </a:cxn>
                      <a:cxn ang="0">
                        <a:pos x="4246" y="800"/>
                      </a:cxn>
                      <a:cxn ang="0">
                        <a:pos x="4330" y="892"/>
                      </a:cxn>
                      <a:cxn ang="0">
                        <a:pos x="4410" y="988"/>
                      </a:cxn>
                      <a:cxn ang="0">
                        <a:pos x="4484" y="1086"/>
                      </a:cxn>
                      <a:cxn ang="0">
                        <a:pos x="4552" y="1190"/>
                      </a:cxn>
                      <a:cxn ang="0">
                        <a:pos x="4618" y="1296"/>
                      </a:cxn>
                      <a:cxn ang="0">
                        <a:pos x="4678" y="1406"/>
                      </a:cxn>
                      <a:cxn ang="0">
                        <a:pos x="4732" y="1518"/>
                      </a:cxn>
                      <a:cxn ang="0">
                        <a:pos x="0" y="1576"/>
                      </a:cxn>
                    </a:cxnLst>
                    <a:rect l="0" t="0" r="r" b="b"/>
                    <a:pathLst>
                      <a:path w="4756" h="157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rgbClr val="FFFFFF">
                          <a:alpha val="0"/>
                        </a:srgbClr>
                      </a:gs>
                    </a:gsLst>
                    <a:lin ang="5400000" scaled="1"/>
                  </a:gradFill>
                  <a:ln w="9525">
                    <a:noFill/>
                    <a:round/>
                  </a:ln>
                  <a:effectLst/>
                </p:spPr>
                <p:txBody>
                  <a:bodyPr wrap="none" anchor="ctr"/>
                  <a:lstStyle/>
                  <a:p>
                    <a:endParaRPr lang="zh-CN" altLang="en-US"/>
                  </a:p>
                </p:txBody>
              </p:sp>
              <p:sp>
                <p:nvSpPr>
                  <p:cNvPr id="42017" name="Oval 45"/>
                  <p:cNvSpPr>
                    <a:spLocks noChangeArrowheads="1"/>
                  </p:cNvSpPr>
                  <p:nvPr/>
                </p:nvSpPr>
                <p:spPr bwMode="auto">
                  <a:xfrm>
                    <a:off x="340" y="0"/>
                    <a:ext cx="227" cy="204"/>
                  </a:xfrm>
                  <a:prstGeom prst="ellipse">
                    <a:avLst/>
                  </a:prstGeom>
                  <a:gradFill rotWithShape="1">
                    <a:gsLst>
                      <a:gs pos="0">
                        <a:schemeClr val="bg1"/>
                      </a:gs>
                      <a:gs pos="100000">
                        <a:srgbClr val="67ABF5">
                          <a:alpha val="0"/>
                        </a:srgbClr>
                      </a:gs>
                    </a:gsLst>
                    <a:path path="shape">
                      <a:fillToRect l="50000" t="50000" r="50000" b="50000"/>
                    </a:path>
                  </a:gradFill>
                  <a:ln w="9525">
                    <a:noFill/>
                    <a:round/>
                  </a:ln>
                  <a:effectLst/>
                </p:spPr>
                <p:txBody>
                  <a:bodyPr wrap="none" anchor="ctr"/>
                  <a:lstStyle/>
                  <a:p>
                    <a:endParaRPr lang="zh-CN" altLang="en-US" b="1"/>
                  </a:p>
                </p:txBody>
              </p:sp>
            </p:grpSp>
          </p:grpSp>
          <p:sp>
            <p:nvSpPr>
              <p:cNvPr id="42018" name="Text Box 46"/>
              <p:cNvSpPr txBox="1">
                <a:spLocks noChangeArrowheads="1"/>
              </p:cNvSpPr>
              <p:nvPr/>
            </p:nvSpPr>
            <p:spPr bwMode="auto">
              <a:xfrm>
                <a:off x="54" y="169"/>
                <a:ext cx="500" cy="288"/>
              </a:xfrm>
              <a:prstGeom prst="rect">
                <a:avLst/>
              </a:prstGeom>
              <a:noFill/>
              <a:ln w="9525">
                <a:noFill/>
                <a:miter lim="800000"/>
              </a:ln>
              <a:effectLst/>
            </p:spPr>
            <p:txBody>
              <a:bodyPr wrap="none">
                <a:spAutoFit/>
              </a:bodyPr>
              <a:lstStyle/>
              <a:p>
                <a:pPr algn="ctr" latinLnBrk="1"/>
                <a:r>
                  <a:rPr lang="zh-CN" altLang="en-US" sz="2400" b="1">
                    <a:solidFill>
                      <a:schemeClr val="bg1"/>
                    </a:solidFill>
                    <a:latin typeface="Arial Black" panose="020B0A04020102020204" pitchFamily="34" charset="0"/>
                  </a:rPr>
                  <a:t>初级</a:t>
                </a:r>
                <a:endParaRPr lang="zh-CN" altLang="en-US" b="1"/>
              </a:p>
            </p:txBody>
          </p:sp>
        </p:grpSp>
      </p:grpSp>
      <p:sp>
        <p:nvSpPr>
          <p:cNvPr id="42019" name="AutoShape 48"/>
          <p:cNvSpPr/>
          <p:nvPr/>
        </p:nvSpPr>
        <p:spPr bwMode="auto">
          <a:xfrm rot="15300000">
            <a:off x="5169694" y="3647282"/>
            <a:ext cx="1265237" cy="1447800"/>
          </a:xfrm>
          <a:custGeom>
            <a:avLst/>
            <a:gdLst>
              <a:gd name="T0" fmla="*/ 3163 w 21600"/>
              <a:gd name="T1" fmla="*/ 3163 h 21600"/>
              <a:gd name="T2" fmla="*/ 18437 w 21600"/>
              <a:gd name="T3" fmla="*/ 18437 h 21600"/>
            </a:gdLst>
            <a:ahLst/>
            <a:cxnLst>
              <a:cxn ang="0">
                <a:pos x="16200" y="10800"/>
              </a:cxn>
              <a:cxn ang="0">
                <a:pos x="10800" y="5400"/>
              </a:cxn>
              <a:cxn ang="0">
                <a:pos x="9799" y="5493"/>
              </a:cxn>
              <a:cxn ang="0">
                <a:pos x="8799" y="186"/>
              </a:cxn>
              <a:cxn ang="0">
                <a:pos x="10800" y="0"/>
              </a:cxn>
              <a:cxn ang="0">
                <a:pos x="21600" y="10799"/>
              </a:cxn>
              <a:cxn ang="0">
                <a:pos x="21600" y="10800"/>
              </a:cxn>
              <a:cxn ang="0">
                <a:pos x="24300" y="10800"/>
              </a:cxn>
              <a:cxn ang="0">
                <a:pos x="18900" y="16200"/>
              </a:cxn>
              <a:cxn ang="0">
                <a:pos x="13500" y="10800"/>
              </a:cxn>
              <a:cxn ang="0">
                <a:pos x="16200" y="10800"/>
              </a:cxn>
            </a:cxnLst>
            <a:rect l="T0" t="T1" r="T2" b="T3"/>
            <a:pathLst>
              <a:path w="21600" h="21600">
                <a:moveTo>
                  <a:pt x="16200" y="10800"/>
                </a:moveTo>
                <a:cubicBezTo>
                  <a:pt x="16200" y="7817"/>
                  <a:pt x="13782" y="5400"/>
                  <a:pt x="10800" y="5400"/>
                </a:cubicBezTo>
                <a:cubicBezTo>
                  <a:pt x="10464" y="5399"/>
                  <a:pt x="10129" y="5431"/>
                  <a:pt x="9799" y="5493"/>
                </a:cubicBezTo>
                <a:lnTo>
                  <a:pt x="8799" y="186"/>
                </a:lnTo>
                <a:cubicBezTo>
                  <a:pt x="9459" y="62"/>
                  <a:pt x="10128"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gradFill rotWithShape="1">
            <a:gsLst>
              <a:gs pos="0">
                <a:srgbClr val="FFFFFF">
                  <a:alpha val="0"/>
                </a:srgbClr>
              </a:gs>
              <a:gs pos="100000">
                <a:srgbClr val="FF0000">
                  <a:alpha val="50000"/>
                </a:srgbClr>
              </a:gs>
            </a:gsLst>
            <a:lin ang="0" scaled="1"/>
          </a:gradFill>
          <a:ln w="9525">
            <a:noFill/>
            <a:round/>
          </a:ln>
          <a:effectLst/>
        </p:spPr>
        <p:txBody>
          <a:bodyPr wrap="none" anchor="ctr"/>
          <a:lstStyle/>
          <a:p>
            <a:endParaRPr lang="zh-CN" altLang="en-US"/>
          </a:p>
        </p:txBody>
      </p:sp>
      <p:grpSp>
        <p:nvGrpSpPr>
          <p:cNvPr id="42020" name="Group 36"/>
          <p:cNvGrpSpPr/>
          <p:nvPr/>
        </p:nvGrpSpPr>
        <p:grpSpPr bwMode="auto">
          <a:xfrm>
            <a:off x="6157913" y="3451225"/>
            <a:ext cx="974725" cy="1114425"/>
            <a:chOff x="0" y="0"/>
            <a:chExt cx="614" cy="702"/>
          </a:xfrm>
        </p:grpSpPr>
        <p:sp>
          <p:nvSpPr>
            <p:cNvPr id="42021" name="Oval 12"/>
            <p:cNvSpPr>
              <a:spLocks noChangeArrowheads="1"/>
            </p:cNvSpPr>
            <p:nvPr/>
          </p:nvSpPr>
          <p:spPr bwMode="auto">
            <a:xfrm>
              <a:off x="0" y="498"/>
              <a:ext cx="590" cy="204"/>
            </a:xfrm>
            <a:prstGeom prst="ellipse">
              <a:avLst/>
            </a:prstGeom>
            <a:gradFill rotWithShape="1">
              <a:gsLst>
                <a:gs pos="0">
                  <a:schemeClr val="tx1">
                    <a:alpha val="50000"/>
                  </a:schemeClr>
                </a:gs>
                <a:gs pos="100000">
                  <a:srgbClr val="000000">
                    <a:alpha val="0"/>
                  </a:srgbClr>
                </a:gs>
              </a:gsLst>
              <a:path path="shape">
                <a:fillToRect l="50000" t="50000" r="50000" b="50000"/>
              </a:path>
            </a:gradFill>
            <a:ln w="9525">
              <a:noFill/>
              <a:round/>
            </a:ln>
            <a:effectLst/>
          </p:spPr>
          <p:txBody>
            <a:bodyPr wrap="none" anchor="ctr"/>
            <a:lstStyle/>
            <a:p>
              <a:endParaRPr lang="zh-CN" altLang="en-US" b="1"/>
            </a:p>
          </p:txBody>
        </p:sp>
        <p:grpSp>
          <p:nvGrpSpPr>
            <p:cNvPr id="42022" name="Group 38"/>
            <p:cNvGrpSpPr/>
            <p:nvPr/>
          </p:nvGrpSpPr>
          <p:grpSpPr bwMode="auto">
            <a:xfrm>
              <a:off x="1" y="0"/>
              <a:ext cx="613" cy="613"/>
              <a:chOff x="0" y="0"/>
              <a:chExt cx="613" cy="613"/>
            </a:xfrm>
          </p:grpSpPr>
          <p:grpSp>
            <p:nvGrpSpPr>
              <p:cNvPr id="42023" name="Group 39"/>
              <p:cNvGrpSpPr/>
              <p:nvPr/>
            </p:nvGrpSpPr>
            <p:grpSpPr bwMode="auto">
              <a:xfrm>
                <a:off x="0" y="0"/>
                <a:ext cx="613" cy="613"/>
                <a:chOff x="0" y="0"/>
                <a:chExt cx="1089" cy="1089"/>
              </a:xfrm>
            </p:grpSpPr>
            <p:sp>
              <p:nvSpPr>
                <p:cNvPr id="42024" name="Oval 15"/>
                <p:cNvSpPr>
                  <a:spLocks noChangeArrowheads="1"/>
                </p:cNvSpPr>
                <p:nvPr/>
              </p:nvSpPr>
              <p:spPr bwMode="auto">
                <a:xfrm>
                  <a:off x="0" y="0"/>
                  <a:ext cx="1089" cy="1089"/>
                </a:xfrm>
                <a:prstGeom prst="ellipse">
                  <a:avLst/>
                </a:prstGeom>
                <a:gradFill rotWithShape="1">
                  <a:gsLst>
                    <a:gs pos="0">
                      <a:srgbClr val="FF0000"/>
                    </a:gs>
                    <a:gs pos="100000">
                      <a:srgbClr val="CC0000"/>
                    </a:gs>
                  </a:gsLst>
                  <a:lin ang="5400000" scaled="1"/>
                </a:gradFill>
                <a:ln w="9525">
                  <a:noFill/>
                  <a:round/>
                </a:ln>
                <a:effectLst/>
              </p:spPr>
              <p:txBody>
                <a:bodyPr wrap="none" anchor="ctr"/>
                <a:lstStyle/>
                <a:p>
                  <a:endParaRPr lang="zh-CN" altLang="en-US" b="1"/>
                </a:p>
              </p:txBody>
            </p:sp>
            <p:grpSp>
              <p:nvGrpSpPr>
                <p:cNvPr id="42025" name="Group 41"/>
                <p:cNvGrpSpPr/>
                <p:nvPr/>
              </p:nvGrpSpPr>
              <p:grpSpPr bwMode="auto">
                <a:xfrm>
                  <a:off x="91" y="30"/>
                  <a:ext cx="908" cy="296"/>
                  <a:chOff x="0" y="0"/>
                  <a:chExt cx="907" cy="295"/>
                </a:xfrm>
              </p:grpSpPr>
              <p:sp>
                <p:nvSpPr>
                  <p:cNvPr id="42026" name="Freeform 17"/>
                  <p:cNvSpPr/>
                  <p:nvPr/>
                </p:nvSpPr>
                <p:spPr bwMode="auto">
                  <a:xfrm>
                    <a:off x="0" y="0"/>
                    <a:ext cx="907" cy="297"/>
                  </a:xfrm>
                  <a:custGeom>
                    <a:avLst/>
                    <a:gdLst/>
                    <a:ahLst/>
                    <a:cxnLst>
                      <a:cxn ang="0">
                        <a:pos x="0" y="1576"/>
                      </a:cxn>
                      <a:cxn ang="0">
                        <a:pos x="50" y="1462"/>
                      </a:cxn>
                      <a:cxn ang="0">
                        <a:pos x="108" y="1350"/>
                      </a:cxn>
                      <a:cxn ang="0">
                        <a:pos x="170" y="1242"/>
                      </a:cxn>
                      <a:cxn ang="0">
                        <a:pos x="238" y="1138"/>
                      </a:cxn>
                      <a:cxn ang="0">
                        <a:pos x="310" y="1036"/>
                      </a:cxn>
                      <a:cxn ang="0">
                        <a:pos x="386" y="940"/>
                      </a:cxn>
                      <a:cxn ang="0">
                        <a:pos x="468" y="846"/>
                      </a:cxn>
                      <a:cxn ang="0">
                        <a:pos x="552" y="756"/>
                      </a:cxn>
                      <a:cxn ang="0">
                        <a:pos x="596" y="712"/>
                      </a:cxn>
                      <a:cxn ang="0">
                        <a:pos x="688" y="630"/>
                      </a:cxn>
                      <a:cxn ang="0">
                        <a:pos x="784" y="550"/>
                      </a:cxn>
                      <a:cxn ang="0">
                        <a:pos x="884" y="476"/>
                      </a:cxn>
                      <a:cxn ang="0">
                        <a:pos x="986" y="406"/>
                      </a:cxn>
                      <a:cxn ang="0">
                        <a:pos x="1092" y="342"/>
                      </a:cxn>
                      <a:cxn ang="0">
                        <a:pos x="1202" y="282"/>
                      </a:cxn>
                      <a:cxn ang="0">
                        <a:pos x="1316" y="228"/>
                      </a:cxn>
                      <a:cxn ang="0">
                        <a:pos x="1374" y="202"/>
                      </a:cxn>
                      <a:cxn ang="0">
                        <a:pos x="1490" y="156"/>
                      </a:cxn>
                      <a:cxn ang="0">
                        <a:pos x="1610" y="116"/>
                      </a:cxn>
                      <a:cxn ang="0">
                        <a:pos x="1732" y="80"/>
                      </a:cxn>
                      <a:cxn ang="0">
                        <a:pos x="1858" y="52"/>
                      </a:cxn>
                      <a:cxn ang="0">
                        <a:pos x="1984" y="30"/>
                      </a:cxn>
                      <a:cxn ang="0">
                        <a:pos x="2114" y="12"/>
                      </a:cxn>
                      <a:cxn ang="0">
                        <a:pos x="2246" y="2"/>
                      </a:cxn>
                      <a:cxn ang="0">
                        <a:pos x="2378" y="0"/>
                      </a:cxn>
                      <a:cxn ang="0">
                        <a:pos x="2444" y="0"/>
                      </a:cxn>
                      <a:cxn ang="0">
                        <a:pos x="2576" y="8"/>
                      </a:cxn>
                      <a:cxn ang="0">
                        <a:pos x="2706" y="20"/>
                      </a:cxn>
                      <a:cxn ang="0">
                        <a:pos x="2834" y="40"/>
                      </a:cxn>
                      <a:cxn ang="0">
                        <a:pos x="2962" y="66"/>
                      </a:cxn>
                      <a:cxn ang="0">
                        <a:pos x="3084" y="98"/>
                      </a:cxn>
                      <a:cxn ang="0">
                        <a:pos x="3206" y="136"/>
                      </a:cxn>
                      <a:cxn ang="0">
                        <a:pos x="3324" y="178"/>
                      </a:cxn>
                      <a:cxn ang="0">
                        <a:pos x="3382" y="202"/>
                      </a:cxn>
                      <a:cxn ang="0">
                        <a:pos x="3498" y="254"/>
                      </a:cxn>
                      <a:cxn ang="0">
                        <a:pos x="3608" y="312"/>
                      </a:cxn>
                      <a:cxn ang="0">
                        <a:pos x="3716" y="374"/>
                      </a:cxn>
                      <a:cxn ang="0">
                        <a:pos x="3822" y="440"/>
                      </a:cxn>
                      <a:cxn ang="0">
                        <a:pos x="3922" y="512"/>
                      </a:cxn>
                      <a:cxn ang="0">
                        <a:pos x="4020" y="590"/>
                      </a:cxn>
                      <a:cxn ang="0">
                        <a:pos x="4114" y="670"/>
                      </a:cxn>
                      <a:cxn ang="0">
                        <a:pos x="4204" y="756"/>
                      </a:cxn>
                      <a:cxn ang="0">
                        <a:pos x="4246" y="800"/>
                      </a:cxn>
                      <a:cxn ang="0">
                        <a:pos x="4330" y="892"/>
                      </a:cxn>
                      <a:cxn ang="0">
                        <a:pos x="4410" y="988"/>
                      </a:cxn>
                      <a:cxn ang="0">
                        <a:pos x="4484" y="1086"/>
                      </a:cxn>
                      <a:cxn ang="0">
                        <a:pos x="4552" y="1190"/>
                      </a:cxn>
                      <a:cxn ang="0">
                        <a:pos x="4618" y="1296"/>
                      </a:cxn>
                      <a:cxn ang="0">
                        <a:pos x="4678" y="1406"/>
                      </a:cxn>
                      <a:cxn ang="0">
                        <a:pos x="4732" y="1518"/>
                      </a:cxn>
                      <a:cxn ang="0">
                        <a:pos x="0" y="1576"/>
                      </a:cxn>
                    </a:cxnLst>
                    <a:rect l="0" t="0" r="r" b="b"/>
                    <a:pathLst>
                      <a:path w="4756" h="157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rgbClr val="FFFFFF">
                          <a:alpha val="0"/>
                        </a:srgbClr>
                      </a:gs>
                    </a:gsLst>
                    <a:lin ang="5400000" scaled="1"/>
                  </a:gradFill>
                  <a:ln w="9525">
                    <a:noFill/>
                    <a:round/>
                  </a:ln>
                  <a:effectLst/>
                </p:spPr>
                <p:txBody>
                  <a:bodyPr wrap="none" anchor="ctr"/>
                  <a:lstStyle/>
                  <a:p>
                    <a:endParaRPr lang="zh-CN" altLang="en-US"/>
                  </a:p>
                </p:txBody>
              </p:sp>
              <p:sp>
                <p:nvSpPr>
                  <p:cNvPr id="42027" name="Oval 18"/>
                  <p:cNvSpPr>
                    <a:spLocks noChangeArrowheads="1"/>
                  </p:cNvSpPr>
                  <p:nvPr/>
                </p:nvSpPr>
                <p:spPr bwMode="auto">
                  <a:xfrm>
                    <a:off x="340" y="0"/>
                    <a:ext cx="227" cy="204"/>
                  </a:xfrm>
                  <a:prstGeom prst="ellipse">
                    <a:avLst/>
                  </a:prstGeom>
                  <a:gradFill rotWithShape="1">
                    <a:gsLst>
                      <a:gs pos="0">
                        <a:schemeClr val="bg1"/>
                      </a:gs>
                      <a:gs pos="100000">
                        <a:srgbClr val="67ABF5">
                          <a:alpha val="0"/>
                        </a:srgbClr>
                      </a:gs>
                    </a:gsLst>
                    <a:path path="shape">
                      <a:fillToRect l="50000" t="50000" r="50000" b="50000"/>
                    </a:path>
                  </a:gradFill>
                  <a:ln w="9525">
                    <a:noFill/>
                    <a:round/>
                  </a:ln>
                  <a:effectLst/>
                </p:spPr>
                <p:txBody>
                  <a:bodyPr wrap="none" anchor="ctr"/>
                  <a:lstStyle/>
                  <a:p>
                    <a:endParaRPr lang="zh-CN" altLang="en-US" b="1"/>
                  </a:p>
                </p:txBody>
              </p:sp>
            </p:grpSp>
          </p:grpSp>
          <p:sp>
            <p:nvSpPr>
              <p:cNvPr id="42028" name="Text Box 19"/>
              <p:cNvSpPr txBox="1">
                <a:spLocks noChangeArrowheads="1"/>
              </p:cNvSpPr>
              <p:nvPr/>
            </p:nvSpPr>
            <p:spPr bwMode="auto">
              <a:xfrm>
                <a:off x="54" y="169"/>
                <a:ext cx="500" cy="288"/>
              </a:xfrm>
              <a:prstGeom prst="rect">
                <a:avLst/>
              </a:prstGeom>
              <a:noFill/>
              <a:ln w="9525">
                <a:noFill/>
                <a:miter lim="800000"/>
              </a:ln>
              <a:effectLst/>
            </p:spPr>
            <p:txBody>
              <a:bodyPr wrap="none">
                <a:spAutoFit/>
              </a:bodyPr>
              <a:lstStyle/>
              <a:p>
                <a:pPr algn="ctr" latinLnBrk="1"/>
                <a:r>
                  <a:rPr lang="zh-CN" altLang="en-US" sz="2400" b="1">
                    <a:solidFill>
                      <a:schemeClr val="bg1"/>
                    </a:solidFill>
                    <a:latin typeface="Arial Black" panose="020B0A04020102020204" pitchFamily="34" charset="0"/>
                  </a:rPr>
                  <a:t>中级</a:t>
                </a:r>
                <a:endParaRPr lang="zh-CN" altLang="en-US" sz="2400" b="1">
                  <a:solidFill>
                    <a:schemeClr val="bg1"/>
                  </a:solidFill>
                  <a:latin typeface="Arial Black" panose="020B0A04020102020204" pitchFamily="34" charset="0"/>
                </a:endParaRPr>
              </a:p>
            </p:txBody>
          </p:sp>
        </p:grpSp>
      </p:grpSp>
      <p:sp>
        <p:nvSpPr>
          <p:cNvPr id="42029" name="AutoShape 48"/>
          <p:cNvSpPr/>
          <p:nvPr/>
        </p:nvSpPr>
        <p:spPr bwMode="auto">
          <a:xfrm rot="15300000">
            <a:off x="5889625" y="2495550"/>
            <a:ext cx="1263650" cy="1447800"/>
          </a:xfrm>
          <a:custGeom>
            <a:avLst/>
            <a:gdLst>
              <a:gd name="T0" fmla="*/ 3163 w 21600"/>
              <a:gd name="T1" fmla="*/ 3163 h 21600"/>
              <a:gd name="T2" fmla="*/ 18437 w 21600"/>
              <a:gd name="T3" fmla="*/ 18437 h 21600"/>
            </a:gdLst>
            <a:ahLst/>
            <a:cxnLst>
              <a:cxn ang="0">
                <a:pos x="16200" y="10800"/>
              </a:cxn>
              <a:cxn ang="0">
                <a:pos x="10800" y="5400"/>
              </a:cxn>
              <a:cxn ang="0">
                <a:pos x="9799" y="5493"/>
              </a:cxn>
              <a:cxn ang="0">
                <a:pos x="8799" y="186"/>
              </a:cxn>
              <a:cxn ang="0">
                <a:pos x="10800" y="0"/>
              </a:cxn>
              <a:cxn ang="0">
                <a:pos x="21600" y="10799"/>
              </a:cxn>
              <a:cxn ang="0">
                <a:pos x="21600" y="10800"/>
              </a:cxn>
              <a:cxn ang="0">
                <a:pos x="24300" y="10800"/>
              </a:cxn>
              <a:cxn ang="0">
                <a:pos x="18900" y="16200"/>
              </a:cxn>
              <a:cxn ang="0">
                <a:pos x="13500" y="10800"/>
              </a:cxn>
              <a:cxn ang="0">
                <a:pos x="16200" y="10800"/>
              </a:cxn>
            </a:cxnLst>
            <a:rect l="T0" t="T1" r="T2" b="T3"/>
            <a:pathLst>
              <a:path w="21600" h="21600">
                <a:moveTo>
                  <a:pt x="16200" y="10800"/>
                </a:moveTo>
                <a:cubicBezTo>
                  <a:pt x="16200" y="7817"/>
                  <a:pt x="13782" y="5400"/>
                  <a:pt x="10800" y="5400"/>
                </a:cubicBezTo>
                <a:cubicBezTo>
                  <a:pt x="10464" y="5399"/>
                  <a:pt x="10129" y="5431"/>
                  <a:pt x="9799" y="5493"/>
                </a:cubicBezTo>
                <a:lnTo>
                  <a:pt x="8799" y="186"/>
                </a:lnTo>
                <a:cubicBezTo>
                  <a:pt x="9459" y="62"/>
                  <a:pt x="10128"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gradFill rotWithShape="1">
            <a:gsLst>
              <a:gs pos="0">
                <a:srgbClr val="FFFFFF">
                  <a:alpha val="0"/>
                </a:srgbClr>
              </a:gs>
              <a:gs pos="100000">
                <a:srgbClr val="FF0000">
                  <a:alpha val="50000"/>
                </a:srgbClr>
              </a:gs>
            </a:gsLst>
            <a:lin ang="0" scaled="1"/>
          </a:gradFill>
          <a:ln w="9525">
            <a:noFill/>
            <a:round/>
          </a:ln>
          <a:effectLst/>
        </p:spPr>
        <p:txBody>
          <a:bodyPr wrap="none" anchor="ctr"/>
          <a:lstStyle/>
          <a:p>
            <a:endParaRPr lang="zh-CN" altLang="en-US"/>
          </a:p>
        </p:txBody>
      </p:sp>
      <p:sp>
        <p:nvSpPr>
          <p:cNvPr id="42033" name="Text Box 49"/>
          <p:cNvSpPr txBox="1">
            <a:spLocks noChangeArrowheads="1"/>
          </p:cNvSpPr>
          <p:nvPr/>
        </p:nvSpPr>
        <p:spPr bwMode="auto">
          <a:xfrm>
            <a:off x="827088" y="2133600"/>
            <a:ext cx="3095625" cy="954107"/>
          </a:xfrm>
          <a:prstGeom prst="rect">
            <a:avLst/>
          </a:prstGeom>
          <a:noFill/>
          <a:ln w="9525">
            <a:noFill/>
            <a:miter lim="800000"/>
          </a:ln>
        </p:spPr>
        <p:txBody>
          <a:bodyPr>
            <a:spAutoFit/>
          </a:bodyPr>
          <a:lstStyle/>
          <a:p>
            <a:r>
              <a:rPr lang="zh-CN" altLang="en-US" sz="2800" b="1" dirty="0">
                <a:solidFill>
                  <a:srgbClr val="FF0000"/>
                </a:solidFill>
                <a:latin typeface="仿宋_GB2312" panose="02010609030101010101" pitchFamily="49" charset="-122"/>
                <a:ea typeface="黑体" panose="02010600030101010101" charset="-122"/>
                <a:sym typeface="仿宋_GB2312" panose="02010609030101010101" pitchFamily="49" charset="-122"/>
              </a:rPr>
              <a:t>获得合格</a:t>
            </a:r>
            <a:r>
              <a:rPr lang="zh-CN" altLang="en-US" sz="2800" b="1" dirty="0" smtClean="0">
                <a:solidFill>
                  <a:srgbClr val="FF0000"/>
                </a:solidFill>
                <a:latin typeface="仿宋_GB2312" panose="02010609030101010101" pitchFamily="49" charset="-122"/>
                <a:ea typeface="黑体" panose="02010600030101010101" charset="-122"/>
                <a:sym typeface="仿宋_GB2312" panose="02010609030101010101" pitchFamily="49" charset="-122"/>
              </a:rPr>
              <a:t>学历</a:t>
            </a:r>
            <a:r>
              <a:rPr lang="zh-CN" altLang="en-US" sz="2800" b="1" dirty="0" smtClean="0">
                <a:latin typeface="仿宋_GB2312" panose="02010609030101010101" pitchFamily="49" charset="-122"/>
                <a:ea typeface="黑体" panose="02010600030101010101" charset="-122"/>
                <a:sym typeface="仿宋_GB2312" panose="02010609030101010101" pitchFamily="49" charset="-122"/>
              </a:rPr>
              <a:t>，</a:t>
            </a:r>
            <a:r>
              <a:rPr lang="zh-CN" altLang="en-US" sz="2800" b="1" dirty="0">
                <a:solidFill>
                  <a:srgbClr val="FF3300"/>
                </a:solidFill>
                <a:latin typeface="仿宋_GB2312" panose="02010609030101010101" pitchFamily="49" charset="-122"/>
                <a:ea typeface="黑体" panose="02010600030101010101" charset="-122"/>
                <a:sym typeface="仿宋_GB2312" panose="02010609030101010101" pitchFamily="49" charset="-122"/>
              </a:rPr>
              <a:t>受聘相应岗位</a:t>
            </a:r>
            <a:endParaRPr lang="zh-CN" altLang="en-US" sz="2800" b="1" dirty="0">
              <a:solidFill>
                <a:srgbClr val="FF3300"/>
              </a:solidFill>
              <a:latin typeface="仿宋_GB2312" panose="02010609030101010101" pitchFamily="49" charset="-122"/>
              <a:ea typeface="黑体" panose="02010600030101010101" charset="-122"/>
              <a:sym typeface="仿宋_GB2312" panose="02010609030101010101" pitchFamily="49" charset="-122"/>
            </a:endParaRPr>
          </a:p>
        </p:txBody>
      </p:sp>
      <p:sp>
        <p:nvSpPr>
          <p:cNvPr id="42037" name="Rectangle 53"/>
          <p:cNvSpPr>
            <a:spLocks noChangeArrowheads="1"/>
          </p:cNvSpPr>
          <p:nvPr/>
        </p:nvSpPr>
        <p:spPr bwMode="auto">
          <a:xfrm>
            <a:off x="468313" y="1052513"/>
            <a:ext cx="4319587" cy="647700"/>
          </a:xfrm>
          <a:prstGeom prst="rect">
            <a:avLst/>
          </a:prstGeom>
          <a:noFill/>
          <a:ln w="9525">
            <a:noFill/>
            <a:miter lim="800000"/>
          </a:ln>
        </p:spPr>
        <p:txBody>
          <a:bodyPr/>
          <a:lstStyle/>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sz="3200">
                <a:latin typeface="黑体" panose="02010600030101010101" charset="-122"/>
                <a:ea typeface="黑体" panose="02010600030101010101" charset="-122"/>
              </a:rPr>
              <a:t>申报条件：</a:t>
            </a:r>
            <a:r>
              <a:rPr lang="zh-CN" altLang="en-US" sz="2600">
                <a:latin typeface="楷体_GB2312" panose="02010609030101010101" pitchFamily="49" charset="-122"/>
                <a:ea typeface="楷体_GB2312" panose="02010609030101010101" pitchFamily="49" charset="-122"/>
              </a:rPr>
              <a:t>    </a:t>
            </a:r>
            <a:endParaRPr lang="en-US" altLang="zh-CN" sz="2800">
              <a:latin typeface="楷体_GB2312" panose="02010609030101010101" pitchFamily="49" charset="-122"/>
              <a:ea typeface="楷体_GB2312" panose="02010609030101010101" pitchFamily="49" charset="-122"/>
            </a:endParaRPr>
          </a:p>
        </p:txBody>
      </p:sp>
      <p:sp>
        <p:nvSpPr>
          <p:cNvPr id="53" name="TextBox 52"/>
          <p:cNvSpPr txBox="1"/>
          <p:nvPr/>
        </p:nvSpPr>
        <p:spPr>
          <a:xfrm>
            <a:off x="3000364" y="4429132"/>
            <a:ext cx="1928826"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5</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（大专）</a:t>
            </a:r>
            <a:endParaRPr lang="zh-CN" altLang="en-US" dirty="0">
              <a:latin typeface="黑体" panose="02010600030101010101" charset="-122"/>
              <a:ea typeface="黑体" panose="02010600030101010101" charset="-122"/>
            </a:endParaRPr>
          </a:p>
        </p:txBody>
      </p:sp>
      <p:sp>
        <p:nvSpPr>
          <p:cNvPr id="54" name="TextBox 53"/>
          <p:cNvSpPr txBox="1"/>
          <p:nvPr/>
        </p:nvSpPr>
        <p:spPr>
          <a:xfrm>
            <a:off x="5143504" y="1571612"/>
            <a:ext cx="1643074"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2</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（博士学位）</a:t>
            </a:r>
            <a:endParaRPr lang="zh-CN" altLang="en-US" dirty="0">
              <a:latin typeface="黑体" panose="02010600030101010101" charset="-122"/>
              <a:ea typeface="黑体" panose="02010600030101010101" charset="-122"/>
            </a:endParaRPr>
          </a:p>
        </p:txBody>
      </p:sp>
      <p:sp>
        <p:nvSpPr>
          <p:cNvPr id="55" name="TextBox 54"/>
          <p:cNvSpPr txBox="1"/>
          <p:nvPr/>
        </p:nvSpPr>
        <p:spPr>
          <a:xfrm>
            <a:off x="4267198" y="2252654"/>
            <a:ext cx="1928826"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5</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（本科、研究生）</a:t>
            </a:r>
            <a:endParaRPr lang="zh-CN" altLang="en-US" dirty="0">
              <a:latin typeface="黑体" panose="02010600030101010101" charset="-122"/>
              <a:ea typeface="黑体" panose="02010600030101010101" charset="-122"/>
            </a:endParaRPr>
          </a:p>
        </p:txBody>
      </p:sp>
      <p:sp>
        <p:nvSpPr>
          <p:cNvPr id="56" name="TextBox 55"/>
          <p:cNvSpPr txBox="1"/>
          <p:nvPr/>
        </p:nvSpPr>
        <p:spPr>
          <a:xfrm>
            <a:off x="3357554" y="3143248"/>
            <a:ext cx="1928826"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2</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（研究生）</a:t>
            </a:r>
            <a:endParaRPr lang="zh-CN" altLang="en-US" dirty="0">
              <a:latin typeface="黑体" panose="02010600030101010101" charset="-122"/>
              <a:ea typeface="黑体" panose="02010600030101010101" charset="-122"/>
            </a:endParaRPr>
          </a:p>
        </p:txBody>
      </p:sp>
      <p:sp>
        <p:nvSpPr>
          <p:cNvPr id="57" name="TextBox 56"/>
          <p:cNvSpPr txBox="1"/>
          <p:nvPr/>
        </p:nvSpPr>
        <p:spPr>
          <a:xfrm>
            <a:off x="3214678" y="3833344"/>
            <a:ext cx="1928826"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4</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（本科）</a:t>
            </a:r>
            <a:endParaRPr lang="zh-CN" altLang="en-US" dirty="0">
              <a:latin typeface="黑体" panose="02010600030101010101" charset="-122"/>
              <a:ea typeface="黑体" panose="02010600030101010101" charset="-122"/>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endParaRPr lang="zh-CN" altLang="en-US"/>
          </a:p>
        </p:txBody>
      </p:sp>
      <p:sp>
        <p:nvSpPr>
          <p:cNvPr id="72707"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72708"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72709" name="AutoShape 19"/>
          <p:cNvSpPr>
            <a:spLocks noChangeArrowheads="1"/>
          </p:cNvSpPr>
          <p:nvPr/>
        </p:nvSpPr>
        <p:spPr bwMode="auto">
          <a:xfrm>
            <a:off x="5508625"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72710"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72711"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学历、资历要求</a:t>
            </a:r>
            <a:endParaRPr lang="zh-CN" altLang="en-US" b="1"/>
          </a:p>
        </p:txBody>
      </p:sp>
      <p:sp>
        <p:nvSpPr>
          <p:cNvPr id="72756" name="Rectangle 52"/>
          <p:cNvSpPr>
            <a:spLocks noChangeArrowheads="1"/>
          </p:cNvSpPr>
          <p:nvPr/>
        </p:nvSpPr>
        <p:spPr bwMode="auto">
          <a:xfrm>
            <a:off x="468313" y="1052513"/>
            <a:ext cx="6191250" cy="647700"/>
          </a:xfrm>
          <a:prstGeom prst="rect">
            <a:avLst/>
          </a:prstGeom>
          <a:noFill/>
          <a:ln w="9525">
            <a:noFill/>
            <a:miter lim="800000"/>
          </a:ln>
        </p:spPr>
        <p:txBody>
          <a:bodyPr/>
          <a:lstStyle/>
          <a:p>
            <a:pPr eaLnBrk="0" fontAlgn="ctr" hangingPunct="0">
              <a:lnSpc>
                <a:spcPct val="120000"/>
              </a:lnSpc>
              <a:spcBef>
                <a:spcPct val="20000"/>
              </a:spcBef>
              <a:buClr>
                <a:schemeClr val="accent1"/>
              </a:buClr>
              <a:buSzPct val="60000"/>
              <a:buFont typeface="Wingdings" panose="05000000000000000000" pitchFamily="2" charset="2"/>
              <a:buNone/>
            </a:pPr>
            <a:r>
              <a:rPr lang="en-US" altLang="zh-CN" sz="3200" dirty="0" smtClean="0">
                <a:latin typeface="黑体" panose="02010600030101010101" charset="-122"/>
                <a:ea typeface="黑体" panose="02010600030101010101" charset="-122"/>
              </a:rPr>
              <a:t>2022</a:t>
            </a:r>
            <a:r>
              <a:rPr lang="zh-CN" altLang="en-US" sz="3200" dirty="0" smtClean="0">
                <a:latin typeface="黑体" panose="02010600030101010101" charset="-122"/>
                <a:ea typeface="黑体" panose="02010600030101010101" charset="-122"/>
              </a:rPr>
              <a:t>年</a:t>
            </a:r>
            <a:r>
              <a:rPr lang="zh-CN" altLang="en-US" sz="3200" dirty="0">
                <a:latin typeface="黑体" panose="02010600030101010101" charset="-122"/>
                <a:ea typeface="黑体" panose="02010600030101010101" charset="-122"/>
              </a:rPr>
              <a:t>申报一级教师审核要求：</a:t>
            </a:r>
            <a:r>
              <a:rPr lang="zh-CN" altLang="en-US" sz="2600" dirty="0">
                <a:latin typeface="楷体_GB2312" panose="02010609030101010101" pitchFamily="49" charset="-122"/>
                <a:ea typeface="楷体_GB2312" panose="02010609030101010101" pitchFamily="49" charset="-122"/>
              </a:rPr>
              <a:t>    </a:t>
            </a:r>
            <a:endParaRPr lang="en-US" altLang="zh-CN" sz="2800" dirty="0">
              <a:latin typeface="楷体_GB2312" panose="02010609030101010101" pitchFamily="49" charset="-122"/>
              <a:ea typeface="楷体_GB2312" panose="02010609030101010101" pitchFamily="49" charset="-122"/>
            </a:endParaRPr>
          </a:p>
        </p:txBody>
      </p:sp>
      <p:sp>
        <p:nvSpPr>
          <p:cNvPr id="72757" name="Rectangle 53"/>
          <p:cNvSpPr>
            <a:spLocks noChangeArrowheads="1"/>
          </p:cNvSpPr>
          <p:nvPr/>
        </p:nvSpPr>
        <p:spPr bwMode="auto">
          <a:xfrm>
            <a:off x="358775" y="1429410"/>
            <a:ext cx="8785225" cy="4799965"/>
          </a:xfrm>
          <a:prstGeom prst="rect">
            <a:avLst/>
          </a:prstGeom>
          <a:noFill/>
          <a:ln w="9525">
            <a:noFill/>
            <a:miter lim="800000"/>
          </a:ln>
          <a:effectLst>
            <a:outerShdw dist="17961" dir="13500000" algn="ctr" rotWithShape="0">
              <a:schemeClr val="bg1"/>
            </a:outerShdw>
          </a:effectLst>
        </p:spPr>
        <p:txBody>
          <a:bodyPr anchor="ctr">
            <a:spAutoFit/>
          </a:bodyPr>
          <a:lstStyle/>
          <a:p>
            <a:pPr indent="304800"/>
            <a:endParaRPr lang="zh-CN" altLang="en-US" dirty="0"/>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1</a:t>
            </a:r>
            <a:r>
              <a:rPr lang="zh-CN" altLang="en-US" sz="2400" dirty="0">
                <a:latin typeface="楷体_GB2312" panose="02010609030101010101" pitchFamily="49" charset="-122"/>
                <a:ea typeface="楷体_GB2312" panose="02010609030101010101" pitchFamily="49" charset="-122"/>
              </a:rPr>
              <a:t>）大专学历：（仅小学、幼儿园）</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①出生日期：</a:t>
            </a:r>
            <a:r>
              <a:rPr lang="en-US" altLang="zh-CN" sz="2400" dirty="0">
                <a:latin typeface="楷体_GB2312" panose="02010609030101010101" pitchFamily="49" charset="-122"/>
                <a:ea typeface="楷体_GB2312" panose="02010609030101010101" pitchFamily="49" charset="-122"/>
              </a:rPr>
              <a:t>1981</a:t>
            </a:r>
            <a:r>
              <a:rPr lang="zh-CN" altLang="en-US" sz="2400" dirty="0">
                <a:latin typeface="楷体_GB2312" panose="02010609030101010101" pitchFamily="49" charset="-122"/>
                <a:ea typeface="楷体_GB2312" panose="02010609030101010101" pitchFamily="49" charset="-122"/>
              </a:rPr>
              <a:t>年</a:t>
            </a:r>
            <a:r>
              <a:rPr lang="en-US" altLang="zh-CN" sz="2400" dirty="0">
                <a:latin typeface="楷体_GB2312" panose="02010609030101010101" pitchFamily="49" charset="-122"/>
                <a:ea typeface="楷体_GB2312" panose="02010609030101010101" pitchFamily="49" charset="-122"/>
              </a:rPr>
              <a:t>12</a:t>
            </a:r>
            <a:r>
              <a:rPr lang="zh-CN" altLang="en-US" sz="2400" dirty="0">
                <a:latin typeface="楷体_GB2312" panose="02010609030101010101" pitchFamily="49" charset="-122"/>
                <a:ea typeface="楷体_GB2312" panose="02010609030101010101" pitchFamily="49" charset="-122"/>
              </a:rPr>
              <a:t>月</a:t>
            </a:r>
            <a:r>
              <a:rPr lang="en-US" altLang="zh-CN" sz="2400" dirty="0">
                <a:latin typeface="楷体_GB2312" panose="02010609030101010101" pitchFamily="49" charset="-122"/>
                <a:ea typeface="楷体_GB2312" panose="02010609030101010101" pitchFamily="49" charset="-122"/>
              </a:rPr>
              <a:t>31</a:t>
            </a:r>
            <a:r>
              <a:rPr lang="zh-CN" altLang="en-US" sz="2400" dirty="0">
                <a:latin typeface="楷体_GB2312" panose="02010609030101010101" pitchFamily="49" charset="-122"/>
                <a:ea typeface="楷体_GB2312" panose="02010609030101010101" pitchFamily="49" charset="-122"/>
              </a:rPr>
              <a:t>日以前。查看出生时间。</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smtClean="0">
                <a:latin typeface="楷体_GB2312" panose="02010609030101010101" pitchFamily="49" charset="-122"/>
                <a:ea typeface="楷体_GB2312" panose="02010609030101010101" pitchFamily="49" charset="-122"/>
              </a:rPr>
              <a:t>②获得大专学历。</a:t>
            </a:r>
            <a:r>
              <a:rPr lang="zh-CN" altLang="en-US" sz="2400" dirty="0">
                <a:latin typeface="楷体_GB2312" panose="02010609030101010101" pitchFamily="49" charset="-122"/>
                <a:ea typeface="楷体_GB2312" panose="02010609030101010101" pitchFamily="49" charset="-122"/>
              </a:rPr>
              <a:t>查看毕业证书。</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③初级职称</a:t>
            </a:r>
            <a:r>
              <a:rPr lang="zh-CN" altLang="en-US" sz="2400" dirty="0">
                <a:solidFill>
                  <a:srgbClr val="FF3300"/>
                </a:solidFill>
                <a:latin typeface="楷体_GB2312" panose="02010609030101010101" pitchFamily="49" charset="-122"/>
                <a:ea typeface="楷体_GB2312" panose="02010609030101010101" pitchFamily="49" charset="-122"/>
              </a:rPr>
              <a:t>受聘时间</a:t>
            </a:r>
            <a:r>
              <a:rPr lang="zh-CN" altLang="en-US" sz="2400" dirty="0">
                <a:latin typeface="楷体_GB2312" panose="02010609030101010101" pitchFamily="49" charset="-122"/>
                <a:ea typeface="楷体_GB2312" panose="02010609030101010101" pitchFamily="49" charset="-122"/>
              </a:rPr>
              <a:t>最晚为</a:t>
            </a:r>
            <a:r>
              <a:rPr lang="en-US" altLang="zh-CN" sz="2400" dirty="0" smtClean="0">
                <a:latin typeface="楷体_GB2312" panose="02010609030101010101" pitchFamily="49" charset="-122"/>
                <a:ea typeface="楷体_GB2312" panose="02010609030101010101" pitchFamily="49" charset="-122"/>
              </a:rPr>
              <a:t>2016</a:t>
            </a:r>
            <a:r>
              <a:rPr lang="zh-CN" altLang="en-US" sz="2400" dirty="0" smtClean="0">
                <a:latin typeface="楷体_GB2312" panose="02010609030101010101" pitchFamily="49" charset="-122"/>
                <a:ea typeface="楷体_GB2312" panose="02010609030101010101" pitchFamily="49" charset="-122"/>
              </a:rPr>
              <a:t>年</a:t>
            </a:r>
            <a:r>
              <a:rPr lang="en-US" altLang="zh-CN" sz="2400" dirty="0" smtClean="0">
                <a:latin typeface="楷体_GB2312" panose="02010609030101010101" pitchFamily="49" charset="-122"/>
                <a:ea typeface="楷体_GB2312" panose="02010609030101010101" pitchFamily="49" charset="-122"/>
              </a:rPr>
              <a:t>12</a:t>
            </a:r>
            <a:r>
              <a:rPr lang="zh-CN" altLang="en-US" sz="2400" dirty="0" smtClean="0">
                <a:latin typeface="楷体_GB2312" panose="02010609030101010101" pitchFamily="49" charset="-122"/>
                <a:ea typeface="楷体_GB2312" panose="02010609030101010101" pitchFamily="49" charset="-122"/>
              </a:rPr>
              <a:t>月</a:t>
            </a:r>
            <a:r>
              <a:rPr lang="en-US" altLang="zh-CN" sz="2400" dirty="0" smtClean="0">
                <a:latin typeface="楷体_GB2312" panose="02010609030101010101" pitchFamily="49" charset="-122"/>
                <a:ea typeface="楷体_GB2312" panose="02010609030101010101" pitchFamily="49" charset="-122"/>
              </a:rPr>
              <a:t>31</a:t>
            </a:r>
            <a:r>
              <a:rPr lang="zh-CN" altLang="en-US" sz="2400" dirty="0" smtClean="0">
                <a:latin typeface="楷体_GB2312" panose="02010609030101010101" pitchFamily="49" charset="-122"/>
                <a:ea typeface="楷体_GB2312" panose="02010609030101010101" pitchFamily="49" charset="-122"/>
              </a:rPr>
              <a:t>日前</a:t>
            </a:r>
            <a:r>
              <a:rPr lang="zh-CN" altLang="en-US" sz="2400" dirty="0">
                <a:latin typeface="楷体_GB2312" panose="02010609030101010101" pitchFamily="49" charset="-122"/>
                <a:ea typeface="楷体_GB2312" panose="02010609030101010101" pitchFamily="49" charset="-122"/>
              </a:rPr>
              <a:t>。查看职称证书和</a:t>
            </a:r>
            <a:r>
              <a:rPr lang="zh-CN" altLang="en-US" sz="2400" dirty="0">
                <a:solidFill>
                  <a:srgbClr val="FF3300"/>
                </a:solidFill>
                <a:latin typeface="楷体_GB2312" panose="02010609030101010101" pitchFamily="49" charset="-122"/>
                <a:ea typeface="楷体_GB2312" panose="02010609030101010101" pitchFamily="49" charset="-122"/>
              </a:rPr>
              <a:t>聘书（聘任初级职称）</a:t>
            </a:r>
            <a:r>
              <a:rPr lang="zh-CN" altLang="en-US" sz="2400" dirty="0">
                <a:latin typeface="楷体_GB2312" panose="02010609030101010101" pitchFamily="49" charset="-122"/>
                <a:ea typeface="楷体_GB2312" panose="02010609030101010101" pitchFamily="49" charset="-122"/>
              </a:rPr>
              <a:t>。</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2</a:t>
            </a:r>
            <a:r>
              <a:rPr lang="zh-CN" altLang="en-US" sz="2400" dirty="0">
                <a:latin typeface="楷体_GB2312" panose="02010609030101010101" pitchFamily="49" charset="-122"/>
                <a:ea typeface="楷体_GB2312" panose="02010609030101010101" pitchFamily="49" charset="-122"/>
              </a:rPr>
              <a:t>）本科学历：</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smtClean="0">
                <a:latin typeface="楷体_GB2312" panose="02010609030101010101" pitchFamily="49" charset="-122"/>
                <a:ea typeface="楷体_GB2312" panose="02010609030101010101" pitchFamily="49" charset="-122"/>
              </a:rPr>
              <a:t>①获得本科学历。</a:t>
            </a:r>
            <a:r>
              <a:rPr lang="zh-CN" altLang="en-US" sz="2400" dirty="0">
                <a:latin typeface="楷体_GB2312" panose="02010609030101010101" pitchFamily="49" charset="-122"/>
                <a:ea typeface="楷体_GB2312" panose="02010609030101010101" pitchFamily="49" charset="-122"/>
              </a:rPr>
              <a:t>查看毕业证书。</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②初级职称受聘时间最晚为</a:t>
            </a:r>
            <a:r>
              <a:rPr lang="en-US" altLang="zh-CN" sz="2400" dirty="0" smtClean="0">
                <a:latin typeface="楷体_GB2312" panose="02010609030101010101" pitchFamily="49" charset="-122"/>
                <a:ea typeface="楷体_GB2312" panose="02010609030101010101" pitchFamily="49" charset="-122"/>
              </a:rPr>
              <a:t>2017</a:t>
            </a:r>
            <a:r>
              <a:rPr lang="zh-CN" altLang="en-US" sz="2400" dirty="0" smtClean="0">
                <a:latin typeface="楷体_GB2312" panose="02010609030101010101" pitchFamily="49" charset="-122"/>
                <a:ea typeface="楷体_GB2312" panose="02010609030101010101" pitchFamily="49" charset="-122"/>
              </a:rPr>
              <a:t>年</a:t>
            </a:r>
            <a:r>
              <a:rPr lang="en-US" altLang="zh-CN" sz="2400" dirty="0" smtClean="0">
                <a:latin typeface="楷体_GB2312" panose="02010609030101010101" pitchFamily="49" charset="-122"/>
                <a:ea typeface="楷体_GB2312" panose="02010609030101010101" pitchFamily="49" charset="-122"/>
              </a:rPr>
              <a:t>12</a:t>
            </a:r>
            <a:r>
              <a:rPr lang="zh-CN" altLang="en-US" sz="2400" dirty="0" smtClean="0">
                <a:latin typeface="楷体_GB2312" panose="02010609030101010101" pitchFamily="49" charset="-122"/>
                <a:ea typeface="楷体_GB2312" panose="02010609030101010101" pitchFamily="49" charset="-122"/>
              </a:rPr>
              <a:t>月</a:t>
            </a:r>
            <a:r>
              <a:rPr lang="en-US" altLang="zh-CN" sz="2400" dirty="0" smtClean="0">
                <a:latin typeface="楷体_GB2312" panose="02010609030101010101" pitchFamily="49" charset="-122"/>
                <a:ea typeface="楷体_GB2312" panose="02010609030101010101" pitchFamily="49" charset="-122"/>
              </a:rPr>
              <a:t>31</a:t>
            </a:r>
            <a:r>
              <a:rPr lang="zh-CN" altLang="en-US" sz="2400" dirty="0" smtClean="0">
                <a:latin typeface="楷体_GB2312" panose="02010609030101010101" pitchFamily="49" charset="-122"/>
                <a:ea typeface="楷体_GB2312" panose="02010609030101010101" pitchFamily="49" charset="-122"/>
              </a:rPr>
              <a:t>日前</a:t>
            </a:r>
            <a:r>
              <a:rPr lang="zh-CN" altLang="en-US" sz="2400" dirty="0">
                <a:latin typeface="楷体_GB2312" panose="02010609030101010101" pitchFamily="49" charset="-122"/>
                <a:ea typeface="楷体_GB2312" panose="02010609030101010101" pitchFamily="49" charset="-122"/>
              </a:rPr>
              <a:t>。查看职称证书和聘书（聘任初级职称）</a:t>
            </a:r>
            <a:r>
              <a:rPr lang="zh-CN" altLang="en-US" dirty="0"/>
              <a:t> </a:t>
            </a:r>
            <a:r>
              <a:rPr lang="zh-CN" altLang="en-US" sz="2400" dirty="0">
                <a:latin typeface="楷体_GB2312" panose="02010609030101010101" pitchFamily="49" charset="-122"/>
                <a:ea typeface="楷体_GB2312" panose="02010609030101010101" pitchFamily="49" charset="-122"/>
              </a:rPr>
              <a:t>。</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3</a:t>
            </a:r>
            <a:r>
              <a:rPr lang="zh-CN" altLang="en-US" sz="2400" dirty="0">
                <a:latin typeface="楷体_GB2312" panose="02010609030101010101" pitchFamily="49" charset="-122"/>
                <a:ea typeface="楷体_GB2312" panose="02010609030101010101" pitchFamily="49" charset="-122"/>
              </a:rPr>
              <a:t>）研究生或硕士学历</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smtClean="0">
                <a:latin typeface="楷体_GB2312" panose="02010609030101010101" pitchFamily="49" charset="-122"/>
                <a:ea typeface="楷体_GB2312" panose="02010609030101010101" pitchFamily="49" charset="-122"/>
              </a:rPr>
              <a:t>①获得研究生</a:t>
            </a:r>
            <a:r>
              <a:rPr lang="zh-CN" altLang="en-US" sz="2400" dirty="0">
                <a:latin typeface="楷体_GB2312" panose="02010609030101010101" pitchFamily="49" charset="-122"/>
                <a:ea typeface="楷体_GB2312" panose="02010609030101010101" pitchFamily="49" charset="-122"/>
              </a:rPr>
              <a:t>学历或硕士</a:t>
            </a:r>
            <a:r>
              <a:rPr lang="zh-CN" altLang="en-US" sz="2400" dirty="0" smtClean="0">
                <a:latin typeface="楷体_GB2312" panose="02010609030101010101" pitchFamily="49" charset="-122"/>
                <a:ea typeface="楷体_GB2312" panose="02010609030101010101" pitchFamily="49" charset="-122"/>
              </a:rPr>
              <a:t>学位。</a:t>
            </a:r>
            <a:r>
              <a:rPr lang="zh-CN" altLang="en-US" sz="2400" dirty="0">
                <a:latin typeface="楷体_GB2312" panose="02010609030101010101" pitchFamily="49" charset="-122"/>
                <a:ea typeface="楷体_GB2312" panose="02010609030101010101" pitchFamily="49" charset="-122"/>
              </a:rPr>
              <a:t>查看毕业证书。</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②查看参加工作时间为</a:t>
            </a:r>
            <a:r>
              <a:rPr lang="en-US" altLang="zh-CN" sz="2400" dirty="0" smtClean="0">
                <a:latin typeface="楷体_GB2312" panose="02010609030101010101" pitchFamily="49" charset="-122"/>
                <a:ea typeface="楷体_GB2312" panose="02010609030101010101" pitchFamily="49" charset="-122"/>
              </a:rPr>
              <a:t>2019</a:t>
            </a:r>
            <a:r>
              <a:rPr lang="zh-CN" altLang="en-US" sz="2400" dirty="0" smtClean="0">
                <a:latin typeface="楷体_GB2312" panose="02010609030101010101" pitchFamily="49" charset="-122"/>
                <a:ea typeface="楷体_GB2312" panose="02010609030101010101" pitchFamily="49" charset="-122"/>
              </a:rPr>
              <a:t>年</a:t>
            </a:r>
            <a:r>
              <a:rPr lang="en-US" altLang="zh-CN" sz="2400" dirty="0" smtClean="0">
                <a:latin typeface="楷体_GB2312" panose="02010609030101010101" pitchFamily="49" charset="-122"/>
                <a:ea typeface="楷体_GB2312" panose="02010609030101010101" pitchFamily="49" charset="-122"/>
              </a:rPr>
              <a:t>12</a:t>
            </a:r>
            <a:r>
              <a:rPr lang="zh-CN" altLang="en-US" sz="2400" dirty="0" smtClean="0">
                <a:latin typeface="楷体_GB2312" panose="02010609030101010101" pitchFamily="49" charset="-122"/>
                <a:ea typeface="楷体_GB2312" panose="02010609030101010101" pitchFamily="49" charset="-122"/>
              </a:rPr>
              <a:t>月</a:t>
            </a:r>
            <a:r>
              <a:rPr lang="en-US" altLang="zh-CN" sz="2400" dirty="0" smtClean="0">
                <a:latin typeface="楷体_GB2312" panose="02010609030101010101" pitchFamily="49" charset="-122"/>
                <a:ea typeface="楷体_GB2312" panose="02010609030101010101" pitchFamily="49" charset="-122"/>
              </a:rPr>
              <a:t>31</a:t>
            </a:r>
            <a:r>
              <a:rPr lang="zh-CN" altLang="en-US" sz="2400" dirty="0">
                <a:latin typeface="楷体_GB2312" panose="02010609030101010101" pitchFamily="49" charset="-122"/>
                <a:ea typeface="楷体_GB2312" panose="02010609030101010101" pitchFamily="49" charset="-122"/>
              </a:rPr>
              <a:t>日前参加工作。</a:t>
            </a:r>
            <a:endParaRPr lang="zh-CN" altLang="en-US" sz="2400"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让PPT飞起来丨pptshare.qzone.qq.com">
  <a:themeElements>
    <a:clrScheme name="让PPT飞起来丨pptshare.qzone.qq.com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fontScheme name="让PPT飞起来丨pptshare.qzone.qq.com">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7961" dir="13500000" algn="ctr" rotWithShape="0">
            <a:schemeClr val="tx1">
              <a:gamma/>
              <a:shade val="60000"/>
              <a:invGamma/>
            </a:schemeClr>
          </a:outer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微软雅黑" panose="020B0503020204020204" pitchFamily="34"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7961" dir="13500000" algn="ctr" rotWithShape="0">
            <a:schemeClr val="tx1">
              <a:gamma/>
              <a:shade val="60000"/>
              <a:invGamma/>
            </a:schemeClr>
          </a:outer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微软雅黑" panose="020B0503020204020204" pitchFamily="34" charset="-122"/>
          </a:defRPr>
        </a:defPPr>
      </a:lstStyle>
    </a:lnDef>
  </a:objectDefaults>
  <a:extraClrSchemeLst>
    <a:extraClrScheme>
      <a:clrScheme name="让PPT飞起来丨pptshare.qzone.qq.com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让PPT飞起来丨pptshare.qzone.qq.com 2">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让PPT飞起来丨pptshare.qzone.qq.com 3">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B2B2B2"/>
        </a:hlink>
        <a:folHlink>
          <a:srgbClr val="5F5F5F"/>
        </a:folHlink>
      </a:clrScheme>
      <a:clrMap bg1="lt1" tx1="dk1" bg2="lt2" tx2="dk2" accent1="accent1" accent2="accent2" accent3="accent3" accent4="accent4" accent5="accent5" accent6="accent6" hlink="hlink" folHlink="folHlink"/>
    </a:extraClrScheme>
    <a:extraClrScheme>
      <a:clrScheme name="让PPT飞起来丨pptshare.qzone.qq.com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6981</Words>
  <Application>WPS 演示</Application>
  <PresentationFormat>全屏显示(4:3)</PresentationFormat>
  <Paragraphs>446</Paragraphs>
  <Slides>54</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54</vt:i4>
      </vt:variant>
    </vt:vector>
  </HeadingPairs>
  <TitlesOfParts>
    <vt:vector size="66" baseType="lpstr">
      <vt:lpstr>Arial</vt:lpstr>
      <vt:lpstr>宋体</vt:lpstr>
      <vt:lpstr>Wingdings</vt:lpstr>
      <vt:lpstr>微软雅黑</vt:lpstr>
      <vt:lpstr>华文细黑</vt:lpstr>
      <vt:lpstr>方正小标宋简体</vt:lpstr>
      <vt:lpstr>黑体</vt:lpstr>
      <vt:lpstr>楷体_GB2312</vt:lpstr>
      <vt:lpstr>Arial Black</vt:lpstr>
      <vt:lpstr>仿宋_GB2312</vt:lpstr>
      <vt:lpstr>Arial Unicode MS</vt:lpstr>
      <vt:lpstr>让PPT飞起来丨pptshare.qzone.qq.com</vt:lpstr>
      <vt:lpstr>PowerPoint 演示文稿</vt:lpstr>
      <vt:lpstr>申报对象 </vt:lpstr>
      <vt:lpstr>申报条件</vt:lpstr>
      <vt:lpstr>申报条件</vt:lpstr>
      <vt:lpstr>申报条件</vt:lpstr>
      <vt:lpstr>PowerPoint 演示文稿</vt:lpstr>
      <vt:lpstr>初定工作安排(中小学、幼儿园、中职校）</vt:lpstr>
      <vt:lpstr>申报条件</vt:lpstr>
      <vt:lpstr>申报条件</vt:lpstr>
      <vt:lpstr>申报条件</vt:lpstr>
      <vt:lpstr>PowerPoint 演示文稿</vt:lpstr>
      <vt:lpstr>申报条件</vt:lpstr>
      <vt:lpstr>3.继续教育要求</vt:lpstr>
      <vt:lpstr>评审条件</vt:lpstr>
      <vt:lpstr>评审原则</vt:lpstr>
      <vt:lpstr>评审材料要求</vt:lpstr>
      <vt:lpstr>材料报送要求</vt:lpstr>
      <vt:lpstr>评审工作时间安排</vt:lpstr>
      <vt:lpstr>申报有关问题说明</vt:lpstr>
      <vt:lpstr>关于推荐申报</vt:lpstr>
      <vt:lpstr>已经实行岗位设置的学校</vt:lpstr>
      <vt:lpstr>专技岗空岗数较多的学校推荐算法</vt:lpstr>
      <vt:lpstr>PowerPoint 演示文稿</vt:lpstr>
      <vt:lpstr>PowerPoint 演示文稿</vt:lpstr>
      <vt:lpstr>未实行岗位设置的学校</vt:lpstr>
      <vt:lpstr>PowerPoint 演示文稿</vt:lpstr>
      <vt:lpstr>一体化办学教育集团核心校推荐名额</vt:lpstr>
      <vt:lpstr>关于推荐申报</vt:lpstr>
      <vt:lpstr>关于教师校际流动要求</vt:lpstr>
      <vt:lpstr>关于教师校际流动要求 </vt:lpstr>
      <vt:lpstr>关于材料截止时间</vt:lpstr>
      <vt:lpstr>关于有效学历</vt:lpstr>
      <vt:lpstr>关于所学专业与申报学科一致性</vt:lpstr>
      <vt:lpstr>关于评审材料不规范或缺失</vt:lpstr>
      <vt:lpstr>关于乡村教师</vt:lpstr>
      <vt:lpstr>关于乡村教师</vt:lpstr>
      <vt:lpstr>关于乡村教师</vt:lpstr>
      <vt:lpstr>关于乡村教师</vt:lpstr>
      <vt:lpstr>关于乡村教师</vt:lpstr>
      <vt:lpstr>关于乡村教师</vt:lpstr>
      <vt:lpstr>关于乡村教师</vt:lpstr>
      <vt:lpstr>关于乡村教师</vt:lpstr>
      <vt:lpstr>关于乡村教师</vt:lpstr>
      <vt:lpstr>关于乡村教师</vt:lpstr>
      <vt:lpstr>评审条件-关于评审细则</vt:lpstr>
      <vt:lpstr>评审条件－关于出版物</vt:lpstr>
      <vt:lpstr>评审条件－关于加权</vt:lpstr>
      <vt:lpstr>多元评价</vt:lpstr>
      <vt:lpstr>多元评价</vt:lpstr>
      <vt:lpstr>多元评价</vt:lpstr>
      <vt:lpstr>多元评价</vt:lpstr>
      <vt:lpstr>多元评价</vt:lpstr>
      <vt:lpstr>政策、技术咨询</vt:lpstr>
      <vt:lpstr>PowerPoint 演示文稿</vt:lpstr>
    </vt:vector>
  </TitlesOfParts>
  <Company>上海诺睿网络信息科技有限公司</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璧勬簮鍥剧ず搴?绗?鏈</dc:title>
  <dc:creator>NordriDesign鈩?</dc:creator>
  <dc:description>寰瑧PPT 灏廇鍗氬
http://blog.sina.com.cn/wxppt</dc:description>
  <dc:subject>璧勬簮鍥剧ず搴?绗?鏈</dc:subject>
  <cp:lastModifiedBy>yu</cp:lastModifiedBy>
  <cp:revision>474</cp:revision>
  <dcterms:created xsi:type="dcterms:W3CDTF">2010-02-22T07:41:00Z</dcterms:created>
  <dcterms:modified xsi:type="dcterms:W3CDTF">2022-06-14T02:10:15Z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2052-11.3.0.9228</vt:lpwstr>
  </property>
</Properties>
</file>