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3"/>
    <p:sldId id="258" r:id="rId4"/>
    <p:sldId id="260" r:id="rId6"/>
    <p:sldId id="259" r:id="rId7"/>
    <p:sldId id="263" r:id="rId8"/>
    <p:sldId id="264" r:id="rId9"/>
    <p:sldId id="280" r:id="rId10"/>
    <p:sldId id="266" r:id="rId11"/>
    <p:sldId id="267" r:id="rId12"/>
    <p:sldId id="268" r:id="rId13"/>
    <p:sldId id="281" r:id="rId14"/>
    <p:sldId id="269" r:id="rId15"/>
    <p:sldId id="270" r:id="rId16"/>
    <p:sldId id="296" r:id="rId17"/>
    <p:sldId id="271" r:id="rId18"/>
    <p:sldId id="300" r:id="rId19"/>
    <p:sldId id="298" r:id="rId20"/>
    <p:sldId id="283" r:id="rId21"/>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4333"/>
    <a:srgbClr val="164836"/>
    <a:srgbClr val="C42525"/>
    <a:srgbClr val="279676"/>
    <a:srgbClr val="2FAB87"/>
    <a:srgbClr val="04655B"/>
    <a:srgbClr val="019C8E"/>
    <a:srgbClr val="F4931D"/>
    <a:srgbClr val="6EB281"/>
    <a:srgbClr val="FECA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1" autoAdjust="0"/>
    <p:restoredTop sz="94660"/>
  </p:normalViewPr>
  <p:slideViewPr>
    <p:cSldViewPr snapToGrid="0">
      <p:cViewPr varScale="1">
        <p:scale>
          <a:sx n="60" d="100"/>
          <a:sy n="60" d="100"/>
        </p:scale>
        <p:origin x="868" y="56"/>
      </p:cViewPr>
      <p:guideLst>
        <p:guide pos="3827"/>
        <p:guide orient="horz" pos="216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gs" Target="tags/tag4.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7FDE3B-7C10-4687-BBA9-5A6C6521CB1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17F0DA-06D8-4D6D-A943-1921C0C710B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17F0DA-06D8-4D6D-A943-1921C0C710B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3" name="组合 2"/>
          <p:cNvGrpSpPr/>
          <p:nvPr userDrawn="1"/>
        </p:nvGrpSpPr>
        <p:grpSpPr>
          <a:xfrm>
            <a:off x="-70024" y="0"/>
            <a:ext cx="12332049" cy="6858000"/>
            <a:chOff x="-70030" y="0"/>
            <a:chExt cx="12332049" cy="6858000"/>
          </a:xfrm>
        </p:grpSpPr>
        <p:sp>
          <p:nvSpPr>
            <p:cNvPr id="4" name="流程图: 过程 3"/>
            <p:cNvSpPr/>
            <p:nvPr/>
          </p:nvSpPr>
          <p:spPr>
            <a:xfrm>
              <a:off x="0" y="0"/>
              <a:ext cx="12192000" cy="6858000"/>
            </a:xfrm>
            <a:prstGeom prst="flowChartProcess">
              <a:avLst/>
            </a:prstGeom>
            <a:solidFill>
              <a:srgbClr val="2FA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平行四边形 4"/>
            <p:cNvSpPr/>
            <p:nvPr/>
          </p:nvSpPr>
          <p:spPr>
            <a:xfrm>
              <a:off x="4227416"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p:cNvSpPr/>
            <p:nvPr/>
          </p:nvSpPr>
          <p:spPr>
            <a:xfrm>
              <a:off x="2317440"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平行四边形 7"/>
            <p:cNvSpPr/>
            <p:nvPr/>
          </p:nvSpPr>
          <p:spPr>
            <a:xfrm>
              <a:off x="1362452"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平行四边形 8"/>
            <p:cNvSpPr/>
            <p:nvPr/>
          </p:nvSpPr>
          <p:spPr>
            <a:xfrm>
              <a:off x="3272428"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平行四边形 9"/>
            <p:cNvSpPr/>
            <p:nvPr/>
          </p:nvSpPr>
          <p:spPr>
            <a:xfrm>
              <a:off x="6137392"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平行四边形 10"/>
            <p:cNvSpPr/>
            <p:nvPr/>
          </p:nvSpPr>
          <p:spPr>
            <a:xfrm>
              <a:off x="5182404"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p:cNvSpPr/>
            <p:nvPr/>
          </p:nvSpPr>
          <p:spPr>
            <a:xfrm>
              <a:off x="4704910"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p:cNvSpPr/>
            <p:nvPr/>
          </p:nvSpPr>
          <p:spPr>
            <a:xfrm>
              <a:off x="2794934"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p:cNvSpPr/>
            <p:nvPr/>
          </p:nvSpPr>
          <p:spPr>
            <a:xfrm>
              <a:off x="1839946"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p:cNvSpPr/>
            <p:nvPr/>
          </p:nvSpPr>
          <p:spPr>
            <a:xfrm>
              <a:off x="884958"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p:cNvSpPr/>
            <p:nvPr/>
          </p:nvSpPr>
          <p:spPr>
            <a:xfrm>
              <a:off x="3749922"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p:cNvSpPr/>
            <p:nvPr/>
          </p:nvSpPr>
          <p:spPr>
            <a:xfrm>
              <a:off x="6614886"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平行四边形 17"/>
            <p:cNvSpPr/>
            <p:nvPr/>
          </p:nvSpPr>
          <p:spPr>
            <a:xfrm>
              <a:off x="5659898"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0" y="1"/>
              <a:ext cx="324669" cy="1470161"/>
            </a:xfrm>
            <a:custGeom>
              <a:avLst/>
              <a:gdLst>
                <a:gd name="connsiteX0" fmla="*/ 12002 w 324669"/>
                <a:gd name="connsiteY0" fmla="*/ 0 h 1470161"/>
                <a:gd name="connsiteX1" fmla="*/ 324669 w 324669"/>
                <a:gd name="connsiteY1" fmla="*/ 0 h 1470161"/>
                <a:gd name="connsiteX2" fmla="*/ 0 w 324669"/>
                <a:gd name="connsiteY2" fmla="*/ 1470161 h 1470161"/>
                <a:gd name="connsiteX3" fmla="*/ 0 w 324669"/>
                <a:gd name="connsiteY3" fmla="*/ 54348 h 1470161"/>
              </a:gdLst>
              <a:ahLst/>
              <a:cxnLst>
                <a:cxn ang="0">
                  <a:pos x="connsiteX0" y="connsiteY0"/>
                </a:cxn>
                <a:cxn ang="0">
                  <a:pos x="connsiteX1" y="connsiteY1"/>
                </a:cxn>
                <a:cxn ang="0">
                  <a:pos x="connsiteX2" y="connsiteY2"/>
                </a:cxn>
                <a:cxn ang="0">
                  <a:pos x="connsiteX3" y="connsiteY3"/>
                </a:cxn>
              </a:cxnLst>
              <a:rect l="l" t="t" r="r" b="b"/>
              <a:pathLst>
                <a:path w="324669" h="1470161">
                  <a:moveTo>
                    <a:pt x="12002" y="0"/>
                  </a:moveTo>
                  <a:lnTo>
                    <a:pt x="324669" y="0"/>
                  </a:lnTo>
                  <a:lnTo>
                    <a:pt x="0" y="1470161"/>
                  </a:lnTo>
                  <a:lnTo>
                    <a:pt x="0" y="54348"/>
                  </a:lnTo>
                  <a:close/>
                </a:path>
              </a:pathLst>
            </a:cu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1"/>
              <a:ext cx="802163" cy="3632342"/>
            </a:xfrm>
            <a:custGeom>
              <a:avLst/>
              <a:gdLst>
                <a:gd name="connsiteX0" fmla="*/ 489496 w 802163"/>
                <a:gd name="connsiteY0" fmla="*/ 0 h 3632342"/>
                <a:gd name="connsiteX1" fmla="*/ 802163 w 802163"/>
                <a:gd name="connsiteY1" fmla="*/ 0 h 3632342"/>
                <a:gd name="connsiteX2" fmla="*/ 0 w 802163"/>
                <a:gd name="connsiteY2" fmla="*/ 3632342 h 3632342"/>
                <a:gd name="connsiteX3" fmla="*/ 0 w 802163"/>
                <a:gd name="connsiteY3" fmla="*/ 2216528 h 3632342"/>
              </a:gdLst>
              <a:ahLst/>
              <a:cxnLst>
                <a:cxn ang="0">
                  <a:pos x="connsiteX0" y="connsiteY0"/>
                </a:cxn>
                <a:cxn ang="0">
                  <a:pos x="connsiteX1" y="connsiteY1"/>
                </a:cxn>
                <a:cxn ang="0">
                  <a:pos x="connsiteX2" y="connsiteY2"/>
                </a:cxn>
                <a:cxn ang="0">
                  <a:pos x="connsiteX3" y="connsiteY3"/>
                </a:cxn>
              </a:cxnLst>
              <a:rect l="l" t="t" r="r" b="b"/>
              <a:pathLst>
                <a:path w="802163" h="3632342">
                  <a:moveTo>
                    <a:pt x="489496" y="0"/>
                  </a:moveTo>
                  <a:lnTo>
                    <a:pt x="802163" y="0"/>
                  </a:lnTo>
                  <a:lnTo>
                    <a:pt x="0" y="3632342"/>
                  </a:lnTo>
                  <a:lnTo>
                    <a:pt x="0" y="2216528"/>
                  </a:lnTo>
                  <a:close/>
                </a:path>
              </a:pathLst>
            </a:cu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a:off x="0" y="1"/>
              <a:ext cx="1279657" cy="5794523"/>
            </a:xfrm>
            <a:custGeom>
              <a:avLst/>
              <a:gdLst>
                <a:gd name="connsiteX0" fmla="*/ 966990 w 1279657"/>
                <a:gd name="connsiteY0" fmla="*/ 0 h 5794523"/>
                <a:gd name="connsiteX1" fmla="*/ 1279657 w 1279657"/>
                <a:gd name="connsiteY1" fmla="*/ 0 h 5794523"/>
                <a:gd name="connsiteX2" fmla="*/ 0 w 1279657"/>
                <a:gd name="connsiteY2" fmla="*/ 5794523 h 5794523"/>
                <a:gd name="connsiteX3" fmla="*/ 0 w 1279657"/>
                <a:gd name="connsiteY3" fmla="*/ 4378710 h 5794523"/>
              </a:gdLst>
              <a:ahLst/>
              <a:cxnLst>
                <a:cxn ang="0">
                  <a:pos x="connsiteX0" y="connsiteY0"/>
                </a:cxn>
                <a:cxn ang="0">
                  <a:pos x="connsiteX1" y="connsiteY1"/>
                </a:cxn>
                <a:cxn ang="0">
                  <a:pos x="connsiteX2" y="connsiteY2"/>
                </a:cxn>
                <a:cxn ang="0">
                  <a:pos x="connsiteX3" y="connsiteY3"/>
                </a:cxn>
              </a:cxnLst>
              <a:rect l="l" t="t" r="r" b="b"/>
              <a:pathLst>
                <a:path w="1279657" h="5794523">
                  <a:moveTo>
                    <a:pt x="966990" y="0"/>
                  </a:moveTo>
                  <a:lnTo>
                    <a:pt x="1279657" y="0"/>
                  </a:lnTo>
                  <a:lnTo>
                    <a:pt x="0" y="5794523"/>
                  </a:lnTo>
                  <a:lnTo>
                    <a:pt x="0" y="4378710"/>
                  </a:lnTo>
                  <a:close/>
                </a:path>
              </a:pathLst>
            </a:cu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平行四边形 21"/>
            <p:cNvSpPr/>
            <p:nvPr/>
          </p:nvSpPr>
          <p:spPr>
            <a:xfrm>
              <a:off x="-70030"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平行四边形 22"/>
            <p:cNvSpPr/>
            <p:nvPr/>
          </p:nvSpPr>
          <p:spPr>
            <a:xfrm>
              <a:off x="407464"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p:cNvSpPr/>
            <p:nvPr/>
          </p:nvSpPr>
          <p:spPr>
            <a:xfrm>
              <a:off x="7092380"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p:cNvSpPr/>
            <p:nvPr/>
          </p:nvSpPr>
          <p:spPr>
            <a:xfrm>
              <a:off x="9002356"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p:cNvSpPr/>
            <p:nvPr/>
          </p:nvSpPr>
          <p:spPr>
            <a:xfrm>
              <a:off x="9479850"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平行四边形 26"/>
            <p:cNvSpPr/>
            <p:nvPr/>
          </p:nvSpPr>
          <p:spPr>
            <a:xfrm>
              <a:off x="7569874"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平行四边形 27"/>
            <p:cNvSpPr/>
            <p:nvPr/>
          </p:nvSpPr>
          <p:spPr>
            <a:xfrm>
              <a:off x="8047368"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平行四边形 28"/>
            <p:cNvSpPr/>
            <p:nvPr/>
          </p:nvSpPr>
          <p:spPr>
            <a:xfrm>
              <a:off x="8524862"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平行四边形 29"/>
            <p:cNvSpPr/>
            <p:nvPr/>
          </p:nvSpPr>
          <p:spPr>
            <a:xfrm>
              <a:off x="9957344"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平行四边形 30"/>
            <p:cNvSpPr/>
            <p:nvPr/>
          </p:nvSpPr>
          <p:spPr>
            <a:xfrm>
              <a:off x="10434838"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a:off x="10912332" y="1063427"/>
              <a:ext cx="1279668" cy="5794573"/>
            </a:xfrm>
            <a:custGeom>
              <a:avLst/>
              <a:gdLst>
                <a:gd name="connsiteX0" fmla="*/ 1279668 w 1279668"/>
                <a:gd name="connsiteY0" fmla="*/ 0 h 5794573"/>
                <a:gd name="connsiteX1" fmla="*/ 1279668 w 1279668"/>
                <a:gd name="connsiteY1" fmla="*/ 1415814 h 5794573"/>
                <a:gd name="connsiteX2" fmla="*/ 312667 w 1279668"/>
                <a:gd name="connsiteY2" fmla="*/ 5794573 h 5794573"/>
                <a:gd name="connsiteX3" fmla="*/ 0 w 1279668"/>
                <a:gd name="connsiteY3" fmla="*/ 5794573 h 5794573"/>
              </a:gdLst>
              <a:ahLst/>
              <a:cxnLst>
                <a:cxn ang="0">
                  <a:pos x="connsiteX0" y="connsiteY0"/>
                </a:cxn>
                <a:cxn ang="0">
                  <a:pos x="connsiteX1" y="connsiteY1"/>
                </a:cxn>
                <a:cxn ang="0">
                  <a:pos x="connsiteX2" y="connsiteY2"/>
                </a:cxn>
                <a:cxn ang="0">
                  <a:pos x="connsiteX3" y="connsiteY3"/>
                </a:cxn>
              </a:cxnLst>
              <a:rect l="l" t="t" r="r" b="b"/>
              <a:pathLst>
                <a:path w="1279668" h="5794573">
                  <a:moveTo>
                    <a:pt x="1279668" y="0"/>
                  </a:moveTo>
                  <a:lnTo>
                    <a:pt x="1279668" y="1415814"/>
                  </a:lnTo>
                  <a:lnTo>
                    <a:pt x="312667" y="5794573"/>
                  </a:lnTo>
                  <a:lnTo>
                    <a:pt x="0" y="5794573"/>
                  </a:lnTo>
                  <a:close/>
                </a:path>
              </a:pathLst>
            </a:cu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nvSpPr>
          <p:spPr>
            <a:xfrm>
              <a:off x="11389826" y="3225608"/>
              <a:ext cx="802174" cy="3632392"/>
            </a:xfrm>
            <a:custGeom>
              <a:avLst/>
              <a:gdLst>
                <a:gd name="connsiteX0" fmla="*/ 802174 w 802174"/>
                <a:gd name="connsiteY0" fmla="*/ 0 h 3632392"/>
                <a:gd name="connsiteX1" fmla="*/ 802174 w 802174"/>
                <a:gd name="connsiteY1" fmla="*/ 1415814 h 3632392"/>
                <a:gd name="connsiteX2" fmla="*/ 312667 w 802174"/>
                <a:gd name="connsiteY2" fmla="*/ 3632392 h 3632392"/>
                <a:gd name="connsiteX3" fmla="*/ 0 w 802174"/>
                <a:gd name="connsiteY3" fmla="*/ 3632392 h 3632392"/>
              </a:gdLst>
              <a:ahLst/>
              <a:cxnLst>
                <a:cxn ang="0">
                  <a:pos x="connsiteX0" y="connsiteY0"/>
                </a:cxn>
                <a:cxn ang="0">
                  <a:pos x="connsiteX1" y="connsiteY1"/>
                </a:cxn>
                <a:cxn ang="0">
                  <a:pos x="connsiteX2" y="connsiteY2"/>
                </a:cxn>
                <a:cxn ang="0">
                  <a:pos x="connsiteX3" y="connsiteY3"/>
                </a:cxn>
              </a:cxnLst>
              <a:rect l="l" t="t" r="r" b="b"/>
              <a:pathLst>
                <a:path w="802174" h="3632392">
                  <a:moveTo>
                    <a:pt x="802174" y="0"/>
                  </a:moveTo>
                  <a:lnTo>
                    <a:pt x="802174" y="1415814"/>
                  </a:lnTo>
                  <a:lnTo>
                    <a:pt x="312667" y="3632392"/>
                  </a:lnTo>
                  <a:lnTo>
                    <a:pt x="0" y="3632392"/>
                  </a:lnTo>
                  <a:close/>
                </a:path>
              </a:pathLst>
            </a:cu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a:off x="11867332" y="5387844"/>
              <a:ext cx="324668" cy="1470156"/>
            </a:xfrm>
            <a:custGeom>
              <a:avLst/>
              <a:gdLst>
                <a:gd name="connsiteX0" fmla="*/ 324668 w 324668"/>
                <a:gd name="connsiteY0" fmla="*/ 0 h 1470156"/>
                <a:gd name="connsiteX1" fmla="*/ 324668 w 324668"/>
                <a:gd name="connsiteY1" fmla="*/ 1415814 h 1470156"/>
                <a:gd name="connsiteX2" fmla="*/ 312667 w 324668"/>
                <a:gd name="connsiteY2" fmla="*/ 1470156 h 1470156"/>
                <a:gd name="connsiteX3" fmla="*/ 0 w 324668"/>
                <a:gd name="connsiteY3" fmla="*/ 1470156 h 1470156"/>
              </a:gdLst>
              <a:ahLst/>
              <a:cxnLst>
                <a:cxn ang="0">
                  <a:pos x="connsiteX0" y="connsiteY0"/>
                </a:cxn>
                <a:cxn ang="0">
                  <a:pos x="connsiteX1" y="connsiteY1"/>
                </a:cxn>
                <a:cxn ang="0">
                  <a:pos x="connsiteX2" y="connsiteY2"/>
                </a:cxn>
                <a:cxn ang="0">
                  <a:pos x="connsiteX3" y="connsiteY3"/>
                </a:cxn>
              </a:cxnLst>
              <a:rect l="l" t="t" r="r" b="b"/>
              <a:pathLst>
                <a:path w="324668" h="1470156">
                  <a:moveTo>
                    <a:pt x="324668" y="0"/>
                  </a:moveTo>
                  <a:lnTo>
                    <a:pt x="324668" y="1415814"/>
                  </a:lnTo>
                  <a:lnTo>
                    <a:pt x="312667" y="1470156"/>
                  </a:lnTo>
                  <a:lnTo>
                    <a:pt x="0" y="1470156"/>
                  </a:lnTo>
                  <a:close/>
                </a:path>
              </a:pathLst>
            </a:cu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1480C-1A71-40A1-B512-C2D38CABE2D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0DEA2-ECC8-4843-95C7-9F2F4832F8E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4.jpeg"/><Relationship Id="rId1"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tags" Target="../tags/tag3.xml"/><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4.wdp"/><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tags" Target="../tags/tag2.xml"/><Relationship Id="rId2" Type="http://schemas.openxmlformats.org/officeDocument/2006/relationships/image" Target="../media/image11.png"/><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jpeg"/><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0" y="-120333"/>
            <a:ext cx="12192000" cy="6978333"/>
            <a:chOff x="0" y="-120333"/>
            <a:chExt cx="12192000" cy="6978333"/>
          </a:xfrm>
        </p:grpSpPr>
        <p:grpSp>
          <p:nvGrpSpPr>
            <p:cNvPr id="19" name="组合 18"/>
            <p:cNvGrpSpPr/>
            <p:nvPr/>
          </p:nvGrpSpPr>
          <p:grpSpPr>
            <a:xfrm>
              <a:off x="0" y="0"/>
              <a:ext cx="12192000" cy="6858000"/>
              <a:chOff x="0" y="0"/>
              <a:chExt cx="19200" cy="10800"/>
            </a:xfrm>
          </p:grpSpPr>
          <p:sp>
            <p:nvSpPr>
              <p:cNvPr id="21" name="流程图: 过程 20"/>
              <p:cNvSpPr/>
              <p:nvPr/>
            </p:nvSpPr>
            <p:spPr>
              <a:xfrm>
                <a:off x="0" y="0"/>
                <a:ext cx="19200" cy="10800"/>
              </a:xfrm>
              <a:prstGeom prst="flowChartProcess">
                <a:avLst/>
              </a:prstGeom>
              <a:solidFill>
                <a:srgbClr val="2FA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5c8a3c89dc343"/>
              <p:cNvPicPr>
                <a:picLocks noChangeAspect="1"/>
              </p:cNvPicPr>
              <p:nvPr/>
            </p:nvPicPr>
            <p:blipFill>
              <a:blip r:embed="rId1">
                <a:clrChange>
                  <a:clrFrom>
                    <a:srgbClr val="2FAB87">
                      <a:alpha val="100000"/>
                    </a:srgbClr>
                  </a:clrFrom>
                  <a:clrTo>
                    <a:srgbClr val="2FAB87">
                      <a:alpha val="100000"/>
                      <a:alpha val="0"/>
                    </a:srgbClr>
                  </a:clrTo>
                </a:clrChange>
              </a:blip>
              <a:srcRect r="47701"/>
              <a:stretch>
                <a:fillRect/>
              </a:stretch>
            </p:blipFill>
            <p:spPr>
              <a:xfrm>
                <a:off x="0" y="0"/>
                <a:ext cx="8385" cy="4959"/>
              </a:xfrm>
              <a:custGeom>
                <a:avLst/>
                <a:gdLst/>
                <a:ahLst/>
                <a:cxnLst>
                  <a:cxn ang="3">
                    <a:pos x="hc" y="t"/>
                  </a:cxn>
                  <a:cxn ang="cd2">
                    <a:pos x="l" y="vc"/>
                  </a:cxn>
                  <a:cxn ang="cd4">
                    <a:pos x="hc" y="b"/>
                  </a:cxn>
                  <a:cxn ang="0">
                    <a:pos x="r" y="vc"/>
                  </a:cxn>
                </a:cxnLst>
                <a:rect l="l" t="t" r="r" b="b"/>
                <a:pathLst>
                  <a:path w="8385" h="4959">
                    <a:moveTo>
                      <a:pt x="0" y="0"/>
                    </a:moveTo>
                    <a:lnTo>
                      <a:pt x="8385" y="0"/>
                    </a:lnTo>
                    <a:lnTo>
                      <a:pt x="8385" y="511"/>
                    </a:lnTo>
                    <a:lnTo>
                      <a:pt x="7173" y="304"/>
                    </a:lnTo>
                    <a:lnTo>
                      <a:pt x="6835" y="1204"/>
                    </a:lnTo>
                    <a:lnTo>
                      <a:pt x="7574" y="1526"/>
                    </a:lnTo>
                    <a:lnTo>
                      <a:pt x="8385" y="2305"/>
                    </a:lnTo>
                    <a:lnTo>
                      <a:pt x="8385" y="4959"/>
                    </a:lnTo>
                    <a:lnTo>
                      <a:pt x="0" y="4959"/>
                    </a:lnTo>
                    <a:lnTo>
                      <a:pt x="0" y="0"/>
                    </a:lnTo>
                    <a:close/>
                  </a:path>
                </a:pathLst>
              </a:custGeom>
            </p:spPr>
          </p:pic>
          <p:pic>
            <p:nvPicPr>
              <p:cNvPr id="23" name="图片 22" descr="5c8a3c89dc343"/>
              <p:cNvPicPr>
                <a:picLocks noChangeAspect="1"/>
              </p:cNvPicPr>
              <p:nvPr/>
            </p:nvPicPr>
            <p:blipFill>
              <a:blip r:embed="rId1">
                <a:clrChange>
                  <a:clrFrom>
                    <a:srgbClr val="2FAB87">
                      <a:alpha val="100000"/>
                    </a:srgbClr>
                  </a:clrFrom>
                  <a:clrTo>
                    <a:srgbClr val="2FAB87">
                      <a:alpha val="100000"/>
                      <a:alpha val="0"/>
                    </a:srgbClr>
                  </a:clrTo>
                </a:clrChange>
              </a:blip>
              <a:srcRect l="42631" t="6130" r="47701" b="53519"/>
              <a:stretch>
                <a:fillRect/>
              </a:stretch>
            </p:blipFill>
            <p:spPr>
              <a:xfrm>
                <a:off x="9655" y="627"/>
                <a:ext cx="1356" cy="1752"/>
              </a:xfrm>
              <a:custGeom>
                <a:avLst/>
                <a:gdLst/>
                <a:ahLst/>
                <a:cxnLst>
                  <a:cxn ang="3">
                    <a:pos x="hc" y="t"/>
                  </a:cxn>
                  <a:cxn ang="cd2">
                    <a:pos x="l" y="vc"/>
                  </a:cxn>
                  <a:cxn ang="cd4">
                    <a:pos x="hc" y="b"/>
                  </a:cxn>
                  <a:cxn ang="0">
                    <a:pos x="r" y="vc"/>
                  </a:cxn>
                </a:cxnLst>
                <a:rect l="l" t="t" r="r" b="b"/>
                <a:pathLst>
                  <a:path w="1550" h="2001">
                    <a:moveTo>
                      <a:pt x="338" y="0"/>
                    </a:moveTo>
                    <a:lnTo>
                      <a:pt x="1550" y="207"/>
                    </a:lnTo>
                    <a:lnTo>
                      <a:pt x="1550" y="2001"/>
                    </a:lnTo>
                    <a:lnTo>
                      <a:pt x="739" y="1222"/>
                    </a:lnTo>
                    <a:lnTo>
                      <a:pt x="0" y="900"/>
                    </a:lnTo>
                    <a:lnTo>
                      <a:pt x="338" y="0"/>
                    </a:lnTo>
                    <a:close/>
                  </a:path>
                </a:pathLst>
              </a:custGeom>
            </p:spPr>
          </p:pic>
        </p:grpSp>
        <p:pic>
          <p:nvPicPr>
            <p:cNvPr id="20" name="图片 19" descr="5c8a3c89dc343"/>
            <p:cNvPicPr>
              <a:picLocks noChangeAspect="1"/>
            </p:cNvPicPr>
            <p:nvPr/>
          </p:nvPicPr>
          <p:blipFill>
            <a:blip r:embed="rId1">
              <a:clrChange>
                <a:clrFrom>
                  <a:srgbClr val="2FAB87">
                    <a:alpha val="100000"/>
                  </a:srgbClr>
                </a:clrFrom>
                <a:clrTo>
                  <a:srgbClr val="2FAB87">
                    <a:alpha val="100000"/>
                    <a:alpha val="0"/>
                  </a:srgbClr>
                </a:clrTo>
              </a:clrChange>
            </a:blip>
            <a:srcRect l="52353" r="192"/>
            <a:stretch>
              <a:fillRect/>
            </a:stretch>
          </p:blipFill>
          <p:spPr>
            <a:xfrm>
              <a:off x="7094220" y="-120333"/>
              <a:ext cx="5097780" cy="3389630"/>
            </a:xfrm>
            <a:prstGeom prst="rect">
              <a:avLst/>
            </a:prstGeom>
          </p:spPr>
        </p:pic>
      </p:grpSp>
      <p:grpSp>
        <p:nvGrpSpPr>
          <p:cNvPr id="4" name="组合 3"/>
          <p:cNvGrpSpPr/>
          <p:nvPr/>
        </p:nvGrpSpPr>
        <p:grpSpPr>
          <a:xfrm>
            <a:off x="3589020" y="5708586"/>
            <a:ext cx="5048250" cy="608228"/>
            <a:chOff x="3589020" y="5708586"/>
            <a:chExt cx="5048250" cy="608228"/>
          </a:xfrm>
        </p:grpSpPr>
        <p:grpSp>
          <p:nvGrpSpPr>
            <p:cNvPr id="2" name="组合 1"/>
            <p:cNvGrpSpPr/>
            <p:nvPr/>
          </p:nvGrpSpPr>
          <p:grpSpPr>
            <a:xfrm>
              <a:off x="3589020" y="5708586"/>
              <a:ext cx="5048250" cy="608228"/>
              <a:chOff x="3589020" y="5708586"/>
              <a:chExt cx="5048250" cy="608228"/>
            </a:xfrm>
          </p:grpSpPr>
          <p:sp>
            <p:nvSpPr>
              <p:cNvPr id="25" name="圆角矩形 24"/>
              <p:cNvSpPr/>
              <p:nvPr/>
            </p:nvSpPr>
            <p:spPr>
              <a:xfrm>
                <a:off x="3718560" y="5826696"/>
                <a:ext cx="4918710" cy="49011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a:p>
            </p:txBody>
          </p:sp>
          <p:sp>
            <p:nvSpPr>
              <p:cNvPr id="24" name="圆角矩形 23"/>
              <p:cNvSpPr/>
              <p:nvPr/>
            </p:nvSpPr>
            <p:spPr>
              <a:xfrm>
                <a:off x="3589020" y="5708586"/>
                <a:ext cx="4918710" cy="490118"/>
              </a:xfrm>
              <a:prstGeom prst="roundRect">
                <a:avLst>
                  <a:gd name="adj" fmla="val 50000"/>
                </a:avLst>
              </a:prstGeom>
              <a:solidFill>
                <a:srgbClr val="2796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a:p>
            </p:txBody>
          </p:sp>
        </p:grpSp>
        <p:sp>
          <p:nvSpPr>
            <p:cNvPr id="7" name="文本框 6"/>
            <p:cNvSpPr txBox="1"/>
            <p:nvPr/>
          </p:nvSpPr>
          <p:spPr>
            <a:xfrm>
              <a:off x="3595370" y="5746051"/>
              <a:ext cx="4911725" cy="368300"/>
            </a:xfrm>
            <a:prstGeom prst="rect">
              <a:avLst/>
            </a:prstGeom>
            <a:noFill/>
          </p:spPr>
          <p:txBody>
            <a:bodyPr wrap="square" rtlCol="0">
              <a:spAutoFit/>
            </a:bodyPr>
            <a:lstStyle/>
            <a:p>
              <a:pPr algn="dist"/>
              <a:r>
                <a:rPr lang="zh-CN" altLang="en-US" b="1" dirty="0">
                  <a:solidFill>
                    <a:schemeClr val="bg1"/>
                  </a:solidFill>
                  <a:latin typeface="字体视界-细黑体手写字体" panose="00000500000000000000" pitchFamily="2" charset="-122"/>
                  <a:ea typeface="字体视界-细黑体手写字体" panose="00000500000000000000" pitchFamily="2" charset="-122"/>
                </a:rPr>
                <a:t>汇报人：季建霞</a:t>
              </a:r>
              <a:r>
                <a:rPr lang="en-US" altLang="zh-CN" b="1" dirty="0">
                  <a:solidFill>
                    <a:schemeClr val="bg1"/>
                  </a:solidFill>
                  <a:latin typeface="字体视界-细黑体手写字体" panose="00000500000000000000" pitchFamily="2" charset="-122"/>
                  <a:ea typeface="字体视界-细黑体手写字体" panose="00000500000000000000" pitchFamily="2" charset="-122"/>
                </a:rPr>
                <a:t>    </a:t>
              </a:r>
              <a:r>
                <a:rPr lang="zh-CN" altLang="en-US" b="1" dirty="0">
                  <a:solidFill>
                    <a:schemeClr val="bg1"/>
                  </a:solidFill>
                  <a:latin typeface="字体视界-细黑体手写字体" panose="00000500000000000000" pitchFamily="2" charset="-122"/>
                  <a:ea typeface="字体视界-细黑体手写字体" panose="00000500000000000000" pitchFamily="2" charset="-122"/>
                </a:rPr>
                <a:t>汇报时间：</a:t>
              </a:r>
              <a:r>
                <a:rPr lang="en-US" altLang="zh-CN" b="1" dirty="0">
                  <a:solidFill>
                    <a:schemeClr val="bg1"/>
                  </a:solidFill>
                  <a:latin typeface="字体视界-细黑体手写字体" panose="00000500000000000000" pitchFamily="2" charset="-122"/>
                  <a:ea typeface="字体视界-细黑体手写字体" panose="00000500000000000000" pitchFamily="2" charset="-122"/>
                </a:rPr>
                <a:t>2022</a:t>
              </a:r>
              <a:r>
                <a:rPr lang="zh-CN" altLang="en-US" b="1" dirty="0">
                  <a:solidFill>
                    <a:schemeClr val="bg1"/>
                  </a:solidFill>
                  <a:latin typeface="字体视界-细黑体手写字体" panose="00000500000000000000" pitchFamily="2" charset="-122"/>
                  <a:ea typeface="字体视界-细黑体手写字体" panose="00000500000000000000" pitchFamily="2" charset="-122"/>
                </a:rPr>
                <a:t>年</a:t>
              </a:r>
              <a:r>
                <a:rPr lang="en-US" altLang="zh-CN" b="1" dirty="0">
                  <a:solidFill>
                    <a:schemeClr val="bg1"/>
                  </a:solidFill>
                  <a:latin typeface="字体视界-细黑体手写字体" panose="00000500000000000000" pitchFamily="2" charset="-122"/>
                  <a:ea typeface="字体视界-细黑体手写字体" panose="00000500000000000000" pitchFamily="2" charset="-122"/>
                </a:rPr>
                <a:t>5</a:t>
              </a:r>
              <a:r>
                <a:rPr lang="zh-CN" altLang="en-US" b="1" dirty="0">
                  <a:solidFill>
                    <a:schemeClr val="bg1"/>
                  </a:solidFill>
                  <a:latin typeface="字体视界-细黑体手写字体" panose="00000500000000000000" pitchFamily="2" charset="-122"/>
                  <a:ea typeface="字体视界-细黑体手写字体" panose="00000500000000000000" pitchFamily="2" charset="-122"/>
                </a:rPr>
                <a:t>月</a:t>
              </a:r>
              <a:r>
                <a:rPr lang="en-US" altLang="zh-CN" b="1" dirty="0">
                  <a:solidFill>
                    <a:schemeClr val="bg1"/>
                  </a:solidFill>
                  <a:latin typeface="字体视界-细黑体手写字体" panose="00000500000000000000" pitchFamily="2" charset="-122"/>
                  <a:ea typeface="字体视界-细黑体手写字体" panose="00000500000000000000" pitchFamily="2" charset="-122"/>
                </a:rPr>
                <a:t>16</a:t>
              </a:r>
              <a:r>
                <a:rPr lang="zh-CN" altLang="en-US" b="1" dirty="0">
                  <a:solidFill>
                    <a:schemeClr val="bg1"/>
                  </a:solidFill>
                  <a:latin typeface="字体视界-细黑体手写字体" panose="00000500000000000000" pitchFamily="2" charset="-122"/>
                  <a:ea typeface="字体视界-细黑体手写字体" panose="00000500000000000000" pitchFamily="2" charset="-122"/>
                </a:rPr>
                <a:t>日</a:t>
              </a:r>
              <a:endParaRPr lang="zh-CN" altLang="en-US" b="1" dirty="0">
                <a:solidFill>
                  <a:schemeClr val="bg1"/>
                </a:solidFill>
                <a:latin typeface="字体视界-细黑体手写字体" panose="00000500000000000000" pitchFamily="2" charset="-122"/>
                <a:ea typeface="字体视界-细黑体手写字体" panose="00000500000000000000" pitchFamily="2" charset="-122"/>
              </a:endParaRPr>
            </a:p>
          </p:txBody>
        </p:sp>
      </p:grpSp>
      <p:sp>
        <p:nvSpPr>
          <p:cNvPr id="3" name="文本框 2"/>
          <p:cNvSpPr txBox="1"/>
          <p:nvPr/>
        </p:nvSpPr>
        <p:spPr>
          <a:xfrm>
            <a:off x="298450" y="3051175"/>
            <a:ext cx="11355070" cy="1004570"/>
          </a:xfrm>
          <a:prstGeom prst="rect">
            <a:avLst/>
          </a:prstGeom>
          <a:noFill/>
        </p:spPr>
        <p:txBody>
          <a:bodyPr vert="mongolianVert" wrap="square" rtlCol="0">
            <a:spAutoFit/>
          </a:bodyPr>
          <a:lstStyle/>
          <a:p>
            <a:pPr algn="dist">
              <a:lnSpc>
                <a:spcPct val="110000"/>
              </a:lnSpc>
            </a:pPr>
            <a:r>
              <a:rPr lang="zh-CN" altLang="en-US" sz="6000" dirty="0" smtClean="0">
                <a:solidFill>
                  <a:srgbClr val="154333"/>
                </a:solidFill>
                <a:latin typeface="阿里汉仪智能黑体" panose="00020600040101010101" pitchFamily="18" charset="-122"/>
                <a:ea typeface="阿里汉仪智能黑体" panose="00020600040101010101" pitchFamily="18" charset="-122"/>
              </a:rPr>
              <a:t>大班幼儿自主进餐两三事</a:t>
            </a:r>
            <a:endParaRPr lang="zh-CN" altLang="en-US" sz="6000" dirty="0" smtClean="0">
              <a:solidFill>
                <a:srgbClr val="154333"/>
              </a:solidFill>
              <a:latin typeface="阿里汉仪智能黑体" panose="00020600040101010101" pitchFamily="18" charset="-122"/>
              <a:ea typeface="阿里汉仪智能黑体" panose="00020600040101010101" pitchFamily="18" charset="-122"/>
            </a:endParaRPr>
          </a:p>
        </p:txBody>
      </p:sp>
      <p:pic>
        <p:nvPicPr>
          <p:cNvPr id="5" name="阳光舒适美食广告">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369237" y="751205"/>
            <a:ext cx="406400" cy="406400"/>
          </a:xfrm>
          <a:prstGeom prst="rect">
            <a:avLst/>
          </a:prstGeom>
        </p:spPr>
      </p:pic>
      <p:sp>
        <p:nvSpPr>
          <p:cNvPr id="8" name="文本框 7"/>
          <p:cNvSpPr txBox="1"/>
          <p:nvPr/>
        </p:nvSpPr>
        <p:spPr>
          <a:xfrm>
            <a:off x="4474845" y="4707890"/>
            <a:ext cx="7595235" cy="768350"/>
          </a:xfrm>
          <a:prstGeom prst="rect">
            <a:avLst/>
          </a:prstGeom>
          <a:noFill/>
        </p:spPr>
        <p:txBody>
          <a:bodyPr vert="horz" wrap="square" rtlCol="0">
            <a:spAutoFit/>
          </a:bodyPr>
          <a:p>
            <a:pPr algn="dist">
              <a:lnSpc>
                <a:spcPct val="110000"/>
              </a:lnSpc>
            </a:pPr>
            <a:r>
              <a:rPr lang="en-US" altLang="zh-CN" sz="4000" dirty="0" smtClean="0">
                <a:solidFill>
                  <a:srgbClr val="154333"/>
                </a:solidFill>
                <a:latin typeface="阿里汉仪智能黑体" panose="00020600040101010101" pitchFamily="18" charset="-122"/>
                <a:ea typeface="阿里汉仪智能黑体" panose="00020600040101010101" pitchFamily="18" charset="-122"/>
              </a:rPr>
              <a:t>——</a:t>
            </a:r>
            <a:r>
              <a:rPr lang="zh-CN" altLang="en-US" sz="4000" dirty="0" smtClean="0">
                <a:solidFill>
                  <a:srgbClr val="154333"/>
                </a:solidFill>
                <a:latin typeface="阿里汉仪智能黑体" panose="00020600040101010101" pitchFamily="18" charset="-122"/>
                <a:ea typeface="阿里汉仪智能黑体" panose="00020600040101010101" pitchFamily="18" charset="-122"/>
              </a:rPr>
              <a:t>春江幼儿园百馨西苑大班</a:t>
            </a:r>
            <a:r>
              <a:rPr lang="zh-CN" altLang="en-US" sz="4000" dirty="0" smtClean="0">
                <a:solidFill>
                  <a:srgbClr val="154333"/>
                </a:solidFill>
                <a:latin typeface="阿里汉仪智能黑体" panose="00020600040101010101" pitchFamily="18" charset="-122"/>
                <a:ea typeface="阿里汉仪智能黑体" panose="00020600040101010101" pitchFamily="18" charset="-122"/>
              </a:rPr>
              <a:t>组</a:t>
            </a:r>
            <a:endParaRPr lang="zh-CN" altLang="en-US" sz="4000" dirty="0" smtClean="0">
              <a:solidFill>
                <a:srgbClr val="154333"/>
              </a:solidFill>
              <a:latin typeface="阿里汉仪智能黑体" panose="00020600040101010101" pitchFamily="18" charset="-122"/>
              <a:ea typeface="阿里汉仪智能黑体" panose="00020600040101010101"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remove" display="0">
                  <p:stCondLst>
                    <p:cond delay="indefinite"/>
                  </p:stCondLst>
                  <p:endCondLst>
                    <p:cond evt="onStopAudio" delay="0">
                      <p:tgtEl>
                        <p:sldTgt/>
                      </p:tgtEl>
                    </p:cond>
                  </p:endCondLst>
                </p:cTn>
                <p:tgtEl>
                  <p:spTgt spid="5"/>
                </p:tgtEl>
              </p:cMediaNode>
            </p:audio>
          </p:childTnLst>
        </p:cTn>
      </p:par>
    </p:tnLst>
    <p:bldLst>
      <p:bldP spid="3"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24669" y="342900"/>
            <a:ext cx="11542663" cy="6172200"/>
          </a:xfrm>
          <a:prstGeom prst="rect">
            <a:avLst/>
          </a:prstGeom>
          <a:solidFill>
            <a:schemeClr val="bg1"/>
          </a:solidFill>
          <a:ln>
            <a:solidFill>
              <a:schemeClr val="bg1"/>
            </a:solidFill>
          </a:ln>
          <a:effectLst>
            <a:outerShdw blurRad="114300" sx="102000" sy="102000" algn="ctr" rotWithShape="0">
              <a:schemeClr val="accent1">
                <a:lumMod val="50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9041765" y="3921760"/>
            <a:ext cx="2593340" cy="2593340"/>
            <a:chOff x="7857092" y="2736716"/>
            <a:chExt cx="3778384" cy="3778384"/>
          </a:xfrm>
        </p:grpSpPr>
        <p:sp>
          <p:nvSpPr>
            <p:cNvPr id="2" name="泪滴形 1"/>
            <p:cNvSpPr/>
            <p:nvPr/>
          </p:nvSpPr>
          <p:spPr>
            <a:xfrm rot="8249186">
              <a:off x="8701986" y="3506492"/>
              <a:ext cx="2008345" cy="193570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57092" y="2736716"/>
              <a:ext cx="3778384" cy="3778384"/>
            </a:xfrm>
            <a:prstGeom prst="rect">
              <a:avLst/>
            </a:prstGeom>
          </p:spPr>
        </p:pic>
      </p:grpSp>
      <p:sp>
        <p:nvSpPr>
          <p:cNvPr id="4" name="矩形 3"/>
          <p:cNvSpPr/>
          <p:nvPr/>
        </p:nvSpPr>
        <p:spPr>
          <a:xfrm>
            <a:off x="324485" y="342900"/>
            <a:ext cx="11542395" cy="3322955"/>
          </a:xfrm>
          <a:prstGeom prst="rect">
            <a:avLst/>
          </a:prstGeom>
        </p:spPr>
        <p:txBody>
          <a:bodyPr wrap="square">
            <a:spAutoFit/>
          </a:bodyPr>
          <a:p>
            <a:pPr algn="just">
              <a:lnSpc>
                <a:spcPct val="150000"/>
              </a:lnSpc>
            </a:pPr>
            <a:r>
              <a:rPr sz="2000" b="1" dirty="0"/>
              <a:t>（三）餐后的管理</a:t>
            </a:r>
            <a:endParaRPr sz="2000" b="1" dirty="0"/>
          </a:p>
          <a:p>
            <a:pPr algn="just">
              <a:lnSpc>
                <a:spcPct val="150000"/>
              </a:lnSpc>
            </a:pPr>
            <a:r>
              <a:rPr sz="2000" b="1" dirty="0"/>
              <a:t>现在实行奖励机制（如：优先选择自己喜欢的区域、红苹果兑换扎染手工作品 等），孩子们一个个争着抢着去打扫，让劳动与游戏相互融合，而且他们相互之间也有竞争和比赛，相互评价各自的劳动成果。还有一点是对那些吃饭慢的孩子起积极推进的作用。考虑到孩子各方面发展的均衡，现在已经实行全班幼儿轮流值日制，每天有2位值日生，提前预约，挂牌“上岗”，另外还实行轮流组长制、每周每组竞选小组长，这样每位幼儿都有展现自己的机会，做到共同进步，让每位幼儿都能体会到劳动的乐趣以及为他人服务的精神。</a:t>
            </a:r>
            <a:endParaRPr sz="2000" b="1" dirty="0"/>
          </a:p>
        </p:txBody>
      </p:sp>
      <p:pic>
        <p:nvPicPr>
          <p:cNvPr id="5" name="图片 -2147482616"/>
          <p:cNvPicPr>
            <a:picLocks noChangeAspect="1"/>
          </p:cNvPicPr>
          <p:nvPr/>
        </p:nvPicPr>
        <p:blipFill>
          <a:blip r:embed="rId2"/>
          <a:stretch>
            <a:fillRect/>
          </a:stretch>
        </p:blipFill>
        <p:spPr>
          <a:xfrm>
            <a:off x="899160" y="3665855"/>
            <a:ext cx="3246755" cy="2435225"/>
          </a:xfrm>
          <a:prstGeom prst="roundRect">
            <a:avLst/>
          </a:prstGeom>
          <a:noFill/>
          <a:ln w="9525">
            <a:noFill/>
          </a:ln>
        </p:spPr>
      </p:pic>
      <p:pic>
        <p:nvPicPr>
          <p:cNvPr id="6" name="图片 15"/>
          <p:cNvPicPr>
            <a:picLocks noChangeAspect="1"/>
          </p:cNvPicPr>
          <p:nvPr/>
        </p:nvPicPr>
        <p:blipFill>
          <a:blip r:embed="rId3"/>
          <a:stretch>
            <a:fillRect/>
          </a:stretch>
        </p:blipFill>
        <p:spPr>
          <a:xfrm>
            <a:off x="4551045" y="3632200"/>
            <a:ext cx="3291840" cy="2468880"/>
          </a:xfrm>
          <a:prstGeom prst="roundRect">
            <a:avLst/>
          </a:prstGeom>
          <a:noFill/>
          <a:ln>
            <a:noFill/>
          </a:ln>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平行四边形 12"/>
          <p:cNvSpPr/>
          <p:nvPr/>
        </p:nvSpPr>
        <p:spPr>
          <a:xfrm>
            <a:off x="-1" y="1786238"/>
            <a:ext cx="12192001" cy="3206150"/>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449830" y="2895640"/>
            <a:ext cx="7063740" cy="1106805"/>
          </a:xfrm>
          <a:prstGeom prst="rect">
            <a:avLst/>
          </a:prstGeom>
          <a:noFill/>
        </p:spPr>
        <p:txBody>
          <a:bodyPr wrap="square" rtlCol="0">
            <a:spAutoFit/>
          </a:bodyPr>
          <a:lstStyle/>
          <a:p>
            <a:pPr algn="dist"/>
            <a:r>
              <a:rPr lang="zh-CN" altLang="en-US" sz="6600" dirty="0" smtClean="0">
                <a:solidFill>
                  <a:schemeClr val="accent1">
                    <a:lumMod val="50000"/>
                  </a:schemeClr>
                </a:solidFill>
              </a:rPr>
              <a:t>餐点规则巧养成</a:t>
            </a:r>
            <a:endParaRPr lang="zh-CN" altLang="en-US" sz="6600" dirty="0" smtClean="0">
              <a:solidFill>
                <a:schemeClr val="accent1">
                  <a:lumMod val="50000"/>
                </a:schemeClr>
              </a:solidFill>
            </a:endParaRPr>
          </a:p>
        </p:txBody>
      </p:sp>
      <p:sp>
        <p:nvSpPr>
          <p:cNvPr id="14" name="平行四边形 13"/>
          <p:cNvSpPr/>
          <p:nvPr/>
        </p:nvSpPr>
        <p:spPr>
          <a:xfrm>
            <a:off x="3341370" y="1291590"/>
            <a:ext cx="5509260" cy="948690"/>
          </a:xfrm>
          <a:prstGeom prst="parallelogram">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smtClean="0">
                <a:solidFill>
                  <a:schemeClr val="accent3"/>
                </a:solidFill>
              </a:rPr>
              <a:t>Part  3</a:t>
            </a:r>
            <a:endParaRPr lang="zh-CN" altLang="en-US" sz="4800" b="1" dirty="0">
              <a:solidFill>
                <a:schemeClr val="accent3"/>
              </a:solidFill>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54962"/>
          <a:stretch>
            <a:fillRect/>
          </a:stretch>
        </p:blipFill>
        <p:spPr>
          <a:xfrm>
            <a:off x="62316" y="43931"/>
            <a:ext cx="2016187" cy="4476669"/>
          </a:xfrm>
          <a:prstGeom prst="rect">
            <a:avLst/>
          </a:prstGeom>
        </p:spPr>
      </p:pic>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9143" t="22246" r="50439"/>
          <a:stretch>
            <a:fillRect/>
          </a:stretch>
        </p:blipFill>
        <p:spPr>
          <a:xfrm flipH="1">
            <a:off x="10466806" y="2253772"/>
            <a:ext cx="2356627" cy="45336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p:transition>
    </mc:Choice>
    <mc:Fallback>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750"/>
                                        <p:tgtEl>
                                          <p:spTgt spid="6"/>
                                        </p:tgtEl>
                                      </p:cBhvr>
                                    </p:animEffect>
                                    <p:anim calcmode="lin" valueType="num">
                                      <p:cBhvr>
                                        <p:cTn id="25" dur="750" fill="hold"/>
                                        <p:tgtEl>
                                          <p:spTgt spid="6"/>
                                        </p:tgtEl>
                                        <p:attrNameLst>
                                          <p:attrName>ppt_x</p:attrName>
                                        </p:attrNameLst>
                                      </p:cBhvr>
                                      <p:tavLst>
                                        <p:tav tm="0">
                                          <p:val>
                                            <p:strVal val="#ppt_x"/>
                                          </p:val>
                                        </p:tav>
                                        <p:tav tm="100000">
                                          <p:val>
                                            <p:strVal val="#ppt_x"/>
                                          </p:val>
                                        </p:tav>
                                      </p:tavLst>
                                    </p:anim>
                                    <p:anim calcmode="lin" valueType="num">
                                      <p:cBhvr>
                                        <p:cTn id="26" dur="750" fill="hold"/>
                                        <p:tgtEl>
                                          <p:spTgt spid="6"/>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anim calcmode="lin" valueType="num">
                                      <p:cBhvr>
                                        <p:cTn id="30" dur="750" fill="hold"/>
                                        <p:tgtEl>
                                          <p:spTgt spid="8"/>
                                        </p:tgtEl>
                                        <p:attrNameLst>
                                          <p:attrName>ppt_x</p:attrName>
                                        </p:attrNameLst>
                                      </p:cBhvr>
                                      <p:tavLst>
                                        <p:tav tm="0">
                                          <p:val>
                                            <p:strVal val="#ppt_x"/>
                                          </p:val>
                                        </p:tav>
                                        <p:tav tm="100000">
                                          <p:val>
                                            <p:strVal val="#ppt_x"/>
                                          </p:val>
                                        </p:tav>
                                      </p:tavLst>
                                    </p:anim>
                                    <p:anim calcmode="lin" valueType="num">
                                      <p:cBhvr>
                                        <p:cTn id="31"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24669" y="342900"/>
            <a:ext cx="11542663" cy="6172200"/>
          </a:xfrm>
          <a:prstGeom prst="rect">
            <a:avLst/>
          </a:prstGeom>
          <a:solidFill>
            <a:schemeClr val="bg1"/>
          </a:solidFill>
          <a:ln>
            <a:solidFill>
              <a:schemeClr val="bg1"/>
            </a:solidFill>
          </a:ln>
          <a:effectLst>
            <a:outerShdw blurRad="114300" sx="102000" sy="102000" algn="ctr" rotWithShape="0">
              <a:schemeClr val="accent1">
                <a:lumMod val="50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84810" y="613410"/>
            <a:ext cx="6039485" cy="5631180"/>
          </a:xfrm>
          <a:prstGeom prst="rect">
            <a:avLst/>
          </a:prstGeom>
        </p:spPr>
        <p:txBody>
          <a:bodyPr wrap="square">
            <a:spAutoFit/>
          </a:bodyPr>
          <a:p>
            <a:pPr algn="just">
              <a:lnSpc>
                <a:spcPct val="150000"/>
              </a:lnSpc>
            </a:pPr>
            <a:r>
              <a:rPr sz="2000" b="1" dirty="0"/>
              <a:t>（一） 把握好幼儿就餐时间，掌握正确的就餐方法</a:t>
            </a:r>
            <a:endParaRPr sz="2000" b="1" dirty="0"/>
          </a:p>
          <a:p>
            <a:pPr algn="just">
              <a:lnSpc>
                <a:spcPct val="150000"/>
              </a:lnSpc>
            </a:pPr>
            <a:r>
              <a:rPr sz="2000" b="1" dirty="0"/>
              <a:t>儿保专家主张，从小培养孩子良好的饮食卫生习惯，幼儿每次就餐所用时间在30～40分钟为宜。</a:t>
            </a:r>
            <a:endParaRPr sz="2000" b="1" dirty="0"/>
          </a:p>
          <a:p>
            <a:pPr algn="just">
              <a:lnSpc>
                <a:spcPct val="150000"/>
              </a:lnSpc>
            </a:pPr>
            <a:r>
              <a:rPr sz="2000" b="1" dirty="0"/>
              <a:t>（二）规范幼儿端饭线路，确保进餐中的安全</a:t>
            </a:r>
            <a:endParaRPr sz="2000" b="1" dirty="0"/>
          </a:p>
          <a:p>
            <a:pPr algn="just">
              <a:lnSpc>
                <a:spcPct val="150000"/>
              </a:lnSpc>
            </a:pPr>
            <a:r>
              <a:rPr sz="2000" b="1" dirty="0"/>
              <a:t>在进餐过程中安全是一个令老师头疼的问题，尽管幼儿也是在有序进行，还是免不了有因端饭引起泼洒或碰撞事件的发生，尽管老师也是时刻强调注意安全，但还是不尽人意，出现这样的现象要如何去解决呢？</a:t>
            </a:r>
            <a:endParaRPr sz="2000" b="1" dirty="0"/>
          </a:p>
          <a:p>
            <a:pPr algn="just">
              <a:lnSpc>
                <a:spcPct val="150000"/>
              </a:lnSpc>
            </a:pPr>
            <a:r>
              <a:rPr sz="2000" b="1" dirty="0"/>
              <a:t>于是我们和幼儿一起讨论这个问题，制定了在固定的盛餐线路，逆时针从后到前进行活动，那么就不会出现交叉现象，就能避免人为的碰撞。</a:t>
            </a:r>
            <a:endParaRPr sz="2000" b="1" dirty="0"/>
          </a:p>
        </p:txBody>
      </p:sp>
      <p:pic>
        <p:nvPicPr>
          <p:cNvPr id="2" name="图片 -2147482614"/>
          <p:cNvPicPr>
            <a:picLocks noChangeAspect="1"/>
          </p:cNvPicPr>
          <p:nvPr/>
        </p:nvPicPr>
        <p:blipFill>
          <a:blip r:embed="rId1"/>
          <a:stretch>
            <a:fillRect/>
          </a:stretch>
        </p:blipFill>
        <p:spPr>
          <a:xfrm>
            <a:off x="6578600" y="808355"/>
            <a:ext cx="3475990" cy="2607945"/>
          </a:xfrm>
          <a:prstGeom prst="roundRect">
            <a:avLst/>
          </a:prstGeom>
          <a:noFill/>
          <a:ln w="9525">
            <a:noFill/>
          </a:ln>
        </p:spPr>
      </p:pic>
      <p:pic>
        <p:nvPicPr>
          <p:cNvPr id="4" name="图片 -2147482613"/>
          <p:cNvPicPr>
            <a:picLocks noChangeAspect="1"/>
          </p:cNvPicPr>
          <p:nvPr/>
        </p:nvPicPr>
        <p:blipFill>
          <a:blip r:embed="rId2"/>
          <a:stretch>
            <a:fillRect/>
          </a:stretch>
        </p:blipFill>
        <p:spPr>
          <a:xfrm>
            <a:off x="8131175" y="3661410"/>
            <a:ext cx="3442335" cy="2583180"/>
          </a:xfrm>
          <a:prstGeom prst="roundRect">
            <a:avLst/>
          </a:prstGeom>
          <a:noFill/>
          <a:ln w="9525">
            <a:noFill/>
          </a:ln>
        </p:spPr>
      </p:pic>
    </p:spTree>
  </p:cSld>
  <p:clrMapOvr>
    <a:masterClrMapping/>
  </p:clrMapOvr>
  <p:transition spd="slow" advTm="0">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24669" y="342900"/>
            <a:ext cx="11542663" cy="6172200"/>
          </a:xfrm>
          <a:prstGeom prst="rect">
            <a:avLst/>
          </a:prstGeom>
          <a:solidFill>
            <a:schemeClr val="bg1"/>
          </a:solidFill>
          <a:ln>
            <a:solidFill>
              <a:schemeClr val="bg1"/>
            </a:solidFill>
          </a:ln>
          <a:effectLst>
            <a:outerShdw blurRad="114300" sx="102000" sy="102000" algn="ctr" rotWithShape="0">
              <a:schemeClr val="accent1">
                <a:lumMod val="50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24485" y="342900"/>
            <a:ext cx="11543030" cy="5908040"/>
          </a:xfrm>
          <a:prstGeom prst="rect">
            <a:avLst/>
          </a:prstGeom>
        </p:spPr>
        <p:txBody>
          <a:bodyPr wrap="square">
            <a:spAutoFit/>
          </a:bodyPr>
          <a:p>
            <a:pPr algn="just">
              <a:lnSpc>
                <a:spcPct val="150000"/>
              </a:lnSpc>
            </a:pPr>
            <a:r>
              <a:rPr b="1" dirty="0"/>
              <a:t>（三）幼儿进餐心理健康巧关注</a:t>
            </a:r>
            <a:endParaRPr b="1" dirty="0"/>
          </a:p>
          <a:p>
            <a:pPr algn="just">
              <a:lnSpc>
                <a:spcPct val="150000"/>
              </a:lnSpc>
            </a:pPr>
            <a:r>
              <a:rPr b="1" dirty="0"/>
              <a:t>在幼儿进食中，老师对吃的慢的幼儿的催促，以及对规则不时的提醒，使幼儿的神经处于紧张状态，影响了食欲。芝加哥大学心理学家齐克森·默海的研究证实了这一点，并认为在饮食中交谈，会使人们心情愉快、思维活跃、富于创造性联想。</a:t>
            </a:r>
            <a:endParaRPr b="1" dirty="0"/>
          </a:p>
          <a:p>
            <a:pPr algn="just">
              <a:lnSpc>
                <a:spcPct val="150000"/>
              </a:lnSpc>
            </a:pPr>
            <a:r>
              <a:rPr b="1" dirty="0"/>
              <a:t>（四）良好就餐习惯巧养成</a:t>
            </a:r>
            <a:endParaRPr b="1" dirty="0"/>
          </a:p>
          <a:p>
            <a:pPr algn="just">
              <a:lnSpc>
                <a:spcPct val="150000"/>
              </a:lnSpc>
            </a:pPr>
            <a:r>
              <a:rPr b="1" dirty="0"/>
              <a:t>1、故事引导、榜样示范法。</a:t>
            </a:r>
            <a:endParaRPr b="1" dirty="0"/>
          </a:p>
          <a:p>
            <a:pPr algn="just">
              <a:lnSpc>
                <a:spcPct val="150000"/>
              </a:lnSpc>
            </a:pPr>
            <a:r>
              <a:rPr b="1" dirty="0"/>
              <a:t>根据幼儿喜欢听故事、“爱表扬”的特点，利用集体的氛围感染他们，为他们树立榜样。请吃饭干净整洁、动手能力强的幼儿示范，让幼儿明白自己动手吃饭是件很容易的事情，促进依赖性强的幼儿开始自己动手吃饭。</a:t>
            </a:r>
            <a:endParaRPr b="1" dirty="0"/>
          </a:p>
          <a:p>
            <a:pPr algn="just">
              <a:lnSpc>
                <a:spcPct val="150000"/>
              </a:lnSpc>
            </a:pPr>
            <a:r>
              <a:rPr b="1" dirty="0"/>
              <a:t>2、座位调整、小组比赛法。</a:t>
            </a:r>
            <a:endParaRPr b="1" dirty="0"/>
          </a:p>
          <a:p>
            <a:pPr algn="just">
              <a:lnSpc>
                <a:spcPct val="150000"/>
              </a:lnSpc>
            </a:pPr>
            <a:r>
              <a:rPr b="1" dirty="0"/>
              <a:t>老师试着把孩子们混搭在一起，这样，幼儿看到自己周围的朋友吃得这么香，受到感染和鼓舞，渐渐也吃得快，吃得香了。</a:t>
            </a:r>
            <a:endParaRPr b="1" dirty="0"/>
          </a:p>
          <a:p>
            <a:pPr algn="just">
              <a:lnSpc>
                <a:spcPct val="150000"/>
              </a:lnSpc>
            </a:pPr>
            <a:r>
              <a:rPr b="1" dirty="0"/>
              <a:t>3、公平对待每一位幼儿</a:t>
            </a:r>
            <a:endParaRPr b="1" dirty="0"/>
          </a:p>
          <a:p>
            <a:pPr algn="just">
              <a:lnSpc>
                <a:spcPct val="150000"/>
              </a:lnSpc>
            </a:pPr>
            <a:r>
              <a:rPr b="1" dirty="0"/>
              <a:t>幼儿进餐时，老师不能催促幼儿，但要提醒他们时间，不能给幼儿养成偏食的习惯，不爱吃的可以少吃，但不能不吃。与个别幼儿的谈话不能影响其他幼儿。</a:t>
            </a:r>
            <a:endParaRPr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平行四边形 12"/>
          <p:cNvSpPr/>
          <p:nvPr/>
        </p:nvSpPr>
        <p:spPr>
          <a:xfrm>
            <a:off x="-1" y="1786238"/>
            <a:ext cx="12192001" cy="3206150"/>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449830" y="2895640"/>
            <a:ext cx="7063740" cy="1106805"/>
          </a:xfrm>
          <a:prstGeom prst="rect">
            <a:avLst/>
          </a:prstGeom>
          <a:noFill/>
        </p:spPr>
        <p:txBody>
          <a:bodyPr wrap="square" rtlCol="0">
            <a:spAutoFit/>
          </a:bodyPr>
          <a:lstStyle/>
          <a:p>
            <a:pPr algn="dist"/>
            <a:r>
              <a:rPr lang="zh-CN" altLang="en-US" sz="6600" dirty="0" smtClean="0">
                <a:solidFill>
                  <a:schemeClr val="accent1">
                    <a:lumMod val="50000"/>
                  </a:schemeClr>
                </a:solidFill>
              </a:rPr>
              <a:t>餐点菜谱巧播报</a:t>
            </a:r>
            <a:endParaRPr lang="zh-CN" altLang="en-US" sz="6600" dirty="0" smtClean="0">
              <a:solidFill>
                <a:schemeClr val="accent1">
                  <a:lumMod val="50000"/>
                </a:schemeClr>
              </a:solidFill>
            </a:endParaRPr>
          </a:p>
        </p:txBody>
      </p:sp>
      <p:sp>
        <p:nvSpPr>
          <p:cNvPr id="14" name="平行四边形 13"/>
          <p:cNvSpPr/>
          <p:nvPr/>
        </p:nvSpPr>
        <p:spPr>
          <a:xfrm>
            <a:off x="3341370" y="1291590"/>
            <a:ext cx="5509260" cy="948690"/>
          </a:xfrm>
          <a:prstGeom prst="parallelogram">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smtClean="0">
                <a:solidFill>
                  <a:schemeClr val="accent3"/>
                </a:solidFill>
              </a:rPr>
              <a:t>Part  4</a:t>
            </a:r>
            <a:endParaRPr lang="zh-CN" altLang="en-US" sz="4800" b="1" dirty="0">
              <a:solidFill>
                <a:schemeClr val="accent3"/>
              </a:solidFill>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54962"/>
          <a:stretch>
            <a:fillRect/>
          </a:stretch>
        </p:blipFill>
        <p:spPr>
          <a:xfrm>
            <a:off x="62316" y="43931"/>
            <a:ext cx="2016187" cy="4476669"/>
          </a:xfrm>
          <a:prstGeom prst="rect">
            <a:avLst/>
          </a:prstGeom>
        </p:spPr>
      </p:pic>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9143" t="22246" r="50439"/>
          <a:stretch>
            <a:fillRect/>
          </a:stretch>
        </p:blipFill>
        <p:spPr>
          <a:xfrm flipH="1">
            <a:off x="10466806" y="2253772"/>
            <a:ext cx="2356627" cy="45336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p:transition>
    </mc:Choice>
    <mc:Fallback>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750"/>
                                        <p:tgtEl>
                                          <p:spTgt spid="6"/>
                                        </p:tgtEl>
                                      </p:cBhvr>
                                    </p:animEffect>
                                    <p:anim calcmode="lin" valueType="num">
                                      <p:cBhvr>
                                        <p:cTn id="25" dur="750" fill="hold"/>
                                        <p:tgtEl>
                                          <p:spTgt spid="6"/>
                                        </p:tgtEl>
                                        <p:attrNameLst>
                                          <p:attrName>ppt_x</p:attrName>
                                        </p:attrNameLst>
                                      </p:cBhvr>
                                      <p:tavLst>
                                        <p:tav tm="0">
                                          <p:val>
                                            <p:strVal val="#ppt_x"/>
                                          </p:val>
                                        </p:tav>
                                        <p:tav tm="100000">
                                          <p:val>
                                            <p:strVal val="#ppt_x"/>
                                          </p:val>
                                        </p:tav>
                                      </p:tavLst>
                                    </p:anim>
                                    <p:anim calcmode="lin" valueType="num">
                                      <p:cBhvr>
                                        <p:cTn id="26" dur="750" fill="hold"/>
                                        <p:tgtEl>
                                          <p:spTgt spid="6"/>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anim calcmode="lin" valueType="num">
                                      <p:cBhvr>
                                        <p:cTn id="30" dur="750" fill="hold"/>
                                        <p:tgtEl>
                                          <p:spTgt spid="8"/>
                                        </p:tgtEl>
                                        <p:attrNameLst>
                                          <p:attrName>ppt_x</p:attrName>
                                        </p:attrNameLst>
                                      </p:cBhvr>
                                      <p:tavLst>
                                        <p:tav tm="0">
                                          <p:val>
                                            <p:strVal val="#ppt_x"/>
                                          </p:val>
                                        </p:tav>
                                        <p:tav tm="100000">
                                          <p:val>
                                            <p:strVal val="#ppt_x"/>
                                          </p:val>
                                        </p:tav>
                                      </p:tavLst>
                                    </p:anim>
                                    <p:anim calcmode="lin" valueType="num">
                                      <p:cBhvr>
                                        <p:cTn id="31"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7" grpId="0"/>
      <p:bldP spid="1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24669" y="342900"/>
            <a:ext cx="11542663" cy="6172200"/>
          </a:xfrm>
          <a:prstGeom prst="rect">
            <a:avLst/>
          </a:prstGeom>
          <a:solidFill>
            <a:schemeClr val="bg1"/>
          </a:solidFill>
          <a:ln>
            <a:solidFill>
              <a:schemeClr val="bg1"/>
            </a:solidFill>
          </a:ln>
          <a:effectLst>
            <a:outerShdw blurRad="114300" sx="102000" sy="102000" algn="ctr" rotWithShape="0">
              <a:schemeClr val="accent1">
                <a:lumMod val="50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599555" y="1459865"/>
            <a:ext cx="5166360" cy="3784600"/>
          </a:xfrm>
          <a:prstGeom prst="rect">
            <a:avLst/>
          </a:prstGeom>
        </p:spPr>
        <p:txBody>
          <a:bodyPr wrap="square">
            <a:spAutoFit/>
          </a:bodyPr>
          <a:p>
            <a:pPr algn="just">
              <a:lnSpc>
                <a:spcPct val="150000"/>
              </a:lnSpc>
            </a:pPr>
            <a:r>
              <a:rPr sz="2000" b="1" dirty="0"/>
              <a:t>为了帮助幼儿纠正偏食、挑食的饮食现象，我们开展了“今天我当餐前播报员”的活动。餐前，“小小播报员”面向全班幼儿用各种形式播报菜谱。让每个孩子都有机会在集体面前展现自我，勇敢表达，通过餐前播报这一活动，了解食物的营养及饮食的重要性，从而进一步培养幼儿良好的用餐习惯。</a:t>
            </a:r>
            <a:endParaRPr sz="2000" b="1" dirty="0"/>
          </a:p>
          <a:p>
            <a:pPr algn="just">
              <a:lnSpc>
                <a:spcPct val="150000"/>
              </a:lnSpc>
            </a:pPr>
            <a:endParaRPr sz="2000" b="1" dirty="0"/>
          </a:p>
        </p:txBody>
      </p:sp>
      <p:pic>
        <p:nvPicPr>
          <p:cNvPr id="1073742850" name="图片 1073742849" descr="IMG_256"/>
          <p:cNvPicPr>
            <a:picLocks noChangeAspect="1"/>
          </p:cNvPicPr>
          <p:nvPr/>
        </p:nvPicPr>
        <p:blipFill>
          <a:blip r:embed="rId1"/>
          <a:srcRect l="4001" t="7707" r="3113" b="2965"/>
          <a:stretch>
            <a:fillRect/>
          </a:stretch>
        </p:blipFill>
        <p:spPr>
          <a:xfrm>
            <a:off x="846455" y="575310"/>
            <a:ext cx="2510155" cy="1810385"/>
          </a:xfrm>
          <a:prstGeom prst="roundRect">
            <a:avLst/>
          </a:prstGeom>
          <a:noFill/>
          <a:ln w="9525">
            <a:noFill/>
          </a:ln>
        </p:spPr>
      </p:pic>
      <p:pic>
        <p:nvPicPr>
          <p:cNvPr id="1073742851" name="图片 1073742850" descr="IMG_256"/>
          <p:cNvPicPr>
            <a:picLocks noChangeAspect="1"/>
          </p:cNvPicPr>
          <p:nvPr/>
        </p:nvPicPr>
        <p:blipFill>
          <a:blip r:embed="rId2"/>
          <a:stretch>
            <a:fillRect/>
          </a:stretch>
        </p:blipFill>
        <p:spPr>
          <a:xfrm>
            <a:off x="3900805" y="661670"/>
            <a:ext cx="2341880" cy="1757680"/>
          </a:xfrm>
          <a:prstGeom prst="roundRect">
            <a:avLst/>
          </a:prstGeom>
          <a:noFill/>
          <a:ln w="9525">
            <a:noFill/>
          </a:ln>
        </p:spPr>
      </p:pic>
      <p:pic>
        <p:nvPicPr>
          <p:cNvPr id="1073742855" name="图片 1073742854" descr="IMG_1157"/>
          <p:cNvPicPr>
            <a:picLocks noChangeAspect="1"/>
          </p:cNvPicPr>
          <p:nvPr/>
        </p:nvPicPr>
        <p:blipFill>
          <a:blip r:embed="rId3"/>
          <a:stretch>
            <a:fillRect/>
          </a:stretch>
        </p:blipFill>
        <p:spPr>
          <a:xfrm>
            <a:off x="846455" y="2515235"/>
            <a:ext cx="2510155" cy="1884680"/>
          </a:xfrm>
          <a:prstGeom prst="roundRect">
            <a:avLst/>
          </a:prstGeom>
          <a:noFill/>
          <a:ln w="9525">
            <a:noFill/>
          </a:ln>
        </p:spPr>
      </p:pic>
      <p:pic>
        <p:nvPicPr>
          <p:cNvPr id="1073742854" name="图片 1073742853" descr="IMG_1156"/>
          <p:cNvPicPr>
            <a:picLocks noChangeAspect="1"/>
          </p:cNvPicPr>
          <p:nvPr/>
        </p:nvPicPr>
        <p:blipFill>
          <a:blip r:embed="rId4"/>
          <a:stretch>
            <a:fillRect/>
          </a:stretch>
        </p:blipFill>
        <p:spPr>
          <a:xfrm>
            <a:off x="3836035" y="2606675"/>
            <a:ext cx="2406650" cy="1806575"/>
          </a:xfrm>
          <a:prstGeom prst="roundRect">
            <a:avLst/>
          </a:prstGeom>
          <a:noFill/>
          <a:ln w="9525">
            <a:noFill/>
          </a:ln>
        </p:spPr>
      </p:pic>
      <p:pic>
        <p:nvPicPr>
          <p:cNvPr id="1073742856" name="图片 1073742855" descr="QQ图片20220513142626"/>
          <p:cNvPicPr>
            <a:picLocks noChangeAspect="1"/>
          </p:cNvPicPr>
          <p:nvPr/>
        </p:nvPicPr>
        <p:blipFill>
          <a:blip r:embed="rId5"/>
          <a:stretch>
            <a:fillRect/>
          </a:stretch>
        </p:blipFill>
        <p:spPr>
          <a:xfrm>
            <a:off x="846455" y="4530090"/>
            <a:ext cx="2509520" cy="1883410"/>
          </a:xfrm>
          <a:prstGeom prst="roundRect">
            <a:avLst/>
          </a:prstGeom>
          <a:noFill/>
          <a:ln w="9525">
            <a:noFill/>
          </a:ln>
        </p:spPr>
      </p:pic>
      <p:pic>
        <p:nvPicPr>
          <p:cNvPr id="1073742857" name="图片 1073742856" descr="QQ图片20220513142607"/>
          <p:cNvPicPr>
            <a:picLocks noChangeAspect="1"/>
          </p:cNvPicPr>
          <p:nvPr/>
        </p:nvPicPr>
        <p:blipFill>
          <a:blip r:embed="rId6"/>
          <a:stretch>
            <a:fillRect/>
          </a:stretch>
        </p:blipFill>
        <p:spPr>
          <a:xfrm>
            <a:off x="3836035" y="4588510"/>
            <a:ext cx="2430780" cy="1824355"/>
          </a:xfrm>
          <a:prstGeom prst="roundRect">
            <a:avLst/>
          </a:prstGeom>
          <a:noFill/>
          <a:ln w="9525">
            <a:noFill/>
          </a:ln>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01199" y="342900"/>
            <a:ext cx="11542663" cy="6172200"/>
          </a:xfrm>
          <a:prstGeom prst="rect">
            <a:avLst/>
          </a:prstGeom>
          <a:solidFill>
            <a:schemeClr val="bg1"/>
          </a:solidFill>
          <a:ln>
            <a:solidFill>
              <a:schemeClr val="bg1"/>
            </a:solidFill>
          </a:ln>
          <a:effectLst>
            <a:outerShdw blurRad="114300" sx="102000" sy="102000" algn="ctr" rotWithShape="0">
              <a:schemeClr val="accent1">
                <a:lumMod val="50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7501255" y="544830"/>
            <a:ext cx="4385945" cy="4593590"/>
            <a:chOff x="6422065" y="1729758"/>
            <a:chExt cx="4859079" cy="3202097"/>
          </a:xfrm>
        </p:grpSpPr>
        <p:sp>
          <p:nvSpPr>
            <p:cNvPr id="2" name="圆角矩形 1"/>
            <p:cNvSpPr/>
            <p:nvPr/>
          </p:nvSpPr>
          <p:spPr>
            <a:xfrm>
              <a:off x="6422065" y="1926146"/>
              <a:ext cx="4859079" cy="3005709"/>
            </a:xfrm>
            <a:prstGeom prst="roundRect">
              <a:avLst>
                <a:gd name="adj" fmla="val 4241"/>
              </a:avLst>
            </a:prstGeom>
            <a:solidFill>
              <a:schemeClr val="accent1">
                <a:lumMod val="20000"/>
                <a:lumOff val="80000"/>
              </a:schemeClr>
            </a:solidFill>
            <a:ln>
              <a:solidFill>
                <a:schemeClr val="bg1"/>
              </a:solidFill>
            </a:ln>
            <a:effectLst>
              <a:outerShdw blurRad="165100" sx="102000" sy="102000" algn="ctr"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accent1">
                    <a:lumMod val="50000"/>
                  </a:schemeClr>
                </a:solidFill>
                <a:latin typeface="字体视界-细黑体手写字体" panose="00000500000000000000" pitchFamily="2" charset="-122"/>
                <a:ea typeface="字体视界-细黑体手写字体" panose="00000500000000000000" pitchFamily="2" charset="-122"/>
              </a:endParaRPr>
            </a:p>
          </p:txBody>
        </p:sp>
        <p:sp>
          <p:nvSpPr>
            <p:cNvPr id="10" name="六角星 9"/>
            <p:cNvSpPr/>
            <p:nvPr/>
          </p:nvSpPr>
          <p:spPr>
            <a:xfrm>
              <a:off x="10651547" y="1729758"/>
              <a:ext cx="391752" cy="487445"/>
            </a:xfrm>
            <a:prstGeom prst="star6">
              <a:avLst>
                <a:gd name="adj" fmla="val 33231"/>
                <a:gd name="hf" fmla="val 115470"/>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92608" y="5418677"/>
            <a:ext cx="3095625" cy="609600"/>
          </a:xfrm>
          <a:prstGeom prst="rect">
            <a:avLst/>
          </a:prstGeom>
        </p:spPr>
      </p:pic>
      <p:sp>
        <p:nvSpPr>
          <p:cNvPr id="5" name="矩形 4"/>
          <p:cNvSpPr/>
          <p:nvPr/>
        </p:nvSpPr>
        <p:spPr>
          <a:xfrm>
            <a:off x="7611110" y="772795"/>
            <a:ext cx="4006215" cy="4246245"/>
          </a:xfrm>
          <a:prstGeom prst="rect">
            <a:avLst/>
          </a:prstGeom>
        </p:spPr>
        <p:txBody>
          <a:bodyPr wrap="square">
            <a:spAutoFit/>
          </a:bodyPr>
          <a:p>
            <a:pPr algn="just">
              <a:lnSpc>
                <a:spcPct val="150000"/>
              </a:lnSpc>
            </a:pPr>
            <a:r>
              <a:rPr lang="en-US" sz="2000" b="1" dirty="0"/>
              <a:t>   </a:t>
            </a:r>
            <a:r>
              <a:rPr sz="2000" b="1" dirty="0">
                <a:sym typeface="+mn-ea"/>
              </a:rPr>
              <a:t>五、和谐就餐氛围巧营造</a:t>
            </a:r>
            <a:endParaRPr sz="2000" b="1" dirty="0"/>
          </a:p>
          <a:p>
            <a:pPr algn="just">
              <a:lnSpc>
                <a:spcPct val="150000"/>
              </a:lnSpc>
            </a:pPr>
            <a:r>
              <a:rPr sz="2000" b="1" dirty="0">
                <a:sym typeface="+mn-ea"/>
              </a:rPr>
              <a:t>幼儿在进餐时，老师播放轻松欢快的音乐可以让幼儿保持愉悦的情绪，这不仅能增进幼儿的食欲，有利于食物消化，而且还能促使幼儿养成良好的用餐习惯。在用餐时，幼儿可选择和好朋友一起用餐。一起听着音乐，一起愉快地用餐。</a:t>
            </a:r>
            <a:endParaRPr sz="2000" b="1" dirty="0">
              <a:sym typeface="+mn-ea"/>
            </a:endParaRPr>
          </a:p>
        </p:txBody>
      </p:sp>
      <p:pic>
        <p:nvPicPr>
          <p:cNvPr id="3" name="QQ视频20220513135706">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734695" y="1582420"/>
            <a:ext cx="6563995" cy="3692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strips(downLeft)">
                                      <p:cBhvr>
                                        <p:cTn id="13" dur="500"/>
                                        <p:tgtEl>
                                          <p:spTgt spid="14"/>
                                        </p:tgtEl>
                                      </p:cBhvr>
                                    </p:animEffect>
                                  </p:childTnLst>
                                </p:cTn>
                              </p:par>
                              <p:par>
                                <p:cTn id="14" presetID="2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2" fill="hold" display="1">
                  <p:stCondLst>
                    <p:cond delay="indefinite"/>
                  </p:stCondLst>
                </p:cTn>
                <p:tgtEl>
                  <p:spTgt spid="3"/>
                </p:tgtEl>
              </p:cMediaNode>
            </p:video>
          </p:childTnLst>
        </p:cTn>
      </p:par>
    </p:tnLst>
    <p:bldLst>
      <p:bldP spid="7" grpId="0" bldLvl="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11956" y="342900"/>
            <a:ext cx="11542663" cy="6172200"/>
          </a:xfrm>
          <a:prstGeom prst="rect">
            <a:avLst/>
          </a:prstGeom>
          <a:solidFill>
            <a:schemeClr val="bg1"/>
          </a:solidFill>
          <a:ln>
            <a:solidFill>
              <a:schemeClr val="bg1"/>
            </a:solidFill>
          </a:ln>
          <a:effectLst>
            <a:outerShdw blurRad="114300" sx="102000" sy="102000" algn="ctr" rotWithShape="0">
              <a:schemeClr val="accent1">
                <a:lumMod val="50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606425" y="630555"/>
            <a:ext cx="7886065" cy="4916805"/>
            <a:chOff x="6422065" y="1729758"/>
            <a:chExt cx="4859079" cy="3202097"/>
          </a:xfrm>
        </p:grpSpPr>
        <p:sp>
          <p:nvSpPr>
            <p:cNvPr id="2" name="圆角矩形 1"/>
            <p:cNvSpPr/>
            <p:nvPr/>
          </p:nvSpPr>
          <p:spPr>
            <a:xfrm>
              <a:off x="6422065" y="1926146"/>
              <a:ext cx="4859079" cy="3005709"/>
            </a:xfrm>
            <a:prstGeom prst="roundRect">
              <a:avLst>
                <a:gd name="adj" fmla="val 4241"/>
              </a:avLst>
            </a:prstGeom>
            <a:solidFill>
              <a:schemeClr val="accent1">
                <a:lumMod val="20000"/>
                <a:lumOff val="80000"/>
              </a:schemeClr>
            </a:solidFill>
            <a:ln>
              <a:solidFill>
                <a:schemeClr val="bg1"/>
              </a:solidFill>
            </a:ln>
            <a:effectLst>
              <a:outerShdw blurRad="165100" sx="102000" sy="102000" algn="ctr"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accent1">
                    <a:lumMod val="50000"/>
                  </a:schemeClr>
                </a:solidFill>
                <a:latin typeface="字体视界-细黑体手写字体" panose="00000500000000000000" pitchFamily="2" charset="-122"/>
                <a:ea typeface="字体视界-细黑体手写字体" panose="00000500000000000000" pitchFamily="2" charset="-122"/>
              </a:endParaRPr>
            </a:p>
          </p:txBody>
        </p:sp>
        <p:sp>
          <p:nvSpPr>
            <p:cNvPr id="10" name="六角星 9"/>
            <p:cNvSpPr/>
            <p:nvPr/>
          </p:nvSpPr>
          <p:spPr>
            <a:xfrm>
              <a:off x="10651547" y="1729758"/>
              <a:ext cx="391752" cy="487445"/>
            </a:xfrm>
            <a:prstGeom prst="star6">
              <a:avLst>
                <a:gd name="adj" fmla="val 33231"/>
                <a:gd name="hf" fmla="val 115470"/>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92608" y="5418677"/>
            <a:ext cx="3095625" cy="609600"/>
          </a:xfrm>
          <a:prstGeom prst="rect">
            <a:avLst/>
          </a:prstGeom>
        </p:spPr>
      </p:pic>
      <p:sp>
        <p:nvSpPr>
          <p:cNvPr id="5" name="矩形 4"/>
          <p:cNvSpPr/>
          <p:nvPr/>
        </p:nvSpPr>
        <p:spPr>
          <a:xfrm>
            <a:off x="1244600" y="1809115"/>
            <a:ext cx="6690360" cy="2861310"/>
          </a:xfrm>
          <a:prstGeom prst="rect">
            <a:avLst/>
          </a:prstGeom>
        </p:spPr>
        <p:txBody>
          <a:bodyPr wrap="square">
            <a:spAutoFit/>
          </a:bodyPr>
          <a:p>
            <a:pPr algn="just">
              <a:lnSpc>
                <a:spcPct val="150000"/>
              </a:lnSpc>
            </a:pPr>
            <a:r>
              <a:rPr lang="en-US" sz="2400" b="1" dirty="0"/>
              <a:t>   </a:t>
            </a:r>
            <a:r>
              <a:rPr sz="2400" b="1" dirty="0"/>
              <a:t>总而言之，在自主餐点的各个环节中，教师应对其中的各个环节进行预设和引导，该放手时就放手，充分发挥幼儿自身的主动性和自主管理能力，满足幼儿的个性化需求，促进幼儿更好的成长。</a:t>
            </a:r>
            <a:endParaRPr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strips(downLeft)">
                                      <p:cBhvr>
                                        <p:cTn id="13" dur="500"/>
                                        <p:tgtEl>
                                          <p:spTgt spid="14"/>
                                        </p:tgtEl>
                                      </p:cBhvr>
                                    </p:animEffect>
                                  </p:childTnLst>
                                </p:cTn>
                              </p:par>
                              <p:par>
                                <p:cTn id="14" presetID="2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0" y="-120333"/>
            <a:ext cx="12192000" cy="6978333"/>
            <a:chOff x="0" y="-120333"/>
            <a:chExt cx="12192000" cy="6978333"/>
          </a:xfrm>
        </p:grpSpPr>
        <p:grpSp>
          <p:nvGrpSpPr>
            <p:cNvPr id="19" name="组合 18"/>
            <p:cNvGrpSpPr/>
            <p:nvPr/>
          </p:nvGrpSpPr>
          <p:grpSpPr>
            <a:xfrm>
              <a:off x="0" y="0"/>
              <a:ext cx="12192000" cy="6858000"/>
              <a:chOff x="0" y="0"/>
              <a:chExt cx="19200" cy="10800"/>
            </a:xfrm>
          </p:grpSpPr>
          <p:sp>
            <p:nvSpPr>
              <p:cNvPr id="21" name="流程图: 过程 20"/>
              <p:cNvSpPr/>
              <p:nvPr/>
            </p:nvSpPr>
            <p:spPr>
              <a:xfrm>
                <a:off x="0" y="0"/>
                <a:ext cx="19200" cy="10800"/>
              </a:xfrm>
              <a:prstGeom prst="flowChartProcess">
                <a:avLst/>
              </a:prstGeom>
              <a:solidFill>
                <a:srgbClr val="2FA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5c8a3c89dc343"/>
              <p:cNvPicPr>
                <a:picLocks noChangeAspect="1"/>
              </p:cNvPicPr>
              <p:nvPr/>
            </p:nvPicPr>
            <p:blipFill>
              <a:blip r:embed="rId1">
                <a:clrChange>
                  <a:clrFrom>
                    <a:srgbClr val="2FAB87">
                      <a:alpha val="100000"/>
                    </a:srgbClr>
                  </a:clrFrom>
                  <a:clrTo>
                    <a:srgbClr val="2FAB87">
                      <a:alpha val="100000"/>
                      <a:alpha val="0"/>
                    </a:srgbClr>
                  </a:clrTo>
                </a:clrChange>
              </a:blip>
              <a:srcRect r="47701"/>
              <a:stretch>
                <a:fillRect/>
              </a:stretch>
            </p:blipFill>
            <p:spPr>
              <a:xfrm>
                <a:off x="0" y="0"/>
                <a:ext cx="8385" cy="4959"/>
              </a:xfrm>
              <a:custGeom>
                <a:avLst/>
                <a:gdLst/>
                <a:ahLst/>
                <a:cxnLst>
                  <a:cxn ang="3">
                    <a:pos x="hc" y="t"/>
                  </a:cxn>
                  <a:cxn ang="cd2">
                    <a:pos x="l" y="vc"/>
                  </a:cxn>
                  <a:cxn ang="cd4">
                    <a:pos x="hc" y="b"/>
                  </a:cxn>
                  <a:cxn ang="0">
                    <a:pos x="r" y="vc"/>
                  </a:cxn>
                </a:cxnLst>
                <a:rect l="l" t="t" r="r" b="b"/>
                <a:pathLst>
                  <a:path w="8385" h="4959">
                    <a:moveTo>
                      <a:pt x="0" y="0"/>
                    </a:moveTo>
                    <a:lnTo>
                      <a:pt x="8385" y="0"/>
                    </a:lnTo>
                    <a:lnTo>
                      <a:pt x="8385" y="511"/>
                    </a:lnTo>
                    <a:lnTo>
                      <a:pt x="7173" y="304"/>
                    </a:lnTo>
                    <a:lnTo>
                      <a:pt x="6835" y="1204"/>
                    </a:lnTo>
                    <a:lnTo>
                      <a:pt x="7574" y="1526"/>
                    </a:lnTo>
                    <a:lnTo>
                      <a:pt x="8385" y="2305"/>
                    </a:lnTo>
                    <a:lnTo>
                      <a:pt x="8385" y="4959"/>
                    </a:lnTo>
                    <a:lnTo>
                      <a:pt x="0" y="4959"/>
                    </a:lnTo>
                    <a:lnTo>
                      <a:pt x="0" y="0"/>
                    </a:lnTo>
                    <a:close/>
                  </a:path>
                </a:pathLst>
              </a:custGeom>
            </p:spPr>
          </p:pic>
          <p:pic>
            <p:nvPicPr>
              <p:cNvPr id="23" name="图片 22" descr="5c8a3c89dc343"/>
              <p:cNvPicPr>
                <a:picLocks noChangeAspect="1"/>
              </p:cNvPicPr>
              <p:nvPr/>
            </p:nvPicPr>
            <p:blipFill>
              <a:blip r:embed="rId1">
                <a:clrChange>
                  <a:clrFrom>
                    <a:srgbClr val="2FAB87">
                      <a:alpha val="100000"/>
                    </a:srgbClr>
                  </a:clrFrom>
                  <a:clrTo>
                    <a:srgbClr val="2FAB87">
                      <a:alpha val="100000"/>
                      <a:alpha val="0"/>
                    </a:srgbClr>
                  </a:clrTo>
                </a:clrChange>
              </a:blip>
              <a:srcRect l="42631" t="6130" r="47701" b="53519"/>
              <a:stretch>
                <a:fillRect/>
              </a:stretch>
            </p:blipFill>
            <p:spPr>
              <a:xfrm>
                <a:off x="9655" y="627"/>
                <a:ext cx="1356" cy="1752"/>
              </a:xfrm>
              <a:custGeom>
                <a:avLst/>
                <a:gdLst/>
                <a:ahLst/>
                <a:cxnLst>
                  <a:cxn ang="3">
                    <a:pos x="hc" y="t"/>
                  </a:cxn>
                  <a:cxn ang="cd2">
                    <a:pos x="l" y="vc"/>
                  </a:cxn>
                  <a:cxn ang="cd4">
                    <a:pos x="hc" y="b"/>
                  </a:cxn>
                  <a:cxn ang="0">
                    <a:pos x="r" y="vc"/>
                  </a:cxn>
                </a:cxnLst>
                <a:rect l="l" t="t" r="r" b="b"/>
                <a:pathLst>
                  <a:path w="1550" h="2001">
                    <a:moveTo>
                      <a:pt x="338" y="0"/>
                    </a:moveTo>
                    <a:lnTo>
                      <a:pt x="1550" y="207"/>
                    </a:lnTo>
                    <a:lnTo>
                      <a:pt x="1550" y="2001"/>
                    </a:lnTo>
                    <a:lnTo>
                      <a:pt x="739" y="1222"/>
                    </a:lnTo>
                    <a:lnTo>
                      <a:pt x="0" y="900"/>
                    </a:lnTo>
                    <a:lnTo>
                      <a:pt x="338" y="0"/>
                    </a:lnTo>
                    <a:close/>
                  </a:path>
                </a:pathLst>
              </a:custGeom>
            </p:spPr>
          </p:pic>
        </p:grpSp>
        <p:pic>
          <p:nvPicPr>
            <p:cNvPr id="20" name="图片 19" descr="5c8a3c89dc343"/>
            <p:cNvPicPr>
              <a:picLocks noChangeAspect="1"/>
            </p:cNvPicPr>
            <p:nvPr/>
          </p:nvPicPr>
          <p:blipFill>
            <a:blip r:embed="rId1">
              <a:clrChange>
                <a:clrFrom>
                  <a:srgbClr val="2FAB87">
                    <a:alpha val="100000"/>
                  </a:srgbClr>
                </a:clrFrom>
                <a:clrTo>
                  <a:srgbClr val="2FAB87">
                    <a:alpha val="100000"/>
                    <a:alpha val="0"/>
                  </a:srgbClr>
                </a:clrTo>
              </a:clrChange>
            </a:blip>
            <a:srcRect l="52353" r="192"/>
            <a:stretch>
              <a:fillRect/>
            </a:stretch>
          </p:blipFill>
          <p:spPr>
            <a:xfrm>
              <a:off x="7094220" y="-120333"/>
              <a:ext cx="5097780" cy="3389630"/>
            </a:xfrm>
            <a:prstGeom prst="rect">
              <a:avLst/>
            </a:prstGeom>
          </p:spPr>
        </p:pic>
      </p:grpSp>
      <p:sp>
        <p:nvSpPr>
          <p:cNvPr id="3" name="文本框 2"/>
          <p:cNvSpPr txBox="1"/>
          <p:nvPr/>
        </p:nvSpPr>
        <p:spPr>
          <a:xfrm>
            <a:off x="1764831" y="3431965"/>
            <a:ext cx="8663609" cy="1446550"/>
          </a:xfrm>
          <a:prstGeom prst="rect">
            <a:avLst/>
          </a:prstGeom>
          <a:noFill/>
        </p:spPr>
        <p:txBody>
          <a:bodyPr wrap="square" rtlCol="0">
            <a:spAutoFit/>
          </a:bodyPr>
          <a:lstStyle/>
          <a:p>
            <a:pPr algn="dist"/>
            <a:r>
              <a:rPr lang="zh-CN" altLang="en-US" sz="8800" dirty="0" smtClean="0">
                <a:solidFill>
                  <a:srgbClr val="154333"/>
                </a:solidFill>
                <a:latin typeface="阿里汉仪智能黑体" panose="00020600040101010101" pitchFamily="18" charset="-122"/>
                <a:ea typeface="阿里汉仪智能黑体" panose="00020600040101010101" pitchFamily="18" charset="-122"/>
              </a:rPr>
              <a:t>感谢您的聆听</a:t>
            </a:r>
            <a:endParaRPr lang="zh-CN" altLang="en-US" sz="8800" dirty="0">
              <a:solidFill>
                <a:srgbClr val="154333"/>
              </a:solidFill>
              <a:latin typeface="阿里汉仪智能黑体" panose="00020600040101010101" pitchFamily="18" charset="-122"/>
              <a:ea typeface="阿里汉仪智能黑体" panose="00020600040101010101" pitchFamily="18"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9000">
        <p15:prstTrans prst="curtains"/>
      </p:transition>
    </mc:Choice>
    <mc:Fallback>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496799" cy="6858000"/>
            <a:chOff x="0" y="0"/>
            <a:chExt cx="12496799" cy="6858000"/>
          </a:xfrm>
        </p:grpSpPr>
        <p:sp>
          <p:nvSpPr>
            <p:cNvPr id="42" name="流程图: 过程 41"/>
            <p:cNvSpPr/>
            <p:nvPr/>
          </p:nvSpPr>
          <p:spPr>
            <a:xfrm>
              <a:off x="0" y="0"/>
              <a:ext cx="12192000" cy="6858000"/>
            </a:xfrm>
            <a:prstGeom prst="flowChartProcess">
              <a:avLst/>
            </a:prstGeom>
            <a:solidFill>
              <a:srgbClr val="2FA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4183379" y="1"/>
              <a:ext cx="8313420" cy="6857999"/>
              <a:chOff x="4183379" y="-34807"/>
              <a:chExt cx="8313420" cy="6857999"/>
            </a:xfrm>
          </p:grpSpPr>
          <p:sp>
            <p:nvSpPr>
              <p:cNvPr id="7" name="平行四边形 6"/>
              <p:cNvSpPr/>
              <p:nvPr/>
            </p:nvSpPr>
            <p:spPr>
              <a:xfrm>
                <a:off x="8816409" y="-34807"/>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p:cNvSpPr/>
              <p:nvPr/>
            </p:nvSpPr>
            <p:spPr>
              <a:xfrm>
                <a:off x="6963197" y="-34807"/>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p:cNvSpPr/>
              <p:nvPr/>
            </p:nvSpPr>
            <p:spPr>
              <a:xfrm>
                <a:off x="6036591" y="-34807"/>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p:cNvSpPr/>
              <p:nvPr/>
            </p:nvSpPr>
            <p:spPr>
              <a:xfrm>
                <a:off x="5109985" y="-34807"/>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p:cNvSpPr/>
              <p:nvPr/>
            </p:nvSpPr>
            <p:spPr>
              <a:xfrm>
                <a:off x="7889803" y="-34807"/>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平行四边形 17"/>
              <p:cNvSpPr/>
              <p:nvPr/>
            </p:nvSpPr>
            <p:spPr>
              <a:xfrm>
                <a:off x="10669618" y="-34807"/>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平行四边形 18"/>
              <p:cNvSpPr/>
              <p:nvPr/>
            </p:nvSpPr>
            <p:spPr>
              <a:xfrm>
                <a:off x="9743015" y="-34807"/>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平行四边形 19"/>
              <p:cNvSpPr/>
              <p:nvPr/>
            </p:nvSpPr>
            <p:spPr>
              <a:xfrm>
                <a:off x="4183379" y="-34807"/>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43" name="图片 42" descr="5c8a3c89dc343"/>
          <p:cNvPicPr>
            <a:picLocks noChangeAspect="1"/>
          </p:cNvPicPr>
          <p:nvPr/>
        </p:nvPicPr>
        <p:blipFill>
          <a:blip r:embed="rId1">
            <a:clrChange>
              <a:clrFrom>
                <a:srgbClr val="2FAB87">
                  <a:alpha val="100000"/>
                </a:srgbClr>
              </a:clrFrom>
              <a:clrTo>
                <a:srgbClr val="2FAB87">
                  <a:alpha val="100000"/>
                  <a:alpha val="0"/>
                </a:srgbClr>
              </a:clrTo>
            </a:clrChange>
          </a:blip>
          <a:srcRect r="47701"/>
          <a:stretch>
            <a:fillRect/>
          </a:stretch>
        </p:blipFill>
        <p:spPr>
          <a:xfrm rot="16200000">
            <a:off x="-805297" y="2612271"/>
            <a:ext cx="5335796" cy="3155660"/>
          </a:xfrm>
          <a:custGeom>
            <a:avLst/>
            <a:gdLst/>
            <a:ahLst/>
            <a:cxnLst>
              <a:cxn ang="3">
                <a:pos x="hc" y="t"/>
              </a:cxn>
              <a:cxn ang="cd2">
                <a:pos x="l" y="vc"/>
              </a:cxn>
              <a:cxn ang="cd4">
                <a:pos x="hc" y="b"/>
              </a:cxn>
              <a:cxn ang="0">
                <a:pos x="r" y="vc"/>
              </a:cxn>
            </a:cxnLst>
            <a:rect l="l" t="t" r="r" b="b"/>
            <a:pathLst>
              <a:path w="8385" h="4959">
                <a:moveTo>
                  <a:pt x="0" y="0"/>
                </a:moveTo>
                <a:lnTo>
                  <a:pt x="8385" y="0"/>
                </a:lnTo>
                <a:lnTo>
                  <a:pt x="8385" y="511"/>
                </a:lnTo>
                <a:lnTo>
                  <a:pt x="7173" y="304"/>
                </a:lnTo>
                <a:lnTo>
                  <a:pt x="6835" y="1204"/>
                </a:lnTo>
                <a:lnTo>
                  <a:pt x="7574" y="1526"/>
                </a:lnTo>
                <a:lnTo>
                  <a:pt x="8385" y="2305"/>
                </a:lnTo>
                <a:lnTo>
                  <a:pt x="8385" y="4959"/>
                </a:lnTo>
                <a:lnTo>
                  <a:pt x="0" y="4959"/>
                </a:lnTo>
                <a:lnTo>
                  <a:pt x="0" y="0"/>
                </a:lnTo>
                <a:close/>
              </a:path>
            </a:pathLst>
          </a:custGeom>
        </p:spPr>
      </p:pic>
      <p:sp>
        <p:nvSpPr>
          <p:cNvPr id="4" name="文本框 3"/>
          <p:cNvSpPr txBox="1"/>
          <p:nvPr/>
        </p:nvSpPr>
        <p:spPr>
          <a:xfrm>
            <a:off x="2764465" y="1646366"/>
            <a:ext cx="3166586" cy="1862048"/>
          </a:xfrm>
          <a:prstGeom prst="rect">
            <a:avLst/>
          </a:prstGeom>
          <a:noFill/>
        </p:spPr>
        <p:txBody>
          <a:bodyPr wrap="square" rtlCol="0">
            <a:spAutoFit/>
          </a:bodyPr>
          <a:lstStyle/>
          <a:p>
            <a:pPr algn="dist"/>
            <a:r>
              <a:rPr lang="zh-CN" altLang="en-US" sz="11500" dirty="0" smtClean="0">
                <a:solidFill>
                  <a:schemeClr val="accent1">
                    <a:lumMod val="50000"/>
                  </a:schemeClr>
                </a:solidFill>
                <a:latin typeface="阿里汉仪智能黑体" panose="00020600040101010101" pitchFamily="18" charset="-122"/>
                <a:ea typeface="阿里汉仪智能黑体" panose="00020600040101010101" pitchFamily="18" charset="-122"/>
              </a:rPr>
              <a:t>目录</a:t>
            </a:r>
            <a:endParaRPr lang="zh-CN" altLang="en-US" sz="11500" dirty="0">
              <a:solidFill>
                <a:schemeClr val="accent1">
                  <a:lumMod val="50000"/>
                </a:schemeClr>
              </a:solidFill>
              <a:latin typeface="阿里汉仪智能黑体" panose="00020600040101010101" pitchFamily="18" charset="-122"/>
              <a:ea typeface="阿里汉仪智能黑体" panose="00020600040101010101" pitchFamily="18" charset="-122"/>
            </a:endParaRPr>
          </a:p>
        </p:txBody>
      </p:sp>
      <p:sp>
        <p:nvSpPr>
          <p:cNvPr id="2" name="圆角矩形 1"/>
          <p:cNvSpPr/>
          <p:nvPr/>
        </p:nvSpPr>
        <p:spPr>
          <a:xfrm flipV="1">
            <a:off x="3835720" y="3365568"/>
            <a:ext cx="1978368" cy="109152"/>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835720" y="3622257"/>
            <a:ext cx="1978368" cy="461665"/>
          </a:xfrm>
          <a:prstGeom prst="rect">
            <a:avLst/>
          </a:prstGeom>
          <a:noFill/>
        </p:spPr>
        <p:txBody>
          <a:bodyPr wrap="square" rtlCol="0">
            <a:spAutoFit/>
          </a:bodyPr>
          <a:lstStyle/>
          <a:p>
            <a:pPr algn="dist"/>
            <a:r>
              <a:rPr lang="en-US" altLang="zh-CN" sz="2400" b="1" dirty="0" smtClean="0">
                <a:solidFill>
                  <a:schemeClr val="bg1"/>
                </a:solidFill>
              </a:rPr>
              <a:t>CONTENTS</a:t>
            </a:r>
            <a:endParaRPr lang="zh-CN" altLang="en-US" sz="2400" b="1" dirty="0">
              <a:solidFill>
                <a:schemeClr val="bg1"/>
              </a:solidFill>
            </a:endParaRPr>
          </a:p>
        </p:txBody>
      </p:sp>
      <p:grpSp>
        <p:nvGrpSpPr>
          <p:cNvPr id="11" name="组合 10"/>
          <p:cNvGrpSpPr/>
          <p:nvPr/>
        </p:nvGrpSpPr>
        <p:grpSpPr>
          <a:xfrm>
            <a:off x="6255332" y="766022"/>
            <a:ext cx="4666745" cy="1047054"/>
            <a:chOff x="6367625" y="1514687"/>
            <a:chExt cx="4666745" cy="1047054"/>
          </a:xfrm>
        </p:grpSpPr>
        <p:sp>
          <p:nvSpPr>
            <p:cNvPr id="9" name="对角圆角矩形 8"/>
            <p:cNvSpPr/>
            <p:nvPr/>
          </p:nvSpPr>
          <p:spPr>
            <a:xfrm>
              <a:off x="6753507" y="1643438"/>
              <a:ext cx="4280863" cy="877184"/>
            </a:xfrm>
            <a:prstGeom prst="round2Diag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a:p>
          </p:txBody>
        </p:sp>
        <p:sp>
          <p:nvSpPr>
            <p:cNvPr id="47" name="矩形 46"/>
            <p:cNvSpPr/>
            <p:nvPr/>
          </p:nvSpPr>
          <p:spPr>
            <a:xfrm>
              <a:off x="7160740" y="1766147"/>
              <a:ext cx="3846830" cy="645160"/>
            </a:xfrm>
            <a:prstGeom prst="rect">
              <a:avLst/>
            </a:prstGeom>
          </p:spPr>
          <p:txBody>
            <a:bodyPr wrap="square">
              <a:spAutoFit/>
            </a:bodyPr>
            <a:lstStyle/>
            <a:p>
              <a:pPr algn="dist"/>
              <a:r>
                <a:rPr lang="zh-CN" altLang="en-US" sz="3600" dirty="0">
                  <a:solidFill>
                    <a:schemeClr val="bg1"/>
                  </a:solidFill>
                  <a:latin typeface="+mn-ea"/>
                </a:rPr>
                <a:t>自主盛餐之进餐量</a:t>
              </a:r>
              <a:endParaRPr lang="zh-CN" altLang="en-US" sz="3600" dirty="0">
                <a:solidFill>
                  <a:schemeClr val="bg1"/>
                </a:solidFill>
                <a:latin typeface="+mn-ea"/>
              </a:endParaRPr>
            </a:p>
          </p:txBody>
        </p:sp>
        <p:sp>
          <p:nvSpPr>
            <p:cNvPr id="3" name="弦形 2"/>
            <p:cNvSpPr/>
            <p:nvPr/>
          </p:nvSpPr>
          <p:spPr>
            <a:xfrm>
              <a:off x="6367625" y="1514687"/>
              <a:ext cx="1047054" cy="1047054"/>
            </a:xfrm>
            <a:prstGeom prst="chord">
              <a:avLst>
                <a:gd name="adj1" fmla="val 2700000"/>
                <a:gd name="adj2" fmla="val 17377583"/>
              </a:avLst>
            </a:prstGeom>
            <a:solidFill>
              <a:schemeClr val="accent2"/>
            </a:solidFill>
            <a:ln>
              <a:noFill/>
            </a:ln>
            <a:effectLst>
              <a:outerShdw blurRad="76200" dist="63500" dir="2700000" algn="tl" rotWithShape="0">
                <a:schemeClr val="accent1">
                  <a:lumMod val="5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700330" y="1715049"/>
              <a:ext cx="381644" cy="646331"/>
            </a:xfrm>
            <a:prstGeom prst="rect">
              <a:avLst/>
            </a:prstGeom>
            <a:noFill/>
          </p:spPr>
          <p:txBody>
            <a:bodyPr wrap="square" rtlCol="0">
              <a:spAutoFit/>
            </a:bodyPr>
            <a:lstStyle/>
            <a:p>
              <a:pPr algn="ctr"/>
              <a:r>
                <a:rPr lang="en-US" altLang="zh-CN" sz="3600" b="1" dirty="0" smtClean="0">
                  <a:ln>
                    <a:solidFill>
                      <a:schemeClr val="accent1">
                        <a:lumMod val="50000"/>
                      </a:schemeClr>
                    </a:solidFill>
                  </a:ln>
                  <a:solidFill>
                    <a:schemeClr val="accent1">
                      <a:lumMod val="50000"/>
                    </a:schemeClr>
                  </a:solidFill>
                </a:rPr>
                <a:t>1</a:t>
              </a:r>
              <a:endParaRPr lang="zh-CN" altLang="en-US" sz="3600" b="1" dirty="0">
                <a:ln>
                  <a:solidFill>
                    <a:schemeClr val="accent1">
                      <a:lumMod val="50000"/>
                    </a:schemeClr>
                  </a:solidFill>
                </a:ln>
                <a:solidFill>
                  <a:schemeClr val="accent1">
                    <a:lumMod val="50000"/>
                  </a:schemeClr>
                </a:solidFill>
              </a:endParaRPr>
            </a:p>
          </p:txBody>
        </p:sp>
      </p:grpSp>
      <p:grpSp>
        <p:nvGrpSpPr>
          <p:cNvPr id="12" name="组合 11"/>
          <p:cNvGrpSpPr/>
          <p:nvPr/>
        </p:nvGrpSpPr>
        <p:grpSpPr>
          <a:xfrm>
            <a:off x="6255170" y="2318313"/>
            <a:ext cx="4645479" cy="1047054"/>
            <a:chOff x="6388891" y="3200867"/>
            <a:chExt cx="4645479" cy="1047054"/>
          </a:xfrm>
        </p:grpSpPr>
        <p:sp>
          <p:nvSpPr>
            <p:cNvPr id="23" name="对角圆角矩形 22"/>
            <p:cNvSpPr/>
            <p:nvPr/>
          </p:nvSpPr>
          <p:spPr>
            <a:xfrm>
              <a:off x="6753507" y="3342034"/>
              <a:ext cx="4280863" cy="877184"/>
            </a:xfrm>
            <a:prstGeom prst="round2Diag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a:p>
          </p:txBody>
        </p:sp>
        <p:sp>
          <p:nvSpPr>
            <p:cNvPr id="49" name="矩形 48"/>
            <p:cNvSpPr/>
            <p:nvPr/>
          </p:nvSpPr>
          <p:spPr>
            <a:xfrm>
              <a:off x="7341528" y="3464777"/>
              <a:ext cx="3597935" cy="645160"/>
            </a:xfrm>
            <a:prstGeom prst="rect">
              <a:avLst/>
            </a:prstGeom>
          </p:spPr>
          <p:txBody>
            <a:bodyPr wrap="square">
              <a:spAutoFit/>
            </a:bodyPr>
            <a:lstStyle/>
            <a:p>
              <a:pPr algn="dist"/>
              <a:r>
                <a:rPr lang="zh-CN" altLang="en-US" sz="3600" dirty="0">
                  <a:solidFill>
                    <a:schemeClr val="bg1"/>
                  </a:solidFill>
                  <a:latin typeface="+mn-ea"/>
                </a:rPr>
                <a:t>餐点管理巧转变</a:t>
              </a:r>
              <a:endParaRPr lang="zh-CN" altLang="en-US" sz="3600" dirty="0">
                <a:solidFill>
                  <a:schemeClr val="bg1"/>
                </a:solidFill>
                <a:latin typeface="+mn-ea"/>
              </a:endParaRPr>
            </a:p>
          </p:txBody>
        </p:sp>
        <p:sp>
          <p:nvSpPr>
            <p:cNvPr id="26" name="弦形 25"/>
            <p:cNvSpPr/>
            <p:nvPr/>
          </p:nvSpPr>
          <p:spPr>
            <a:xfrm>
              <a:off x="6388891" y="3200867"/>
              <a:ext cx="1047054" cy="1047054"/>
            </a:xfrm>
            <a:prstGeom prst="chord">
              <a:avLst>
                <a:gd name="adj1" fmla="val 2700000"/>
                <a:gd name="adj2" fmla="val 17377583"/>
              </a:avLst>
            </a:prstGeom>
            <a:solidFill>
              <a:schemeClr val="accent2"/>
            </a:solidFill>
            <a:ln>
              <a:noFill/>
            </a:ln>
            <a:effectLst>
              <a:outerShdw blurRad="76200" dist="63500" dir="2700000" algn="tl" rotWithShape="0">
                <a:schemeClr val="accent1">
                  <a:lumMod val="5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6721596" y="3401229"/>
              <a:ext cx="381644" cy="646331"/>
            </a:xfrm>
            <a:prstGeom prst="rect">
              <a:avLst/>
            </a:prstGeom>
            <a:noFill/>
          </p:spPr>
          <p:txBody>
            <a:bodyPr wrap="square" rtlCol="0">
              <a:spAutoFit/>
            </a:bodyPr>
            <a:lstStyle/>
            <a:p>
              <a:pPr algn="ctr"/>
              <a:r>
                <a:rPr lang="en-US" altLang="zh-CN" sz="3600" b="1" dirty="0">
                  <a:ln>
                    <a:solidFill>
                      <a:schemeClr val="accent1">
                        <a:lumMod val="50000"/>
                      </a:schemeClr>
                    </a:solidFill>
                  </a:ln>
                  <a:solidFill>
                    <a:schemeClr val="accent1">
                      <a:lumMod val="50000"/>
                    </a:schemeClr>
                  </a:solidFill>
                </a:rPr>
                <a:t>2</a:t>
              </a:r>
              <a:endParaRPr lang="zh-CN" altLang="en-US" sz="3600" b="1" dirty="0">
                <a:ln>
                  <a:solidFill>
                    <a:schemeClr val="accent1">
                      <a:lumMod val="50000"/>
                    </a:schemeClr>
                  </a:solidFill>
                </a:ln>
                <a:solidFill>
                  <a:schemeClr val="accent1">
                    <a:lumMod val="50000"/>
                  </a:schemeClr>
                </a:solidFill>
              </a:endParaRPr>
            </a:p>
          </p:txBody>
        </p:sp>
      </p:grpSp>
      <p:grpSp>
        <p:nvGrpSpPr>
          <p:cNvPr id="13" name="组合 12"/>
          <p:cNvGrpSpPr/>
          <p:nvPr/>
        </p:nvGrpSpPr>
        <p:grpSpPr>
          <a:xfrm>
            <a:off x="6255433" y="3996333"/>
            <a:ext cx="4680512" cy="1047054"/>
            <a:chOff x="6353858" y="4896128"/>
            <a:chExt cx="4680512" cy="1047054"/>
          </a:xfrm>
        </p:grpSpPr>
        <p:sp>
          <p:nvSpPr>
            <p:cNvPr id="24" name="对角圆角矩形 23"/>
            <p:cNvSpPr/>
            <p:nvPr/>
          </p:nvSpPr>
          <p:spPr>
            <a:xfrm>
              <a:off x="6753507" y="5040630"/>
              <a:ext cx="4280863" cy="877184"/>
            </a:xfrm>
            <a:prstGeom prst="round2Diag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a:p>
          </p:txBody>
        </p:sp>
        <p:sp>
          <p:nvSpPr>
            <p:cNvPr id="62" name="矩形 61"/>
            <p:cNvSpPr/>
            <p:nvPr/>
          </p:nvSpPr>
          <p:spPr>
            <a:xfrm>
              <a:off x="7341528" y="5163373"/>
              <a:ext cx="3597935" cy="645160"/>
            </a:xfrm>
            <a:prstGeom prst="rect">
              <a:avLst/>
            </a:prstGeom>
          </p:spPr>
          <p:txBody>
            <a:bodyPr wrap="square">
              <a:spAutoFit/>
            </a:bodyPr>
            <a:lstStyle/>
            <a:p>
              <a:pPr algn="dist"/>
              <a:r>
                <a:rPr lang="zh-CN" altLang="en-US" sz="3600" dirty="0">
                  <a:solidFill>
                    <a:schemeClr val="bg1"/>
                  </a:solidFill>
                  <a:latin typeface="+mn-ea"/>
                </a:rPr>
                <a:t>餐点规则巧养成</a:t>
              </a:r>
              <a:endParaRPr lang="zh-CN" altLang="en-US" sz="3600" dirty="0">
                <a:solidFill>
                  <a:schemeClr val="bg1"/>
                </a:solidFill>
                <a:latin typeface="+mn-ea"/>
              </a:endParaRPr>
            </a:p>
          </p:txBody>
        </p:sp>
        <p:sp>
          <p:nvSpPr>
            <p:cNvPr id="27" name="弦形 26"/>
            <p:cNvSpPr/>
            <p:nvPr/>
          </p:nvSpPr>
          <p:spPr>
            <a:xfrm>
              <a:off x="6353858" y="4896128"/>
              <a:ext cx="1047054" cy="1047054"/>
            </a:xfrm>
            <a:prstGeom prst="chord">
              <a:avLst>
                <a:gd name="adj1" fmla="val 2700000"/>
                <a:gd name="adj2" fmla="val 17377583"/>
              </a:avLst>
            </a:prstGeom>
            <a:solidFill>
              <a:schemeClr val="accent2"/>
            </a:solidFill>
            <a:ln>
              <a:noFill/>
            </a:ln>
            <a:effectLst>
              <a:outerShdw blurRad="76200" dist="63500" dir="2700000" algn="tl" rotWithShape="0">
                <a:schemeClr val="accent1">
                  <a:lumMod val="5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6686563" y="5096490"/>
              <a:ext cx="381644" cy="646331"/>
            </a:xfrm>
            <a:prstGeom prst="rect">
              <a:avLst/>
            </a:prstGeom>
            <a:noFill/>
          </p:spPr>
          <p:txBody>
            <a:bodyPr wrap="square" rtlCol="0">
              <a:spAutoFit/>
            </a:bodyPr>
            <a:lstStyle/>
            <a:p>
              <a:pPr algn="ctr"/>
              <a:r>
                <a:rPr lang="en-US" altLang="zh-CN" sz="3600" b="1" dirty="0" smtClean="0">
                  <a:ln>
                    <a:solidFill>
                      <a:schemeClr val="accent1">
                        <a:lumMod val="50000"/>
                      </a:schemeClr>
                    </a:solidFill>
                  </a:ln>
                  <a:solidFill>
                    <a:schemeClr val="accent1">
                      <a:lumMod val="50000"/>
                    </a:schemeClr>
                  </a:solidFill>
                </a:rPr>
                <a:t>3</a:t>
              </a:r>
              <a:endParaRPr lang="zh-CN" altLang="en-US" sz="3600" b="1" dirty="0">
                <a:ln>
                  <a:solidFill>
                    <a:schemeClr val="accent1">
                      <a:lumMod val="50000"/>
                    </a:schemeClr>
                  </a:solidFill>
                </a:ln>
                <a:solidFill>
                  <a:schemeClr val="accent1">
                    <a:lumMod val="50000"/>
                  </a:schemeClr>
                </a:solidFill>
              </a:endParaRPr>
            </a:p>
          </p:txBody>
        </p:sp>
      </p:grpSp>
      <p:grpSp>
        <p:nvGrpSpPr>
          <p:cNvPr id="21" name="组合 20"/>
          <p:cNvGrpSpPr/>
          <p:nvPr/>
        </p:nvGrpSpPr>
        <p:grpSpPr>
          <a:xfrm>
            <a:off x="6419898" y="5483503"/>
            <a:ext cx="4680512" cy="1047054"/>
            <a:chOff x="6353858" y="4896128"/>
            <a:chExt cx="4680512" cy="1047054"/>
          </a:xfrm>
        </p:grpSpPr>
        <p:sp>
          <p:nvSpPr>
            <p:cNvPr id="22" name="对角圆角矩形 21"/>
            <p:cNvSpPr/>
            <p:nvPr/>
          </p:nvSpPr>
          <p:spPr>
            <a:xfrm>
              <a:off x="6753507" y="5040630"/>
              <a:ext cx="4280863" cy="877184"/>
            </a:xfrm>
            <a:prstGeom prst="round2Diag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dist"/>
              <a:endParaRPr lang="zh-CN" altLang="en-US"/>
            </a:p>
          </p:txBody>
        </p:sp>
        <p:sp>
          <p:nvSpPr>
            <p:cNvPr id="25" name="矩形 24"/>
            <p:cNvSpPr/>
            <p:nvPr/>
          </p:nvSpPr>
          <p:spPr>
            <a:xfrm>
              <a:off x="7341528" y="5163373"/>
              <a:ext cx="3597935" cy="645160"/>
            </a:xfrm>
            <a:prstGeom prst="rect">
              <a:avLst/>
            </a:prstGeom>
          </p:spPr>
          <p:txBody>
            <a:bodyPr wrap="square">
              <a:spAutoFit/>
            </a:bodyPr>
            <a:p>
              <a:pPr algn="dist"/>
              <a:r>
                <a:rPr lang="zh-CN" altLang="en-US" sz="3600" dirty="0">
                  <a:solidFill>
                    <a:schemeClr val="bg1"/>
                  </a:solidFill>
                  <a:latin typeface="+mn-ea"/>
                </a:rPr>
                <a:t>餐点菜谱巧播报</a:t>
              </a:r>
              <a:endParaRPr lang="zh-CN" altLang="en-US" sz="3600" dirty="0">
                <a:solidFill>
                  <a:schemeClr val="bg1"/>
                </a:solidFill>
                <a:latin typeface="+mn-ea"/>
              </a:endParaRPr>
            </a:p>
          </p:txBody>
        </p:sp>
        <p:sp>
          <p:nvSpPr>
            <p:cNvPr id="28" name="弦形 27"/>
            <p:cNvSpPr/>
            <p:nvPr/>
          </p:nvSpPr>
          <p:spPr>
            <a:xfrm>
              <a:off x="6353858" y="4896128"/>
              <a:ext cx="1047054" cy="1047054"/>
            </a:xfrm>
            <a:prstGeom prst="chord">
              <a:avLst>
                <a:gd name="adj1" fmla="val 2700000"/>
                <a:gd name="adj2" fmla="val 17377583"/>
              </a:avLst>
            </a:prstGeom>
            <a:solidFill>
              <a:schemeClr val="accent2"/>
            </a:solidFill>
            <a:ln>
              <a:noFill/>
            </a:ln>
            <a:effectLst>
              <a:outerShdw blurRad="76200" dist="63500" dir="2700000" algn="tl" rotWithShape="0">
                <a:schemeClr val="accent1">
                  <a:lumMod val="5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nvSpPr>
          <p:spPr>
            <a:xfrm>
              <a:off x="6686563" y="5096490"/>
              <a:ext cx="381644" cy="646331"/>
            </a:xfrm>
            <a:prstGeom prst="rect">
              <a:avLst/>
            </a:prstGeom>
            <a:noFill/>
          </p:spPr>
          <p:txBody>
            <a:bodyPr wrap="square" rtlCol="0">
              <a:spAutoFit/>
            </a:bodyPr>
            <a:p>
              <a:pPr algn="ctr"/>
              <a:r>
                <a:rPr lang="en-US" altLang="zh-CN" sz="3600" b="1" dirty="0" smtClean="0">
                  <a:ln>
                    <a:solidFill>
                      <a:schemeClr val="accent1">
                        <a:lumMod val="50000"/>
                      </a:schemeClr>
                    </a:solidFill>
                  </a:ln>
                  <a:solidFill>
                    <a:schemeClr val="accent1">
                      <a:lumMod val="50000"/>
                    </a:schemeClr>
                  </a:solidFill>
                </a:rPr>
                <a:t>3</a:t>
              </a:r>
              <a:endParaRPr lang="zh-CN" altLang="en-US" sz="3600" b="1" dirty="0">
                <a:ln>
                  <a:solidFill>
                    <a:schemeClr val="accent1">
                      <a:lumMod val="50000"/>
                    </a:schemeClr>
                  </a:solidFill>
                </a:ln>
                <a:solidFill>
                  <a:schemeClr val="accent1">
                    <a:lumMod val="50000"/>
                  </a:schemeClr>
                </a:solidFill>
              </a:endParaRPr>
            </a:p>
          </p:txBody>
        </p:sp>
      </p:gr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p:tgtEl>
                                          <p:spTgt spid="43"/>
                                        </p:tgtEl>
                                        <p:attrNameLst>
                                          <p:attrName>ppt_y</p:attrName>
                                        </p:attrNameLst>
                                      </p:cBhvr>
                                      <p:tavLst>
                                        <p:tav tm="0">
                                          <p:val>
                                            <p:strVal val="#ppt_y+#ppt_h*1.125000"/>
                                          </p:val>
                                        </p:tav>
                                        <p:tav tm="100000">
                                          <p:val>
                                            <p:strVal val="#ppt_y"/>
                                          </p:val>
                                        </p:tav>
                                      </p:tavLst>
                                    </p:anim>
                                    <p:animEffect transition="in" filter="wipe(up)">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p:nvPr/>
        </p:nvGrpSpPr>
        <p:grpSpPr>
          <a:xfrm>
            <a:off x="-70024" y="0"/>
            <a:ext cx="12332049" cy="6858000"/>
            <a:chOff x="-70030" y="0"/>
            <a:chExt cx="12332049" cy="6858000"/>
          </a:xfrm>
        </p:grpSpPr>
        <p:sp>
          <p:nvSpPr>
            <p:cNvPr id="6" name="流程图: 过程 5"/>
            <p:cNvSpPr/>
            <p:nvPr/>
          </p:nvSpPr>
          <p:spPr>
            <a:xfrm>
              <a:off x="0" y="0"/>
              <a:ext cx="12192000" cy="6858000"/>
            </a:xfrm>
            <a:prstGeom prst="flowChartProcess">
              <a:avLst/>
            </a:prstGeom>
            <a:solidFill>
              <a:srgbClr val="2FA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平行四边形 7"/>
            <p:cNvSpPr/>
            <p:nvPr/>
          </p:nvSpPr>
          <p:spPr>
            <a:xfrm>
              <a:off x="4227416"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平行四边形 8"/>
            <p:cNvSpPr/>
            <p:nvPr/>
          </p:nvSpPr>
          <p:spPr>
            <a:xfrm>
              <a:off x="2317440"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平行四边形 9"/>
            <p:cNvSpPr/>
            <p:nvPr/>
          </p:nvSpPr>
          <p:spPr>
            <a:xfrm>
              <a:off x="1362452"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p:cNvSpPr/>
            <p:nvPr/>
          </p:nvSpPr>
          <p:spPr>
            <a:xfrm>
              <a:off x="3272428"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p:cNvSpPr/>
            <p:nvPr/>
          </p:nvSpPr>
          <p:spPr>
            <a:xfrm>
              <a:off x="6137392"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p:cNvSpPr/>
            <p:nvPr/>
          </p:nvSpPr>
          <p:spPr>
            <a:xfrm>
              <a:off x="5182404"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p:cNvSpPr/>
            <p:nvPr/>
          </p:nvSpPr>
          <p:spPr>
            <a:xfrm>
              <a:off x="4704910"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p:cNvSpPr/>
            <p:nvPr/>
          </p:nvSpPr>
          <p:spPr>
            <a:xfrm>
              <a:off x="2794934"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平行四边形 17"/>
            <p:cNvSpPr/>
            <p:nvPr/>
          </p:nvSpPr>
          <p:spPr>
            <a:xfrm>
              <a:off x="1839946"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平行四边形 18"/>
            <p:cNvSpPr/>
            <p:nvPr/>
          </p:nvSpPr>
          <p:spPr>
            <a:xfrm>
              <a:off x="884958"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平行四边形 19"/>
            <p:cNvSpPr/>
            <p:nvPr/>
          </p:nvSpPr>
          <p:spPr>
            <a:xfrm>
              <a:off x="3749922"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平行四边形 20"/>
            <p:cNvSpPr/>
            <p:nvPr/>
          </p:nvSpPr>
          <p:spPr>
            <a:xfrm>
              <a:off x="6614886"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平行四边形 21"/>
            <p:cNvSpPr/>
            <p:nvPr/>
          </p:nvSpPr>
          <p:spPr>
            <a:xfrm>
              <a:off x="5659898"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任意多边形 58"/>
            <p:cNvSpPr/>
            <p:nvPr/>
          </p:nvSpPr>
          <p:spPr>
            <a:xfrm>
              <a:off x="0" y="1"/>
              <a:ext cx="324669" cy="1470161"/>
            </a:xfrm>
            <a:custGeom>
              <a:avLst/>
              <a:gdLst>
                <a:gd name="connsiteX0" fmla="*/ 12002 w 324669"/>
                <a:gd name="connsiteY0" fmla="*/ 0 h 1470161"/>
                <a:gd name="connsiteX1" fmla="*/ 324669 w 324669"/>
                <a:gd name="connsiteY1" fmla="*/ 0 h 1470161"/>
                <a:gd name="connsiteX2" fmla="*/ 0 w 324669"/>
                <a:gd name="connsiteY2" fmla="*/ 1470161 h 1470161"/>
                <a:gd name="connsiteX3" fmla="*/ 0 w 324669"/>
                <a:gd name="connsiteY3" fmla="*/ 54348 h 1470161"/>
              </a:gdLst>
              <a:ahLst/>
              <a:cxnLst>
                <a:cxn ang="0">
                  <a:pos x="connsiteX0" y="connsiteY0"/>
                </a:cxn>
                <a:cxn ang="0">
                  <a:pos x="connsiteX1" y="connsiteY1"/>
                </a:cxn>
                <a:cxn ang="0">
                  <a:pos x="connsiteX2" y="connsiteY2"/>
                </a:cxn>
                <a:cxn ang="0">
                  <a:pos x="connsiteX3" y="connsiteY3"/>
                </a:cxn>
              </a:cxnLst>
              <a:rect l="l" t="t" r="r" b="b"/>
              <a:pathLst>
                <a:path w="324669" h="1470161">
                  <a:moveTo>
                    <a:pt x="12002" y="0"/>
                  </a:moveTo>
                  <a:lnTo>
                    <a:pt x="324669" y="0"/>
                  </a:lnTo>
                  <a:lnTo>
                    <a:pt x="0" y="1470161"/>
                  </a:lnTo>
                  <a:lnTo>
                    <a:pt x="0" y="54348"/>
                  </a:lnTo>
                  <a:close/>
                </a:path>
              </a:pathLst>
            </a:cu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60"/>
            <p:cNvSpPr/>
            <p:nvPr/>
          </p:nvSpPr>
          <p:spPr>
            <a:xfrm>
              <a:off x="0" y="1"/>
              <a:ext cx="802163" cy="3632342"/>
            </a:xfrm>
            <a:custGeom>
              <a:avLst/>
              <a:gdLst>
                <a:gd name="connsiteX0" fmla="*/ 489496 w 802163"/>
                <a:gd name="connsiteY0" fmla="*/ 0 h 3632342"/>
                <a:gd name="connsiteX1" fmla="*/ 802163 w 802163"/>
                <a:gd name="connsiteY1" fmla="*/ 0 h 3632342"/>
                <a:gd name="connsiteX2" fmla="*/ 0 w 802163"/>
                <a:gd name="connsiteY2" fmla="*/ 3632342 h 3632342"/>
                <a:gd name="connsiteX3" fmla="*/ 0 w 802163"/>
                <a:gd name="connsiteY3" fmla="*/ 2216528 h 3632342"/>
              </a:gdLst>
              <a:ahLst/>
              <a:cxnLst>
                <a:cxn ang="0">
                  <a:pos x="connsiteX0" y="connsiteY0"/>
                </a:cxn>
                <a:cxn ang="0">
                  <a:pos x="connsiteX1" y="connsiteY1"/>
                </a:cxn>
                <a:cxn ang="0">
                  <a:pos x="connsiteX2" y="connsiteY2"/>
                </a:cxn>
                <a:cxn ang="0">
                  <a:pos x="connsiteX3" y="connsiteY3"/>
                </a:cxn>
              </a:cxnLst>
              <a:rect l="l" t="t" r="r" b="b"/>
              <a:pathLst>
                <a:path w="802163" h="3632342">
                  <a:moveTo>
                    <a:pt x="489496" y="0"/>
                  </a:moveTo>
                  <a:lnTo>
                    <a:pt x="802163" y="0"/>
                  </a:lnTo>
                  <a:lnTo>
                    <a:pt x="0" y="3632342"/>
                  </a:lnTo>
                  <a:lnTo>
                    <a:pt x="0" y="2216528"/>
                  </a:lnTo>
                  <a:close/>
                </a:path>
              </a:pathLst>
            </a:cu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62"/>
            <p:cNvSpPr/>
            <p:nvPr/>
          </p:nvSpPr>
          <p:spPr>
            <a:xfrm>
              <a:off x="0" y="1"/>
              <a:ext cx="1279657" cy="5794523"/>
            </a:xfrm>
            <a:custGeom>
              <a:avLst/>
              <a:gdLst>
                <a:gd name="connsiteX0" fmla="*/ 966990 w 1279657"/>
                <a:gd name="connsiteY0" fmla="*/ 0 h 5794523"/>
                <a:gd name="connsiteX1" fmla="*/ 1279657 w 1279657"/>
                <a:gd name="connsiteY1" fmla="*/ 0 h 5794523"/>
                <a:gd name="connsiteX2" fmla="*/ 0 w 1279657"/>
                <a:gd name="connsiteY2" fmla="*/ 5794523 h 5794523"/>
                <a:gd name="connsiteX3" fmla="*/ 0 w 1279657"/>
                <a:gd name="connsiteY3" fmla="*/ 4378710 h 5794523"/>
              </a:gdLst>
              <a:ahLst/>
              <a:cxnLst>
                <a:cxn ang="0">
                  <a:pos x="connsiteX0" y="connsiteY0"/>
                </a:cxn>
                <a:cxn ang="0">
                  <a:pos x="connsiteX1" y="connsiteY1"/>
                </a:cxn>
                <a:cxn ang="0">
                  <a:pos x="connsiteX2" y="connsiteY2"/>
                </a:cxn>
                <a:cxn ang="0">
                  <a:pos x="connsiteX3" y="connsiteY3"/>
                </a:cxn>
              </a:cxnLst>
              <a:rect l="l" t="t" r="r" b="b"/>
              <a:pathLst>
                <a:path w="1279657" h="5794523">
                  <a:moveTo>
                    <a:pt x="966990" y="0"/>
                  </a:moveTo>
                  <a:lnTo>
                    <a:pt x="1279657" y="0"/>
                  </a:lnTo>
                  <a:lnTo>
                    <a:pt x="0" y="5794523"/>
                  </a:lnTo>
                  <a:lnTo>
                    <a:pt x="0" y="4378710"/>
                  </a:lnTo>
                  <a:close/>
                </a:path>
              </a:pathLst>
            </a:cu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平行四边形 29"/>
            <p:cNvSpPr/>
            <p:nvPr/>
          </p:nvSpPr>
          <p:spPr>
            <a:xfrm>
              <a:off x="-70030"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平行四边形 30"/>
            <p:cNvSpPr/>
            <p:nvPr/>
          </p:nvSpPr>
          <p:spPr>
            <a:xfrm>
              <a:off x="407464"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平行四边形 34"/>
            <p:cNvSpPr/>
            <p:nvPr/>
          </p:nvSpPr>
          <p:spPr>
            <a:xfrm>
              <a:off x="7092380"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平行四边形 35"/>
            <p:cNvSpPr/>
            <p:nvPr/>
          </p:nvSpPr>
          <p:spPr>
            <a:xfrm>
              <a:off x="9002356"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平行四边形 36"/>
            <p:cNvSpPr/>
            <p:nvPr/>
          </p:nvSpPr>
          <p:spPr>
            <a:xfrm>
              <a:off x="9479850"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平行四边形 37"/>
            <p:cNvSpPr/>
            <p:nvPr/>
          </p:nvSpPr>
          <p:spPr>
            <a:xfrm>
              <a:off x="7569874"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平行四边形 38"/>
            <p:cNvSpPr/>
            <p:nvPr/>
          </p:nvSpPr>
          <p:spPr>
            <a:xfrm>
              <a:off x="8047368"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平行四边形 39"/>
            <p:cNvSpPr/>
            <p:nvPr/>
          </p:nvSpPr>
          <p:spPr>
            <a:xfrm>
              <a:off x="8524862"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平行四边形 41"/>
            <p:cNvSpPr/>
            <p:nvPr/>
          </p:nvSpPr>
          <p:spPr>
            <a:xfrm>
              <a:off x="9957344"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平行四边形 42"/>
            <p:cNvSpPr/>
            <p:nvPr/>
          </p:nvSpPr>
          <p:spPr>
            <a:xfrm>
              <a:off x="10434838" y="1"/>
              <a:ext cx="1827181" cy="6857999"/>
            </a:xfrm>
            <a:prstGeom prst="parallelogram">
              <a:avLst>
                <a:gd name="adj" fmla="val 82888"/>
              </a:avLst>
            </a:pr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53"/>
            <p:cNvSpPr/>
            <p:nvPr/>
          </p:nvSpPr>
          <p:spPr>
            <a:xfrm>
              <a:off x="10912332" y="1063427"/>
              <a:ext cx="1279668" cy="5794573"/>
            </a:xfrm>
            <a:custGeom>
              <a:avLst/>
              <a:gdLst>
                <a:gd name="connsiteX0" fmla="*/ 1279668 w 1279668"/>
                <a:gd name="connsiteY0" fmla="*/ 0 h 5794573"/>
                <a:gd name="connsiteX1" fmla="*/ 1279668 w 1279668"/>
                <a:gd name="connsiteY1" fmla="*/ 1415814 h 5794573"/>
                <a:gd name="connsiteX2" fmla="*/ 312667 w 1279668"/>
                <a:gd name="connsiteY2" fmla="*/ 5794573 h 5794573"/>
                <a:gd name="connsiteX3" fmla="*/ 0 w 1279668"/>
                <a:gd name="connsiteY3" fmla="*/ 5794573 h 5794573"/>
              </a:gdLst>
              <a:ahLst/>
              <a:cxnLst>
                <a:cxn ang="0">
                  <a:pos x="connsiteX0" y="connsiteY0"/>
                </a:cxn>
                <a:cxn ang="0">
                  <a:pos x="connsiteX1" y="connsiteY1"/>
                </a:cxn>
                <a:cxn ang="0">
                  <a:pos x="connsiteX2" y="connsiteY2"/>
                </a:cxn>
                <a:cxn ang="0">
                  <a:pos x="connsiteX3" y="connsiteY3"/>
                </a:cxn>
              </a:cxnLst>
              <a:rect l="l" t="t" r="r" b="b"/>
              <a:pathLst>
                <a:path w="1279668" h="5794573">
                  <a:moveTo>
                    <a:pt x="1279668" y="0"/>
                  </a:moveTo>
                  <a:lnTo>
                    <a:pt x="1279668" y="1415814"/>
                  </a:lnTo>
                  <a:lnTo>
                    <a:pt x="312667" y="5794573"/>
                  </a:lnTo>
                  <a:lnTo>
                    <a:pt x="0" y="5794573"/>
                  </a:lnTo>
                  <a:close/>
                </a:path>
              </a:pathLst>
            </a:cu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任意多边形 56"/>
            <p:cNvSpPr/>
            <p:nvPr/>
          </p:nvSpPr>
          <p:spPr>
            <a:xfrm>
              <a:off x="11389826" y="3225608"/>
              <a:ext cx="802174" cy="3632392"/>
            </a:xfrm>
            <a:custGeom>
              <a:avLst/>
              <a:gdLst>
                <a:gd name="connsiteX0" fmla="*/ 802174 w 802174"/>
                <a:gd name="connsiteY0" fmla="*/ 0 h 3632392"/>
                <a:gd name="connsiteX1" fmla="*/ 802174 w 802174"/>
                <a:gd name="connsiteY1" fmla="*/ 1415814 h 3632392"/>
                <a:gd name="connsiteX2" fmla="*/ 312667 w 802174"/>
                <a:gd name="connsiteY2" fmla="*/ 3632392 h 3632392"/>
                <a:gd name="connsiteX3" fmla="*/ 0 w 802174"/>
                <a:gd name="connsiteY3" fmla="*/ 3632392 h 3632392"/>
              </a:gdLst>
              <a:ahLst/>
              <a:cxnLst>
                <a:cxn ang="0">
                  <a:pos x="connsiteX0" y="connsiteY0"/>
                </a:cxn>
                <a:cxn ang="0">
                  <a:pos x="connsiteX1" y="connsiteY1"/>
                </a:cxn>
                <a:cxn ang="0">
                  <a:pos x="connsiteX2" y="connsiteY2"/>
                </a:cxn>
                <a:cxn ang="0">
                  <a:pos x="connsiteX3" y="connsiteY3"/>
                </a:cxn>
              </a:cxnLst>
              <a:rect l="l" t="t" r="r" b="b"/>
              <a:pathLst>
                <a:path w="802174" h="3632392">
                  <a:moveTo>
                    <a:pt x="802174" y="0"/>
                  </a:moveTo>
                  <a:lnTo>
                    <a:pt x="802174" y="1415814"/>
                  </a:lnTo>
                  <a:lnTo>
                    <a:pt x="312667" y="3632392"/>
                  </a:lnTo>
                  <a:lnTo>
                    <a:pt x="0" y="3632392"/>
                  </a:lnTo>
                  <a:close/>
                </a:path>
              </a:pathLst>
            </a:cu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任意多边形 51"/>
            <p:cNvSpPr/>
            <p:nvPr/>
          </p:nvSpPr>
          <p:spPr>
            <a:xfrm>
              <a:off x="11867332" y="5387844"/>
              <a:ext cx="324668" cy="1470156"/>
            </a:xfrm>
            <a:custGeom>
              <a:avLst/>
              <a:gdLst>
                <a:gd name="connsiteX0" fmla="*/ 324668 w 324668"/>
                <a:gd name="connsiteY0" fmla="*/ 0 h 1470156"/>
                <a:gd name="connsiteX1" fmla="*/ 324668 w 324668"/>
                <a:gd name="connsiteY1" fmla="*/ 1415814 h 1470156"/>
                <a:gd name="connsiteX2" fmla="*/ 312667 w 324668"/>
                <a:gd name="connsiteY2" fmla="*/ 1470156 h 1470156"/>
                <a:gd name="connsiteX3" fmla="*/ 0 w 324668"/>
                <a:gd name="connsiteY3" fmla="*/ 1470156 h 1470156"/>
              </a:gdLst>
              <a:ahLst/>
              <a:cxnLst>
                <a:cxn ang="0">
                  <a:pos x="connsiteX0" y="connsiteY0"/>
                </a:cxn>
                <a:cxn ang="0">
                  <a:pos x="connsiteX1" y="connsiteY1"/>
                </a:cxn>
                <a:cxn ang="0">
                  <a:pos x="connsiteX2" y="connsiteY2"/>
                </a:cxn>
                <a:cxn ang="0">
                  <a:pos x="connsiteX3" y="connsiteY3"/>
                </a:cxn>
              </a:cxnLst>
              <a:rect l="l" t="t" r="r" b="b"/>
              <a:pathLst>
                <a:path w="324668" h="1470156">
                  <a:moveTo>
                    <a:pt x="324668" y="0"/>
                  </a:moveTo>
                  <a:lnTo>
                    <a:pt x="324668" y="1415814"/>
                  </a:lnTo>
                  <a:lnTo>
                    <a:pt x="312667" y="1470156"/>
                  </a:lnTo>
                  <a:lnTo>
                    <a:pt x="0" y="1470156"/>
                  </a:lnTo>
                  <a:close/>
                </a:path>
              </a:pathLst>
            </a:custGeom>
            <a:solidFill>
              <a:schemeClr val="accent1">
                <a:lumMod val="20000"/>
                <a:lumOff val="8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7" name="矩形 76"/>
          <p:cNvSpPr/>
          <p:nvPr/>
        </p:nvSpPr>
        <p:spPr>
          <a:xfrm>
            <a:off x="324669" y="342900"/>
            <a:ext cx="11542663" cy="6172200"/>
          </a:xfrm>
          <a:prstGeom prst="rect">
            <a:avLst/>
          </a:prstGeom>
          <a:solidFill>
            <a:schemeClr val="bg1"/>
          </a:solidFill>
          <a:ln>
            <a:solidFill>
              <a:schemeClr val="bg1"/>
            </a:solidFill>
          </a:ln>
          <a:effectLst>
            <a:outerShdw blurRad="114300" sx="102000" sy="102000" algn="ctr" rotWithShape="0">
              <a:schemeClr val="accent1">
                <a:lumMod val="50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362710" y="1232535"/>
            <a:ext cx="9190355" cy="3538220"/>
          </a:xfrm>
          <a:prstGeom prst="rect">
            <a:avLst/>
          </a:prstGeom>
        </p:spPr>
        <p:txBody>
          <a:bodyPr wrap="square">
            <a:spAutoFit/>
          </a:bodyPr>
          <a:lstStyle/>
          <a:p>
            <a:pPr marL="285750" indent="-285750" algn="ctr">
              <a:buFont typeface="Arial" panose="020B0604020202020204" pitchFamily="34" charset="0"/>
              <a:buChar char="•"/>
            </a:pPr>
            <a:r>
              <a:rPr sz="3200" b="1" dirty="0">
                <a:latin typeface="字体视界-细黑体手写字体" panose="00000500000000000000" pitchFamily="2" charset="-122"/>
                <a:ea typeface="字体视界-细黑体手写字体" panose="00000500000000000000" pitchFamily="2" charset="-122"/>
              </a:rPr>
              <a:t>3~6岁是幼儿生活习惯形成的关键期，进餐是幼儿一日生活的重要组成部分。良好的进餐行为对幼儿习惯的养成有着重大影响，《指南》中也指出：幼儿身心发展尚未成熟，需要精心呵护和照顾，但不宜过度保护和包办代替，以免剥夺幼儿自主学习的机会。接下来，我与大家分享我们大班幼儿在自主餐点的点滴故事。</a:t>
            </a:r>
            <a:endParaRPr sz="3200" b="1" dirty="0">
              <a:latin typeface="字体视界-细黑体手写字体" panose="00000500000000000000" pitchFamily="2" charset="-122"/>
              <a:ea typeface="字体视界-细黑体手写字体" panose="00000500000000000000" pitchFamily="2" charset="-122"/>
            </a:endParaRPr>
          </a:p>
        </p:txBody>
      </p:sp>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100000" l="10000" r="97448"/>
                    </a14:imgEffect>
                  </a14:imgLayer>
                </a14:imgProps>
              </a:ext>
              <a:ext uri="{28A0092B-C50C-407E-A947-70E740481C1C}">
                <a14:useLocalDpi xmlns:a14="http://schemas.microsoft.com/office/drawing/2010/main" val="0"/>
              </a:ext>
            </a:extLst>
          </a:blip>
          <a:srcRect l="52220"/>
          <a:stretch>
            <a:fillRect/>
          </a:stretch>
        </p:blipFill>
        <p:spPr>
          <a:xfrm>
            <a:off x="9021496" y="4430547"/>
            <a:ext cx="2927344" cy="1914593"/>
          </a:xfrm>
          <a:prstGeom prst="rect">
            <a:avLst/>
          </a:prstGeom>
        </p:spPr>
      </p:pic>
      <p:pic>
        <p:nvPicPr>
          <p:cNvPr id="44" name="图片 43"/>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100000" l="10000" r="97448"/>
                    </a14:imgEffect>
                  </a14:imgLayer>
                </a14:imgProps>
              </a:ext>
              <a:ext uri="{28A0092B-C50C-407E-A947-70E740481C1C}">
                <a14:useLocalDpi xmlns:a14="http://schemas.microsoft.com/office/drawing/2010/main" val="0"/>
              </a:ext>
            </a:extLst>
          </a:blip>
          <a:srcRect l="52220"/>
          <a:stretch>
            <a:fillRect/>
          </a:stretch>
        </p:blipFill>
        <p:spPr>
          <a:xfrm flipH="1">
            <a:off x="201640" y="4430547"/>
            <a:ext cx="2927344" cy="19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ppt_x"/>
                                          </p:val>
                                        </p:tav>
                                        <p:tav tm="100000">
                                          <p:val>
                                            <p:strVal val="#ppt_x"/>
                                          </p:val>
                                        </p:tav>
                                      </p:tavLst>
                                    </p:anim>
                                    <p:anim calcmode="lin" valueType="num">
                                      <p:cBhvr additive="base">
                                        <p:cTn id="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750"/>
                                        <p:tgtEl>
                                          <p:spTgt spid="44"/>
                                        </p:tgtEl>
                                      </p:cBhvr>
                                    </p:animEffect>
                                    <p:anim calcmode="lin" valueType="num">
                                      <p:cBhvr>
                                        <p:cTn id="20" dur="750" fill="hold"/>
                                        <p:tgtEl>
                                          <p:spTgt spid="44"/>
                                        </p:tgtEl>
                                        <p:attrNameLst>
                                          <p:attrName>ppt_x</p:attrName>
                                        </p:attrNameLst>
                                      </p:cBhvr>
                                      <p:tavLst>
                                        <p:tav tm="0">
                                          <p:val>
                                            <p:strVal val="#ppt_x"/>
                                          </p:val>
                                        </p:tav>
                                        <p:tav tm="100000">
                                          <p:val>
                                            <p:strVal val="#ppt_x"/>
                                          </p:val>
                                        </p:tav>
                                      </p:tavLst>
                                    </p:anim>
                                    <p:anim calcmode="lin" valueType="num">
                                      <p:cBhvr>
                                        <p:cTn id="21" dur="750" fill="hold"/>
                                        <p:tgtEl>
                                          <p:spTgt spid="4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750"/>
                                        <p:tgtEl>
                                          <p:spTgt spid="2"/>
                                        </p:tgtEl>
                                      </p:cBhvr>
                                    </p:animEffect>
                                    <p:anim calcmode="lin" valueType="num">
                                      <p:cBhvr>
                                        <p:cTn id="25" dur="750" fill="hold"/>
                                        <p:tgtEl>
                                          <p:spTgt spid="2"/>
                                        </p:tgtEl>
                                        <p:attrNameLst>
                                          <p:attrName>ppt_x</p:attrName>
                                        </p:attrNameLst>
                                      </p:cBhvr>
                                      <p:tavLst>
                                        <p:tav tm="0">
                                          <p:val>
                                            <p:strVal val="#ppt_x"/>
                                          </p:val>
                                        </p:tav>
                                        <p:tav tm="100000">
                                          <p:val>
                                            <p:strVal val="#ppt_x"/>
                                          </p:val>
                                        </p:tav>
                                      </p:tavLst>
                                    </p:anim>
                                    <p:anim calcmode="lin" valueType="num">
                                      <p:cBhvr>
                                        <p:cTn id="26"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平行四边形 12"/>
          <p:cNvSpPr/>
          <p:nvPr/>
        </p:nvSpPr>
        <p:spPr>
          <a:xfrm>
            <a:off x="-1" y="1786238"/>
            <a:ext cx="12192001" cy="3206150"/>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449830" y="2955965"/>
            <a:ext cx="7063740" cy="1106805"/>
          </a:xfrm>
          <a:prstGeom prst="rect">
            <a:avLst/>
          </a:prstGeom>
          <a:noFill/>
        </p:spPr>
        <p:txBody>
          <a:bodyPr wrap="square" rtlCol="0">
            <a:spAutoFit/>
          </a:bodyPr>
          <a:lstStyle/>
          <a:p>
            <a:pPr algn="dist"/>
            <a:r>
              <a:rPr lang="zh-CN" altLang="en-US" sz="6600" dirty="0">
                <a:solidFill>
                  <a:schemeClr val="accent1">
                    <a:lumMod val="50000"/>
                  </a:schemeClr>
                </a:solidFill>
              </a:rPr>
              <a:t>自主盛餐之进餐量</a:t>
            </a:r>
            <a:endParaRPr lang="zh-CN" altLang="en-US" sz="6600" dirty="0">
              <a:solidFill>
                <a:schemeClr val="accent1">
                  <a:lumMod val="50000"/>
                </a:schemeClr>
              </a:solidFill>
            </a:endParaRPr>
          </a:p>
        </p:txBody>
      </p:sp>
      <p:sp>
        <p:nvSpPr>
          <p:cNvPr id="14" name="平行四边形 13"/>
          <p:cNvSpPr/>
          <p:nvPr/>
        </p:nvSpPr>
        <p:spPr>
          <a:xfrm>
            <a:off x="3341370" y="1291590"/>
            <a:ext cx="5509260" cy="948690"/>
          </a:xfrm>
          <a:prstGeom prst="parallelogram">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smtClean="0">
                <a:solidFill>
                  <a:schemeClr val="accent3"/>
                </a:solidFill>
              </a:rPr>
              <a:t>Part  1</a:t>
            </a:r>
            <a:endParaRPr lang="zh-CN" altLang="en-US" sz="4800" b="1" dirty="0">
              <a:solidFill>
                <a:schemeClr val="accent3"/>
              </a:solidFill>
            </a:endParaRPr>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54962"/>
          <a:stretch>
            <a:fillRect/>
          </a:stretch>
        </p:blipFill>
        <p:spPr>
          <a:xfrm>
            <a:off x="62316" y="43931"/>
            <a:ext cx="2016187" cy="4476669"/>
          </a:xfrm>
          <a:prstGeom prst="rect">
            <a:avLst/>
          </a:prstGeom>
        </p:spPr>
      </p:pic>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9143" t="22246" r="50439"/>
          <a:stretch>
            <a:fillRect/>
          </a:stretch>
        </p:blipFill>
        <p:spPr>
          <a:xfrm flipH="1">
            <a:off x="10466806" y="2253772"/>
            <a:ext cx="2356627" cy="45336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p:transition>
    </mc:Choice>
    <mc:Fallback>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750"/>
                                        <p:tgtEl>
                                          <p:spTgt spid="2"/>
                                        </p:tgtEl>
                                      </p:cBhvr>
                                    </p:animEffect>
                                    <p:anim calcmode="lin" valueType="num">
                                      <p:cBhvr>
                                        <p:cTn id="25" dur="750" fill="hold"/>
                                        <p:tgtEl>
                                          <p:spTgt spid="2"/>
                                        </p:tgtEl>
                                        <p:attrNameLst>
                                          <p:attrName>ppt_x</p:attrName>
                                        </p:attrNameLst>
                                      </p:cBhvr>
                                      <p:tavLst>
                                        <p:tav tm="0">
                                          <p:val>
                                            <p:strVal val="#ppt_x"/>
                                          </p:val>
                                        </p:tav>
                                        <p:tav tm="100000">
                                          <p:val>
                                            <p:strVal val="#ppt_x"/>
                                          </p:val>
                                        </p:tav>
                                      </p:tavLst>
                                    </p:anim>
                                    <p:anim calcmode="lin" valueType="num">
                                      <p:cBhvr>
                                        <p:cTn id="26" dur="750" fill="hold"/>
                                        <p:tgtEl>
                                          <p:spTgt spid="2"/>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anim calcmode="lin" valueType="num">
                                      <p:cBhvr>
                                        <p:cTn id="30" dur="750" fill="hold"/>
                                        <p:tgtEl>
                                          <p:spTgt spid="8"/>
                                        </p:tgtEl>
                                        <p:attrNameLst>
                                          <p:attrName>ppt_x</p:attrName>
                                        </p:attrNameLst>
                                      </p:cBhvr>
                                      <p:tavLst>
                                        <p:tav tm="0">
                                          <p:val>
                                            <p:strVal val="#ppt_x"/>
                                          </p:val>
                                        </p:tav>
                                        <p:tav tm="100000">
                                          <p:val>
                                            <p:strVal val="#ppt_x"/>
                                          </p:val>
                                        </p:tav>
                                      </p:tavLst>
                                    </p:anim>
                                    <p:anim calcmode="lin" valueType="num">
                                      <p:cBhvr>
                                        <p:cTn id="31"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24669" y="342900"/>
            <a:ext cx="11542663" cy="6172200"/>
          </a:xfrm>
          <a:prstGeom prst="rect">
            <a:avLst/>
          </a:prstGeom>
          <a:solidFill>
            <a:schemeClr val="bg1"/>
          </a:solidFill>
          <a:ln>
            <a:solidFill>
              <a:schemeClr val="bg1"/>
            </a:solidFill>
          </a:ln>
          <a:effectLst>
            <a:outerShdw blurRad="114300" sx="102000" sy="102000" algn="ctr" rotWithShape="0">
              <a:schemeClr val="accent1">
                <a:lumMod val="50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606425" y="630555"/>
            <a:ext cx="5720715" cy="4060190"/>
            <a:chOff x="6422065" y="1729758"/>
            <a:chExt cx="4859079" cy="3202097"/>
          </a:xfrm>
        </p:grpSpPr>
        <p:sp>
          <p:nvSpPr>
            <p:cNvPr id="2" name="圆角矩形 1"/>
            <p:cNvSpPr/>
            <p:nvPr/>
          </p:nvSpPr>
          <p:spPr>
            <a:xfrm>
              <a:off x="6422065" y="1926146"/>
              <a:ext cx="4859079" cy="3005709"/>
            </a:xfrm>
            <a:prstGeom prst="roundRect">
              <a:avLst>
                <a:gd name="adj" fmla="val 4241"/>
              </a:avLst>
            </a:prstGeom>
            <a:solidFill>
              <a:schemeClr val="accent1">
                <a:lumMod val="20000"/>
                <a:lumOff val="80000"/>
              </a:schemeClr>
            </a:solidFill>
            <a:ln>
              <a:solidFill>
                <a:schemeClr val="bg1"/>
              </a:solidFill>
            </a:ln>
            <a:effectLst>
              <a:outerShdw blurRad="165100" sx="102000" sy="102000" algn="ctr"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accent1">
                    <a:lumMod val="50000"/>
                  </a:schemeClr>
                </a:solidFill>
                <a:latin typeface="字体视界-细黑体手写字体" panose="00000500000000000000" pitchFamily="2" charset="-122"/>
                <a:ea typeface="字体视界-细黑体手写字体" panose="00000500000000000000" pitchFamily="2" charset="-122"/>
              </a:endParaRPr>
            </a:p>
          </p:txBody>
        </p:sp>
        <p:sp>
          <p:nvSpPr>
            <p:cNvPr id="10" name="六角星 9"/>
            <p:cNvSpPr/>
            <p:nvPr/>
          </p:nvSpPr>
          <p:spPr>
            <a:xfrm>
              <a:off x="10651547" y="1729758"/>
              <a:ext cx="391752" cy="487445"/>
            </a:xfrm>
            <a:prstGeom prst="star6">
              <a:avLst>
                <a:gd name="adj" fmla="val 33231"/>
                <a:gd name="hf" fmla="val 115470"/>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92608" y="5418677"/>
            <a:ext cx="3095625" cy="609600"/>
          </a:xfrm>
          <a:prstGeom prst="rect">
            <a:avLst/>
          </a:prstGeom>
        </p:spPr>
      </p:pic>
      <p:sp>
        <p:nvSpPr>
          <p:cNvPr id="5" name="矩形 4"/>
          <p:cNvSpPr/>
          <p:nvPr/>
        </p:nvSpPr>
        <p:spPr>
          <a:xfrm>
            <a:off x="789940" y="1077595"/>
            <a:ext cx="5353050" cy="3415030"/>
          </a:xfrm>
          <a:prstGeom prst="rect">
            <a:avLst/>
          </a:prstGeom>
        </p:spPr>
        <p:txBody>
          <a:bodyPr wrap="square">
            <a:spAutoFit/>
          </a:bodyPr>
          <a:p>
            <a:pPr algn="just">
              <a:lnSpc>
                <a:spcPct val="150000"/>
              </a:lnSpc>
            </a:pPr>
            <a:r>
              <a:rPr sz="2400" b="1" dirty="0"/>
              <a:t>幼儿对于自主盛餐究竟盛多少产生困惑。于是我们邀请了保健老师丁老师来给孩子们上了一节特别的活动课程。丁老师利用电子秤，孩子们直观的了解了饼干的重量，每天牛奶倒到数字8的位置就刚刚好。</a:t>
            </a:r>
            <a:endParaRPr sz="2400" b="1" dirty="0"/>
          </a:p>
        </p:txBody>
      </p:sp>
      <p:pic>
        <p:nvPicPr>
          <p:cNvPr id="9" name="图片 15"/>
          <p:cNvPicPr>
            <a:picLocks noChangeAspect="1"/>
          </p:cNvPicPr>
          <p:nvPr/>
        </p:nvPicPr>
        <p:blipFill>
          <a:blip r:embed="rId2"/>
          <a:stretch>
            <a:fillRect/>
          </a:stretch>
        </p:blipFill>
        <p:spPr>
          <a:xfrm>
            <a:off x="6717665" y="1383665"/>
            <a:ext cx="2333625" cy="1743075"/>
          </a:xfrm>
          <a:prstGeom prst="rect">
            <a:avLst/>
          </a:prstGeom>
          <a:noFill/>
          <a:ln>
            <a:noFill/>
          </a:ln>
        </p:spPr>
      </p:pic>
      <p:pic>
        <p:nvPicPr>
          <p:cNvPr id="1073742852" name="图片 1073742851"/>
          <p:cNvPicPr>
            <a:picLocks noChangeAspect="1"/>
          </p:cNvPicPr>
          <p:nvPr/>
        </p:nvPicPr>
        <p:blipFill>
          <a:blip r:embed="rId3"/>
          <a:stretch>
            <a:fillRect/>
          </a:stretch>
        </p:blipFill>
        <p:spPr>
          <a:xfrm>
            <a:off x="9107170" y="1383665"/>
            <a:ext cx="2348230" cy="1762125"/>
          </a:xfrm>
          <a:prstGeom prst="rect">
            <a:avLst/>
          </a:prstGeom>
          <a:noFill/>
          <a:ln w="9525">
            <a:noFill/>
          </a:ln>
        </p:spPr>
      </p:pic>
      <p:pic>
        <p:nvPicPr>
          <p:cNvPr id="3" name="图片 -2147482624"/>
          <p:cNvPicPr>
            <a:picLocks noChangeAspect="1"/>
          </p:cNvPicPr>
          <p:nvPr/>
        </p:nvPicPr>
        <p:blipFill>
          <a:blip r:embed="rId4"/>
          <a:stretch>
            <a:fillRect/>
          </a:stretch>
        </p:blipFill>
        <p:spPr>
          <a:xfrm>
            <a:off x="6717665" y="3241040"/>
            <a:ext cx="2332990" cy="1804035"/>
          </a:xfrm>
          <a:prstGeom prst="rect">
            <a:avLst/>
          </a:prstGeom>
          <a:noFill/>
          <a:ln w="9525">
            <a:noFill/>
          </a:ln>
        </p:spPr>
      </p:pic>
      <p:pic>
        <p:nvPicPr>
          <p:cNvPr id="1073742853" name="图片 1073742852"/>
          <p:cNvPicPr>
            <a:picLocks noChangeAspect="1"/>
          </p:cNvPicPr>
          <p:nvPr/>
        </p:nvPicPr>
        <p:blipFill>
          <a:blip r:embed="rId5"/>
          <a:stretch>
            <a:fillRect/>
          </a:stretch>
        </p:blipFill>
        <p:spPr>
          <a:xfrm>
            <a:off x="9107170" y="3224530"/>
            <a:ext cx="2331720" cy="179197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strips(downLeft)">
                                      <p:cBhvr>
                                        <p:cTn id="13" dur="500"/>
                                        <p:tgtEl>
                                          <p:spTgt spid="14"/>
                                        </p:tgtEl>
                                      </p:cBhvr>
                                    </p:animEffect>
                                  </p:childTnLst>
                                </p:cTn>
                              </p:par>
                              <p:par>
                                <p:cTn id="14" presetID="2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24669" y="342900"/>
            <a:ext cx="11542663" cy="6172200"/>
          </a:xfrm>
          <a:prstGeom prst="rect">
            <a:avLst/>
          </a:prstGeom>
          <a:solidFill>
            <a:schemeClr val="bg1"/>
          </a:solidFill>
          <a:ln>
            <a:solidFill>
              <a:schemeClr val="bg1"/>
            </a:solidFill>
          </a:ln>
          <a:effectLst>
            <a:outerShdw blurRad="114300" sx="102000" sy="102000" algn="ctr" rotWithShape="0">
              <a:schemeClr val="accent1">
                <a:lumMod val="50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366510" y="3429000"/>
            <a:ext cx="5608320" cy="2804160"/>
          </a:xfrm>
          <a:prstGeom prst="rect">
            <a:avLst/>
          </a:prstGeom>
        </p:spPr>
      </p:pic>
      <p:grpSp>
        <p:nvGrpSpPr>
          <p:cNvPr id="14" name="组合 13"/>
          <p:cNvGrpSpPr/>
          <p:nvPr/>
        </p:nvGrpSpPr>
        <p:grpSpPr>
          <a:xfrm>
            <a:off x="5631180" y="212090"/>
            <a:ext cx="6148070" cy="3510915"/>
            <a:chOff x="6422065" y="1729758"/>
            <a:chExt cx="4859079" cy="3202097"/>
          </a:xfrm>
        </p:grpSpPr>
        <p:sp>
          <p:nvSpPr>
            <p:cNvPr id="2" name="圆角矩形 1"/>
            <p:cNvSpPr/>
            <p:nvPr/>
          </p:nvSpPr>
          <p:spPr>
            <a:xfrm>
              <a:off x="6422065" y="1926146"/>
              <a:ext cx="4859079" cy="3005709"/>
            </a:xfrm>
            <a:prstGeom prst="roundRect">
              <a:avLst>
                <a:gd name="adj" fmla="val 4241"/>
              </a:avLst>
            </a:prstGeom>
            <a:solidFill>
              <a:schemeClr val="accent1">
                <a:lumMod val="20000"/>
                <a:lumOff val="80000"/>
              </a:schemeClr>
            </a:solidFill>
            <a:ln>
              <a:solidFill>
                <a:schemeClr val="bg1"/>
              </a:solidFill>
            </a:ln>
            <a:effectLst>
              <a:outerShdw blurRad="165100" sx="102000" sy="102000" algn="ctr"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b="1">
                <a:solidFill>
                  <a:schemeClr val="accent1">
                    <a:lumMod val="50000"/>
                  </a:schemeClr>
                </a:solidFill>
                <a:latin typeface="字体视界-细黑体手写字体" panose="00000500000000000000" pitchFamily="2" charset="-122"/>
                <a:ea typeface="字体视界-细黑体手写字体" panose="00000500000000000000" pitchFamily="2" charset="-122"/>
              </a:endParaRPr>
            </a:p>
          </p:txBody>
        </p:sp>
        <p:sp>
          <p:nvSpPr>
            <p:cNvPr id="4" name="六角星 3"/>
            <p:cNvSpPr/>
            <p:nvPr/>
          </p:nvSpPr>
          <p:spPr>
            <a:xfrm>
              <a:off x="10651547" y="1729758"/>
              <a:ext cx="391752" cy="487445"/>
            </a:xfrm>
            <a:prstGeom prst="star6">
              <a:avLst>
                <a:gd name="adj" fmla="val 33231"/>
                <a:gd name="hf" fmla="val 115470"/>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 name="图片 -2147482623"/>
          <p:cNvPicPr>
            <a:picLocks noChangeAspect="1"/>
          </p:cNvPicPr>
          <p:nvPr>
            <p:custDataLst>
              <p:tags r:id="rId3"/>
            </p:custDataLst>
          </p:nvPr>
        </p:nvPicPr>
        <p:blipFill>
          <a:blip r:embed="rId4"/>
          <a:stretch>
            <a:fillRect/>
          </a:stretch>
        </p:blipFill>
        <p:spPr>
          <a:xfrm>
            <a:off x="669290" y="568325"/>
            <a:ext cx="3740785" cy="2851785"/>
          </a:xfrm>
          <a:prstGeom prst="roundRect">
            <a:avLst/>
          </a:prstGeom>
          <a:noFill/>
          <a:ln w="9525">
            <a:noFill/>
          </a:ln>
        </p:spPr>
      </p:pic>
      <p:pic>
        <p:nvPicPr>
          <p:cNvPr id="5" name="图片 -2147482622"/>
          <p:cNvPicPr>
            <a:picLocks noChangeAspect="1"/>
          </p:cNvPicPr>
          <p:nvPr/>
        </p:nvPicPr>
        <p:blipFill>
          <a:blip r:embed="rId5"/>
          <a:stretch>
            <a:fillRect/>
          </a:stretch>
        </p:blipFill>
        <p:spPr>
          <a:xfrm>
            <a:off x="1725930" y="3521710"/>
            <a:ext cx="3905250" cy="2710815"/>
          </a:xfrm>
          <a:prstGeom prst="roundRect">
            <a:avLst/>
          </a:prstGeom>
          <a:noFill/>
          <a:ln w="9525">
            <a:noFill/>
          </a:ln>
        </p:spPr>
      </p:pic>
      <p:sp>
        <p:nvSpPr>
          <p:cNvPr id="6" name="矩形 5"/>
          <p:cNvSpPr/>
          <p:nvPr/>
        </p:nvSpPr>
        <p:spPr>
          <a:xfrm>
            <a:off x="5630545" y="320675"/>
            <a:ext cx="6148705" cy="3415030"/>
          </a:xfrm>
          <a:prstGeom prst="rect">
            <a:avLst/>
          </a:prstGeom>
        </p:spPr>
        <p:txBody>
          <a:bodyPr wrap="square">
            <a:spAutoFit/>
          </a:bodyPr>
          <a:lstStyle/>
          <a:p>
            <a:pPr algn="just">
              <a:lnSpc>
                <a:spcPct val="150000"/>
              </a:lnSpc>
            </a:pPr>
            <a:r>
              <a:rPr sz="2400" b="1" dirty="0"/>
              <a:t>每天中午孩子们在幼儿园一共要吃4类食物：米饭、蔬菜、肉还有汤，帮助我们的身体摄取需要的能量。</a:t>
            </a:r>
            <a:endParaRPr sz="2400" b="1" dirty="0"/>
          </a:p>
          <a:p>
            <a:pPr algn="just">
              <a:lnSpc>
                <a:spcPct val="150000"/>
              </a:lnSpc>
            </a:pPr>
            <a:r>
              <a:rPr sz="2400" b="1" dirty="0"/>
              <a:t>在听完丁老师的介绍后，孩子们及时在自己的日志本上把学习到的内容记录下来，贴在每日午餐打卡墙上，以此来提醒自己。</a:t>
            </a:r>
            <a:endParaRPr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strips(downLeft)">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平行四边形 12"/>
          <p:cNvSpPr/>
          <p:nvPr/>
        </p:nvSpPr>
        <p:spPr>
          <a:xfrm>
            <a:off x="-1" y="1786238"/>
            <a:ext cx="12192001" cy="3206150"/>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449830" y="2955965"/>
            <a:ext cx="7063740" cy="1106805"/>
          </a:xfrm>
          <a:prstGeom prst="rect">
            <a:avLst/>
          </a:prstGeom>
          <a:noFill/>
        </p:spPr>
        <p:txBody>
          <a:bodyPr wrap="square" rtlCol="0">
            <a:spAutoFit/>
          </a:bodyPr>
          <a:lstStyle/>
          <a:p>
            <a:pPr algn="dist"/>
            <a:r>
              <a:rPr lang="zh-CN" altLang="en-US" sz="6600" dirty="0" smtClean="0">
                <a:solidFill>
                  <a:schemeClr val="accent1">
                    <a:lumMod val="50000"/>
                  </a:schemeClr>
                </a:solidFill>
              </a:rPr>
              <a:t>餐点管理巧转变</a:t>
            </a:r>
            <a:endParaRPr lang="zh-CN" altLang="en-US" sz="6600" dirty="0" smtClean="0">
              <a:solidFill>
                <a:schemeClr val="accent1">
                  <a:lumMod val="50000"/>
                </a:schemeClr>
              </a:solidFill>
            </a:endParaRPr>
          </a:p>
        </p:txBody>
      </p:sp>
      <p:sp>
        <p:nvSpPr>
          <p:cNvPr id="14" name="平行四边形 13"/>
          <p:cNvSpPr/>
          <p:nvPr/>
        </p:nvSpPr>
        <p:spPr>
          <a:xfrm>
            <a:off x="3341370" y="1291590"/>
            <a:ext cx="5509260" cy="948690"/>
          </a:xfrm>
          <a:prstGeom prst="parallelogram">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smtClean="0">
                <a:solidFill>
                  <a:schemeClr val="accent3"/>
                </a:solidFill>
              </a:rPr>
              <a:t>Part  2</a:t>
            </a:r>
            <a:endParaRPr lang="zh-CN" altLang="en-US" sz="4800" b="1" dirty="0">
              <a:solidFill>
                <a:schemeClr val="accent3"/>
              </a:solidFill>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54962"/>
          <a:stretch>
            <a:fillRect/>
          </a:stretch>
        </p:blipFill>
        <p:spPr>
          <a:xfrm>
            <a:off x="62316" y="43931"/>
            <a:ext cx="2016187" cy="4476669"/>
          </a:xfrm>
          <a:prstGeom prst="rect">
            <a:avLst/>
          </a:prstGeom>
        </p:spPr>
      </p:pic>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9143" t="22246" r="50439"/>
          <a:stretch>
            <a:fillRect/>
          </a:stretch>
        </p:blipFill>
        <p:spPr>
          <a:xfrm flipH="1">
            <a:off x="10466806" y="2253772"/>
            <a:ext cx="2356627" cy="45336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split/>
      </p:transition>
    </mc:Choice>
    <mc:Fallback>
      <p:transition spd="slow" advTm="0">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750"/>
                                        <p:tgtEl>
                                          <p:spTgt spid="6"/>
                                        </p:tgtEl>
                                      </p:cBhvr>
                                    </p:animEffect>
                                    <p:anim calcmode="lin" valueType="num">
                                      <p:cBhvr>
                                        <p:cTn id="25" dur="750" fill="hold"/>
                                        <p:tgtEl>
                                          <p:spTgt spid="6"/>
                                        </p:tgtEl>
                                        <p:attrNameLst>
                                          <p:attrName>ppt_x</p:attrName>
                                        </p:attrNameLst>
                                      </p:cBhvr>
                                      <p:tavLst>
                                        <p:tav tm="0">
                                          <p:val>
                                            <p:strVal val="#ppt_x"/>
                                          </p:val>
                                        </p:tav>
                                        <p:tav tm="100000">
                                          <p:val>
                                            <p:strVal val="#ppt_x"/>
                                          </p:val>
                                        </p:tav>
                                      </p:tavLst>
                                    </p:anim>
                                    <p:anim calcmode="lin" valueType="num">
                                      <p:cBhvr>
                                        <p:cTn id="26" dur="750" fill="hold"/>
                                        <p:tgtEl>
                                          <p:spTgt spid="6"/>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anim calcmode="lin" valueType="num">
                                      <p:cBhvr>
                                        <p:cTn id="30" dur="750" fill="hold"/>
                                        <p:tgtEl>
                                          <p:spTgt spid="8"/>
                                        </p:tgtEl>
                                        <p:attrNameLst>
                                          <p:attrName>ppt_x</p:attrName>
                                        </p:attrNameLst>
                                      </p:cBhvr>
                                      <p:tavLst>
                                        <p:tav tm="0">
                                          <p:val>
                                            <p:strVal val="#ppt_x"/>
                                          </p:val>
                                        </p:tav>
                                        <p:tav tm="100000">
                                          <p:val>
                                            <p:strVal val="#ppt_x"/>
                                          </p:val>
                                        </p:tav>
                                      </p:tavLst>
                                    </p:anim>
                                    <p:anim calcmode="lin" valueType="num">
                                      <p:cBhvr>
                                        <p:cTn id="31"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24669" y="342900"/>
            <a:ext cx="11542663" cy="6172200"/>
          </a:xfrm>
          <a:prstGeom prst="rect">
            <a:avLst/>
          </a:prstGeom>
          <a:solidFill>
            <a:schemeClr val="bg1"/>
          </a:solidFill>
          <a:ln>
            <a:solidFill>
              <a:schemeClr val="bg1"/>
            </a:solidFill>
          </a:ln>
          <a:effectLst>
            <a:outerShdw blurRad="114300" sx="102000" sy="102000" algn="ctr" rotWithShape="0">
              <a:schemeClr val="accent1">
                <a:lumMod val="50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（一）餐前的管理</a:t>
            </a:r>
            <a:endParaRPr lang="zh-CN" altLang="en-US"/>
          </a:p>
        </p:txBody>
      </p:sp>
      <p:sp>
        <p:nvSpPr>
          <p:cNvPr id="2" name="矩形 1"/>
          <p:cNvSpPr/>
          <p:nvPr/>
        </p:nvSpPr>
        <p:spPr>
          <a:xfrm>
            <a:off x="800735" y="445135"/>
            <a:ext cx="9779000" cy="1476375"/>
          </a:xfrm>
          <a:prstGeom prst="rect">
            <a:avLst/>
          </a:prstGeom>
        </p:spPr>
        <p:txBody>
          <a:bodyPr wrap="square">
            <a:spAutoFit/>
          </a:bodyPr>
          <a:p>
            <a:pPr algn="just">
              <a:lnSpc>
                <a:spcPct val="150000"/>
              </a:lnSpc>
            </a:pPr>
            <a:r>
              <a:rPr sz="2000" b="1" dirty="0"/>
              <a:t>（一）餐前的管理</a:t>
            </a:r>
            <a:endParaRPr sz="2000" b="1" dirty="0"/>
          </a:p>
          <a:p>
            <a:pPr algn="just">
              <a:lnSpc>
                <a:spcPct val="150000"/>
              </a:lnSpc>
            </a:pPr>
            <a:r>
              <a:rPr sz="2000" b="1" dirty="0"/>
              <a:t>餐前值日生会进行分工，一名幼儿看护洗手，另外一名值日生在盛餐地维护盛餐的秩序，另外每组都有一名小组长，负责拿取餐盘、并分发筷子。</a:t>
            </a:r>
            <a:endParaRPr sz="2000" b="1" dirty="0"/>
          </a:p>
        </p:txBody>
      </p:sp>
      <p:pic>
        <p:nvPicPr>
          <p:cNvPr id="3" name="图片 -2147482621"/>
          <p:cNvPicPr>
            <a:picLocks noChangeAspect="1"/>
          </p:cNvPicPr>
          <p:nvPr/>
        </p:nvPicPr>
        <p:blipFill>
          <a:blip r:embed="rId1"/>
          <a:stretch>
            <a:fillRect/>
          </a:stretch>
        </p:blipFill>
        <p:spPr>
          <a:xfrm>
            <a:off x="6410960" y="2272665"/>
            <a:ext cx="4462780" cy="3347720"/>
          </a:xfrm>
          <a:prstGeom prst="roundRect">
            <a:avLst/>
          </a:prstGeom>
          <a:noFill/>
          <a:ln w="9525">
            <a:noFill/>
          </a:ln>
        </p:spPr>
      </p:pic>
      <p:pic>
        <p:nvPicPr>
          <p:cNvPr id="4" name="图片 -2147482620"/>
          <p:cNvPicPr>
            <a:picLocks noChangeAspect="1"/>
          </p:cNvPicPr>
          <p:nvPr/>
        </p:nvPicPr>
        <p:blipFill>
          <a:blip r:embed="rId2"/>
          <a:stretch>
            <a:fillRect/>
          </a:stretch>
        </p:blipFill>
        <p:spPr>
          <a:xfrm>
            <a:off x="1013460" y="2272665"/>
            <a:ext cx="4462780" cy="3347720"/>
          </a:xfrm>
          <a:prstGeom prst="round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24669" y="342900"/>
            <a:ext cx="11542663" cy="6172200"/>
          </a:xfrm>
          <a:prstGeom prst="rect">
            <a:avLst/>
          </a:prstGeom>
          <a:solidFill>
            <a:schemeClr val="bg1"/>
          </a:solidFill>
          <a:ln>
            <a:solidFill>
              <a:schemeClr val="bg1"/>
            </a:solidFill>
          </a:ln>
          <a:effectLst>
            <a:outerShdw blurRad="114300" sx="102000" sy="102000" algn="ctr" rotWithShape="0">
              <a:schemeClr val="accent1">
                <a:lumMod val="50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579755" y="1341120"/>
            <a:ext cx="5038090" cy="3784600"/>
          </a:xfrm>
          <a:prstGeom prst="rect">
            <a:avLst/>
          </a:prstGeom>
        </p:spPr>
        <p:txBody>
          <a:bodyPr wrap="square">
            <a:spAutoFit/>
          </a:bodyPr>
          <a:p>
            <a:pPr algn="just">
              <a:lnSpc>
                <a:spcPct val="150000"/>
              </a:lnSpc>
            </a:pPr>
            <a:r>
              <a:rPr sz="2000" b="1" dirty="0"/>
              <a:t>（二）餐中的管理</a:t>
            </a:r>
            <a:endParaRPr sz="2000" b="1" dirty="0"/>
          </a:p>
          <a:p>
            <a:pPr algn="just">
              <a:lnSpc>
                <a:spcPct val="150000"/>
              </a:lnSpc>
            </a:pPr>
            <a:r>
              <a:rPr sz="2000" b="1" dirty="0"/>
              <a:t>老师充当的只是“服务生”的角色，改变了以往的替代式服务，更多的是观察和记录，观察孩子盛餐的方式、是否遵守规则，现在我们的盛汤方式也发生了改变，保育老师会在每个小组中放一个汤碗和汤勺，换成了小组长给小朋友自主盛汤，取汤的量可以自行决定。</a:t>
            </a:r>
            <a:endParaRPr sz="2000" b="1" dirty="0"/>
          </a:p>
        </p:txBody>
      </p:sp>
      <p:pic>
        <p:nvPicPr>
          <p:cNvPr id="3" name="图片 -2147482619"/>
          <p:cNvPicPr>
            <a:picLocks noChangeAspect="1"/>
          </p:cNvPicPr>
          <p:nvPr/>
        </p:nvPicPr>
        <p:blipFill>
          <a:blip r:embed="rId1"/>
          <a:stretch>
            <a:fillRect/>
          </a:stretch>
        </p:blipFill>
        <p:spPr>
          <a:xfrm>
            <a:off x="5920105" y="1209675"/>
            <a:ext cx="2674620" cy="2006600"/>
          </a:xfrm>
          <a:prstGeom prst="roundRect">
            <a:avLst/>
          </a:prstGeom>
          <a:noFill/>
          <a:ln w="9525">
            <a:noFill/>
          </a:ln>
        </p:spPr>
      </p:pic>
      <p:pic>
        <p:nvPicPr>
          <p:cNvPr id="4" name="图片 -2147482618"/>
          <p:cNvPicPr>
            <a:picLocks noChangeAspect="1"/>
          </p:cNvPicPr>
          <p:nvPr/>
        </p:nvPicPr>
        <p:blipFill>
          <a:blip r:embed="rId2"/>
          <a:stretch>
            <a:fillRect/>
          </a:stretch>
        </p:blipFill>
        <p:spPr>
          <a:xfrm>
            <a:off x="8871585" y="1233170"/>
            <a:ext cx="2642870" cy="1982470"/>
          </a:xfrm>
          <a:prstGeom prst="roundRect">
            <a:avLst/>
          </a:prstGeom>
          <a:noFill/>
          <a:ln w="9525">
            <a:noFill/>
          </a:ln>
        </p:spPr>
      </p:pic>
      <p:pic>
        <p:nvPicPr>
          <p:cNvPr id="5" name="图片 14"/>
          <p:cNvPicPr>
            <a:picLocks noChangeAspect="1"/>
          </p:cNvPicPr>
          <p:nvPr/>
        </p:nvPicPr>
        <p:blipFill>
          <a:blip r:embed="rId3"/>
          <a:stretch>
            <a:fillRect/>
          </a:stretch>
        </p:blipFill>
        <p:spPr>
          <a:xfrm>
            <a:off x="5927090" y="3352800"/>
            <a:ext cx="2667635" cy="2000885"/>
          </a:xfrm>
          <a:prstGeom prst="roundRect">
            <a:avLst/>
          </a:prstGeom>
          <a:noFill/>
          <a:ln>
            <a:noFill/>
          </a:ln>
        </p:spPr>
      </p:pic>
      <p:pic>
        <p:nvPicPr>
          <p:cNvPr id="7" name="图片 16"/>
          <p:cNvPicPr>
            <a:picLocks noChangeAspect="1"/>
          </p:cNvPicPr>
          <p:nvPr/>
        </p:nvPicPr>
        <p:blipFill>
          <a:blip r:embed="rId4"/>
          <a:stretch>
            <a:fillRect/>
          </a:stretch>
        </p:blipFill>
        <p:spPr>
          <a:xfrm>
            <a:off x="8803640" y="3380105"/>
            <a:ext cx="2710180" cy="1938020"/>
          </a:xfrm>
          <a:prstGeom prst="roundRect">
            <a:avLst/>
          </a:prstGeom>
          <a:noFill/>
          <a:ln>
            <a:noFill/>
          </a:ln>
        </p:spPr>
      </p:pic>
    </p:spTree>
  </p:cSld>
  <p:clrMapOvr>
    <a:masterClrMapping/>
  </p:clrMapOvr>
  <p:transition spd="slow" advTm="0">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tags/tag1.xml><?xml version="1.0" encoding="utf-8"?>
<p:tagLst xmlns:p="http://schemas.openxmlformats.org/presentationml/2006/main">
  <p:tag name="KSO_WM_UNIT_PLACING_PICTURE_USER_VIEWPORT" val="{&quot;height&quot;:4416,&quot;width&quot;:8832}"/>
</p:tagLst>
</file>

<file path=ppt/tags/tag2.xml><?xml version="1.0" encoding="utf-8"?>
<p:tagLst xmlns:p="http://schemas.openxmlformats.org/presentationml/2006/main">
  <p:tag name="KSO_WM_UNIT_PLACING_PICTURE_USER_VIEWPORT" val="{&quot;height&quot;:2094,&quot;width&quot;:2747}"/>
</p:tagLst>
</file>

<file path=ppt/tags/tag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4857*2596*622*622"/>
</p:tagLst>
</file>

<file path=ppt/tags/tag4.xml><?xml version="1.0" encoding="utf-8"?>
<p:tagLst xmlns:p="http://schemas.openxmlformats.org/presentationml/2006/main">
  <p:tag name="COMMONDATA" val="eyJoZGlkIjoiOGVmZTQwZmQwNjVmOTRiNjU1MzY4MDY2YmQ1NmM3ZTgifQ=="/>
</p:tagLst>
</file>

<file path=ppt/theme/theme1.xml><?xml version="1.0" encoding="utf-8"?>
<a:theme xmlns:a="http://schemas.openxmlformats.org/drawingml/2006/main" name="Office 主题​​">
  <a:themeElements>
    <a:clrScheme name="自定义 2">
      <a:dk1>
        <a:sysClr val="windowText" lastClr="000000"/>
      </a:dk1>
      <a:lt1>
        <a:sysClr val="window" lastClr="FFFFFF"/>
      </a:lt1>
      <a:dk2>
        <a:srgbClr val="44546A"/>
      </a:dk2>
      <a:lt2>
        <a:srgbClr val="E7E6E6"/>
      </a:lt2>
      <a:accent1>
        <a:srgbClr val="2FAB87"/>
      </a:accent1>
      <a:accent2>
        <a:srgbClr val="FFD396"/>
      </a:accent2>
      <a:accent3>
        <a:srgbClr val="FF8500"/>
      </a:accent3>
      <a:accent4>
        <a:srgbClr val="C42524"/>
      </a:accent4>
      <a:accent5>
        <a:srgbClr val="4472C4"/>
      </a:accent5>
      <a:accent6>
        <a:srgbClr val="70AD47"/>
      </a:accent6>
      <a:hlink>
        <a:srgbClr val="0563C1"/>
      </a:hlink>
      <a:folHlink>
        <a:srgbClr val="954F72"/>
      </a:folHlink>
    </a:clrScheme>
    <a:fontScheme name="自定义 1">
      <a:majorFont>
        <a:latin typeface="字体视界-细黑体手写字体"/>
        <a:ea typeface="汉仪粗黑简"/>
        <a:cs typeface=""/>
      </a:majorFont>
      <a:minorFont>
        <a:latin typeface="字体视界-细黑体手写字体"/>
        <a:ea typeface="汉仪粗黑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1904</Words>
  <Application>WPS 演示</Application>
  <PresentationFormat>宽屏</PresentationFormat>
  <Paragraphs>86</Paragraphs>
  <Slides>18</Slides>
  <Notes>1</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18</vt:i4>
      </vt:variant>
    </vt:vector>
  </HeadingPairs>
  <TitlesOfParts>
    <vt:vector size="30" baseType="lpstr">
      <vt:lpstr>Arial</vt:lpstr>
      <vt:lpstr>宋体</vt:lpstr>
      <vt:lpstr>Wingdings</vt:lpstr>
      <vt:lpstr>字体视界-细黑体手写字体</vt:lpstr>
      <vt:lpstr>黑体</vt:lpstr>
      <vt:lpstr>阿里汉仪智能黑体</vt:lpstr>
      <vt:lpstr>微软雅黑</vt:lpstr>
      <vt:lpstr>Arial Unicode MS</vt:lpstr>
      <vt:lpstr>汉仪粗黑简</vt:lpstr>
      <vt:lpstr>等线</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 R 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科学饮食身体棒</dc:title>
  <dc:creator>Windows User</dc:creator>
  <cp:lastModifiedBy>Administrator</cp:lastModifiedBy>
  <cp:revision>163</cp:revision>
  <dcterms:created xsi:type="dcterms:W3CDTF">2021-12-31T01:06:00Z</dcterms:created>
  <dcterms:modified xsi:type="dcterms:W3CDTF">2022-05-16T12:06:34Z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67A0B98AD6354C50BF616D71121C2C50</vt:lpwstr>
  </property>
  <property fmtid="{D5CDD505-2E9C-101B-9397-08002B2CF9AE}" pid="3" name="KSOProductBuildVer">
    <vt:lpwstr>2052-11.1.0.11636</vt:lpwstr>
  </property>
</Properties>
</file>