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7"/>
  </p:handoutMasterIdLst>
  <p:sldIdLst>
    <p:sldId id="256" r:id="rId3"/>
    <p:sldId id="257" r:id="rId5"/>
    <p:sldId id="289" r:id="rId6"/>
    <p:sldId id="292" r:id="rId7"/>
    <p:sldId id="297" r:id="rId8"/>
    <p:sldId id="290" r:id="rId9"/>
    <p:sldId id="291" r:id="rId10"/>
    <p:sldId id="294" r:id="rId11"/>
    <p:sldId id="310" r:id="rId12"/>
    <p:sldId id="309" r:id="rId13"/>
    <p:sldId id="307" r:id="rId14"/>
    <p:sldId id="315" r:id="rId15"/>
    <p:sldId id="284" r:id="rId16"/>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5A9782"/>
    <a:srgbClr val="F3F3F3"/>
    <a:srgbClr val="F7FCFE"/>
    <a:srgbClr val="FFFFFC"/>
    <a:srgbClr val="FFFFFF"/>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18" autoAdjust="0"/>
  </p:normalViewPr>
  <p:slideViewPr>
    <p:cSldViewPr snapToGrid="0" showGuides="1">
      <p:cViewPr>
        <p:scale>
          <a:sx n="75" d="100"/>
          <a:sy n="75" d="100"/>
        </p:scale>
        <p:origin x="-138" y="-312"/>
      </p:cViewPr>
      <p:guideLst>
        <p:guide orient="horz" pos="154"/>
        <p:guide orient="horz" pos="4196"/>
        <p:guide orient="horz" pos="546"/>
        <p:guide orient="horz" pos="720"/>
        <p:guide orient="horz" pos="4017"/>
        <p:guide orient="horz" pos="3888"/>
        <p:guide pos="225"/>
        <p:guide pos="7447"/>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21.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本</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模板部分元素使用了幻灯片母版制作。如果需要修改，点击</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视图</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幻灯片母版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修改；完成后关闭编辑母版即可。</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0" y="-2667001"/>
            <a:ext cx="6858001"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0" y="-2667001"/>
            <a:ext cx="6858001" cy="121919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2667000" y="-2667001"/>
            <a:ext cx="6858001" cy="12191999"/>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507999" y="1523999"/>
            <a:ext cx="3547647" cy="4819445"/>
          </a:xfrm>
          <a:prstGeom prst="rect">
            <a:avLst/>
          </a:prstGeom>
          <a:effectLst>
            <a:outerShdw blurRad="50800" dist="38100" dir="16200000" rotWithShape="0">
              <a:prstClr val="black">
                <a:alpha val="40000"/>
              </a:prstClr>
            </a:outerShdw>
          </a:effectLst>
        </p:spPr>
      </p:pic>
      <p:pic>
        <p:nvPicPr>
          <p:cNvPr id="4" name="图片 3"/>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602975" y="-1147305"/>
            <a:ext cx="5081026" cy="50810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Copyright Notice"/>
          <p:cNvSpPr/>
          <p:nvPr userDrawn="1"/>
        </p:nvSpPr>
        <p:spPr bwMode="auto">
          <a:xfrm>
            <a:off x="4184362" y="411009"/>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5A9782"/>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5A9782"/>
              </a:solidFill>
              <a:latin typeface="方正宋刻本秀楷简体" panose="02000000000000000000" pitchFamily="2" charset="-122"/>
              <a:ea typeface="方正宋刻本秀楷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Copyright Notice"/>
          <p:cNvSpPr/>
          <p:nvPr userDrawn="1"/>
        </p:nvSpPr>
        <p:spPr bwMode="auto">
          <a:xfrm>
            <a:off x="4184362" y="411009"/>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5A9782"/>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5A9782"/>
              </a:solidFill>
              <a:latin typeface="方正宋刻本秀楷简体" panose="02000000000000000000" pitchFamily="2" charset="-122"/>
              <a:ea typeface="方正宋刻本秀楷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Copyright Notice"/>
          <p:cNvSpPr/>
          <p:nvPr userDrawn="1"/>
        </p:nvSpPr>
        <p:spPr bwMode="auto">
          <a:xfrm>
            <a:off x="4184362" y="411009"/>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5A9782"/>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5A9782"/>
              </a:solidFill>
              <a:latin typeface="方正宋刻本秀楷简体" panose="02000000000000000000" pitchFamily="2" charset="-122"/>
              <a:ea typeface="方正宋刻本秀楷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Copyright Notice"/>
          <p:cNvSpPr/>
          <p:nvPr userDrawn="1"/>
        </p:nvSpPr>
        <p:spPr bwMode="auto">
          <a:xfrm>
            <a:off x="4184362" y="411009"/>
            <a:ext cx="3823276" cy="619431"/>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3600" cap="small" dirty="0">
                <a:solidFill>
                  <a:srgbClr val="5A9782"/>
                </a:solidFill>
                <a:latin typeface="方正宋刻本秀楷简体" panose="02000000000000000000" pitchFamily="2" charset="-122"/>
                <a:ea typeface="方正宋刻本秀楷简体" panose="02000000000000000000" pitchFamily="2" charset="-122"/>
              </a:rPr>
              <a:t>点击加入标题文字</a:t>
            </a:r>
            <a:endParaRPr lang="en-US" sz="3600" cap="small" dirty="0">
              <a:solidFill>
                <a:srgbClr val="5A9782"/>
              </a:solidFill>
              <a:latin typeface="方正宋刻本秀楷简体" panose="02000000000000000000" pitchFamily="2" charset="-122"/>
              <a:ea typeface="方正宋刻本秀楷简体"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9" cstate="screen">
            <a:extLst>
              <a:ext uri="{28A0092B-C50C-407E-A947-70E740481C1C}">
                <a14:useLocalDpi xmlns:a14="http://schemas.microsoft.com/office/drawing/2010/main" val="0"/>
              </a:ext>
            </a:extLst>
          </a:blip>
          <a:stretch>
            <a:fillRect/>
          </a:stretch>
        </p:blipFill>
        <p:spPr>
          <a:xfrm rot="16200000">
            <a:off x="2667000" y="-2667001"/>
            <a:ext cx="6858001" cy="12191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tags" Target="../tags/tag1.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tags" Target="../tags/tag18.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7.png"/><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tags" Target="../tags/tag19.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tags" Target="../tags/tag20.xml"/><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9.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9.png"/><Relationship Id="rId2" Type="http://schemas.openxmlformats.org/officeDocument/2006/relationships/tags" Target="../tags/tag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11.xml"/><Relationship Id="rId5" Type="http://schemas.openxmlformats.org/officeDocument/2006/relationships/image" Target="../media/image11.jpe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9.png"/><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tags" Target="../tags/tag15.xml"/><Relationship Id="rId5" Type="http://schemas.openxmlformats.org/officeDocument/2006/relationships/image" Target="../media/image12.jpeg"/><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9.png"/><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1"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
        <p:nvSpPr>
          <p:cNvPr id="28" name="椭圆 27"/>
          <p:cNvSpPr/>
          <p:nvPr/>
        </p:nvSpPr>
        <p:spPr>
          <a:xfrm>
            <a:off x="430400" y="924825"/>
            <a:ext cx="1415773" cy="1415773"/>
          </a:xfrm>
          <a:prstGeom prst="ellipse">
            <a:avLst/>
          </a:prstGeom>
          <a:solidFill>
            <a:srgbClr val="5A9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p:cNvPicPr>
            <a:picLocks noChangeAspect="1"/>
          </p:cNvPicPr>
          <p:nvPr/>
        </p:nvPicPr>
        <p:blipFill>
          <a:blip r:embed="rId2" cstate="print"/>
          <a:srcRect/>
          <a:stretch>
            <a:fillRect/>
          </a:stretch>
        </p:blipFill>
        <p:spPr>
          <a:xfrm>
            <a:off x="430723" y="797142"/>
            <a:ext cx="1676545" cy="1670449"/>
          </a:xfrm>
          <a:custGeom>
            <a:avLst/>
            <a:gdLst>
              <a:gd name="connsiteX0" fmla="*/ 559161 w 1676545"/>
              <a:gd name="connsiteY0" fmla="*/ 0 h 1670449"/>
              <a:gd name="connsiteX1" fmla="*/ 1676545 w 1676545"/>
              <a:gd name="connsiteY1" fmla="*/ 0 h 1670449"/>
              <a:gd name="connsiteX2" fmla="*/ 1676545 w 1676545"/>
              <a:gd name="connsiteY2" fmla="*/ 1670449 h 1670449"/>
              <a:gd name="connsiteX3" fmla="*/ 1335551 w 1676545"/>
              <a:gd name="connsiteY3" fmla="*/ 1670449 h 1670449"/>
              <a:gd name="connsiteX4" fmla="*/ 1403678 w 1676545"/>
              <a:gd name="connsiteY4" fmla="*/ 1587879 h 1670449"/>
              <a:gd name="connsiteX5" fmla="*/ 1577613 w 1676545"/>
              <a:gd name="connsiteY5" fmla="*/ 1018452 h 1670449"/>
              <a:gd name="connsiteX6" fmla="*/ 559161 w 1676545"/>
              <a:gd name="connsiteY6" fmla="*/ 0 h 1670449"/>
              <a:gd name="connsiteX7" fmla="*/ 0 w 1676545"/>
              <a:gd name="connsiteY7" fmla="*/ 0 h 1670449"/>
              <a:gd name="connsiteX8" fmla="*/ 559161 w 1676545"/>
              <a:gd name="connsiteY8" fmla="*/ 0 h 1670449"/>
              <a:gd name="connsiteX9" fmla="*/ 73706 w 1676545"/>
              <a:gd name="connsiteY9" fmla="*/ 122922 h 1670449"/>
              <a:gd name="connsiteX10" fmla="*/ 0 w 1676545"/>
              <a:gd name="connsiteY10" fmla="*/ 167699 h 16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545" h="1670449">
                <a:moveTo>
                  <a:pt x="559161" y="0"/>
                </a:moveTo>
                <a:lnTo>
                  <a:pt x="1676545" y="0"/>
                </a:lnTo>
                <a:lnTo>
                  <a:pt x="1676545" y="1670449"/>
                </a:lnTo>
                <a:lnTo>
                  <a:pt x="1335551" y="1670449"/>
                </a:lnTo>
                <a:lnTo>
                  <a:pt x="1403678" y="1587879"/>
                </a:lnTo>
                <a:cubicBezTo>
                  <a:pt x="1513492" y="1425333"/>
                  <a:pt x="1577613" y="1229381"/>
                  <a:pt x="1577613" y="1018452"/>
                </a:cubicBezTo>
                <a:cubicBezTo>
                  <a:pt x="1577613" y="455976"/>
                  <a:pt x="1121637" y="0"/>
                  <a:pt x="559161" y="0"/>
                </a:cubicBezTo>
                <a:close/>
                <a:moveTo>
                  <a:pt x="0" y="0"/>
                </a:moveTo>
                <a:lnTo>
                  <a:pt x="559161" y="0"/>
                </a:lnTo>
                <a:cubicBezTo>
                  <a:pt x="383387" y="0"/>
                  <a:pt x="218014" y="44529"/>
                  <a:pt x="73706" y="122922"/>
                </a:cubicBezTo>
                <a:lnTo>
                  <a:pt x="0" y="167699"/>
                </a:lnTo>
                <a:close/>
              </a:path>
            </a:pathLst>
          </a:custGeom>
        </p:spPr>
      </p:pic>
      <p:sp>
        <p:nvSpPr>
          <p:cNvPr id="34" name="PA_文本框 13"/>
          <p:cNvSpPr txBox="1"/>
          <p:nvPr>
            <p:custDataLst>
              <p:tags r:id="rId3"/>
            </p:custDataLst>
          </p:nvPr>
        </p:nvSpPr>
        <p:spPr>
          <a:xfrm>
            <a:off x="670380" y="2340491"/>
            <a:ext cx="10899775" cy="1568450"/>
          </a:xfrm>
          <a:prstGeom prst="rect">
            <a:avLst/>
          </a:prstGeom>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l">
              <a:lnSpc>
                <a:spcPct val="120000"/>
              </a:lnSpc>
            </a:pPr>
            <a:r>
              <a:rPr lang="zh-CN" sz="8000" b="1" dirty="0">
                <a:solidFill>
                  <a:schemeClr val="tx1">
                    <a:lumMod val="75000"/>
                    <a:lumOff val="25000"/>
                  </a:schemeClr>
                </a:solidFill>
                <a:latin typeface="楷体" panose="02010609060101010101" charset="-122"/>
                <a:ea typeface="楷体" panose="02010609060101010101" charset="-122"/>
                <a:cs typeface="楷体" panose="02010609060101010101" charset="-122"/>
              </a:rPr>
              <a:t>问诊“餐点” 共话自主</a:t>
            </a:r>
            <a:endParaRPr lang="zh-CN" sz="8000" b="1" dirty="0">
              <a:solidFill>
                <a:schemeClr val="tx1">
                  <a:lumMod val="75000"/>
                  <a:lumOff val="25000"/>
                </a:schemeClr>
              </a:solidFill>
              <a:latin typeface="楷体" panose="02010609060101010101" charset="-122"/>
              <a:ea typeface="楷体" panose="02010609060101010101" charset="-122"/>
              <a:cs typeface="楷体" panose="02010609060101010101" charset="-122"/>
            </a:endParaRPr>
          </a:p>
        </p:txBody>
      </p:sp>
      <p:sp>
        <p:nvSpPr>
          <p:cNvPr id="36" name="文本框 35"/>
          <p:cNvSpPr txBox="1"/>
          <p:nvPr/>
        </p:nvSpPr>
        <p:spPr>
          <a:xfrm>
            <a:off x="3232330" y="4493514"/>
            <a:ext cx="5727065" cy="1641475"/>
          </a:xfrm>
          <a:prstGeom prst="rect">
            <a:avLst/>
          </a:prstGeom>
          <a:noFill/>
        </p:spPr>
        <p:txBody>
          <a:bodyPr wrap="none" rtlCol="0" anchor="ctr">
            <a:spAutoFit/>
          </a:bodyPr>
          <a:lstStyle/>
          <a:p>
            <a:pPr algn="ctr">
              <a:lnSpc>
                <a:spcPct val="120000"/>
              </a:lnSpc>
            </a:pPr>
            <a:r>
              <a:rPr lang="zh-CN" altLang="en-US" sz="2800" b="1" dirty="0">
                <a:solidFill>
                  <a:schemeClr val="tx1">
                    <a:lumMod val="75000"/>
                    <a:lumOff val="25000"/>
                  </a:schemeClr>
                </a:solidFill>
                <a:latin typeface="楷体" panose="02010609060101010101" charset="-122"/>
                <a:ea typeface="楷体" panose="02010609060101010101" charset="-122"/>
                <a:cs typeface="楷体" panose="02010609060101010101" charset="-122"/>
              </a:rPr>
              <a:t>常州市新北区春江幼儿园</a:t>
            </a:r>
            <a:r>
              <a:rPr lang="en-US" altLang="zh-CN" sz="2800" b="1" dirty="0">
                <a:solidFill>
                  <a:schemeClr val="tx1">
                    <a:lumMod val="75000"/>
                    <a:lumOff val="25000"/>
                  </a:schemeClr>
                </a:solidFill>
                <a:latin typeface="楷体" panose="02010609060101010101" charset="-122"/>
                <a:ea typeface="楷体" panose="02010609060101010101" charset="-122"/>
                <a:cs typeface="楷体" panose="02010609060101010101" charset="-122"/>
              </a:rPr>
              <a:t>   </a:t>
            </a:r>
            <a:r>
              <a:rPr lang="zh-CN" altLang="en-US" sz="2800" b="1" dirty="0">
                <a:solidFill>
                  <a:schemeClr val="tx1">
                    <a:lumMod val="75000"/>
                    <a:lumOff val="25000"/>
                  </a:schemeClr>
                </a:solidFill>
                <a:latin typeface="楷体" panose="02010609060101010101" charset="-122"/>
                <a:ea typeface="楷体" panose="02010609060101010101" charset="-122"/>
                <a:cs typeface="楷体" panose="02010609060101010101" charset="-122"/>
              </a:rPr>
              <a:t>徐惠芬</a:t>
            </a:r>
            <a:endParaRPr lang="zh-CN" altLang="en-US" sz="2800" b="1" dirty="0">
              <a:solidFill>
                <a:schemeClr val="tx1">
                  <a:lumMod val="75000"/>
                  <a:lumOff val="25000"/>
                </a:schemeClr>
              </a:solidFill>
              <a:latin typeface="楷体" panose="02010609060101010101" charset="-122"/>
              <a:ea typeface="楷体" panose="02010609060101010101" charset="-122"/>
              <a:cs typeface="楷体" panose="02010609060101010101" charset="-122"/>
            </a:endParaRPr>
          </a:p>
          <a:p>
            <a:pPr algn="ctr">
              <a:lnSpc>
                <a:spcPct val="120000"/>
              </a:lnSpc>
            </a:pPr>
            <a:endParaRPr lang="en-US" altLang="zh-CN" sz="2800" b="1" dirty="0">
              <a:solidFill>
                <a:schemeClr val="tx1">
                  <a:lumMod val="75000"/>
                  <a:lumOff val="25000"/>
                </a:schemeClr>
              </a:solidFill>
              <a:latin typeface="楷体" panose="02010609060101010101" charset="-122"/>
              <a:ea typeface="楷体" panose="02010609060101010101" charset="-122"/>
              <a:cs typeface="楷体" panose="02010609060101010101" charset="-122"/>
            </a:endParaRPr>
          </a:p>
          <a:p>
            <a:pPr algn="ctr">
              <a:lnSpc>
                <a:spcPct val="120000"/>
              </a:lnSpc>
            </a:pPr>
            <a:r>
              <a:rPr lang="en-US" altLang="zh-CN" sz="2800" b="1" dirty="0">
                <a:solidFill>
                  <a:schemeClr val="tx1">
                    <a:lumMod val="75000"/>
                    <a:lumOff val="25000"/>
                  </a:schemeClr>
                </a:solidFill>
                <a:latin typeface="楷体" panose="02010609060101010101" charset="-122"/>
                <a:ea typeface="楷体" panose="02010609060101010101" charset="-122"/>
                <a:cs typeface="楷体" panose="02010609060101010101" charset="-122"/>
              </a:rPr>
              <a:t>2022.5.16</a:t>
            </a:r>
            <a:endParaRPr lang="zh-CN" altLang="en-US" sz="2800" b="1" dirty="0">
              <a:solidFill>
                <a:schemeClr val="tx1">
                  <a:lumMod val="75000"/>
                  <a:lumOff val="25000"/>
                </a:schemeClr>
              </a:solidFill>
              <a:latin typeface="楷体" panose="02010609060101010101" charset="-122"/>
              <a:ea typeface="楷体" panose="02010609060101010101" charset="-122"/>
              <a:cs typeface="楷体" panose="02010609060101010101" charset="-122"/>
            </a:endParaRPr>
          </a:p>
        </p:txBody>
      </p:sp>
      <p:pic>
        <p:nvPicPr>
          <p:cNvPr id="42" name="729379b9e2add56e08e63ca42cdec2b8021c0663a16950edeec68f925e548b7370ae53c7">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cstate="print"/>
          <a:stretch>
            <a:fillRect/>
          </a:stretch>
        </p:blipFill>
        <p:spPr>
          <a:xfrm>
            <a:off x="4956175" y="-12414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38" presetClass="entr" presetSubtype="0" accel="50000" fill="hold" grpId="0" nodeType="afterEffect">
                                  <p:stCondLst>
                                    <p:cond delay="0"/>
                                  </p:stCondLst>
                                  <p:iterate type="lt">
                                    <p:tmPct val="50000"/>
                                  </p:iterate>
                                  <p:childTnLst>
                                    <p:set>
                                      <p:cBhvr>
                                        <p:cTn id="17" dur="1" fill="hold">
                                          <p:stCondLst>
                                            <p:cond delay="0"/>
                                          </p:stCondLst>
                                        </p:cTn>
                                        <p:tgtEl>
                                          <p:spTgt spid="34"/>
                                        </p:tgtEl>
                                        <p:attrNameLst>
                                          <p:attrName>style.visibility</p:attrName>
                                        </p:attrNameLst>
                                      </p:cBhvr>
                                      <p:to>
                                        <p:strVal val="visible"/>
                                      </p:to>
                                    </p:set>
                                    <p:set>
                                      <p:cBhvr>
                                        <p:cTn id="18" dur="455" fill="hold">
                                          <p:stCondLst>
                                            <p:cond delay="0"/>
                                          </p:stCondLst>
                                        </p:cTn>
                                        <p:tgtEl>
                                          <p:spTgt spid="34"/>
                                        </p:tgtEl>
                                        <p:attrNameLst>
                                          <p:attrName>style.rotation</p:attrName>
                                        </p:attrNameLst>
                                      </p:cBhvr>
                                      <p:to>
                                        <p:strVal val="-45.0"/>
                                      </p:to>
                                    </p:set>
                                    <p:anim calcmode="lin" valueType="num">
                                      <p:cBhvr>
                                        <p:cTn id="19" dur="455" fill="hold">
                                          <p:stCondLst>
                                            <p:cond delay="455"/>
                                          </p:stCondLst>
                                        </p:cTn>
                                        <p:tgtEl>
                                          <p:spTgt spid="34"/>
                                        </p:tgtEl>
                                        <p:attrNameLst>
                                          <p:attrName>style.rotation</p:attrName>
                                        </p:attrNameLst>
                                      </p:cBhvr>
                                      <p:tavLst>
                                        <p:tav tm="0">
                                          <p:val>
                                            <p:fltVal val="-45"/>
                                          </p:val>
                                        </p:tav>
                                        <p:tav tm="69900">
                                          <p:val>
                                            <p:fltVal val="45"/>
                                          </p:val>
                                        </p:tav>
                                        <p:tav tm="100000">
                                          <p:val>
                                            <p:fltVal val="0"/>
                                          </p:val>
                                        </p:tav>
                                      </p:tavLst>
                                    </p:anim>
                                    <p:anim calcmode="lin" valueType="num">
                                      <p:cBhvr>
                                        <p:cTn id="20" dur="455" fill="hold">
                                          <p:stCondLst>
                                            <p:cond delay="0"/>
                                          </p:stCondLst>
                                        </p:cTn>
                                        <p:tgtEl>
                                          <p:spTgt spid="34"/>
                                        </p:tgtEl>
                                        <p:attrNameLst>
                                          <p:attrName>ppt_y</p:attrName>
                                        </p:attrNameLst>
                                      </p:cBhvr>
                                      <p:tavLst>
                                        <p:tav tm="0">
                                          <p:val>
                                            <p:strVal val="#ppt_y-1"/>
                                          </p:val>
                                        </p:tav>
                                        <p:tav tm="100000">
                                          <p:val>
                                            <p:strVal val="#ppt_y-(0.354*#ppt_w-0.172*#ppt_h)"/>
                                          </p:val>
                                        </p:tav>
                                      </p:tavLst>
                                    </p:anim>
                                    <p:anim calcmode="lin" valueType="num">
                                      <p:cBhvr>
                                        <p:cTn id="21" dur="156" decel="50000" autoRev="1" fill="hold">
                                          <p:stCondLst>
                                            <p:cond delay="455"/>
                                          </p:stCondLst>
                                        </p:cTn>
                                        <p:tgtEl>
                                          <p:spTgt spid="34"/>
                                        </p:tgtEl>
                                        <p:attrNameLst>
                                          <p:attrName>ppt_y</p:attrName>
                                        </p:attrNameLst>
                                      </p:cBhvr>
                                      <p:tavLst>
                                        <p:tav tm="0">
                                          <p:val>
                                            <p:strVal val="#ppt_y-(0.354*#ppt_w-0.172*#ppt_h)"/>
                                          </p:val>
                                        </p:tav>
                                        <p:tav tm="100000">
                                          <p:val>
                                            <p:strVal val="#ppt_y-(0.354*#ppt_w-0.172*#ppt_h)-#ppt_h/2"/>
                                          </p:val>
                                        </p:tav>
                                      </p:tavLst>
                                    </p:anim>
                                    <p:anim calcmode="lin" valueType="num">
                                      <p:cBhvr>
                                        <p:cTn id="22" dur="136" fill="hold">
                                          <p:stCondLst>
                                            <p:cond delay="864"/>
                                          </p:stCondLst>
                                        </p:cTn>
                                        <p:tgtEl>
                                          <p:spTgt spid="34"/>
                                        </p:tgtEl>
                                        <p:attrNameLst>
                                          <p:attrName>ppt_y</p:attrName>
                                        </p:attrNameLst>
                                      </p:cBhvr>
                                      <p:tavLst>
                                        <p:tav tm="0">
                                          <p:val>
                                            <p:strVal val="#ppt_y-(0.354*#ppt_w-0.172*#ppt_h)"/>
                                          </p:val>
                                        </p:tav>
                                        <p:tav tm="100000">
                                          <p:val>
                                            <p:strVal val="#ppt_y"/>
                                          </p:val>
                                        </p:tav>
                                      </p:tavLst>
                                    </p:anim>
                                  </p:childTnLst>
                                </p:cTn>
                              </p:par>
                            </p:childTnLst>
                          </p:cTn>
                        </p:par>
                        <p:par>
                          <p:cTn id="23" fill="hold">
                            <p:stCondLst>
                              <p:cond delay="7000"/>
                            </p:stCondLst>
                            <p:childTnLst>
                              <p:par>
                                <p:cTn id="24" presetID="53" presetClass="entr" presetSubtype="16"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500" fill="hold"/>
                                        <p:tgtEl>
                                          <p:spTgt spid="36"/>
                                        </p:tgtEl>
                                        <p:attrNameLst>
                                          <p:attrName>ppt_w</p:attrName>
                                        </p:attrNameLst>
                                      </p:cBhvr>
                                      <p:tavLst>
                                        <p:tav tm="0">
                                          <p:val>
                                            <p:fltVal val="0"/>
                                          </p:val>
                                        </p:tav>
                                        <p:tav tm="100000">
                                          <p:val>
                                            <p:strVal val="#ppt_w"/>
                                          </p:val>
                                        </p:tav>
                                      </p:tavLst>
                                    </p:anim>
                                    <p:anim calcmode="lin" valueType="num">
                                      <p:cBhvr>
                                        <p:cTn id="27" dur="500" fill="hold"/>
                                        <p:tgtEl>
                                          <p:spTgt spid="36"/>
                                        </p:tgtEl>
                                        <p:attrNameLst>
                                          <p:attrName>ppt_h</p:attrName>
                                        </p:attrNameLst>
                                      </p:cBhvr>
                                      <p:tavLst>
                                        <p:tav tm="0">
                                          <p:val>
                                            <p:fltVal val="0"/>
                                          </p:val>
                                        </p:tav>
                                        <p:tav tm="100000">
                                          <p:val>
                                            <p:strVal val="#ppt_h"/>
                                          </p:val>
                                        </p:tav>
                                      </p:tavLst>
                                    </p:anim>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29" repeatCount="indefinite" fill="remove" display="0">
                  <p:stCondLst>
                    <p:cond delay="indefinite"/>
                  </p:stCondLst>
                  <p:endCondLst>
                    <p:cond evt="onStopAudio" delay="0">
                      <p:tgtEl>
                        <p:sldTgt/>
                      </p:tgtEl>
                    </p:cond>
                  </p:endCondLst>
                </p:cTn>
                <p:tgtEl>
                  <p:spTgt spid="42"/>
                </p:tgtEl>
              </p:cMediaNode>
            </p:video>
          </p:childTnLst>
        </p:cTn>
      </p:par>
    </p:tnLst>
    <p:bldLst>
      <p:bldP spid="28" grpId="0" bldLvl="0" animBg="1"/>
      <p:bldP spid="34"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MH_Entry_1"/>
          <p:cNvSpPr/>
          <p:nvPr>
            <p:custDataLst>
              <p:tags r:id="rId1"/>
            </p:custDataLst>
          </p:nvPr>
        </p:nvSpPr>
        <p:spPr>
          <a:xfrm>
            <a:off x="695960" y="536575"/>
            <a:ext cx="8328660"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具体可以从以下几个方面进行尝试：</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p:txBody>
      </p:sp>
      <p:pic>
        <p:nvPicPr>
          <p:cNvPr id="27" name="图片 26"/>
          <p:cNvPicPr>
            <a:picLocks noChangeAspect="1"/>
          </p:cNvPicPr>
          <p:nvPr/>
        </p:nvPicPr>
        <p:blipFill rotWithShape="1">
          <a:blip r:embed="rId2"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
        <p:nvSpPr>
          <p:cNvPr id="6" name="文本框 5"/>
          <p:cNvSpPr txBox="1"/>
          <p:nvPr/>
        </p:nvSpPr>
        <p:spPr>
          <a:xfrm>
            <a:off x="5852795" y="1883410"/>
            <a:ext cx="4194175" cy="3192780"/>
          </a:xfrm>
          <a:prstGeom prst="rect">
            <a:avLst/>
          </a:prstGeom>
          <a:noFill/>
        </p:spPr>
        <p:txBody>
          <a:bodyPr wrap="square" rtlCol="0" anchor="ctr">
            <a:spAutoFit/>
          </a:bodyPr>
          <a:p>
            <a:pPr algn="l">
              <a:lnSpc>
                <a:spcPct val="120000"/>
              </a:lnSpc>
            </a:pPr>
            <a:r>
              <a:rPr lang="zh-CN" altLang="en-US" sz="2400" dirty="0" smtClean="0">
                <a:solidFill>
                  <a:schemeClr val="tx1">
                    <a:lumMod val="75000"/>
                    <a:lumOff val="25000"/>
                  </a:schemeClr>
                </a:solidFill>
              </a:rPr>
              <a:t>（3）有条件的幼儿园在换（添）置幼儿餐具时，可以在安全的前提下选择有一定审美价值的成套餐具，样式、颜色不一定要全班统一，可以给予幼儿一定的选择机会；</a:t>
            </a:r>
            <a:endParaRPr lang="zh-CN" altLang="en-US" sz="2400" dirty="0" smtClean="0">
              <a:solidFill>
                <a:schemeClr val="tx1">
                  <a:lumMod val="75000"/>
                  <a:lumOff val="25000"/>
                </a:schemeClr>
              </a:solidFill>
            </a:endParaRPr>
          </a:p>
          <a:p>
            <a:pPr algn="l">
              <a:lnSpc>
                <a:spcPct val="120000"/>
              </a:lnSpc>
            </a:pPr>
            <a:endParaRPr lang="zh-CN" altLang="en-US" sz="2400" dirty="0" smtClean="0">
              <a:solidFill>
                <a:schemeClr val="tx1">
                  <a:lumMod val="75000"/>
                  <a:lumOff val="25000"/>
                </a:schemeClr>
              </a:solidFill>
            </a:endParaRPr>
          </a:p>
        </p:txBody>
      </p:sp>
      <p:pic>
        <p:nvPicPr>
          <p:cNvPr id="3" name="图片 2" descr="微信图片_20220510140342"/>
          <p:cNvPicPr>
            <a:picLocks noChangeAspect="1"/>
          </p:cNvPicPr>
          <p:nvPr/>
        </p:nvPicPr>
        <p:blipFill>
          <a:blip r:embed="rId3"/>
          <a:stretch>
            <a:fillRect/>
          </a:stretch>
        </p:blipFill>
        <p:spPr>
          <a:xfrm>
            <a:off x="1103630" y="1833245"/>
            <a:ext cx="4323715" cy="3242945"/>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695411" y="398091"/>
            <a:ext cx="1914204" cy="2256210"/>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MH_Entry_1"/>
          <p:cNvSpPr/>
          <p:nvPr>
            <p:custDataLst>
              <p:tags r:id="rId1"/>
            </p:custDataLst>
          </p:nvPr>
        </p:nvSpPr>
        <p:spPr>
          <a:xfrm>
            <a:off x="2938145" y="634365"/>
            <a:ext cx="8328660"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具体可以从以下几个方面进行尝试：</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p:txBody>
      </p:sp>
      <p:pic>
        <p:nvPicPr>
          <p:cNvPr id="27" name="图片 26"/>
          <p:cNvPicPr>
            <a:picLocks noChangeAspect="1"/>
          </p:cNvPicPr>
          <p:nvPr/>
        </p:nvPicPr>
        <p:blipFill rotWithShape="1">
          <a:blip r:embed="rId2"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
        <p:nvSpPr>
          <p:cNvPr id="6" name="文本框 5"/>
          <p:cNvSpPr txBox="1"/>
          <p:nvPr/>
        </p:nvSpPr>
        <p:spPr>
          <a:xfrm>
            <a:off x="5960745" y="2553970"/>
            <a:ext cx="5455920" cy="1420495"/>
          </a:xfrm>
          <a:prstGeom prst="rect">
            <a:avLst/>
          </a:prstGeom>
          <a:noFill/>
        </p:spPr>
        <p:txBody>
          <a:bodyPr wrap="square" rtlCol="0" anchor="ctr">
            <a:spAutoFit/>
          </a:bodyPr>
          <a:p>
            <a:pPr algn="l">
              <a:lnSpc>
                <a:spcPct val="120000"/>
              </a:lnSpc>
            </a:pPr>
            <a:r>
              <a:rPr lang="zh-CN" altLang="en-US" sz="2400" dirty="0" smtClean="0">
                <a:solidFill>
                  <a:schemeClr val="tx1">
                    <a:lumMod val="75000"/>
                    <a:lumOff val="25000"/>
                  </a:schemeClr>
                </a:solidFill>
              </a:rPr>
              <a:t>（4）可以在每种食物旁制作食量标识牌（中、大班幼儿自己制作），提醒幼儿适宜的进食量。</a:t>
            </a:r>
            <a:endParaRPr lang="zh-CN" altLang="en-US" sz="2400" dirty="0" smtClean="0">
              <a:solidFill>
                <a:schemeClr val="tx1">
                  <a:lumMod val="75000"/>
                  <a:lumOff val="25000"/>
                </a:schemeClr>
              </a:solidFill>
            </a:endParaRPr>
          </a:p>
        </p:txBody>
      </p:sp>
      <p:pic>
        <p:nvPicPr>
          <p:cNvPr id="3" name="图片 2" descr="适量取餐"/>
          <p:cNvPicPr>
            <a:picLocks noChangeAspect="1"/>
          </p:cNvPicPr>
          <p:nvPr/>
        </p:nvPicPr>
        <p:blipFill>
          <a:blip r:embed="rId3"/>
          <a:stretch>
            <a:fillRect/>
          </a:stretch>
        </p:blipFill>
        <p:spPr>
          <a:xfrm>
            <a:off x="695960" y="1597025"/>
            <a:ext cx="5165090" cy="3874135"/>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746885" y="316865"/>
            <a:ext cx="1007110" cy="1188085"/>
          </a:xfrm>
          <a:prstGeom prst="rect">
            <a:avLst/>
          </a:prstGeom>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screen">
            <a:extLst>
              <a:ext uri="{28A0092B-C50C-407E-A947-70E740481C1C}">
                <a14:useLocalDpi xmlns:a14="http://schemas.microsoft.com/office/drawing/2010/main" val="0"/>
              </a:ext>
            </a:extLst>
          </a:blip>
          <a:srcRect l="-4580" r="43644"/>
          <a:stretch>
            <a:fillRect/>
          </a:stretch>
        </p:blipFill>
        <p:spPr>
          <a:xfrm>
            <a:off x="88900" y="219572"/>
            <a:ext cx="2699657" cy="6474513"/>
          </a:xfrm>
          <a:custGeom>
            <a:avLst/>
            <a:gdLst>
              <a:gd name="connsiteX0" fmla="*/ 0 w 2496770"/>
              <a:gd name="connsiteY0" fmla="*/ 0 h 6472742"/>
              <a:gd name="connsiteX1" fmla="*/ 2496770 w 2496770"/>
              <a:gd name="connsiteY1" fmla="*/ 0 h 6472742"/>
              <a:gd name="connsiteX2" fmla="*/ 2496770 w 2496770"/>
              <a:gd name="connsiteY2" fmla="*/ 4281713 h 6472742"/>
              <a:gd name="connsiteX3" fmla="*/ 769570 w 2496770"/>
              <a:gd name="connsiteY3" fmla="*/ 4281713 h 6472742"/>
              <a:gd name="connsiteX4" fmla="*/ 769570 w 2496770"/>
              <a:gd name="connsiteY4" fmla="*/ 6095999 h 6472742"/>
              <a:gd name="connsiteX5" fmla="*/ 2496770 w 2496770"/>
              <a:gd name="connsiteY5" fmla="*/ 6095999 h 6472742"/>
              <a:gd name="connsiteX6" fmla="*/ 2496770 w 2496770"/>
              <a:gd name="connsiteY6" fmla="*/ 6472742 h 6472742"/>
              <a:gd name="connsiteX7" fmla="*/ 0 w 2496770"/>
              <a:gd name="connsiteY7" fmla="*/ 6472742 h 64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770" h="6472742">
                <a:moveTo>
                  <a:pt x="0" y="0"/>
                </a:moveTo>
                <a:lnTo>
                  <a:pt x="2496770" y="0"/>
                </a:lnTo>
                <a:lnTo>
                  <a:pt x="2496770" y="4281713"/>
                </a:lnTo>
                <a:lnTo>
                  <a:pt x="769570" y="4281713"/>
                </a:lnTo>
                <a:lnTo>
                  <a:pt x="769570" y="6095999"/>
                </a:lnTo>
                <a:lnTo>
                  <a:pt x="2496770" y="6095999"/>
                </a:lnTo>
                <a:lnTo>
                  <a:pt x="2496770" y="6472742"/>
                </a:lnTo>
                <a:lnTo>
                  <a:pt x="0" y="6472742"/>
                </a:lnTo>
                <a:close/>
              </a:path>
            </a:pathLst>
          </a:custGeom>
        </p:spPr>
      </p:pic>
      <p:sp>
        <p:nvSpPr>
          <p:cNvPr id="6" name="文本框 5"/>
          <p:cNvSpPr txBox="1"/>
          <p:nvPr/>
        </p:nvSpPr>
        <p:spPr>
          <a:xfrm>
            <a:off x="1590040" y="1062673"/>
            <a:ext cx="6577330" cy="5038725"/>
          </a:xfrm>
          <a:prstGeom prst="rect">
            <a:avLst/>
          </a:prstGeom>
          <a:noFill/>
        </p:spPr>
        <p:txBody>
          <a:bodyPr wrap="square" rtlCol="0" anchor="ctr">
            <a:spAutoFit/>
          </a:bodyPr>
          <a:p>
            <a:pPr algn="l">
              <a:lnSpc>
                <a:spcPct val="120000"/>
              </a:lnSpc>
            </a:pPr>
            <a:r>
              <a:rPr lang="zh-CN" altLang="en-US" sz="2400" dirty="0" smtClean="0">
                <a:solidFill>
                  <a:srgbClr val="FF0000"/>
                </a:solidFill>
              </a:rPr>
              <a:t>其次，关于进餐的组织。</a:t>
            </a:r>
            <a:endParaRPr lang="zh-CN" altLang="en-US" sz="2400" dirty="0" smtClean="0">
              <a:solidFill>
                <a:srgbClr val="FF0000"/>
              </a:solidFill>
            </a:endParaRPr>
          </a:p>
          <a:p>
            <a:pPr algn="l">
              <a:lnSpc>
                <a:spcPct val="120000"/>
              </a:lnSpc>
            </a:pPr>
            <a:r>
              <a:rPr lang="zh-CN" altLang="en-US" sz="2400" dirty="0" smtClean="0">
                <a:solidFill>
                  <a:schemeClr val="tx1"/>
                </a:solidFill>
              </a:rPr>
              <a:t>（1）可以固定每日进餐的时间，小班幼儿听信号，</a:t>
            </a:r>
            <a:r>
              <a:rPr lang="zh-CN" altLang="en-US" sz="2800" dirty="0" smtClean="0">
                <a:solidFill>
                  <a:srgbClr val="7030A0"/>
                </a:solidFill>
              </a:rPr>
              <a:t>中、大班幼儿自己看时间</a:t>
            </a:r>
            <a:r>
              <a:rPr lang="zh-CN" altLang="en-US" sz="2400" dirty="0" smtClean="0">
                <a:solidFill>
                  <a:schemeClr val="tx1"/>
                </a:solidFill>
              </a:rPr>
              <a:t>，让幼儿到了餐点时间自行结束活动、收拾材料、如厕盥洗，做好进餐准备；</a:t>
            </a:r>
            <a:endParaRPr lang="zh-CN" altLang="en-US" sz="2400" dirty="0" smtClean="0">
              <a:solidFill>
                <a:schemeClr val="tx1"/>
              </a:solidFill>
            </a:endParaRPr>
          </a:p>
          <a:p>
            <a:pPr algn="l">
              <a:lnSpc>
                <a:spcPct val="120000"/>
              </a:lnSpc>
            </a:pPr>
            <a:r>
              <a:rPr lang="zh-CN" altLang="en-US" sz="2400" dirty="0" smtClean="0">
                <a:gradFill>
                  <a:gsLst>
                    <a:gs pos="0">
                      <a:srgbClr val="14CD68"/>
                    </a:gs>
                    <a:gs pos="100000">
                      <a:srgbClr val="035C7D"/>
                    </a:gs>
                  </a:gsLst>
                  <a:lin scaled="0"/>
                </a:gradFill>
              </a:rPr>
              <a:t>（2）实施自主进餐宜循序渐进，小班幼儿可在入园情绪稳定后开始，从自己端菜、端饭开始；</a:t>
            </a:r>
            <a:endParaRPr lang="zh-CN" altLang="en-US" sz="2400" dirty="0" smtClean="0">
              <a:gradFill>
                <a:gsLst>
                  <a:gs pos="0">
                    <a:srgbClr val="14CD68"/>
                  </a:gs>
                  <a:gs pos="100000">
                    <a:srgbClr val="035C7D"/>
                  </a:gs>
                </a:gsLst>
                <a:lin scaled="0"/>
              </a:gradFill>
            </a:endParaRPr>
          </a:p>
          <a:p>
            <a:pPr algn="l">
              <a:lnSpc>
                <a:spcPct val="120000"/>
              </a:lnSpc>
            </a:pPr>
            <a:r>
              <a:rPr lang="zh-CN" altLang="en-US" sz="2400" dirty="0" smtClean="0">
                <a:solidFill>
                  <a:schemeClr val="tx1"/>
                </a:solidFill>
              </a:rPr>
              <a:t>（3）进餐过程中教师需注意观察，在幼儿有需求时及时给予指导、帮助；允许幼儿在进餐时自然产生的适度交流；</a:t>
            </a:r>
            <a:endParaRPr lang="zh-CN" altLang="en-US" sz="2400" dirty="0" smtClean="0">
              <a:solidFill>
                <a:schemeClr val="tx1"/>
              </a:solidFill>
            </a:endParaRPr>
          </a:p>
          <a:p>
            <a:pPr algn="l">
              <a:lnSpc>
                <a:spcPct val="120000"/>
              </a:lnSpc>
            </a:pPr>
            <a:r>
              <a:rPr lang="zh-CN" altLang="en-US" sz="2400" dirty="0" smtClean="0">
                <a:gradFill>
                  <a:gsLst>
                    <a:gs pos="0">
                      <a:srgbClr val="14CD68"/>
                    </a:gs>
                    <a:gs pos="100000">
                      <a:srgbClr val="035C7D"/>
                    </a:gs>
                  </a:gsLst>
                  <a:lin scaled="0"/>
                </a:gradFill>
              </a:rPr>
              <a:t>（4）鼓励幼儿餐后自主收拾餐具、清洁桌面。</a:t>
            </a:r>
            <a:endParaRPr lang="zh-CN" altLang="en-US" sz="2400" dirty="0" smtClean="0">
              <a:gradFill>
                <a:gsLst>
                  <a:gs pos="0">
                    <a:srgbClr val="14CD68"/>
                  </a:gs>
                  <a:gs pos="100000">
                    <a:srgbClr val="035C7D"/>
                  </a:gs>
                </a:gsLst>
                <a:lin scaled="0"/>
              </a:gradFill>
            </a:endParaRPr>
          </a:p>
        </p:txBody>
      </p:sp>
      <p:pic>
        <p:nvPicPr>
          <p:cNvPr id="27" name="图片 26"/>
          <p:cNvPicPr>
            <a:picLocks noChangeAspect="1"/>
          </p:cNvPicPr>
          <p:nvPr/>
        </p:nvPicPr>
        <p:blipFill rotWithShape="1">
          <a:blip r:embed="rId2"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pic>
        <p:nvPicPr>
          <p:cNvPr id="2" name="图片 1" descr="IMG_4216"/>
          <p:cNvPicPr>
            <a:picLocks noChangeAspect="1"/>
          </p:cNvPicPr>
          <p:nvPr/>
        </p:nvPicPr>
        <p:blipFill>
          <a:blip r:embed="rId3"/>
          <a:stretch>
            <a:fillRect/>
          </a:stretch>
        </p:blipFill>
        <p:spPr>
          <a:xfrm>
            <a:off x="8167370" y="1282065"/>
            <a:ext cx="3440430" cy="251650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1" cstate="screen">
            <a:extLst>
              <a:ext uri="{28A0092B-C50C-407E-A947-70E740481C1C}">
                <a14:useLocalDpi xmlns:a14="http://schemas.microsoft.com/office/drawing/2010/main" val="0"/>
              </a:ext>
            </a:extLst>
          </a:blip>
          <a:stretch>
            <a:fillRect/>
          </a:stretch>
        </p:blipFill>
        <p:spPr>
          <a:xfrm flipH="1">
            <a:off x="291554" y="821349"/>
            <a:ext cx="3888071" cy="5832655"/>
          </a:xfrm>
          <a:prstGeom prst="rect">
            <a:avLst/>
          </a:prstGeom>
        </p:spPr>
      </p:pic>
      <p:pic>
        <p:nvPicPr>
          <p:cNvPr id="11" name="图片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95411" y="398091"/>
            <a:ext cx="1914204" cy="2256210"/>
          </a:xfrm>
          <a:prstGeom prst="rect">
            <a:avLst/>
          </a:prstGeom>
          <a:effectLst>
            <a:outerShdw blurRad="63500" sx="102000" sy="102000" algn="ctr" rotWithShape="0">
              <a:prstClr val="black">
                <a:alpha val="40000"/>
              </a:prstClr>
            </a:outerShdw>
          </a:effectLst>
        </p:spPr>
      </p:pic>
      <p:pic>
        <p:nvPicPr>
          <p:cNvPr id="27" name="图片 26"/>
          <p:cNvPicPr>
            <a:picLocks noChangeAspect="1"/>
          </p:cNvPicPr>
          <p:nvPr/>
        </p:nvPicPr>
        <p:blipFill rotWithShape="1">
          <a:blip r:embed="rId3"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
        <p:nvSpPr>
          <p:cNvPr id="34" name="PA_文本框 13"/>
          <p:cNvSpPr txBox="1"/>
          <p:nvPr>
            <p:custDataLst>
              <p:tags r:id="rId4"/>
            </p:custDataLst>
          </p:nvPr>
        </p:nvSpPr>
        <p:spPr>
          <a:xfrm>
            <a:off x="3370530" y="2033281"/>
            <a:ext cx="5059680" cy="1863725"/>
          </a:xfrm>
          <a:prstGeom prst="rect">
            <a:avLst/>
          </a:prstGeom>
          <a:noFill/>
        </p:spPr>
        <p:txBody>
          <a:bodyPr wrap="none" rtlCol="0" anchor="ctr">
            <a:spAutoFit/>
          </a:bodyPr>
          <a:lstStyle/>
          <a:p>
            <a:pPr>
              <a:lnSpc>
                <a:spcPct val="120000"/>
              </a:lnSpc>
            </a:pPr>
            <a:r>
              <a:rPr lang="zh-CN" altLang="en-US" sz="9600" dirty="0">
                <a:solidFill>
                  <a:schemeClr val="tx1">
                    <a:lumMod val="75000"/>
                    <a:lumOff val="25000"/>
                  </a:schemeClr>
                </a:solidFill>
                <a:latin typeface="方正有猫在_GBK" panose="02000000000000000000" pitchFamily="2" charset="-122"/>
                <a:ea typeface="方正有猫在_GBK" panose="02000000000000000000" pitchFamily="2" charset="-122"/>
              </a:rPr>
              <a:t>感谢参与</a:t>
            </a:r>
            <a:endParaRPr lang="zh-CN" altLang="en-US" sz="9600" dirty="0">
              <a:solidFill>
                <a:schemeClr val="tx1">
                  <a:lumMod val="75000"/>
                  <a:lumOff val="25000"/>
                </a:schemeClr>
              </a:solidFill>
              <a:latin typeface="方正有猫在_GBK" panose="02000000000000000000" pitchFamily="2" charset="-122"/>
              <a:ea typeface="方正有猫在_GBK" panose="020000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4"/>
                                        </p:tgtEl>
                                        <p:attrNameLst>
                                          <p:attrName>style.visibility</p:attrName>
                                        </p:attrNameLst>
                                      </p:cBhvr>
                                      <p:to>
                                        <p:strVal val="visible"/>
                                      </p:to>
                                    </p:set>
                                    <p:set>
                                      <p:cBhvr>
                                        <p:cTn id="7" dur="455" fill="hold">
                                          <p:stCondLst>
                                            <p:cond delay="0"/>
                                          </p:stCondLst>
                                        </p:cTn>
                                        <p:tgtEl>
                                          <p:spTgt spid="34"/>
                                        </p:tgtEl>
                                        <p:attrNameLst>
                                          <p:attrName>style.rotation</p:attrName>
                                        </p:attrNameLst>
                                      </p:cBhvr>
                                      <p:to>
                                        <p:strVal val="-45.0"/>
                                      </p:to>
                                    </p:set>
                                    <p:anim calcmode="lin" valueType="num">
                                      <p:cBhvr>
                                        <p:cTn id="8" dur="455" fill="hold">
                                          <p:stCondLst>
                                            <p:cond delay="455"/>
                                          </p:stCondLst>
                                        </p:cTn>
                                        <p:tgtEl>
                                          <p:spTgt spid="3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screen">
            <a:extLst>
              <a:ext uri="{28A0092B-C50C-407E-A947-70E740481C1C}">
                <a14:useLocalDpi xmlns:a14="http://schemas.microsoft.com/office/drawing/2010/main" val="0"/>
              </a:ext>
            </a:extLst>
          </a:blip>
          <a:srcRect l="-4580" r="43644"/>
          <a:stretch>
            <a:fillRect/>
          </a:stretch>
        </p:blipFill>
        <p:spPr>
          <a:xfrm>
            <a:off x="88900" y="219572"/>
            <a:ext cx="2699657" cy="6474513"/>
          </a:xfrm>
          <a:custGeom>
            <a:avLst/>
            <a:gdLst>
              <a:gd name="connsiteX0" fmla="*/ 0 w 2496770"/>
              <a:gd name="connsiteY0" fmla="*/ 0 h 6472742"/>
              <a:gd name="connsiteX1" fmla="*/ 2496770 w 2496770"/>
              <a:gd name="connsiteY1" fmla="*/ 0 h 6472742"/>
              <a:gd name="connsiteX2" fmla="*/ 2496770 w 2496770"/>
              <a:gd name="connsiteY2" fmla="*/ 4281713 h 6472742"/>
              <a:gd name="connsiteX3" fmla="*/ 769570 w 2496770"/>
              <a:gd name="connsiteY3" fmla="*/ 4281713 h 6472742"/>
              <a:gd name="connsiteX4" fmla="*/ 769570 w 2496770"/>
              <a:gd name="connsiteY4" fmla="*/ 6095999 h 6472742"/>
              <a:gd name="connsiteX5" fmla="*/ 2496770 w 2496770"/>
              <a:gd name="connsiteY5" fmla="*/ 6095999 h 6472742"/>
              <a:gd name="connsiteX6" fmla="*/ 2496770 w 2496770"/>
              <a:gd name="connsiteY6" fmla="*/ 6472742 h 6472742"/>
              <a:gd name="connsiteX7" fmla="*/ 0 w 2496770"/>
              <a:gd name="connsiteY7" fmla="*/ 6472742 h 64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770" h="6472742">
                <a:moveTo>
                  <a:pt x="0" y="0"/>
                </a:moveTo>
                <a:lnTo>
                  <a:pt x="2496770" y="0"/>
                </a:lnTo>
                <a:lnTo>
                  <a:pt x="2496770" y="4281713"/>
                </a:lnTo>
                <a:lnTo>
                  <a:pt x="769570" y="4281713"/>
                </a:lnTo>
                <a:lnTo>
                  <a:pt x="769570" y="6095999"/>
                </a:lnTo>
                <a:lnTo>
                  <a:pt x="2496770" y="6095999"/>
                </a:lnTo>
                <a:lnTo>
                  <a:pt x="2496770" y="6472742"/>
                </a:lnTo>
                <a:lnTo>
                  <a:pt x="0" y="6472742"/>
                </a:lnTo>
                <a:close/>
              </a:path>
            </a:pathLst>
          </a:custGeom>
        </p:spPr>
      </p:pic>
      <p:pic>
        <p:nvPicPr>
          <p:cNvPr id="15" name="图片 14"/>
          <p:cNvPicPr>
            <a:picLocks noChangeAspect="1"/>
          </p:cNvPicPr>
          <p:nvPr/>
        </p:nvPicPr>
        <p:blipFill>
          <a:blip r:embed="rId2" cstate="print"/>
          <a:stretch>
            <a:fillRect/>
          </a:stretch>
        </p:blipFill>
        <p:spPr>
          <a:xfrm>
            <a:off x="9651919" y="219823"/>
            <a:ext cx="1926503" cy="6474513"/>
          </a:xfrm>
          <a:prstGeom prst="rect">
            <a:avLst/>
          </a:prstGeom>
        </p:spPr>
      </p:pic>
      <p:grpSp>
        <p:nvGrpSpPr>
          <p:cNvPr id="17" name="组合 16"/>
          <p:cNvGrpSpPr/>
          <p:nvPr/>
        </p:nvGrpSpPr>
        <p:grpSpPr>
          <a:xfrm>
            <a:off x="4310261" y="1976128"/>
            <a:ext cx="4517261" cy="988629"/>
            <a:chOff x="3974544" y="1008636"/>
            <a:chExt cx="3387946" cy="741472"/>
          </a:xfrm>
        </p:grpSpPr>
        <p:grpSp>
          <p:nvGrpSpPr>
            <p:cNvPr id="18" name="组合 17"/>
            <p:cNvGrpSpPr/>
            <p:nvPr/>
          </p:nvGrpSpPr>
          <p:grpSpPr>
            <a:xfrm>
              <a:off x="3974544" y="1008636"/>
              <a:ext cx="741472" cy="741472"/>
              <a:chOff x="3059832" y="3339719"/>
              <a:chExt cx="3607562" cy="3607562"/>
            </a:xfrm>
          </p:grpSpPr>
          <p:sp>
            <p:nvSpPr>
              <p:cNvPr id="24" name="椭圆 23"/>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25" name="同心圆 69"/>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endParaRPr>
              </a:p>
            </p:txBody>
          </p:sp>
        </p:grpSp>
        <p:grpSp>
          <p:nvGrpSpPr>
            <p:cNvPr id="19" name="Group 5"/>
            <p:cNvGrpSpPr/>
            <p:nvPr/>
          </p:nvGrpSpPr>
          <p:grpSpPr>
            <a:xfrm>
              <a:off x="4039521" y="1170991"/>
              <a:ext cx="3322969" cy="530915"/>
              <a:chOff x="1598315" y="1418185"/>
              <a:chExt cx="4430626" cy="707886"/>
            </a:xfrm>
          </p:grpSpPr>
          <p:sp>
            <p:nvSpPr>
              <p:cNvPr id="20" name="TextBox 6"/>
              <p:cNvSpPr txBox="1"/>
              <p:nvPr/>
            </p:nvSpPr>
            <p:spPr>
              <a:xfrm>
                <a:off x="1598315" y="1418185"/>
                <a:ext cx="655949" cy="707886"/>
              </a:xfrm>
              <a:prstGeom prst="rect">
                <a:avLst/>
              </a:prstGeom>
              <a:noFill/>
            </p:spPr>
            <p:txBody>
              <a:bodyPr wrap="none" anchor="ct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rPr>
                  <a:t>01</a:t>
                </a:r>
                <a:endParaRPr kumimoji="0" lang="en-US" altLang="zh-CN" sz="5335"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22" name="TextBox 8"/>
              <p:cNvSpPr txBox="1"/>
              <p:nvPr/>
            </p:nvSpPr>
            <p:spPr>
              <a:xfrm>
                <a:off x="2066367" y="1670234"/>
                <a:ext cx="3962574" cy="242864"/>
              </a:xfrm>
              <a:prstGeom prst="rect">
                <a:avLst/>
              </a:prstGeom>
              <a:noFill/>
            </p:spPr>
            <p:txBody>
              <a:bodyPr wrap="none" lIns="480000" tIns="0" rIns="0" bIns="0" anchor="b" anchorCtr="0">
                <a:noAutofit/>
              </a:bodyPr>
              <a:lstStyle/>
              <a:p>
                <a:pPr lvl="0" algn="l">
                  <a:defRPr/>
                </a:pPr>
                <a:r>
                  <a:rPr lang="zh-CN" altLang="en-US" sz="2800" b="1" kern="0" dirty="0">
                    <a:latin typeface="汉仪南宫体简" panose="02010600000101010101" pitchFamily="2" charset="-122"/>
                    <a:ea typeface="汉仪南宫体简" panose="02010600000101010101" pitchFamily="2" charset="-122"/>
                    <a:cs typeface="+mn-ea"/>
                    <a:sym typeface="+mn-lt"/>
                  </a:rPr>
                  <a:t>自主餐点背后的意义</a:t>
                </a:r>
                <a:endParaRPr lang="zh-CN" altLang="en-US" sz="2800" b="1" kern="0" dirty="0">
                  <a:latin typeface="汉仪南宫体简" panose="02010600000101010101" pitchFamily="2" charset="-122"/>
                  <a:ea typeface="汉仪南宫体简" panose="02010600000101010101" pitchFamily="2" charset="-122"/>
                  <a:cs typeface="+mn-ea"/>
                  <a:sym typeface="+mn-lt"/>
                </a:endParaRPr>
              </a:p>
            </p:txBody>
          </p:sp>
        </p:grpSp>
      </p:grpSp>
      <p:grpSp>
        <p:nvGrpSpPr>
          <p:cNvPr id="26" name="组合 25"/>
          <p:cNvGrpSpPr/>
          <p:nvPr/>
        </p:nvGrpSpPr>
        <p:grpSpPr>
          <a:xfrm>
            <a:off x="4310261" y="3076786"/>
            <a:ext cx="4517896" cy="988629"/>
            <a:chOff x="3974544" y="1846512"/>
            <a:chExt cx="3388422" cy="741472"/>
          </a:xfrm>
        </p:grpSpPr>
        <p:grpSp>
          <p:nvGrpSpPr>
            <p:cNvPr id="27" name="组合 26"/>
            <p:cNvGrpSpPr/>
            <p:nvPr/>
          </p:nvGrpSpPr>
          <p:grpSpPr>
            <a:xfrm>
              <a:off x="3974544" y="1846512"/>
              <a:ext cx="741472" cy="741472"/>
              <a:chOff x="3059832" y="3339719"/>
              <a:chExt cx="3607562" cy="3607562"/>
            </a:xfrm>
          </p:grpSpPr>
          <p:sp>
            <p:nvSpPr>
              <p:cNvPr id="33" name="椭圆 32"/>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34" name="同心圆 69"/>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endParaRPr>
              </a:p>
            </p:txBody>
          </p:sp>
        </p:grpSp>
        <p:grpSp>
          <p:nvGrpSpPr>
            <p:cNvPr id="28" name="Group 10"/>
            <p:cNvGrpSpPr/>
            <p:nvPr/>
          </p:nvGrpSpPr>
          <p:grpSpPr>
            <a:xfrm>
              <a:off x="4039521" y="2008868"/>
              <a:ext cx="3323445" cy="530915"/>
              <a:chOff x="1598315" y="2786337"/>
              <a:chExt cx="4431261" cy="707886"/>
            </a:xfrm>
          </p:grpSpPr>
          <p:sp>
            <p:nvSpPr>
              <p:cNvPr id="29" name="TextBox 11"/>
              <p:cNvSpPr txBox="1"/>
              <p:nvPr/>
            </p:nvSpPr>
            <p:spPr>
              <a:xfrm>
                <a:off x="1598315" y="2786337"/>
                <a:ext cx="718466" cy="707886"/>
              </a:xfrm>
              <a:prstGeom prst="rect">
                <a:avLst/>
              </a:prstGeom>
              <a:noFill/>
            </p:spPr>
            <p:txBody>
              <a:bodyPr wrap="none" anchor="ct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a:ln>
                      <a:noFill/>
                    </a:ln>
                    <a:effectLst/>
                    <a:uLnTx/>
                    <a:uFillTx/>
                    <a:latin typeface="汉仪南宫体简" panose="02010600000101010101" pitchFamily="2" charset="-122"/>
                    <a:ea typeface="汉仪南宫体简" panose="02010600000101010101" pitchFamily="2" charset="-122"/>
                    <a:cs typeface="+mn-ea"/>
                    <a:sym typeface="+mn-lt"/>
                  </a:rPr>
                  <a:t>02</a:t>
                </a:r>
                <a:endParaRPr kumimoji="0" lang="en-US" altLang="zh-CN" sz="5335" b="0" i="0" u="none" strike="noStrike" kern="0" cap="none" spc="0" normalizeH="0" baseline="0" noProof="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31" name="TextBox 13"/>
              <p:cNvSpPr txBox="1"/>
              <p:nvPr/>
            </p:nvSpPr>
            <p:spPr>
              <a:xfrm>
                <a:off x="2067002" y="2967266"/>
                <a:ext cx="3962574" cy="242864"/>
              </a:xfrm>
              <a:prstGeom prst="rect">
                <a:avLst/>
              </a:prstGeom>
              <a:noFill/>
            </p:spPr>
            <p:txBody>
              <a:bodyPr wrap="none" lIns="480000" tIns="0" rIns="0" bIns="0" anchor="b" anchorCtr="0">
                <a:noAutofit/>
              </a:bodyPr>
              <a:lstStyle/>
              <a:p>
                <a:pPr lvl="0" algn="l">
                  <a:defRPr/>
                </a:pPr>
                <a:r>
                  <a:rPr lang="zh-CN" altLang="en-US" sz="2800" b="1" kern="0" dirty="0">
                    <a:latin typeface="汉仪南宫体简" panose="02010600000101010101" pitchFamily="2" charset="-122"/>
                    <a:ea typeface="汉仪南宫体简" panose="02010600000101010101" pitchFamily="2" charset="-122"/>
                    <a:cs typeface="+mn-ea"/>
                    <a:sym typeface="+mn-lt"/>
                  </a:rPr>
                  <a:t>研讨梳理</a:t>
                </a:r>
                <a:r>
                  <a:rPr lang="en-US" altLang="zh-CN" sz="2800" b="1" kern="0" dirty="0">
                    <a:latin typeface="汉仪南宫体简" panose="02010600000101010101" pitchFamily="2" charset="-122"/>
                    <a:ea typeface="汉仪南宫体简" panose="02010600000101010101" pitchFamily="2" charset="-122"/>
                    <a:cs typeface="+mn-ea"/>
                    <a:sym typeface="+mn-lt"/>
                  </a:rPr>
                  <a:t> </a:t>
                </a:r>
                <a:r>
                  <a:rPr lang="zh-CN" altLang="en-US" sz="2800" b="1" kern="0" dirty="0">
                    <a:latin typeface="汉仪南宫体简" panose="02010600000101010101" pitchFamily="2" charset="-122"/>
                    <a:ea typeface="汉仪南宫体简" panose="02010600000101010101" pitchFamily="2" charset="-122"/>
                    <a:cs typeface="+mn-ea"/>
                    <a:sym typeface="+mn-lt"/>
                  </a:rPr>
                  <a:t>分享交流</a:t>
                </a:r>
                <a:endParaRPr lang="zh-CN" altLang="en-US" sz="2800" b="1" kern="0" dirty="0">
                  <a:latin typeface="汉仪南宫体简" panose="02010600000101010101" pitchFamily="2" charset="-122"/>
                  <a:ea typeface="汉仪南宫体简" panose="02010600000101010101" pitchFamily="2" charset="-122"/>
                  <a:cs typeface="+mn-ea"/>
                  <a:sym typeface="+mn-lt"/>
                </a:endParaRPr>
              </a:p>
            </p:txBody>
          </p:sp>
        </p:grpSp>
      </p:grpSp>
      <p:grpSp>
        <p:nvGrpSpPr>
          <p:cNvPr id="35" name="组合 34"/>
          <p:cNvGrpSpPr/>
          <p:nvPr/>
        </p:nvGrpSpPr>
        <p:grpSpPr>
          <a:xfrm>
            <a:off x="4310261" y="4176809"/>
            <a:ext cx="4517261" cy="988629"/>
            <a:chOff x="3974544" y="2684388"/>
            <a:chExt cx="3387946" cy="741472"/>
          </a:xfrm>
        </p:grpSpPr>
        <p:grpSp>
          <p:nvGrpSpPr>
            <p:cNvPr id="36" name="组合 35"/>
            <p:cNvGrpSpPr/>
            <p:nvPr/>
          </p:nvGrpSpPr>
          <p:grpSpPr>
            <a:xfrm>
              <a:off x="3974544" y="2684388"/>
              <a:ext cx="741472" cy="741472"/>
              <a:chOff x="3059832" y="3339719"/>
              <a:chExt cx="3607562" cy="3607562"/>
            </a:xfrm>
          </p:grpSpPr>
          <p:sp>
            <p:nvSpPr>
              <p:cNvPr id="42" name="椭圆 41"/>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43" name="同心圆 69"/>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endParaRPr>
              </a:p>
            </p:txBody>
          </p:sp>
        </p:grpSp>
        <p:grpSp>
          <p:nvGrpSpPr>
            <p:cNvPr id="37" name="Group 15"/>
            <p:cNvGrpSpPr/>
            <p:nvPr/>
          </p:nvGrpSpPr>
          <p:grpSpPr>
            <a:xfrm>
              <a:off x="4039521" y="2846744"/>
              <a:ext cx="3322969" cy="530915"/>
              <a:chOff x="1598315" y="4154489"/>
              <a:chExt cx="4430626" cy="707886"/>
            </a:xfrm>
          </p:grpSpPr>
          <p:sp>
            <p:nvSpPr>
              <p:cNvPr id="38" name="TextBox 16"/>
              <p:cNvSpPr txBox="1"/>
              <p:nvPr/>
            </p:nvSpPr>
            <p:spPr>
              <a:xfrm>
                <a:off x="1598315" y="4154489"/>
                <a:ext cx="732893" cy="707886"/>
              </a:xfrm>
              <a:prstGeom prst="rect">
                <a:avLst/>
              </a:prstGeom>
              <a:noFill/>
            </p:spPr>
            <p:txBody>
              <a:bodyPr wrap="none" anchor="ctr">
                <a:normAutofit fontScale="85000" lnSpcReduction="20000"/>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5335"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rPr>
                  <a:t>03</a:t>
                </a:r>
                <a:endParaRPr kumimoji="0" lang="en-US" altLang="zh-CN" sz="5335" b="0" i="0" u="none" strike="noStrike" kern="0" cap="none" spc="0" normalizeH="0" baseline="0" noProof="0" dirty="0">
                  <a:ln>
                    <a:noFill/>
                  </a:ln>
                  <a:effectLst/>
                  <a:uLnTx/>
                  <a:uFillTx/>
                  <a:latin typeface="汉仪南宫体简" panose="02010600000101010101" pitchFamily="2" charset="-122"/>
                  <a:ea typeface="汉仪南宫体简" panose="02010600000101010101" pitchFamily="2" charset="-122"/>
                  <a:cs typeface="+mn-ea"/>
                  <a:sym typeface="+mn-lt"/>
                </a:endParaRPr>
              </a:p>
            </p:txBody>
          </p:sp>
          <p:sp>
            <p:nvSpPr>
              <p:cNvPr id="40" name="TextBox 18"/>
              <p:cNvSpPr txBox="1"/>
              <p:nvPr/>
            </p:nvSpPr>
            <p:spPr>
              <a:xfrm>
                <a:off x="2066367" y="4368438"/>
                <a:ext cx="3962574" cy="242864"/>
              </a:xfrm>
              <a:prstGeom prst="rect">
                <a:avLst/>
              </a:prstGeom>
              <a:noFill/>
            </p:spPr>
            <p:txBody>
              <a:bodyPr wrap="none" lIns="480000" tIns="0" rIns="0" bIns="0" anchor="b" anchorCtr="0">
                <a:noAutofit/>
              </a:bodyPr>
              <a:lstStyle/>
              <a:p>
                <a:pPr lvl="0" algn="l">
                  <a:defRPr/>
                </a:pPr>
                <a:r>
                  <a:rPr lang="zh-CN" altLang="en-US" sz="2800" b="1" kern="0" dirty="0">
                    <a:latin typeface="汉仪南宫体简" panose="02010600000101010101" pitchFamily="2" charset="-122"/>
                    <a:ea typeface="汉仪南宫体简" panose="02010600000101010101" pitchFamily="2" charset="-122"/>
                    <a:cs typeface="+mn-ea"/>
                    <a:sym typeface="+mn-lt"/>
                  </a:rPr>
                  <a:t>总结策略</a:t>
                </a:r>
                <a:r>
                  <a:rPr lang="en-US" altLang="zh-CN" sz="2800" b="1" kern="0" dirty="0">
                    <a:latin typeface="汉仪南宫体简" panose="02010600000101010101" pitchFamily="2" charset="-122"/>
                    <a:ea typeface="汉仪南宫体简" panose="02010600000101010101" pitchFamily="2" charset="-122"/>
                    <a:cs typeface="+mn-ea"/>
                    <a:sym typeface="+mn-lt"/>
                  </a:rPr>
                  <a:t> </a:t>
                </a:r>
                <a:r>
                  <a:rPr lang="zh-CN" altLang="en-US" sz="2800" b="1" kern="0" dirty="0">
                    <a:latin typeface="汉仪南宫体简" panose="02010600000101010101" pitchFamily="2" charset="-122"/>
                    <a:ea typeface="汉仪南宫体简" panose="02010600000101010101" pitchFamily="2" charset="-122"/>
                    <a:cs typeface="+mn-ea"/>
                    <a:sym typeface="+mn-lt"/>
                  </a:rPr>
                  <a:t>理念升华</a:t>
                </a:r>
                <a:endParaRPr lang="zh-CN" altLang="en-US" sz="2800" b="1" kern="0" dirty="0">
                  <a:latin typeface="汉仪南宫体简" panose="02010600000101010101" pitchFamily="2" charset="-122"/>
                  <a:ea typeface="汉仪南宫体简" panose="02010600000101010101" pitchFamily="2" charset="-122"/>
                  <a:cs typeface="+mn-ea"/>
                  <a:sym typeface="+mn-lt"/>
                </a:endParaRPr>
              </a:p>
            </p:txBody>
          </p:sp>
        </p:grpSp>
      </p:grpSp>
      <p:sp>
        <p:nvSpPr>
          <p:cNvPr id="53" name="矩形 52"/>
          <p:cNvSpPr/>
          <p:nvPr/>
        </p:nvSpPr>
        <p:spPr>
          <a:xfrm>
            <a:off x="1551629" y="2931162"/>
            <a:ext cx="2202931" cy="995209"/>
          </a:xfrm>
          <a:prstGeom prst="rect">
            <a:avLst/>
          </a:prstGeom>
        </p:spPr>
        <p:txBody>
          <a:bodyPr wrap="square">
            <a:spAutoFit/>
          </a:bodyPr>
          <a:lstStyle/>
          <a:p>
            <a:pPr defTabSz="1245235">
              <a:defRPr/>
            </a:pPr>
            <a:r>
              <a:rPr lang="zh-CN" altLang="en-US" sz="5865" b="1" kern="0" dirty="0">
                <a:latin typeface="汉仪南宫体简" panose="02010600000101010101" pitchFamily="2" charset="-122"/>
                <a:ea typeface="汉仪南宫体简" panose="02010600000101010101" pitchFamily="2" charset="-122"/>
                <a:cs typeface="+mn-ea"/>
                <a:sym typeface="+mn-lt"/>
              </a:rPr>
              <a:t>目 录</a:t>
            </a:r>
            <a:endParaRPr lang="zh-CN" altLang="en-US" sz="5865" b="1" kern="0" dirty="0">
              <a:latin typeface="汉仪南宫体简" panose="02010600000101010101" pitchFamily="2" charset="-122"/>
              <a:ea typeface="汉仪南宫体简" panose="0201060000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1+#ppt_w/2"/>
                                          </p:val>
                                        </p:tav>
                                        <p:tav tm="100000">
                                          <p:val>
                                            <p:strVal val="#ppt_x"/>
                                          </p:val>
                                        </p:tav>
                                      </p:tavLst>
                                    </p:anim>
                                    <p:anim calcmode="lin" valueType="num">
                                      <p:cBhvr additive="base">
                                        <p:cTn id="24"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5859780" y="601345"/>
            <a:ext cx="5540375" cy="1807210"/>
          </a:xfrm>
          <a:prstGeom prst="rect">
            <a:avLst/>
          </a:prstGeom>
        </p:spPr>
      </p:pic>
      <p:cxnSp>
        <p:nvCxnSpPr>
          <p:cNvPr id="9" name="PA_直接连接符 2"/>
          <p:cNvCxnSpPr/>
          <p:nvPr>
            <p:custDataLst>
              <p:tags r:id="rId3"/>
            </p:custDataLst>
          </p:nvPr>
        </p:nvCxnSpPr>
        <p:spPr>
          <a:xfrm>
            <a:off x="3853180" y="4559935"/>
            <a:ext cx="8054340" cy="120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A_MH_Entry_1"/>
          <p:cNvSpPr/>
          <p:nvPr>
            <p:custDataLst>
              <p:tags r:id="rId4"/>
            </p:custDataLst>
          </p:nvPr>
        </p:nvSpPr>
        <p:spPr>
          <a:xfrm>
            <a:off x="4451985" y="3602038"/>
            <a:ext cx="8622665" cy="83058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5400" b="1" dirty="0">
                <a:solidFill>
                  <a:srgbClr val="5A9782"/>
                </a:solidFill>
                <a:latin typeface="汉仪南宫体简" panose="02010600000101010101" pitchFamily="2" charset="-122"/>
                <a:ea typeface="汉仪南宫体简" panose="02010600000101010101" pitchFamily="2" charset="-122"/>
                <a:sym typeface="+mn-lt"/>
              </a:rPr>
              <a:t>自主餐点背后的意义</a:t>
            </a:r>
            <a:endParaRPr lang="zh-CN" altLang="en-US" sz="5400" b="1" dirty="0">
              <a:solidFill>
                <a:srgbClr val="5A9782"/>
              </a:solidFill>
              <a:latin typeface="汉仪南宫体简" panose="02010600000101010101" pitchFamily="2" charset="-122"/>
              <a:ea typeface="汉仪南宫体简" panose="02010600000101010101" pitchFamily="2" charset="-122"/>
              <a:sym typeface="+mn-lt"/>
            </a:endParaRPr>
          </a:p>
        </p:txBody>
      </p:sp>
      <p:pic>
        <p:nvPicPr>
          <p:cNvPr id="2" name="图片 1" descr="E:\十四五课题申报\徐惠芬的课题\第6周教研\自主餐点\IMG_6091.JPGIMG_6091"/>
          <p:cNvPicPr>
            <a:picLocks noChangeAspect="1"/>
          </p:cNvPicPr>
          <p:nvPr/>
        </p:nvPicPr>
        <p:blipFill>
          <a:blip r:embed="rId5"/>
          <a:srcRect/>
          <a:stretch>
            <a:fillRect/>
          </a:stretch>
        </p:blipFill>
        <p:spPr>
          <a:xfrm>
            <a:off x="357505" y="2550478"/>
            <a:ext cx="3912235" cy="29337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screen">
            <a:extLst>
              <a:ext uri="{28A0092B-C50C-407E-A947-70E740481C1C}">
                <a14:useLocalDpi xmlns:a14="http://schemas.microsoft.com/office/drawing/2010/main" val="0"/>
              </a:ext>
            </a:extLst>
          </a:blip>
          <a:srcRect l="-4580" r="43644"/>
          <a:stretch>
            <a:fillRect/>
          </a:stretch>
        </p:blipFill>
        <p:spPr>
          <a:xfrm>
            <a:off x="88900" y="219572"/>
            <a:ext cx="2699657" cy="6474513"/>
          </a:xfrm>
          <a:custGeom>
            <a:avLst/>
            <a:gdLst>
              <a:gd name="connsiteX0" fmla="*/ 0 w 2496770"/>
              <a:gd name="connsiteY0" fmla="*/ 0 h 6472742"/>
              <a:gd name="connsiteX1" fmla="*/ 2496770 w 2496770"/>
              <a:gd name="connsiteY1" fmla="*/ 0 h 6472742"/>
              <a:gd name="connsiteX2" fmla="*/ 2496770 w 2496770"/>
              <a:gd name="connsiteY2" fmla="*/ 4281713 h 6472742"/>
              <a:gd name="connsiteX3" fmla="*/ 769570 w 2496770"/>
              <a:gd name="connsiteY3" fmla="*/ 4281713 h 6472742"/>
              <a:gd name="connsiteX4" fmla="*/ 769570 w 2496770"/>
              <a:gd name="connsiteY4" fmla="*/ 6095999 h 6472742"/>
              <a:gd name="connsiteX5" fmla="*/ 2496770 w 2496770"/>
              <a:gd name="connsiteY5" fmla="*/ 6095999 h 6472742"/>
              <a:gd name="connsiteX6" fmla="*/ 2496770 w 2496770"/>
              <a:gd name="connsiteY6" fmla="*/ 6472742 h 6472742"/>
              <a:gd name="connsiteX7" fmla="*/ 0 w 2496770"/>
              <a:gd name="connsiteY7" fmla="*/ 6472742 h 64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6770" h="6472742">
                <a:moveTo>
                  <a:pt x="0" y="0"/>
                </a:moveTo>
                <a:lnTo>
                  <a:pt x="2496770" y="0"/>
                </a:lnTo>
                <a:lnTo>
                  <a:pt x="2496770" y="4281713"/>
                </a:lnTo>
                <a:lnTo>
                  <a:pt x="769570" y="4281713"/>
                </a:lnTo>
                <a:lnTo>
                  <a:pt x="769570" y="6095999"/>
                </a:lnTo>
                <a:lnTo>
                  <a:pt x="2496770" y="6095999"/>
                </a:lnTo>
                <a:lnTo>
                  <a:pt x="2496770" y="6472742"/>
                </a:lnTo>
                <a:lnTo>
                  <a:pt x="0" y="6472742"/>
                </a:lnTo>
                <a:close/>
              </a:path>
            </a:pathLst>
          </a:custGeom>
        </p:spPr>
      </p:pic>
      <p:sp>
        <p:nvSpPr>
          <p:cNvPr id="2" name="文本框 1"/>
          <p:cNvSpPr txBox="1"/>
          <p:nvPr/>
        </p:nvSpPr>
        <p:spPr>
          <a:xfrm>
            <a:off x="1573530" y="1508760"/>
            <a:ext cx="9581515" cy="4890135"/>
          </a:xfrm>
          <a:prstGeom prst="rect">
            <a:avLst/>
          </a:prstGeom>
          <a:noFill/>
        </p:spPr>
        <p:txBody>
          <a:bodyPr wrap="square" rtlCol="0" anchor="ctr">
            <a:spAutoFit/>
          </a:bodyPr>
          <a:p>
            <a:pPr algn="l">
              <a:lnSpc>
                <a:spcPct val="120000"/>
              </a:lnSpc>
            </a:pPr>
            <a:r>
              <a:rPr lang="en-US" altLang="zh-CN" sz="2800" b="1" dirty="0" smtClean="0">
                <a:solidFill>
                  <a:schemeClr val="tx1">
                    <a:lumMod val="75000"/>
                    <a:lumOff val="25000"/>
                  </a:schemeClr>
                </a:solidFill>
                <a:latin typeface="楷体" panose="02010609060101010101" charset="-122"/>
                <a:ea typeface="楷体" panose="02010609060101010101" charset="-122"/>
                <a:cs typeface="楷体" panose="02010609060101010101" charset="-122"/>
              </a:rPr>
              <a:t>  </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支架4：</a:t>
            </a:r>
            <a:r>
              <a:rPr lang="zh-CN" altLang="en-US" sz="2800" b="1" dirty="0" smtClean="0">
                <a:solidFill>
                  <a:schemeClr val="tx1"/>
                </a:solidFill>
                <a:latin typeface="楷体" panose="02010609060101010101" charset="-122"/>
                <a:ea typeface="楷体" panose="02010609060101010101" charset="-122"/>
                <a:cs typeface="楷体" panose="02010609060101010101" charset="-122"/>
              </a:rPr>
              <a:t>在考虑年龄特点的基础上，尝试各个生活环节的自我服务和独立完成。从儿童入园独自进入幼儿园和教室开始，餐点、饮水、如厕、穿衣、叠被、用具整理等，充分利用各个生活环节落实《指南》目标，在保障安全的基础上，合理安排教师站位、优化观察与指导行为。</a:t>
            </a:r>
            <a:endParaRPr lang="zh-CN" altLang="en-US" sz="28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en-US" altLang="zh-CN" sz="2800" b="1" dirty="0" smtClean="0">
                <a:solidFill>
                  <a:srgbClr val="FF0000"/>
                </a:solidFill>
                <a:latin typeface="楷体" panose="02010609060101010101" charset="-122"/>
                <a:ea typeface="楷体" panose="02010609060101010101" charset="-122"/>
                <a:cs typeface="楷体" panose="02010609060101010101" charset="-122"/>
              </a:rPr>
              <a:t>   </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要求：</a:t>
            </a:r>
            <a:r>
              <a:rPr lang="zh-CN" altLang="en-US" sz="2800" b="1" dirty="0" smtClean="0">
                <a:solidFill>
                  <a:srgbClr val="0070C0"/>
                </a:solidFill>
                <a:latin typeface="楷体" panose="02010609060101010101" charset="-122"/>
                <a:ea typeface="楷体" panose="02010609060101010101" charset="-122"/>
                <a:cs typeface="楷体" panose="02010609060101010101" charset="-122"/>
              </a:rPr>
              <a:t>以</a:t>
            </a:r>
            <a:r>
              <a:rPr lang="zh-CN" altLang="en-US" sz="3600" b="1" dirty="0" smtClean="0">
                <a:solidFill>
                  <a:srgbClr val="7030A0"/>
                </a:solidFill>
                <a:latin typeface="楷体" panose="02010609060101010101" charset="-122"/>
                <a:ea typeface="楷体" panose="02010609060101010101" charset="-122"/>
                <a:cs typeface="楷体" panose="02010609060101010101" charset="-122"/>
              </a:rPr>
              <a:t>学习视角</a:t>
            </a:r>
            <a:r>
              <a:rPr lang="zh-CN" altLang="en-US" sz="2800" b="1" dirty="0" smtClean="0">
                <a:solidFill>
                  <a:srgbClr val="0070C0"/>
                </a:solidFill>
                <a:latin typeface="楷体" panose="02010609060101010101" charset="-122"/>
                <a:ea typeface="楷体" panose="02010609060101010101" charset="-122"/>
                <a:cs typeface="楷体" panose="02010609060101010101" charset="-122"/>
              </a:rPr>
              <a:t>对待儿童的生活自理，提供</a:t>
            </a:r>
            <a:r>
              <a:rPr lang="zh-CN" altLang="en-US" sz="2800" b="1" dirty="0" smtClean="0">
                <a:solidFill>
                  <a:srgbClr val="7030A0"/>
                </a:solidFill>
                <a:latin typeface="楷体" panose="02010609060101010101" charset="-122"/>
                <a:ea typeface="楷体" panose="02010609060101010101" charset="-122"/>
                <a:cs typeface="楷体" panose="02010609060101010101" charset="-122"/>
              </a:rPr>
              <a:t>充足的时间、宽松的氛围</a:t>
            </a:r>
            <a:r>
              <a:rPr lang="zh-CN" altLang="en-US" sz="2800" b="1" dirty="0" smtClean="0">
                <a:solidFill>
                  <a:srgbClr val="0070C0"/>
                </a:solidFill>
                <a:latin typeface="楷体" panose="02010609060101010101" charset="-122"/>
                <a:ea typeface="楷体" panose="02010609060101010101" charset="-122"/>
                <a:cs typeface="楷体" panose="02010609060101010101" charset="-122"/>
              </a:rPr>
              <a:t>，</a:t>
            </a:r>
            <a:r>
              <a:rPr lang="zh-CN" altLang="en-US" sz="2800" b="1" dirty="0" smtClean="0">
                <a:solidFill>
                  <a:srgbClr val="FF0000"/>
                </a:solidFill>
                <a:latin typeface="楷体" panose="02010609060101010101" charset="-122"/>
                <a:ea typeface="楷体" panose="02010609060101010101" charset="-122"/>
                <a:cs typeface="楷体" panose="02010609060101010101" charset="-122"/>
              </a:rPr>
              <a:t>减少不必要的干预</a:t>
            </a:r>
            <a:r>
              <a:rPr lang="zh-CN" altLang="en-US" sz="2800" b="1" dirty="0" smtClean="0">
                <a:solidFill>
                  <a:srgbClr val="0070C0"/>
                </a:solidFill>
                <a:latin typeface="楷体" panose="02010609060101010101" charset="-122"/>
                <a:ea typeface="楷体" panose="02010609060101010101" charset="-122"/>
                <a:cs typeface="楷体" panose="02010609060101010101" charset="-122"/>
              </a:rPr>
              <a:t>，</a:t>
            </a:r>
            <a:r>
              <a:rPr lang="zh-CN" altLang="en-US" sz="2800" b="1" dirty="0" smtClean="0">
                <a:solidFill>
                  <a:srgbClr val="00B050"/>
                </a:solidFill>
                <a:latin typeface="楷体" panose="02010609060101010101" charset="-122"/>
                <a:ea typeface="楷体" panose="02010609060101010101" charset="-122"/>
                <a:cs typeface="楷体" panose="02010609060101010101" charset="-122"/>
              </a:rPr>
              <a:t>支持儿童制定合理的规则</a:t>
            </a:r>
            <a:r>
              <a:rPr lang="zh-CN" altLang="en-US" sz="2800" b="1" dirty="0" smtClean="0">
                <a:solidFill>
                  <a:srgbClr val="0070C0"/>
                </a:solidFill>
                <a:latin typeface="楷体" panose="02010609060101010101" charset="-122"/>
                <a:ea typeface="楷体" panose="02010609060101010101" charset="-122"/>
                <a:cs typeface="楷体" panose="02010609060101010101" charset="-122"/>
              </a:rPr>
              <a:t>，学习自我服务、自我管理，培养儿童独立处理问题的能力。</a:t>
            </a:r>
            <a:endParaRPr lang="zh-CN" altLang="en-US" sz="2800" b="1" dirty="0" smtClean="0">
              <a:solidFill>
                <a:srgbClr val="0070C0"/>
              </a:solidFill>
              <a:latin typeface="楷体" panose="02010609060101010101" charset="-122"/>
              <a:ea typeface="楷体" panose="02010609060101010101" charset="-122"/>
              <a:cs typeface="楷体" panose="02010609060101010101" charset="-122"/>
            </a:endParaRPr>
          </a:p>
        </p:txBody>
      </p:sp>
      <p:sp>
        <p:nvSpPr>
          <p:cNvPr id="10" name="PA_MH_Entry_1"/>
          <p:cNvSpPr/>
          <p:nvPr>
            <p:custDataLst>
              <p:tags r:id="rId2"/>
            </p:custDataLst>
          </p:nvPr>
        </p:nvSpPr>
        <p:spPr>
          <a:xfrm>
            <a:off x="635000" y="401003"/>
            <a:ext cx="10781665" cy="110744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（1）重温“课程游戏化第二步支架”：</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 </a:t>
            </a:r>
            <a:r>
              <a:rPr lang="en-US" altLang="zh-CN" sz="3600" b="1" dirty="0">
                <a:solidFill>
                  <a:srgbClr val="5A9782"/>
                </a:solidFill>
                <a:latin typeface="汉仪南宫体简" panose="02010600000101010101" pitchFamily="2" charset="-122"/>
                <a:ea typeface="汉仪南宫体简" panose="02010600000101010101" pitchFamily="2" charset="-122"/>
                <a:sym typeface="+mn-lt"/>
              </a:rPr>
              <a:t>        </a:t>
            </a: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改造我们的专业知识和能力结构中的支架4。</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p:txBody>
      </p:sp>
      <p:pic>
        <p:nvPicPr>
          <p:cNvPr id="27" name="图片 26"/>
          <p:cNvPicPr>
            <a:picLocks noChangeAspect="1"/>
          </p:cNvPicPr>
          <p:nvPr/>
        </p:nvPicPr>
        <p:blipFill rotWithShape="1">
          <a:blip r:embed="rId3" cstate="screen">
            <a:extLst>
              <a:ext uri="{28A0092B-C50C-407E-A947-70E740481C1C}">
                <a14:useLocalDpi xmlns:a14="http://schemas.microsoft.com/office/drawing/2010/main" val="0"/>
              </a:ext>
            </a:extLst>
          </a:blip>
          <a:srcRect l="70119" t="74845"/>
          <a:stretch>
            <a:fillRect/>
          </a:stretch>
        </p:blipFill>
        <p:spPr>
          <a:xfrm>
            <a:off x="9455150" y="5410835"/>
            <a:ext cx="2621280" cy="12242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_MH_Entry_1"/>
          <p:cNvSpPr/>
          <p:nvPr>
            <p:custDataLst>
              <p:tags r:id="rId1"/>
            </p:custDataLst>
          </p:nvPr>
        </p:nvSpPr>
        <p:spPr>
          <a:xfrm>
            <a:off x="800735" y="535940"/>
            <a:ext cx="10907395"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FF0000"/>
                </a:solidFill>
                <a:latin typeface="楷体" panose="02010609060101010101" charset="-122"/>
                <a:ea typeface="楷体" panose="02010609060101010101" charset="-122"/>
                <a:sym typeface="+mn-lt"/>
              </a:rPr>
              <a:t>思考：自主餐点蕴含着哪些价值？</a:t>
            </a:r>
            <a:endParaRPr lang="zh-CN" altLang="en-US" sz="3600" b="1" dirty="0">
              <a:solidFill>
                <a:srgbClr val="FF0000"/>
              </a:solidFill>
              <a:latin typeface="楷体" panose="02010609060101010101" charset="-122"/>
              <a:ea typeface="楷体" panose="02010609060101010101" charset="-122"/>
              <a:sym typeface="+mn-lt"/>
            </a:endParaRPr>
          </a:p>
        </p:txBody>
      </p:sp>
      <p:sp>
        <p:nvSpPr>
          <p:cNvPr id="3" name="文本框 2"/>
          <p:cNvSpPr txBox="1"/>
          <p:nvPr/>
        </p:nvSpPr>
        <p:spPr>
          <a:xfrm>
            <a:off x="704850" y="1005523"/>
            <a:ext cx="10295255" cy="5407660"/>
          </a:xfrm>
          <a:prstGeom prst="rect">
            <a:avLst/>
          </a:prstGeom>
          <a:noFill/>
        </p:spPr>
        <p:txBody>
          <a:bodyPr wrap="square" rtlCol="0" anchor="ctr">
            <a:spAutoFit/>
          </a:bodyPr>
          <a:p>
            <a:pPr algn="l">
              <a:lnSpc>
                <a:spcPct val="120000"/>
              </a:lnSpc>
            </a:pPr>
            <a:r>
              <a:rPr lang="zh-CN" altLang="en-US" sz="3600" b="1" dirty="0" smtClean="0">
                <a:solidFill>
                  <a:srgbClr val="C00000"/>
                </a:solidFill>
                <a:latin typeface="楷体" panose="02010609060101010101" charset="-122"/>
                <a:ea typeface="楷体" panose="02010609060101010101" charset="-122"/>
                <a:cs typeface="楷体" panose="02010609060101010101" charset="-122"/>
              </a:rPr>
              <a:t>对于教师</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a:t>
            </a:r>
            <a:r>
              <a:rPr lang="zh-CN" altLang="en-US" sz="2400" b="1" dirty="0" smtClean="0">
                <a:solidFill>
                  <a:srgbClr val="00B0F0"/>
                </a:solidFill>
                <a:latin typeface="楷体" panose="02010609060101010101" charset="-122"/>
                <a:ea typeface="楷体" panose="02010609060101010101" charset="-122"/>
                <a:cs typeface="楷体" panose="02010609060101010101" charset="-122"/>
              </a:rPr>
              <a:t>重塑儿童观</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实施自主餐点可以让我们有机会重新认识幼儿、发现幼儿，认识幼儿强大的自主能力，使教师充分认识到生活环节对于幼儿学习与发展的意义，进而改变我们的儿童观，并把这种儿童观迁移到幼儿园课程实施的其他方面。</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zh-CN" altLang="en-US" sz="3600" b="1" dirty="0" smtClean="0">
                <a:solidFill>
                  <a:srgbClr val="C00000"/>
                </a:solidFill>
                <a:latin typeface="楷体" panose="02010609060101010101" charset="-122"/>
                <a:ea typeface="楷体" panose="02010609060101010101" charset="-122"/>
                <a:cs typeface="楷体" panose="02010609060101010101" charset="-122"/>
              </a:rPr>
              <a:t>对于幼儿</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a:t>
            </a:r>
            <a:r>
              <a:rPr lang="zh-CN" altLang="en-US" sz="2400" b="1" dirty="0" smtClean="0">
                <a:solidFill>
                  <a:srgbClr val="00B0F0"/>
                </a:solidFill>
                <a:latin typeface="楷体" panose="02010609060101010101" charset="-122"/>
                <a:ea typeface="楷体" panose="02010609060101010101" charset="-122"/>
                <a:cs typeface="楷体" panose="02010609060101010101" charset="-122"/>
              </a:rPr>
              <a:t>经验在发生</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zh-CN" altLang="en-US" sz="2400" b="1" dirty="0" smtClean="0">
                <a:solidFill>
                  <a:srgbClr val="00B050"/>
                </a:solidFill>
                <a:latin typeface="楷体" panose="02010609060101010101" charset="-122"/>
                <a:ea typeface="楷体" panose="02010609060101010101" charset="-122"/>
                <a:cs typeface="楷体" panose="02010609060101010101" charset="-122"/>
              </a:rPr>
              <a:t>认知上：</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建立对不同食物认知；</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zh-CN" altLang="en-US" sz="2400" b="1" dirty="0" smtClean="0">
                <a:solidFill>
                  <a:srgbClr val="00B050"/>
                </a:solidFill>
                <a:latin typeface="楷体" panose="02010609060101010101" charset="-122"/>
                <a:ea typeface="楷体" panose="02010609060101010101" charset="-122"/>
                <a:cs typeface="楷体" panose="02010609060101010101" charset="-122"/>
              </a:rPr>
              <a:t>情感上：</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激发了孩子们快乐餐点的情绪，培养他们与食物之间的情感；</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zh-CN" altLang="en-US" sz="2400" b="1" dirty="0" smtClean="0">
                <a:solidFill>
                  <a:srgbClr val="00B050"/>
                </a:solidFill>
                <a:latin typeface="楷体" panose="02010609060101010101" charset="-122"/>
                <a:ea typeface="楷体" panose="02010609060101010101" charset="-122"/>
                <a:cs typeface="楷体" panose="02010609060101010101" charset="-122"/>
              </a:rPr>
              <a:t>技能上：</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掌握自我服务的能力，提高了幼儿自理能力，促进了幼儿良好生活习惯的培养；</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a:p>
            <a:pPr algn="l">
              <a:lnSpc>
                <a:spcPct val="120000"/>
              </a:lnSpc>
            </a:pPr>
            <a:r>
              <a:rPr lang="zh-CN" altLang="en-US" sz="2400" b="1" dirty="0" smtClean="0">
                <a:solidFill>
                  <a:srgbClr val="00B050"/>
                </a:solidFill>
                <a:latin typeface="楷体" panose="02010609060101010101" charset="-122"/>
                <a:ea typeface="楷体" panose="02010609060101010101" charset="-122"/>
                <a:cs typeface="楷体" panose="02010609060101010101" charset="-122"/>
              </a:rPr>
              <a:t>社会性发展上：</a:t>
            </a:r>
            <a:r>
              <a:rPr lang="zh-CN" altLang="en-US" sz="2400" b="1" dirty="0" smtClean="0">
                <a:solidFill>
                  <a:schemeClr val="tx1"/>
                </a:solidFill>
                <a:latin typeface="楷体" panose="02010609060101010101" charset="-122"/>
                <a:ea typeface="楷体" panose="02010609060101010101" charset="-122"/>
                <a:cs typeface="楷体" panose="02010609060101010101" charset="-122"/>
              </a:rPr>
              <a:t>学习进餐时的基本礼仪，学会在进餐时与人适度交流，也是幼儿进入成人世界必备的素养和能力让幼儿享受进餐的快乐和愉悦。</a:t>
            </a:r>
            <a:endParaRPr lang="zh-CN" altLang="en-US" sz="2400" b="1" dirty="0" smtClean="0">
              <a:solidFill>
                <a:schemeClr val="tx1"/>
              </a:solidFill>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custDataLst>
              <p:tags r:id="rId2"/>
            </p:custDataLst>
          </p:nvPr>
        </p:nvPicPr>
        <p:blipFill>
          <a:blip r:embed="rId3">
            <a:clrChange>
              <a:clrFrom>
                <a:srgbClr val="F8F8F9">
                  <a:alpha val="100000"/>
                </a:srgbClr>
              </a:clrFrom>
              <a:clrTo>
                <a:srgbClr val="F8F8F9">
                  <a:alpha val="100000"/>
                  <a:alpha val="0"/>
                </a:srgbClr>
              </a:clrTo>
            </a:clrChange>
          </a:blip>
          <a:stretch>
            <a:fillRect/>
          </a:stretch>
        </p:blipFill>
        <p:spPr>
          <a:xfrm>
            <a:off x="5049520" y="2774315"/>
            <a:ext cx="3327400" cy="1085215"/>
          </a:xfrm>
          <a:prstGeom prst="rect">
            <a:avLst/>
          </a:prstGeom>
        </p:spPr>
      </p:pic>
      <p:pic>
        <p:nvPicPr>
          <p:cNvPr id="15" name="图片 14"/>
          <p:cNvPicPr>
            <a:picLocks noChangeAspect="1"/>
          </p:cNvPicPr>
          <p:nvPr/>
        </p:nvPicPr>
        <p:blipFill>
          <a:blip r:embed="rId4" cstate="print"/>
          <a:stretch>
            <a:fillRect/>
          </a:stretch>
        </p:blipFill>
        <p:spPr>
          <a:xfrm>
            <a:off x="9665889" y="191883"/>
            <a:ext cx="1926503" cy="64745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5846445" y="345440"/>
            <a:ext cx="5540375" cy="1807210"/>
          </a:xfrm>
          <a:prstGeom prst="rect">
            <a:avLst/>
          </a:prstGeom>
        </p:spPr>
      </p:pic>
      <p:cxnSp>
        <p:nvCxnSpPr>
          <p:cNvPr id="9" name="PA_直接连接符 2"/>
          <p:cNvCxnSpPr/>
          <p:nvPr>
            <p:custDataLst>
              <p:tags r:id="rId3"/>
            </p:custDataLst>
          </p:nvPr>
        </p:nvCxnSpPr>
        <p:spPr>
          <a:xfrm flipV="1">
            <a:off x="5264150" y="3990975"/>
            <a:ext cx="5862320" cy="5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图片 4" descr="E:\十四五课题申报\徐惠芬的课题\第6周教研\自主餐点\IMG_6090.JPGIMG_6090"/>
          <p:cNvPicPr>
            <a:picLocks noChangeAspect="1"/>
          </p:cNvPicPr>
          <p:nvPr>
            <p:custDataLst>
              <p:tags r:id="rId4"/>
            </p:custDataLst>
          </p:nvPr>
        </p:nvPicPr>
        <p:blipFill>
          <a:blip r:embed="rId5"/>
          <a:srcRect/>
          <a:stretch>
            <a:fillRect/>
          </a:stretch>
        </p:blipFill>
        <p:spPr>
          <a:xfrm>
            <a:off x="524510" y="1244918"/>
            <a:ext cx="4291330" cy="3218815"/>
          </a:xfrm>
          <a:prstGeom prst="ellipse">
            <a:avLst/>
          </a:prstGeom>
        </p:spPr>
      </p:pic>
      <p:sp>
        <p:nvSpPr>
          <p:cNvPr id="2" name="PA_MH_Entry_1"/>
          <p:cNvSpPr/>
          <p:nvPr>
            <p:custDataLst>
              <p:tags r:id="rId6"/>
            </p:custDataLst>
          </p:nvPr>
        </p:nvSpPr>
        <p:spPr>
          <a:xfrm>
            <a:off x="5264245" y="3003251"/>
            <a:ext cx="6857305" cy="875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5690" b="1" dirty="0">
                <a:solidFill>
                  <a:srgbClr val="5A9782"/>
                </a:solidFill>
                <a:latin typeface="汉仪南宫体简" panose="02010600000101010101" pitchFamily="2" charset="-122"/>
                <a:ea typeface="汉仪南宫体简" panose="02010600000101010101" pitchFamily="2" charset="-122"/>
                <a:sym typeface="+mn-lt"/>
              </a:rPr>
              <a:t>研讨梳理</a:t>
            </a:r>
            <a:r>
              <a:rPr lang="en-US" altLang="zh-CN" sz="5690" b="1" dirty="0">
                <a:solidFill>
                  <a:srgbClr val="5A9782"/>
                </a:solidFill>
                <a:latin typeface="汉仪南宫体简" panose="02010600000101010101" pitchFamily="2" charset="-122"/>
                <a:ea typeface="汉仪南宫体简" panose="02010600000101010101" pitchFamily="2" charset="-122"/>
                <a:sym typeface="+mn-lt"/>
              </a:rPr>
              <a:t> </a:t>
            </a:r>
            <a:r>
              <a:rPr lang="zh-CN" altLang="en-US" sz="5690" b="1" dirty="0">
                <a:solidFill>
                  <a:srgbClr val="5A9782"/>
                </a:solidFill>
                <a:latin typeface="汉仪南宫体简" panose="02010600000101010101" pitchFamily="2" charset="-122"/>
                <a:ea typeface="汉仪南宫体简" panose="02010600000101010101" pitchFamily="2" charset="-122"/>
                <a:sym typeface="+mn-lt"/>
              </a:rPr>
              <a:t>分享交流</a:t>
            </a:r>
            <a:endParaRPr lang="zh-CN" altLang="en-US" sz="5690" b="1" dirty="0">
              <a:solidFill>
                <a:srgbClr val="5A9782"/>
              </a:solidFill>
              <a:latin typeface="汉仪南宫体简" panose="02010600000101010101" pitchFamily="2" charset="-122"/>
              <a:ea typeface="汉仪南宫体简" panose="02010600000101010101" pitchFamily="2" charset="-122"/>
              <a:sym typeface="+mn-lt"/>
            </a:endParaRPr>
          </a:p>
        </p:txBody>
      </p:sp>
      <p:sp>
        <p:nvSpPr>
          <p:cNvPr id="4" name="文本框 3"/>
          <p:cNvSpPr txBox="1"/>
          <p:nvPr/>
        </p:nvSpPr>
        <p:spPr>
          <a:xfrm>
            <a:off x="1235710" y="4367213"/>
            <a:ext cx="9719945" cy="2490470"/>
          </a:xfrm>
          <a:prstGeom prst="rect">
            <a:avLst/>
          </a:prstGeom>
          <a:noFill/>
        </p:spPr>
        <p:txBody>
          <a:bodyPr wrap="square" rtlCol="0" anchor="ctr">
            <a:spAutoFit/>
          </a:bodyPr>
          <a:p>
            <a:pPr algn="l">
              <a:lnSpc>
                <a:spcPct val="120000"/>
              </a:lnSpc>
            </a:pPr>
            <a:r>
              <a:rPr lang="zh-CN" altLang="en-US" sz="2800" dirty="0" smtClean="0">
                <a:solidFill>
                  <a:srgbClr val="FF0000"/>
                </a:solidFill>
              </a:rPr>
              <a:t>研讨点：</a:t>
            </a:r>
            <a:endParaRPr lang="zh-CN" altLang="en-US" sz="2800" dirty="0" smtClean="0">
              <a:solidFill>
                <a:srgbClr val="FF0000"/>
              </a:solidFill>
            </a:endParaRPr>
          </a:p>
          <a:p>
            <a:pPr algn="l">
              <a:lnSpc>
                <a:spcPct val="120000"/>
              </a:lnSpc>
            </a:pPr>
            <a:r>
              <a:rPr lang="en-US" altLang="zh-CN" sz="2800" dirty="0" smtClean="0">
                <a:solidFill>
                  <a:schemeClr val="tx1">
                    <a:lumMod val="75000"/>
                    <a:lumOff val="25000"/>
                  </a:schemeClr>
                </a:solidFill>
              </a:rPr>
              <a:t>       </a:t>
            </a:r>
            <a:r>
              <a:rPr lang="zh-CN" altLang="en-US" sz="2800" dirty="0" smtClean="0">
                <a:solidFill>
                  <a:schemeClr val="tx1">
                    <a:lumMod val="75000"/>
                    <a:lumOff val="25000"/>
                  </a:schemeClr>
                </a:solidFill>
                <a:latin typeface="楷体" panose="02010609060101010101" charset="-122"/>
                <a:ea typeface="楷体" panose="02010609060101010101" charset="-122"/>
              </a:rPr>
              <a:t>对照《指南》中不同年龄段的发展目标，探讨当下班级自主餐点推进中教师的为（支持）与不为（放手），分享本年级组富有层次的、个性化的自主餐点实施策略。</a:t>
            </a:r>
            <a:endParaRPr lang="zh-CN" altLang="en-US" sz="2800" dirty="0" smtClean="0">
              <a:solidFill>
                <a:schemeClr val="tx1">
                  <a:lumMod val="75000"/>
                  <a:lumOff val="25000"/>
                </a:schemeClr>
              </a:solidFill>
              <a:latin typeface="楷体" panose="02010609060101010101" charset="-122"/>
              <a:ea typeface="楷体" panose="02010609060101010101" charset="-122"/>
            </a:endParaRPr>
          </a:p>
          <a:p>
            <a:pPr algn="l">
              <a:lnSpc>
                <a:spcPct val="120000"/>
              </a:lnSpc>
            </a:pPr>
            <a:r>
              <a:rPr lang="zh-CN" altLang="en-US" dirty="0" smtClean="0">
                <a:solidFill>
                  <a:schemeClr val="tx1">
                    <a:lumMod val="75000"/>
                    <a:lumOff val="25000"/>
                  </a:schemeClr>
                </a:solidFill>
              </a:rPr>
              <a:t>   </a:t>
            </a:r>
            <a:endParaRPr lang="zh-CN" altLang="en-US" dirty="0" smtClean="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5846445" y="345440"/>
            <a:ext cx="5540375" cy="1807210"/>
          </a:xfrm>
          <a:prstGeom prst="rect">
            <a:avLst/>
          </a:prstGeom>
        </p:spPr>
      </p:pic>
      <p:cxnSp>
        <p:nvCxnSpPr>
          <p:cNvPr id="9" name="PA_直接连接符 2"/>
          <p:cNvCxnSpPr/>
          <p:nvPr>
            <p:custDataLst>
              <p:tags r:id="rId3"/>
            </p:custDataLst>
          </p:nvPr>
        </p:nvCxnSpPr>
        <p:spPr>
          <a:xfrm flipV="1">
            <a:off x="5264150" y="3990975"/>
            <a:ext cx="5882640" cy="5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图片 4" descr="E:\十四五课题申报\徐惠芬的课题\第6周教研\自主餐点\IMG_4215.JPGIMG_4215"/>
          <p:cNvPicPr>
            <a:picLocks noChangeAspect="1"/>
          </p:cNvPicPr>
          <p:nvPr>
            <p:custDataLst>
              <p:tags r:id="rId4"/>
            </p:custDataLst>
          </p:nvPr>
        </p:nvPicPr>
        <p:blipFill>
          <a:blip r:embed="rId5"/>
          <a:srcRect/>
          <a:stretch>
            <a:fillRect/>
          </a:stretch>
        </p:blipFill>
        <p:spPr>
          <a:xfrm>
            <a:off x="490855" y="1914525"/>
            <a:ext cx="4601210" cy="3451225"/>
          </a:xfrm>
          <a:prstGeom prst="ellipse">
            <a:avLst/>
          </a:prstGeom>
        </p:spPr>
      </p:pic>
      <p:sp>
        <p:nvSpPr>
          <p:cNvPr id="2" name="PA_MH_Entry_1"/>
          <p:cNvSpPr/>
          <p:nvPr>
            <p:custDataLst>
              <p:tags r:id="rId6"/>
            </p:custDataLst>
          </p:nvPr>
        </p:nvSpPr>
        <p:spPr>
          <a:xfrm>
            <a:off x="5264245" y="3003251"/>
            <a:ext cx="6857305" cy="8750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5690" b="1" dirty="0">
                <a:solidFill>
                  <a:srgbClr val="5A9782"/>
                </a:solidFill>
                <a:latin typeface="汉仪南宫体简" panose="02010600000101010101" pitchFamily="2" charset="-122"/>
                <a:ea typeface="汉仪南宫体简" panose="02010600000101010101" pitchFamily="2" charset="-122"/>
                <a:sym typeface="+mn-lt"/>
              </a:rPr>
              <a:t>总结策略</a:t>
            </a:r>
            <a:r>
              <a:rPr lang="en-US" altLang="zh-CN" sz="5690" b="1" dirty="0">
                <a:solidFill>
                  <a:srgbClr val="5A9782"/>
                </a:solidFill>
                <a:latin typeface="汉仪南宫体简" panose="02010600000101010101" pitchFamily="2" charset="-122"/>
                <a:ea typeface="汉仪南宫体简" panose="02010600000101010101" pitchFamily="2" charset="-122"/>
                <a:sym typeface="+mn-lt"/>
              </a:rPr>
              <a:t> </a:t>
            </a:r>
            <a:r>
              <a:rPr lang="zh-CN" altLang="en-US" sz="5690" b="1" dirty="0">
                <a:solidFill>
                  <a:srgbClr val="5A9782"/>
                </a:solidFill>
                <a:latin typeface="汉仪南宫体简" panose="02010600000101010101" pitchFamily="2" charset="-122"/>
                <a:ea typeface="汉仪南宫体简" panose="02010600000101010101" pitchFamily="2" charset="-122"/>
                <a:sym typeface="+mn-lt"/>
              </a:rPr>
              <a:t>理念升华</a:t>
            </a:r>
            <a:endParaRPr lang="zh-CN" altLang="en-US" sz="5690" b="1" dirty="0">
              <a:solidFill>
                <a:srgbClr val="5A9782"/>
              </a:solidFill>
              <a:latin typeface="汉仪南宫体简" panose="02010600000101010101" pitchFamily="2" charset="-122"/>
              <a:ea typeface="汉仪南宫体简" panose="02010600000101010101" pitchFamily="2"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MH_Entry_1"/>
          <p:cNvSpPr/>
          <p:nvPr>
            <p:custDataLst>
              <p:tags r:id="rId1"/>
            </p:custDataLst>
          </p:nvPr>
        </p:nvSpPr>
        <p:spPr>
          <a:xfrm>
            <a:off x="695960" y="536575"/>
            <a:ext cx="8328660"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具体可以从以下几个方面进行尝试：</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p:txBody>
      </p:sp>
      <p:sp>
        <p:nvSpPr>
          <p:cNvPr id="6" name="文本框 5"/>
          <p:cNvSpPr txBox="1"/>
          <p:nvPr/>
        </p:nvSpPr>
        <p:spPr>
          <a:xfrm>
            <a:off x="551180" y="1349375"/>
            <a:ext cx="11089005" cy="1420495"/>
          </a:xfrm>
          <a:prstGeom prst="rect">
            <a:avLst/>
          </a:prstGeom>
          <a:noFill/>
        </p:spPr>
        <p:txBody>
          <a:bodyPr wrap="square" rtlCol="0" anchor="ctr">
            <a:spAutoFit/>
          </a:bodyPr>
          <a:p>
            <a:pPr algn="l">
              <a:lnSpc>
                <a:spcPct val="120000"/>
              </a:lnSpc>
            </a:pPr>
            <a:r>
              <a:rPr lang="zh-CN" altLang="en-US" sz="2400" dirty="0" smtClean="0">
                <a:solidFill>
                  <a:srgbClr val="FF0000"/>
                </a:solidFill>
              </a:rPr>
              <a:t>首先，关于进餐的环境和餐具。</a:t>
            </a:r>
            <a:endParaRPr lang="zh-CN" altLang="en-US" sz="2400" dirty="0" smtClean="0">
              <a:solidFill>
                <a:srgbClr val="FF0000"/>
              </a:solidFill>
            </a:endParaRPr>
          </a:p>
          <a:p>
            <a:pPr algn="l">
              <a:lnSpc>
                <a:spcPct val="120000"/>
              </a:lnSpc>
            </a:pPr>
            <a:r>
              <a:rPr lang="zh-CN" altLang="en-US" sz="2400" dirty="0" smtClean="0">
                <a:solidFill>
                  <a:schemeClr val="tx1"/>
                </a:solidFill>
              </a:rPr>
              <a:t>（1）为不同年龄的幼儿营造温馨的进餐氛围，根据幼儿的认知特点布置环境；</a:t>
            </a:r>
            <a:endParaRPr lang="zh-CN" altLang="en-US" sz="2400" dirty="0" smtClean="0">
              <a:solidFill>
                <a:schemeClr val="tx1"/>
              </a:solidFill>
            </a:endParaRPr>
          </a:p>
          <a:p>
            <a:pPr algn="l">
              <a:lnSpc>
                <a:spcPct val="120000"/>
              </a:lnSpc>
            </a:pPr>
            <a:endParaRPr lang="zh-CN" altLang="en-US" sz="2400" dirty="0" smtClean="0">
              <a:solidFill>
                <a:schemeClr val="tx1"/>
              </a:solidFill>
            </a:endParaRPr>
          </a:p>
        </p:txBody>
      </p:sp>
      <p:pic>
        <p:nvPicPr>
          <p:cNvPr id="7" name="图片 6" descr="微信图片_20220510135657"/>
          <p:cNvPicPr>
            <a:picLocks noChangeAspect="1"/>
          </p:cNvPicPr>
          <p:nvPr/>
        </p:nvPicPr>
        <p:blipFill>
          <a:blip r:embed="rId2"/>
          <a:stretch>
            <a:fillRect/>
          </a:stretch>
        </p:blipFill>
        <p:spPr>
          <a:xfrm>
            <a:off x="864235" y="3028950"/>
            <a:ext cx="5209540" cy="2933065"/>
          </a:xfrm>
          <a:prstGeom prst="rect">
            <a:avLst/>
          </a:prstGeom>
        </p:spPr>
      </p:pic>
      <p:pic>
        <p:nvPicPr>
          <p:cNvPr id="9" name="图片 8" descr="餐具精美"/>
          <p:cNvPicPr>
            <a:picLocks noChangeAspect="1"/>
          </p:cNvPicPr>
          <p:nvPr/>
        </p:nvPicPr>
        <p:blipFill>
          <a:blip r:embed="rId3"/>
          <a:stretch>
            <a:fillRect/>
          </a:stretch>
        </p:blipFill>
        <p:spPr>
          <a:xfrm>
            <a:off x="6765290" y="2603500"/>
            <a:ext cx="3939540" cy="2954655"/>
          </a:xfrm>
          <a:prstGeom prst="rect">
            <a:avLst/>
          </a:prstGeom>
        </p:spPr>
      </p:pic>
      <p:pic>
        <p:nvPicPr>
          <p:cNvPr id="27" name="图片 26"/>
          <p:cNvPicPr>
            <a:picLocks noChangeAspect="1"/>
          </p:cNvPicPr>
          <p:nvPr/>
        </p:nvPicPr>
        <p:blipFill rotWithShape="1">
          <a:blip r:embed="rId4"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MH_Entry_1"/>
          <p:cNvSpPr/>
          <p:nvPr>
            <p:custDataLst>
              <p:tags r:id="rId1"/>
            </p:custDataLst>
          </p:nvPr>
        </p:nvSpPr>
        <p:spPr>
          <a:xfrm>
            <a:off x="695960" y="536575"/>
            <a:ext cx="8328660" cy="55372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spAutoFit/>
          </a:bodyPr>
          <a:p>
            <a:pPr lvl="0">
              <a:defRPr/>
            </a:pPr>
            <a:r>
              <a:rPr lang="zh-CN" altLang="en-US" sz="3600" b="1" dirty="0">
                <a:solidFill>
                  <a:srgbClr val="5A9782"/>
                </a:solidFill>
                <a:latin typeface="汉仪南宫体简" panose="02010600000101010101" pitchFamily="2" charset="-122"/>
                <a:ea typeface="汉仪南宫体简" panose="02010600000101010101" pitchFamily="2" charset="-122"/>
                <a:sym typeface="+mn-lt"/>
              </a:rPr>
              <a:t>具体可以从以下几个方面进行尝试：</a:t>
            </a:r>
            <a:endParaRPr lang="zh-CN" altLang="en-US" sz="3600" b="1" dirty="0">
              <a:solidFill>
                <a:srgbClr val="5A9782"/>
              </a:solidFill>
              <a:latin typeface="汉仪南宫体简" panose="02010600000101010101" pitchFamily="2" charset="-122"/>
              <a:ea typeface="汉仪南宫体简" panose="02010600000101010101" pitchFamily="2" charset="-122"/>
              <a:sym typeface="+mn-lt"/>
            </a:endParaRPr>
          </a:p>
        </p:txBody>
      </p:sp>
      <p:pic>
        <p:nvPicPr>
          <p:cNvPr id="27" name="图片 26"/>
          <p:cNvPicPr>
            <a:picLocks noChangeAspect="1"/>
          </p:cNvPicPr>
          <p:nvPr/>
        </p:nvPicPr>
        <p:blipFill rotWithShape="1">
          <a:blip r:embed="rId2" cstate="screen">
            <a:extLst>
              <a:ext uri="{28A0092B-C50C-407E-A947-70E740481C1C}">
                <a14:useLocalDpi xmlns:a14="http://schemas.microsoft.com/office/drawing/2010/main" val="0"/>
              </a:ext>
            </a:extLst>
          </a:blip>
          <a:srcRect l="70119" t="74845"/>
          <a:stretch>
            <a:fillRect/>
          </a:stretch>
        </p:blipFill>
        <p:spPr>
          <a:xfrm>
            <a:off x="8433559" y="4933951"/>
            <a:ext cx="3643085" cy="1701003"/>
          </a:xfrm>
          <a:prstGeom prst="rect">
            <a:avLst/>
          </a:prstGeom>
        </p:spPr>
      </p:pic>
      <p:sp>
        <p:nvSpPr>
          <p:cNvPr id="6" name="文本框 5"/>
          <p:cNvSpPr txBox="1"/>
          <p:nvPr/>
        </p:nvSpPr>
        <p:spPr>
          <a:xfrm>
            <a:off x="5358130" y="1832610"/>
            <a:ext cx="5427345" cy="3192780"/>
          </a:xfrm>
          <a:prstGeom prst="rect">
            <a:avLst/>
          </a:prstGeom>
          <a:noFill/>
        </p:spPr>
        <p:txBody>
          <a:bodyPr wrap="square" rtlCol="0" anchor="ctr">
            <a:spAutoFit/>
          </a:bodyPr>
          <a:p>
            <a:pPr algn="l">
              <a:lnSpc>
                <a:spcPct val="120000"/>
              </a:lnSpc>
            </a:pPr>
            <a:r>
              <a:rPr lang="zh-CN" altLang="en-US" sz="2400" dirty="0" smtClean="0">
                <a:solidFill>
                  <a:schemeClr val="tx1">
                    <a:lumMod val="75000"/>
                    <a:lumOff val="25000"/>
                  </a:schemeClr>
                </a:solidFill>
              </a:rPr>
              <a:t>（2）介绍食物的营养知识（如在墙面开设专栏），小班可以用真实的照片，中、大班可以开展制订食谱的讨论活动（如根据课程的需要、季节时令的特点、节日的特色等）和介绍每日菜品的活动等；</a:t>
            </a:r>
            <a:endParaRPr lang="zh-CN" altLang="en-US" sz="2400" dirty="0" smtClean="0">
              <a:solidFill>
                <a:schemeClr val="tx1">
                  <a:lumMod val="75000"/>
                  <a:lumOff val="25000"/>
                </a:schemeClr>
              </a:solidFill>
            </a:endParaRPr>
          </a:p>
          <a:p>
            <a:pPr algn="l">
              <a:lnSpc>
                <a:spcPct val="120000"/>
              </a:lnSpc>
            </a:pPr>
            <a:endParaRPr lang="zh-CN" altLang="en-US" sz="2400" dirty="0" smtClean="0">
              <a:solidFill>
                <a:schemeClr val="tx1">
                  <a:lumMod val="75000"/>
                  <a:lumOff val="25000"/>
                </a:schemeClr>
              </a:solidFill>
            </a:endParaRPr>
          </a:p>
        </p:txBody>
      </p:sp>
      <p:pic>
        <p:nvPicPr>
          <p:cNvPr id="4" name="图片 3" descr="微信图片_20220301144453"/>
          <p:cNvPicPr>
            <a:picLocks noChangeAspect="1"/>
          </p:cNvPicPr>
          <p:nvPr/>
        </p:nvPicPr>
        <p:blipFill>
          <a:blip r:embed="rId3"/>
          <a:stretch>
            <a:fillRect/>
          </a:stretch>
        </p:blipFill>
        <p:spPr>
          <a:xfrm>
            <a:off x="831850" y="1832610"/>
            <a:ext cx="4358005" cy="3265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tags/tag1.xml><?xml version="1.0" encoding="utf-8"?>
<p:tagLst xmlns:p="http://schemas.openxmlformats.org/presentationml/2006/main">
  <p:tag name="PA" val="v4.0.0"/>
</p:tagLst>
</file>

<file path=ppt/tags/tag10.xml><?xml version="1.0" encoding="utf-8"?>
<p:tagLst xmlns:p="http://schemas.openxmlformats.org/presentationml/2006/main">
  <p:tag name="KSO_WM_UNIT_PLACING_PICTURE_USER_VIEWPORT" val="{&quot;height&quot;:9600,&quot;width&quot;:12800}"/>
</p:tagLst>
</file>

<file path=ppt/tags/tag11.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12.xml><?xml version="1.0" encoding="utf-8"?>
<p:tagLst xmlns:p="http://schemas.openxmlformats.org/presentationml/2006/main">
  <p:tag name="KSO_WM_UNIT_PLACING_PICTURE_USER_VIEWPORT" val="{&quot;height&quot;:2846,&quot;width&quot;:8725}"/>
</p:tagLst>
</file>

<file path=ppt/tags/tag13.xml><?xml version="1.0" encoding="utf-8"?>
<p:tagLst xmlns:p="http://schemas.openxmlformats.org/presentationml/2006/main">
  <p:tag name="MH" val="20161022204453"/>
  <p:tag name="MH_LIBRARY" val="GRAPHIC"/>
  <p:tag name="MH_ORDER" val="Straight Connector 6"/>
  <p:tag name="PA" val="v3.0.1"/>
</p:tagLst>
</file>

<file path=ppt/tags/tag14.xml><?xml version="1.0" encoding="utf-8"?>
<p:tagLst xmlns:p="http://schemas.openxmlformats.org/presentationml/2006/main">
  <p:tag name="KSO_WM_UNIT_PLACING_PICTURE_USER_VIEWPORT" val="{&quot;height&quot;:9600,&quot;width&quot;:12800}"/>
</p:tagLst>
</file>

<file path=ppt/tags/tag15.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16.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17.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18.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19.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2.xml><?xml version="1.0" encoding="utf-8"?>
<p:tagLst xmlns:p="http://schemas.openxmlformats.org/presentationml/2006/main">
  <p:tag name="KSO_WM_UNIT_PLACING_PICTURE_USER_VIEWPORT" val="{&quot;height&quot;:2846,&quot;width&quot;:8725}"/>
</p:tagLst>
</file>

<file path=ppt/tags/tag20.xml><?xml version="1.0" encoding="utf-8"?>
<p:tagLst xmlns:p="http://schemas.openxmlformats.org/presentationml/2006/main">
  <p:tag name="PA" val="v4.0.0"/>
</p:tagLst>
</file>

<file path=ppt/tags/tag21.xml><?xml version="1.0" encoding="utf-8"?>
<p:tagLst xmlns:p="http://schemas.openxmlformats.org/presentationml/2006/main">
  <p:tag name="COMMONDATA" val="eyJoZGlkIjoiZGZiOGVhMjk4NjBlMWE4YTIxMjM4ZDY4N2E0ZTlmMWIifQ=="/>
</p:tagLst>
</file>

<file path=ppt/tags/tag3.xml><?xml version="1.0" encoding="utf-8"?>
<p:tagLst xmlns:p="http://schemas.openxmlformats.org/presentationml/2006/main">
  <p:tag name="MH" val="20161022204453"/>
  <p:tag name="MH_LIBRARY" val="GRAPHIC"/>
  <p:tag name="MH_ORDER" val="Straight Connector 6"/>
  <p:tag name="PA" val="v3.0.1"/>
</p:tagLst>
</file>

<file path=ppt/tags/tag4.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5.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6.xml><?xml version="1.0" encoding="utf-8"?>
<p:tagLst xmlns:p="http://schemas.openxmlformats.org/presentationml/2006/main">
  <p:tag name="MH" val="20160830110146"/>
  <p:tag name="MH_LIBRARY" val="CONTENTS"/>
  <p:tag name="MH_TYPE" val="ENTRY"/>
  <p:tag name="ID" val="553512"/>
  <p:tag name="MH_ORDER" val="1"/>
  <p:tag name="PA" val="v3.0.1"/>
</p:tagLst>
</file>

<file path=ppt/tags/tag7.xml><?xml version="1.0" encoding="utf-8"?>
<p:tagLst xmlns:p="http://schemas.openxmlformats.org/presentationml/2006/main">
  <p:tag name="KSO_WM_UNIT_PLACING_PICTURE_USER_VIEWPORT" val="{&quot;height&quot;:2846,&quot;width&quot;:8725}"/>
</p:tagLst>
</file>

<file path=ppt/tags/tag8.xml><?xml version="1.0" encoding="utf-8"?>
<p:tagLst xmlns:p="http://schemas.openxmlformats.org/presentationml/2006/main">
  <p:tag name="KSO_WM_UNIT_PLACING_PICTURE_USER_VIEWPORT" val="{&quot;height&quot;:2846,&quot;width&quot;:8725}"/>
</p:tagLst>
</file>

<file path=ppt/tags/tag9.xml><?xml version="1.0" encoding="utf-8"?>
<p:tagLst xmlns:p="http://schemas.openxmlformats.org/presentationml/2006/main">
  <p:tag name="MH" val="20161022204453"/>
  <p:tag name="MH_LIBRARY" val="GRAPHIC"/>
  <p:tag name="MH_ORDER" val="Straight Connector 6"/>
  <p:tag name="PA" val="v3.0.1"/>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034857"/>
      </a:accent1>
      <a:accent2>
        <a:srgbClr val="5A9782"/>
      </a:accent2>
      <a:accent3>
        <a:srgbClr val="BA8B91"/>
      </a:accent3>
      <a:accent4>
        <a:srgbClr val="034857"/>
      </a:accent4>
      <a:accent5>
        <a:srgbClr val="5A9782"/>
      </a:accent5>
      <a:accent6>
        <a:srgbClr val="BA8B9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0</TotalTime>
  <Words>1236</Words>
  <Application>WPS 演示</Application>
  <PresentationFormat>自定义</PresentationFormat>
  <Paragraphs>73</Paragraphs>
  <Slides>13</Slides>
  <Notes>24</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Arial</vt:lpstr>
      <vt:lpstr>宋体</vt:lpstr>
      <vt:lpstr>Wingdings</vt:lpstr>
      <vt:lpstr>方正宋刻本秀楷简体</vt:lpstr>
      <vt:lpstr>楷体</vt:lpstr>
      <vt:lpstr>汉仪南宫体简</vt:lpstr>
      <vt:lpstr>方正有猫在_GBK</vt:lpstr>
      <vt:lpstr>微软雅黑</vt:lpstr>
      <vt:lpstr>Arial Unicode MS</vt:lpstr>
      <vt:lpstr>等线</vt:lpstr>
      <vt:lpstr>Calibri</vt:lpstr>
      <vt:lpstr>PPT定制1801380800</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演示文稿7</dc:title>
  <dc:creator>柚子设计</dc:creator>
  <cp:keywords>MC-PPT模板</cp:keywords>
  <cp:category>模板</cp:category>
  <cp:lastModifiedBy>yu</cp:lastModifiedBy>
  <cp:revision>24</cp:revision>
  <dcterms:created xsi:type="dcterms:W3CDTF">2017-12-07T06:26:00Z</dcterms:created>
  <dcterms:modified xsi:type="dcterms:W3CDTF">2022-05-10T09:16:36Z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2052-11.1.0.11636</vt:lpwstr>
  </property>
  <property fmtid="{D5CDD505-2E9C-101B-9397-08002B2CF9AE}" pid="3" name="ICV">
    <vt:lpwstr>330BE90DE91B45818844F88313FBF1AA</vt:lpwstr>
  </property>
</Properties>
</file>