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2" r:id="rId5"/>
    <p:sldId id="265" r:id="rId6"/>
    <p:sldId id="276" r:id="rId7"/>
    <p:sldId id="277" r:id="rId8"/>
    <p:sldId id="278" r:id="rId9"/>
    <p:sldId id="279" r:id="rId10"/>
    <p:sldId id="280" r:id="rId11"/>
    <p:sldId id="259" r:id="rId12"/>
    <p:sldId id="281" r:id="rId13"/>
    <p:sldId id="282" r:id="rId14"/>
    <p:sldId id="26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>
        <p:scale>
          <a:sx n="66" d="100"/>
          <a:sy n="66" d="100"/>
        </p:scale>
        <p:origin x="-81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3563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935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8FE1-D2A6-4DAB-A33E-4D6ADBC255B6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53CF-94F3-4E29-812E-962F2CBF6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8FE1-D2A6-4DAB-A33E-4D6ADBC255B6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53CF-94F3-4E29-812E-962F2CBF6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8FE1-D2A6-4DAB-A33E-4D6ADBC255B6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53CF-94F3-4E29-812E-962F2CBF6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8FE1-D2A6-4DAB-A33E-4D6ADBC255B6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53CF-94F3-4E29-812E-962F2CBF6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8FE1-D2A6-4DAB-A33E-4D6ADBC255B6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53CF-94F3-4E29-812E-962F2CBF6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8FE1-D2A6-4DAB-A33E-4D6ADBC255B6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53CF-94F3-4E29-812E-962F2CBF6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8FE1-D2A6-4DAB-A33E-4D6ADBC255B6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53CF-94F3-4E29-812E-962F2CBF6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8FE1-D2A6-4DAB-A33E-4D6ADBC255B6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53CF-94F3-4E29-812E-962F2CBF6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8FE1-D2A6-4DAB-A33E-4D6ADBC255B6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53CF-94F3-4E29-812E-962F2CBF6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8FE1-D2A6-4DAB-A33E-4D6ADBC255B6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53CF-94F3-4E29-812E-962F2CBF6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8FE1-D2A6-4DAB-A33E-4D6ADBC255B6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53CF-94F3-4E29-812E-962F2CBF6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B8FE1-D2A6-4DAB-A33E-4D6ADBC255B6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53CF-94F3-4E29-812E-962F2CBF6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8" t="-1" r="6381" b="36857"/>
          <a:stretch>
            <a:fillRect/>
          </a:stretch>
        </p:blipFill>
        <p:spPr>
          <a:xfrm>
            <a:off x="0" y="1639497"/>
            <a:ext cx="12192000" cy="5218503"/>
          </a:xfrm>
          <a:prstGeom prst="rect">
            <a:avLst/>
          </a:prstGeom>
        </p:spPr>
      </p:pic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930554" y="1017220"/>
            <a:ext cx="637350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zh-CN" sz="4400" b="1" dirty="0" smtClean="0"/>
              <a:t>大班自主盛</a:t>
            </a:r>
            <a:r>
              <a:rPr lang="zh-CN" altLang="zh-CN" sz="4400" b="1" dirty="0" smtClean="0"/>
              <a:t>餐</a:t>
            </a:r>
            <a:r>
              <a:rPr lang="zh-CN" altLang="en-US" sz="4400" b="1" dirty="0" smtClean="0"/>
              <a:t>和</a:t>
            </a:r>
            <a:r>
              <a:rPr lang="zh-CN" altLang="zh-CN" sz="4400" b="1" dirty="0" smtClean="0"/>
              <a:t>自</a:t>
            </a:r>
            <a:r>
              <a:rPr lang="zh-CN" altLang="zh-CN" sz="4400" b="1" dirty="0" smtClean="0"/>
              <a:t>主点</a:t>
            </a:r>
            <a:r>
              <a:rPr lang="zh-CN" altLang="zh-CN" sz="4400" b="1" dirty="0" smtClean="0"/>
              <a:t>心</a:t>
            </a:r>
            <a:endParaRPr lang="en-US" altLang="zh-CN" sz="4400" b="1" dirty="0" smtClean="0"/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4888173" y="1965278"/>
            <a:ext cx="46925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zh-CN" sz="4400" b="1" dirty="0" smtClean="0"/>
              <a:t>支</a:t>
            </a:r>
            <a:r>
              <a:rPr lang="zh-CN" altLang="zh-CN" sz="4400" b="1" dirty="0" smtClean="0"/>
              <a:t>持与放手的策略</a:t>
            </a:r>
            <a:endParaRPr lang="zh-CN" altLang="en-US" sz="4400" b="1" dirty="0">
              <a:solidFill>
                <a:srgbClr val="2F18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 bwMode="auto">
          <a:xfrm>
            <a:off x="2730197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31184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789349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614950" y="4572594"/>
            <a:ext cx="17931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作品请在稻壳儿搜索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None/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5197156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7779195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65120" y="194189"/>
            <a:ext cx="541867" cy="5418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"/>
          <p:cNvSpPr txBox="1"/>
          <p:nvPr/>
        </p:nvSpPr>
        <p:spPr>
          <a:xfrm>
            <a:off x="906987" y="280456"/>
            <a:ext cx="1713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餐后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6603" y="971982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ahoma" pitchFamily="34" charset="0"/>
              </a:rPr>
              <a:t>教师的放手：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1665027" y="1508065"/>
            <a:ext cx="4708478" cy="50292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6569122" y="1501254"/>
            <a:ext cx="4694829" cy="5049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11439" y="5530334"/>
            <a:ext cx="1917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/>
              <a:t>（</a:t>
            </a:r>
            <a:r>
              <a:rPr lang="en-US" altLang="zh-CN" dirty="0" smtClean="0"/>
              <a:t>1</a:t>
            </a:r>
            <a:r>
              <a:rPr lang="zh-CN" altLang="zh-CN" dirty="0" smtClean="0"/>
              <a:t>）值日生工作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024884" y="5557630"/>
            <a:ext cx="1686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dirty="0" smtClean="0"/>
              <a:t>（</a:t>
            </a:r>
            <a:r>
              <a:rPr lang="en-US" altLang="zh-CN" dirty="0" smtClean="0"/>
              <a:t>2</a:t>
            </a:r>
            <a:r>
              <a:rPr lang="zh-CN" altLang="zh-CN" dirty="0" smtClean="0"/>
              <a:t>）餐后游戏</a:t>
            </a:r>
            <a:endParaRPr lang="zh-CN" altLang="zh-CN" dirty="0"/>
          </a:p>
        </p:txBody>
      </p:sp>
      <p:pic>
        <p:nvPicPr>
          <p:cNvPr id="37" name="Picture 2" descr="C:\Users\Administrator\Desktop\自主盛餐\ED733CCC0C757215AC9186E8566DB3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46493" y="1913406"/>
            <a:ext cx="4558773" cy="3419080"/>
          </a:xfrm>
          <a:prstGeom prst="rect">
            <a:avLst/>
          </a:prstGeom>
          <a:noFill/>
        </p:spPr>
      </p:pic>
      <p:pic>
        <p:nvPicPr>
          <p:cNvPr id="38" name="Picture 2" descr="C:\Users\Administrator\Desktop\自主盛餐\ED733CCC0C757215AC9186E8566DB3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48314" y="1915679"/>
            <a:ext cx="4558773" cy="341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978"/>
            <a:ext cx="4376879" cy="49050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197827" y="1610884"/>
            <a:ext cx="6023328" cy="1862138"/>
            <a:chOff x="1709561" y="1622174"/>
            <a:chExt cx="6023328" cy="1862138"/>
          </a:xfrm>
        </p:grpSpPr>
        <p:sp>
          <p:nvSpPr>
            <p:cNvPr id="4" name="文本框 3"/>
            <p:cNvSpPr txBox="1"/>
            <p:nvPr/>
          </p:nvSpPr>
          <p:spPr>
            <a:xfrm>
              <a:off x="3827284" y="2117322"/>
              <a:ext cx="390560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自主点心</a:t>
              </a:r>
              <a:endParaRPr lang="zh-CN" alt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09561" y="1622174"/>
              <a:ext cx="2117725" cy="1862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5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 bwMode="auto">
          <a:xfrm>
            <a:off x="2730197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31184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789349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614950" y="4572594"/>
            <a:ext cx="17931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作品请在稻壳儿搜索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None/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5197156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7779195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"/>
          <p:cNvSpPr txBox="1"/>
          <p:nvPr/>
        </p:nvSpPr>
        <p:spPr>
          <a:xfrm>
            <a:off x="906987" y="280456"/>
            <a:ext cx="2186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自主点心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6603" y="971982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ahoma" pitchFamily="34" charset="0"/>
              </a:rPr>
              <a:t>教师的支持：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2961564" y="1480769"/>
            <a:ext cx="4708478" cy="50292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230806" y="5489390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/>
              <a:t>自主点心的规则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3" name="Picture 2" descr="C:\Users\Administrator\Desktop\自主盛餐\ED733CCC0C757215AC9186E8566DB3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56678" y="1817872"/>
            <a:ext cx="4558773" cy="3419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 bwMode="auto">
          <a:xfrm>
            <a:off x="2730197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31184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789349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614950" y="4572594"/>
            <a:ext cx="17931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作品请在稻壳儿搜索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None/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5197156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7779195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6603" y="971982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ahoma" pitchFamily="34" charset="0"/>
              </a:rPr>
              <a:t>教师的放手：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" name="文本框 2"/>
          <p:cNvSpPr txBox="1"/>
          <p:nvPr/>
        </p:nvSpPr>
        <p:spPr>
          <a:xfrm>
            <a:off x="906987" y="280456"/>
            <a:ext cx="2186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自主点心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1665027" y="1508065"/>
            <a:ext cx="4708478" cy="50292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6569122" y="1501254"/>
            <a:ext cx="4694829" cy="5049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320120" y="5434799"/>
            <a:ext cx="3071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/>
              <a:t>（</a:t>
            </a:r>
            <a:r>
              <a:rPr lang="en-US" altLang="zh-CN" dirty="0" smtClean="0"/>
              <a:t>1</a:t>
            </a:r>
            <a:r>
              <a:rPr lang="zh-CN" altLang="zh-CN" dirty="0" smtClean="0"/>
              <a:t>）自主倒牛奶，自选饼干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956645" y="5503038"/>
            <a:ext cx="1917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dirty="0" smtClean="0"/>
              <a:t>（</a:t>
            </a:r>
            <a:r>
              <a:rPr lang="en-US" altLang="zh-CN" dirty="0" smtClean="0"/>
              <a:t>2</a:t>
            </a:r>
            <a:r>
              <a:rPr lang="zh-CN" altLang="zh-CN" dirty="0" smtClean="0"/>
              <a:t>）值日生工作</a:t>
            </a:r>
            <a:endParaRPr lang="zh-CN" altLang="zh-CN" dirty="0"/>
          </a:p>
        </p:txBody>
      </p:sp>
      <p:pic>
        <p:nvPicPr>
          <p:cNvPr id="37" name="Picture 2" descr="C:\Users\Administrator\Desktop\自主盛餐\ED733CCC0C757215AC9186E8566DB3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47040" y="1845168"/>
            <a:ext cx="4557678" cy="3419079"/>
          </a:xfrm>
          <a:prstGeom prst="rect">
            <a:avLst/>
          </a:prstGeom>
          <a:noFill/>
        </p:spPr>
      </p:pic>
      <p:pic>
        <p:nvPicPr>
          <p:cNvPr id="38" name="Picture 2" descr="C:\Users\Administrator\Desktop\自主盛餐\ED733CCC0C757215AC9186E8566DB3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61962" y="1847442"/>
            <a:ext cx="4558772" cy="3419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8" t="-1" r="6381" b="36857"/>
          <a:stretch>
            <a:fillRect/>
          </a:stretch>
        </p:blipFill>
        <p:spPr>
          <a:xfrm>
            <a:off x="0" y="1639497"/>
            <a:ext cx="12192000" cy="5218503"/>
          </a:xfrm>
          <a:prstGeom prst="rect">
            <a:avLst/>
          </a:prstGeom>
        </p:spPr>
      </p:pic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5139708" y="886158"/>
            <a:ext cx="5389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6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145" b="10732"/>
          <a:stretch>
            <a:fillRect/>
          </a:stretch>
        </p:blipFill>
        <p:spPr>
          <a:xfrm>
            <a:off x="0" y="5503333"/>
            <a:ext cx="12192000" cy="13546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4665" y="4613651"/>
            <a:ext cx="4862016" cy="22443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03333"/>
            <a:ext cx="2934665" cy="13546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73000" y="869244"/>
            <a:ext cx="923330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476978" y="1207911"/>
            <a:ext cx="0" cy="69991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557627" y="1113437"/>
            <a:ext cx="677108" cy="1844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3200" dirty="0" smtClean="0"/>
              <a:t>Contents</a:t>
            </a:r>
            <a:endParaRPr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7649480" y="1384914"/>
            <a:ext cx="219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自主盛餐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49479" y="2330339"/>
            <a:ext cx="217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自主点心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811075" y="1344812"/>
            <a:ext cx="541867" cy="5418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811074" y="2290237"/>
            <a:ext cx="541867" cy="5418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978"/>
            <a:ext cx="4376879" cy="490502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197827" y="1610884"/>
            <a:ext cx="6023328" cy="1862138"/>
            <a:chOff x="1709561" y="1622174"/>
            <a:chExt cx="6023328" cy="1862138"/>
          </a:xfrm>
        </p:grpSpPr>
        <p:sp>
          <p:nvSpPr>
            <p:cNvPr id="5" name="文本框 4"/>
            <p:cNvSpPr txBox="1"/>
            <p:nvPr/>
          </p:nvSpPr>
          <p:spPr>
            <a:xfrm>
              <a:off x="3827284" y="2062731"/>
              <a:ext cx="390560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自主盛餐</a:t>
              </a:r>
              <a:endParaRPr lang="zh-CN" alt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09561" y="1622174"/>
              <a:ext cx="2117725" cy="1862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5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06987" y="280456"/>
            <a:ext cx="2186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自主盛餐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709780" y="2315052"/>
            <a:ext cx="281940" cy="2819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08613" y="2255967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     前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09780" y="3423048"/>
            <a:ext cx="281940" cy="2819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08613" y="3363963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     中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709780" y="4588376"/>
            <a:ext cx="281940" cy="2819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08613" y="4529291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     后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9814" y="1279458"/>
            <a:ext cx="3953677" cy="4969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1665027" y="1467121"/>
            <a:ext cx="4708478" cy="50292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1937982" y="5404179"/>
            <a:ext cx="4121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>
                <a:latin typeface="宋体" pitchFamily="2" charset="-122"/>
                <a:ea typeface="宋体" pitchFamily="2" charset="-122"/>
                <a:cs typeface="Tahoma" pitchFamily="34" charset="0"/>
              </a:rPr>
              <a:t>（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  <a:cs typeface="Tahoma" pitchFamily="34" charset="0"/>
              </a:rPr>
              <a:t>1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Tahoma" pitchFamily="34" charset="0"/>
              </a:rPr>
              <a:t>）合理利用时间、空间，组织孩子错峰盛餐，避免拥挤和消极等待。</a:t>
            </a:r>
            <a:endParaRPr lang="zh-CN" altLang="en-US" sz="32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6541826" y="1442099"/>
            <a:ext cx="4708478" cy="50292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7115572" y="5417827"/>
            <a:ext cx="3570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>
                <a:latin typeface="宋体" pitchFamily="2" charset="-122"/>
                <a:ea typeface="宋体" pitchFamily="2" charset="-122"/>
                <a:cs typeface="Tahoma" pitchFamily="34" charset="0"/>
              </a:rPr>
              <a:t>（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  <a:cs typeface="Tahoma" pitchFamily="34" charset="0"/>
              </a:rPr>
              <a:t>2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Tahoma" pitchFamily="34" charset="0"/>
              </a:rPr>
              <a:t>）制定盛餐的规则。</a:t>
            </a:r>
            <a:endParaRPr lang="zh-CN" altLang="en-US" sz="32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65120" y="194189"/>
            <a:ext cx="541867" cy="5418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"/>
          <p:cNvSpPr txBox="1"/>
          <p:nvPr/>
        </p:nvSpPr>
        <p:spPr>
          <a:xfrm>
            <a:off x="906987" y="280456"/>
            <a:ext cx="169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餐前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6603" y="971982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ahoma" pitchFamily="34" charset="0"/>
              </a:rPr>
              <a:t>教师的支持：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5" name="Picture 2" descr="C:\Users\Administrator\Desktop\自主盛餐\ED733CCC0C757215AC9186E8566DB3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46492" y="1708278"/>
            <a:ext cx="4558774" cy="3419900"/>
          </a:xfrm>
          <a:prstGeom prst="rect">
            <a:avLst/>
          </a:prstGeom>
          <a:noFill/>
        </p:spPr>
      </p:pic>
      <p:pic>
        <p:nvPicPr>
          <p:cNvPr id="37" name="Picture 2" descr="C:\Users\Administrator\Desktop\自主盛餐\ED733CCC0C757215AC9186E8566DB3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07370" y="1738259"/>
            <a:ext cx="4558774" cy="341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 bwMode="auto">
          <a:xfrm>
            <a:off x="2730197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31184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789349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614950" y="4572594"/>
            <a:ext cx="17931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作品请在稻壳儿搜索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None/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5197156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7779195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65120" y="194189"/>
            <a:ext cx="541867" cy="5418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"/>
          <p:cNvSpPr txBox="1"/>
          <p:nvPr/>
        </p:nvSpPr>
        <p:spPr>
          <a:xfrm>
            <a:off x="906988" y="280456"/>
            <a:ext cx="167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餐前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6603" y="971982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ahoma" pitchFamily="34" charset="0"/>
              </a:rPr>
              <a:t>教师的放手：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354844" y="1467122"/>
            <a:ext cx="3773171" cy="50292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35842" name="Picture 2" descr="C:\Users\Administrator\Desktop\自主盛餐\ED733CCC0C757215AC9186E8566DB327.jpg"/>
          <p:cNvPicPr>
            <a:picLocks noChangeAspect="1" noChangeArrowheads="1"/>
          </p:cNvPicPr>
          <p:nvPr/>
        </p:nvPicPr>
        <p:blipFill>
          <a:blip r:embed="rId2" cstate="print"/>
          <a:srcRect l="7678" r="11152"/>
          <a:stretch>
            <a:fillRect/>
          </a:stretch>
        </p:blipFill>
        <p:spPr bwMode="auto">
          <a:xfrm>
            <a:off x="398585" y="1724045"/>
            <a:ext cx="3634153" cy="3357909"/>
          </a:xfrm>
          <a:prstGeom prst="rect">
            <a:avLst/>
          </a:prstGeom>
          <a:noFill/>
        </p:spPr>
      </p:pic>
      <p:sp>
        <p:nvSpPr>
          <p:cNvPr id="35" name="矩形 34"/>
          <p:cNvSpPr/>
          <p:nvPr/>
        </p:nvSpPr>
        <p:spPr bwMode="auto">
          <a:xfrm>
            <a:off x="4235356" y="1460311"/>
            <a:ext cx="3762233" cy="5049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8109046" y="1442101"/>
            <a:ext cx="3773171" cy="50292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73206" y="5438876"/>
            <a:ext cx="33846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/>
              <a:t>（</a:t>
            </a:r>
            <a:r>
              <a:rPr lang="en-US" altLang="zh-CN" dirty="0" smtClean="0"/>
              <a:t>1</a:t>
            </a:r>
            <a:r>
              <a:rPr lang="zh-CN" altLang="zh-CN" dirty="0" smtClean="0"/>
              <a:t>）鼓励孩子自主设计合理的盛餐路线</a:t>
            </a:r>
            <a:r>
              <a:rPr lang="zh-CN" altLang="zh-CN" dirty="0" smtClean="0"/>
              <a:t>。</a:t>
            </a:r>
            <a:endParaRPr lang="zh-CN" altLang="zh-CN" dirty="0" smtClean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8300115" y="5430508"/>
            <a:ext cx="33823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dirty="0" smtClean="0"/>
              <a:t>（</a:t>
            </a:r>
            <a:r>
              <a:rPr lang="en-US" altLang="zh-CN" dirty="0" smtClean="0"/>
              <a:t>3</a:t>
            </a:r>
            <a:r>
              <a:rPr lang="zh-CN" altLang="zh-CN" dirty="0" smtClean="0"/>
              <a:t>）鼓励孩子认领午餐的播报任务</a:t>
            </a:r>
            <a:endParaRPr lang="zh-CN" altLang="zh-CN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421876" y="5434799"/>
            <a:ext cx="2653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/>
              <a:t>（</a:t>
            </a:r>
            <a:r>
              <a:rPr lang="en-US" altLang="zh-CN" dirty="0" smtClean="0"/>
              <a:t>2</a:t>
            </a:r>
            <a:r>
              <a:rPr lang="zh-CN" altLang="zh-CN" dirty="0" smtClean="0"/>
              <a:t>）值日生的作用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40" name="Picture 2" descr="C:\Users\Administrator\Desktop\自主盛餐\ED733CCC0C757215AC9186E8566DB327.jpg"/>
          <p:cNvPicPr>
            <a:picLocks noChangeAspect="1" noChangeArrowheads="1"/>
          </p:cNvPicPr>
          <p:nvPr/>
        </p:nvPicPr>
        <p:blipFill>
          <a:blip r:embed="rId3" cstate="print"/>
          <a:srcRect r="19572"/>
          <a:stretch>
            <a:fillRect/>
          </a:stretch>
        </p:blipFill>
        <p:spPr bwMode="auto">
          <a:xfrm>
            <a:off x="4290471" y="1697932"/>
            <a:ext cx="3625230" cy="3380615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 r="1008"/>
          <a:stretch>
            <a:fillRect/>
          </a:stretch>
        </p:blipFill>
        <p:spPr bwMode="auto">
          <a:xfrm>
            <a:off x="8164760" y="1705970"/>
            <a:ext cx="3667849" cy="33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 bwMode="auto">
          <a:xfrm>
            <a:off x="2730197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31184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789349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614950" y="4572594"/>
            <a:ext cx="17931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作品请在稻壳儿搜索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None/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5197156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7779195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65120" y="194189"/>
            <a:ext cx="541867" cy="5418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"/>
          <p:cNvSpPr txBox="1"/>
          <p:nvPr/>
        </p:nvSpPr>
        <p:spPr>
          <a:xfrm>
            <a:off x="906987" y="280456"/>
            <a:ext cx="1631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餐中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6603" y="971982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ahoma" pitchFamily="34" charset="0"/>
              </a:rPr>
              <a:t>教师的支持：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1665027" y="1508065"/>
            <a:ext cx="4708478" cy="50292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6569122" y="1501254"/>
            <a:ext cx="4694829" cy="50496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79177" y="5487895"/>
            <a:ext cx="2747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/>
              <a:t>（</a:t>
            </a:r>
            <a:r>
              <a:rPr lang="en-US" altLang="zh-CN" dirty="0" smtClean="0"/>
              <a:t>1</a:t>
            </a:r>
            <a:r>
              <a:rPr lang="zh-CN" altLang="zh-CN" dirty="0" smtClean="0"/>
              <a:t>）制定进餐的规则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728347" y="5517350"/>
            <a:ext cx="43126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/>
              <a:t>（</a:t>
            </a:r>
            <a:r>
              <a:rPr lang="en-US" altLang="zh-CN" dirty="0" smtClean="0"/>
              <a:t>2</a:t>
            </a:r>
            <a:r>
              <a:rPr lang="zh-CN" altLang="zh-CN" dirty="0" smtClean="0"/>
              <a:t>）关注孩</a:t>
            </a:r>
            <a:r>
              <a:rPr lang="zh-CN" altLang="zh-CN" dirty="0" smtClean="0"/>
              <a:t>子</a:t>
            </a:r>
            <a:r>
              <a:rPr lang="zh-CN" altLang="en-US" dirty="0" smtClean="0"/>
              <a:t>用餐</a:t>
            </a:r>
            <a:r>
              <a:rPr lang="zh-CN" altLang="zh-CN" dirty="0" smtClean="0"/>
              <a:t>的</a:t>
            </a:r>
            <a:r>
              <a:rPr lang="zh-CN" altLang="zh-CN" dirty="0" smtClean="0"/>
              <a:t>姿势，关注幼儿用餐时的差异性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6" name="Picture 2" descr="C:\Users\Administrator\Desktop\自主盛餐\ED733CCC0C757215AC9186E8566DB3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46492" y="1708278"/>
            <a:ext cx="4558774" cy="3419900"/>
          </a:xfrm>
          <a:prstGeom prst="rect">
            <a:avLst/>
          </a:prstGeom>
          <a:noFill/>
        </p:spPr>
      </p:pic>
      <p:pic>
        <p:nvPicPr>
          <p:cNvPr id="37" name="Picture 2" descr="C:\Users\Administrator\Desktop\自主盛餐\ED733CCC0C757215AC9186E8566DB3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34665" y="1751905"/>
            <a:ext cx="4558774" cy="341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 bwMode="auto">
          <a:xfrm>
            <a:off x="2730197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31184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789349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614950" y="4572594"/>
            <a:ext cx="17931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作品请在稻壳儿搜索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None/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5197156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7779195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65120" y="194189"/>
            <a:ext cx="541867" cy="5418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"/>
          <p:cNvSpPr txBox="1"/>
          <p:nvPr/>
        </p:nvSpPr>
        <p:spPr>
          <a:xfrm>
            <a:off x="906987" y="280456"/>
            <a:ext cx="172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餐中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6603" y="971982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ahoma" pitchFamily="34" charset="0"/>
              </a:rPr>
              <a:t>教师的放手：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2961564" y="1480769"/>
            <a:ext cx="4708478" cy="50292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094329" y="5475743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/>
              <a:t>按</a:t>
            </a:r>
            <a:r>
              <a:rPr lang="zh-CN" altLang="zh-CN" dirty="0" smtClean="0"/>
              <a:t>需盛饭、</a:t>
            </a:r>
            <a:r>
              <a:rPr lang="zh-CN" altLang="zh-CN" dirty="0" smtClean="0"/>
              <a:t>盛</a:t>
            </a:r>
            <a:r>
              <a:rPr lang="zh-CN" altLang="en-US" dirty="0" smtClean="0"/>
              <a:t>菜</a:t>
            </a:r>
            <a:endParaRPr lang="zh-CN" altLang="zh-CN" dirty="0" smtClean="0"/>
          </a:p>
        </p:txBody>
      </p:sp>
      <p:pic>
        <p:nvPicPr>
          <p:cNvPr id="34" name="Picture 2" descr="C:\Users\Administrator\Desktop\自主盛餐\ED733CCC0C757215AC9186E8566DB3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3030" y="1817871"/>
            <a:ext cx="4558774" cy="341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 bwMode="auto">
          <a:xfrm>
            <a:off x="2730197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31184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7893495" y="4216825"/>
            <a:ext cx="1564521" cy="357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614950" y="4572594"/>
            <a:ext cx="17931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作品请在稻壳儿搜索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野百合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buNone/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5197156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7779195" y="4572594"/>
            <a:ext cx="17931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更多作品请在稻壳儿搜索：野百合。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65120" y="194189"/>
            <a:ext cx="541867" cy="5418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"/>
          <p:cNvSpPr txBox="1"/>
          <p:nvPr/>
        </p:nvSpPr>
        <p:spPr>
          <a:xfrm>
            <a:off x="906987" y="280456"/>
            <a:ext cx="172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餐后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6603" y="971982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ahoma" pitchFamily="34" charset="0"/>
              </a:rPr>
              <a:t>教师的支持：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2961564" y="1480769"/>
            <a:ext cx="4708478" cy="50292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217159" y="5462095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/>
              <a:t>制</a:t>
            </a:r>
            <a:r>
              <a:rPr lang="zh-CN" altLang="zh-CN" dirty="0" smtClean="0"/>
              <a:t>定餐后的规则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043529" y="1766796"/>
            <a:ext cx="4547441" cy="341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986</Words>
  <Application>Microsoft Office PowerPoint</Application>
  <PresentationFormat>自定义</PresentationFormat>
  <Paragraphs>95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蓝素材设计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蓝素材设计</dc:title>
  <dc:subject>蓝素材设计</dc:subject>
  <dc:creator>asus</dc:creator>
  <cp:keywords>蓝素材设计</cp:keywords>
  <cp:lastModifiedBy>Administrator</cp:lastModifiedBy>
  <cp:revision>9</cp:revision>
  <dcterms:created xsi:type="dcterms:W3CDTF">2018-01-08T12:57:00Z</dcterms:created>
  <dcterms:modified xsi:type="dcterms:W3CDTF">2022-05-15T09:30:22Z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