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67" r:id="rId3"/>
    <p:sldId id="404" r:id="rId4"/>
    <p:sldId id="413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BBC"/>
    <a:srgbClr val="EFDA7D"/>
    <a:srgbClr val="DCC368"/>
    <a:srgbClr val="AA842A"/>
    <a:srgbClr val="AC862E"/>
    <a:srgbClr val="F2F2F2"/>
    <a:srgbClr val="E65053"/>
    <a:srgbClr val="6FBEB4"/>
    <a:srgbClr val="FAE000"/>
    <a:srgbClr val="EA7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42900" y="285750"/>
            <a:ext cx="11506200" cy="6286500"/>
          </a:xfrm>
          <a:prstGeom prst="rect">
            <a:avLst/>
          </a:prstGeom>
          <a:noFill/>
          <a:ln w="25400">
            <a:gradFill>
              <a:gsLst>
                <a:gs pos="0">
                  <a:srgbClr val="AC862E"/>
                </a:gs>
                <a:gs pos="27000">
                  <a:srgbClr val="EFDA7D"/>
                </a:gs>
                <a:gs pos="100000">
                  <a:srgbClr val="DCC368"/>
                </a:gs>
                <a:gs pos="47000">
                  <a:srgbClr val="DCC368"/>
                </a:gs>
                <a:gs pos="82000">
                  <a:srgbClr val="EFDA7D"/>
                </a:gs>
                <a:gs pos="65000">
                  <a:srgbClr val="AA842A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sv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9.png"/><Relationship Id="rId7" Type="http://schemas.openxmlformats.org/officeDocument/2006/relationships/image" Target="../media/image3.svg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1.sv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svg"/><Relationship Id="rId10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291"/>
          <p:cNvSpPr txBox="1"/>
          <p:nvPr/>
        </p:nvSpPr>
        <p:spPr>
          <a:xfrm>
            <a:off x="3280306" y="2560296"/>
            <a:ext cx="5633673" cy="10147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6000" b="1" dirty="0" smtClean="0">
                <a:ln w="3175">
                  <a:solidFill>
                    <a:schemeClr val="bg1">
                      <a:lumMod val="95000"/>
                      <a:alpha val="25000"/>
                    </a:schemeClr>
                  </a:solidFill>
                </a:ln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Raleway" panose="020B0503030101060003" charset="0"/>
                <a:ea typeface="微软雅黑" panose="020B0503020204020204" charset="-122"/>
                <a:cs typeface="Raleway" panose="020B0503030101060003" charset="0"/>
              </a:rPr>
              <a:t>+ Presentation</a:t>
            </a:r>
            <a:endParaRPr lang="en-US" altLang="zh-CN" sz="6000" b="1" dirty="0" smtClean="0">
              <a:ln w="3175">
                <a:solidFill>
                  <a:schemeClr val="bg1">
                    <a:lumMod val="95000"/>
                    <a:alpha val="25000"/>
                  </a:schemeClr>
                </a:solidFill>
              </a:ln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Raleway" panose="020B0503030101060003" charset="0"/>
              <a:ea typeface="微软雅黑" panose="020B0503020204020204" charset="-122"/>
              <a:cs typeface="Raleway" panose="020B0503030101060003" charset="0"/>
            </a:endParaRPr>
          </a:p>
        </p:txBody>
      </p:sp>
      <p:sp>
        <p:nvSpPr>
          <p:cNvPr id="6" name="TextBox 291"/>
          <p:cNvSpPr txBox="1"/>
          <p:nvPr/>
        </p:nvSpPr>
        <p:spPr>
          <a:xfrm>
            <a:off x="2691517" y="3677405"/>
            <a:ext cx="6812123" cy="39921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pc="600" dirty="0" smtClean="0">
                <a:ln w="3175">
                  <a:solidFill>
                    <a:schemeClr val="bg1">
                      <a:lumMod val="95000"/>
                      <a:alpha val="25000"/>
                    </a:schemeClr>
                  </a:solidFill>
                </a:ln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Raleway" panose="020B0503030101060003" charset="0"/>
                <a:ea typeface="微软雅黑" panose="020B0503020204020204" charset="-122"/>
                <a:cs typeface="Raleway" panose="020B0503030101060003" charset="0"/>
                <a:sym typeface="+mn-ea"/>
              </a:rPr>
              <a:t>Powerpoint template</a:t>
            </a:r>
            <a:endParaRPr lang="en-US" altLang="zh-CN" sz="2000" spc="600" dirty="0" smtClean="0">
              <a:ln w="3175">
                <a:solidFill>
                  <a:schemeClr val="bg1">
                    <a:lumMod val="95000"/>
                    <a:alpha val="25000"/>
                  </a:schemeClr>
                </a:solidFill>
              </a:ln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Raleway" panose="020B0503030101060003" charset="0"/>
              <a:ea typeface="微软雅黑" panose="020B0503020204020204" charset="-122"/>
              <a:cs typeface="Raleway" panose="020B0503030101060003" charset="0"/>
              <a:sym typeface="+mn-ea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77545" y="1752600"/>
            <a:ext cx="108362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8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自主餐点，优雅生活</a:t>
            </a:r>
            <a:endParaRPr lang="zh-CN" altLang="en-US" sz="8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春江幼儿园南苑中班组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</a:t>
            </a: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午点）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0375" y="5459095"/>
            <a:ext cx="365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值日生工作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pic>
        <p:nvPicPr>
          <p:cNvPr id="2" name="图片 1" descr="99B185267D7A9E79CB7E525CB6D46B4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8710" y="1526540"/>
            <a:ext cx="4895215" cy="36722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2950210" y="756285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班级自主餐点中的实施策略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8095" y="1918970"/>
            <a:ext cx="99796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C000"/>
                </a:solidFill>
              </a:rPr>
              <a:t>1、消极等待变成积极等待。（两条路线同时进行，每条路线能3位小朋友共同盛餐）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C000"/>
                </a:solidFill>
              </a:rPr>
              <a:t>2、报菜名，了解菜的营养价值，激发幼儿的食欲。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C000"/>
                </a:solidFill>
              </a:rPr>
              <a:t>3、各班根据班级的环境，规划适合的盛餐路线。</a:t>
            </a:r>
            <a:endParaRPr lang="zh-CN" altLang="en-US" sz="2800" b="1">
              <a:solidFill>
                <a:srgbClr val="FFC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C000"/>
                </a:solidFill>
              </a:rPr>
              <a:t>4、鼓励幼儿参与餐后的收拾。（整理桌面，地面，清洗餐盘）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6033" y="482387"/>
            <a:ext cx="4340674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存在的问题与建议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IMG_667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940" y="1650365"/>
            <a:ext cx="4742815" cy="355727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1395" y="5517515"/>
            <a:ext cx="340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下午的盛餐点心操作对于幼儿不够方便。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rcRect l="31386" t="55295" r="11624"/>
          <a:stretch>
            <a:fillRect/>
          </a:stretch>
        </p:blipFill>
        <p:spPr>
          <a:xfrm>
            <a:off x="7911465" y="1917700"/>
            <a:ext cx="3258185" cy="3021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图片 5" descr="303b32303039333135343bbcfdcdb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095" y="2971800"/>
            <a:ext cx="914400" cy="914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11465" y="5431790"/>
            <a:ext cx="340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92D050"/>
                </a:solidFill>
              </a:rPr>
              <a:t>利用小盆，以组分配，便于幼儿盛餐。</a:t>
            </a:r>
            <a:endParaRPr lang="zh-CN" altLang="en-US" sz="2800">
              <a:solidFill>
                <a:srgbClr val="92D05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860000">
            <a:off x="1395095" y="3210560"/>
            <a:ext cx="1710055" cy="638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6033" y="482387"/>
            <a:ext cx="4340674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存在的问题与建议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1395" y="5431790"/>
            <a:ext cx="340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菜桶的勺子太短，幼儿操作不便。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6" name="图片 5" descr="303b32303039333135343bbcfdcdb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25110" y="2971800"/>
            <a:ext cx="914400" cy="914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11465" y="5431790"/>
            <a:ext cx="3409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92D050"/>
                </a:solidFill>
              </a:rPr>
              <a:t>更换较浅菜桶或者提供两个长柄杓</a:t>
            </a:r>
            <a:endParaRPr lang="zh-CN" altLang="en-US" sz="2800" b="1">
              <a:solidFill>
                <a:srgbClr val="92D05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1860000">
            <a:off x="1395095" y="3210560"/>
            <a:ext cx="1710055" cy="638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535940" y="1623695"/>
            <a:ext cx="4340860" cy="345059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图片 2" descr="32313534323638353b32313534323730363bcdb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2510" y="1819275"/>
            <a:ext cx="1561465" cy="2593340"/>
          </a:xfrm>
          <a:prstGeom prst="rect">
            <a:avLst/>
          </a:prstGeom>
        </p:spPr>
      </p:pic>
      <p:pic>
        <p:nvPicPr>
          <p:cNvPr id="5" name="图片 4" descr="32303230323036393b32303231303137333bb2cdc2af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742555" y="3133725"/>
            <a:ext cx="1663065" cy="1663065"/>
          </a:xfrm>
          <a:prstGeom prst="rect">
            <a:avLst/>
          </a:prstGeom>
        </p:spPr>
      </p:pic>
      <p:pic>
        <p:nvPicPr>
          <p:cNvPr id="7" name="图片 6" descr="32313537363133303b32313537363131313bbcfdcdb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426325" y="1901190"/>
            <a:ext cx="1979295" cy="914400"/>
          </a:xfrm>
          <a:prstGeom prst="rect">
            <a:avLst/>
          </a:prstGeom>
        </p:spPr>
      </p:pic>
      <p:pic>
        <p:nvPicPr>
          <p:cNvPr id="12" name="图片 11" descr="343435383032323b343438373332353bc9d7d7d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940000">
            <a:off x="9952990" y="1744980"/>
            <a:ext cx="2573020" cy="2573020"/>
          </a:xfrm>
          <a:prstGeom prst="rect">
            <a:avLst/>
          </a:prstGeom>
        </p:spPr>
      </p:pic>
      <p:pic>
        <p:nvPicPr>
          <p:cNvPr id="13" name="图片 12" descr="343435383032323b343438373332353bc9d7d7d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940000">
            <a:off x="9058275" y="1744980"/>
            <a:ext cx="2573020" cy="2573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</a:t>
            </a: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早点）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IMG_66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815" y="1551940"/>
            <a:ext cx="4707255" cy="3531235"/>
          </a:xfrm>
          <a:prstGeom prst="roundRect">
            <a:avLst/>
          </a:prstGeom>
        </p:spPr>
      </p:pic>
      <p:pic>
        <p:nvPicPr>
          <p:cNvPr id="10" name="图片 9" descr="IMG_66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1553210"/>
            <a:ext cx="4705350" cy="3529965"/>
          </a:xfrm>
          <a:prstGeom prst="round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84145" y="5207635"/>
            <a:ext cx="2135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FFC000"/>
                </a:solidFill>
              </a:rPr>
              <a:t>饼干的数量</a:t>
            </a:r>
            <a:endParaRPr lang="en-US" altLang="zh-CN" sz="2800" b="1">
              <a:solidFill>
                <a:srgbClr val="FFC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26680" y="5207635"/>
            <a:ext cx="2135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关注倒牛奶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19880" y="5854700"/>
            <a:ext cx="2762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自己撕饼干</a:t>
            </a:r>
            <a:r>
              <a:rPr lang="zh-CN" altLang="en-US" sz="2800" b="1">
                <a:solidFill>
                  <a:srgbClr val="FFC000"/>
                </a:solidFill>
              </a:rPr>
              <a:t>袋子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pic>
        <p:nvPicPr>
          <p:cNvPr id="11" name="图片 10" descr="IMG_66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985" y="1497965"/>
            <a:ext cx="5653405" cy="4241165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</a:t>
            </a: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午点）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49256BDE937CCF307D28EB156E0D1B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725" y="1628775"/>
            <a:ext cx="4605020" cy="345376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80" y="1619250"/>
            <a:ext cx="4617085" cy="3463290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86735" y="5445125"/>
            <a:ext cx="6018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进餐的礼仪：安静吃饭、</a:t>
            </a:r>
            <a:r>
              <a:rPr lang="zh-CN" altLang="en-US" sz="2800" b="1">
                <a:solidFill>
                  <a:srgbClr val="FFC000"/>
                </a:solidFill>
              </a:rPr>
              <a:t>桌面卫生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</a:t>
            </a: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午点）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B1DEAE31697003E2521F80E9C8094BE4"/>
          <p:cNvPicPr>
            <a:picLocks noChangeAspect="1"/>
          </p:cNvPicPr>
          <p:nvPr/>
        </p:nvPicPr>
        <p:blipFill>
          <a:blip r:embed="rId1"/>
          <a:srcRect l="13293" r="10253"/>
          <a:stretch>
            <a:fillRect/>
          </a:stretch>
        </p:blipFill>
        <p:spPr>
          <a:xfrm rot="10800000">
            <a:off x="648335" y="1647190"/>
            <a:ext cx="5002530" cy="374205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4430" y="5587365"/>
            <a:ext cx="365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与幼儿讨论</a:t>
            </a:r>
            <a:r>
              <a:rPr lang="zh-CN" altLang="en-US" sz="2800" b="1">
                <a:solidFill>
                  <a:srgbClr val="FFC000"/>
                </a:solidFill>
              </a:rPr>
              <a:t>进餐量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pic>
        <p:nvPicPr>
          <p:cNvPr id="7" name="图片 6" descr="E69B89CC083FADB77651CE6ECC4AED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730" y="1647825"/>
            <a:ext cx="4674235" cy="3741420"/>
          </a:xfrm>
          <a:prstGeom prst="round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79945" y="5587365"/>
            <a:ext cx="365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教师关注盛餐</a:t>
            </a:r>
            <a:r>
              <a:rPr lang="zh-CN" altLang="en-US" sz="2800" b="1">
                <a:solidFill>
                  <a:srgbClr val="FFC000"/>
                </a:solidFill>
              </a:rPr>
              <a:t>量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</a:t>
            </a: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午点）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0375" y="5459095"/>
            <a:ext cx="365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播报</a:t>
            </a:r>
            <a:r>
              <a:rPr lang="zh-CN" altLang="en-US" sz="2800" b="1">
                <a:solidFill>
                  <a:srgbClr val="FFC000"/>
                </a:solidFill>
              </a:rPr>
              <a:t>菜名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pic>
        <p:nvPicPr>
          <p:cNvPr id="3" name="图片 2" descr="531DE8487A99B722AF6A2933F2D93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770" y="1557020"/>
            <a:ext cx="4813935" cy="3611245"/>
          </a:xfrm>
          <a:prstGeom prst="rect">
            <a:avLst/>
          </a:prstGeom>
        </p:spPr>
      </p:pic>
      <p:pic>
        <p:nvPicPr>
          <p:cNvPr id="5" name="图片 4" descr="5DAFBA332224CECC253F5E88ED3216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85" y="1557020"/>
            <a:ext cx="4814570" cy="36118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"/>
          <p:cNvSpPr txBox="1"/>
          <p:nvPr/>
        </p:nvSpPr>
        <p:spPr>
          <a:xfrm>
            <a:off x="535940" y="482600"/>
            <a:ext cx="114134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000" b="1" spc="600" dirty="0" smtClean="0">
                <a:gradFill>
                  <a:gsLst>
                    <a:gs pos="0">
                      <a:srgbClr val="AC862E"/>
                    </a:gs>
                    <a:gs pos="94000">
                      <a:srgbClr val="AA842A"/>
                    </a:gs>
                    <a:gs pos="59000">
                      <a:srgbClr val="DCC368"/>
                    </a:gs>
                    <a:gs pos="35000">
                      <a:srgbClr val="EFDA7D"/>
                    </a:gs>
                  </a:gsLst>
                  <a:lin ang="2058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班级自主餐点中，教师的行为（午点）</a:t>
            </a:r>
            <a:endParaRPr lang="zh-CN" altLang="en-US" sz="3000" b="1" spc="600" dirty="0" smtClean="0">
              <a:gradFill>
                <a:gsLst>
                  <a:gs pos="0">
                    <a:srgbClr val="AC862E"/>
                  </a:gs>
                  <a:gs pos="94000">
                    <a:srgbClr val="AA842A"/>
                  </a:gs>
                  <a:gs pos="59000">
                    <a:srgbClr val="DCC368"/>
                  </a:gs>
                  <a:gs pos="35000">
                    <a:srgbClr val="EFDA7D"/>
                  </a:gs>
                </a:gsLst>
                <a:lin ang="2058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27060" y="3467735"/>
            <a:ext cx="365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</a:rPr>
              <a:t>盛汤</a:t>
            </a:r>
            <a:r>
              <a:rPr lang="zh-CN" altLang="en-US" sz="2800" b="1">
                <a:solidFill>
                  <a:srgbClr val="FFC000"/>
                </a:solidFill>
              </a:rPr>
              <a:t>操作</a:t>
            </a:r>
            <a:endParaRPr lang="zh-CN" altLang="en-US" sz="2800" b="1">
              <a:solidFill>
                <a:srgbClr val="FFC000"/>
              </a:solidFill>
            </a:endParaRPr>
          </a:p>
        </p:txBody>
      </p:sp>
      <p:pic>
        <p:nvPicPr>
          <p:cNvPr id="4" name="图片 3" descr="80593EEC09A21F318D45A9CA8751A9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1477010"/>
            <a:ext cx="3377565" cy="4504055"/>
          </a:xfrm>
          <a:prstGeom prst="rect">
            <a:avLst/>
          </a:prstGeom>
        </p:spPr>
      </p:pic>
      <p:pic>
        <p:nvPicPr>
          <p:cNvPr id="6" name="图片 5" descr="54B2F052E8950BCE7C9E2753D0428B3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345" y="1496695"/>
            <a:ext cx="3362960" cy="44843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2.xml><?xml version="1.0" encoding="utf-8"?>
<p:tagLst xmlns:p="http://schemas.openxmlformats.org/presentationml/2006/main">
  <p:tag name="COMMONDATA" val="eyJjb3VudCI6MiwiaGRpZCI6IjgzMTI4MTYwNTZjODBjNmRiNGI3NGVjMGI4ZGZjNWE4IiwidXNlckNvdW50Ijox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</Words>
  <Application>WPS 演示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Raleway</vt:lpstr>
      <vt:lpstr>NumberOnly</vt:lpstr>
      <vt:lpstr>Arial Unicode MS</vt:lpstr>
      <vt:lpstr>Calibri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</dc:creator>
  <cp:lastModifiedBy>Dear John</cp:lastModifiedBy>
  <cp:revision>265</cp:revision>
  <dcterms:created xsi:type="dcterms:W3CDTF">2018-04-10T08:52:00Z</dcterms:created>
  <dcterms:modified xsi:type="dcterms:W3CDTF">2022-05-16T05:34:13Z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KSOTemplateUUID">
    <vt:lpwstr>v1.0_mb_1D5HgMO7cgJxevJ5C/DGEw==</vt:lpwstr>
  </property>
  <property fmtid="{D5CDD505-2E9C-101B-9397-08002B2CF9AE}" pid="4" name="ICV">
    <vt:lpwstr>82A0DB9B958A43A395029D4812529AB4</vt:lpwstr>
  </property>
</Properties>
</file>