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95" r:id="rId7"/>
    <p:sldId id="302" r:id="rId8"/>
    <p:sldId id="308" r:id="rId9"/>
    <p:sldId id="289" r:id="rId10"/>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715337"/>
    <a:srgbClr val="226A60"/>
    <a:srgbClr val="87CFE3"/>
    <a:srgbClr val="A6D495"/>
    <a:srgbClr val="A3D29E"/>
    <a:srgbClr val="87CEE2"/>
    <a:srgbClr val="F3F3F3"/>
    <a:srgbClr val="F7FCFE"/>
    <a:srgbClr val="FFFF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4568" autoAdjust="0"/>
  </p:normalViewPr>
  <p:slideViewPr>
    <p:cSldViewPr snapToGrid="0" showGuides="1">
      <p:cViewPr varScale="1">
        <p:scale>
          <a:sx n="97" d="100"/>
          <a:sy n="97" d="100"/>
        </p:scale>
        <p:origin x="954" y="72"/>
      </p:cViewPr>
      <p:guideLst>
        <p:guide orient="horz" pos="103"/>
        <p:guide orient="horz" pos="4190"/>
        <p:guide pos="230"/>
        <p:guide pos="7449"/>
        <p:guide orient="horz" pos="562"/>
        <p:guide orient="horz" pos="700"/>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1826"/>
          <a:stretch>
            <a:fillRect/>
          </a:stretch>
        </p:blipFill>
        <p:spPr>
          <a:xfrm>
            <a:off x="-203200" y="-297"/>
            <a:ext cx="12395200" cy="6858594"/>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4524866"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val="0"/>
              </a:ext>
            </a:extLst>
          </a:blip>
          <a:srcRect t="71005"/>
          <a:stretch>
            <a:fillRect/>
          </a:stretch>
        </p:blipFill>
        <p:spPr>
          <a:xfrm>
            <a:off x="7565534" y="5065486"/>
            <a:ext cx="4524866" cy="1988456"/>
          </a:xfrm>
          <a:prstGeom prst="rect">
            <a:avLst/>
          </a:prstGeom>
        </p:spPr>
      </p:pic>
      <p:pic>
        <p:nvPicPr>
          <p:cNvPr id="5" name="图片 4"/>
          <p:cNvPicPr>
            <a:picLocks noChangeAspect="1"/>
          </p:cNvPicPr>
          <p:nvPr userDrawn="1"/>
        </p:nvPicPr>
        <p:blipFill rotWithShape="1">
          <a:blip r:embed="rId3" cstate="screen">
            <a:extLst>
              <a:ext uri="{28A0092B-C50C-407E-A947-70E740481C1C}">
                <a14:useLocalDpi xmlns:a14="http://schemas.microsoft.com/office/drawing/2010/main" val="0"/>
              </a:ext>
            </a:extLst>
          </a:blip>
          <a:srcRect l="40098" t="71005"/>
          <a:stretch>
            <a:fillRect/>
          </a:stretch>
        </p:blipFill>
        <p:spPr>
          <a:xfrm>
            <a:off x="4524866" y="4967664"/>
            <a:ext cx="2710506" cy="1988456"/>
          </a:xfrm>
          <a:prstGeom prst="rect">
            <a:avLst/>
          </a:prstGeom>
        </p:spPr>
      </p:pic>
      <p:pic>
        <p:nvPicPr>
          <p:cNvPr id="6" name="图片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772434" y="163757"/>
            <a:ext cx="2772360" cy="10699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1826"/>
          <a:stretch>
            <a:fillRect/>
          </a:stretch>
        </p:blipFill>
        <p:spPr>
          <a:xfrm>
            <a:off x="-203200" y="-297"/>
            <a:ext cx="12395200" cy="6858594"/>
          </a:xfrm>
          <a:prstGeom prst="rect">
            <a:avLst/>
          </a:prstGeom>
        </p:spPr>
      </p:pic>
      <p:pic>
        <p:nvPicPr>
          <p:cNvPr id="3" name="图片 2"/>
          <p:cNvPicPr>
            <a:picLocks noChangeAspect="1"/>
          </p:cNvPicPr>
          <p:nvPr userDrawn="1"/>
        </p:nvPicPr>
        <p:blipFill rotWithShape="1">
          <a:blip r:embed="rId3" cstate="screen">
            <a:extLst>
              <a:ext uri="{28A0092B-C50C-407E-A947-70E740481C1C}">
                <a14:useLocalDpi xmlns:a14="http://schemas.microsoft.com/office/drawing/2010/main" val="0"/>
              </a:ext>
            </a:extLst>
          </a:blip>
          <a:srcRect b="70582"/>
          <a:stretch>
            <a:fillRect/>
          </a:stretch>
        </p:blipFill>
        <p:spPr>
          <a:xfrm>
            <a:off x="0" y="0"/>
            <a:ext cx="4524866" cy="2017486"/>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val="0"/>
              </a:ext>
            </a:extLst>
          </a:blip>
          <a:srcRect t="71005"/>
          <a:stretch>
            <a:fillRect/>
          </a:stretch>
        </p:blipFill>
        <p:spPr>
          <a:xfrm>
            <a:off x="7565534" y="5065486"/>
            <a:ext cx="4524866" cy="1988456"/>
          </a:xfrm>
          <a:prstGeom prst="rect">
            <a:avLst/>
          </a:prstGeom>
        </p:spPr>
      </p:pic>
      <p:pic>
        <p:nvPicPr>
          <p:cNvPr id="6" name="图片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772434" y="163757"/>
            <a:ext cx="2772360" cy="1069958"/>
          </a:xfrm>
          <a:prstGeom prst="rect">
            <a:avLst/>
          </a:prstGeom>
        </p:spPr>
      </p:pic>
      <p:pic>
        <p:nvPicPr>
          <p:cNvPr id="12" name="图片 1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730492"/>
            <a:ext cx="2084836" cy="2127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srcRect l="1826"/>
          <a:stretch>
            <a:fillRect/>
          </a:stretch>
        </p:blipFill>
        <p:spPr>
          <a:xfrm>
            <a:off x="-203200" y="-297"/>
            <a:ext cx="12395200" cy="6858594"/>
          </a:xfrm>
          <a:prstGeom prst="rect">
            <a:avLst/>
          </a:prstGeom>
        </p:spPr>
      </p:pic>
      <p:pic>
        <p:nvPicPr>
          <p:cNvPr id="3" name="图片 2"/>
          <p:cNvPicPr>
            <a:picLocks noChangeAspect="1"/>
          </p:cNvPicPr>
          <p:nvPr userDrawn="1"/>
        </p:nvPicPr>
        <p:blipFill rotWithShape="1">
          <a:blip r:embed="rId3" cstate="screen">
            <a:extLst>
              <a:ext uri="{28A0092B-C50C-407E-A947-70E740481C1C}">
                <a14:useLocalDpi xmlns:a14="http://schemas.microsoft.com/office/drawing/2010/main" val="0"/>
              </a:ext>
            </a:extLst>
          </a:blip>
          <a:srcRect b="71005"/>
          <a:stretch>
            <a:fillRect/>
          </a:stretch>
        </p:blipFill>
        <p:spPr>
          <a:xfrm>
            <a:off x="0" y="0"/>
            <a:ext cx="4524866" cy="1988456"/>
          </a:xfrm>
          <a:prstGeom prst="rect">
            <a:avLst/>
          </a:prstGeom>
        </p:spPr>
      </p:pic>
      <p:pic>
        <p:nvPicPr>
          <p:cNvPr id="6" name="图片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772434" y="163757"/>
            <a:ext cx="2772360" cy="1069958"/>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294743"/>
            <a:ext cx="2895600" cy="3810000"/>
          </a:xfrm>
          <a:prstGeom prst="rect">
            <a:avLst/>
          </a:prstGeom>
        </p:spPr>
      </p:pic>
      <p:pic>
        <p:nvPicPr>
          <p:cNvPr id="10" name="图片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86603" y="856343"/>
            <a:ext cx="2286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4" name="矩形 3"/>
          <p:cNvSpPr/>
          <p:nvPr userDrawn="1"/>
        </p:nvSpPr>
        <p:spPr>
          <a:xfrm>
            <a:off x="4102479" y="788246"/>
            <a:ext cx="3696846" cy="646331"/>
          </a:xfrm>
          <a:prstGeom prst="rect">
            <a:avLst/>
          </a:prstGeom>
        </p:spPr>
        <p:txBody>
          <a:bodyPr wrap="none">
            <a:spAutoFit/>
          </a:bodyPr>
          <a:lstStyle/>
          <a:p>
            <a:r>
              <a:rPr lang="zh-CN" altLang="en-US" sz="3600" b="1" spc="300" dirty="0">
                <a:solidFill>
                  <a:schemeClr val="tx1"/>
                </a:solidFill>
                <a:latin typeface="方正卡通简体" panose="02000000000000000000" pitchFamily="2" charset="-122"/>
                <a:ea typeface="方正卡通简体" panose="02000000000000000000" pitchFamily="2" charset="-122"/>
              </a:rPr>
              <a:t>请输入您的标题</a:t>
            </a:r>
            <a:endParaRPr lang="zh-CN" altLang="en-US" sz="3600" dirty="0">
              <a:solidFill>
                <a:schemeClr val="tx1"/>
              </a:solidFill>
              <a:latin typeface="方正卡通简体" panose="02000000000000000000" pitchFamily="2" charset="-122"/>
              <a:ea typeface="方正卡通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4102479" y="788246"/>
            <a:ext cx="3696846" cy="646331"/>
          </a:xfrm>
          <a:prstGeom prst="rect">
            <a:avLst/>
          </a:prstGeom>
        </p:spPr>
        <p:txBody>
          <a:bodyPr wrap="none">
            <a:spAutoFit/>
          </a:bodyPr>
          <a:lstStyle/>
          <a:p>
            <a:r>
              <a:rPr lang="zh-CN" altLang="en-US" sz="3600" b="1" spc="300" dirty="0">
                <a:solidFill>
                  <a:schemeClr val="tx1"/>
                </a:solidFill>
                <a:latin typeface="方正卡通简体" panose="02000000000000000000" pitchFamily="2" charset="-122"/>
                <a:ea typeface="方正卡通简体" panose="02000000000000000000" pitchFamily="2" charset="-122"/>
              </a:rPr>
              <a:t>请输入您的标题</a:t>
            </a:r>
            <a:endParaRPr lang="zh-CN" altLang="en-US" sz="3600" dirty="0">
              <a:solidFill>
                <a:schemeClr val="tx1"/>
              </a:solidFill>
              <a:latin typeface="方正卡通简体" panose="02000000000000000000" pitchFamily="2" charset="-122"/>
              <a:ea typeface="方正卡通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4102479" y="788246"/>
            <a:ext cx="3696846" cy="646331"/>
          </a:xfrm>
          <a:prstGeom prst="rect">
            <a:avLst/>
          </a:prstGeom>
        </p:spPr>
        <p:txBody>
          <a:bodyPr wrap="none">
            <a:spAutoFit/>
          </a:bodyPr>
          <a:lstStyle/>
          <a:p>
            <a:r>
              <a:rPr lang="zh-CN" altLang="en-US" sz="3600" b="1" spc="300" dirty="0">
                <a:solidFill>
                  <a:schemeClr val="tx1"/>
                </a:solidFill>
                <a:latin typeface="方正卡通简体" panose="02000000000000000000" pitchFamily="2" charset="-122"/>
                <a:ea typeface="方正卡通简体" panose="02000000000000000000" pitchFamily="2" charset="-122"/>
              </a:rPr>
              <a:t>请输入您的标题</a:t>
            </a:r>
            <a:endParaRPr lang="zh-CN" altLang="en-US" sz="3600" dirty="0">
              <a:solidFill>
                <a:schemeClr val="tx1"/>
              </a:solidFill>
              <a:latin typeface="方正卡通简体" panose="02000000000000000000" pitchFamily="2" charset="-122"/>
              <a:ea typeface="方正卡通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4102479" y="788246"/>
            <a:ext cx="3696846" cy="646331"/>
          </a:xfrm>
          <a:prstGeom prst="rect">
            <a:avLst/>
          </a:prstGeom>
        </p:spPr>
        <p:txBody>
          <a:bodyPr wrap="none">
            <a:spAutoFit/>
          </a:bodyPr>
          <a:lstStyle/>
          <a:p>
            <a:r>
              <a:rPr lang="zh-CN" altLang="en-US" sz="3600" b="1" spc="300" dirty="0">
                <a:solidFill>
                  <a:schemeClr val="tx1"/>
                </a:solidFill>
                <a:latin typeface="方正卡通简体" panose="02000000000000000000" pitchFamily="2" charset="-122"/>
                <a:ea typeface="方正卡通简体" panose="02000000000000000000" pitchFamily="2" charset="-122"/>
              </a:rPr>
              <a:t>请输入您的标题</a:t>
            </a:r>
            <a:endParaRPr lang="zh-CN" altLang="en-US" sz="3600" dirty="0">
              <a:solidFill>
                <a:schemeClr val="tx1"/>
              </a:solidFill>
              <a:latin typeface="方正卡通简体" panose="02000000000000000000" pitchFamily="2" charset="-122"/>
              <a:ea typeface="方正卡通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9"/>
          <a:srcRect l="1826"/>
          <a:stretch>
            <a:fillRect/>
          </a:stretch>
        </p:blipFill>
        <p:spPr>
          <a:xfrm>
            <a:off x="-203200" y="-297"/>
            <a:ext cx="12395200" cy="68585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p14:dur="10" advClick="0" advTm="5000"/>
    </mc:Choice>
    <mc:Fallback>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7.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hyperlink" Target="2021&#38134;&#27827;&#24188;&#20799;&#22253;&#25903;&#25345;&#20799;&#31461;&#33258;&#20027;&#24615;&#21457;&#23637;&#30340;&#35266;&#23519;&#35780;&#20215;&#25351;&#26631;3.0.doc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1826"/>
          <a:stretch>
            <a:fillRect/>
          </a:stretch>
        </p:blipFill>
        <p:spPr>
          <a:xfrm>
            <a:off x="-203200" y="-297"/>
            <a:ext cx="12395200" cy="6858594"/>
          </a:xfrm>
          <a:prstGeom prst="rect">
            <a:avLst/>
          </a:prstGeom>
        </p:spPr>
      </p:pic>
      <p:pic>
        <p:nvPicPr>
          <p:cNvPr id="18" name="图片 1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4524866" cy="6858000"/>
          </a:xfrm>
          <a:prstGeom prst="rect">
            <a:avLst/>
          </a:prstGeom>
        </p:spPr>
      </p:pic>
      <p:pic>
        <p:nvPicPr>
          <p:cNvPr id="19" name="图片 18"/>
          <p:cNvPicPr>
            <a:picLocks noChangeAspect="1"/>
          </p:cNvPicPr>
          <p:nvPr/>
        </p:nvPicPr>
        <p:blipFill rotWithShape="1">
          <a:blip r:embed="rId2" cstate="screen">
            <a:extLst>
              <a:ext uri="{28A0092B-C50C-407E-A947-70E740481C1C}">
                <a14:useLocalDpi xmlns:a14="http://schemas.microsoft.com/office/drawing/2010/main" val="0"/>
              </a:ext>
            </a:extLst>
          </a:blip>
          <a:srcRect t="71005"/>
          <a:stretch>
            <a:fillRect/>
          </a:stretch>
        </p:blipFill>
        <p:spPr>
          <a:xfrm>
            <a:off x="7565534" y="5065486"/>
            <a:ext cx="4524866" cy="1988456"/>
          </a:xfrm>
          <a:prstGeom prst="rect">
            <a:avLst/>
          </a:prstGeom>
        </p:spPr>
      </p:pic>
      <p:pic>
        <p:nvPicPr>
          <p:cNvPr id="20" name="图片 19"/>
          <p:cNvPicPr>
            <a:picLocks noChangeAspect="1"/>
          </p:cNvPicPr>
          <p:nvPr/>
        </p:nvPicPr>
        <p:blipFill rotWithShape="1">
          <a:blip r:embed="rId2" cstate="screen">
            <a:extLst>
              <a:ext uri="{28A0092B-C50C-407E-A947-70E740481C1C}">
                <a14:useLocalDpi xmlns:a14="http://schemas.microsoft.com/office/drawing/2010/main" val="0"/>
              </a:ext>
            </a:extLst>
          </a:blip>
          <a:srcRect l="40098" t="71005"/>
          <a:stretch>
            <a:fillRect/>
          </a:stretch>
        </p:blipFill>
        <p:spPr>
          <a:xfrm>
            <a:off x="4524866" y="4967664"/>
            <a:ext cx="2710506" cy="1988456"/>
          </a:xfrm>
          <a:prstGeom prst="rect">
            <a:avLst/>
          </a:prstGeom>
        </p:spPr>
      </p:pic>
      <p:pic>
        <p:nvPicPr>
          <p:cNvPr id="22" name="图片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72434" y="163757"/>
            <a:ext cx="2772360" cy="1069958"/>
          </a:xfrm>
          <a:prstGeom prst="rect">
            <a:avLst/>
          </a:prstGeom>
        </p:spPr>
      </p:pic>
      <p:sp>
        <p:nvSpPr>
          <p:cNvPr id="23" name="PA_文本框 6"/>
          <p:cNvSpPr txBox="1"/>
          <p:nvPr>
            <p:custDataLst>
              <p:tags r:id="rId4"/>
            </p:custDataLst>
          </p:nvPr>
        </p:nvSpPr>
        <p:spPr>
          <a:xfrm>
            <a:off x="2957157" y="2201963"/>
            <a:ext cx="5669280" cy="1419860"/>
          </a:xfrm>
          <a:prstGeom prst="rect">
            <a:avLst/>
          </a:prstGeom>
          <a:noFill/>
        </p:spPr>
        <p:txBody>
          <a:bodyPr wrap="none" rtlCol="0" anchor="ctr">
            <a:spAutoFit/>
          </a:bodyPr>
          <a:lstStyle/>
          <a:p>
            <a:pPr algn="ctr">
              <a:lnSpc>
                <a:spcPct val="120000"/>
              </a:lnSpc>
            </a:pPr>
            <a:r>
              <a:rPr lang="zh-CN" sz="3600" dirty="0">
                <a:solidFill>
                  <a:srgbClr val="231815"/>
                </a:solidFill>
                <a:latin typeface="方正有猫在_GBK" panose="02000000000000000000" pitchFamily="2" charset="-122"/>
                <a:ea typeface="方正有猫在_GBK" panose="02000000000000000000" pitchFamily="2" charset="-122"/>
              </a:rPr>
              <a:t>审议一日生活中</a:t>
            </a:r>
            <a:endParaRPr lang="zh-CN" sz="3600" dirty="0">
              <a:solidFill>
                <a:srgbClr val="231815"/>
              </a:solidFill>
              <a:latin typeface="方正有猫在_GBK" panose="02000000000000000000" pitchFamily="2" charset="-122"/>
              <a:ea typeface="方正有猫在_GBK" panose="02000000000000000000" pitchFamily="2" charset="-122"/>
            </a:endParaRPr>
          </a:p>
          <a:p>
            <a:pPr algn="ctr">
              <a:lnSpc>
                <a:spcPct val="120000"/>
              </a:lnSpc>
            </a:pPr>
            <a:r>
              <a:rPr lang="zh-CN" sz="3600" dirty="0">
                <a:solidFill>
                  <a:srgbClr val="231815"/>
                </a:solidFill>
                <a:latin typeface="方正有猫在_GBK" panose="02000000000000000000" pitchFamily="2" charset="-122"/>
                <a:ea typeface="方正有猫在_GBK" panose="02000000000000000000" pitchFamily="2" charset="-122"/>
              </a:rPr>
              <a:t>幼儿自主生活观察评价指标</a:t>
            </a:r>
            <a:endParaRPr lang="zh-CN" sz="3600" dirty="0">
              <a:solidFill>
                <a:srgbClr val="231815"/>
              </a:solidFill>
              <a:latin typeface="方正有猫在_GBK" panose="02000000000000000000" pitchFamily="2" charset="-122"/>
              <a:ea typeface="方正有猫在_GBK" panose="02000000000000000000" pitchFamily="2" charset="-122"/>
            </a:endParaRPr>
          </a:p>
        </p:txBody>
      </p:sp>
      <p:sp>
        <p:nvSpPr>
          <p:cNvPr id="25" name="文本框 24"/>
          <p:cNvSpPr txBox="1"/>
          <p:nvPr/>
        </p:nvSpPr>
        <p:spPr>
          <a:xfrm>
            <a:off x="8088324" y="3855294"/>
            <a:ext cx="2316480" cy="977265"/>
          </a:xfrm>
          <a:prstGeom prst="rect">
            <a:avLst/>
          </a:prstGeom>
          <a:noFill/>
        </p:spPr>
        <p:txBody>
          <a:bodyPr wrap="none" rtlCol="0" anchor="ctr">
            <a:spAutoFit/>
          </a:bodyPr>
          <a:lstStyle/>
          <a:p>
            <a:pPr>
              <a:lnSpc>
                <a:spcPct val="120000"/>
              </a:lnSpc>
            </a:pPr>
            <a:r>
              <a:rPr lang="zh-CN" altLang="en-US" sz="2400" dirty="0">
                <a:solidFill>
                  <a:schemeClr val="tx1"/>
                </a:solidFill>
                <a:latin typeface="汉仪乐喵体简" panose="00020600040101010101" pitchFamily="18" charset="-122"/>
                <a:ea typeface="汉仪乐喵体简" panose="00020600040101010101" pitchFamily="18" charset="-122"/>
              </a:rPr>
              <a:t>自主生活课题组</a:t>
            </a:r>
            <a:endParaRPr lang="zh-CN" altLang="en-US" sz="2400" dirty="0">
              <a:solidFill>
                <a:schemeClr val="tx1"/>
              </a:solidFill>
              <a:latin typeface="汉仪乐喵体简" panose="00020600040101010101" pitchFamily="18" charset="-122"/>
              <a:ea typeface="汉仪乐喵体简" panose="00020600040101010101" pitchFamily="18" charset="-122"/>
            </a:endParaRPr>
          </a:p>
          <a:p>
            <a:pPr>
              <a:lnSpc>
                <a:spcPct val="120000"/>
              </a:lnSpc>
            </a:pPr>
            <a:r>
              <a:rPr lang="zh-CN" altLang="en-US" sz="2400" dirty="0">
                <a:solidFill>
                  <a:schemeClr val="tx1"/>
                </a:solidFill>
                <a:latin typeface="汉仪乐喵体简" panose="00020600040101010101" pitchFamily="18" charset="-122"/>
                <a:ea typeface="汉仪乐喵体简" panose="00020600040101010101" pitchFamily="18" charset="-122"/>
              </a:rPr>
              <a:t> </a:t>
            </a:r>
            <a:r>
              <a:rPr lang="en-US" altLang="zh-CN" sz="2400" dirty="0">
                <a:solidFill>
                  <a:schemeClr val="tx1"/>
                </a:solidFill>
                <a:latin typeface="汉仪乐喵体简" panose="00020600040101010101" pitchFamily="18" charset="-122"/>
                <a:ea typeface="汉仪乐喵体简" panose="00020600040101010101" pitchFamily="18" charset="-122"/>
              </a:rPr>
              <a:t> 2022.5.25</a:t>
            </a:r>
            <a:endParaRPr lang="en-US" altLang="zh-CN" sz="2400" dirty="0">
              <a:solidFill>
                <a:schemeClr val="tx1"/>
              </a:solidFill>
              <a:latin typeface="汉仪乐喵体简" panose="00020600040101010101" pitchFamily="18" charset="-122"/>
              <a:ea typeface="汉仪乐喵体简" panose="00020600040101010101" pitchFamily="18" charset="-122"/>
            </a:endParaRPr>
          </a:p>
        </p:txBody>
      </p:sp>
      <p:pic>
        <p:nvPicPr>
          <p:cNvPr id="26" name="a5eb">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9583738" y="-170815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000" fill="hold">
                                          <p:stCondLst>
                                            <p:cond delay="0"/>
                                          </p:stCondLst>
                                        </p:cTn>
                                        <p:tgtEl>
                                          <p:spTgt spid="23"/>
                                        </p:tgtEl>
                                        <p:attrNameLst>
                                          <p:attrName>style.visibility</p:attrName>
                                        </p:attrNameLst>
                                      </p:cBhvr>
                                      <p:to>
                                        <p:strVal val="visible"/>
                                      </p:to>
                                    </p:set>
                                    <p:animEffect transition="in" filter="circle(out)">
                                      <p:cBhvr>
                                        <p:cTn id="7" dur="1000"/>
                                        <p:tgtEl>
                                          <p:spTgt spid="23"/>
                                        </p:tgtEl>
                                      </p:cBhvr>
                                    </p:animEffect>
                                  </p:childTnLst>
                                </p:cTn>
                              </p:par>
                              <p:par>
                                <p:cTn id="8" presetID="6" presetClass="entr" presetSubtype="32" fill="hold" grpId="0" nodeType="withEffect">
                                  <p:stCondLst>
                                    <p:cond delay="0"/>
                                  </p:stCondLst>
                                  <p:childTnLst>
                                    <p:set>
                                      <p:cBhvr>
                                        <p:cTn id="9" dur="1000" fill="hold">
                                          <p:stCondLst>
                                            <p:cond delay="0"/>
                                          </p:stCondLst>
                                        </p:cTn>
                                        <p:tgtEl>
                                          <p:spTgt spid="25"/>
                                        </p:tgtEl>
                                        <p:attrNameLst>
                                          <p:attrName>style.visibility</p:attrName>
                                        </p:attrNameLst>
                                      </p:cBhvr>
                                      <p:to>
                                        <p:strVal val="visible"/>
                                      </p:to>
                                    </p:set>
                                    <p:animEffect transition="in" filter="circle(out)">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remove" display="0">
                  <p:stCondLst>
                    <p:cond delay="indefinite"/>
                  </p:stCondLst>
                  <p:endCondLst>
                    <p:cond evt="onStopAudio" delay="0">
                      <p:tgtEl>
                        <p:sldTgt/>
                      </p:tgtEl>
                    </p:cond>
                  </p:endCondLst>
                </p:cTn>
                <p:tgtEl>
                  <p:spTgt spid="26"/>
                </p:tgtEl>
              </p:cMediaNode>
            </p:audio>
          </p:childTnLst>
        </p:cTn>
      </p:par>
    </p:tnLst>
    <p:bldLst>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66106" y="2244370"/>
            <a:ext cx="4517261" cy="988629"/>
            <a:chOff x="3974544" y="1008636"/>
            <a:chExt cx="3387946" cy="741472"/>
          </a:xfrm>
        </p:grpSpPr>
        <p:grpSp>
          <p:nvGrpSpPr>
            <p:cNvPr id="3" name="组合 2"/>
            <p:cNvGrpSpPr/>
            <p:nvPr/>
          </p:nvGrpSpPr>
          <p:grpSpPr>
            <a:xfrm>
              <a:off x="3974544" y="1008636"/>
              <a:ext cx="741472" cy="741472"/>
              <a:chOff x="3059832" y="3339719"/>
              <a:chExt cx="3607562" cy="3607562"/>
            </a:xfrm>
          </p:grpSpPr>
          <p:sp>
            <p:nvSpPr>
              <p:cNvPr id="9" name="椭圆 8"/>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0"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4" name="Group 5"/>
            <p:cNvGrpSpPr/>
            <p:nvPr/>
          </p:nvGrpSpPr>
          <p:grpSpPr>
            <a:xfrm>
              <a:off x="4039521" y="1170991"/>
              <a:ext cx="3322969" cy="530915"/>
              <a:chOff x="1598315" y="1418185"/>
              <a:chExt cx="4430626" cy="707886"/>
            </a:xfrm>
          </p:grpSpPr>
          <p:sp>
            <p:nvSpPr>
              <p:cNvPr id="5" name="TextBox 6"/>
              <p:cNvSpPr txBox="1"/>
              <p:nvPr/>
            </p:nvSpPr>
            <p:spPr>
              <a:xfrm>
                <a:off x="1598315" y="1418185"/>
                <a:ext cx="655949" cy="707886"/>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TextBox 8"/>
              <p:cNvSpPr txBox="1"/>
              <p:nvPr/>
            </p:nvSpPr>
            <p:spPr>
              <a:xfrm>
                <a:off x="2066367" y="1766754"/>
                <a:ext cx="3962574" cy="242864"/>
              </a:xfrm>
              <a:prstGeom prst="rect">
                <a:avLst/>
              </a:prstGeom>
              <a:noFill/>
            </p:spPr>
            <p:txBody>
              <a:bodyPr wrap="none" lIns="480000" tIns="0" rIns="0" bIns="0" anchor="b"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学习银河幼儿园的评价指标</a:t>
                </a:r>
                <a:endParaRPr kumimoji="0" lang="zh-CN" altLang="en-US" sz="2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11" name="组合 10"/>
          <p:cNvGrpSpPr/>
          <p:nvPr/>
        </p:nvGrpSpPr>
        <p:grpSpPr>
          <a:xfrm>
            <a:off x="2207686" y="3232633"/>
            <a:ext cx="6522361" cy="988629"/>
            <a:chOff x="3974544" y="1846512"/>
            <a:chExt cx="4891771" cy="741472"/>
          </a:xfrm>
        </p:grpSpPr>
        <p:grpSp>
          <p:nvGrpSpPr>
            <p:cNvPr id="12" name="组合 11"/>
            <p:cNvGrpSpPr/>
            <p:nvPr/>
          </p:nvGrpSpPr>
          <p:grpSpPr>
            <a:xfrm>
              <a:off x="3974544" y="1846512"/>
              <a:ext cx="741472" cy="741472"/>
              <a:chOff x="3059832" y="3339719"/>
              <a:chExt cx="3607562" cy="3607562"/>
            </a:xfrm>
          </p:grpSpPr>
          <p:sp>
            <p:nvSpPr>
              <p:cNvPr id="18" name="椭圆 17"/>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9"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3" name="Group 10"/>
            <p:cNvGrpSpPr/>
            <p:nvPr/>
          </p:nvGrpSpPr>
          <p:grpSpPr>
            <a:xfrm>
              <a:off x="4039521" y="2008868"/>
              <a:ext cx="4826794" cy="530915"/>
              <a:chOff x="1598315" y="2786337"/>
              <a:chExt cx="6435726" cy="707886"/>
            </a:xfrm>
          </p:grpSpPr>
          <p:sp>
            <p:nvSpPr>
              <p:cNvPr id="14" name="TextBox 11"/>
              <p:cNvSpPr txBox="1"/>
              <p:nvPr/>
            </p:nvSpPr>
            <p:spPr>
              <a:xfrm>
                <a:off x="1598315" y="2786337"/>
                <a:ext cx="718466" cy="707886"/>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4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6" name="TextBox 13"/>
              <p:cNvSpPr txBox="1"/>
              <p:nvPr/>
            </p:nvSpPr>
            <p:spPr>
              <a:xfrm>
                <a:off x="2066310" y="3051767"/>
                <a:ext cx="5967731" cy="295910"/>
              </a:xfrm>
              <a:prstGeom prst="rect">
                <a:avLst/>
              </a:prstGeom>
              <a:noFill/>
            </p:spPr>
            <p:txBody>
              <a:bodyPr wrap="none" lIns="480000" tIns="0" rIns="0" bIns="0" anchor="b" anchorCtr="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分组审议</a:t>
                </a:r>
                <a:endParaRPr kumimoji="0" lang="zh-CN" altLang="en-US" sz="2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
        <p:nvSpPr>
          <p:cNvPr id="38" name="矩形 37"/>
          <p:cNvSpPr/>
          <p:nvPr/>
        </p:nvSpPr>
        <p:spPr>
          <a:xfrm>
            <a:off x="1521371" y="926948"/>
            <a:ext cx="2202931" cy="1015663"/>
          </a:xfrm>
          <a:prstGeom prst="rect">
            <a:avLst/>
          </a:prstGeom>
        </p:spPr>
        <p:txBody>
          <a:bodyPr wrap="square">
            <a:spAutoFit/>
          </a:bodyPr>
          <a:lstStyle/>
          <a:p>
            <a:pPr defTabSz="1245870">
              <a:defRPr/>
            </a:pPr>
            <a:r>
              <a:rPr lang="zh-CN" altLang="en-US" sz="6000" b="1" kern="0" dirty="0">
                <a:latin typeface="方正卡通简体" panose="02000000000000000000" pitchFamily="2" charset="-122"/>
                <a:ea typeface="方正卡通简体" panose="02000000000000000000" pitchFamily="2" charset="-122"/>
                <a:cs typeface="+mn-ea"/>
                <a:sym typeface="+mn-lt"/>
              </a:rPr>
              <a:t>目 录</a:t>
            </a:r>
            <a:endParaRPr lang="zh-CN" altLang="en-US" sz="6000" b="1" kern="0" dirty="0">
              <a:latin typeface="方正卡通简体" panose="02000000000000000000" pitchFamily="2" charset="-122"/>
              <a:ea typeface="方正卡通简体" panose="02000000000000000000" pitchFamily="2" charset="-122"/>
              <a:cs typeface="+mn-ea"/>
              <a:sym typeface="+mn-lt"/>
            </a:endParaRPr>
          </a:p>
        </p:txBody>
      </p:sp>
      <p:grpSp>
        <p:nvGrpSpPr>
          <p:cNvPr id="6" name="组合 5"/>
          <p:cNvGrpSpPr/>
          <p:nvPr/>
        </p:nvGrpSpPr>
        <p:grpSpPr>
          <a:xfrm>
            <a:off x="2236896" y="4221760"/>
            <a:ext cx="4517261" cy="988629"/>
            <a:chOff x="3974544" y="1008636"/>
            <a:chExt cx="3387946" cy="741472"/>
          </a:xfrm>
        </p:grpSpPr>
        <p:grpSp>
          <p:nvGrpSpPr>
            <p:cNvPr id="8" name="组合 7"/>
            <p:cNvGrpSpPr/>
            <p:nvPr/>
          </p:nvGrpSpPr>
          <p:grpSpPr>
            <a:xfrm>
              <a:off x="3974544" y="1008636"/>
              <a:ext cx="741472" cy="741472"/>
              <a:chOff x="3059832" y="3339719"/>
              <a:chExt cx="3607562" cy="3607562"/>
            </a:xfrm>
          </p:grpSpPr>
          <p:sp>
            <p:nvSpPr>
              <p:cNvPr id="15" name="椭圆 14"/>
              <p:cNvSpPr/>
              <p:nvPr/>
            </p:nvSpPr>
            <p:spPr>
              <a:xfrm>
                <a:off x="3059832" y="3339719"/>
                <a:ext cx="3607562" cy="3607562"/>
              </a:xfrm>
              <a:prstGeom prst="ellipse">
                <a:avLst/>
              </a:prstGeom>
              <a:no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0" name="Group 5"/>
            <p:cNvGrpSpPr/>
            <p:nvPr/>
          </p:nvGrpSpPr>
          <p:grpSpPr>
            <a:xfrm>
              <a:off x="4039521" y="1170991"/>
              <a:ext cx="3322969" cy="530915"/>
              <a:chOff x="1598315" y="1418185"/>
              <a:chExt cx="4430626" cy="707886"/>
            </a:xfrm>
          </p:grpSpPr>
          <p:sp>
            <p:nvSpPr>
              <p:cNvPr id="21" name="TextBox 6"/>
              <p:cNvSpPr txBox="1"/>
              <p:nvPr/>
            </p:nvSpPr>
            <p:spPr>
              <a:xfrm>
                <a:off x="1598315" y="1418185"/>
                <a:ext cx="655949" cy="707886"/>
              </a:xfrm>
              <a:prstGeom prst="rect">
                <a:avLst/>
              </a:prstGeom>
              <a:noFill/>
            </p:spPr>
            <p:txBody>
              <a:bodyPr wrap="none" anchor="ctr">
                <a:no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2" name="TextBox 8"/>
              <p:cNvSpPr txBox="1"/>
              <p:nvPr/>
            </p:nvSpPr>
            <p:spPr>
              <a:xfrm>
                <a:off x="2066367" y="1766754"/>
                <a:ext cx="3962574" cy="242864"/>
              </a:xfrm>
              <a:prstGeom prst="rect">
                <a:avLst/>
              </a:prstGeom>
              <a:noFill/>
            </p:spPr>
            <p:txBody>
              <a:bodyPr wrap="none" lIns="480000" tIns="0" rIns="0" bIns="0" anchor="b" anchorCtr="0">
                <a:no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交流汇报</a:t>
                </a:r>
                <a:endParaRPr kumimoji="0" lang="zh-CN" altLang="en-US" sz="2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hlinkClick r:id="rId1" action="ppaction://hlinkfile"/>
          </p:cNvPr>
          <p:cNvSpPr txBox="1"/>
          <p:nvPr/>
        </p:nvSpPr>
        <p:spPr>
          <a:xfrm>
            <a:off x="1998935" y="2608119"/>
            <a:ext cx="1762771" cy="1641349"/>
          </a:xfrm>
          <a:prstGeom prst="rect">
            <a:avLst/>
          </a:prstGeom>
          <a:noFill/>
        </p:spPr>
        <p:txBody>
          <a:bodyPr wrap="square" lIns="0" tIns="0" rIns="0" bIns="0" rtlCol="0">
            <a:spAutoFit/>
          </a:bodyPr>
          <a:lstStyle/>
          <a:p>
            <a:pPr algn="ctr"/>
            <a:r>
              <a:rPr lang="en-US" altLang="zh-CN" sz="10665" dirty="0">
                <a:solidFill>
                  <a:srgbClr val="226A60"/>
                </a:solidFill>
                <a:latin typeface="方正有猫在_GBK" panose="02000000000000000000" pitchFamily="2" charset="-122"/>
                <a:ea typeface="方正有猫在_GBK" panose="02000000000000000000" pitchFamily="2" charset="-122"/>
                <a:cs typeface="+mn-ea"/>
                <a:sym typeface="Arial" panose="020B0604020202020204" pitchFamily="34" charset="0"/>
              </a:rPr>
              <a:t>01</a:t>
            </a:r>
            <a:endParaRPr lang="zh-CN" altLang="en-US" sz="10665" dirty="0">
              <a:solidFill>
                <a:srgbClr val="226A60"/>
              </a:solidFill>
              <a:latin typeface="方正有猫在_GBK" panose="02000000000000000000" pitchFamily="2" charset="-122"/>
              <a:ea typeface="方正有猫在_GBK" panose="02000000000000000000" pitchFamily="2" charset="-122"/>
              <a:cs typeface="+mn-ea"/>
              <a:sym typeface="Arial" panose="020B0604020202020204" pitchFamily="34" charset="0"/>
            </a:endParaRPr>
          </a:p>
        </p:txBody>
      </p:sp>
      <p:sp>
        <p:nvSpPr>
          <p:cNvPr id="8" name="矩形 7"/>
          <p:cNvSpPr/>
          <p:nvPr/>
        </p:nvSpPr>
        <p:spPr>
          <a:xfrm>
            <a:off x="3578225" y="3121025"/>
            <a:ext cx="6243955" cy="615315"/>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4000" b="1" kern="0" noProof="0" dirty="0">
                <a:ln>
                  <a:noFill/>
                </a:ln>
                <a:effectLst/>
                <a:uLnTx/>
                <a:uFillTx/>
                <a:latin typeface="方正卡通简体" panose="02000000000000000000" pitchFamily="2" charset="-122"/>
                <a:ea typeface="方正卡通简体" panose="02000000000000000000" pitchFamily="2" charset="-122"/>
                <a:cs typeface="+mn-ea"/>
                <a:sym typeface="+mn-lt"/>
              </a:rPr>
              <a:t>学习银河幼儿园的评价指标</a:t>
            </a:r>
            <a:endParaRPr lang="zh-CN" altLang="en-US" sz="4000" b="1" dirty="0">
              <a:latin typeface="方正有猫在_GBK" panose="02000000000000000000" pitchFamily="2" charset="-122"/>
              <a:ea typeface="方正有猫在_GBK"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advClick="0" advTm="5000">
        <p:wedge/>
      </p:transition>
    </mc:Choice>
    <mc:Fallback>
      <p:transition spd="slow" advClick="0" advTm="5000">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77115" y="2608119"/>
            <a:ext cx="1762771" cy="1641475"/>
          </a:xfrm>
          <a:prstGeom prst="rect">
            <a:avLst/>
          </a:prstGeom>
          <a:noFill/>
        </p:spPr>
        <p:txBody>
          <a:bodyPr wrap="square" lIns="0" tIns="0" rIns="0" bIns="0" rtlCol="0">
            <a:spAutoFit/>
          </a:bodyPr>
          <a:lstStyle/>
          <a:p>
            <a:pPr algn="ctr"/>
            <a:r>
              <a:rPr lang="en-US" altLang="zh-CN" sz="10665" dirty="0">
                <a:solidFill>
                  <a:srgbClr val="226A60"/>
                </a:solidFill>
                <a:latin typeface="方正有猫在_GBK" panose="02000000000000000000" pitchFamily="2" charset="-122"/>
                <a:ea typeface="方正有猫在_GBK" panose="02000000000000000000" pitchFamily="2" charset="-122"/>
                <a:cs typeface="+mn-ea"/>
                <a:sym typeface="Arial" panose="020B0604020202020204" pitchFamily="34" charset="0"/>
              </a:rPr>
              <a:t>02</a:t>
            </a:r>
            <a:endParaRPr lang="zh-CN" altLang="en-US" sz="10665" dirty="0">
              <a:solidFill>
                <a:srgbClr val="226A60"/>
              </a:solidFill>
              <a:latin typeface="方正有猫在_GBK" panose="02000000000000000000" pitchFamily="2" charset="-122"/>
              <a:ea typeface="方正有猫在_GBK" panose="02000000000000000000" pitchFamily="2" charset="-122"/>
              <a:cs typeface="+mn-ea"/>
              <a:sym typeface="Arial" panose="020B0604020202020204" pitchFamily="34" charset="0"/>
            </a:endParaRPr>
          </a:p>
        </p:txBody>
      </p:sp>
      <p:sp>
        <p:nvSpPr>
          <p:cNvPr id="8" name="矩形 7"/>
          <p:cNvSpPr/>
          <p:nvPr/>
        </p:nvSpPr>
        <p:spPr>
          <a:xfrm>
            <a:off x="4827905" y="3090545"/>
            <a:ext cx="6663055" cy="676910"/>
          </a:xfrm>
          <a:prstGeom prst="rect">
            <a:avLst/>
          </a:prstGeom>
        </p:spPr>
        <p:txBody>
          <a:bodyPr wrap="square" lIns="0" tIns="0" rIns="0" bIns="0">
            <a:spAutoFit/>
          </a:bodyPr>
          <a:lstStyle/>
          <a:p>
            <a:r>
              <a:rPr lang="zh-CN" altLang="en-US" sz="4400" b="1" kern="0" noProof="0" dirty="0">
                <a:ln>
                  <a:noFill/>
                </a:ln>
                <a:effectLst/>
                <a:uLnTx/>
                <a:uFillTx/>
                <a:latin typeface="方正卡通简体" panose="02000000000000000000" pitchFamily="2" charset="-122"/>
                <a:ea typeface="方正卡通简体" panose="02000000000000000000" pitchFamily="2" charset="-122"/>
                <a:cs typeface="+mn-ea"/>
                <a:sym typeface="+mn-lt"/>
              </a:rPr>
              <a:t>分组审议</a:t>
            </a:r>
            <a:endParaRPr lang="zh-CN" altLang="en-US" sz="4400" b="1" dirty="0">
              <a:latin typeface="方正有猫在_GBK" panose="02000000000000000000" pitchFamily="2" charset="-122"/>
              <a:ea typeface="方正有猫在_GBK"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advClick="0" advTm="5000">
        <p:push dir="u"/>
      </p:transition>
    </mc:Choice>
    <mc:Fallback>
      <p:transition spd="slow" advClick="0" advTm="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1826"/>
          <a:stretch>
            <a:fillRect/>
          </a:stretch>
        </p:blipFill>
        <p:spPr>
          <a:xfrm>
            <a:off x="-203200" y="-297"/>
            <a:ext cx="12395200" cy="6858594"/>
          </a:xfrm>
          <a:prstGeom prst="rect">
            <a:avLst/>
          </a:prstGeom>
        </p:spPr>
      </p:pic>
      <p:pic>
        <p:nvPicPr>
          <p:cNvPr id="22" name="图片 2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772434" y="163757"/>
            <a:ext cx="2772360" cy="1069958"/>
          </a:xfrm>
          <a:prstGeom prst="rect">
            <a:avLst/>
          </a:prstGeom>
        </p:spPr>
      </p:pic>
      <p:pic>
        <p:nvPicPr>
          <p:cNvPr id="26" name="a5eb">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9583738" y="-1708150"/>
            <a:ext cx="609600" cy="609600"/>
          </a:xfrm>
          <a:prstGeom prst="rect">
            <a:avLst/>
          </a:prstGeom>
        </p:spPr>
      </p:pic>
      <p:sp>
        <p:nvSpPr>
          <p:cNvPr id="3" name="文本框 2"/>
          <p:cNvSpPr txBox="1"/>
          <p:nvPr/>
        </p:nvSpPr>
        <p:spPr>
          <a:xfrm>
            <a:off x="1458595" y="1528128"/>
            <a:ext cx="9165590" cy="3969385"/>
          </a:xfrm>
          <a:prstGeom prst="rect">
            <a:avLst/>
          </a:prstGeom>
          <a:noFill/>
        </p:spPr>
        <p:txBody>
          <a:bodyPr wrap="square" rtlCol="0" anchor="ctr">
            <a:spAutoFit/>
          </a:bodyPr>
          <a:p>
            <a:pPr algn="l">
              <a:lnSpc>
                <a:spcPct val="150000"/>
              </a:lnSpc>
            </a:pPr>
            <a:r>
              <a:rPr lang="zh-CN" altLang="en-US" sz="2400" dirty="0" smtClean="0">
                <a:solidFill>
                  <a:schemeClr val="tx1"/>
                </a:solidFill>
                <a:sym typeface="+mn-ea"/>
              </a:rPr>
              <a:t>分组研讨：春江幼儿园一日生活中幼儿自主生活观察评价指标中小中大具体表现的合理性（红色修改增加）</a:t>
            </a:r>
            <a:endParaRPr lang="zh-CN" altLang="en-US" sz="2400" dirty="0" smtClean="0">
              <a:solidFill>
                <a:schemeClr val="tx1"/>
              </a:solidFill>
              <a:sym typeface="+mn-ea"/>
            </a:endParaRPr>
          </a:p>
          <a:p>
            <a:pPr algn="l">
              <a:lnSpc>
                <a:spcPct val="150000"/>
              </a:lnSpc>
            </a:pPr>
            <a:endParaRPr lang="zh-CN" altLang="en-US" sz="2400" dirty="0" smtClean="0">
              <a:solidFill>
                <a:schemeClr val="tx1"/>
              </a:solidFill>
              <a:sym typeface="+mn-ea"/>
            </a:endParaRPr>
          </a:p>
          <a:p>
            <a:pPr algn="l">
              <a:lnSpc>
                <a:spcPct val="150000"/>
              </a:lnSpc>
            </a:pPr>
            <a:r>
              <a:rPr lang="zh-CN" altLang="en-US" sz="2400" dirty="0" smtClean="0">
                <a:solidFill>
                  <a:schemeClr val="tx1"/>
                </a:solidFill>
                <a:sym typeface="+mn-ea"/>
              </a:rPr>
              <a:t>分组：第一组：徐媛媛  於佳  贾冬玉  来园  盥洗</a:t>
            </a:r>
            <a:endParaRPr lang="zh-CN" altLang="en-US" sz="2400" dirty="0" smtClean="0">
              <a:solidFill>
                <a:schemeClr val="tx1"/>
              </a:solidFill>
              <a:sym typeface="+mn-ea"/>
            </a:endParaRPr>
          </a:p>
          <a:p>
            <a:pPr algn="l">
              <a:lnSpc>
                <a:spcPct val="150000"/>
              </a:lnSpc>
            </a:pPr>
            <a:r>
              <a:rPr lang="zh-CN" altLang="en-US" sz="2400" dirty="0" smtClean="0">
                <a:solidFill>
                  <a:schemeClr val="tx1"/>
                </a:solidFill>
                <a:sym typeface="+mn-ea"/>
              </a:rPr>
              <a:t>      </a:t>
            </a:r>
            <a:r>
              <a:rPr lang="en-US" altLang="zh-CN" sz="2400" dirty="0" smtClean="0">
                <a:solidFill>
                  <a:schemeClr val="tx1"/>
                </a:solidFill>
                <a:sym typeface="+mn-ea"/>
              </a:rPr>
              <a:t>     </a:t>
            </a:r>
            <a:r>
              <a:rPr lang="zh-CN" altLang="en-US" sz="2400" dirty="0" smtClean="0">
                <a:solidFill>
                  <a:schemeClr val="tx1"/>
                </a:solidFill>
                <a:sym typeface="+mn-ea"/>
              </a:rPr>
              <a:t>第二组：王敏威  张亚晋  于丽君  进餐  午睡</a:t>
            </a:r>
            <a:endParaRPr lang="zh-CN" altLang="en-US" sz="2400" dirty="0" smtClean="0">
              <a:solidFill>
                <a:schemeClr val="tx1"/>
              </a:solidFill>
              <a:sym typeface="+mn-ea"/>
            </a:endParaRPr>
          </a:p>
          <a:p>
            <a:pPr algn="l">
              <a:lnSpc>
                <a:spcPct val="150000"/>
              </a:lnSpc>
            </a:pPr>
            <a:r>
              <a:rPr lang="zh-CN" altLang="en-US" sz="2400" dirty="0" smtClean="0">
                <a:solidFill>
                  <a:schemeClr val="tx1"/>
                </a:solidFill>
                <a:sym typeface="+mn-ea"/>
              </a:rPr>
              <a:t>     </a:t>
            </a:r>
            <a:r>
              <a:rPr lang="en-US" altLang="zh-CN" sz="2400" dirty="0" smtClean="0">
                <a:solidFill>
                  <a:schemeClr val="tx1"/>
                </a:solidFill>
                <a:sym typeface="+mn-ea"/>
              </a:rPr>
              <a:t>     </a:t>
            </a:r>
            <a:r>
              <a:rPr lang="zh-CN" altLang="en-US" sz="2400" dirty="0" smtClean="0">
                <a:solidFill>
                  <a:schemeClr val="tx1"/>
                </a:solidFill>
                <a:sym typeface="+mn-ea"/>
              </a:rPr>
              <a:t> 第三组：匡菁云  黄枫  顾一丹  室外游戏  室内游戏  离园 </a:t>
            </a:r>
            <a:endParaRPr lang="zh-CN" altLang="en-US" sz="2400" dirty="0" smtClean="0">
              <a:solidFill>
                <a:schemeClr val="tx1"/>
              </a:solidFill>
              <a:sym typeface="+mn-ea"/>
            </a:endParaRPr>
          </a:p>
          <a:p>
            <a:pPr algn="l">
              <a:lnSpc>
                <a:spcPct val="150000"/>
              </a:lnSpc>
            </a:pPr>
            <a:endParaRPr lang="zh-CN" altLang="en-US" sz="2400" dirty="0" smtClean="0">
              <a:solidFill>
                <a:schemeClr val="tx1">
                  <a:lumMod val="75000"/>
                  <a:lumOff val="25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advClick="0" advTm="5000">
        <p:push dir="u"/>
      </p:transition>
    </mc:Choice>
    <mc:Fallback>
      <p:transition spd="slow" advClick="0" advTm="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 repeatCount="indefinite" fill="remove" display="0">
                  <p:stCondLst>
                    <p:cond delay="indefinite"/>
                  </p:stCondLst>
                  <p:endCondLst>
                    <p:cond evt="onStopAudio" delay="0">
                      <p:tgtEl>
                        <p:sldTgt/>
                      </p:tgtEl>
                    </p:cond>
                  </p:endCondLst>
                </p:cTn>
                <p:tgtEl>
                  <p:spTgt spid="26"/>
                </p:tgtEl>
              </p:cMediaNode>
            </p:audio>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77115" y="2608119"/>
            <a:ext cx="1762771" cy="1641475"/>
          </a:xfrm>
          <a:prstGeom prst="rect">
            <a:avLst/>
          </a:prstGeom>
          <a:noFill/>
        </p:spPr>
        <p:txBody>
          <a:bodyPr wrap="square" lIns="0" tIns="0" rIns="0" bIns="0" rtlCol="0">
            <a:spAutoFit/>
          </a:bodyPr>
          <a:lstStyle/>
          <a:p>
            <a:pPr algn="ctr"/>
            <a:r>
              <a:rPr lang="en-US" altLang="zh-CN" sz="10665" dirty="0">
                <a:solidFill>
                  <a:srgbClr val="226A60"/>
                </a:solidFill>
                <a:latin typeface="方正有猫在_GBK" panose="02000000000000000000" pitchFamily="2" charset="-122"/>
                <a:ea typeface="方正有猫在_GBK" panose="02000000000000000000" pitchFamily="2" charset="-122"/>
                <a:cs typeface="+mn-ea"/>
                <a:sym typeface="Arial" panose="020B0604020202020204" pitchFamily="34" charset="0"/>
              </a:rPr>
              <a:t>03</a:t>
            </a:r>
            <a:endParaRPr lang="zh-CN" altLang="en-US" sz="10665" dirty="0">
              <a:solidFill>
                <a:srgbClr val="226A60"/>
              </a:solidFill>
              <a:latin typeface="方正有猫在_GBK" panose="02000000000000000000" pitchFamily="2" charset="-122"/>
              <a:ea typeface="方正有猫在_GBK" panose="02000000000000000000" pitchFamily="2" charset="-122"/>
              <a:cs typeface="+mn-ea"/>
              <a:sym typeface="Arial" panose="020B0604020202020204" pitchFamily="34" charset="0"/>
            </a:endParaRPr>
          </a:p>
        </p:txBody>
      </p:sp>
      <p:sp>
        <p:nvSpPr>
          <p:cNvPr id="8" name="矩形 7"/>
          <p:cNvSpPr/>
          <p:nvPr/>
        </p:nvSpPr>
        <p:spPr>
          <a:xfrm>
            <a:off x="4913630" y="3090545"/>
            <a:ext cx="6663055" cy="676910"/>
          </a:xfrm>
          <a:prstGeom prst="rect">
            <a:avLst/>
          </a:prstGeom>
        </p:spPr>
        <p:txBody>
          <a:bodyPr wrap="square" lIns="0" tIns="0" rIns="0" bIns="0">
            <a:spAutoFit/>
          </a:bodyPr>
          <a:lstStyle/>
          <a:p>
            <a:r>
              <a:rPr lang="zh-CN" altLang="en-US" sz="4400" b="1" kern="0" noProof="0" dirty="0">
                <a:ln>
                  <a:noFill/>
                </a:ln>
                <a:effectLst/>
                <a:uLnTx/>
                <a:uFillTx/>
                <a:latin typeface="方正卡通简体" panose="02000000000000000000" pitchFamily="2" charset="-122"/>
                <a:ea typeface="方正卡通简体" panose="02000000000000000000" pitchFamily="2" charset="-122"/>
                <a:cs typeface="+mn-ea"/>
                <a:sym typeface="+mn-lt"/>
              </a:rPr>
              <a:t>交流汇报</a:t>
            </a:r>
            <a:endParaRPr lang="zh-CN" altLang="en-US" sz="4400" b="1" dirty="0">
              <a:latin typeface="方正有猫在_GBK" panose="02000000000000000000" pitchFamily="2" charset="-122"/>
              <a:ea typeface="方正有猫在_GBK"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000" advClick="0" advTm="5000">
        <p:push dir="u"/>
      </p:transition>
    </mc:Choice>
    <mc:Fallback>
      <p:transition spd="slow" advClick="0" advTm="5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1826"/>
          <a:stretch>
            <a:fillRect/>
          </a:stretch>
        </p:blipFill>
        <p:spPr>
          <a:xfrm>
            <a:off x="-203200" y="-297"/>
            <a:ext cx="12395200" cy="6858594"/>
          </a:xfrm>
          <a:prstGeom prst="rect">
            <a:avLst/>
          </a:prstGeom>
        </p:spPr>
      </p:pic>
      <p:pic>
        <p:nvPicPr>
          <p:cNvPr id="18" name="图片 1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4524866" cy="6858000"/>
          </a:xfrm>
          <a:prstGeom prst="rect">
            <a:avLst/>
          </a:prstGeom>
        </p:spPr>
      </p:pic>
      <p:pic>
        <p:nvPicPr>
          <p:cNvPr id="19" name="图片 18"/>
          <p:cNvPicPr>
            <a:picLocks noChangeAspect="1"/>
          </p:cNvPicPr>
          <p:nvPr/>
        </p:nvPicPr>
        <p:blipFill rotWithShape="1">
          <a:blip r:embed="rId2" cstate="screen">
            <a:extLst>
              <a:ext uri="{28A0092B-C50C-407E-A947-70E740481C1C}">
                <a14:useLocalDpi xmlns:a14="http://schemas.microsoft.com/office/drawing/2010/main" val="0"/>
              </a:ext>
            </a:extLst>
          </a:blip>
          <a:srcRect t="71005"/>
          <a:stretch>
            <a:fillRect/>
          </a:stretch>
        </p:blipFill>
        <p:spPr>
          <a:xfrm>
            <a:off x="7565534" y="5065486"/>
            <a:ext cx="4524866" cy="1988456"/>
          </a:xfrm>
          <a:prstGeom prst="rect">
            <a:avLst/>
          </a:prstGeom>
        </p:spPr>
      </p:pic>
      <p:pic>
        <p:nvPicPr>
          <p:cNvPr id="20" name="图片 19"/>
          <p:cNvPicPr>
            <a:picLocks noChangeAspect="1"/>
          </p:cNvPicPr>
          <p:nvPr/>
        </p:nvPicPr>
        <p:blipFill rotWithShape="1">
          <a:blip r:embed="rId2" cstate="screen">
            <a:extLst>
              <a:ext uri="{28A0092B-C50C-407E-A947-70E740481C1C}">
                <a14:useLocalDpi xmlns:a14="http://schemas.microsoft.com/office/drawing/2010/main" val="0"/>
              </a:ext>
            </a:extLst>
          </a:blip>
          <a:srcRect l="40098" t="71005"/>
          <a:stretch>
            <a:fillRect/>
          </a:stretch>
        </p:blipFill>
        <p:spPr>
          <a:xfrm>
            <a:off x="4524866" y="4967664"/>
            <a:ext cx="2710506" cy="1988456"/>
          </a:xfrm>
          <a:prstGeom prst="rect">
            <a:avLst/>
          </a:prstGeom>
        </p:spPr>
      </p:pic>
      <p:pic>
        <p:nvPicPr>
          <p:cNvPr id="22" name="图片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72434" y="163757"/>
            <a:ext cx="2772360" cy="1069958"/>
          </a:xfrm>
          <a:prstGeom prst="rect">
            <a:avLst/>
          </a:prstGeom>
        </p:spPr>
      </p:pic>
      <p:sp>
        <p:nvSpPr>
          <p:cNvPr id="23" name="PA_文本框 6"/>
          <p:cNvSpPr txBox="1"/>
          <p:nvPr>
            <p:custDataLst>
              <p:tags r:id="rId4"/>
            </p:custDataLst>
          </p:nvPr>
        </p:nvSpPr>
        <p:spPr>
          <a:xfrm>
            <a:off x="3041317" y="2190563"/>
            <a:ext cx="6109365" cy="1311128"/>
          </a:xfrm>
          <a:prstGeom prst="rect">
            <a:avLst/>
          </a:prstGeom>
          <a:noFill/>
        </p:spPr>
        <p:txBody>
          <a:bodyPr wrap="none" rtlCol="0" anchor="ctr">
            <a:spAutoFit/>
          </a:bodyPr>
          <a:lstStyle/>
          <a:p>
            <a:pPr>
              <a:lnSpc>
                <a:spcPct val="120000"/>
              </a:lnSpc>
            </a:pPr>
            <a:r>
              <a:rPr lang="zh-CN" altLang="en-US" sz="6600" dirty="0">
                <a:solidFill>
                  <a:srgbClr val="231815"/>
                </a:solidFill>
                <a:latin typeface="方正有猫在_GBK" panose="02000000000000000000" pitchFamily="2" charset="-122"/>
                <a:ea typeface="方正有猫在_GBK" panose="02000000000000000000" pitchFamily="2" charset="-122"/>
              </a:rPr>
              <a:t>感谢您的观看！</a:t>
            </a:r>
            <a:endParaRPr lang="zh-CN" altLang="en-US" sz="6600" dirty="0">
              <a:solidFill>
                <a:srgbClr val="231815"/>
              </a:solidFill>
              <a:latin typeface="方正有猫在_GBK" panose="02000000000000000000" pitchFamily="2" charset="-122"/>
              <a:ea typeface="方正有猫在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advClick="0" advTm="5000">
        <p:wipe/>
      </p:transition>
    </mc:Choice>
    <mc:Fallback>
      <p:transition spd="slow" advClick="0" advTm="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set>
                                      <p:cBhvr>
                                        <p:cTn id="7" dur="455" fill="hold">
                                          <p:stCondLst>
                                            <p:cond delay="0"/>
                                          </p:stCondLst>
                                        </p:cTn>
                                        <p:tgtEl>
                                          <p:spTgt spid="23"/>
                                        </p:tgtEl>
                                        <p:attrNameLst>
                                          <p:attrName>style.rotation</p:attrName>
                                        </p:attrNameLst>
                                      </p:cBhvr>
                                      <p:to>
                                        <p:strVal val="-45.0"/>
                                      </p:to>
                                    </p:set>
                                    <p:anim calcmode="lin" valueType="num">
                                      <p:cBhvr>
                                        <p:cTn id="8"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B5765D23-6381-41F5-9351-744F0B0225B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演示文稿13"/>
  <p:tag name="COMMONDATA" val="eyJoZGlkIjoiYTZhMjc4M2Q4NDc3M2U1MzQwOThjZjlkZTEwMjcyNDgifQ=="/>
</p:tagLst>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357C74"/>
      </a:accent1>
      <a:accent2>
        <a:srgbClr val="E4B447"/>
      </a:accent2>
      <a:accent3>
        <a:srgbClr val="546720"/>
      </a:accent3>
      <a:accent4>
        <a:srgbClr val="AD1617"/>
      </a:accent4>
      <a:accent5>
        <a:srgbClr val="357C74"/>
      </a:accent5>
      <a:accent6>
        <a:srgbClr val="E4B447"/>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253</Words>
  <Application>WPS 演示</Application>
  <PresentationFormat>宽屏</PresentationFormat>
  <Paragraphs>41</Paragraphs>
  <Slides>7</Slides>
  <Notes>24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方正卡通简体</vt:lpstr>
      <vt:lpstr>方正有猫在_GBK</vt:lpstr>
      <vt:lpstr>汉仪乐喵体简</vt:lpstr>
      <vt:lpstr>微软雅黑</vt:lpstr>
      <vt:lpstr>Arial Unicode MS</vt:lpstr>
      <vt:lpstr>等线</vt:lpstr>
      <vt:lpstr>Calibri</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演示文稿13</dc:title>
  <dc:creator>柚子设计</dc:creator>
  <cp:keywords>MC-PPT模板</cp:keywords>
  <cp:category>模板</cp:category>
  <cp:lastModifiedBy>水星陈</cp:lastModifiedBy>
  <cp:revision>21</cp:revision>
  <dcterms:created xsi:type="dcterms:W3CDTF">2017-11-07T06:15:00Z</dcterms:created>
  <dcterms:modified xsi:type="dcterms:W3CDTF">2022-05-24T23:49:41Z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2FBCF7F2111C4861BBB655F01E8D78BF</vt:lpwstr>
  </property>
  <property fmtid="{D5CDD505-2E9C-101B-9397-08002B2CF9AE}" pid="3" name="KSOProductBuildVer">
    <vt:lpwstr>2052-11.1.0.11744</vt:lpwstr>
  </property>
</Properties>
</file>