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
  </p:notesMasterIdLst>
  <p:handoutMasterIdLst>
    <p:handoutMasterId r:id="rId14"/>
  </p:handoutMasterIdLst>
  <p:sldIdLst>
    <p:sldId id="410" r:id="rId3"/>
    <p:sldId id="411" r:id="rId5"/>
    <p:sldId id="412" r:id="rId6"/>
    <p:sldId id="418" r:id="rId7"/>
    <p:sldId id="427" r:id="rId8"/>
    <p:sldId id="420" r:id="rId9"/>
    <p:sldId id="431" r:id="rId10"/>
    <p:sldId id="434" r:id="rId11"/>
    <p:sldId id="435" r:id="rId12"/>
    <p:sldId id="436" r:id="rId13"/>
  </p:sldIdLst>
  <p:sldSz cx="12192000" cy="6858000"/>
  <p:notesSz cx="6858000" cy="9144000"/>
  <p:embeddedFontLst>
    <p:embeddedFont>
      <p:font typeface="等线" panose="02010600030101010101" pitchFamily="2" charset="-122"/>
      <p:regular r:id="rId18"/>
    </p:embeddedFont>
    <p:embeddedFont>
      <p:font typeface="方正粗黑宋简体" panose="02000000000000000000" charset="-122"/>
      <p:regular r:id="rId19"/>
    </p:embeddedFont>
    <p:embeddedFont>
      <p:font typeface="微软雅黑" panose="020B0503020204020204" pitchFamily="34" charset="-122"/>
      <p:regular r:id="rId20"/>
    </p:embeddedFont>
    <p:embeddedFont>
      <p:font typeface="Calibri" panose="020F0502020204030204" charset="0"/>
      <p:regular r:id="rId21"/>
      <p:bold r:id="rId22"/>
      <p:italic r:id="rId23"/>
      <p:boldItalic r:id="rId24"/>
    </p:embeddedFont>
  </p:embeddedFontLst>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55" d="100"/>
          <a:sy n="55" d="100"/>
        </p:scale>
        <p:origin x="1286" y="7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5" Type="http://schemas.openxmlformats.org/officeDocument/2006/relationships/tags" Target="tags/tag5.xml"/><Relationship Id="rId24" Type="http://schemas.openxmlformats.org/officeDocument/2006/relationships/font" Target="fonts/font7.fntdata"/><Relationship Id="rId23" Type="http://schemas.openxmlformats.org/officeDocument/2006/relationships/font" Target="fonts/font6.fntdata"/><Relationship Id="rId22" Type="http://schemas.openxmlformats.org/officeDocument/2006/relationships/font" Target="fonts/font5.fntdata"/><Relationship Id="rId21" Type="http://schemas.openxmlformats.org/officeDocument/2006/relationships/font" Target="fonts/font4.fntdata"/><Relationship Id="rId20" Type="http://schemas.openxmlformats.org/officeDocument/2006/relationships/font" Target="fonts/font3.fntdata"/><Relationship Id="rId2" Type="http://schemas.openxmlformats.org/officeDocument/2006/relationships/theme" Target="theme/theme1.xml"/><Relationship Id="rId19" Type="http://schemas.openxmlformats.org/officeDocument/2006/relationships/font" Target="fonts/font2.fntdata"/><Relationship Id="rId18" Type="http://schemas.openxmlformats.org/officeDocument/2006/relationships/font" Target="fonts/font1.fntdata"/><Relationship Id="rId17" Type="http://schemas.openxmlformats.org/officeDocument/2006/relationships/tableStyles" Target="tableStyles.xml"/><Relationship Id="rId16" Type="http://schemas.openxmlformats.org/officeDocument/2006/relationships/viewProps" Target="viewProps.xml"/><Relationship Id="rId15" Type="http://schemas.openxmlformats.org/officeDocument/2006/relationships/presProps" Target="presProps.xml"/><Relationship Id="rId14" Type="http://schemas.openxmlformats.org/officeDocument/2006/relationships/handoutMaster" Target="handoutMasters/handoutMaster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B13424-6FC6-4FED-8952-AA27BE66B95E}"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503374-592A-4B85-B670-EE82F61FFCD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7AE383-78B8-4561-861A-DCCFF86B4E30}"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7AE383-78B8-4561-861A-DCCFF86B4E30}"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7AE383-78B8-4561-861A-DCCFF86B4E30}"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7AE383-78B8-4561-861A-DCCFF86B4E30}"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3DB6961E-3836-4D46-95AB-594A754CF10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D258780-FBE2-4DF0-BD4E-C94C4B697F9D}"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3DB6961E-3836-4D46-95AB-594A754CF10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D258780-FBE2-4DF0-BD4E-C94C4B697F9D}"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3DB6961E-3836-4D46-95AB-594A754CF10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D258780-FBE2-4DF0-BD4E-C94C4B697F9D}"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3DB6961E-3836-4D46-95AB-594A754CF10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D258780-FBE2-4DF0-BD4E-C94C4B697F9D}"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3DB6961E-3836-4D46-95AB-594A754CF10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D258780-FBE2-4DF0-BD4E-C94C4B697F9D}"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3DB6961E-3836-4D46-95AB-594A754CF10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D258780-FBE2-4DF0-BD4E-C94C4B697F9D}"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3DB6961E-3836-4D46-95AB-594A754CF10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D258780-FBE2-4DF0-BD4E-C94C4B697F9D}"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DB6961E-3836-4D46-95AB-594A754CF10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D258780-FBE2-4DF0-BD4E-C94C4B697F9D}"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DB6961E-3836-4D46-95AB-594A754CF10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D258780-FBE2-4DF0-BD4E-C94C4B697F9D}"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3DB6961E-3836-4D46-95AB-594A754CF10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D258780-FBE2-4DF0-BD4E-C94C4B697F9D}"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3DB6961E-3836-4D46-95AB-594A754CF10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D258780-FBE2-4DF0-BD4E-C94C4B697F9D}"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B6961E-3836-4D46-95AB-594A754CF10E}"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258780-FBE2-4DF0-BD4E-C94C4B697F9D}" type="slidenum">
              <a:rPr lang="zh-CN" altLang="en-US" smtClean="0"/>
            </a:fld>
            <a:endParaRPr lang="zh-CN" altLang="en-US"/>
          </a:p>
        </p:txBody>
      </p:sp>
      <p:pic>
        <p:nvPicPr>
          <p:cNvPr id="8" name="图片 7" descr="890--89-898-"/>
          <p:cNvPicPr>
            <a:picLocks noChangeAspect="1"/>
          </p:cNvPicPr>
          <p:nvPr userDrawn="1"/>
        </p:nvPicPr>
        <p:blipFill>
          <a:blip r:embed="rId12"/>
          <a:stretch>
            <a:fillRect/>
          </a:stretch>
        </p:blipFill>
        <p:spPr>
          <a:xfrm>
            <a:off x="-53340" y="-17780"/>
            <a:ext cx="12421235" cy="6986905"/>
          </a:xfrm>
          <a:prstGeom prst="rect">
            <a:avLst/>
          </a:prstGeom>
        </p:spPr>
      </p:pic>
      <p:sp>
        <p:nvSpPr>
          <p:cNvPr id="10" name="矩形 9"/>
          <p:cNvSpPr/>
          <p:nvPr userDrawn="1"/>
        </p:nvSpPr>
        <p:spPr>
          <a:xfrm>
            <a:off x="295275" y="324485"/>
            <a:ext cx="11796395" cy="6337935"/>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等线" panose="02010600030101010101" pitchFamily="2" charset="-122"/>
          <a:ea typeface="等线" panose="02010600030101010101"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tags" Target="../tags/tag4.xml"/><Relationship Id="rId4" Type="http://schemas.openxmlformats.org/officeDocument/2006/relationships/image" Target="../media/image15.jpeg"/><Relationship Id="rId3" Type="http://schemas.openxmlformats.org/officeDocument/2006/relationships/tags" Target="../tags/tag3.xml"/><Relationship Id="rId2" Type="http://schemas.openxmlformats.org/officeDocument/2006/relationships/image" Target="../media/image14.jpeg"/><Relationship Id="rId1" Type="http://schemas.openxmlformats.org/officeDocument/2006/relationships/image" Target="../media/image13.jpe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7.xml"/><Relationship Id="rId2" Type="http://schemas.openxmlformats.org/officeDocument/2006/relationships/tags" Target="../tags/tag1.xml"/><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image" Target="../media/image3.jpe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7.xml"/><Relationship Id="rId2" Type="http://schemas.openxmlformats.org/officeDocument/2006/relationships/tags" Target="../tags/tag2.xml"/><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image" Target="../media/image3.jpe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2.jpeg"/><Relationship Id="rId1" Type="http://schemas.openxmlformats.org/officeDocument/2006/relationships/image" Target="../media/image1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9-90-9-9-"/>
          <p:cNvPicPr>
            <a:picLocks noChangeAspect="1"/>
          </p:cNvPicPr>
          <p:nvPr/>
        </p:nvPicPr>
        <p:blipFill>
          <a:blip r:embed="rId1"/>
          <a:stretch>
            <a:fillRect/>
          </a:stretch>
        </p:blipFill>
        <p:spPr>
          <a:xfrm>
            <a:off x="0" y="-17780"/>
            <a:ext cx="12430125" cy="6991985"/>
          </a:xfrm>
          <a:prstGeom prst="rect">
            <a:avLst/>
          </a:prstGeom>
        </p:spPr>
      </p:pic>
      <p:sp>
        <p:nvSpPr>
          <p:cNvPr id="12" name="TextBox 5"/>
          <p:cNvSpPr txBox="1"/>
          <p:nvPr/>
        </p:nvSpPr>
        <p:spPr>
          <a:xfrm>
            <a:off x="1911350" y="1722755"/>
            <a:ext cx="8665845" cy="110680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buFont typeface="Arial" panose="020B0604020202020204" pitchFamily="34" charset="0"/>
              <a:buNone/>
            </a:pPr>
            <a:r>
              <a:rPr lang="zh-CN" altLang="zh-CN" sz="6600" b="1" spc="300" dirty="0">
                <a:solidFill>
                  <a:srgbClr val="C0BB69"/>
                </a:solidFill>
                <a:latin typeface="方正粗黑宋简体" panose="02000000000000000000" charset="-122"/>
                <a:ea typeface="方正粗黑宋简体" panose="02000000000000000000" charset="-122"/>
                <a:cs typeface="微软雅黑" panose="020B0503020204020204" pitchFamily="34" charset="-122"/>
              </a:rPr>
              <a:t>自主盛餐有方法</a:t>
            </a:r>
            <a:endParaRPr lang="zh-CN" altLang="zh-CN" sz="6600" b="1" spc="300" dirty="0">
              <a:solidFill>
                <a:srgbClr val="C0BB69"/>
              </a:solidFill>
              <a:latin typeface="方正粗黑宋简体" panose="02000000000000000000" charset="-122"/>
              <a:ea typeface="方正粗黑宋简体" panose="02000000000000000000" charset="-122"/>
              <a:cs typeface="微软雅黑" panose="020B0503020204020204" pitchFamily="34" charset="-122"/>
            </a:endParaRPr>
          </a:p>
        </p:txBody>
      </p:sp>
      <p:sp>
        <p:nvSpPr>
          <p:cNvPr id="33" name="矩形 32"/>
          <p:cNvSpPr/>
          <p:nvPr/>
        </p:nvSpPr>
        <p:spPr>
          <a:xfrm>
            <a:off x="2990850" y="2906395"/>
            <a:ext cx="6614160" cy="568325"/>
          </a:xfrm>
          <a:prstGeom prst="rect">
            <a:avLst/>
          </a:prstGeom>
          <a:noFill/>
          <a:ln w="25400" cap="flat">
            <a:noFill/>
            <a:miter lim="400000"/>
          </a:ln>
          <a:effectLst/>
        </p:spPr>
        <p:txBody>
          <a:bodyPr wrap="square" lIns="0" tIns="0" rIns="0" bIns="0" anchor="t">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gn="r">
              <a:lnSpc>
                <a:spcPct val="150000"/>
              </a:lnSpc>
            </a:pPr>
            <a:r>
              <a:rPr lang="en-US" altLang="zh-CN" sz="2400" b="1" dirty="0">
                <a:solidFill>
                  <a:schemeClr val="bg1">
                    <a:lumMod val="50000"/>
                  </a:schemeClr>
                </a:solidFill>
                <a:latin typeface="等线" panose="02010600030101010101" pitchFamily="2" charset="-122"/>
                <a:ea typeface="等线" panose="02010600030101010101" pitchFamily="2" charset="-122"/>
                <a:cs typeface="+mn-ea"/>
                <a:sym typeface="+mn-lt"/>
              </a:rPr>
              <a:t>————</a:t>
            </a:r>
            <a:r>
              <a:rPr lang="zh-CN" altLang="en-US" sz="2400" b="1" dirty="0">
                <a:solidFill>
                  <a:schemeClr val="bg1">
                    <a:lumMod val="50000"/>
                  </a:schemeClr>
                </a:solidFill>
                <a:latin typeface="等线" panose="02010600030101010101" pitchFamily="2" charset="-122"/>
                <a:ea typeface="等线" panose="02010600030101010101" pitchFamily="2" charset="-122"/>
                <a:cs typeface="+mn-ea"/>
                <a:sym typeface="+mn-lt"/>
              </a:rPr>
              <a:t>中班组自主盛餐实施策略</a:t>
            </a:r>
            <a:endParaRPr lang="zh-CN" altLang="en-US" sz="2400" b="1" dirty="0">
              <a:solidFill>
                <a:schemeClr val="bg1">
                  <a:lumMod val="50000"/>
                </a:schemeClr>
              </a:solidFill>
              <a:latin typeface="等线" panose="02010600030101010101" pitchFamily="2" charset="-122"/>
              <a:ea typeface="等线" panose="02010600030101010101" pitchFamily="2" charset="-122"/>
              <a:cs typeface="+mn-ea"/>
              <a:sym typeface="+mn-lt"/>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6816090" y="559435"/>
            <a:ext cx="5206365" cy="398780"/>
          </a:xfrm>
          <a:prstGeom prst="rect">
            <a:avLst/>
          </a:prstGeom>
          <a:noFill/>
        </p:spPr>
        <p:txBody>
          <a:bodyPr wrap="square" rtlCol="0">
            <a:spAutoFit/>
          </a:bodyPr>
          <a:p>
            <a:r>
              <a:rPr lang="en-US" altLang="zh-CN" sz="2000">
                <a:latin typeface="方正粗黑宋简体" panose="02000000000000000000" charset="-122"/>
                <a:ea typeface="方正粗黑宋简体" panose="02000000000000000000" charset="-122"/>
                <a:cs typeface="方正粗黑宋简体" panose="02000000000000000000" charset="-122"/>
              </a:rPr>
              <a:t>5</a:t>
            </a:r>
            <a:r>
              <a:rPr lang="zh-CN" altLang="en-US" sz="2000">
                <a:latin typeface="方正粗黑宋简体" panose="02000000000000000000" charset="-122"/>
                <a:ea typeface="方正粗黑宋简体" panose="02000000000000000000" charset="-122"/>
                <a:cs typeface="方正粗黑宋简体" panose="02000000000000000000" charset="-122"/>
              </a:rPr>
              <a:t>、创设区域游戏，锻炼幼儿使用筷子的方法</a:t>
            </a:r>
            <a:endParaRPr lang="zh-CN" altLang="en-US" sz="2000">
              <a:latin typeface="方正粗黑宋简体" panose="02000000000000000000" charset="-122"/>
              <a:ea typeface="方正粗黑宋简体" panose="02000000000000000000" charset="-122"/>
              <a:cs typeface="方正粗黑宋简体" panose="02000000000000000000" charset="-122"/>
            </a:endParaRPr>
          </a:p>
        </p:txBody>
      </p:sp>
      <p:pic>
        <p:nvPicPr>
          <p:cNvPr id="5" name="图片 4" descr="IMG_20220304_153755(1)"/>
          <p:cNvPicPr>
            <a:picLocks noChangeAspect="1"/>
          </p:cNvPicPr>
          <p:nvPr/>
        </p:nvPicPr>
        <p:blipFill>
          <a:blip r:embed="rId1"/>
          <a:stretch>
            <a:fillRect/>
          </a:stretch>
        </p:blipFill>
        <p:spPr>
          <a:xfrm>
            <a:off x="509270" y="915035"/>
            <a:ext cx="2055495" cy="2741295"/>
          </a:xfrm>
          <a:prstGeom prst="rect">
            <a:avLst/>
          </a:prstGeom>
        </p:spPr>
      </p:pic>
      <p:pic>
        <p:nvPicPr>
          <p:cNvPr id="6" name="图片 5" descr="C}0[NB$2ND2[R($(3%)4L_X"/>
          <p:cNvPicPr>
            <a:picLocks noChangeAspect="1"/>
          </p:cNvPicPr>
          <p:nvPr/>
        </p:nvPicPr>
        <p:blipFill>
          <a:blip r:embed="rId2"/>
          <a:stretch>
            <a:fillRect/>
          </a:stretch>
        </p:blipFill>
        <p:spPr>
          <a:xfrm>
            <a:off x="2786380" y="1010920"/>
            <a:ext cx="3397885" cy="2548890"/>
          </a:xfrm>
          <a:prstGeom prst="rect">
            <a:avLst/>
          </a:prstGeom>
        </p:spPr>
      </p:pic>
      <p:sp>
        <p:nvSpPr>
          <p:cNvPr id="7" name="文本框 6"/>
          <p:cNvSpPr txBox="1"/>
          <p:nvPr/>
        </p:nvSpPr>
        <p:spPr>
          <a:xfrm>
            <a:off x="509270" y="3861435"/>
            <a:ext cx="5863590" cy="398780"/>
          </a:xfrm>
          <a:prstGeom prst="rect">
            <a:avLst/>
          </a:prstGeom>
          <a:noFill/>
        </p:spPr>
        <p:txBody>
          <a:bodyPr wrap="square" rtlCol="0">
            <a:spAutoFit/>
          </a:bodyPr>
          <a:p>
            <a:pPr algn="ctr"/>
            <a:r>
              <a:rPr lang="en-US" altLang="zh-CN" sz="2000">
                <a:latin typeface="方正粗黑宋简体" panose="02000000000000000000" charset="-122"/>
                <a:ea typeface="方正粗黑宋简体" panose="02000000000000000000" charset="-122"/>
                <a:cs typeface="方正粗黑宋简体" panose="02000000000000000000" charset="-122"/>
              </a:rPr>
              <a:t>6</a:t>
            </a:r>
            <a:r>
              <a:rPr lang="zh-CN" altLang="en-US" sz="2000">
                <a:latin typeface="方正粗黑宋简体" panose="02000000000000000000" charset="-122"/>
                <a:ea typeface="方正粗黑宋简体" panose="02000000000000000000" charset="-122"/>
                <a:cs typeface="方正粗黑宋简体" panose="02000000000000000000" charset="-122"/>
              </a:rPr>
              <a:t>、家园合作，提升幼儿的用餐习惯和能力</a:t>
            </a:r>
            <a:endParaRPr lang="zh-CN" altLang="en-US" sz="2000">
              <a:latin typeface="方正粗黑宋简体" panose="02000000000000000000" charset="-122"/>
              <a:ea typeface="方正粗黑宋简体" panose="02000000000000000000" charset="-122"/>
              <a:cs typeface="方正粗黑宋简体" panose="02000000000000000000" charset="-122"/>
            </a:endParaRPr>
          </a:p>
        </p:txBody>
      </p:sp>
      <p:pic>
        <p:nvPicPr>
          <p:cNvPr id="8" name="图片 7" descr="Screenshot_20220516_121736"/>
          <p:cNvPicPr>
            <a:picLocks noChangeAspect="1"/>
          </p:cNvPicPr>
          <p:nvPr>
            <p:custDataLst>
              <p:tags r:id="rId3"/>
            </p:custDataLst>
          </p:nvPr>
        </p:nvPicPr>
        <p:blipFill>
          <a:blip r:embed="rId4"/>
          <a:stretch>
            <a:fillRect/>
          </a:stretch>
        </p:blipFill>
        <p:spPr>
          <a:xfrm>
            <a:off x="6584315" y="3615690"/>
            <a:ext cx="2407285" cy="3242310"/>
          </a:xfrm>
          <a:prstGeom prst="rect">
            <a:avLst/>
          </a:prstGeom>
        </p:spPr>
      </p:pic>
      <p:pic>
        <p:nvPicPr>
          <p:cNvPr id="9" name="图片 8" descr="图片1"/>
          <p:cNvPicPr>
            <a:picLocks noChangeAspect="1"/>
          </p:cNvPicPr>
          <p:nvPr>
            <p:custDataLst>
              <p:tags r:id="rId5"/>
            </p:custDataLst>
          </p:nvPr>
        </p:nvPicPr>
        <p:blipFill>
          <a:blip r:embed="rId6"/>
          <a:stretch>
            <a:fillRect/>
          </a:stretch>
        </p:blipFill>
        <p:spPr>
          <a:xfrm>
            <a:off x="9340215" y="3615690"/>
            <a:ext cx="2315210" cy="3072130"/>
          </a:xfrm>
          <a:prstGeom prst="rect">
            <a:avLst/>
          </a:prstGeom>
        </p:spPr>
      </p:pic>
      <p:sp>
        <p:nvSpPr>
          <p:cNvPr id="11" name="文本框 10"/>
          <p:cNvSpPr txBox="1"/>
          <p:nvPr/>
        </p:nvSpPr>
        <p:spPr>
          <a:xfrm>
            <a:off x="6565900" y="1025525"/>
            <a:ext cx="5398135" cy="1198880"/>
          </a:xfrm>
          <a:prstGeom prst="rect">
            <a:avLst/>
          </a:prstGeom>
          <a:noFill/>
        </p:spPr>
        <p:txBody>
          <a:bodyPr wrap="square" rtlCol="0">
            <a:spAutoFit/>
          </a:bodyPr>
          <a:p>
            <a:r>
              <a:rPr lang="en-US" altLang="zh-CN"/>
              <a:t>      </a:t>
            </a:r>
            <a:r>
              <a:rPr lang="zh-CN" altLang="en-US"/>
              <a:t>孩子的发展存在差异，有的孩子握筷和勺的姿势不正确，在幼儿园老师也投放了夹物体的游戏，让幼儿在游戏中调整错误的姿势，逐渐掌握正确的方式方法。</a:t>
            </a:r>
            <a:endParaRPr lang="zh-CN" altLang="en-US"/>
          </a:p>
        </p:txBody>
      </p:sp>
      <p:sp>
        <p:nvSpPr>
          <p:cNvPr id="12" name="文本框 11"/>
          <p:cNvSpPr txBox="1"/>
          <p:nvPr/>
        </p:nvSpPr>
        <p:spPr>
          <a:xfrm>
            <a:off x="742315" y="4401185"/>
            <a:ext cx="5398135" cy="1753235"/>
          </a:xfrm>
          <a:prstGeom prst="rect">
            <a:avLst/>
          </a:prstGeom>
          <a:noFill/>
        </p:spPr>
        <p:txBody>
          <a:bodyPr wrap="square" rtlCol="0">
            <a:spAutoFit/>
          </a:bodyPr>
          <a:p>
            <a:r>
              <a:rPr lang="en-US" altLang="zh-CN"/>
              <a:t>      </a:t>
            </a:r>
            <a:r>
              <a:rPr lang="zh-CN" altLang="en-US"/>
              <a:t>孩子的成长离不开家园合作，脱离了学校和老师，其实家长也是很好的教育资源。假期，我们通过投放使用筷子的视频和进餐礼仪的视频鼓励幼儿</a:t>
            </a:r>
            <a:r>
              <a:rPr lang="zh-CN" altLang="en-US">
                <a:sym typeface="+mn-ea"/>
              </a:rPr>
              <a:t>在家</a:t>
            </a:r>
            <a:endParaRPr lang="zh-CN" altLang="en-US"/>
          </a:p>
          <a:p>
            <a:r>
              <a:rPr lang="zh-CN" altLang="en-US"/>
              <a:t>用筷子吃饭，并了解相关的餐桌礼仪，如：吃饭不讲话、不能把筷子插进饭里等。养成良好的进餐习惯。</a:t>
            </a: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to="" calcmode="lin" valueType="num">
                                      <p:cBhvr>
                                        <p:cTn id="12" dur="1" fill="hold"/>
                                        <p:tgtEl>
                                          <p:spTgt spid="11"/>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to="" calcmode="lin" valueType="num">
                                      <p:cBhvr>
                                        <p:cTn id="17" dur="1" fill="hold"/>
                                        <p:tgtEl>
                                          <p:spTgt spid="6"/>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to="" calcmode="lin" valueType="num">
                                      <p:cBhvr>
                                        <p:cTn id="27" dur="1" fill="hold"/>
                                        <p:tgtEl>
                                          <p:spTgt spid="7"/>
                                        </p:tgtEl>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to="" calcmode="lin" valueType="num">
                                      <p:cBhvr>
                                        <p:cTn id="32" dur="1" fill="hold"/>
                                        <p:tgtEl>
                                          <p:spTgt spid="12"/>
                                        </p:tgtEl>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to="" calcmode="lin" valueType="num">
                                      <p:cBhvr>
                                        <p:cTn id="37" dur="1" fill="hold"/>
                                        <p:tgtEl>
                                          <p:spTgt spid="8"/>
                                        </p:tgtEl>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 to="" calcmode="lin" valueType="num">
                                      <p:cBhvr>
                                        <p:cTn id="42" dur="1" fill="hold"/>
                                        <p:tgtEl>
                                          <p:spTgt spid="9"/>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1" grpId="0"/>
      <p:bldP spid="11" grpId="1"/>
      <p:bldP spid="7" grpId="0"/>
      <p:bldP spid="7" grpId="1"/>
      <p:bldP spid="12" grpId="0"/>
      <p:bldP spid="1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890--89-898-"/>
          <p:cNvPicPr>
            <a:picLocks noChangeAspect="1"/>
          </p:cNvPicPr>
          <p:nvPr/>
        </p:nvPicPr>
        <p:blipFill>
          <a:blip r:embed="rId1"/>
          <a:stretch>
            <a:fillRect/>
          </a:stretch>
        </p:blipFill>
        <p:spPr>
          <a:xfrm>
            <a:off x="-53340" y="-17780"/>
            <a:ext cx="12421235" cy="6986905"/>
          </a:xfrm>
          <a:prstGeom prst="rect">
            <a:avLst/>
          </a:prstGeom>
        </p:spPr>
      </p:pic>
      <p:graphicFrame>
        <p:nvGraphicFramePr>
          <p:cNvPr id="5" name="表格 4"/>
          <p:cNvGraphicFramePr/>
          <p:nvPr>
            <p:custDataLst>
              <p:tags r:id="rId2"/>
            </p:custDataLst>
          </p:nvPr>
        </p:nvGraphicFramePr>
        <p:xfrm>
          <a:off x="1755140" y="1524000"/>
          <a:ext cx="8902700" cy="4322445"/>
        </p:xfrm>
        <a:graphic>
          <a:graphicData uri="http://schemas.openxmlformats.org/drawingml/2006/table">
            <a:tbl>
              <a:tblPr firstRow="1" bandRow="1">
                <a:tableStyleId>{5C22544A-7EE6-4342-B048-85BDC9FD1C3A}</a:tableStyleId>
              </a:tblPr>
              <a:tblGrid>
                <a:gridCol w="2225675"/>
                <a:gridCol w="2225675"/>
                <a:gridCol w="2225675"/>
                <a:gridCol w="2225675"/>
              </a:tblGrid>
              <a:tr h="469900">
                <a:tc>
                  <a:txBody>
                    <a:bodyPr/>
                    <a:p>
                      <a:pPr algn="ctr">
                        <a:buNone/>
                      </a:pPr>
                      <a:r>
                        <a:rPr lang="zh-CN" altLang="en-US" sz="2400"/>
                        <a:t>健康（</a:t>
                      </a:r>
                      <a:r>
                        <a:rPr lang="en-US" altLang="zh-CN" sz="2400"/>
                        <a:t>4-5</a:t>
                      </a:r>
                      <a:r>
                        <a:rPr lang="zh-CN" altLang="en-US" sz="2400"/>
                        <a:t>岁）</a:t>
                      </a:r>
                      <a:endParaRPr lang="zh-CN" altLang="en-US" sz="2400"/>
                    </a:p>
                  </a:txBody>
                  <a:tcPr/>
                </a:tc>
                <a:tc>
                  <a:txBody>
                    <a:bodyPr/>
                    <a:p>
                      <a:pPr algn="ctr">
                        <a:buNone/>
                      </a:pPr>
                      <a:r>
                        <a:rPr lang="zh-CN" altLang="en-US" sz="2400"/>
                        <a:t>语言（</a:t>
                      </a:r>
                      <a:r>
                        <a:rPr lang="en-US" altLang="zh-CN" sz="2400"/>
                        <a:t>4-5</a:t>
                      </a:r>
                      <a:r>
                        <a:rPr lang="zh-CN" altLang="en-US" sz="2400"/>
                        <a:t>岁）</a:t>
                      </a:r>
                      <a:endParaRPr lang="zh-CN" altLang="en-US" sz="2400"/>
                    </a:p>
                  </a:txBody>
                  <a:tcPr/>
                </a:tc>
                <a:tc>
                  <a:txBody>
                    <a:bodyPr/>
                    <a:p>
                      <a:pPr algn="ctr">
                        <a:buNone/>
                      </a:pPr>
                      <a:r>
                        <a:rPr lang="zh-CN" altLang="en-US" sz="2400"/>
                        <a:t>社会（</a:t>
                      </a:r>
                      <a:r>
                        <a:rPr lang="en-US" altLang="zh-CN" sz="2400"/>
                        <a:t>4-5</a:t>
                      </a:r>
                      <a:r>
                        <a:rPr lang="zh-CN" altLang="en-US" sz="2400"/>
                        <a:t>岁）</a:t>
                      </a:r>
                      <a:endParaRPr lang="zh-CN" altLang="en-US" sz="2400"/>
                    </a:p>
                  </a:txBody>
                  <a:tcPr/>
                </a:tc>
                <a:tc>
                  <a:txBody>
                    <a:bodyPr/>
                    <a:p>
                      <a:pPr algn="ctr">
                        <a:buNone/>
                      </a:pPr>
                      <a:r>
                        <a:rPr lang="zh-CN" altLang="en-US" sz="2400"/>
                        <a:t>科学（</a:t>
                      </a:r>
                      <a:r>
                        <a:rPr lang="en-US" altLang="zh-CN" sz="2400"/>
                        <a:t>4-5</a:t>
                      </a:r>
                      <a:r>
                        <a:rPr lang="zh-CN" altLang="en-US" sz="2400"/>
                        <a:t>岁）</a:t>
                      </a:r>
                      <a:endParaRPr lang="zh-CN" altLang="en-US" sz="2400"/>
                    </a:p>
                  </a:txBody>
                  <a:tcPr/>
                </a:tc>
              </a:tr>
              <a:tr h="3852545">
                <a:tc>
                  <a:txBody>
                    <a:bodyPr/>
                    <a:p>
                      <a:pPr>
                        <a:buNone/>
                      </a:pPr>
                      <a:r>
                        <a:rPr lang="en-US" altLang="zh-CN" sz="2400"/>
                        <a:t>1</a:t>
                      </a:r>
                      <a:r>
                        <a:rPr lang="zh-CN" altLang="en-US" sz="2400"/>
                        <a:t>、会使用筷子吃饭。</a:t>
                      </a:r>
                      <a:endParaRPr lang="zh-CN" altLang="en-US" sz="2400"/>
                    </a:p>
                    <a:p>
                      <a:pPr>
                        <a:buNone/>
                      </a:pPr>
                      <a:r>
                        <a:rPr lang="en-US" altLang="zh-CN" sz="2400"/>
                        <a:t>2</a:t>
                      </a:r>
                      <a:r>
                        <a:rPr lang="zh-CN" altLang="en-US" sz="2400"/>
                        <a:t>、不偏食、不挑食、不暴饮暴食，喜欢吃瓜果蔬菜等新鲜食品。</a:t>
                      </a:r>
                      <a:endParaRPr lang="zh-CN" altLang="en-US" sz="2400"/>
                    </a:p>
                    <a:p>
                      <a:pPr>
                        <a:buNone/>
                      </a:pPr>
                      <a:r>
                        <a:rPr lang="en-US" altLang="zh-CN" sz="2400"/>
                        <a:t>3</a:t>
                      </a:r>
                      <a:r>
                        <a:rPr lang="zh-CN" altLang="en-US" sz="2400"/>
                        <a:t>、知道饭前洗手，方法基本正确。</a:t>
                      </a:r>
                      <a:endParaRPr lang="zh-CN" altLang="en-US" sz="2400"/>
                    </a:p>
                  </a:txBody>
                  <a:tcPr/>
                </a:tc>
                <a:tc>
                  <a:txBody>
                    <a:bodyPr/>
                    <a:p>
                      <a:pPr>
                        <a:buNone/>
                      </a:pPr>
                      <a:r>
                        <a:rPr lang="en-US" altLang="zh-CN" sz="2400"/>
                        <a:t>1</a:t>
                      </a:r>
                      <a:r>
                        <a:rPr lang="zh-CN" altLang="en-US" sz="2400"/>
                        <a:t>、能根据场合调节自己说话声音的大小。</a:t>
                      </a:r>
                      <a:endParaRPr lang="zh-CN" altLang="en-US" sz="2400"/>
                    </a:p>
                    <a:p>
                      <a:pPr>
                        <a:buNone/>
                      </a:pPr>
                      <a:r>
                        <a:rPr lang="en-US" altLang="zh-CN" sz="2400"/>
                        <a:t>2</a:t>
                      </a:r>
                      <a:r>
                        <a:rPr lang="zh-CN" altLang="en-US" sz="2400"/>
                        <a:t>、在群体中有意识的听与自己有关的信息。</a:t>
                      </a:r>
                      <a:endParaRPr lang="zh-CN" altLang="en-US" sz="2400"/>
                    </a:p>
                  </a:txBody>
                  <a:tcPr/>
                </a:tc>
                <a:tc>
                  <a:txBody>
                    <a:bodyPr/>
                    <a:p>
                      <a:pPr>
                        <a:buNone/>
                      </a:pPr>
                      <a:r>
                        <a:rPr lang="en-US" altLang="zh-CN" sz="2400"/>
                        <a:t>1</a:t>
                      </a:r>
                      <a:r>
                        <a:rPr lang="zh-CN" altLang="en-US" sz="2400"/>
                        <a:t>、对大家都喜欢的东西能轮流分享。</a:t>
                      </a:r>
                      <a:endParaRPr lang="zh-CN" altLang="en-US" sz="2400"/>
                    </a:p>
                    <a:p>
                      <a:pPr>
                        <a:buNone/>
                      </a:pPr>
                      <a:r>
                        <a:rPr lang="en-US" altLang="zh-CN" sz="2400"/>
                        <a:t>2</a:t>
                      </a:r>
                      <a:r>
                        <a:rPr lang="zh-CN" altLang="en-US" sz="2400"/>
                        <a:t>、自己的事情尽量自己做，不愿意依赖别人。</a:t>
                      </a:r>
                      <a:endParaRPr lang="zh-CN" altLang="en-US" sz="2400"/>
                    </a:p>
                    <a:p>
                      <a:pPr>
                        <a:buNone/>
                      </a:pPr>
                      <a:r>
                        <a:rPr lang="en-US" altLang="zh-CN" sz="2400"/>
                        <a:t>3</a:t>
                      </a:r>
                      <a:r>
                        <a:rPr lang="zh-CN" altLang="en-US" sz="2400"/>
                        <a:t>、在提醒下，能节约粮食、水电等。</a:t>
                      </a:r>
                      <a:endParaRPr lang="zh-CN" altLang="en-US" sz="2400"/>
                    </a:p>
                  </a:txBody>
                  <a:tcPr/>
                </a:tc>
                <a:tc>
                  <a:txBody>
                    <a:bodyPr/>
                    <a:p>
                      <a:pPr>
                        <a:buNone/>
                      </a:pPr>
                      <a:r>
                        <a:rPr lang="en-US" altLang="zh-CN" sz="2400"/>
                        <a:t>1</a:t>
                      </a:r>
                      <a:r>
                        <a:rPr lang="zh-CN" altLang="en-US" sz="2400"/>
                        <a:t>、能感知和发现不同季节的特点，体验季节对植物和人的影响。</a:t>
                      </a:r>
                      <a:endParaRPr lang="zh-CN" altLang="en-US" sz="2400"/>
                    </a:p>
                    <a:p>
                      <a:pPr>
                        <a:buNone/>
                      </a:pPr>
                      <a:endParaRPr lang="zh-CN" altLang="en-US" sz="2400"/>
                    </a:p>
                  </a:txBody>
                  <a:tcPr/>
                </a:tc>
              </a:tr>
            </a:tbl>
          </a:graphicData>
        </a:graphic>
      </p:graphicFrame>
      <p:sp>
        <p:nvSpPr>
          <p:cNvPr id="6" name="文本框 5"/>
          <p:cNvSpPr txBox="1"/>
          <p:nvPr/>
        </p:nvSpPr>
        <p:spPr>
          <a:xfrm>
            <a:off x="5067300" y="770890"/>
            <a:ext cx="2454910" cy="521970"/>
          </a:xfrm>
          <a:prstGeom prst="rect">
            <a:avLst/>
          </a:prstGeom>
          <a:noFill/>
        </p:spPr>
        <p:txBody>
          <a:bodyPr wrap="square" rtlCol="0">
            <a:spAutoFit/>
          </a:bodyPr>
          <a:p>
            <a:r>
              <a:rPr lang="zh-CN" altLang="en-US" sz="2800" b="1">
                <a:ln/>
                <a:solidFill>
                  <a:schemeClr val="tx1"/>
                </a:solidFill>
                <a:effectLst>
                  <a:outerShdw blurRad="38100" dist="19050" dir="2700000" algn="tl" rotWithShape="0">
                    <a:schemeClr val="dk1">
                      <a:alpha val="40000"/>
                    </a:schemeClr>
                  </a:outerShdw>
                </a:effectLst>
              </a:rPr>
              <a:t>聚焦《指南》</a:t>
            </a:r>
            <a:endParaRPr lang="zh-CN" altLang="en-US" sz="2800" b="1">
              <a:ln/>
              <a:solidFill>
                <a:schemeClr val="tx1"/>
              </a:solidFill>
              <a:effectLst>
                <a:outerShdw blurRad="38100" dist="19050" dir="2700000" algn="tl" rotWithShape="0">
                  <a:schemeClr val="dk1">
                    <a:alpha val="40000"/>
                  </a:schemeClr>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8089-90-"/>
          <p:cNvPicPr>
            <a:picLocks noChangeAspect="1"/>
          </p:cNvPicPr>
          <p:nvPr/>
        </p:nvPicPr>
        <p:blipFill>
          <a:blip r:embed="rId1"/>
          <a:stretch>
            <a:fillRect/>
          </a:stretch>
        </p:blipFill>
        <p:spPr>
          <a:xfrm>
            <a:off x="-35560" y="0"/>
            <a:ext cx="12384405" cy="6965950"/>
          </a:xfrm>
          <a:prstGeom prst="rect">
            <a:avLst/>
          </a:prstGeom>
        </p:spPr>
      </p:pic>
      <p:grpSp>
        <p:nvGrpSpPr>
          <p:cNvPr id="26" name="组合 25"/>
          <p:cNvGrpSpPr/>
          <p:nvPr/>
        </p:nvGrpSpPr>
        <p:grpSpPr>
          <a:xfrm>
            <a:off x="5668090" y="1874464"/>
            <a:ext cx="1105536" cy="1155951"/>
            <a:chOff x="2653735" y="917077"/>
            <a:chExt cx="881171" cy="1037820"/>
          </a:xfrm>
          <a:solidFill>
            <a:srgbClr val="C0BB69"/>
          </a:solidFill>
        </p:grpSpPr>
        <p:sp>
          <p:nvSpPr>
            <p:cNvPr id="27" name="矩形: 圆角 26"/>
            <p:cNvSpPr/>
            <p:nvPr/>
          </p:nvSpPr>
          <p:spPr>
            <a:xfrm rot="5400000">
              <a:off x="2575410" y="995401"/>
              <a:ext cx="1037820" cy="881171"/>
            </a:xfrm>
            <a:prstGeom prst="roundRect">
              <a:avLst>
                <a:gd name="adj" fmla="val 0"/>
              </a:avLst>
            </a:prstGeom>
            <a:grpFill/>
            <a:ln>
              <a:solidFill>
                <a:srgbClr val="C0BB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1"/>
                </a:solidFill>
                <a:latin typeface="等线" panose="02010600030101010101" pitchFamily="2" charset="-122"/>
                <a:ea typeface="等线" panose="02010600030101010101" pitchFamily="2" charset="-122"/>
              </a:endParaRPr>
            </a:p>
          </p:txBody>
        </p:sp>
        <p:sp>
          <p:nvSpPr>
            <p:cNvPr id="28" name="TextBox 4"/>
            <p:cNvSpPr txBox="1"/>
            <p:nvPr/>
          </p:nvSpPr>
          <p:spPr>
            <a:xfrm>
              <a:off x="2685297" y="1118200"/>
              <a:ext cx="849609" cy="635544"/>
            </a:xfrm>
            <a:prstGeom prst="rect">
              <a:avLst/>
            </a:prstGeom>
            <a:grpFill/>
            <a:ln>
              <a:solidFill>
                <a:srgbClr val="C0BB69"/>
              </a:solidFill>
            </a:ln>
          </p:spPr>
          <p:txBody>
            <a:bodyPr vert="horz" wrap="square" rtlCol="0">
              <a:spAutoFit/>
            </a:bodyPr>
            <a:lstStyle/>
            <a:p>
              <a:pPr algn="ctr"/>
              <a:r>
                <a:rPr lang="en-US" altLang="zh-CN" sz="4000" b="1" spc="600" dirty="0">
                  <a:solidFill>
                    <a:schemeClr val="bg1"/>
                  </a:solidFill>
                  <a:latin typeface="等线" panose="02010600030101010101" pitchFamily="2" charset="-122"/>
                  <a:ea typeface="等线" panose="02010600030101010101" pitchFamily="2" charset="-122"/>
                </a:rPr>
                <a:t>01</a:t>
              </a:r>
              <a:endParaRPr lang="en-US" altLang="zh-CN" sz="4000" b="1" spc="600" dirty="0">
                <a:solidFill>
                  <a:schemeClr val="bg1"/>
                </a:solidFill>
                <a:latin typeface="等线" panose="02010600030101010101" pitchFamily="2" charset="-122"/>
                <a:ea typeface="等线" panose="02010600030101010101" pitchFamily="2" charset="-122"/>
              </a:endParaRPr>
            </a:p>
          </p:txBody>
        </p:sp>
      </p:grpSp>
      <p:sp>
        <p:nvSpPr>
          <p:cNvPr id="29" name="矩形 28"/>
          <p:cNvSpPr/>
          <p:nvPr/>
        </p:nvSpPr>
        <p:spPr>
          <a:xfrm>
            <a:off x="3379470" y="3076575"/>
            <a:ext cx="6085840" cy="812165"/>
          </a:xfrm>
          <a:prstGeom prst="rect">
            <a:avLst/>
          </a:prstGeom>
        </p:spPr>
        <p:txBody>
          <a:bodyPr wrap="square" lIns="0" tIns="0" rIns="0" bIns="0">
            <a:spAutoFit/>
          </a:bodyPr>
          <a:lstStyle/>
          <a:p>
            <a:pPr>
              <a:lnSpc>
                <a:spcPct val="120000"/>
              </a:lnSpc>
              <a:defRPr/>
            </a:pPr>
            <a:r>
              <a:rPr lang="zh-CN" altLang="en-US" sz="4400" kern="0" dirty="0">
                <a:solidFill>
                  <a:srgbClr val="F98A64"/>
                </a:solidFill>
                <a:cs typeface="+mn-ea"/>
                <a:sym typeface="+mn-lt"/>
              </a:rPr>
              <a:t>自主盛餐的</a:t>
            </a:r>
            <a:r>
              <a:rPr lang="en-US" altLang="zh-CN" sz="4400" kern="0" dirty="0">
                <a:solidFill>
                  <a:srgbClr val="F98A64"/>
                </a:solidFill>
                <a:cs typeface="+mn-ea"/>
                <a:sym typeface="+mn-lt"/>
              </a:rPr>
              <a:t>“</a:t>
            </a:r>
            <a:r>
              <a:rPr lang="zh-CN" altLang="en-US" sz="4400" kern="0" dirty="0">
                <a:solidFill>
                  <a:srgbClr val="F98A64"/>
                </a:solidFill>
                <a:cs typeface="+mn-ea"/>
                <a:sym typeface="+mn-lt"/>
              </a:rPr>
              <a:t>为</a:t>
            </a:r>
            <a:r>
              <a:rPr lang="en-US" altLang="zh-CN" sz="4400" kern="0" dirty="0">
                <a:solidFill>
                  <a:srgbClr val="F98A64"/>
                </a:solidFill>
                <a:cs typeface="+mn-ea"/>
                <a:sym typeface="+mn-lt"/>
              </a:rPr>
              <a:t>”</a:t>
            </a:r>
            <a:r>
              <a:rPr lang="zh-CN" altLang="en-US" sz="4400" kern="0" dirty="0">
                <a:solidFill>
                  <a:srgbClr val="F98A64"/>
                </a:solidFill>
                <a:cs typeface="+mn-ea"/>
                <a:sym typeface="+mn-lt"/>
              </a:rPr>
              <a:t>与</a:t>
            </a:r>
            <a:r>
              <a:rPr lang="en-US" altLang="zh-CN" sz="4400" kern="0" dirty="0">
                <a:solidFill>
                  <a:srgbClr val="F98A64"/>
                </a:solidFill>
                <a:cs typeface="+mn-ea"/>
                <a:sym typeface="+mn-lt"/>
              </a:rPr>
              <a:t>“</a:t>
            </a:r>
            <a:r>
              <a:rPr lang="zh-CN" altLang="en-US" sz="4400" kern="0" dirty="0">
                <a:solidFill>
                  <a:srgbClr val="F98A64"/>
                </a:solidFill>
                <a:cs typeface="+mn-ea"/>
                <a:sym typeface="+mn-lt"/>
              </a:rPr>
              <a:t>不为</a:t>
            </a:r>
            <a:r>
              <a:rPr lang="en-US" altLang="zh-CN" sz="4400" kern="0" dirty="0">
                <a:solidFill>
                  <a:srgbClr val="F98A64"/>
                </a:solidFill>
                <a:cs typeface="+mn-ea"/>
                <a:sym typeface="+mn-lt"/>
              </a:rPr>
              <a:t>”</a:t>
            </a:r>
            <a:endParaRPr lang="en-US" altLang="zh-CN" sz="4400" b="1" kern="0" spc="300" noProof="1" dirty="0">
              <a:solidFill>
                <a:srgbClr val="F98A64"/>
              </a:solidFill>
              <a:latin typeface="等线" panose="02010600030101010101" pitchFamily="2" charset="-122"/>
              <a:ea typeface="等线" panose="02010600030101010101" pitchFamily="2" charset="-122"/>
              <a:cs typeface="+mn-ea"/>
              <a:sym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3" presetClass="entr" presetSubtype="32" fill="hold" grpId="0" nodeType="after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500" fill="hold"/>
                                        <p:tgtEl>
                                          <p:spTgt spid="29"/>
                                        </p:tgtEl>
                                        <p:attrNameLst>
                                          <p:attrName>ppt_w</p:attrName>
                                        </p:attrNameLst>
                                      </p:cBhvr>
                                      <p:tavLst>
                                        <p:tav tm="0">
                                          <p:val>
                                            <p:strVal val="4*#ppt_w"/>
                                          </p:val>
                                        </p:tav>
                                        <p:tav tm="100000">
                                          <p:val>
                                            <p:strVal val="#ppt_w"/>
                                          </p:val>
                                        </p:tav>
                                      </p:tavLst>
                                    </p:anim>
                                    <p:anim calcmode="lin" valueType="num">
                                      <p:cBhvr>
                                        <p:cTn id="14" dur="500" fill="hold"/>
                                        <p:tgtEl>
                                          <p:spTgt spid="29"/>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摄图网_401162532_光盘行动（企业商用）"/>
          <p:cNvPicPr>
            <a:picLocks noChangeAspect="1"/>
          </p:cNvPicPr>
          <p:nvPr/>
        </p:nvPicPr>
        <p:blipFill>
          <a:blip r:embed="rId1"/>
          <a:stretch>
            <a:fillRect/>
          </a:stretch>
        </p:blipFill>
        <p:spPr>
          <a:xfrm>
            <a:off x="9919335" y="4626610"/>
            <a:ext cx="2655570" cy="1725930"/>
          </a:xfrm>
          <a:prstGeom prst="rect">
            <a:avLst/>
          </a:prstGeom>
        </p:spPr>
      </p:pic>
      <p:grpSp>
        <p:nvGrpSpPr>
          <p:cNvPr id="83" name="82"/>
          <p:cNvGrpSpPr/>
          <p:nvPr/>
        </p:nvGrpSpPr>
        <p:grpSpPr>
          <a:xfrm>
            <a:off x="1802765" y="3230245"/>
            <a:ext cx="366395" cy="377190"/>
            <a:chOff x="3681413" y="3632200"/>
            <a:chExt cx="638175" cy="657225"/>
          </a:xfrm>
          <a:solidFill>
            <a:schemeClr val="bg1"/>
          </a:solidFill>
        </p:grpSpPr>
        <p:sp>
          <p:nvSpPr>
            <p:cNvPr id="84" name="14"/>
            <p:cNvSpPr>
              <a:spLocks noEditPoints="1"/>
            </p:cNvSpPr>
            <p:nvPr/>
          </p:nvSpPr>
          <p:spPr bwMode="auto">
            <a:xfrm>
              <a:off x="3976688" y="3681413"/>
              <a:ext cx="342900" cy="533400"/>
            </a:xfrm>
            <a:custGeom>
              <a:avLst/>
              <a:gdLst/>
              <a:ahLst/>
              <a:cxnLst>
                <a:cxn ang="0">
                  <a:pos x="135" y="53"/>
                </a:cxn>
                <a:cxn ang="0">
                  <a:pos x="134" y="52"/>
                </a:cxn>
                <a:cxn ang="0">
                  <a:pos x="121" y="47"/>
                </a:cxn>
                <a:cxn ang="0">
                  <a:pos x="112" y="56"/>
                </a:cxn>
                <a:cxn ang="0">
                  <a:pos x="103" y="46"/>
                </a:cxn>
                <a:cxn ang="0">
                  <a:pos x="103" y="46"/>
                </a:cxn>
                <a:cxn ang="0">
                  <a:pos x="91" y="52"/>
                </a:cxn>
                <a:cxn ang="0">
                  <a:pos x="88" y="53"/>
                </a:cxn>
                <a:cxn ang="0">
                  <a:pos x="71" y="55"/>
                </a:cxn>
                <a:cxn ang="0">
                  <a:pos x="29" y="9"/>
                </a:cxn>
                <a:cxn ang="0">
                  <a:pos x="22" y="2"/>
                </a:cxn>
                <a:cxn ang="0">
                  <a:pos x="18" y="1"/>
                </a:cxn>
                <a:cxn ang="0">
                  <a:pos x="10" y="2"/>
                </a:cxn>
                <a:cxn ang="0">
                  <a:pos x="3" y="21"/>
                </a:cxn>
                <a:cxn ang="0">
                  <a:pos x="12" y="36"/>
                </a:cxn>
                <a:cxn ang="0">
                  <a:pos x="16" y="41"/>
                </a:cxn>
                <a:cxn ang="0">
                  <a:pos x="63" y="82"/>
                </a:cxn>
                <a:cxn ang="0">
                  <a:pos x="75" y="84"/>
                </a:cxn>
                <a:cxn ang="0">
                  <a:pos x="75" y="158"/>
                </a:cxn>
                <a:cxn ang="0">
                  <a:pos x="77" y="168"/>
                </a:cxn>
                <a:cxn ang="0">
                  <a:pos x="77" y="170"/>
                </a:cxn>
                <a:cxn ang="0">
                  <a:pos x="77" y="305"/>
                </a:cxn>
                <a:cxn ang="0">
                  <a:pos x="93" y="321"/>
                </a:cxn>
                <a:cxn ang="0">
                  <a:pos x="110" y="305"/>
                </a:cxn>
                <a:cxn ang="0">
                  <a:pos x="110" y="190"/>
                </a:cxn>
                <a:cxn ang="0">
                  <a:pos x="112" y="190"/>
                </a:cxn>
                <a:cxn ang="0">
                  <a:pos x="112" y="190"/>
                </a:cxn>
                <a:cxn ang="0">
                  <a:pos x="112" y="305"/>
                </a:cxn>
                <a:cxn ang="0">
                  <a:pos x="129" y="321"/>
                </a:cxn>
                <a:cxn ang="0">
                  <a:pos x="129" y="321"/>
                </a:cxn>
                <a:cxn ang="0">
                  <a:pos x="146" y="305"/>
                </a:cxn>
                <a:cxn ang="0">
                  <a:pos x="146" y="173"/>
                </a:cxn>
                <a:cxn ang="0">
                  <a:pos x="149" y="175"/>
                </a:cxn>
                <a:cxn ang="0">
                  <a:pos x="155" y="177"/>
                </a:cxn>
                <a:cxn ang="0">
                  <a:pos x="168" y="170"/>
                </a:cxn>
                <a:cxn ang="0">
                  <a:pos x="135" y="53"/>
                </a:cxn>
                <a:cxn ang="0">
                  <a:pos x="112" y="127"/>
                </a:cxn>
                <a:cxn ang="0">
                  <a:pos x="112" y="127"/>
                </a:cxn>
                <a:cxn ang="0">
                  <a:pos x="103" y="115"/>
                </a:cxn>
                <a:cxn ang="0">
                  <a:pos x="112" y="57"/>
                </a:cxn>
                <a:cxn ang="0">
                  <a:pos x="112" y="57"/>
                </a:cxn>
                <a:cxn ang="0">
                  <a:pos x="121" y="115"/>
                </a:cxn>
                <a:cxn ang="0">
                  <a:pos x="112" y="127"/>
                </a:cxn>
                <a:cxn ang="0">
                  <a:pos x="149" y="143"/>
                </a:cxn>
                <a:cxn ang="0">
                  <a:pos x="149" y="103"/>
                </a:cxn>
                <a:cxn ang="0">
                  <a:pos x="149" y="143"/>
                </a:cxn>
                <a:cxn ang="0">
                  <a:pos x="149" y="143"/>
                </a:cxn>
                <a:cxn ang="0">
                  <a:pos x="149" y="143"/>
                </a:cxn>
              </a:cxnLst>
              <a:rect l="0" t="0" r="r" b="b"/>
              <a:pathLst>
                <a:path w="207" h="321">
                  <a:moveTo>
                    <a:pt x="135" y="53"/>
                  </a:moveTo>
                  <a:cubicBezTo>
                    <a:pt x="135" y="53"/>
                    <a:pt x="134" y="52"/>
                    <a:pt x="134" y="52"/>
                  </a:cubicBezTo>
                  <a:cubicBezTo>
                    <a:pt x="130" y="50"/>
                    <a:pt x="126" y="48"/>
                    <a:pt x="121" y="47"/>
                  </a:cubicBezTo>
                  <a:cubicBezTo>
                    <a:pt x="112" y="56"/>
                    <a:pt x="112" y="56"/>
                    <a:pt x="112" y="56"/>
                  </a:cubicBezTo>
                  <a:cubicBezTo>
                    <a:pt x="103" y="46"/>
                    <a:pt x="103" y="46"/>
                    <a:pt x="103" y="46"/>
                  </a:cubicBezTo>
                  <a:cubicBezTo>
                    <a:pt x="103" y="46"/>
                    <a:pt x="103" y="46"/>
                    <a:pt x="103" y="46"/>
                  </a:cubicBezTo>
                  <a:cubicBezTo>
                    <a:pt x="99" y="48"/>
                    <a:pt x="95" y="49"/>
                    <a:pt x="91" y="52"/>
                  </a:cubicBezTo>
                  <a:cubicBezTo>
                    <a:pt x="90" y="52"/>
                    <a:pt x="89" y="52"/>
                    <a:pt x="88" y="53"/>
                  </a:cubicBezTo>
                  <a:cubicBezTo>
                    <a:pt x="82" y="56"/>
                    <a:pt x="77" y="57"/>
                    <a:pt x="71" y="55"/>
                  </a:cubicBezTo>
                  <a:cubicBezTo>
                    <a:pt x="52" y="49"/>
                    <a:pt x="34" y="19"/>
                    <a:pt x="29" y="9"/>
                  </a:cubicBezTo>
                  <a:cubicBezTo>
                    <a:pt x="27" y="6"/>
                    <a:pt x="25" y="4"/>
                    <a:pt x="22" y="2"/>
                  </a:cubicBezTo>
                  <a:cubicBezTo>
                    <a:pt x="18" y="1"/>
                    <a:pt x="18" y="1"/>
                    <a:pt x="18" y="1"/>
                  </a:cubicBezTo>
                  <a:cubicBezTo>
                    <a:pt x="16" y="0"/>
                    <a:pt x="13" y="1"/>
                    <a:pt x="10" y="2"/>
                  </a:cubicBezTo>
                  <a:cubicBezTo>
                    <a:pt x="3" y="5"/>
                    <a:pt x="0" y="14"/>
                    <a:pt x="3" y="21"/>
                  </a:cubicBezTo>
                  <a:cubicBezTo>
                    <a:pt x="4" y="23"/>
                    <a:pt x="7" y="29"/>
                    <a:pt x="12" y="36"/>
                  </a:cubicBezTo>
                  <a:cubicBezTo>
                    <a:pt x="16" y="41"/>
                    <a:pt x="16" y="41"/>
                    <a:pt x="16" y="41"/>
                  </a:cubicBezTo>
                  <a:cubicBezTo>
                    <a:pt x="26" y="56"/>
                    <a:pt x="42" y="75"/>
                    <a:pt x="63" y="82"/>
                  </a:cubicBezTo>
                  <a:cubicBezTo>
                    <a:pt x="67" y="83"/>
                    <a:pt x="71" y="84"/>
                    <a:pt x="75" y="84"/>
                  </a:cubicBezTo>
                  <a:cubicBezTo>
                    <a:pt x="75" y="158"/>
                    <a:pt x="75" y="158"/>
                    <a:pt x="75" y="158"/>
                  </a:cubicBezTo>
                  <a:cubicBezTo>
                    <a:pt x="75" y="162"/>
                    <a:pt x="76" y="165"/>
                    <a:pt x="77" y="168"/>
                  </a:cubicBezTo>
                  <a:cubicBezTo>
                    <a:pt x="77" y="169"/>
                    <a:pt x="77" y="170"/>
                    <a:pt x="77" y="170"/>
                  </a:cubicBezTo>
                  <a:cubicBezTo>
                    <a:pt x="77" y="305"/>
                    <a:pt x="77" y="305"/>
                    <a:pt x="77" y="305"/>
                  </a:cubicBezTo>
                  <a:cubicBezTo>
                    <a:pt x="77" y="314"/>
                    <a:pt x="84" y="321"/>
                    <a:pt x="93" y="321"/>
                  </a:cubicBezTo>
                  <a:cubicBezTo>
                    <a:pt x="103" y="321"/>
                    <a:pt x="110" y="314"/>
                    <a:pt x="110" y="305"/>
                  </a:cubicBezTo>
                  <a:cubicBezTo>
                    <a:pt x="110" y="190"/>
                    <a:pt x="110" y="190"/>
                    <a:pt x="110" y="190"/>
                  </a:cubicBezTo>
                  <a:cubicBezTo>
                    <a:pt x="111" y="190"/>
                    <a:pt x="111" y="190"/>
                    <a:pt x="112" y="190"/>
                  </a:cubicBezTo>
                  <a:cubicBezTo>
                    <a:pt x="112" y="190"/>
                    <a:pt x="112" y="190"/>
                    <a:pt x="112" y="190"/>
                  </a:cubicBezTo>
                  <a:cubicBezTo>
                    <a:pt x="112" y="305"/>
                    <a:pt x="112" y="305"/>
                    <a:pt x="112" y="305"/>
                  </a:cubicBezTo>
                  <a:cubicBezTo>
                    <a:pt x="112" y="314"/>
                    <a:pt x="120" y="321"/>
                    <a:pt x="129" y="321"/>
                  </a:cubicBezTo>
                  <a:cubicBezTo>
                    <a:pt x="129" y="321"/>
                    <a:pt x="129" y="321"/>
                    <a:pt x="129" y="321"/>
                  </a:cubicBezTo>
                  <a:cubicBezTo>
                    <a:pt x="138" y="321"/>
                    <a:pt x="146" y="314"/>
                    <a:pt x="146" y="305"/>
                  </a:cubicBezTo>
                  <a:cubicBezTo>
                    <a:pt x="146" y="173"/>
                    <a:pt x="146" y="173"/>
                    <a:pt x="146" y="173"/>
                  </a:cubicBezTo>
                  <a:cubicBezTo>
                    <a:pt x="146" y="174"/>
                    <a:pt x="147" y="175"/>
                    <a:pt x="149" y="175"/>
                  </a:cubicBezTo>
                  <a:cubicBezTo>
                    <a:pt x="151" y="176"/>
                    <a:pt x="153" y="177"/>
                    <a:pt x="155" y="177"/>
                  </a:cubicBezTo>
                  <a:cubicBezTo>
                    <a:pt x="160" y="177"/>
                    <a:pt x="165" y="174"/>
                    <a:pt x="168" y="170"/>
                  </a:cubicBezTo>
                  <a:cubicBezTo>
                    <a:pt x="207" y="97"/>
                    <a:pt x="153" y="64"/>
                    <a:pt x="135" y="53"/>
                  </a:cubicBezTo>
                  <a:close/>
                  <a:moveTo>
                    <a:pt x="112" y="127"/>
                  </a:moveTo>
                  <a:cubicBezTo>
                    <a:pt x="112" y="127"/>
                    <a:pt x="112" y="127"/>
                    <a:pt x="112" y="127"/>
                  </a:cubicBezTo>
                  <a:cubicBezTo>
                    <a:pt x="103" y="115"/>
                    <a:pt x="103" y="115"/>
                    <a:pt x="103" y="115"/>
                  </a:cubicBezTo>
                  <a:cubicBezTo>
                    <a:pt x="112" y="57"/>
                    <a:pt x="112" y="57"/>
                    <a:pt x="112" y="57"/>
                  </a:cubicBezTo>
                  <a:cubicBezTo>
                    <a:pt x="112" y="57"/>
                    <a:pt x="112" y="57"/>
                    <a:pt x="112" y="57"/>
                  </a:cubicBezTo>
                  <a:cubicBezTo>
                    <a:pt x="121" y="115"/>
                    <a:pt x="121" y="115"/>
                    <a:pt x="121" y="115"/>
                  </a:cubicBezTo>
                  <a:lnTo>
                    <a:pt x="112" y="127"/>
                  </a:lnTo>
                  <a:close/>
                  <a:moveTo>
                    <a:pt x="149" y="143"/>
                  </a:moveTo>
                  <a:cubicBezTo>
                    <a:pt x="149" y="103"/>
                    <a:pt x="149" y="103"/>
                    <a:pt x="149" y="103"/>
                  </a:cubicBezTo>
                  <a:cubicBezTo>
                    <a:pt x="154" y="113"/>
                    <a:pt x="156" y="126"/>
                    <a:pt x="149" y="143"/>
                  </a:cubicBezTo>
                  <a:close/>
                  <a:moveTo>
                    <a:pt x="149" y="143"/>
                  </a:moveTo>
                  <a:cubicBezTo>
                    <a:pt x="149" y="143"/>
                    <a:pt x="149" y="143"/>
                    <a:pt x="149" y="143"/>
                  </a:cubicBezTo>
                </a:path>
              </a:pathLst>
            </a:custGeom>
            <a:grpFill/>
            <a:ln w="9525">
              <a:noFill/>
              <a:round/>
            </a:ln>
          </p:spPr>
          <p:txBody>
            <a:bodyPr/>
            <a:lstStyle/>
            <a:p>
              <a:pPr marL="0" marR="0" lvl="0" indent="0" algn="l" defTabSz="913765" rtl="0" eaLnBrk="1" fontAlgn="auto" latinLnBrk="0" hangingPunct="1">
                <a:lnSpc>
                  <a:spcPct val="13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mn-ea"/>
                <a:cs typeface="+mn-ea"/>
                <a:sym typeface="思源黑体旧字形 Normal" panose="020B0400000000000000" pitchFamily="34" charset="-128"/>
              </a:endParaRPr>
            </a:p>
          </p:txBody>
        </p:sp>
        <p:sp>
          <p:nvSpPr>
            <p:cNvPr id="85" name="15"/>
            <p:cNvSpPr>
              <a:spLocks noEditPoints="1"/>
            </p:cNvSpPr>
            <p:nvPr/>
          </p:nvSpPr>
          <p:spPr bwMode="auto">
            <a:xfrm>
              <a:off x="4102100" y="3633788"/>
              <a:ext cx="119063" cy="120650"/>
            </a:xfrm>
            <a:custGeom>
              <a:avLst/>
              <a:gdLst/>
              <a:ahLst/>
              <a:cxnLst>
                <a:cxn ang="0">
                  <a:pos x="72" y="36"/>
                </a:cxn>
                <a:cxn ang="0">
                  <a:pos x="36" y="72"/>
                </a:cxn>
                <a:cxn ang="0">
                  <a:pos x="0" y="36"/>
                </a:cxn>
                <a:cxn ang="0">
                  <a:pos x="36" y="0"/>
                </a:cxn>
                <a:cxn ang="0">
                  <a:pos x="72" y="36"/>
                </a:cxn>
                <a:cxn ang="0">
                  <a:pos x="72" y="36"/>
                </a:cxn>
                <a:cxn ang="0">
                  <a:pos x="72" y="36"/>
                </a:cxn>
              </a:cxnLst>
              <a:rect l="0" t="0" r="r" b="b"/>
              <a:pathLst>
                <a:path w="72" h="72">
                  <a:moveTo>
                    <a:pt x="72" y="36"/>
                  </a:moveTo>
                  <a:cubicBezTo>
                    <a:pt x="72" y="56"/>
                    <a:pt x="56" y="72"/>
                    <a:pt x="36" y="72"/>
                  </a:cubicBezTo>
                  <a:cubicBezTo>
                    <a:pt x="16" y="72"/>
                    <a:pt x="0" y="56"/>
                    <a:pt x="0" y="36"/>
                  </a:cubicBezTo>
                  <a:cubicBezTo>
                    <a:pt x="0" y="16"/>
                    <a:pt x="16" y="0"/>
                    <a:pt x="36" y="0"/>
                  </a:cubicBezTo>
                  <a:cubicBezTo>
                    <a:pt x="56" y="0"/>
                    <a:pt x="72" y="16"/>
                    <a:pt x="72" y="36"/>
                  </a:cubicBezTo>
                  <a:close/>
                  <a:moveTo>
                    <a:pt x="72" y="36"/>
                  </a:moveTo>
                  <a:cubicBezTo>
                    <a:pt x="72" y="36"/>
                    <a:pt x="72" y="36"/>
                    <a:pt x="72" y="36"/>
                  </a:cubicBezTo>
                </a:path>
              </a:pathLst>
            </a:custGeom>
            <a:grpFill/>
            <a:ln w="9525">
              <a:noFill/>
              <a:round/>
            </a:ln>
          </p:spPr>
          <p:txBody>
            <a:bodyPr/>
            <a:lstStyle/>
            <a:p>
              <a:pPr marL="0" marR="0" lvl="0" indent="0" algn="l" defTabSz="913765" rtl="0" eaLnBrk="1" fontAlgn="auto" latinLnBrk="0" hangingPunct="1">
                <a:lnSpc>
                  <a:spcPct val="13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mn-ea"/>
                <a:cs typeface="+mn-ea"/>
                <a:sym typeface="思源黑体旧字形 Normal" panose="020B0400000000000000" pitchFamily="34" charset="-128"/>
              </a:endParaRPr>
            </a:p>
          </p:txBody>
        </p:sp>
        <p:sp>
          <p:nvSpPr>
            <p:cNvPr id="86" name="16"/>
            <p:cNvSpPr>
              <a:spLocks noEditPoints="1"/>
            </p:cNvSpPr>
            <p:nvPr/>
          </p:nvSpPr>
          <p:spPr bwMode="auto">
            <a:xfrm>
              <a:off x="3703638" y="3632200"/>
              <a:ext cx="361950" cy="338137"/>
            </a:xfrm>
            <a:custGeom>
              <a:avLst/>
              <a:gdLst/>
              <a:ahLst/>
              <a:cxnLst>
                <a:cxn ang="0">
                  <a:pos x="197" y="203"/>
                </a:cxn>
                <a:cxn ang="0">
                  <a:pos x="20" y="203"/>
                </a:cxn>
                <a:cxn ang="0">
                  <a:pos x="0" y="182"/>
                </a:cxn>
                <a:cxn ang="0">
                  <a:pos x="0" y="20"/>
                </a:cxn>
                <a:cxn ang="0">
                  <a:pos x="20" y="0"/>
                </a:cxn>
                <a:cxn ang="0">
                  <a:pos x="197" y="0"/>
                </a:cxn>
                <a:cxn ang="0">
                  <a:pos x="218" y="20"/>
                </a:cxn>
                <a:cxn ang="0">
                  <a:pos x="218" y="182"/>
                </a:cxn>
                <a:cxn ang="0">
                  <a:pos x="197" y="203"/>
                </a:cxn>
                <a:cxn ang="0">
                  <a:pos x="20" y="13"/>
                </a:cxn>
                <a:cxn ang="0">
                  <a:pos x="13" y="20"/>
                </a:cxn>
                <a:cxn ang="0">
                  <a:pos x="13" y="182"/>
                </a:cxn>
                <a:cxn ang="0">
                  <a:pos x="20" y="189"/>
                </a:cxn>
                <a:cxn ang="0">
                  <a:pos x="197" y="189"/>
                </a:cxn>
                <a:cxn ang="0">
                  <a:pos x="204" y="182"/>
                </a:cxn>
                <a:cxn ang="0">
                  <a:pos x="204" y="20"/>
                </a:cxn>
                <a:cxn ang="0">
                  <a:pos x="197" y="13"/>
                </a:cxn>
                <a:cxn ang="0">
                  <a:pos x="20" y="13"/>
                </a:cxn>
                <a:cxn ang="0">
                  <a:pos x="20" y="13"/>
                </a:cxn>
                <a:cxn ang="0">
                  <a:pos x="20" y="13"/>
                </a:cxn>
              </a:cxnLst>
              <a:rect l="0" t="0" r="r" b="b"/>
              <a:pathLst>
                <a:path w="218" h="203">
                  <a:moveTo>
                    <a:pt x="197" y="203"/>
                  </a:moveTo>
                  <a:cubicBezTo>
                    <a:pt x="20" y="203"/>
                    <a:pt x="20" y="203"/>
                    <a:pt x="20" y="203"/>
                  </a:cubicBezTo>
                  <a:cubicBezTo>
                    <a:pt x="9" y="203"/>
                    <a:pt x="0" y="194"/>
                    <a:pt x="0" y="182"/>
                  </a:cubicBezTo>
                  <a:cubicBezTo>
                    <a:pt x="0" y="20"/>
                    <a:pt x="0" y="20"/>
                    <a:pt x="0" y="20"/>
                  </a:cubicBezTo>
                  <a:cubicBezTo>
                    <a:pt x="0" y="9"/>
                    <a:pt x="9" y="0"/>
                    <a:pt x="20" y="0"/>
                  </a:cubicBezTo>
                  <a:cubicBezTo>
                    <a:pt x="197" y="0"/>
                    <a:pt x="197" y="0"/>
                    <a:pt x="197" y="0"/>
                  </a:cubicBezTo>
                  <a:cubicBezTo>
                    <a:pt x="208" y="0"/>
                    <a:pt x="218" y="9"/>
                    <a:pt x="218" y="20"/>
                  </a:cubicBezTo>
                  <a:cubicBezTo>
                    <a:pt x="218" y="182"/>
                    <a:pt x="218" y="182"/>
                    <a:pt x="218" y="182"/>
                  </a:cubicBezTo>
                  <a:cubicBezTo>
                    <a:pt x="218" y="194"/>
                    <a:pt x="208" y="203"/>
                    <a:pt x="197" y="203"/>
                  </a:cubicBezTo>
                  <a:close/>
                  <a:moveTo>
                    <a:pt x="20" y="13"/>
                  </a:moveTo>
                  <a:cubicBezTo>
                    <a:pt x="16" y="13"/>
                    <a:pt x="13" y="16"/>
                    <a:pt x="13" y="20"/>
                  </a:cubicBezTo>
                  <a:cubicBezTo>
                    <a:pt x="13" y="182"/>
                    <a:pt x="13" y="182"/>
                    <a:pt x="13" y="182"/>
                  </a:cubicBezTo>
                  <a:cubicBezTo>
                    <a:pt x="13" y="186"/>
                    <a:pt x="16" y="189"/>
                    <a:pt x="20" y="189"/>
                  </a:cubicBezTo>
                  <a:cubicBezTo>
                    <a:pt x="197" y="189"/>
                    <a:pt x="197" y="189"/>
                    <a:pt x="197" y="189"/>
                  </a:cubicBezTo>
                  <a:cubicBezTo>
                    <a:pt x="201" y="189"/>
                    <a:pt x="204" y="186"/>
                    <a:pt x="204" y="182"/>
                  </a:cubicBezTo>
                  <a:cubicBezTo>
                    <a:pt x="204" y="20"/>
                    <a:pt x="204" y="20"/>
                    <a:pt x="204" y="20"/>
                  </a:cubicBezTo>
                  <a:cubicBezTo>
                    <a:pt x="204" y="16"/>
                    <a:pt x="201" y="13"/>
                    <a:pt x="197" y="13"/>
                  </a:cubicBezTo>
                  <a:lnTo>
                    <a:pt x="20" y="13"/>
                  </a:lnTo>
                  <a:close/>
                  <a:moveTo>
                    <a:pt x="20" y="13"/>
                  </a:moveTo>
                  <a:cubicBezTo>
                    <a:pt x="20" y="13"/>
                    <a:pt x="20" y="13"/>
                    <a:pt x="20" y="13"/>
                  </a:cubicBezTo>
                </a:path>
              </a:pathLst>
            </a:custGeom>
            <a:grpFill/>
            <a:ln w="9525">
              <a:noFill/>
              <a:round/>
            </a:ln>
          </p:spPr>
          <p:txBody>
            <a:bodyPr/>
            <a:lstStyle/>
            <a:p>
              <a:pPr marL="0" marR="0" lvl="0" indent="0" algn="l" defTabSz="913765" rtl="0" eaLnBrk="1" fontAlgn="auto" latinLnBrk="0" hangingPunct="1">
                <a:lnSpc>
                  <a:spcPct val="13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mn-ea"/>
                <a:cs typeface="+mn-ea"/>
                <a:sym typeface="思源黑体旧字形 Normal" panose="020B0400000000000000" pitchFamily="34" charset="-128"/>
              </a:endParaRPr>
            </a:p>
          </p:txBody>
        </p:sp>
        <p:sp>
          <p:nvSpPr>
            <p:cNvPr id="87" name="17"/>
            <p:cNvSpPr>
              <a:spLocks noEditPoints="1"/>
            </p:cNvSpPr>
            <p:nvPr/>
          </p:nvSpPr>
          <p:spPr bwMode="auto">
            <a:xfrm>
              <a:off x="3743325" y="4003675"/>
              <a:ext cx="96838" cy="93662"/>
            </a:xfrm>
            <a:custGeom>
              <a:avLst/>
              <a:gdLst/>
              <a:ahLst/>
              <a:cxnLst>
                <a:cxn ang="0">
                  <a:pos x="58" y="29"/>
                </a:cxn>
                <a:cxn ang="0">
                  <a:pos x="29" y="57"/>
                </a:cxn>
                <a:cxn ang="0">
                  <a:pos x="0" y="29"/>
                </a:cxn>
                <a:cxn ang="0">
                  <a:pos x="29" y="0"/>
                </a:cxn>
                <a:cxn ang="0">
                  <a:pos x="58" y="29"/>
                </a:cxn>
                <a:cxn ang="0">
                  <a:pos x="58" y="29"/>
                </a:cxn>
                <a:cxn ang="0">
                  <a:pos x="58" y="29"/>
                </a:cxn>
              </a:cxnLst>
              <a:rect l="0" t="0" r="r" b="b"/>
              <a:pathLst>
                <a:path w="58" h="57">
                  <a:moveTo>
                    <a:pt x="58" y="29"/>
                  </a:moveTo>
                  <a:cubicBezTo>
                    <a:pt x="58" y="45"/>
                    <a:pt x="45" y="57"/>
                    <a:pt x="29" y="57"/>
                  </a:cubicBezTo>
                  <a:cubicBezTo>
                    <a:pt x="13" y="57"/>
                    <a:pt x="0" y="45"/>
                    <a:pt x="0" y="29"/>
                  </a:cubicBezTo>
                  <a:cubicBezTo>
                    <a:pt x="0" y="13"/>
                    <a:pt x="13" y="0"/>
                    <a:pt x="29" y="0"/>
                  </a:cubicBezTo>
                  <a:cubicBezTo>
                    <a:pt x="45" y="0"/>
                    <a:pt x="58" y="13"/>
                    <a:pt x="58" y="29"/>
                  </a:cubicBezTo>
                  <a:close/>
                  <a:moveTo>
                    <a:pt x="58" y="29"/>
                  </a:moveTo>
                  <a:cubicBezTo>
                    <a:pt x="58" y="29"/>
                    <a:pt x="58" y="29"/>
                    <a:pt x="58" y="29"/>
                  </a:cubicBezTo>
                </a:path>
              </a:pathLst>
            </a:custGeom>
            <a:grpFill/>
            <a:ln w="9525">
              <a:noFill/>
              <a:round/>
            </a:ln>
          </p:spPr>
          <p:txBody>
            <a:bodyPr/>
            <a:lstStyle/>
            <a:p>
              <a:pPr marL="0" marR="0" lvl="0" indent="0" algn="l" defTabSz="913765" rtl="0" eaLnBrk="1" fontAlgn="auto" latinLnBrk="0" hangingPunct="1">
                <a:lnSpc>
                  <a:spcPct val="13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mn-ea"/>
                <a:cs typeface="+mn-ea"/>
                <a:sym typeface="思源黑体旧字形 Normal" panose="020B0400000000000000" pitchFamily="34" charset="-128"/>
              </a:endParaRPr>
            </a:p>
          </p:txBody>
        </p:sp>
        <p:sp>
          <p:nvSpPr>
            <p:cNvPr id="88" name="18"/>
            <p:cNvSpPr>
              <a:spLocks noEditPoints="1"/>
            </p:cNvSpPr>
            <p:nvPr/>
          </p:nvSpPr>
          <p:spPr bwMode="auto">
            <a:xfrm>
              <a:off x="3695700" y="4100513"/>
              <a:ext cx="192088" cy="106362"/>
            </a:xfrm>
            <a:custGeom>
              <a:avLst/>
              <a:gdLst/>
              <a:ahLst/>
              <a:cxnLst>
                <a:cxn ang="0">
                  <a:pos x="25" y="64"/>
                </a:cxn>
                <a:cxn ang="0">
                  <a:pos x="29" y="44"/>
                </a:cxn>
                <a:cxn ang="0">
                  <a:pos x="29" y="64"/>
                </a:cxn>
                <a:cxn ang="0">
                  <a:pos x="58" y="64"/>
                </a:cxn>
                <a:cxn ang="0">
                  <a:pos x="51" y="54"/>
                </a:cxn>
                <a:cxn ang="0">
                  <a:pos x="58" y="8"/>
                </a:cxn>
                <a:cxn ang="0">
                  <a:pos x="58" y="8"/>
                </a:cxn>
                <a:cxn ang="0">
                  <a:pos x="65" y="54"/>
                </a:cxn>
                <a:cxn ang="0">
                  <a:pos x="58" y="64"/>
                </a:cxn>
                <a:cxn ang="0">
                  <a:pos x="87" y="64"/>
                </a:cxn>
                <a:cxn ang="0">
                  <a:pos x="87" y="44"/>
                </a:cxn>
                <a:cxn ang="0">
                  <a:pos x="91" y="64"/>
                </a:cxn>
                <a:cxn ang="0">
                  <a:pos x="114" y="64"/>
                </a:cxn>
                <a:cxn ang="0">
                  <a:pos x="77" y="5"/>
                </a:cxn>
                <a:cxn ang="0">
                  <a:pos x="76" y="5"/>
                </a:cxn>
                <a:cxn ang="0">
                  <a:pos x="65" y="0"/>
                </a:cxn>
                <a:cxn ang="0">
                  <a:pos x="58" y="7"/>
                </a:cxn>
                <a:cxn ang="0">
                  <a:pos x="51" y="0"/>
                </a:cxn>
                <a:cxn ang="0">
                  <a:pos x="51" y="0"/>
                </a:cxn>
                <a:cxn ang="0">
                  <a:pos x="40" y="5"/>
                </a:cxn>
                <a:cxn ang="0">
                  <a:pos x="39" y="5"/>
                </a:cxn>
                <a:cxn ang="0">
                  <a:pos x="2" y="64"/>
                </a:cxn>
                <a:cxn ang="0">
                  <a:pos x="25" y="64"/>
                </a:cxn>
                <a:cxn ang="0">
                  <a:pos x="25" y="64"/>
                </a:cxn>
                <a:cxn ang="0">
                  <a:pos x="25" y="64"/>
                </a:cxn>
              </a:cxnLst>
              <a:rect l="0" t="0" r="r" b="b"/>
              <a:pathLst>
                <a:path w="116" h="64">
                  <a:moveTo>
                    <a:pt x="25" y="64"/>
                  </a:moveTo>
                  <a:cubicBezTo>
                    <a:pt x="24" y="56"/>
                    <a:pt x="26" y="49"/>
                    <a:pt x="29" y="44"/>
                  </a:cubicBezTo>
                  <a:cubicBezTo>
                    <a:pt x="29" y="64"/>
                    <a:pt x="29" y="64"/>
                    <a:pt x="29" y="64"/>
                  </a:cubicBezTo>
                  <a:cubicBezTo>
                    <a:pt x="58" y="64"/>
                    <a:pt x="58" y="64"/>
                    <a:pt x="58" y="64"/>
                  </a:cubicBezTo>
                  <a:cubicBezTo>
                    <a:pt x="51" y="54"/>
                    <a:pt x="51" y="54"/>
                    <a:pt x="51" y="54"/>
                  </a:cubicBezTo>
                  <a:cubicBezTo>
                    <a:pt x="58" y="8"/>
                    <a:pt x="58" y="8"/>
                    <a:pt x="58" y="8"/>
                  </a:cubicBezTo>
                  <a:cubicBezTo>
                    <a:pt x="58" y="8"/>
                    <a:pt x="58" y="8"/>
                    <a:pt x="58" y="8"/>
                  </a:cubicBezTo>
                  <a:cubicBezTo>
                    <a:pt x="65" y="54"/>
                    <a:pt x="65" y="54"/>
                    <a:pt x="65" y="54"/>
                  </a:cubicBezTo>
                  <a:cubicBezTo>
                    <a:pt x="58" y="64"/>
                    <a:pt x="58" y="64"/>
                    <a:pt x="58" y="64"/>
                  </a:cubicBezTo>
                  <a:cubicBezTo>
                    <a:pt x="87" y="64"/>
                    <a:pt x="87" y="64"/>
                    <a:pt x="87" y="64"/>
                  </a:cubicBezTo>
                  <a:cubicBezTo>
                    <a:pt x="87" y="44"/>
                    <a:pt x="87" y="44"/>
                    <a:pt x="87" y="44"/>
                  </a:cubicBezTo>
                  <a:cubicBezTo>
                    <a:pt x="90" y="49"/>
                    <a:pt x="92" y="56"/>
                    <a:pt x="91" y="64"/>
                  </a:cubicBezTo>
                  <a:cubicBezTo>
                    <a:pt x="114" y="64"/>
                    <a:pt x="114" y="64"/>
                    <a:pt x="114" y="64"/>
                  </a:cubicBezTo>
                  <a:cubicBezTo>
                    <a:pt x="116" y="29"/>
                    <a:pt x="88" y="12"/>
                    <a:pt x="77" y="5"/>
                  </a:cubicBezTo>
                  <a:cubicBezTo>
                    <a:pt x="77" y="5"/>
                    <a:pt x="76" y="5"/>
                    <a:pt x="76" y="5"/>
                  </a:cubicBezTo>
                  <a:cubicBezTo>
                    <a:pt x="72" y="2"/>
                    <a:pt x="69" y="1"/>
                    <a:pt x="65" y="0"/>
                  </a:cubicBezTo>
                  <a:cubicBezTo>
                    <a:pt x="58" y="7"/>
                    <a:pt x="58" y="7"/>
                    <a:pt x="58" y="7"/>
                  </a:cubicBezTo>
                  <a:cubicBezTo>
                    <a:pt x="51" y="0"/>
                    <a:pt x="51" y="0"/>
                    <a:pt x="51" y="0"/>
                  </a:cubicBezTo>
                  <a:cubicBezTo>
                    <a:pt x="51" y="0"/>
                    <a:pt x="51" y="0"/>
                    <a:pt x="51" y="0"/>
                  </a:cubicBezTo>
                  <a:cubicBezTo>
                    <a:pt x="47" y="1"/>
                    <a:pt x="44" y="2"/>
                    <a:pt x="40" y="5"/>
                  </a:cubicBezTo>
                  <a:cubicBezTo>
                    <a:pt x="40" y="5"/>
                    <a:pt x="39" y="5"/>
                    <a:pt x="39" y="5"/>
                  </a:cubicBezTo>
                  <a:cubicBezTo>
                    <a:pt x="28" y="12"/>
                    <a:pt x="0" y="29"/>
                    <a:pt x="2" y="64"/>
                  </a:cubicBezTo>
                  <a:lnTo>
                    <a:pt x="25" y="64"/>
                  </a:lnTo>
                  <a:close/>
                  <a:moveTo>
                    <a:pt x="25" y="64"/>
                  </a:moveTo>
                  <a:cubicBezTo>
                    <a:pt x="25" y="64"/>
                    <a:pt x="25" y="64"/>
                    <a:pt x="25" y="64"/>
                  </a:cubicBezTo>
                </a:path>
              </a:pathLst>
            </a:custGeom>
            <a:grpFill/>
            <a:ln w="9525">
              <a:noFill/>
              <a:round/>
            </a:ln>
          </p:spPr>
          <p:txBody>
            <a:bodyPr/>
            <a:lstStyle/>
            <a:p>
              <a:pPr marL="0" marR="0" lvl="0" indent="0" algn="l" defTabSz="913765" rtl="0" eaLnBrk="1" fontAlgn="auto" latinLnBrk="0" hangingPunct="1">
                <a:lnSpc>
                  <a:spcPct val="13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mn-ea"/>
                <a:cs typeface="+mn-ea"/>
                <a:sym typeface="思源黑体旧字形 Normal" panose="020B0400000000000000" pitchFamily="34" charset="-128"/>
              </a:endParaRPr>
            </a:p>
          </p:txBody>
        </p:sp>
        <p:sp>
          <p:nvSpPr>
            <p:cNvPr id="89" name="19"/>
            <p:cNvSpPr>
              <a:spLocks noEditPoints="1"/>
            </p:cNvSpPr>
            <p:nvPr/>
          </p:nvSpPr>
          <p:spPr bwMode="auto">
            <a:xfrm>
              <a:off x="3929063" y="4003675"/>
              <a:ext cx="93663" cy="93662"/>
            </a:xfrm>
            <a:custGeom>
              <a:avLst/>
              <a:gdLst/>
              <a:ahLst/>
              <a:cxnLst>
                <a:cxn ang="0">
                  <a:pos x="57" y="29"/>
                </a:cxn>
                <a:cxn ang="0">
                  <a:pos x="28" y="57"/>
                </a:cxn>
                <a:cxn ang="0">
                  <a:pos x="0" y="29"/>
                </a:cxn>
                <a:cxn ang="0">
                  <a:pos x="28" y="0"/>
                </a:cxn>
                <a:cxn ang="0">
                  <a:pos x="57" y="29"/>
                </a:cxn>
                <a:cxn ang="0">
                  <a:pos x="57" y="29"/>
                </a:cxn>
                <a:cxn ang="0">
                  <a:pos x="57" y="29"/>
                </a:cxn>
              </a:cxnLst>
              <a:rect l="0" t="0" r="r" b="b"/>
              <a:pathLst>
                <a:path w="57" h="57">
                  <a:moveTo>
                    <a:pt x="57" y="29"/>
                  </a:moveTo>
                  <a:cubicBezTo>
                    <a:pt x="57" y="45"/>
                    <a:pt x="44" y="57"/>
                    <a:pt x="28" y="57"/>
                  </a:cubicBezTo>
                  <a:cubicBezTo>
                    <a:pt x="13" y="57"/>
                    <a:pt x="0" y="45"/>
                    <a:pt x="0" y="29"/>
                  </a:cubicBezTo>
                  <a:cubicBezTo>
                    <a:pt x="0" y="13"/>
                    <a:pt x="13" y="0"/>
                    <a:pt x="28" y="0"/>
                  </a:cubicBezTo>
                  <a:cubicBezTo>
                    <a:pt x="44" y="0"/>
                    <a:pt x="57" y="13"/>
                    <a:pt x="57" y="29"/>
                  </a:cubicBezTo>
                  <a:close/>
                  <a:moveTo>
                    <a:pt x="57" y="29"/>
                  </a:moveTo>
                  <a:cubicBezTo>
                    <a:pt x="57" y="29"/>
                    <a:pt x="57" y="29"/>
                    <a:pt x="57" y="29"/>
                  </a:cubicBezTo>
                </a:path>
              </a:pathLst>
            </a:custGeom>
            <a:grpFill/>
            <a:ln w="9525">
              <a:noFill/>
              <a:round/>
            </a:ln>
          </p:spPr>
          <p:txBody>
            <a:bodyPr/>
            <a:lstStyle/>
            <a:p>
              <a:pPr marL="0" marR="0" lvl="0" indent="0" algn="l" defTabSz="913765" rtl="0" eaLnBrk="1" fontAlgn="auto" latinLnBrk="0" hangingPunct="1">
                <a:lnSpc>
                  <a:spcPct val="13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mn-ea"/>
                <a:cs typeface="+mn-ea"/>
                <a:sym typeface="思源黑体旧字形 Normal" panose="020B0400000000000000" pitchFamily="34" charset="-128"/>
              </a:endParaRPr>
            </a:p>
          </p:txBody>
        </p:sp>
        <p:sp>
          <p:nvSpPr>
            <p:cNvPr id="90" name="20"/>
            <p:cNvSpPr>
              <a:spLocks noEditPoints="1"/>
            </p:cNvSpPr>
            <p:nvPr/>
          </p:nvSpPr>
          <p:spPr bwMode="auto">
            <a:xfrm>
              <a:off x="3879850" y="4100513"/>
              <a:ext cx="192088" cy="106362"/>
            </a:xfrm>
            <a:custGeom>
              <a:avLst/>
              <a:gdLst/>
              <a:ahLst/>
              <a:cxnLst>
                <a:cxn ang="0">
                  <a:pos x="25" y="64"/>
                </a:cxn>
                <a:cxn ang="0">
                  <a:pos x="29" y="44"/>
                </a:cxn>
                <a:cxn ang="0">
                  <a:pos x="29" y="64"/>
                </a:cxn>
                <a:cxn ang="0">
                  <a:pos x="58" y="64"/>
                </a:cxn>
                <a:cxn ang="0">
                  <a:pos x="51" y="54"/>
                </a:cxn>
                <a:cxn ang="0">
                  <a:pos x="58" y="8"/>
                </a:cxn>
                <a:cxn ang="0">
                  <a:pos x="58" y="8"/>
                </a:cxn>
                <a:cxn ang="0">
                  <a:pos x="65" y="54"/>
                </a:cxn>
                <a:cxn ang="0">
                  <a:pos x="59" y="64"/>
                </a:cxn>
                <a:cxn ang="0">
                  <a:pos x="88" y="64"/>
                </a:cxn>
                <a:cxn ang="0">
                  <a:pos x="88" y="44"/>
                </a:cxn>
                <a:cxn ang="0">
                  <a:pos x="92" y="64"/>
                </a:cxn>
                <a:cxn ang="0">
                  <a:pos x="114" y="64"/>
                </a:cxn>
                <a:cxn ang="0">
                  <a:pos x="77" y="5"/>
                </a:cxn>
                <a:cxn ang="0">
                  <a:pos x="76" y="5"/>
                </a:cxn>
                <a:cxn ang="0">
                  <a:pos x="66" y="0"/>
                </a:cxn>
                <a:cxn ang="0">
                  <a:pos x="58" y="7"/>
                </a:cxn>
                <a:cxn ang="0">
                  <a:pos x="52" y="0"/>
                </a:cxn>
                <a:cxn ang="0">
                  <a:pos x="51" y="0"/>
                </a:cxn>
                <a:cxn ang="0">
                  <a:pos x="41" y="5"/>
                </a:cxn>
                <a:cxn ang="0">
                  <a:pos x="39" y="5"/>
                </a:cxn>
                <a:cxn ang="0">
                  <a:pos x="3" y="64"/>
                </a:cxn>
                <a:cxn ang="0">
                  <a:pos x="25" y="64"/>
                </a:cxn>
                <a:cxn ang="0">
                  <a:pos x="25" y="64"/>
                </a:cxn>
                <a:cxn ang="0">
                  <a:pos x="25" y="64"/>
                </a:cxn>
              </a:cxnLst>
              <a:rect l="0" t="0" r="r" b="b"/>
              <a:pathLst>
                <a:path w="116" h="64">
                  <a:moveTo>
                    <a:pt x="25" y="64"/>
                  </a:moveTo>
                  <a:cubicBezTo>
                    <a:pt x="24" y="56"/>
                    <a:pt x="26" y="49"/>
                    <a:pt x="29" y="44"/>
                  </a:cubicBezTo>
                  <a:cubicBezTo>
                    <a:pt x="29" y="64"/>
                    <a:pt x="29" y="64"/>
                    <a:pt x="29" y="64"/>
                  </a:cubicBezTo>
                  <a:cubicBezTo>
                    <a:pt x="58" y="64"/>
                    <a:pt x="58" y="64"/>
                    <a:pt x="58" y="64"/>
                  </a:cubicBezTo>
                  <a:cubicBezTo>
                    <a:pt x="51" y="54"/>
                    <a:pt x="51" y="54"/>
                    <a:pt x="51" y="54"/>
                  </a:cubicBezTo>
                  <a:cubicBezTo>
                    <a:pt x="58" y="8"/>
                    <a:pt x="58" y="8"/>
                    <a:pt x="58" y="8"/>
                  </a:cubicBezTo>
                  <a:cubicBezTo>
                    <a:pt x="58" y="8"/>
                    <a:pt x="58" y="8"/>
                    <a:pt x="58" y="8"/>
                  </a:cubicBezTo>
                  <a:cubicBezTo>
                    <a:pt x="65" y="54"/>
                    <a:pt x="65" y="54"/>
                    <a:pt x="65" y="54"/>
                  </a:cubicBezTo>
                  <a:cubicBezTo>
                    <a:pt x="59" y="64"/>
                    <a:pt x="59" y="64"/>
                    <a:pt x="59" y="64"/>
                  </a:cubicBezTo>
                  <a:cubicBezTo>
                    <a:pt x="88" y="64"/>
                    <a:pt x="88" y="64"/>
                    <a:pt x="88" y="64"/>
                  </a:cubicBezTo>
                  <a:cubicBezTo>
                    <a:pt x="88" y="44"/>
                    <a:pt x="88" y="44"/>
                    <a:pt x="88" y="44"/>
                  </a:cubicBezTo>
                  <a:cubicBezTo>
                    <a:pt x="91" y="49"/>
                    <a:pt x="92" y="56"/>
                    <a:pt x="92" y="64"/>
                  </a:cubicBezTo>
                  <a:cubicBezTo>
                    <a:pt x="114" y="64"/>
                    <a:pt x="114" y="64"/>
                    <a:pt x="114" y="64"/>
                  </a:cubicBezTo>
                  <a:cubicBezTo>
                    <a:pt x="116" y="29"/>
                    <a:pt x="88" y="12"/>
                    <a:pt x="77" y="5"/>
                  </a:cubicBezTo>
                  <a:cubicBezTo>
                    <a:pt x="77" y="5"/>
                    <a:pt x="76" y="5"/>
                    <a:pt x="76" y="5"/>
                  </a:cubicBezTo>
                  <a:cubicBezTo>
                    <a:pt x="73" y="2"/>
                    <a:pt x="69" y="1"/>
                    <a:pt x="66" y="0"/>
                  </a:cubicBezTo>
                  <a:cubicBezTo>
                    <a:pt x="58" y="7"/>
                    <a:pt x="58" y="7"/>
                    <a:pt x="58" y="7"/>
                  </a:cubicBezTo>
                  <a:cubicBezTo>
                    <a:pt x="52" y="0"/>
                    <a:pt x="52" y="0"/>
                    <a:pt x="52" y="0"/>
                  </a:cubicBezTo>
                  <a:cubicBezTo>
                    <a:pt x="51" y="0"/>
                    <a:pt x="51" y="0"/>
                    <a:pt x="51" y="0"/>
                  </a:cubicBezTo>
                  <a:cubicBezTo>
                    <a:pt x="48" y="1"/>
                    <a:pt x="44" y="2"/>
                    <a:pt x="41" y="5"/>
                  </a:cubicBezTo>
                  <a:cubicBezTo>
                    <a:pt x="40" y="5"/>
                    <a:pt x="40" y="5"/>
                    <a:pt x="39" y="5"/>
                  </a:cubicBezTo>
                  <a:cubicBezTo>
                    <a:pt x="28" y="12"/>
                    <a:pt x="0" y="29"/>
                    <a:pt x="3" y="64"/>
                  </a:cubicBezTo>
                  <a:lnTo>
                    <a:pt x="25" y="64"/>
                  </a:lnTo>
                  <a:close/>
                  <a:moveTo>
                    <a:pt x="25" y="64"/>
                  </a:moveTo>
                  <a:cubicBezTo>
                    <a:pt x="25" y="64"/>
                    <a:pt x="25" y="64"/>
                    <a:pt x="25" y="64"/>
                  </a:cubicBezTo>
                </a:path>
              </a:pathLst>
            </a:custGeom>
            <a:grpFill/>
            <a:ln w="9525">
              <a:noFill/>
              <a:round/>
            </a:ln>
          </p:spPr>
          <p:txBody>
            <a:bodyPr/>
            <a:lstStyle/>
            <a:p>
              <a:pPr marL="0" marR="0" lvl="0" indent="0" algn="l" defTabSz="913765" rtl="0" eaLnBrk="1" fontAlgn="auto" latinLnBrk="0" hangingPunct="1">
                <a:lnSpc>
                  <a:spcPct val="13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mn-ea"/>
                <a:cs typeface="+mn-ea"/>
                <a:sym typeface="思源黑体旧字形 Normal" panose="020B0400000000000000" pitchFamily="34" charset="-128"/>
              </a:endParaRPr>
            </a:p>
          </p:txBody>
        </p:sp>
        <p:sp>
          <p:nvSpPr>
            <p:cNvPr id="91" name="21"/>
            <p:cNvSpPr>
              <a:spLocks noChangeArrowheads="1"/>
            </p:cNvSpPr>
            <p:nvPr/>
          </p:nvSpPr>
          <p:spPr bwMode="auto">
            <a:xfrm>
              <a:off x="3681413" y="4222750"/>
              <a:ext cx="542925" cy="66675"/>
            </a:xfrm>
            <a:prstGeom prst="rect">
              <a:avLst/>
            </a:prstGeom>
            <a:grpFill/>
            <a:ln w="9525">
              <a:noFill/>
              <a:miter lim="800000"/>
            </a:ln>
          </p:spPr>
          <p:txBody>
            <a:bodyPr/>
            <a:lstStyle/>
            <a:p>
              <a:pPr marL="0" marR="0" lvl="0" indent="0" algn="l" defTabSz="913765" rtl="0" eaLnBrk="1" fontAlgn="auto" latinLnBrk="0" hangingPunct="1">
                <a:lnSpc>
                  <a:spcPct val="13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mn-ea"/>
                <a:cs typeface="+mn-ea"/>
                <a:sym typeface="思源黑体旧字形 Normal" panose="020B0400000000000000" pitchFamily="34" charset="-128"/>
              </a:endParaRPr>
            </a:p>
          </p:txBody>
        </p:sp>
        <p:sp>
          <p:nvSpPr>
            <p:cNvPr id="92" name="22"/>
            <p:cNvSpPr>
              <a:spLocks noEditPoints="1"/>
            </p:cNvSpPr>
            <p:nvPr/>
          </p:nvSpPr>
          <p:spPr bwMode="auto">
            <a:xfrm>
              <a:off x="3795713" y="3709988"/>
              <a:ext cx="177800" cy="179387"/>
            </a:xfrm>
            <a:custGeom>
              <a:avLst/>
              <a:gdLst/>
              <a:ahLst/>
              <a:cxnLst>
                <a:cxn ang="0">
                  <a:pos x="103" y="61"/>
                </a:cxn>
                <a:cxn ang="0">
                  <a:pos x="97" y="59"/>
                </a:cxn>
                <a:cxn ang="0">
                  <a:pos x="97" y="46"/>
                </a:cxn>
                <a:cxn ang="0">
                  <a:pos x="102" y="44"/>
                </a:cxn>
                <a:cxn ang="0">
                  <a:pos x="105" y="35"/>
                </a:cxn>
                <a:cxn ang="0">
                  <a:pos x="102" y="28"/>
                </a:cxn>
                <a:cxn ang="0">
                  <a:pos x="93" y="24"/>
                </a:cxn>
                <a:cxn ang="0">
                  <a:pos x="88" y="27"/>
                </a:cxn>
                <a:cxn ang="0">
                  <a:pos x="78" y="18"/>
                </a:cxn>
                <a:cxn ang="0">
                  <a:pos x="81" y="13"/>
                </a:cxn>
                <a:cxn ang="0">
                  <a:pos x="76" y="4"/>
                </a:cxn>
                <a:cxn ang="0">
                  <a:pos x="69" y="1"/>
                </a:cxn>
                <a:cxn ang="0">
                  <a:pos x="60" y="5"/>
                </a:cxn>
                <a:cxn ang="0">
                  <a:pos x="58" y="11"/>
                </a:cxn>
                <a:cxn ang="0">
                  <a:pos x="46" y="11"/>
                </a:cxn>
                <a:cxn ang="0">
                  <a:pos x="43" y="6"/>
                </a:cxn>
                <a:cxn ang="0">
                  <a:pos x="34" y="3"/>
                </a:cxn>
                <a:cxn ang="0">
                  <a:pos x="27" y="6"/>
                </a:cxn>
                <a:cxn ang="0">
                  <a:pos x="24" y="15"/>
                </a:cxn>
                <a:cxn ang="0">
                  <a:pos x="26" y="20"/>
                </a:cxn>
                <a:cxn ang="0">
                  <a:pos x="18" y="30"/>
                </a:cxn>
                <a:cxn ang="0">
                  <a:pos x="12" y="28"/>
                </a:cxn>
                <a:cxn ang="0">
                  <a:pos x="3" y="32"/>
                </a:cxn>
                <a:cxn ang="0">
                  <a:pos x="1" y="39"/>
                </a:cxn>
                <a:cxn ang="0">
                  <a:pos x="1" y="44"/>
                </a:cxn>
                <a:cxn ang="0">
                  <a:pos x="5" y="48"/>
                </a:cxn>
                <a:cxn ang="0">
                  <a:pos x="10" y="50"/>
                </a:cxn>
                <a:cxn ang="0">
                  <a:pos x="11" y="62"/>
                </a:cxn>
                <a:cxn ang="0">
                  <a:pos x="5" y="65"/>
                </a:cxn>
                <a:cxn ang="0">
                  <a:pos x="2" y="74"/>
                </a:cxn>
                <a:cxn ang="0">
                  <a:pos x="5" y="81"/>
                </a:cxn>
                <a:cxn ang="0">
                  <a:pos x="14" y="84"/>
                </a:cxn>
                <a:cxn ang="0">
                  <a:pos x="20" y="82"/>
                </a:cxn>
                <a:cxn ang="0">
                  <a:pos x="29" y="90"/>
                </a:cxn>
                <a:cxn ang="0">
                  <a:pos x="27" y="96"/>
                </a:cxn>
                <a:cxn ang="0">
                  <a:pos x="27" y="101"/>
                </a:cxn>
                <a:cxn ang="0">
                  <a:pos x="31" y="105"/>
                </a:cxn>
                <a:cxn ang="0">
                  <a:pos x="38" y="107"/>
                </a:cxn>
                <a:cxn ang="0">
                  <a:pos x="43" y="107"/>
                </a:cxn>
                <a:cxn ang="0">
                  <a:pos x="47" y="103"/>
                </a:cxn>
                <a:cxn ang="0">
                  <a:pos x="49" y="98"/>
                </a:cxn>
                <a:cxn ang="0">
                  <a:pos x="62" y="97"/>
                </a:cxn>
                <a:cxn ang="0">
                  <a:pos x="64" y="103"/>
                </a:cxn>
                <a:cxn ang="0">
                  <a:pos x="73" y="106"/>
                </a:cxn>
                <a:cxn ang="0">
                  <a:pos x="80" y="103"/>
                </a:cxn>
                <a:cxn ang="0">
                  <a:pos x="84" y="94"/>
                </a:cxn>
                <a:cxn ang="0">
                  <a:pos x="81" y="88"/>
                </a:cxn>
                <a:cxn ang="0">
                  <a:pos x="90" y="79"/>
                </a:cxn>
                <a:cxn ang="0">
                  <a:pos x="95" y="81"/>
                </a:cxn>
                <a:cxn ang="0">
                  <a:pos x="101" y="81"/>
                </a:cxn>
                <a:cxn ang="0">
                  <a:pos x="104" y="77"/>
                </a:cxn>
                <a:cxn ang="0">
                  <a:pos x="107" y="70"/>
                </a:cxn>
                <a:cxn ang="0">
                  <a:pos x="103" y="61"/>
                </a:cxn>
                <a:cxn ang="0">
                  <a:pos x="65" y="79"/>
                </a:cxn>
                <a:cxn ang="0">
                  <a:pos x="54" y="81"/>
                </a:cxn>
                <a:cxn ang="0">
                  <a:pos x="29" y="66"/>
                </a:cxn>
                <a:cxn ang="0">
                  <a:pos x="42" y="30"/>
                </a:cxn>
                <a:cxn ang="0">
                  <a:pos x="54" y="27"/>
                </a:cxn>
                <a:cxn ang="0">
                  <a:pos x="78" y="43"/>
                </a:cxn>
                <a:cxn ang="0">
                  <a:pos x="65" y="79"/>
                </a:cxn>
                <a:cxn ang="0">
                  <a:pos x="65" y="79"/>
                </a:cxn>
                <a:cxn ang="0">
                  <a:pos x="65" y="79"/>
                </a:cxn>
              </a:cxnLst>
              <a:rect l="0" t="0" r="r" b="b"/>
              <a:pathLst>
                <a:path w="108" h="108">
                  <a:moveTo>
                    <a:pt x="103" y="61"/>
                  </a:moveTo>
                  <a:cubicBezTo>
                    <a:pt x="97" y="59"/>
                    <a:pt x="97" y="59"/>
                    <a:pt x="97" y="59"/>
                  </a:cubicBezTo>
                  <a:cubicBezTo>
                    <a:pt x="98" y="55"/>
                    <a:pt x="97" y="51"/>
                    <a:pt x="97" y="46"/>
                  </a:cubicBezTo>
                  <a:cubicBezTo>
                    <a:pt x="102" y="44"/>
                    <a:pt x="102" y="44"/>
                    <a:pt x="102" y="44"/>
                  </a:cubicBezTo>
                  <a:cubicBezTo>
                    <a:pt x="106" y="42"/>
                    <a:pt x="107" y="38"/>
                    <a:pt x="105" y="35"/>
                  </a:cubicBezTo>
                  <a:cubicBezTo>
                    <a:pt x="102" y="28"/>
                    <a:pt x="102" y="28"/>
                    <a:pt x="102" y="28"/>
                  </a:cubicBezTo>
                  <a:cubicBezTo>
                    <a:pt x="101" y="24"/>
                    <a:pt x="97" y="23"/>
                    <a:pt x="93" y="24"/>
                  </a:cubicBezTo>
                  <a:cubicBezTo>
                    <a:pt x="88" y="27"/>
                    <a:pt x="88" y="27"/>
                    <a:pt x="88" y="27"/>
                  </a:cubicBezTo>
                  <a:cubicBezTo>
                    <a:pt x="85" y="24"/>
                    <a:pt x="82" y="21"/>
                    <a:pt x="78" y="18"/>
                  </a:cubicBezTo>
                  <a:cubicBezTo>
                    <a:pt x="81" y="13"/>
                    <a:pt x="81" y="13"/>
                    <a:pt x="81" y="13"/>
                  </a:cubicBezTo>
                  <a:cubicBezTo>
                    <a:pt x="82" y="9"/>
                    <a:pt x="80" y="5"/>
                    <a:pt x="76" y="4"/>
                  </a:cubicBezTo>
                  <a:cubicBezTo>
                    <a:pt x="69" y="1"/>
                    <a:pt x="69" y="1"/>
                    <a:pt x="69" y="1"/>
                  </a:cubicBezTo>
                  <a:cubicBezTo>
                    <a:pt x="66" y="0"/>
                    <a:pt x="62" y="2"/>
                    <a:pt x="60" y="5"/>
                  </a:cubicBezTo>
                  <a:cubicBezTo>
                    <a:pt x="58" y="11"/>
                    <a:pt x="58" y="11"/>
                    <a:pt x="58" y="11"/>
                  </a:cubicBezTo>
                  <a:cubicBezTo>
                    <a:pt x="54" y="10"/>
                    <a:pt x="50" y="11"/>
                    <a:pt x="46" y="11"/>
                  </a:cubicBezTo>
                  <a:cubicBezTo>
                    <a:pt x="43" y="6"/>
                    <a:pt x="43" y="6"/>
                    <a:pt x="43" y="6"/>
                  </a:cubicBezTo>
                  <a:cubicBezTo>
                    <a:pt x="42" y="2"/>
                    <a:pt x="38" y="1"/>
                    <a:pt x="34" y="3"/>
                  </a:cubicBezTo>
                  <a:cubicBezTo>
                    <a:pt x="27" y="6"/>
                    <a:pt x="27" y="6"/>
                    <a:pt x="27" y="6"/>
                  </a:cubicBezTo>
                  <a:cubicBezTo>
                    <a:pt x="24" y="7"/>
                    <a:pt x="22" y="11"/>
                    <a:pt x="24" y="15"/>
                  </a:cubicBezTo>
                  <a:cubicBezTo>
                    <a:pt x="26" y="20"/>
                    <a:pt x="26" y="20"/>
                    <a:pt x="26" y="20"/>
                  </a:cubicBezTo>
                  <a:cubicBezTo>
                    <a:pt x="23" y="23"/>
                    <a:pt x="20" y="26"/>
                    <a:pt x="18" y="30"/>
                  </a:cubicBezTo>
                  <a:cubicBezTo>
                    <a:pt x="12" y="28"/>
                    <a:pt x="12" y="28"/>
                    <a:pt x="12" y="28"/>
                  </a:cubicBezTo>
                  <a:cubicBezTo>
                    <a:pt x="9" y="26"/>
                    <a:pt x="4" y="28"/>
                    <a:pt x="3" y="32"/>
                  </a:cubicBezTo>
                  <a:cubicBezTo>
                    <a:pt x="1" y="39"/>
                    <a:pt x="1" y="39"/>
                    <a:pt x="1" y="39"/>
                  </a:cubicBezTo>
                  <a:cubicBezTo>
                    <a:pt x="0" y="41"/>
                    <a:pt x="0" y="42"/>
                    <a:pt x="1" y="44"/>
                  </a:cubicBezTo>
                  <a:cubicBezTo>
                    <a:pt x="2" y="46"/>
                    <a:pt x="3" y="47"/>
                    <a:pt x="5" y="48"/>
                  </a:cubicBezTo>
                  <a:cubicBezTo>
                    <a:pt x="10" y="50"/>
                    <a:pt x="10" y="50"/>
                    <a:pt x="10" y="50"/>
                  </a:cubicBezTo>
                  <a:cubicBezTo>
                    <a:pt x="10" y="54"/>
                    <a:pt x="10" y="58"/>
                    <a:pt x="11" y="62"/>
                  </a:cubicBezTo>
                  <a:cubicBezTo>
                    <a:pt x="5" y="65"/>
                    <a:pt x="5" y="65"/>
                    <a:pt x="5" y="65"/>
                  </a:cubicBezTo>
                  <a:cubicBezTo>
                    <a:pt x="2" y="66"/>
                    <a:pt x="0" y="71"/>
                    <a:pt x="2" y="74"/>
                  </a:cubicBezTo>
                  <a:cubicBezTo>
                    <a:pt x="5" y="81"/>
                    <a:pt x="5" y="81"/>
                    <a:pt x="5" y="81"/>
                  </a:cubicBezTo>
                  <a:cubicBezTo>
                    <a:pt x="7" y="84"/>
                    <a:pt x="11" y="86"/>
                    <a:pt x="14" y="84"/>
                  </a:cubicBezTo>
                  <a:cubicBezTo>
                    <a:pt x="20" y="82"/>
                    <a:pt x="20" y="82"/>
                    <a:pt x="20" y="82"/>
                  </a:cubicBezTo>
                  <a:cubicBezTo>
                    <a:pt x="22" y="85"/>
                    <a:pt x="26" y="88"/>
                    <a:pt x="29" y="90"/>
                  </a:cubicBezTo>
                  <a:cubicBezTo>
                    <a:pt x="27" y="96"/>
                    <a:pt x="27" y="96"/>
                    <a:pt x="27" y="96"/>
                  </a:cubicBezTo>
                  <a:cubicBezTo>
                    <a:pt x="26" y="98"/>
                    <a:pt x="26" y="100"/>
                    <a:pt x="27" y="101"/>
                  </a:cubicBezTo>
                  <a:cubicBezTo>
                    <a:pt x="28" y="103"/>
                    <a:pt x="29" y="104"/>
                    <a:pt x="31" y="105"/>
                  </a:cubicBezTo>
                  <a:cubicBezTo>
                    <a:pt x="38" y="107"/>
                    <a:pt x="38" y="107"/>
                    <a:pt x="38" y="107"/>
                  </a:cubicBezTo>
                  <a:cubicBezTo>
                    <a:pt x="40" y="108"/>
                    <a:pt x="42" y="108"/>
                    <a:pt x="43" y="107"/>
                  </a:cubicBezTo>
                  <a:cubicBezTo>
                    <a:pt x="45" y="107"/>
                    <a:pt x="46" y="105"/>
                    <a:pt x="47" y="103"/>
                  </a:cubicBezTo>
                  <a:cubicBezTo>
                    <a:pt x="49" y="98"/>
                    <a:pt x="49" y="98"/>
                    <a:pt x="49" y="98"/>
                  </a:cubicBezTo>
                  <a:cubicBezTo>
                    <a:pt x="53" y="98"/>
                    <a:pt x="57" y="98"/>
                    <a:pt x="62" y="97"/>
                  </a:cubicBezTo>
                  <a:cubicBezTo>
                    <a:pt x="64" y="103"/>
                    <a:pt x="64" y="103"/>
                    <a:pt x="64" y="103"/>
                  </a:cubicBezTo>
                  <a:cubicBezTo>
                    <a:pt x="66" y="106"/>
                    <a:pt x="70" y="108"/>
                    <a:pt x="73" y="106"/>
                  </a:cubicBezTo>
                  <a:cubicBezTo>
                    <a:pt x="80" y="103"/>
                    <a:pt x="80" y="103"/>
                    <a:pt x="80" y="103"/>
                  </a:cubicBezTo>
                  <a:cubicBezTo>
                    <a:pt x="84" y="101"/>
                    <a:pt x="85" y="97"/>
                    <a:pt x="84" y="94"/>
                  </a:cubicBezTo>
                  <a:cubicBezTo>
                    <a:pt x="81" y="88"/>
                    <a:pt x="81" y="88"/>
                    <a:pt x="81" y="88"/>
                  </a:cubicBezTo>
                  <a:cubicBezTo>
                    <a:pt x="84" y="86"/>
                    <a:pt x="87" y="82"/>
                    <a:pt x="90" y="79"/>
                  </a:cubicBezTo>
                  <a:cubicBezTo>
                    <a:pt x="95" y="81"/>
                    <a:pt x="95" y="81"/>
                    <a:pt x="95" y="81"/>
                  </a:cubicBezTo>
                  <a:cubicBezTo>
                    <a:pt x="97" y="82"/>
                    <a:pt x="99" y="82"/>
                    <a:pt x="101" y="81"/>
                  </a:cubicBezTo>
                  <a:cubicBezTo>
                    <a:pt x="102" y="80"/>
                    <a:pt x="104" y="79"/>
                    <a:pt x="104" y="77"/>
                  </a:cubicBezTo>
                  <a:cubicBezTo>
                    <a:pt x="107" y="70"/>
                    <a:pt x="107" y="70"/>
                    <a:pt x="107" y="70"/>
                  </a:cubicBezTo>
                  <a:cubicBezTo>
                    <a:pt x="108" y="66"/>
                    <a:pt x="106" y="62"/>
                    <a:pt x="103" y="61"/>
                  </a:cubicBezTo>
                  <a:close/>
                  <a:moveTo>
                    <a:pt x="65" y="79"/>
                  </a:moveTo>
                  <a:cubicBezTo>
                    <a:pt x="61" y="81"/>
                    <a:pt x="58" y="81"/>
                    <a:pt x="54" y="81"/>
                  </a:cubicBezTo>
                  <a:cubicBezTo>
                    <a:pt x="43" y="81"/>
                    <a:pt x="33" y="75"/>
                    <a:pt x="29" y="66"/>
                  </a:cubicBezTo>
                  <a:cubicBezTo>
                    <a:pt x="23" y="52"/>
                    <a:pt x="29" y="36"/>
                    <a:pt x="42" y="30"/>
                  </a:cubicBezTo>
                  <a:cubicBezTo>
                    <a:pt x="46" y="28"/>
                    <a:pt x="50" y="27"/>
                    <a:pt x="54" y="27"/>
                  </a:cubicBezTo>
                  <a:cubicBezTo>
                    <a:pt x="64" y="27"/>
                    <a:pt x="74" y="33"/>
                    <a:pt x="78" y="43"/>
                  </a:cubicBezTo>
                  <a:cubicBezTo>
                    <a:pt x="85" y="57"/>
                    <a:pt x="79" y="73"/>
                    <a:pt x="65" y="79"/>
                  </a:cubicBezTo>
                  <a:close/>
                  <a:moveTo>
                    <a:pt x="65" y="79"/>
                  </a:moveTo>
                  <a:cubicBezTo>
                    <a:pt x="65" y="79"/>
                    <a:pt x="65" y="79"/>
                    <a:pt x="65" y="79"/>
                  </a:cubicBezTo>
                </a:path>
              </a:pathLst>
            </a:custGeom>
            <a:grpFill/>
            <a:ln w="9525">
              <a:noFill/>
              <a:round/>
            </a:ln>
          </p:spPr>
          <p:txBody>
            <a:bodyPr/>
            <a:lstStyle/>
            <a:p>
              <a:pPr marL="0" marR="0" lvl="0" indent="0" algn="l" defTabSz="913765" rtl="0" eaLnBrk="1" fontAlgn="auto" latinLnBrk="0" hangingPunct="1">
                <a:lnSpc>
                  <a:spcPct val="13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mn-ea"/>
                <a:cs typeface="+mn-ea"/>
                <a:sym typeface="思源黑体旧字形 Normal" panose="020B0400000000000000" pitchFamily="34" charset="-128"/>
              </a:endParaRPr>
            </a:p>
          </p:txBody>
        </p:sp>
      </p:grpSp>
      <p:graphicFrame>
        <p:nvGraphicFramePr>
          <p:cNvPr id="6" name="表格 5"/>
          <p:cNvGraphicFramePr/>
          <p:nvPr>
            <p:custDataLst>
              <p:tags r:id="rId2"/>
            </p:custDataLst>
          </p:nvPr>
        </p:nvGraphicFramePr>
        <p:xfrm>
          <a:off x="305435" y="342900"/>
          <a:ext cx="11769090" cy="6352540"/>
        </p:xfrm>
        <a:graphic>
          <a:graphicData uri="http://schemas.openxmlformats.org/drawingml/2006/table">
            <a:tbl>
              <a:tblPr firstRow="1" bandRow="1">
                <a:tableStyleId>{5C22544A-7EE6-4342-B048-85BDC9FD1C3A}</a:tableStyleId>
              </a:tblPr>
              <a:tblGrid>
                <a:gridCol w="3923030"/>
                <a:gridCol w="3923030"/>
                <a:gridCol w="3923030"/>
              </a:tblGrid>
              <a:tr h="556260">
                <a:tc>
                  <a:txBody>
                    <a:bodyPr/>
                    <a:p>
                      <a:pPr algn="ctr">
                        <a:buNone/>
                      </a:pPr>
                      <a:endParaRPr lang="zh-CN" altLang="en-US" sz="2800"/>
                    </a:p>
                  </a:txBody>
                  <a:tcPr/>
                </a:tc>
                <a:tc>
                  <a:txBody>
                    <a:bodyPr/>
                    <a:p>
                      <a:pPr algn="ctr">
                        <a:buNone/>
                      </a:pPr>
                      <a:r>
                        <a:rPr lang="zh-CN" altLang="en-US" sz="2800"/>
                        <a:t>为（支持）</a:t>
                      </a:r>
                      <a:endParaRPr lang="zh-CN" altLang="en-US" sz="2800"/>
                    </a:p>
                  </a:txBody>
                  <a:tcPr/>
                </a:tc>
                <a:tc>
                  <a:txBody>
                    <a:bodyPr/>
                    <a:p>
                      <a:pPr algn="ctr">
                        <a:buClrTx/>
                        <a:buSzTx/>
                        <a:buFontTx/>
                        <a:buNone/>
                      </a:pPr>
                      <a:r>
                        <a:rPr lang="zh-CN" altLang="en-US" sz="2800"/>
                        <a:t>不为（放手）</a:t>
                      </a:r>
                      <a:endParaRPr lang="zh-CN" altLang="en-US" sz="2800"/>
                    </a:p>
                  </a:txBody>
                  <a:tcPr/>
                </a:tc>
              </a:tr>
              <a:tr h="1656715">
                <a:tc>
                  <a:txBody>
                    <a:bodyPr/>
                    <a:p>
                      <a:pPr algn="ctr">
                        <a:buNone/>
                      </a:pPr>
                      <a:endParaRPr lang="zh-CN" altLang="en-US" sz="3600">
                        <a:solidFill>
                          <a:schemeClr val="tx1"/>
                        </a:solidFill>
                      </a:endParaRPr>
                    </a:p>
                    <a:p>
                      <a:pPr algn="ctr">
                        <a:buNone/>
                      </a:pPr>
                      <a:r>
                        <a:rPr lang="zh-CN" altLang="en-US" sz="2800" b="1">
                          <a:solidFill>
                            <a:schemeClr val="tx1"/>
                          </a:solidFill>
                        </a:rPr>
                        <a:t>餐前</a:t>
                      </a:r>
                      <a:endParaRPr lang="zh-CN" altLang="en-US" sz="2800" b="1">
                        <a:solidFill>
                          <a:schemeClr val="tx1"/>
                        </a:solidFill>
                      </a:endParaRPr>
                    </a:p>
                  </a:txBody>
                  <a:tcPr/>
                </a:tc>
                <a:tc>
                  <a:txBody>
                    <a:bodyPr/>
                    <a:p>
                      <a:pPr algn="l">
                        <a:buNone/>
                      </a:pPr>
                      <a:r>
                        <a:rPr lang="zh-CN" altLang="en-US" sz="2000"/>
                        <a:t>提前规划路线</a:t>
                      </a:r>
                      <a:endParaRPr lang="zh-CN" altLang="en-US" sz="2000"/>
                    </a:p>
                    <a:p>
                      <a:pPr algn="l">
                        <a:buNone/>
                      </a:pPr>
                      <a:r>
                        <a:rPr lang="zh-CN" altLang="en-US" sz="2000"/>
                        <a:t>教师组织报菜名</a:t>
                      </a:r>
                      <a:endParaRPr lang="zh-CN" altLang="en-US" sz="2000"/>
                    </a:p>
                    <a:p>
                      <a:pPr algn="l">
                        <a:buNone/>
                      </a:pPr>
                      <a:r>
                        <a:rPr lang="zh-CN" altLang="en-US" sz="2000"/>
                        <a:t>餐前活动的组织（唱歌、童谣、手指游戏等）</a:t>
                      </a:r>
                      <a:endParaRPr lang="zh-CN" altLang="en-US" sz="2000"/>
                    </a:p>
                  </a:txBody>
                  <a:tcPr/>
                </a:tc>
                <a:tc>
                  <a:txBody>
                    <a:bodyPr/>
                    <a:p>
                      <a:pPr>
                        <a:buNone/>
                      </a:pPr>
                      <a:r>
                        <a:rPr lang="zh-CN" altLang="en-US" sz="2000"/>
                        <a:t>自主分发碗筷</a:t>
                      </a:r>
                      <a:endParaRPr lang="zh-CN" altLang="en-US" sz="2000"/>
                    </a:p>
                    <a:p>
                      <a:pPr>
                        <a:buNone/>
                      </a:pPr>
                      <a:r>
                        <a:rPr lang="zh-CN" altLang="en-US" sz="2000"/>
                        <a:t>值日生看洗手</a:t>
                      </a:r>
                      <a:endParaRPr lang="zh-CN" altLang="en-US" sz="2000"/>
                    </a:p>
                    <a:p>
                      <a:pPr>
                        <a:buNone/>
                      </a:pPr>
                      <a:endParaRPr lang="zh-CN" altLang="en-US" sz="2000"/>
                    </a:p>
                  </a:txBody>
                  <a:tcPr/>
                </a:tc>
              </a:tr>
              <a:tr h="1656080">
                <a:tc>
                  <a:txBody>
                    <a:bodyPr/>
                    <a:p>
                      <a:pPr algn="ctr">
                        <a:buClrTx/>
                        <a:buSzTx/>
                        <a:buFontTx/>
                        <a:buNone/>
                      </a:pPr>
                      <a:endParaRPr lang="zh-CN" altLang="en-US" sz="2800" b="1">
                        <a:solidFill>
                          <a:schemeClr val="tx1"/>
                        </a:solidFill>
                      </a:endParaRPr>
                    </a:p>
                    <a:p>
                      <a:pPr algn="ctr">
                        <a:buClrTx/>
                        <a:buSzTx/>
                        <a:buFontTx/>
                        <a:buNone/>
                      </a:pPr>
                      <a:r>
                        <a:rPr lang="zh-CN" altLang="en-US" sz="2800" b="1">
                          <a:solidFill>
                            <a:schemeClr val="tx1"/>
                          </a:solidFill>
                        </a:rPr>
                        <a:t>餐中</a:t>
                      </a:r>
                      <a:endParaRPr lang="zh-CN" altLang="en-US" sz="2800" b="1">
                        <a:solidFill>
                          <a:schemeClr val="tx1"/>
                        </a:solidFill>
                      </a:endParaRPr>
                    </a:p>
                  </a:txBody>
                  <a:tcPr/>
                </a:tc>
                <a:tc>
                  <a:txBody>
                    <a:bodyPr/>
                    <a:p>
                      <a:pPr>
                        <a:buNone/>
                      </a:pPr>
                      <a:r>
                        <a:rPr lang="zh-CN" altLang="en-US" sz="2000"/>
                        <a:t>播放轻音乐，创设轻松愉悦的氛围</a:t>
                      </a:r>
                      <a:endParaRPr lang="zh-CN" altLang="en-US" sz="2000"/>
                    </a:p>
                    <a:p>
                      <a:pPr>
                        <a:buNone/>
                      </a:pPr>
                      <a:r>
                        <a:rPr lang="zh-CN" altLang="en-US" sz="2000"/>
                        <a:t>关注幼儿进餐习惯，及时提醒改正</a:t>
                      </a:r>
                      <a:endParaRPr lang="zh-CN" altLang="en-US" sz="2000"/>
                    </a:p>
                    <a:p>
                      <a:pPr>
                        <a:buNone/>
                      </a:pPr>
                      <a:endParaRPr lang="zh-CN" altLang="en-US" sz="2000"/>
                    </a:p>
                  </a:txBody>
                  <a:tcPr/>
                </a:tc>
                <a:tc>
                  <a:txBody>
                    <a:bodyPr/>
                    <a:p>
                      <a:pPr>
                        <a:buNone/>
                      </a:pPr>
                      <a:r>
                        <a:rPr lang="zh-CN" altLang="en-US" sz="2000"/>
                        <a:t>自主盛汤、自主盛饭</a:t>
                      </a:r>
                      <a:endParaRPr lang="zh-CN" altLang="en-US" sz="2000"/>
                    </a:p>
                  </a:txBody>
                  <a:tcPr/>
                </a:tc>
              </a:tr>
              <a:tr h="2483485">
                <a:tc>
                  <a:txBody>
                    <a:bodyPr/>
                    <a:p>
                      <a:pPr algn="ctr">
                        <a:buClrTx/>
                        <a:buSzTx/>
                        <a:buFontTx/>
                        <a:buNone/>
                      </a:pPr>
                      <a:endParaRPr lang="zh-CN" altLang="en-US" sz="2800" b="1">
                        <a:solidFill>
                          <a:schemeClr val="tx1"/>
                        </a:solidFill>
                      </a:endParaRPr>
                    </a:p>
                    <a:p>
                      <a:pPr algn="ctr">
                        <a:buClrTx/>
                        <a:buSzTx/>
                        <a:buFontTx/>
                        <a:buNone/>
                      </a:pPr>
                      <a:endParaRPr lang="zh-CN" altLang="en-US" sz="2800" b="1">
                        <a:solidFill>
                          <a:schemeClr val="tx1"/>
                        </a:solidFill>
                      </a:endParaRPr>
                    </a:p>
                    <a:p>
                      <a:pPr algn="ctr">
                        <a:buClrTx/>
                        <a:buSzTx/>
                        <a:buFontTx/>
                        <a:buNone/>
                      </a:pPr>
                      <a:r>
                        <a:rPr lang="zh-CN" altLang="en-US" sz="2800" b="1">
                          <a:solidFill>
                            <a:schemeClr val="tx1"/>
                          </a:solidFill>
                        </a:rPr>
                        <a:t>餐后</a:t>
                      </a:r>
                      <a:endParaRPr lang="zh-CN" altLang="en-US" sz="2800" b="1">
                        <a:solidFill>
                          <a:schemeClr val="tx1"/>
                        </a:solidFill>
                      </a:endParaRPr>
                    </a:p>
                  </a:txBody>
                  <a:tcPr/>
                </a:tc>
                <a:tc>
                  <a:txBody>
                    <a:bodyPr/>
                    <a:p>
                      <a:pPr>
                        <a:buNone/>
                      </a:pPr>
                      <a:r>
                        <a:rPr lang="zh-CN" altLang="en-US" sz="2000"/>
                        <a:t>幼儿自主放碗筷</a:t>
                      </a:r>
                      <a:endParaRPr lang="zh-CN" altLang="en-US" sz="2000"/>
                    </a:p>
                    <a:p>
                      <a:pPr>
                        <a:buNone/>
                      </a:pPr>
                      <a:r>
                        <a:rPr lang="zh-CN" altLang="en-US" sz="2000"/>
                        <a:t>创设擦桌、倒餐盘、洗毛巾、收汤碗、的值日生工作</a:t>
                      </a:r>
                      <a:endParaRPr lang="zh-CN" altLang="en-US" sz="2000"/>
                    </a:p>
                    <a:p>
                      <a:pPr>
                        <a:buNone/>
                      </a:pPr>
                      <a:endParaRPr lang="zh-CN" altLang="en-US" sz="2000"/>
                    </a:p>
                  </a:txBody>
                  <a:tcPr/>
                </a:tc>
                <a:tc>
                  <a:txBody>
                    <a:bodyPr/>
                    <a:p>
                      <a:pPr>
                        <a:buNone/>
                      </a:pPr>
                      <a:r>
                        <a:rPr lang="zh-CN" altLang="en-US" sz="2000"/>
                        <a:t>幼儿自主</a:t>
                      </a:r>
                      <a:r>
                        <a:rPr lang="zh-CN" altLang="en-US" sz="2000">
                          <a:sym typeface="+mn-ea"/>
                        </a:rPr>
                        <a:t>擦桌、倒餐盘、洗毛巾、收汤碗。</a:t>
                      </a:r>
                      <a:endParaRPr lang="zh-CN" altLang="en-US" sz="2000">
                        <a:sym typeface="+mn-ea"/>
                      </a:endParaRPr>
                    </a:p>
                    <a:p>
                      <a:pPr>
                        <a:buNone/>
                      </a:pPr>
                      <a:r>
                        <a:rPr lang="zh-CN" altLang="en-US" sz="2000"/>
                        <a:t>自主游戏（玩拼图、魔尺）</a:t>
                      </a:r>
                      <a:endParaRPr lang="zh-CN" altLang="en-US" sz="2000"/>
                    </a:p>
                  </a:txBody>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to="" calcmode="lin" valueType="num">
                                      <p:cBhvr>
                                        <p:cTn id="12" dur="1" fill="hold"/>
                                        <p:tgtEl>
                                          <p:spTgt spid="6"/>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8089-90-"/>
          <p:cNvPicPr>
            <a:picLocks noChangeAspect="1"/>
          </p:cNvPicPr>
          <p:nvPr/>
        </p:nvPicPr>
        <p:blipFill>
          <a:blip r:embed="rId1"/>
          <a:stretch>
            <a:fillRect/>
          </a:stretch>
        </p:blipFill>
        <p:spPr>
          <a:xfrm>
            <a:off x="-35560" y="0"/>
            <a:ext cx="12384405" cy="6965950"/>
          </a:xfrm>
          <a:prstGeom prst="rect">
            <a:avLst/>
          </a:prstGeom>
        </p:spPr>
      </p:pic>
      <p:grpSp>
        <p:nvGrpSpPr>
          <p:cNvPr id="26" name="组合 25"/>
          <p:cNvGrpSpPr/>
          <p:nvPr/>
        </p:nvGrpSpPr>
        <p:grpSpPr>
          <a:xfrm>
            <a:off x="5887164" y="1954473"/>
            <a:ext cx="1105536" cy="1155951"/>
            <a:chOff x="2828349" y="988910"/>
            <a:chExt cx="881171" cy="1037820"/>
          </a:xfrm>
          <a:solidFill>
            <a:srgbClr val="C0BB69"/>
          </a:solidFill>
        </p:grpSpPr>
        <p:sp>
          <p:nvSpPr>
            <p:cNvPr id="27" name="矩形: 圆角 26"/>
            <p:cNvSpPr/>
            <p:nvPr/>
          </p:nvSpPr>
          <p:spPr>
            <a:xfrm rot="5400000">
              <a:off x="2750024" y="1067234"/>
              <a:ext cx="1037820" cy="881171"/>
            </a:xfrm>
            <a:prstGeom prst="roundRect">
              <a:avLst>
                <a:gd name="adj" fmla="val 0"/>
              </a:avLst>
            </a:prstGeom>
            <a:grpFill/>
            <a:ln>
              <a:solidFill>
                <a:srgbClr val="C0BB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1"/>
                </a:solidFill>
                <a:latin typeface="等线" panose="02010600030101010101" pitchFamily="2" charset="-122"/>
                <a:ea typeface="等线" panose="02010600030101010101" pitchFamily="2" charset="-122"/>
              </a:endParaRPr>
            </a:p>
          </p:txBody>
        </p:sp>
        <p:sp>
          <p:nvSpPr>
            <p:cNvPr id="28" name="TextBox 4"/>
            <p:cNvSpPr txBox="1"/>
            <p:nvPr/>
          </p:nvSpPr>
          <p:spPr>
            <a:xfrm>
              <a:off x="2859911" y="1198015"/>
              <a:ext cx="849609" cy="634529"/>
            </a:xfrm>
            <a:prstGeom prst="rect">
              <a:avLst/>
            </a:prstGeom>
            <a:grpFill/>
            <a:ln>
              <a:solidFill>
                <a:srgbClr val="C0BB69"/>
              </a:solidFill>
            </a:ln>
          </p:spPr>
          <p:txBody>
            <a:bodyPr vert="horz" wrap="square" rtlCol="0">
              <a:spAutoFit/>
            </a:bodyPr>
            <a:lstStyle/>
            <a:p>
              <a:pPr algn="ctr"/>
              <a:r>
                <a:rPr lang="en-US" altLang="zh-CN" sz="4000" b="1" spc="600" dirty="0">
                  <a:solidFill>
                    <a:schemeClr val="bg1"/>
                  </a:solidFill>
                  <a:latin typeface="等线" panose="02010600030101010101" pitchFamily="2" charset="-122"/>
                  <a:ea typeface="等线" panose="02010600030101010101" pitchFamily="2" charset="-122"/>
                </a:rPr>
                <a:t>02</a:t>
              </a:r>
              <a:endParaRPr lang="en-US" altLang="zh-CN" sz="4000" b="1" spc="600" dirty="0">
                <a:solidFill>
                  <a:schemeClr val="bg1"/>
                </a:solidFill>
                <a:latin typeface="等线" panose="02010600030101010101" pitchFamily="2" charset="-122"/>
                <a:ea typeface="等线" panose="02010600030101010101" pitchFamily="2" charset="-122"/>
              </a:endParaRPr>
            </a:p>
          </p:txBody>
        </p:sp>
      </p:grpSp>
      <p:sp>
        <p:nvSpPr>
          <p:cNvPr id="29" name="矩形 28"/>
          <p:cNvSpPr/>
          <p:nvPr/>
        </p:nvSpPr>
        <p:spPr>
          <a:xfrm>
            <a:off x="4234815" y="3093085"/>
            <a:ext cx="4742815" cy="812165"/>
          </a:xfrm>
          <a:prstGeom prst="rect">
            <a:avLst/>
          </a:prstGeom>
        </p:spPr>
        <p:txBody>
          <a:bodyPr wrap="square" lIns="0" tIns="0" rIns="0" bIns="0">
            <a:spAutoFit/>
          </a:bodyPr>
          <a:lstStyle/>
          <a:p>
            <a:pPr>
              <a:lnSpc>
                <a:spcPct val="120000"/>
              </a:lnSpc>
              <a:defRPr/>
            </a:pPr>
            <a:r>
              <a:rPr lang="zh-CN" altLang="en-US" sz="4400" kern="0" dirty="0">
                <a:solidFill>
                  <a:srgbClr val="F98A64"/>
                </a:solidFill>
                <a:cs typeface="+mn-ea"/>
                <a:sym typeface="+mn-lt"/>
              </a:rPr>
              <a:t>自主餐点实施策略</a:t>
            </a:r>
            <a:endParaRPr lang="zh-CN" altLang="en-US" sz="4400" b="1" kern="0" spc="300" noProof="1">
              <a:solidFill>
                <a:srgbClr val="F98A64"/>
              </a:solidFill>
              <a:latin typeface="等线" panose="02010600030101010101" pitchFamily="2" charset="-122"/>
              <a:ea typeface="等线" panose="02010600030101010101" pitchFamily="2" charset="-122"/>
              <a:cs typeface="+mn-ea"/>
              <a:sym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3" presetClass="entr" presetSubtype="32" fill="hold" grpId="0" nodeType="after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500" fill="hold"/>
                                        <p:tgtEl>
                                          <p:spTgt spid="29"/>
                                        </p:tgtEl>
                                        <p:attrNameLst>
                                          <p:attrName>ppt_w</p:attrName>
                                        </p:attrNameLst>
                                      </p:cBhvr>
                                      <p:tavLst>
                                        <p:tav tm="0">
                                          <p:val>
                                            <p:strVal val="4*#ppt_w"/>
                                          </p:val>
                                        </p:tav>
                                        <p:tav tm="100000">
                                          <p:val>
                                            <p:strVal val="#ppt_w"/>
                                          </p:val>
                                        </p:tav>
                                      </p:tavLst>
                                    </p:anim>
                                    <p:anim calcmode="lin" valueType="num">
                                      <p:cBhvr>
                                        <p:cTn id="14" dur="500" fill="hold"/>
                                        <p:tgtEl>
                                          <p:spTgt spid="29"/>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任意多边形: 形状 20"/>
          <p:cNvSpPr/>
          <p:nvPr/>
        </p:nvSpPr>
        <p:spPr>
          <a:xfrm>
            <a:off x="3536950" y="2941320"/>
            <a:ext cx="5330190" cy="3079115"/>
          </a:xfrm>
          <a:custGeom>
            <a:avLst/>
            <a:gdLst>
              <a:gd name="connsiteX0" fmla="*/ 3302643 w 6605286"/>
              <a:gd name="connsiteY0" fmla="*/ 0 h 3973975"/>
              <a:gd name="connsiteX1" fmla="*/ 6605286 w 6605286"/>
              <a:gd name="connsiteY1" fmla="*/ 3302643 h 3973975"/>
              <a:gd name="connsiteX2" fmla="*/ 6538188 w 6605286"/>
              <a:gd name="connsiteY2" fmla="*/ 3968241 h 3973975"/>
              <a:gd name="connsiteX3" fmla="*/ 6536714 w 6605286"/>
              <a:gd name="connsiteY3" fmla="*/ 3973975 h 3973975"/>
              <a:gd name="connsiteX4" fmla="*/ 68573 w 6605286"/>
              <a:gd name="connsiteY4" fmla="*/ 3973975 h 3973975"/>
              <a:gd name="connsiteX5" fmla="*/ 67098 w 6605286"/>
              <a:gd name="connsiteY5" fmla="*/ 3968241 h 3973975"/>
              <a:gd name="connsiteX6" fmla="*/ 0 w 6605286"/>
              <a:gd name="connsiteY6" fmla="*/ 3302643 h 3973975"/>
              <a:gd name="connsiteX7" fmla="*/ 3302643 w 6605286"/>
              <a:gd name="connsiteY7" fmla="*/ 0 h 397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05286" h="3973975">
                <a:moveTo>
                  <a:pt x="3302643" y="0"/>
                </a:moveTo>
                <a:cubicBezTo>
                  <a:pt x="5126642" y="0"/>
                  <a:pt x="6605286" y="1478644"/>
                  <a:pt x="6605286" y="3302643"/>
                </a:cubicBezTo>
                <a:cubicBezTo>
                  <a:pt x="6605286" y="3530643"/>
                  <a:pt x="6582182" y="3753247"/>
                  <a:pt x="6538188" y="3968241"/>
                </a:cubicBezTo>
                <a:lnTo>
                  <a:pt x="6536714" y="3973975"/>
                </a:lnTo>
                <a:lnTo>
                  <a:pt x="68573" y="3973975"/>
                </a:lnTo>
                <a:lnTo>
                  <a:pt x="67098" y="3968241"/>
                </a:lnTo>
                <a:cubicBezTo>
                  <a:pt x="23104" y="3753247"/>
                  <a:pt x="0" y="3530643"/>
                  <a:pt x="0" y="3302643"/>
                </a:cubicBezTo>
                <a:cubicBezTo>
                  <a:pt x="0" y="1478644"/>
                  <a:pt x="1478644" y="0"/>
                  <a:pt x="3302643" y="0"/>
                </a:cubicBezTo>
                <a:close/>
              </a:path>
            </a:pathLst>
          </a:cu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000">
              <a:gradFill>
                <a:gsLst>
                  <a:gs pos="0">
                    <a:schemeClr val="accent4">
                      <a:lumMod val="40000"/>
                      <a:lumOff val="60000"/>
                    </a:schemeClr>
                  </a:gs>
                  <a:gs pos="100000">
                    <a:srgbClr val="F3B36A"/>
                  </a:gs>
                </a:gsLst>
                <a:lin ang="2700000" scaled="0"/>
              </a:gradFill>
              <a:latin typeface="+mn-ea"/>
            </a:endParaRPr>
          </a:p>
        </p:txBody>
      </p:sp>
      <p:sp>
        <p:nvSpPr>
          <p:cNvPr id="22" name="任意多边形: 形状 21"/>
          <p:cNvSpPr/>
          <p:nvPr/>
        </p:nvSpPr>
        <p:spPr>
          <a:xfrm>
            <a:off x="3159125" y="2612390"/>
            <a:ext cx="6085205" cy="3408045"/>
          </a:xfrm>
          <a:custGeom>
            <a:avLst/>
            <a:gdLst>
              <a:gd name="connsiteX0" fmla="*/ 3302643 w 6605286"/>
              <a:gd name="connsiteY0" fmla="*/ 0 h 3973975"/>
              <a:gd name="connsiteX1" fmla="*/ 6605286 w 6605286"/>
              <a:gd name="connsiteY1" fmla="*/ 3302643 h 3973975"/>
              <a:gd name="connsiteX2" fmla="*/ 6538188 w 6605286"/>
              <a:gd name="connsiteY2" fmla="*/ 3968241 h 3973975"/>
              <a:gd name="connsiteX3" fmla="*/ 6536714 w 6605286"/>
              <a:gd name="connsiteY3" fmla="*/ 3973975 h 3973975"/>
              <a:gd name="connsiteX4" fmla="*/ 68573 w 6605286"/>
              <a:gd name="connsiteY4" fmla="*/ 3973975 h 3973975"/>
              <a:gd name="connsiteX5" fmla="*/ 67098 w 6605286"/>
              <a:gd name="connsiteY5" fmla="*/ 3968241 h 3973975"/>
              <a:gd name="connsiteX6" fmla="*/ 0 w 6605286"/>
              <a:gd name="connsiteY6" fmla="*/ 3302643 h 3973975"/>
              <a:gd name="connsiteX7" fmla="*/ 3302643 w 6605286"/>
              <a:gd name="connsiteY7" fmla="*/ 0 h 397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05286" h="3973975">
                <a:moveTo>
                  <a:pt x="3302643" y="0"/>
                </a:moveTo>
                <a:cubicBezTo>
                  <a:pt x="5126642" y="0"/>
                  <a:pt x="6605286" y="1478644"/>
                  <a:pt x="6605286" y="3302643"/>
                </a:cubicBezTo>
                <a:cubicBezTo>
                  <a:pt x="6605286" y="3530643"/>
                  <a:pt x="6582182" y="3753247"/>
                  <a:pt x="6538188" y="3968241"/>
                </a:cubicBezTo>
                <a:lnTo>
                  <a:pt x="6536714" y="3973975"/>
                </a:lnTo>
                <a:lnTo>
                  <a:pt x="68573" y="3973975"/>
                </a:lnTo>
                <a:lnTo>
                  <a:pt x="67098" y="3968241"/>
                </a:lnTo>
                <a:cubicBezTo>
                  <a:pt x="23104" y="3753247"/>
                  <a:pt x="0" y="3530643"/>
                  <a:pt x="0" y="3302643"/>
                </a:cubicBezTo>
                <a:cubicBezTo>
                  <a:pt x="0" y="1478644"/>
                  <a:pt x="1478644" y="0"/>
                  <a:pt x="3302643" y="0"/>
                </a:cubicBezTo>
                <a:close/>
              </a:path>
            </a:pathLst>
          </a:custGeom>
          <a:noFill/>
          <a:ln w="19050">
            <a:solidFill>
              <a:srgbClr val="C0BB69"/>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000">
              <a:gradFill>
                <a:gsLst>
                  <a:gs pos="0">
                    <a:schemeClr val="accent4">
                      <a:lumMod val="40000"/>
                      <a:lumOff val="60000"/>
                    </a:schemeClr>
                  </a:gs>
                  <a:gs pos="100000">
                    <a:srgbClr val="F3B36A"/>
                  </a:gs>
                </a:gsLst>
                <a:lin ang="2700000" scaled="0"/>
              </a:gradFill>
              <a:latin typeface="+mn-ea"/>
            </a:endParaRPr>
          </a:p>
        </p:txBody>
      </p:sp>
      <p:sp>
        <p:nvSpPr>
          <p:cNvPr id="13" name="椭圆 12"/>
          <p:cNvSpPr/>
          <p:nvPr/>
        </p:nvSpPr>
        <p:spPr>
          <a:xfrm>
            <a:off x="3152301" y="3970293"/>
            <a:ext cx="544010" cy="544010"/>
          </a:xfrm>
          <a:prstGeom prst="ellipse">
            <a:avLst/>
          </a:prstGeom>
          <a:solidFill>
            <a:srgbClr val="C0B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bg1"/>
                </a:solidFill>
                <a:latin typeface="+mn-ea"/>
              </a:rPr>
              <a:t>1</a:t>
            </a:r>
            <a:endParaRPr lang="en-US" altLang="zh-CN" sz="2000" dirty="0">
              <a:solidFill>
                <a:schemeClr val="bg1"/>
              </a:solidFill>
              <a:latin typeface="+mn-ea"/>
            </a:endParaRPr>
          </a:p>
        </p:txBody>
      </p:sp>
      <p:sp>
        <p:nvSpPr>
          <p:cNvPr id="24" name="椭圆 23"/>
          <p:cNvSpPr/>
          <p:nvPr/>
        </p:nvSpPr>
        <p:spPr>
          <a:xfrm>
            <a:off x="8688729" y="3970293"/>
            <a:ext cx="544010" cy="544010"/>
          </a:xfrm>
          <a:prstGeom prst="ellipse">
            <a:avLst/>
          </a:prstGeom>
          <a:solidFill>
            <a:srgbClr val="C0B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bg1"/>
                </a:solidFill>
                <a:latin typeface="+mn-ea"/>
              </a:rPr>
              <a:t>5</a:t>
            </a:r>
            <a:endParaRPr lang="en-US" altLang="zh-CN" sz="2000" dirty="0">
              <a:solidFill>
                <a:schemeClr val="bg1"/>
              </a:solidFill>
              <a:latin typeface="+mn-ea"/>
            </a:endParaRPr>
          </a:p>
        </p:txBody>
      </p:sp>
      <p:sp>
        <p:nvSpPr>
          <p:cNvPr id="25" name="椭圆 24"/>
          <p:cNvSpPr/>
          <p:nvPr/>
        </p:nvSpPr>
        <p:spPr>
          <a:xfrm>
            <a:off x="4164998" y="2863970"/>
            <a:ext cx="544010" cy="544010"/>
          </a:xfrm>
          <a:prstGeom prst="ellipse">
            <a:avLst/>
          </a:prstGeom>
          <a:solidFill>
            <a:srgbClr val="F98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bg1"/>
                </a:solidFill>
                <a:latin typeface="+mn-ea"/>
              </a:rPr>
              <a:t>2</a:t>
            </a:r>
            <a:endParaRPr lang="en-US" altLang="zh-CN" sz="2000" dirty="0">
              <a:solidFill>
                <a:schemeClr val="bg1"/>
              </a:solidFill>
              <a:latin typeface="+mn-ea"/>
            </a:endParaRPr>
          </a:p>
        </p:txBody>
      </p:sp>
      <p:sp>
        <p:nvSpPr>
          <p:cNvPr id="26" name="椭圆 25"/>
          <p:cNvSpPr/>
          <p:nvPr/>
        </p:nvSpPr>
        <p:spPr>
          <a:xfrm>
            <a:off x="7656348" y="2791580"/>
            <a:ext cx="544010" cy="544010"/>
          </a:xfrm>
          <a:prstGeom prst="ellipse">
            <a:avLst/>
          </a:prstGeom>
          <a:solidFill>
            <a:srgbClr val="F98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bg1"/>
                </a:solidFill>
                <a:latin typeface="+mn-ea"/>
              </a:rPr>
              <a:t>4</a:t>
            </a:r>
            <a:endParaRPr lang="en-US" altLang="zh-CN" sz="2000" dirty="0">
              <a:solidFill>
                <a:schemeClr val="bg1"/>
              </a:solidFill>
              <a:latin typeface="+mn-ea"/>
            </a:endParaRPr>
          </a:p>
        </p:txBody>
      </p:sp>
      <p:sp>
        <p:nvSpPr>
          <p:cNvPr id="29" name="椭圆 28"/>
          <p:cNvSpPr/>
          <p:nvPr/>
        </p:nvSpPr>
        <p:spPr>
          <a:xfrm>
            <a:off x="5929405" y="2247538"/>
            <a:ext cx="544010" cy="544010"/>
          </a:xfrm>
          <a:prstGeom prst="ellipse">
            <a:avLst/>
          </a:prstGeom>
          <a:solidFill>
            <a:srgbClr val="F98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bg1"/>
                </a:solidFill>
                <a:latin typeface="+mn-ea"/>
              </a:rPr>
              <a:t>3</a:t>
            </a:r>
            <a:endParaRPr lang="en-US" altLang="zh-CN" sz="2000" dirty="0">
              <a:solidFill>
                <a:schemeClr val="bg1"/>
              </a:solidFill>
              <a:latin typeface="+mn-ea"/>
            </a:endParaRPr>
          </a:p>
        </p:txBody>
      </p:sp>
      <p:sp>
        <p:nvSpPr>
          <p:cNvPr id="38" name="文本框 37"/>
          <p:cNvSpPr txBox="1"/>
          <p:nvPr/>
        </p:nvSpPr>
        <p:spPr>
          <a:xfrm>
            <a:off x="6091555" y="399415"/>
            <a:ext cx="4576445" cy="1753235"/>
          </a:xfrm>
          <a:prstGeom prst="rect">
            <a:avLst/>
          </a:prstGeom>
          <a:noFill/>
        </p:spPr>
        <p:txBody>
          <a:bodyPr wrap="square" rtlCol="0">
            <a:spAutoFit/>
          </a:bodyPr>
          <a:lstStyle/>
          <a:p>
            <a:pPr indent="0" algn="l" hangingPunct="0">
              <a:lnSpc>
                <a:spcPct val="150000"/>
              </a:lnSpc>
              <a:buFont typeface="Arial" panose="020B0604020202020204" pitchFamily="34" charset="0"/>
              <a:buNone/>
            </a:pPr>
            <a:r>
              <a:rPr lang="en-US" altLang="zh-CN" sz="1800">
                <a:latin typeface="方正粗黑宋简体" panose="02000000000000000000" charset="-122"/>
                <a:ea typeface="方正粗黑宋简体" panose="02000000000000000000" charset="-122"/>
                <a:cs typeface="方正粗黑宋简体" panose="02000000000000000000" charset="-122"/>
                <a:sym typeface="+mn-ea"/>
              </a:rPr>
              <a:t>2</a:t>
            </a:r>
            <a:r>
              <a:rPr lang="zh-CN" altLang="en-US" sz="1800">
                <a:latin typeface="方正粗黑宋简体" panose="02000000000000000000" charset="-122"/>
                <a:ea typeface="方正粗黑宋简体" panose="02000000000000000000" charset="-122"/>
                <a:cs typeface="方正粗黑宋简体" panose="02000000000000000000" charset="-122"/>
                <a:sym typeface="+mn-ea"/>
              </a:rPr>
              <a:t>、进餐规则不明确。尤其是在盛饭、吃饭的过程中。有的幼儿对盛饭流程、排队洗手等方面的规则意识不强。在吃饭过程中的坐姿、右手拿筷，左手扶饭碗需要经常提醒。</a:t>
            </a:r>
            <a:endParaRPr lang="zh-CN" altLang="en-US" sz="1800">
              <a:latin typeface="方正粗黑宋简体" panose="02000000000000000000" charset="-122"/>
              <a:ea typeface="方正粗黑宋简体" panose="02000000000000000000" charset="-122"/>
              <a:cs typeface="方正粗黑宋简体" panose="02000000000000000000" charset="-122"/>
              <a:sym typeface="+mn-ea"/>
            </a:endParaRPr>
          </a:p>
        </p:txBody>
      </p:sp>
      <p:sp>
        <p:nvSpPr>
          <p:cNvPr id="39" name="文本框 38"/>
          <p:cNvSpPr txBox="1"/>
          <p:nvPr/>
        </p:nvSpPr>
        <p:spPr>
          <a:xfrm>
            <a:off x="2779395" y="674370"/>
            <a:ext cx="3054985" cy="1753235"/>
          </a:xfrm>
          <a:prstGeom prst="rect">
            <a:avLst/>
          </a:prstGeom>
          <a:noFill/>
        </p:spPr>
        <p:txBody>
          <a:bodyPr wrap="square" rtlCol="0">
            <a:spAutoFit/>
          </a:bodyPr>
          <a:lstStyle/>
          <a:p>
            <a:pPr indent="0" algn="l" hangingPunct="0">
              <a:lnSpc>
                <a:spcPct val="150000"/>
              </a:lnSpc>
              <a:buFont typeface="Arial" panose="020B0604020202020204" pitchFamily="34" charset="0"/>
              <a:buNone/>
            </a:pPr>
            <a:r>
              <a:rPr lang="en-US" altLang="zh-CN">
                <a:latin typeface="方正粗黑宋简体" panose="02000000000000000000" charset="-122"/>
                <a:ea typeface="方正粗黑宋简体" panose="02000000000000000000" charset="-122"/>
                <a:cs typeface="方正粗黑宋简体" panose="02000000000000000000" charset="-122"/>
                <a:sym typeface="+mn-ea"/>
              </a:rPr>
              <a:t>1</a:t>
            </a:r>
            <a:r>
              <a:rPr lang="zh-CN" altLang="en-US">
                <a:latin typeface="方正粗黑宋简体" panose="02000000000000000000" charset="-122"/>
                <a:ea typeface="方正粗黑宋简体" panose="02000000000000000000" charset="-122"/>
                <a:cs typeface="方正粗黑宋简体" panose="02000000000000000000" charset="-122"/>
                <a:sym typeface="+mn-ea"/>
              </a:rPr>
              <a:t>、幼儿动作能力发展各异，有的幼儿已经熟练的掌握了使用筷勺子的方法，有的幼儿还迟迟无法掌握。</a:t>
            </a:r>
            <a:endParaRPr lang="zh-CN" altLang="en-US">
              <a:latin typeface="方正粗黑宋简体" panose="02000000000000000000" charset="-122"/>
              <a:ea typeface="方正粗黑宋简体" panose="02000000000000000000" charset="-122"/>
              <a:cs typeface="方正粗黑宋简体" panose="02000000000000000000" charset="-122"/>
              <a:sym typeface="+mn-ea"/>
            </a:endParaRPr>
          </a:p>
        </p:txBody>
      </p:sp>
      <p:sp>
        <p:nvSpPr>
          <p:cNvPr id="3" name="文本框 2"/>
          <p:cNvSpPr txBox="1"/>
          <p:nvPr/>
        </p:nvSpPr>
        <p:spPr>
          <a:xfrm>
            <a:off x="9340215" y="2247265"/>
            <a:ext cx="2719705" cy="3415030"/>
          </a:xfrm>
          <a:prstGeom prst="rect">
            <a:avLst/>
          </a:prstGeom>
          <a:noFill/>
        </p:spPr>
        <p:txBody>
          <a:bodyPr wrap="square" rtlCol="0">
            <a:spAutoFit/>
          </a:bodyPr>
          <a:p>
            <a:pPr indent="0" algn="l" hangingPunct="0">
              <a:lnSpc>
                <a:spcPct val="150000"/>
              </a:lnSpc>
              <a:buClrTx/>
              <a:buSzTx/>
              <a:buFont typeface="Arial" panose="020B0604020202020204" pitchFamily="34" charset="0"/>
              <a:buNone/>
            </a:pPr>
            <a:r>
              <a:rPr lang="zh-CN" altLang="en-US" sz="1800">
                <a:latin typeface="方正粗黑宋简体" panose="02000000000000000000" charset="-122"/>
                <a:ea typeface="方正粗黑宋简体" panose="02000000000000000000" charset="-122"/>
                <a:cs typeface="方正粗黑宋简体" panose="02000000000000000000" charset="-122"/>
                <a:sym typeface="+mn-lt"/>
              </a:rPr>
              <a:t>3、责任心和服务意识不强，中班的幼儿虽能接受成人的指令去尽力完成自己的任务，但其只具备有初步的责任感，责任心及服务意识正在发展中；教师并没有帮助幼儿明确自己的任务。</a:t>
            </a:r>
            <a:endParaRPr lang="zh-CN" altLang="en-US" sz="1800">
              <a:latin typeface="方正粗黑宋简体" panose="02000000000000000000" charset="-122"/>
              <a:ea typeface="方正粗黑宋简体" panose="02000000000000000000" charset="-122"/>
              <a:cs typeface="方正粗黑宋简体" panose="02000000000000000000" charset="-122"/>
              <a:sym typeface="+mn-lt"/>
            </a:endParaRPr>
          </a:p>
        </p:txBody>
      </p:sp>
      <p:sp>
        <p:nvSpPr>
          <p:cNvPr id="4" name="文本框 3"/>
          <p:cNvSpPr txBox="1"/>
          <p:nvPr/>
        </p:nvSpPr>
        <p:spPr>
          <a:xfrm>
            <a:off x="2514600" y="845185"/>
            <a:ext cx="5986145" cy="275590"/>
          </a:xfrm>
          <a:prstGeom prst="rect">
            <a:avLst/>
          </a:prstGeom>
          <a:noFill/>
        </p:spPr>
        <p:txBody>
          <a:bodyPr wrap="square" rtlCol="0" anchor="t">
            <a:spAutoFit/>
          </a:bodyPr>
          <a:p>
            <a:r>
              <a:rPr lang="en-US" altLang="zh-CN" sz="1200">
                <a:sym typeface="+mn-ea"/>
              </a:rPr>
              <a:t>     </a:t>
            </a:r>
            <a:endParaRPr lang="zh-CN" altLang="en-US"/>
          </a:p>
        </p:txBody>
      </p:sp>
      <p:sp>
        <p:nvSpPr>
          <p:cNvPr id="6" name="文本框 5"/>
          <p:cNvSpPr txBox="1"/>
          <p:nvPr/>
        </p:nvSpPr>
        <p:spPr>
          <a:xfrm>
            <a:off x="9424670" y="5938520"/>
            <a:ext cx="2540000" cy="368300"/>
          </a:xfrm>
          <a:prstGeom prst="rect">
            <a:avLst/>
          </a:prstGeom>
          <a:noFill/>
        </p:spPr>
        <p:txBody>
          <a:bodyPr wrap="square" rtlCol="0" anchor="t">
            <a:spAutoFit/>
          </a:bodyPr>
          <a:p>
            <a:r>
              <a:rPr lang="zh-CN" altLang="en-US">
                <a:latin typeface="方正粗黑宋简体" panose="02000000000000000000" charset="-122"/>
                <a:ea typeface="方正粗黑宋简体" panose="02000000000000000000" charset="-122"/>
                <a:cs typeface="方正粗黑宋简体" panose="02000000000000000000" charset="-122"/>
              </a:rPr>
              <a:t>4、家长的包办代替</a:t>
            </a:r>
            <a:endParaRPr lang="zh-CN" altLang="en-US">
              <a:latin typeface="方正粗黑宋简体" panose="02000000000000000000" charset="-122"/>
              <a:ea typeface="方正粗黑宋简体" panose="02000000000000000000" charset="-122"/>
              <a:cs typeface="方正粗黑宋简体" panose="02000000000000000000" charset="-122"/>
            </a:endParaRPr>
          </a:p>
        </p:txBody>
      </p:sp>
      <p:pic>
        <p:nvPicPr>
          <p:cNvPr id="7" name="图片 6" descr="IMG_20220216_110059"/>
          <p:cNvPicPr>
            <a:picLocks noChangeAspect="1"/>
          </p:cNvPicPr>
          <p:nvPr/>
        </p:nvPicPr>
        <p:blipFill>
          <a:blip r:embed="rId2"/>
          <a:stretch>
            <a:fillRect/>
          </a:stretch>
        </p:blipFill>
        <p:spPr>
          <a:xfrm>
            <a:off x="230505" y="1120775"/>
            <a:ext cx="2199005" cy="2932430"/>
          </a:xfrm>
          <a:prstGeom prst="ellipse">
            <a:avLst/>
          </a:prstGeom>
        </p:spPr>
      </p:pic>
      <p:pic>
        <p:nvPicPr>
          <p:cNvPr id="8" name="图片 7" descr="IMG_20220214_110315(1)"/>
          <p:cNvPicPr>
            <a:picLocks noChangeAspect="1"/>
          </p:cNvPicPr>
          <p:nvPr/>
        </p:nvPicPr>
        <p:blipFill>
          <a:blip r:embed="rId3"/>
          <a:stretch>
            <a:fillRect/>
          </a:stretch>
        </p:blipFill>
        <p:spPr>
          <a:xfrm>
            <a:off x="230505" y="3620135"/>
            <a:ext cx="2284095" cy="304673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to="" calcmode="lin" valueType="num">
                                      <p:cBhvr>
                                        <p:cTn id="7" dur="1" fill="hold"/>
                                        <p:tgtEl>
                                          <p:spTgt spid="39"/>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to="" calcmode="lin" valueType="num">
                                      <p:cBhvr>
                                        <p:cTn id="12" dur="1" fill="hold"/>
                                        <p:tgtEl>
                                          <p:spTgt spid="7"/>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to="" calcmode="lin" valueType="num">
                                      <p:cBhvr>
                                        <p:cTn id="17" dur="1" fill="hold"/>
                                        <p:tgtEl>
                                          <p:spTgt spid="8"/>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 to="" calcmode="lin" valueType="num">
                                      <p:cBhvr>
                                        <p:cTn id="22" dur="1" fill="hold"/>
                                        <p:tgtEl>
                                          <p:spTgt spid="38"/>
                                        </p:tgtEl>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to="" calcmode="lin" valueType="num">
                                      <p:cBhvr>
                                        <p:cTn id="27" dur="1" fill="hold"/>
                                        <p:tgtEl>
                                          <p:spTgt spid="3"/>
                                        </p:tgtEl>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39" grpId="1"/>
      <p:bldP spid="38" grpId="0"/>
      <p:bldP spid="38" grpId="1"/>
      <p:bldP spid="3" grpId="0"/>
      <p:bldP spid="3" grpId="1"/>
      <p:bldP spid="6" grpId="0"/>
      <p:bldP spid="6"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144B4FB07A1E88B2B628BE960669CBB0"/>
          <p:cNvPicPr>
            <a:picLocks noChangeAspect="1"/>
          </p:cNvPicPr>
          <p:nvPr/>
        </p:nvPicPr>
        <p:blipFill>
          <a:blip r:embed="rId1"/>
          <a:stretch>
            <a:fillRect/>
          </a:stretch>
        </p:blipFill>
        <p:spPr>
          <a:xfrm>
            <a:off x="550545" y="2379980"/>
            <a:ext cx="4448810" cy="3336925"/>
          </a:xfrm>
          <a:prstGeom prst="roundRect">
            <a:avLst/>
          </a:prstGeom>
        </p:spPr>
      </p:pic>
      <p:sp>
        <p:nvSpPr>
          <p:cNvPr id="6" name="文本框 5"/>
          <p:cNvSpPr txBox="1"/>
          <p:nvPr/>
        </p:nvSpPr>
        <p:spPr>
          <a:xfrm>
            <a:off x="1968500" y="530860"/>
            <a:ext cx="9048750" cy="1383665"/>
          </a:xfrm>
          <a:prstGeom prst="rect">
            <a:avLst/>
          </a:prstGeom>
          <a:noFill/>
        </p:spPr>
        <p:txBody>
          <a:bodyPr wrap="square" rtlCol="0" anchor="t">
            <a:spAutoFit/>
          </a:bodyPr>
          <a:p>
            <a:pPr indent="0" algn="ctr" hangingPunct="0">
              <a:lnSpc>
                <a:spcPct val="150000"/>
              </a:lnSpc>
              <a:buFont typeface="Arial" panose="020B0604020202020204" pitchFamily="34" charset="0"/>
              <a:buNone/>
            </a:pPr>
            <a:r>
              <a:rPr lang="zh-CN" altLang="en-US" sz="2000">
                <a:latin typeface="方正粗黑宋简体" panose="02000000000000000000" charset="-122"/>
                <a:ea typeface="方正粗黑宋简体" panose="02000000000000000000" charset="-122"/>
                <a:cs typeface="方正粗黑宋简体" panose="02000000000000000000" charset="-122"/>
                <a:sym typeface="+mn-ea"/>
              </a:rPr>
              <a:t>1、安排值日生</a:t>
            </a:r>
            <a:endParaRPr lang="zh-CN" altLang="en-US" sz="2000">
              <a:latin typeface="方正粗黑宋简体" panose="02000000000000000000" charset="-122"/>
              <a:ea typeface="方正粗黑宋简体" panose="02000000000000000000" charset="-122"/>
              <a:cs typeface="方正粗黑宋简体" panose="02000000000000000000" charset="-122"/>
              <a:sym typeface="+mn-ea"/>
            </a:endParaRPr>
          </a:p>
          <a:p>
            <a:pPr indent="0" fontAlgn="auto" hangingPunct="0">
              <a:lnSpc>
                <a:spcPct val="100000"/>
              </a:lnSpc>
              <a:buFont typeface="Arial" panose="020B0604020202020204" pitchFamily="34" charset="0"/>
              <a:buNone/>
            </a:pPr>
            <a:r>
              <a:rPr lang="en-US" altLang="zh-CN">
                <a:sym typeface="+mn-ea"/>
              </a:rPr>
              <a:t>    </a:t>
            </a:r>
            <a:r>
              <a:rPr lang="zh-CN" altLang="en-US">
                <a:sym typeface="+mn-ea"/>
              </a:rPr>
              <a:t>这样的方法不仅将教师解放了出来， 而且还为幼儿明确了自己的任务， 给幼儿实实在在的机会去体验和锻炼。充分发挥了幼儿的主动性。 同时值日生的工作也给幼儿以机会去为他人服务， 让幼儿体会到教师的不容易， 促进其责任心和服务意识的提高。</a:t>
            </a:r>
            <a:endParaRPr lang="zh-CN" altLang="en-US"/>
          </a:p>
        </p:txBody>
      </p:sp>
      <p:pic>
        <p:nvPicPr>
          <p:cNvPr id="7" name="图片 6" descr="191D2AFA59CA2076074C954E427169D7"/>
          <p:cNvPicPr>
            <a:picLocks noChangeAspect="1"/>
          </p:cNvPicPr>
          <p:nvPr/>
        </p:nvPicPr>
        <p:blipFill>
          <a:blip r:embed="rId2"/>
          <a:stretch>
            <a:fillRect/>
          </a:stretch>
        </p:blipFill>
        <p:spPr>
          <a:xfrm>
            <a:off x="5327650" y="3056255"/>
            <a:ext cx="3124835" cy="2343785"/>
          </a:xfrm>
          <a:prstGeom prst="rect">
            <a:avLst/>
          </a:prstGeom>
        </p:spPr>
      </p:pic>
      <p:pic>
        <p:nvPicPr>
          <p:cNvPr id="8" name="图片 7" descr="5F79503E113FA2A61BBBF817F92F3E60"/>
          <p:cNvPicPr>
            <a:picLocks noChangeAspect="1"/>
          </p:cNvPicPr>
          <p:nvPr/>
        </p:nvPicPr>
        <p:blipFill>
          <a:blip r:embed="rId3"/>
          <a:stretch>
            <a:fillRect/>
          </a:stretch>
        </p:blipFill>
        <p:spPr>
          <a:xfrm>
            <a:off x="8780780" y="3056255"/>
            <a:ext cx="3124200" cy="234315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to="" calcmode="lin" valueType="num">
                                      <p:cBhvr>
                                        <p:cTn id="17" dur="1" fill="hold"/>
                                        <p:tgtEl>
                                          <p:spTgt spid="7"/>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to="" calcmode="lin" valueType="num">
                                      <p:cBhvr>
                                        <p:cTn id="22" dur="1" fill="hold"/>
                                        <p:tgtEl>
                                          <p:spTgt spid="8"/>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 name="文本框 30"/>
          <p:cNvSpPr txBox="1"/>
          <p:nvPr/>
        </p:nvSpPr>
        <p:spPr>
          <a:xfrm>
            <a:off x="538480" y="537845"/>
            <a:ext cx="10898505" cy="1938020"/>
          </a:xfrm>
          <a:prstGeom prst="rect">
            <a:avLst/>
          </a:prstGeom>
          <a:noFill/>
        </p:spPr>
        <p:txBody>
          <a:bodyPr wrap="square" rtlCol="0">
            <a:spAutoFit/>
          </a:bodyPr>
          <a:p>
            <a:pPr indent="0" algn="ctr" hangingPunct="0">
              <a:lnSpc>
                <a:spcPct val="150000"/>
              </a:lnSpc>
              <a:buFont typeface="Arial" panose="020B0604020202020204" pitchFamily="34" charset="0"/>
              <a:buNone/>
            </a:pPr>
            <a:r>
              <a:rPr lang="en-US" altLang="zh-CN">
                <a:latin typeface="方正粗黑宋简体" panose="02000000000000000000" charset="-122"/>
                <a:ea typeface="方正粗黑宋简体" panose="02000000000000000000" charset="-122"/>
                <a:cs typeface="方正粗黑宋简体" panose="02000000000000000000" charset="-122"/>
                <a:sym typeface="+mn-ea"/>
              </a:rPr>
              <a:t>  </a:t>
            </a:r>
            <a:r>
              <a:rPr lang="en-US" altLang="zh-CN" sz="2000">
                <a:latin typeface="方正粗黑宋简体" panose="02000000000000000000" charset="-122"/>
                <a:ea typeface="方正粗黑宋简体" panose="02000000000000000000" charset="-122"/>
                <a:cs typeface="方正粗黑宋简体" panose="02000000000000000000" charset="-122"/>
                <a:sym typeface="+mn-ea"/>
              </a:rPr>
              <a:t> 2</a:t>
            </a:r>
            <a:r>
              <a:rPr lang="zh-CN" altLang="en-US" sz="2000">
                <a:latin typeface="方正粗黑宋简体" panose="02000000000000000000" charset="-122"/>
                <a:ea typeface="方正粗黑宋简体" panose="02000000000000000000" charset="-122"/>
                <a:cs typeface="方正粗黑宋简体" panose="02000000000000000000" charset="-122"/>
                <a:sym typeface="+mn-ea"/>
              </a:rPr>
              <a:t>、放手教育，学会等待</a:t>
            </a:r>
            <a:endParaRPr lang="zh-CN" altLang="en-US" sz="2000">
              <a:latin typeface="方正粗黑宋简体" panose="02000000000000000000" charset="-122"/>
              <a:ea typeface="方正粗黑宋简体" panose="02000000000000000000" charset="-122"/>
              <a:cs typeface="方正粗黑宋简体" panose="02000000000000000000" charset="-122"/>
              <a:sym typeface="+mn-ea"/>
            </a:endParaRPr>
          </a:p>
          <a:p>
            <a:pPr indent="0" algn="just" fontAlgn="auto" hangingPunct="0">
              <a:lnSpc>
                <a:spcPct val="100000"/>
              </a:lnSpc>
              <a:buFont typeface="Arial" panose="020B0604020202020204" pitchFamily="34" charset="0"/>
              <a:buNone/>
            </a:pPr>
            <a:r>
              <a:rPr lang="en-US" altLang="zh-CN" sz="1400">
                <a:sym typeface="+mn-ea"/>
              </a:rPr>
              <a:t>      </a:t>
            </a:r>
            <a:r>
              <a:rPr lang="zh-CN" altLang="en-US">
                <a:sym typeface="+mn-ea"/>
              </a:rPr>
              <a:t>在幼儿“自主式” 进餐的过程中， 教师首先应当学会放手， 让幼儿自己做主。 例如在盛餐时， 教师不要过多干涉， 让幼儿自己盛。 此时教师只需要充当一个观察者， 不要过多的用语言或是行为来介入或干涉幼儿的活动， 学会观察。 当幼儿遇到问题时， 不要急着否定或批评幼儿， 学会等待和思考，给幼儿机会让幼儿自己先想办法去解决问题，如若真的解决不了也不要批评幼儿，而是要用自己的专业知识教给孩子正确的解决问题的方法。</a:t>
            </a:r>
            <a:endParaRPr lang="zh-CN" altLang="en-US">
              <a:sym typeface="+mn-ea"/>
            </a:endParaRPr>
          </a:p>
        </p:txBody>
      </p:sp>
      <p:pic>
        <p:nvPicPr>
          <p:cNvPr id="4" name="图片 3" descr="106C126ABE3F6711F7A953E1D76380CE"/>
          <p:cNvPicPr>
            <a:picLocks noChangeAspect="1"/>
          </p:cNvPicPr>
          <p:nvPr/>
        </p:nvPicPr>
        <p:blipFill>
          <a:blip r:embed="rId1"/>
          <a:stretch>
            <a:fillRect/>
          </a:stretch>
        </p:blipFill>
        <p:spPr>
          <a:xfrm>
            <a:off x="1226185" y="2696845"/>
            <a:ext cx="4105910" cy="3080385"/>
          </a:xfrm>
          <a:prstGeom prst="rect">
            <a:avLst/>
          </a:prstGeom>
        </p:spPr>
      </p:pic>
      <p:pic>
        <p:nvPicPr>
          <p:cNvPr id="6" name="图片 5" descr="EAC94781339CA34C0A72510FD3B07D23"/>
          <p:cNvPicPr>
            <a:picLocks noChangeAspect="1"/>
          </p:cNvPicPr>
          <p:nvPr/>
        </p:nvPicPr>
        <p:blipFill>
          <a:blip r:embed="rId2"/>
          <a:stretch>
            <a:fillRect/>
          </a:stretch>
        </p:blipFill>
        <p:spPr>
          <a:xfrm>
            <a:off x="6511290" y="2672715"/>
            <a:ext cx="4139565" cy="310451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to="" calcmode="lin" valueType="num">
                                      <p:cBhvr>
                                        <p:cTn id="7" dur="1" fill="hold"/>
                                        <p:tgtEl>
                                          <p:spTgt spid="31"/>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to="" calcmode="lin" valueType="num">
                                      <p:cBhvr>
                                        <p:cTn id="17" dur="1" fill="hold"/>
                                        <p:tgtEl>
                                          <p:spTgt spid="6"/>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7" name="文本框 36"/>
          <p:cNvSpPr txBox="1"/>
          <p:nvPr/>
        </p:nvSpPr>
        <p:spPr>
          <a:xfrm>
            <a:off x="4630420" y="707390"/>
            <a:ext cx="3572510" cy="553085"/>
          </a:xfrm>
          <a:prstGeom prst="rect">
            <a:avLst/>
          </a:prstGeom>
          <a:noFill/>
        </p:spPr>
        <p:txBody>
          <a:bodyPr wrap="square" rtlCol="0">
            <a:spAutoFit/>
          </a:bodyPr>
          <a:p>
            <a:pPr indent="0" algn="just" hangingPunct="0">
              <a:lnSpc>
                <a:spcPct val="150000"/>
              </a:lnSpc>
              <a:buClrTx/>
              <a:buSzTx/>
              <a:buFont typeface="Arial" panose="020B0604020202020204" pitchFamily="34" charset="0"/>
              <a:buNone/>
            </a:pPr>
            <a:r>
              <a:rPr lang="en-US" altLang="zh-CN" sz="2000">
                <a:latin typeface="方正粗黑宋简体" panose="02000000000000000000" charset="-122"/>
                <a:ea typeface="方正粗黑宋简体" panose="02000000000000000000" charset="-122"/>
                <a:cs typeface="方正粗黑宋简体" panose="02000000000000000000" charset="-122"/>
                <a:sym typeface="+mn-ea"/>
              </a:rPr>
              <a:t>3</a:t>
            </a:r>
            <a:r>
              <a:rPr lang="zh-CN" altLang="en-US" sz="2000">
                <a:latin typeface="方正粗黑宋简体" panose="02000000000000000000" charset="-122"/>
                <a:ea typeface="方正粗黑宋简体" panose="02000000000000000000" charset="-122"/>
                <a:cs typeface="方正粗黑宋简体" panose="02000000000000000000" charset="-122"/>
                <a:sym typeface="+mn-ea"/>
              </a:rPr>
              <a:t>、创设轻松舒适的环境</a:t>
            </a:r>
            <a:endParaRPr lang="zh-CN" altLang="en-US" sz="2000">
              <a:latin typeface="方正粗黑宋简体" panose="02000000000000000000" charset="-122"/>
              <a:ea typeface="方正粗黑宋简体" panose="02000000000000000000" charset="-122"/>
              <a:cs typeface="方正粗黑宋简体" panose="02000000000000000000" charset="-122"/>
              <a:sym typeface="+mn-ea"/>
            </a:endParaRPr>
          </a:p>
        </p:txBody>
      </p:sp>
      <p:sp>
        <p:nvSpPr>
          <p:cNvPr id="5" name="文本框 4"/>
          <p:cNvSpPr txBox="1"/>
          <p:nvPr/>
        </p:nvSpPr>
        <p:spPr>
          <a:xfrm>
            <a:off x="1391920" y="1574800"/>
            <a:ext cx="9074785" cy="1506855"/>
          </a:xfrm>
          <a:prstGeom prst="rect">
            <a:avLst/>
          </a:prstGeom>
          <a:noFill/>
        </p:spPr>
        <p:txBody>
          <a:bodyPr wrap="square" rtlCol="0" anchor="t">
            <a:spAutoFit/>
          </a:bodyPr>
          <a:p>
            <a:r>
              <a:rPr lang="en-US" altLang="zh-CN" sz="2000">
                <a:sym typeface="+mn-ea"/>
              </a:rPr>
              <a:t> </a:t>
            </a:r>
            <a:r>
              <a:rPr lang="en-US" altLang="zh-CN" sz="1400">
                <a:sym typeface="+mn-ea"/>
              </a:rPr>
              <a:t>     </a:t>
            </a:r>
            <a:r>
              <a:rPr lang="zh-CN" altLang="en-US">
                <a:sym typeface="+mn-ea"/>
              </a:rPr>
              <a:t>良好的进餐少不了轻松舒适的环境。 在一个轻松自在的环境中进餐， 幼儿不再受制于教师的高压之下， 进餐情绪高涨， 积极性也大大提高。 因此在幼儿“自主式” 进餐活动中， 教师可以在幼儿进餐过程中播放一些轻松舒缓的音乐来帮助幼儿缓解紧张的进餐氛围。当然教师也可以在餐前开展小小播报员的活动，介绍当天可口的饭菜，提高幼儿进餐的欲望。</a:t>
            </a:r>
            <a:endParaRPr lang="zh-CN" altLang="en-US">
              <a:sym typeface="+mn-ea"/>
            </a:endParaRPr>
          </a:p>
        </p:txBody>
      </p:sp>
      <p:sp>
        <p:nvSpPr>
          <p:cNvPr id="4" name="文本框 3"/>
          <p:cNvSpPr txBox="1"/>
          <p:nvPr/>
        </p:nvSpPr>
        <p:spPr>
          <a:xfrm>
            <a:off x="1793875" y="3922395"/>
            <a:ext cx="8604250" cy="645160"/>
          </a:xfrm>
          <a:prstGeom prst="rect">
            <a:avLst/>
          </a:prstGeom>
          <a:noFill/>
        </p:spPr>
        <p:txBody>
          <a:bodyPr wrap="square" rtlCol="0" anchor="t">
            <a:spAutoFit/>
          </a:bodyPr>
          <a:p>
            <a:pPr indent="0" fontAlgn="auto" hangingPunct="0">
              <a:lnSpc>
                <a:spcPct val="100000"/>
              </a:lnSpc>
              <a:buFont typeface="Arial" panose="020B0604020202020204" pitchFamily="34" charset="0"/>
              <a:buNone/>
            </a:pPr>
            <a:r>
              <a:rPr lang="en-US" altLang="zh-CN" b="1">
                <a:ea typeface="+mn-lt"/>
                <a:cs typeface="+mn-lt"/>
                <a:sym typeface="+mn-ea"/>
              </a:rPr>
              <a:t>   </a:t>
            </a:r>
            <a:r>
              <a:rPr lang="zh-CN" altLang="en-US" b="1">
                <a:ea typeface="+mn-lt"/>
                <a:cs typeface="+mn-lt"/>
                <a:sym typeface="+mn-ea"/>
              </a:rPr>
              <a:t>   </a:t>
            </a:r>
            <a:r>
              <a:rPr lang="zh-CN" altLang="en-US">
                <a:ea typeface="+mn-lt"/>
                <a:cs typeface="+mn-lt"/>
                <a:sym typeface="+mn-ea"/>
              </a:rPr>
              <a:t>让幼儿看幼儿自己怎样做， 也就是让动作能力发展弱的幼儿看动作能力发展强的幼儿怎么做， 让动作能力发展强的幼儿给动作能力发展弱的幼儿树立榜样。</a:t>
            </a:r>
            <a:endParaRPr lang="zh-CN" altLang="en-US"/>
          </a:p>
        </p:txBody>
      </p:sp>
      <p:sp>
        <p:nvSpPr>
          <p:cNvPr id="6" name="文本框 5"/>
          <p:cNvSpPr txBox="1"/>
          <p:nvPr/>
        </p:nvSpPr>
        <p:spPr>
          <a:xfrm>
            <a:off x="4589780" y="3226435"/>
            <a:ext cx="3012440" cy="553085"/>
          </a:xfrm>
          <a:prstGeom prst="rect">
            <a:avLst/>
          </a:prstGeom>
          <a:noFill/>
        </p:spPr>
        <p:txBody>
          <a:bodyPr wrap="none" rtlCol="0" anchor="t">
            <a:spAutoFit/>
          </a:bodyPr>
          <a:p>
            <a:pPr indent="0" algn="ctr" hangingPunct="0">
              <a:lnSpc>
                <a:spcPct val="150000"/>
              </a:lnSpc>
              <a:buFont typeface="Arial" panose="020B0604020202020204" pitchFamily="34" charset="0"/>
              <a:buNone/>
            </a:pPr>
            <a:r>
              <a:rPr lang="en-US" altLang="zh-CN" sz="2000">
                <a:latin typeface="方正粗黑宋简体" panose="02000000000000000000" charset="-122"/>
                <a:ea typeface="方正粗黑宋简体" panose="02000000000000000000" charset="-122"/>
                <a:cs typeface="方正粗黑宋简体" panose="02000000000000000000" charset="-122"/>
                <a:sym typeface="+mn-ea"/>
              </a:rPr>
              <a:t>4</a:t>
            </a:r>
            <a:r>
              <a:rPr lang="zh-CN" altLang="en-US" sz="2000">
                <a:latin typeface="方正粗黑宋简体" panose="02000000000000000000" charset="-122"/>
                <a:ea typeface="方正粗黑宋简体" panose="02000000000000000000" charset="-122"/>
                <a:cs typeface="方正粗黑宋简体" panose="02000000000000000000" charset="-122"/>
                <a:sym typeface="+mn-ea"/>
              </a:rPr>
              <a:t>、 以强代弱， 榜样示范</a:t>
            </a:r>
            <a:endParaRPr lang="zh-CN" altLang="en-US" sz="2000">
              <a:latin typeface="方正粗黑宋简体" panose="02000000000000000000" charset="-122"/>
              <a:ea typeface="方正粗黑宋简体" panose="02000000000000000000" charset="-122"/>
              <a:cs typeface="方正粗黑宋简体" panose="02000000000000000000"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to="" calcmode="lin" valueType="num">
                                      <p:cBhvr>
                                        <p:cTn id="7" dur="1" fill="hold"/>
                                        <p:tgtEl>
                                          <p:spTgt spid="37"/>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to="" calcmode="lin" valueType="num">
                                      <p:cBhvr>
                                        <p:cTn id="17" dur="1" fill="hold"/>
                                        <p:tgtEl>
                                          <p:spTgt spid="6"/>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P spid="5" grpId="0"/>
      <p:bldP spid="5" grpId="1"/>
      <p:bldP spid="6" grpId="0"/>
      <p:bldP spid="6" grpId="1"/>
      <p:bldP spid="4" grpId="0"/>
      <p:bldP spid="4" grpId="1"/>
    </p:bldLst>
  </p:timing>
</p:sld>
</file>

<file path=ppt/tags/tag1.xml><?xml version="1.0" encoding="utf-8"?>
<p:tagLst xmlns:p="http://schemas.openxmlformats.org/presentationml/2006/main">
  <p:tag name="KSO_WM_UNIT_TABLE_BEAUTIFY" val="smartTable{b1d2081e-7b33-4cbb-bf0a-177eb7be7c02}"/>
  <p:tag name="TABLE_ENDDRAG_ORIGIN_RECT" val="700*340"/>
  <p:tag name="TABLE_ENDDRAG_RECT" val="138*120*700*340"/>
</p:tagLst>
</file>

<file path=ppt/tags/tag2.xml><?xml version="1.0" encoding="utf-8"?>
<p:tagLst xmlns:p="http://schemas.openxmlformats.org/presentationml/2006/main">
  <p:tag name="KSO_WM_UNIT_TABLE_BEAUTIFY" val="smartTable{eae092b8-7cce-4533-a82c-ca865febe21f}"/>
  <p:tag name="TABLE_ENDDRAG_ORIGIN_RECT" val="926*500"/>
  <p:tag name="TABLE_ENDDRAG_RECT" val="24*27*926*500"/>
</p:tagLst>
</file>

<file path=ppt/tags/tag3.xml><?xml version="1.0" encoding="utf-8"?>
<p:tagLst xmlns:p="http://schemas.openxmlformats.org/presentationml/2006/main">
  <p:tag name="KSO_WM_UNIT_PLACING_PICTURE_USER_VIEWPORT" val="{&quot;height&quot;:7959,&quot;width&quot;:4456}"/>
</p:tagLst>
</file>

<file path=ppt/tags/tag4.xml><?xml version="1.0" encoding="utf-8"?>
<p:tagLst xmlns:p="http://schemas.openxmlformats.org/presentationml/2006/main">
  <p:tag name="KSO_WM_UNIT_PLACING_PICTURE_USER_VIEWPORT" val="{&quot;height&quot;:4095,&quot;width&quot;:3435}"/>
</p:tagLst>
</file>

<file path=ppt/tags/tag5.xml><?xml version="1.0" encoding="utf-8"?>
<p:tagLst xmlns:p="http://schemas.openxmlformats.org/presentationml/2006/main">
  <p:tag name="COMMONDATA" val="eyJjb3VudCI6MywiaGRpZCI6ImE2NGIxNWI4OWMwMDhmODAwMzI1MTk2MGVjZmI4NmNlIiwidXNlckNvdW50IjozfQ=="/>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1502</Words>
  <Application>WPS 演示</Application>
  <PresentationFormat>宽屏</PresentationFormat>
  <Paragraphs>111</Paragraphs>
  <Slides>10</Slides>
  <Notes>14</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10</vt:i4>
      </vt:variant>
    </vt:vector>
  </HeadingPairs>
  <TitlesOfParts>
    <vt:vector size="22" baseType="lpstr">
      <vt:lpstr>Arial</vt:lpstr>
      <vt:lpstr>宋体</vt:lpstr>
      <vt:lpstr>Wingdings</vt:lpstr>
      <vt:lpstr>等线</vt:lpstr>
      <vt:lpstr>方正粗黑宋简体</vt:lpstr>
      <vt:lpstr>微软雅黑</vt:lpstr>
      <vt:lpstr>思源黑体旧字形 Normal</vt:lpstr>
      <vt:lpstr>Arial Unicode MS</vt:lpstr>
      <vt:lpstr>Calibri</vt:lpstr>
      <vt:lpstr>黑体</vt:lpstr>
      <vt:lpstr>等线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麦田</dc:creator>
  <cp:lastModifiedBy>东东锵^o^</cp:lastModifiedBy>
  <cp:revision>9</cp:revision>
  <dcterms:created xsi:type="dcterms:W3CDTF">2020-08-18T11:17:00Z</dcterms:created>
  <dcterms:modified xsi:type="dcterms:W3CDTF">2022-05-16T05:28:09Z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2052-11.1.0.11365</vt:lpwstr>
  </property>
  <property fmtid="{D5CDD505-2E9C-101B-9397-08002B2CF9AE}" pid="3" name="KSOTemplateUUID">
    <vt:lpwstr>v1.0_mb_noYA63H7APwhXIr5OKzhDQ==</vt:lpwstr>
  </property>
  <property fmtid="{D5CDD505-2E9C-101B-9397-08002B2CF9AE}" pid="4" name="ICV">
    <vt:lpwstr>47509D5CF4FE4F7F9BF694D822528BC7</vt:lpwstr>
  </property>
</Properties>
</file>