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8" r:id="rId6"/>
    <p:sldId id="304" r:id="rId7"/>
    <p:sldId id="331" r:id="rId8"/>
    <p:sldId id="305" r:id="rId9"/>
    <p:sldId id="332" r:id="rId10"/>
    <p:sldId id="284" r:id="rId11"/>
    <p:sldId id="307" r:id="rId12"/>
    <p:sldId id="333" r:id="rId13"/>
    <p:sldId id="285" r:id="rId14"/>
    <p:sldId id="334" r:id="rId15"/>
    <p:sldId id="286" r:id="rId16"/>
    <p:sldId id="335" r:id="rId17"/>
    <p:sldId id="309" r:id="rId18"/>
    <p:sldId id="287" r:id="rId19"/>
    <p:sldId id="336" r:id="rId20"/>
    <p:sldId id="259" r:id="rId21"/>
    <p:sldId id="288" r:id="rId22"/>
    <p:sldId id="310" r:id="rId23"/>
    <p:sldId id="311" r:id="rId24"/>
    <p:sldId id="312" r:id="rId25"/>
    <p:sldId id="313" r:id="rId26"/>
    <p:sldId id="337" r:id="rId27"/>
    <p:sldId id="289" r:id="rId28"/>
    <p:sldId id="314" r:id="rId29"/>
    <p:sldId id="338" r:id="rId30"/>
    <p:sldId id="315" r:id="rId31"/>
    <p:sldId id="316" r:id="rId32"/>
    <p:sldId id="339" r:id="rId33"/>
    <p:sldId id="260" r:id="rId34"/>
    <p:sldId id="317" r:id="rId35"/>
    <p:sldId id="318" r:id="rId36"/>
    <p:sldId id="340" r:id="rId37"/>
    <p:sldId id="319" r:id="rId38"/>
    <p:sldId id="341" r:id="rId39"/>
    <p:sldId id="320" r:id="rId40"/>
    <p:sldId id="321" r:id="rId41"/>
    <p:sldId id="342" r:id="rId42"/>
    <p:sldId id="322" r:id="rId43"/>
    <p:sldId id="343" r:id="rId44"/>
    <p:sldId id="262" r:id="rId45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C85"/>
    <a:srgbClr val="DBDD61"/>
    <a:srgbClr val="C9D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96" y="16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9" Type="http://schemas.openxmlformats.org/officeDocument/2006/relationships/tags" Target="tags/tag4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487F2-669D-4B47-8415-126BD95135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2B4D6-8C35-40AF-9F50-36C908C22E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19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19-9555-4603-B4A7-E8600D2545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D17C-FC7C-4C0E-BBA9-E3A9E2D8D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2018/8/20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2018/8/20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A5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57862" r="3625" b="1"/>
          <a:stretch>
            <a:fillRect/>
          </a:stretch>
        </p:blipFill>
        <p:spPr>
          <a:xfrm>
            <a:off x="8335108" y="4652693"/>
            <a:ext cx="3733800" cy="1953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57875"/>
          <a:stretch>
            <a:fillRect/>
          </a:stretch>
        </p:blipFill>
        <p:spPr>
          <a:xfrm>
            <a:off x="274320" y="2749551"/>
            <a:ext cx="5135880" cy="3825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b="52301"/>
          <a:stretch>
            <a:fillRect/>
          </a:stretch>
        </p:blipFill>
        <p:spPr>
          <a:xfrm>
            <a:off x="5118295" y="283209"/>
            <a:ext cx="6797040" cy="2211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63595" y="2494280"/>
            <a:ext cx="68243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atin typeface="楷体" panose="02010609060101010101" charset="-122"/>
                <a:ea typeface="楷体" panose="02010609060101010101" charset="-122"/>
              </a:rPr>
              <a:t>小班自主进餐研讨</a:t>
            </a:r>
            <a:endParaRPr lang="zh-CN" altLang="en-US" sz="6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511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洗手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88275" y="88519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822960" y="5558155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ea typeface="宋体" panose="02010600030101010101" pitchFamily="2" charset="-122"/>
              </a:rPr>
              <a:t>1.长时间在水池旁玩水</a:t>
            </a:r>
            <a:endParaRPr lang="zh-CN" sz="2000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2.没有使用正确的方法洗手。</a:t>
            </a:r>
            <a:endParaRPr lang="zh-CN" sz="2000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3.洗完手后将水洒出</a:t>
            </a:r>
            <a:endParaRPr lang="zh-CN" sz="2000" b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44715" y="4756150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ea typeface="宋体" panose="02010600030101010101" pitchFamily="2" charset="-122"/>
              </a:rPr>
              <a:t>1.双手交叉撸袖至手腕上方。</a:t>
            </a:r>
            <a:endParaRPr lang="zh-CN" sz="2000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2.两手互擦用肥皂。</a:t>
            </a:r>
            <a:endParaRPr lang="zh-CN" sz="2000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3.手部肥皂冲洗干净，把水甩在水池里，用毛巾擦手。</a:t>
            </a:r>
            <a:endParaRPr lang="zh-CN" sz="2000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4.保持手部清洁，洗完手后不随意触碰其他东西。</a:t>
            </a:r>
            <a:endParaRPr lang="zh-CN" sz="2000" b="0"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42695" y="117157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出现的问题</a:t>
            </a:r>
            <a:endParaRPr lang="zh-CN" altLang="en-US"/>
          </a:p>
        </p:txBody>
      </p:sp>
      <p:pic>
        <p:nvPicPr>
          <p:cNvPr id="10" name="图片 9" descr="QQ图片202205161146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385" y="1759585"/>
            <a:ext cx="4455160" cy="334137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322570" y="3447415"/>
            <a:ext cx="1198245" cy="460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839585" y="1283970"/>
            <a:ext cx="4319270" cy="3472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 animBg="1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511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洗手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DR]ORZ)1NHD4SO2[6B%C_D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1920240"/>
            <a:ext cx="11099165" cy="3465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值日生备餐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635" y="124206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出现的问题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35660" y="5574030"/>
            <a:ext cx="41122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、部分孩子无法进行六以内的点数无法承担值日生责任。</a:t>
            </a:r>
            <a:endParaRPr lang="zh-CN" altLang="en-US" sz="20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00" y="5574030"/>
            <a:ext cx="41122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2、无法根据当天幼儿来园情况，灵活分发勺子。</a:t>
            </a:r>
            <a:endParaRPr sz="20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IMG_5328(20220516-1142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0320" y="2152650"/>
            <a:ext cx="3920490" cy="2939415"/>
          </a:xfrm>
          <a:prstGeom prst="rect">
            <a:avLst/>
          </a:prstGeom>
        </p:spPr>
      </p:pic>
      <p:pic>
        <p:nvPicPr>
          <p:cNvPr id="11" name="图片 10" descr="IMG_5327(20220516-1142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2152650"/>
            <a:ext cx="3839210" cy="287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值日生备餐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7E08_)5A0`0AEI2I72$R{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1600835"/>
            <a:ext cx="11134725" cy="344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排队盛餐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1520" y="105283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出现的问题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67435" y="5363845"/>
            <a:ext cx="50800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、不能按照规定路线排队。</a:t>
            </a:r>
            <a:endParaRPr lang="zh-CN" sz="20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2、排队时过于拥挤影响同伴正常取餐。</a:t>
            </a:r>
            <a:endParaRPr lang="zh-CN" altLang="en-US" sz="20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4、回座位路线不清晰，容易产生拥挤，打翻菜碗。</a:t>
            </a:r>
            <a:endParaRPr lang="zh-CN" altLang="en-US"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473700" y="3303905"/>
            <a:ext cx="910590" cy="536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020050" y="114554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行动要点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413625" y="563435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、各组按照路线有序分头取餐。</a:t>
            </a:r>
            <a:endParaRPr lang="zh-CN" altLang="en-US" sz="20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1" name="图片 10" descr="IMG_52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325" y="1906270"/>
            <a:ext cx="4061460" cy="3046095"/>
          </a:xfrm>
          <a:prstGeom prst="rect">
            <a:avLst/>
          </a:prstGeom>
        </p:spPr>
      </p:pic>
      <p:pic>
        <p:nvPicPr>
          <p:cNvPr id="12" name="图片 11" descr="C:\Users\MI\Desktop\IMG_5181(20220514-180416).JPGIMG_5181(20220514-180416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1855" y="1906270"/>
            <a:ext cx="3752215" cy="339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排队盛餐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1520" y="105283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出现的问题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4220" y="581152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3、不会正确端菜导致菜饭打翻。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462270" y="3303905"/>
            <a:ext cx="910590" cy="536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020050" y="114554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行动要点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997065" y="590931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2、取餐时四指扶住碗边，大拇指扣住碗壁。</a:t>
            </a:r>
            <a:endParaRPr sz="20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1" name="图片 10" descr="IMG_5275(20220515-21152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215" y="2065020"/>
            <a:ext cx="4293235" cy="3221355"/>
          </a:xfrm>
          <a:prstGeom prst="rect">
            <a:avLst/>
          </a:prstGeom>
        </p:spPr>
      </p:pic>
      <p:pic>
        <p:nvPicPr>
          <p:cNvPr id="12" name="图片 11" descr="IMG_5330(20220516-11421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2193290"/>
            <a:ext cx="4296410" cy="322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7" grpId="0" animBg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排队盛餐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X1T_}7R}YHVB03X2BM)6_B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1899920"/>
            <a:ext cx="11588115" cy="347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A5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57862" r="3625" b="1"/>
          <a:stretch>
            <a:fillRect/>
          </a:stretch>
        </p:blipFill>
        <p:spPr>
          <a:xfrm>
            <a:off x="8335108" y="4652693"/>
            <a:ext cx="3733800" cy="1953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57875"/>
          <a:stretch>
            <a:fillRect/>
          </a:stretch>
        </p:blipFill>
        <p:spPr>
          <a:xfrm>
            <a:off x="274320" y="2749551"/>
            <a:ext cx="5135880" cy="3825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b="52301"/>
          <a:stretch>
            <a:fillRect/>
          </a:stretch>
        </p:blipFill>
        <p:spPr>
          <a:xfrm>
            <a:off x="5118295" y="283209"/>
            <a:ext cx="6797040" cy="221107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964641" y="2042236"/>
            <a:ext cx="4262718" cy="2434338"/>
            <a:chOff x="3964641" y="1971081"/>
            <a:chExt cx="4262718" cy="2434338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5418956" y="1971081"/>
              <a:ext cx="1306286" cy="1302848"/>
            </a:xfrm>
            <a:prstGeom prst="ellipse">
              <a:avLst/>
            </a:prstGeom>
            <a:solidFill>
              <a:srgbClr val="A5AC85"/>
            </a:solidFill>
            <a:ln w="7620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7AABA6"/>
                </a:solidFill>
              </a:endParaRPr>
            </a:p>
          </p:txBody>
        </p:sp>
        <p:sp>
          <p:nvSpPr>
            <p:cNvPr id="13" name="文本框 3"/>
            <p:cNvSpPr txBox="1">
              <a:spLocks noChangeArrowheads="1"/>
            </p:cNvSpPr>
            <p:nvPr/>
          </p:nvSpPr>
          <p:spPr bwMode="auto">
            <a:xfrm>
              <a:off x="5441561" y="2160840"/>
              <a:ext cx="12610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964641" y="3390689"/>
              <a:ext cx="4262718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600">
                  <a:solidFill>
                    <a:srgbClr val="A5AC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餐中</a:t>
              </a:r>
              <a:endParaRPr lang="zh-CN" altLang="en-US" sz="6000" spc="600">
                <a:solidFill>
                  <a:srgbClr val="A5AC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4490" y="602043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、用餐时的专注性不够，会东张西望发呆。</a:t>
            </a:r>
            <a:endParaRPr lang="zh-CN" altLang="en-US" sz="2000"/>
          </a:p>
        </p:txBody>
      </p:sp>
      <p:sp>
        <p:nvSpPr>
          <p:cNvPr id="3" name="右箭头 2"/>
          <p:cNvSpPr/>
          <p:nvPr/>
        </p:nvSpPr>
        <p:spPr>
          <a:xfrm>
            <a:off x="535686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16115" y="594741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、吃饭要端正坐姿，正确的握勺姿势，桌椅位置之间的摆放距离适中。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127381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7734935" y="33020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pic>
        <p:nvPicPr>
          <p:cNvPr id="12" name="图片 11" descr="IMG_5144(20220513-11040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2078355"/>
            <a:ext cx="4123690" cy="30930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10" y="1274445"/>
            <a:ext cx="2923540" cy="389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" y="601472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2、进餐的技能不够熟练，不能正确熟练的使用勺子。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35686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16115" y="594741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、吃饭要端正坐姿，正确的握勺姿势，桌椅位置之间的摆放距离适中。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128397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0354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pic>
        <p:nvPicPr>
          <p:cNvPr id="14" name="图片 13" descr="IMG_5160(20220513-14133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7140" y="1691640"/>
            <a:ext cx="2969895" cy="3958590"/>
          </a:xfrm>
          <a:prstGeom prst="rect">
            <a:avLst/>
          </a:prstGeom>
        </p:spPr>
      </p:pic>
      <p:pic>
        <p:nvPicPr>
          <p:cNvPr id="11" name="图片 10" descr="IMG_5134(20220513-10583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" y="1691640"/>
            <a:ext cx="5012690" cy="375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A5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57862" r="3625" b="1"/>
          <a:stretch>
            <a:fillRect/>
          </a:stretch>
        </p:blipFill>
        <p:spPr>
          <a:xfrm>
            <a:off x="8335108" y="4652693"/>
            <a:ext cx="3733800" cy="1953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57875"/>
          <a:stretch>
            <a:fillRect/>
          </a:stretch>
        </p:blipFill>
        <p:spPr>
          <a:xfrm>
            <a:off x="274320" y="2749551"/>
            <a:ext cx="5135880" cy="3825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b="52301"/>
          <a:stretch>
            <a:fillRect/>
          </a:stretch>
        </p:blipFill>
        <p:spPr>
          <a:xfrm>
            <a:off x="5118295" y="283209"/>
            <a:ext cx="6797040" cy="221107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964006" y="2062112"/>
            <a:ext cx="4262718" cy="2482216"/>
            <a:chOff x="3964006" y="1971081"/>
            <a:chExt cx="4262718" cy="2482216"/>
          </a:xfrm>
        </p:grpSpPr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5418956" y="1971081"/>
              <a:ext cx="1306286" cy="1302848"/>
            </a:xfrm>
            <a:prstGeom prst="ellipse">
              <a:avLst/>
            </a:prstGeom>
            <a:solidFill>
              <a:srgbClr val="A5AC85"/>
            </a:solidFill>
            <a:ln w="7620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 dirty="0">
                <a:solidFill>
                  <a:srgbClr val="7AABA6"/>
                </a:solidFill>
              </a:endParaRPr>
            </a:p>
          </p:txBody>
        </p:sp>
        <p:sp>
          <p:nvSpPr>
            <p:cNvPr id="32" name="文本框 3"/>
            <p:cNvSpPr txBox="1">
              <a:spLocks noChangeArrowheads="1"/>
            </p:cNvSpPr>
            <p:nvPr/>
          </p:nvSpPr>
          <p:spPr bwMode="auto">
            <a:xfrm>
              <a:off x="5441561" y="2160840"/>
              <a:ext cx="12610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964006" y="3438567"/>
              <a:ext cx="4262718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600">
                  <a:solidFill>
                    <a:srgbClr val="A5AC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餐前</a:t>
              </a:r>
              <a:endParaRPr lang="zh-CN" altLang="en-US" sz="6000" spc="600">
                <a:solidFill>
                  <a:srgbClr val="A5AC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17019" y="234227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" y="601472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3、挑食偏食，遇到不喜欢吃的就会吃得慢吃的脏乱或者吃不完。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777865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30820" y="607250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2、安静吃饭，细嚼慢咽。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3、乐意吃蔬菜瓜果，并做到不浪费。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2113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0354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pic>
        <p:nvPicPr>
          <p:cNvPr id="11" name="图片 10" descr="IMG_5142(20220513-11034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" y="2103120"/>
            <a:ext cx="4323715" cy="3242945"/>
          </a:xfrm>
          <a:prstGeom prst="rect">
            <a:avLst/>
          </a:prstGeom>
        </p:spPr>
      </p:pic>
      <p:pic>
        <p:nvPicPr>
          <p:cNvPr id="13" name="图片 12" descr="IMG_5162(20220513-14134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605" y="1990090"/>
            <a:ext cx="2743200" cy="365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  <p:bldP spid="1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300" y="602424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4、用餐的习惯差，吃的到处都是。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35686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35165" y="615124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4、吃饭过程中做到桌面整洁，衣服干净，地面干净。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397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0354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pic>
        <p:nvPicPr>
          <p:cNvPr id="12" name="图片 11" descr="IMG_5148(20220513-11275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2226310"/>
            <a:ext cx="4257675" cy="3194050"/>
          </a:xfrm>
          <a:prstGeom prst="rect">
            <a:avLst/>
          </a:prstGeom>
        </p:spPr>
      </p:pic>
      <p:pic>
        <p:nvPicPr>
          <p:cNvPr id="11" name="图片 10" descr="IMG_5165(20220513-14134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40" y="1564005"/>
            <a:ext cx="3311525" cy="4413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3" grpId="0" animBg="1"/>
      <p:bldP spid="3" grpId="1" animBg="1"/>
      <p:bldP spid="10" grpId="0"/>
      <p:bldP spid="10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300" y="602424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5、吃饭时的坐姿不正确，有翘腿，有斜着坐等。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32130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16115" y="594741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1、吃饭要端正坐姿，正确的握勺姿势，桌椅位置之间的摆放距离适中。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3970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pic>
        <p:nvPicPr>
          <p:cNvPr id="11" name="图片 10" descr="IMG_5146(20220513-11042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" y="1957070"/>
            <a:ext cx="4898390" cy="36741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185" y="1734185"/>
            <a:ext cx="2923540" cy="3896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3" grpId="0" animBg="1"/>
      <p:bldP spid="3" grpId="1" animBg="1"/>
      <p:bldP spid="10" grpId="0"/>
      <p:bldP spid="10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用餐习惯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1175" y="1347470"/>
            <a:ext cx="8629650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用餐时间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305435" y="608520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、幼儿对于喜欢吃的食物猛吃，导致进食太快，来不及消化。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6804660" y="5469890"/>
            <a:ext cx="52901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、细嚼慢咽</a:t>
            </a:r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2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、专心用餐，一口饭一口菜。</a:t>
            </a:r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3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、不讲话，不交流，不东张西望，不影响他人。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032750" y="65405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2130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180(20220514-18041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0" y="1167765"/>
            <a:ext cx="3141345" cy="4187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1783080"/>
            <a:ext cx="3027680" cy="403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7" grpId="0" animBg="1"/>
      <p:bldP spid="7" grpId="1" animBg="1"/>
      <p:bldP spid="10" grpId="0"/>
      <p:bldP spid="10" grpId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用餐时间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5395" y="105283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2、习惯性往嘴里塞食物，一直咀嚼不下咽，饭菜冷了。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1815" y="6054725"/>
            <a:ext cx="52901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4、自主把握进餐量。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2130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201(20220514-20163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1957705"/>
            <a:ext cx="4655185" cy="3493135"/>
          </a:xfrm>
          <a:prstGeom prst="rect">
            <a:avLst/>
          </a:prstGeom>
        </p:spPr>
      </p:pic>
      <p:pic>
        <p:nvPicPr>
          <p:cNvPr id="12" name="图片 11" descr="IMG_5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35" y="2231390"/>
            <a:ext cx="4123690" cy="309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7" grpId="0" animBg="1"/>
      <p:bldP spid="7" grpId="1" animBg="1"/>
      <p:bldP spid="10" grpId="0"/>
      <p:bldP spid="10" grpId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用餐时间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I[6F(40(OB})A`XVMO9}T)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" y="1519555"/>
            <a:ext cx="11040745" cy="3517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381760" y="330200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餐中的整理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1、吃饭时容易掉饭菜在桌子或者地上，然后直接吃掉。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35800" y="5700395"/>
            <a:ext cx="52901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1、遵守正确的进本用餐礼仪（正确使用勺子，坐姿正确（肚子贴紧桌子），一手拿勺、一手拿碗）。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18668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\Users\MI\Desktop\IMG_5202(20220514-201639).JPGIMG_5202(20220514-201639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5313" y="2058035"/>
            <a:ext cx="3832860" cy="2875915"/>
          </a:xfrm>
          <a:prstGeom prst="rect">
            <a:avLst/>
          </a:prstGeom>
        </p:spPr>
      </p:pic>
      <p:pic>
        <p:nvPicPr>
          <p:cNvPr id="12" name="图片 11" descr="IMG_5199(20220514-20162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10" y="1690370"/>
            <a:ext cx="5344795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7" grpId="0" animBg="1"/>
      <p:bldP spid="7" grpId="1" animBg="1"/>
      <p:bldP spid="10" grpId="0"/>
      <p:bldP spid="10" grpId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餐中的整理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桌上、地上洒满饭菜，脚踩得脏乱。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68490" y="5523865"/>
            <a:ext cx="52901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2、三净：碗净、桌面净、地面净。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3</a:t>
            </a:r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漏饭菜时能主动去收拾整理。用餐巾纸、湿巾纸去擦拭干净。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2130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200(20220514-2016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090" y="1997075"/>
            <a:ext cx="4884420" cy="3664585"/>
          </a:xfrm>
          <a:prstGeom prst="rect">
            <a:avLst/>
          </a:prstGeom>
        </p:spPr>
      </p:pic>
      <p:pic>
        <p:nvPicPr>
          <p:cNvPr id="12" name="图片 11" descr="IMG_5175(20220514-18040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990" y="1819275"/>
            <a:ext cx="2779395" cy="370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7" grpId="0" animBg="1"/>
      <p:bldP spid="7" grpId="1" animBg="1"/>
      <p:bldP spid="10" grpId="0"/>
      <p:bldP spid="10" grpId="1"/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餐中的整理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]{X(R4U82%X6S2A)%J8IE7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2075180"/>
            <a:ext cx="11581765" cy="291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62709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餐前游戏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IMG_5188(20220514-180437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7820" y="1433830"/>
            <a:ext cx="5323840" cy="39909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62325" y="5587682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、好动、自控能力不强。</a:t>
            </a:r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2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、胆小，不爱表现。</a:t>
            </a:r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3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、没耐心，坚持性差。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5239385" y="95440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出现的问题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A5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57862" r="3625" b="1"/>
          <a:stretch>
            <a:fillRect/>
          </a:stretch>
        </p:blipFill>
        <p:spPr>
          <a:xfrm>
            <a:off x="8335108" y="4652693"/>
            <a:ext cx="3733800" cy="1953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57875"/>
          <a:stretch>
            <a:fillRect/>
          </a:stretch>
        </p:blipFill>
        <p:spPr>
          <a:xfrm>
            <a:off x="274320" y="2749551"/>
            <a:ext cx="5135880" cy="3825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b="52301"/>
          <a:stretch>
            <a:fillRect/>
          </a:stretch>
        </p:blipFill>
        <p:spPr>
          <a:xfrm>
            <a:off x="5118295" y="283209"/>
            <a:ext cx="6797040" cy="22110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496796" y="2117804"/>
            <a:ext cx="5198409" cy="2309327"/>
            <a:chOff x="3496796" y="1971081"/>
            <a:chExt cx="5198409" cy="2309327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5418956" y="1971081"/>
              <a:ext cx="1306286" cy="1302848"/>
            </a:xfrm>
            <a:prstGeom prst="ellipse">
              <a:avLst/>
            </a:prstGeom>
            <a:solidFill>
              <a:srgbClr val="A5AC85"/>
            </a:solidFill>
            <a:ln w="7620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7AABA6"/>
                </a:solidFill>
              </a:endParaRPr>
            </a:p>
          </p:txBody>
        </p:sp>
        <p:sp>
          <p:nvSpPr>
            <p:cNvPr id="19" name="文本框 3"/>
            <p:cNvSpPr txBox="1">
              <a:spLocks noChangeArrowheads="1"/>
            </p:cNvSpPr>
            <p:nvPr/>
          </p:nvSpPr>
          <p:spPr bwMode="auto">
            <a:xfrm>
              <a:off x="5441561" y="2160840"/>
              <a:ext cx="12610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5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96796" y="3450463"/>
              <a:ext cx="51984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spc="600">
                  <a:solidFill>
                    <a:srgbClr val="A5AC8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餐后</a:t>
              </a:r>
              <a:endParaRPr lang="zh-CN" altLang="en-US" sz="4800" spc="600">
                <a:solidFill>
                  <a:srgbClr val="A5AC8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餐具摆放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1.部分幼儿不能把餐具全部收走。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68490" y="6050915"/>
            <a:ext cx="5290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1.两个碗叠放在一起放在桶里，勺子放在盆子里。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4797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197(20220514-20013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8210" y="1518920"/>
            <a:ext cx="3355340" cy="4472305"/>
          </a:xfrm>
          <a:prstGeom prst="rect">
            <a:avLst/>
          </a:prstGeom>
        </p:spPr>
      </p:pic>
      <p:pic>
        <p:nvPicPr>
          <p:cNvPr id="12" name="图片 11" descr="IMG_5323(20220516-11332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918970"/>
            <a:ext cx="4473575" cy="335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 animBg="1"/>
      <p:bldP spid="10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餐具摆放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2.在放餐具时不能做到轻拿轻放。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2505" y="6338570"/>
            <a:ext cx="52901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2.放碗勺时轻拿轻放不发出声音。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2130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IMG_5178(20220514-18040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7445" y="1720850"/>
            <a:ext cx="3347085" cy="4460875"/>
          </a:xfrm>
          <a:prstGeom prst="rect">
            <a:avLst/>
          </a:prstGeom>
        </p:spPr>
      </p:pic>
      <p:pic>
        <p:nvPicPr>
          <p:cNvPr id="11" name="图片 10" descr="IMG_53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947545"/>
            <a:ext cx="4397375" cy="329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 animBg="1"/>
      <p:bldP spid="10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餐具摆放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68INQ5}($GHF~0%D%JDUC2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2175510"/>
            <a:ext cx="10833735" cy="283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桌面整理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4360" y="613981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1.不整理桌面、地面的剩余食物碎屑。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2505" y="6050915"/>
            <a:ext cx="5290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1.检查桌面地面是否有残留食物。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、</a:t>
            </a:r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把掉落的食物捡到盘子里。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22590" y="33020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281295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174(20220514-18040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6855" y="951865"/>
            <a:ext cx="2879725" cy="3839210"/>
          </a:xfrm>
          <a:prstGeom prst="rect">
            <a:avLst/>
          </a:prstGeom>
        </p:spPr>
      </p:pic>
      <p:pic>
        <p:nvPicPr>
          <p:cNvPr id="12" name="图片 11" descr="IMG_5175(20220514-18040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350" y="2286000"/>
            <a:ext cx="2824480" cy="3764915"/>
          </a:xfrm>
          <a:prstGeom prst="rect">
            <a:avLst/>
          </a:prstGeom>
        </p:spPr>
      </p:pic>
      <p:pic>
        <p:nvPicPr>
          <p:cNvPr id="13" name="图片 12" descr="IMG_5166(20220513-14135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" y="2354580"/>
            <a:ext cx="4558030" cy="342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/>
      <p:bldP spid="3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桌面整理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1R)IR96COQ3$F2ZY@K9NZG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525" y="1507490"/>
            <a:ext cx="10013950" cy="335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606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个人卫生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1744980" y="620522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1.忘记擦嘴漱口。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2505" y="6050915"/>
            <a:ext cx="5290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1.用专用的毛巾擦嘴巴；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3</a:t>
            </a:r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.用保温桶中的水漱口。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486029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176(20220514-18040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1518920"/>
            <a:ext cx="3420745" cy="4559300"/>
          </a:xfrm>
          <a:prstGeom prst="rect">
            <a:avLst/>
          </a:prstGeom>
        </p:spPr>
      </p:pic>
      <p:pic>
        <p:nvPicPr>
          <p:cNvPr id="12" name="图片 11" descr="IMG_5196(20220514-20013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25" y="1979930"/>
            <a:ext cx="4606290" cy="3456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 animBg="1"/>
      <p:bldP spid="10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606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个人卫生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3525" y="11201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84835" y="613981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擦嘴漱口动作不规范。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35570" y="6348095"/>
            <a:ext cx="529018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0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2.擦干净，脸上没有油渍。</a:t>
            </a:r>
            <a:endParaRPr sz="20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13065" y="11652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7" name="右箭头 6"/>
          <p:cNvSpPr/>
          <p:nvPr/>
        </p:nvSpPr>
        <p:spPr>
          <a:xfrm>
            <a:off x="5347970" y="3093720"/>
            <a:ext cx="1265555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IMG_5177(20220514-18040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755" y="1552575"/>
            <a:ext cx="3373755" cy="4497070"/>
          </a:xfrm>
          <a:prstGeom prst="rect">
            <a:avLst/>
          </a:prstGeom>
        </p:spPr>
      </p:pic>
      <p:pic>
        <p:nvPicPr>
          <p:cNvPr id="12" name="图片 11" descr="IMG_5198(20220514-20013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475" y="1911985"/>
            <a:ext cx="3171825" cy="422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 animBg="1"/>
      <p:bldP spid="10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606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个人卫生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){DNHMCXG35K68(ICV]N9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10" y="1828165"/>
            <a:ext cx="11014710" cy="294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606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餐后游戏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3000" y="612775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1.不能安静地进行餐后游戏。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63390" y="100711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pic>
        <p:nvPicPr>
          <p:cNvPr id="3" name="图片 2" descr="IMG_53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0980" y="1827530"/>
            <a:ext cx="5251450" cy="3938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62709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餐前游戏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}1GZQANO}~94H`OE$_]C`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" y="1633220"/>
            <a:ext cx="11289665" cy="3310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6069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28700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餐后游戏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[D409VGH$YFH[G3C)6`)UY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2087880"/>
            <a:ext cx="10791190" cy="2789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A5A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57862" r="3625" b="1"/>
          <a:stretch>
            <a:fillRect/>
          </a:stretch>
        </p:blipFill>
        <p:spPr>
          <a:xfrm>
            <a:off x="8335108" y="4652693"/>
            <a:ext cx="3733800" cy="1953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57875"/>
          <a:stretch>
            <a:fillRect/>
          </a:stretch>
        </p:blipFill>
        <p:spPr>
          <a:xfrm>
            <a:off x="274320" y="2749551"/>
            <a:ext cx="5135880" cy="3825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b="52301"/>
          <a:stretch>
            <a:fillRect/>
          </a:stretch>
        </p:blipFill>
        <p:spPr>
          <a:xfrm>
            <a:off x="5118295" y="283209"/>
            <a:ext cx="6797040" cy="22110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326011" y="2479346"/>
            <a:ext cx="5539978" cy="1899309"/>
            <a:chOff x="976810" y="2379154"/>
            <a:chExt cx="5539978" cy="1899309"/>
          </a:xfrm>
        </p:grpSpPr>
        <p:sp>
          <p:nvSpPr>
            <p:cNvPr id="18" name="0"/>
            <p:cNvSpPr>
              <a:spLocks noChangeArrowheads="1"/>
            </p:cNvSpPr>
            <p:nvPr/>
          </p:nvSpPr>
          <p:spPr bwMode="auto">
            <a:xfrm>
              <a:off x="976810" y="3170467"/>
              <a:ext cx="5539978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7200">
                  <a:solidFill>
                    <a:srgbClr val="A5AC85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hakuyoxingshu7000" panose="02000600000000000000" pitchFamily="2" charset="-122"/>
                </a:rPr>
                <a:t>感谢各位观看</a:t>
              </a:r>
              <a:endParaRPr lang="en-US" altLang="zh-CN" sz="7200" dirty="0">
                <a:solidFill>
                  <a:srgbClr val="A5AC85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hakuyoxingshu7000" panose="02000600000000000000" pitchFamily="2" charset="-122"/>
              </a:endParaRPr>
            </a:p>
          </p:txBody>
        </p:sp>
        <p:sp>
          <p:nvSpPr>
            <p:cNvPr id="19" name="0"/>
            <p:cNvSpPr>
              <a:spLocks noChangeArrowheads="1"/>
            </p:cNvSpPr>
            <p:nvPr/>
          </p:nvSpPr>
          <p:spPr bwMode="auto">
            <a:xfrm>
              <a:off x="1736389" y="2379154"/>
              <a:ext cx="390651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6000">
                  <a:solidFill>
                    <a:srgbClr val="A5AC85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hakuyoxingshu7000" panose="02000600000000000000" pitchFamily="2" charset="-122"/>
                </a:rPr>
                <a:t>THANK YOU</a:t>
              </a:r>
              <a:endParaRPr lang="en-US" altLang="zh-CN" sz="6000" dirty="0">
                <a:solidFill>
                  <a:srgbClr val="A5AC85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hakuyoxingshu7000" panose="020006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50290" y="430530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食物介绍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\Users\MI\Desktop\IMG_5187(20220514-180434).JPGIMG_5187(20220514-18043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270568" y="1433830"/>
            <a:ext cx="5323205" cy="39909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740785" y="5425122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1、不认识蔬菜以及菜品的名称。2、不了解菜类的营养价值。</a:t>
            </a:r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3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、对佳肴没有食欲。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4779010" y="95250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食物介绍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(FO8{7(`~5QX4~G@]{FDAT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1475105"/>
            <a:ext cx="11435715" cy="400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摆放椅子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IMG_5185(20220514-1804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1745615"/>
            <a:ext cx="5151120" cy="3861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5810" y="583565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1. </a:t>
            </a:r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不能控制椅子与桌子的合适距离。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1802130" y="126111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sp>
        <p:nvSpPr>
          <p:cNvPr id="11" name="右箭头 10"/>
          <p:cNvSpPr/>
          <p:nvPr/>
        </p:nvSpPr>
        <p:spPr>
          <a:xfrm>
            <a:off x="5567680" y="3517265"/>
            <a:ext cx="1198245" cy="460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869555" y="105283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行动要点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7054850" y="5607050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solidFill>
                  <a:schemeClr val="tx1"/>
                </a:solidFill>
                <a:ea typeface="宋体" panose="02010600030101010101" pitchFamily="2" charset="-122"/>
              </a:rPr>
              <a:t>1.轻轻拉开椅子，便于直接入座。2.椅子与桌子留有一双腿的空间：便于坐下和起身。</a:t>
            </a:r>
            <a:endParaRPr lang="zh-CN" altLang="en-US" sz="20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6" descr="IMG_5332(20220516-114340)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0" y="1900555"/>
            <a:ext cx="4551045" cy="3411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摆放椅子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\Users\MI\Desktop\QQ图片20220514192829.jpgQQ图片202205141928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41923" y="1793875"/>
            <a:ext cx="5150485" cy="38614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6730" y="58515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2.缺少正确搬椅子的姿势</a:t>
            </a:r>
            <a:endParaRPr sz="20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635" y="119888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Calibri" panose="020F0502020204030204" charset="0"/>
                <a:ea typeface="宋体" panose="02010600030101010101" pitchFamily="2" charset="-122"/>
              </a:rPr>
              <a:t>出现的问题</a:t>
            </a:r>
            <a:endParaRPr lang="zh-CN" altLang="en-US" sz="2000"/>
          </a:p>
        </p:txBody>
      </p:sp>
      <p:pic>
        <p:nvPicPr>
          <p:cNvPr id="9" name="图片 8" descr="C:\Users\MI\Desktop\IMG_5184(20220514-180428).JPGIMG_5184(20220514-180428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9133" y="1793875"/>
            <a:ext cx="5150485" cy="38614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25285" y="585152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000" b="0">
                <a:latin typeface="Calibri" panose="020F0502020204030204" charset="0"/>
                <a:ea typeface="宋体" panose="02010600030101010101" pitchFamily="2" charset="-122"/>
              </a:rPr>
              <a:t>3</a:t>
            </a:r>
            <a:r>
              <a:rPr lang="zh-CN" altLang="en-US" sz="2000" b="0"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sz="2000" b="0">
                <a:latin typeface="Calibri" panose="020F0502020204030204" charset="0"/>
                <a:ea typeface="宋体" panose="02010600030101010101" pitchFamily="2" charset="-122"/>
              </a:rPr>
              <a:t>缺少搬椅子的安全意识。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5594" y="330112"/>
            <a:ext cx="724644" cy="722736"/>
            <a:chOff x="4750828" y="1491255"/>
            <a:chExt cx="724644" cy="722736"/>
          </a:xfrm>
          <a:solidFill>
            <a:srgbClr val="A5AC85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50828" y="1491255"/>
              <a:ext cx="724644" cy="722736"/>
            </a:xfrm>
            <a:prstGeom prst="ellipse">
              <a:avLst/>
            </a:prstGeom>
            <a:grpFill/>
            <a:ln w="57150"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endParaRPr lang="zh-CN" altLang="en-US" sz="2000">
                <a:solidFill>
                  <a:srgbClr val="FBBBA9"/>
                </a:solidFill>
              </a:endParaRPr>
            </a:p>
          </p:txBody>
        </p:sp>
        <p:sp>
          <p:nvSpPr>
            <p:cNvPr id="6" name="TextBox 14"/>
            <p:cNvSpPr txBox="1">
              <a:spLocks noChangeArrowheads="1"/>
            </p:cNvSpPr>
            <p:nvPr/>
          </p:nvSpPr>
          <p:spPr bwMode="auto">
            <a:xfrm>
              <a:off x="4810823" y="1591013"/>
              <a:ext cx="599440" cy="5219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67435" y="429895"/>
            <a:ext cx="350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摆放椅子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OHHYLM_P40_1W_ZFCXMEHD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1911350"/>
            <a:ext cx="10092690" cy="331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799,&quot;width&quot;:14405}"/>
</p:tagLst>
</file>

<file path=ppt/tags/tag2.xml><?xml version="1.0" encoding="utf-8"?>
<p:tagLst xmlns:p="http://schemas.openxmlformats.org/presentationml/2006/main">
  <p:tag name="KSO_WM_UNIT_PLACING_PICTURE_USER_VIEWPORT" val="{&quot;height&quot;:10799,&quot;width&quot;:14405}"/>
</p:tagLst>
</file>

<file path=ppt/tags/tag3.xml><?xml version="1.0" encoding="utf-8"?>
<p:tagLst xmlns:p="http://schemas.openxmlformats.org/presentationml/2006/main">
  <p:tag name="KSO_WM_UNIT_PLACING_PICTURE_USER_VIEWPORT" val="{&quot;height&quot;:6081,&quot;width&quot;:8111}"/>
</p:tagLst>
</file>

<file path=ppt/tags/tag4.xml><?xml version="1.0" encoding="utf-8"?>
<p:tagLst xmlns:p="http://schemas.openxmlformats.org/presentationml/2006/main">
  <p:tag name="COMMONDATA" val="eyJoZGlkIjoiN2MyYWFhZDAxYWI2ZWVmZDgxNWU3ZjMzOWUzZGE1MT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1541</Words>
  <Application>WPS 演示</Application>
  <PresentationFormat>宽屏</PresentationFormat>
  <Paragraphs>348</Paragraphs>
  <Slides>41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4" baseType="lpstr">
      <vt:lpstr>Arial</vt:lpstr>
      <vt:lpstr>宋体</vt:lpstr>
      <vt:lpstr>Wingdings</vt:lpstr>
      <vt:lpstr>楷体</vt:lpstr>
      <vt:lpstr>微软雅黑</vt:lpstr>
      <vt:lpstr>Calibri</vt:lpstr>
      <vt:lpstr>等线</vt:lpstr>
      <vt:lpstr>Arial Unicode MS</vt:lpstr>
      <vt:lpstr>等线 Light</vt:lpstr>
      <vt:lpstr>华文行楷</vt:lpstr>
      <vt:lpstr>hakuyoxingshu7000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小清新毕业答辩PPT模板</dc:title>
  <dc:creator>极简办公</dc:creator>
  <cp:keywords>www.jjppt.com</cp:keywords>
  <dc:description>www.jjppt.com</dc:description>
  <dc:subject> </dc:subject>
  <cp:category> </cp:category>
  <cp:lastModifiedBy>Sandy</cp:lastModifiedBy>
  <cp:revision>6</cp:revision>
  <dcterms:created xsi:type="dcterms:W3CDTF">2018-04-11T05:10:00Z</dcterms:created>
  <dcterms:modified xsi:type="dcterms:W3CDTF">2022-05-16T04:25:40Z</dcterms:modified>
  <cp:version>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ACEC97A50A17457D98C0992825A47B33</vt:lpwstr>
  </property>
  <property fmtid="{D5CDD505-2E9C-101B-9397-08002B2CF9AE}" pid="3" name="KSOProductBuildVer">
    <vt:lpwstr>2052-11.1.0.11691</vt:lpwstr>
  </property>
</Properties>
</file>