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tags/tag70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Default Extension="jpeg" ContentType="image/jpeg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66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tags/tag7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1" r:id="rId6"/>
    <p:sldId id="279" r:id="rId7"/>
    <p:sldId id="280" r:id="rId8"/>
    <p:sldId id="287" r:id="rId9"/>
    <p:sldId id="281" r:id="rId10"/>
    <p:sldId id="263" r:id="rId11"/>
    <p:sldId id="262" r:id="rId12"/>
    <p:sldId id="283" r:id="rId13"/>
    <p:sldId id="284" r:id="rId14"/>
    <p:sldId id="285" r:id="rId15"/>
    <p:sldId id="276" r:id="rId16"/>
  </p:sldIdLst>
  <p:sldSz cx="12192000" cy="6858000"/>
  <p:notesSz cx="6858000" cy="9144000"/>
  <p:embeddedFontLst>
    <p:embeddedFont>
      <p:font typeface="方正少儿简体" charset="-122"/>
      <p:regular r:id="rId19"/>
    </p:embeddedFont>
    <p:embeddedFont>
      <p:font typeface="微软雅黑" pitchFamily="34" charset="-122"/>
      <p:regular r:id="rId20"/>
      <p:bold r:id="rId21"/>
    </p:embeddedFont>
    <p:embeddedFont>
      <p:font typeface="Segoe UI Semilight" charset="0"/>
      <p:regular r:id="rId22"/>
      <p:italic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5"/>
    <a:srgbClr val="FFFFFF"/>
    <a:srgbClr val="E42332"/>
    <a:srgbClr val="7AB71D"/>
    <a:srgbClr val="008E8F"/>
    <a:srgbClr val="DCDCDC"/>
    <a:srgbClr val="F0F0F0"/>
    <a:srgbClr val="E6E6E6"/>
    <a:srgbClr val="C8C8C8"/>
    <a:srgbClr val="FAFAF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70" d="100"/>
          <a:sy n="70" d="100"/>
        </p:scale>
        <p:origin x="-222" y="-108"/>
      </p:cViewPr>
      <p:guideLst>
        <p:guide orient="horz" pos="2226"/>
        <p:guide pos="389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2022/5/16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2022/5/16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2022/5/16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6" name="图片 5" descr="蓝色背景 拷贝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 rot="16200000">
            <a:off x="2663190" y="-2678430"/>
            <a:ext cx="6865620" cy="122148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 descr="蓝色背景 拷贝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 rot="16200000">
            <a:off x="2663190" y="-2678430"/>
            <a:ext cx="6865620" cy="122148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2022/5/16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2022/5/16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4.pn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 拷贝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825" y="3450590"/>
            <a:ext cx="2118360" cy="3099435"/>
          </a:xfrm>
          <a:prstGeom prst="rect">
            <a:avLst/>
          </a:prstGeom>
        </p:spPr>
      </p:pic>
      <p:pic>
        <p:nvPicPr>
          <p:cNvPr id="8" name="图片 7" descr="图层 28 拷贝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4435" y="542925"/>
            <a:ext cx="155575" cy="235585"/>
          </a:xfrm>
          <a:prstGeom prst="rect">
            <a:avLst/>
          </a:prstGeom>
        </p:spPr>
      </p:pic>
      <p:pic>
        <p:nvPicPr>
          <p:cNvPr id="9" name="图片 8" descr="图层 34 拷贝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558165" y="4427855"/>
            <a:ext cx="2459355" cy="2888615"/>
          </a:xfrm>
          <a:prstGeom prst="rect">
            <a:avLst/>
          </a:prstGeom>
        </p:spPr>
      </p:pic>
      <p:pic>
        <p:nvPicPr>
          <p:cNvPr id="11" name="图片 10" descr="汁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86925" y="3891915"/>
            <a:ext cx="2517775" cy="3070225"/>
          </a:xfrm>
          <a:prstGeom prst="rect">
            <a:avLst/>
          </a:prstGeom>
        </p:spPr>
      </p:pic>
      <p:pic>
        <p:nvPicPr>
          <p:cNvPr id="12" name="图片 11" descr="图层 34 拷贝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0500000">
            <a:off x="10763885" y="-466090"/>
            <a:ext cx="1720215" cy="2020570"/>
          </a:xfrm>
          <a:prstGeom prst="rect">
            <a:avLst/>
          </a:prstGeom>
        </p:spPr>
      </p:pic>
      <p:pic>
        <p:nvPicPr>
          <p:cNvPr id="13" name="图片 12" descr="图层 7 拷贝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86315" y="237490"/>
            <a:ext cx="2118360" cy="3099435"/>
          </a:xfrm>
          <a:prstGeom prst="rect">
            <a:avLst/>
          </a:prstGeom>
        </p:spPr>
      </p:pic>
      <p:pic>
        <p:nvPicPr>
          <p:cNvPr id="14" name="图片 13" descr="图层 28 拷贝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1080" y="2559050"/>
            <a:ext cx="155575" cy="235585"/>
          </a:xfrm>
          <a:prstGeom prst="rect">
            <a:avLst/>
          </a:prstGeom>
        </p:spPr>
      </p:pic>
      <p:pic>
        <p:nvPicPr>
          <p:cNvPr id="15" name="图片 14" descr="图层 28 拷贝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250" y="237490"/>
            <a:ext cx="155575" cy="235585"/>
          </a:xfrm>
          <a:prstGeom prst="rect">
            <a:avLst/>
          </a:prstGeom>
        </p:spPr>
      </p:pic>
      <p:pic>
        <p:nvPicPr>
          <p:cNvPr id="16" name="图片 15" descr="图层 28 拷贝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61470" y="4625975"/>
            <a:ext cx="155575" cy="235585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 flipH="1">
            <a:off x="6430010" y="1335405"/>
            <a:ext cx="903605" cy="521970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4073525" y="3492500"/>
            <a:ext cx="903605" cy="521970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6274435" y="5240020"/>
            <a:ext cx="567690" cy="328295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4582160" y="2836545"/>
            <a:ext cx="394970" cy="228600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7333615" y="2929890"/>
            <a:ext cx="775335" cy="448945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 descr="图层 28 拷贝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6585" y="2694305"/>
            <a:ext cx="155575" cy="235585"/>
          </a:xfrm>
          <a:prstGeom prst="rect">
            <a:avLst/>
          </a:prstGeom>
        </p:spPr>
      </p:pic>
      <p:pic>
        <p:nvPicPr>
          <p:cNvPr id="35" name="图片 34" descr="图层 28 拷贝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61200" y="4903470"/>
            <a:ext cx="325120" cy="492125"/>
          </a:xfrm>
          <a:prstGeom prst="rect">
            <a:avLst/>
          </a:prstGeom>
        </p:spPr>
      </p:pic>
      <p:sp>
        <p:nvSpPr>
          <p:cNvPr id="37" name="文本框 27"/>
          <p:cNvSpPr txBox="1"/>
          <p:nvPr/>
        </p:nvSpPr>
        <p:spPr>
          <a:xfrm>
            <a:off x="2339652" y="1336431"/>
            <a:ext cx="7242336" cy="1706454"/>
          </a:xfrm>
          <a:prstGeom prst="rect">
            <a:avLst/>
          </a:prstGeom>
          <a:noFill/>
        </p:spPr>
        <p:txBody>
          <a:bodyPr anchor="ctr"/>
          <a:lstStyle/>
          <a:p>
            <a:pPr lvl="0" fontAlgn="t">
              <a:defRPr/>
            </a:pPr>
            <a:r>
              <a:rPr lang="zh-CN" altLang="en-US" sz="5400" b="1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收放有度，</a:t>
            </a:r>
            <a:endParaRPr lang="en-US" altLang="zh-CN" sz="5400" b="1" dirty="0" smtClean="0">
              <a:solidFill>
                <a:srgbClr val="006665"/>
              </a:solidFill>
              <a:latin typeface="方正少儿简体" panose="03000509000000000000" charset="-122"/>
              <a:ea typeface="方正少儿简体" panose="03000509000000000000" charset="-122"/>
              <a:sym typeface="+mn-ea"/>
            </a:endParaRPr>
          </a:p>
          <a:p>
            <a:pPr lvl="0" fontAlgn="t">
              <a:defRPr/>
            </a:pPr>
            <a:r>
              <a:rPr lang="en-US" altLang="zh-CN" sz="5400" b="1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       </a:t>
            </a:r>
            <a:r>
              <a:rPr lang="zh-CN" altLang="en-US" sz="5400" b="1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循序渐进</a:t>
            </a:r>
            <a:r>
              <a:rPr lang="zh-CN" altLang="zh-CN" sz="5400" b="1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步入自主</a:t>
            </a:r>
            <a:endParaRPr lang="zh-CN" altLang="en-US" sz="5400" b="1" dirty="0" smtClean="0">
              <a:solidFill>
                <a:srgbClr val="006665"/>
              </a:solidFill>
              <a:latin typeface="方正少儿简体" panose="03000509000000000000" charset="-122"/>
              <a:ea typeface="方正少儿简体" panose="03000509000000000000" charset="-122"/>
              <a:sym typeface="+mn-ea"/>
            </a:endParaRPr>
          </a:p>
        </p:txBody>
      </p:sp>
      <p:sp>
        <p:nvSpPr>
          <p:cNvPr id="38" name="文本框 27"/>
          <p:cNvSpPr txBox="1"/>
          <p:nvPr/>
        </p:nvSpPr>
        <p:spPr>
          <a:xfrm>
            <a:off x="6023288" y="3875480"/>
            <a:ext cx="2343150" cy="5746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0" cap="none" spc="0" normalizeH="0" baseline="0" noProof="0" dirty="0" smtClean="0">
                <a:ln>
                  <a:noFill/>
                </a:ln>
                <a:solidFill>
                  <a:srgbClr val="006665"/>
                </a:solidFill>
                <a:effectLst/>
                <a:uLnTx/>
                <a:uFillTx/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——</a:t>
            </a:r>
            <a:r>
              <a:rPr kumimoji="0" lang="zh-CN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006665"/>
                </a:solidFill>
                <a:effectLst/>
                <a:uLnTx/>
                <a:uFillTx/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小班组</a:t>
            </a:r>
            <a:endParaRPr kumimoji="0" lang="zh-CN" altLang="en-US" sz="3200" i="0" u="none" strike="noStrike" kern="0" cap="none" spc="0" normalizeH="0" baseline="0" noProof="0" dirty="0">
              <a:ln>
                <a:noFill/>
              </a:ln>
              <a:solidFill>
                <a:srgbClr val="006665"/>
              </a:solidFill>
              <a:effectLst/>
              <a:uLnTx/>
              <a:uFillTx/>
              <a:latin typeface="方正少儿简体" panose="03000509000000000000" charset="-122"/>
              <a:ea typeface="方正少儿简体" panose="03000509000000000000" charset="-122"/>
              <a:sym typeface="+mn-ea"/>
            </a:endParaRPr>
          </a:p>
        </p:txBody>
      </p:sp>
      <p:pic>
        <p:nvPicPr>
          <p:cNvPr id="39" name="图片 38" descr="西瓜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5025" y="638175"/>
            <a:ext cx="1011555" cy="1092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2100" y="275590"/>
            <a:ext cx="11608435" cy="63061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12725" y="568960"/>
            <a:ext cx="310515" cy="564515"/>
          </a:xfrm>
          <a:prstGeom prst="rect">
            <a:avLst/>
          </a:prstGeom>
          <a:solidFill>
            <a:srgbClr val="006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图层 34 拷贝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48676" y="5186566"/>
            <a:ext cx="1655445" cy="1944389"/>
          </a:xfrm>
          <a:prstGeom prst="rect">
            <a:avLst/>
          </a:prstGeom>
        </p:spPr>
      </p:pic>
      <p:pic>
        <p:nvPicPr>
          <p:cNvPr id="6" name="图片 5" descr="IMG_9567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1" y="1037229"/>
            <a:ext cx="4030639" cy="3022979"/>
          </a:xfrm>
          <a:prstGeom prst="rect">
            <a:avLst/>
          </a:prstGeom>
        </p:spPr>
      </p:pic>
      <p:pic>
        <p:nvPicPr>
          <p:cNvPr id="7" name="图片 6" descr="IMG_9629(20220516-11353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4091" y="3002506"/>
            <a:ext cx="4364691" cy="3278641"/>
          </a:xfrm>
          <a:prstGeom prst="rect">
            <a:avLst/>
          </a:prstGeom>
        </p:spPr>
      </p:pic>
      <p:pic>
        <p:nvPicPr>
          <p:cNvPr id="8" name="图片 7" descr="IMG_9564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88322" y="696036"/>
            <a:ext cx="3830472" cy="2872854"/>
          </a:xfrm>
          <a:prstGeom prst="rect">
            <a:avLst/>
          </a:prstGeom>
        </p:spPr>
      </p:pic>
      <p:sp>
        <p:nvSpPr>
          <p:cNvPr id="9" name="文本框 31"/>
          <p:cNvSpPr txBox="1"/>
          <p:nvPr/>
        </p:nvSpPr>
        <p:spPr>
          <a:xfrm>
            <a:off x="633605" y="413730"/>
            <a:ext cx="1155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noProof="0" dirty="0" smtClean="0">
                <a:ln>
                  <a:noFill/>
                </a:ln>
                <a:solidFill>
                  <a:srgbClr val="006665"/>
                </a:solidFill>
                <a:uLnTx/>
                <a:uFillTx/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3</a:t>
            </a:r>
            <a:r>
              <a:rPr lang="zh-CN" altLang="en-US" sz="2400" noProof="0" dirty="0" smtClean="0">
                <a:ln>
                  <a:noFill/>
                </a:ln>
                <a:solidFill>
                  <a:srgbClr val="006665"/>
                </a:solidFill>
                <a:uLnTx/>
                <a:uFillTx/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、空间环境创设：</a:t>
            </a:r>
            <a:endParaRPr lang="zh-CN" altLang="en-US" sz="2400" dirty="0">
              <a:solidFill>
                <a:srgbClr val="006665"/>
              </a:solidFill>
              <a:latin typeface="方正少儿简体" charset="-122"/>
              <a:ea typeface="方正少儿简体" charset="-122"/>
              <a:cs typeface="Segoe UI Semilight" panose="020B0402040204020203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2100" y="275590"/>
            <a:ext cx="11608435" cy="63061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12725" y="568960"/>
            <a:ext cx="310515" cy="564515"/>
          </a:xfrm>
          <a:prstGeom prst="rect">
            <a:avLst/>
          </a:prstGeom>
          <a:solidFill>
            <a:srgbClr val="006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9dba16f985a09400a59eb1db9084238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12739" y="4446354"/>
            <a:ext cx="2428155" cy="242815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67609" y="4819681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noProof="0" dirty="0" smtClean="0">
                <a:ln>
                  <a:noFill/>
                </a:ln>
                <a:solidFill>
                  <a:srgbClr val="006665"/>
                </a:solidFill>
                <a:uLnTx/>
                <a:uFillTx/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餐前趣播报</a:t>
            </a:r>
            <a:endParaRPr lang="zh-CN" altLang="en-US" sz="2800" noProof="0" dirty="0">
              <a:ln>
                <a:noFill/>
              </a:ln>
              <a:solidFill>
                <a:srgbClr val="006665"/>
              </a:solidFill>
              <a:uLnTx/>
              <a:uFillTx/>
              <a:latin typeface="方正少儿简体" charset="-122"/>
              <a:ea typeface="方正少儿简体" charset="-122"/>
              <a:cs typeface="Segoe UI Semilight" panose="020B0402040204020203" charset="0"/>
              <a:sym typeface="+mn-ea"/>
            </a:endParaRPr>
          </a:p>
        </p:txBody>
      </p:sp>
      <p:sp>
        <p:nvSpPr>
          <p:cNvPr id="9" name="文本框 27"/>
          <p:cNvSpPr txBox="1"/>
          <p:nvPr/>
        </p:nvSpPr>
        <p:spPr>
          <a:xfrm>
            <a:off x="277579" y="368006"/>
            <a:ext cx="8156737" cy="574675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zh-CN" altLang="zh-CN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（二）注重餐前活动，科普常见食物的营养价值</a:t>
            </a:r>
          </a:p>
        </p:txBody>
      </p:sp>
      <p:sp>
        <p:nvSpPr>
          <p:cNvPr id="10" name="文本框 31"/>
          <p:cNvSpPr txBox="1"/>
          <p:nvPr/>
        </p:nvSpPr>
        <p:spPr>
          <a:xfrm>
            <a:off x="6514588" y="5013024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noProof="0" dirty="0" smtClean="0">
                <a:ln>
                  <a:noFill/>
                </a:ln>
                <a:solidFill>
                  <a:srgbClr val="006665"/>
                </a:solidFill>
                <a:uLnTx/>
                <a:uFillTx/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故事、动画人物引导</a:t>
            </a:r>
            <a:endParaRPr lang="zh-CN" altLang="en-US" sz="2800" noProof="0" dirty="0">
              <a:ln>
                <a:noFill/>
              </a:ln>
              <a:solidFill>
                <a:srgbClr val="006665"/>
              </a:solidFill>
              <a:uLnTx/>
              <a:uFillTx/>
              <a:latin typeface="方正少儿简体" charset="-122"/>
              <a:ea typeface="方正少儿简体" charset="-122"/>
              <a:cs typeface="Segoe UI Semilight" panose="020B0402040204020203" charset="0"/>
              <a:sym typeface="+mn-ea"/>
            </a:endParaRPr>
          </a:p>
        </p:txBody>
      </p:sp>
      <p:pic>
        <p:nvPicPr>
          <p:cNvPr id="8" name="图片 7" descr="IMG_9627(20220516-11351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977" y="941816"/>
            <a:ext cx="4987775" cy="3739366"/>
          </a:xfrm>
          <a:prstGeom prst="rect">
            <a:avLst/>
          </a:prstGeom>
        </p:spPr>
      </p:pic>
      <p:pic>
        <p:nvPicPr>
          <p:cNvPr id="11" name="图片 10" descr="AE1FBB2571BCFFE26D383B2717AFA55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2919" y="876868"/>
            <a:ext cx="5258938" cy="39442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8452" y="302886"/>
            <a:ext cx="11608435" cy="63061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12725" y="568960"/>
            <a:ext cx="310515" cy="564515"/>
          </a:xfrm>
          <a:prstGeom prst="rect">
            <a:avLst/>
          </a:prstGeom>
          <a:solidFill>
            <a:srgbClr val="006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27"/>
          <p:cNvSpPr txBox="1"/>
          <p:nvPr/>
        </p:nvSpPr>
        <p:spPr>
          <a:xfrm>
            <a:off x="277579" y="368006"/>
            <a:ext cx="10886290" cy="574675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zh-CN" altLang="zh-CN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（</a:t>
            </a:r>
            <a:r>
              <a:rPr lang="zh-CN" altLang="en-US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三</a:t>
            </a:r>
            <a:r>
              <a:rPr lang="zh-CN" altLang="zh-CN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）</a:t>
            </a:r>
            <a:r>
              <a:rPr lang="zh-CN" altLang="zh-CN" sz="2800" dirty="0" smtClean="0"/>
              <a:t> </a:t>
            </a:r>
            <a:r>
              <a:rPr lang="zh-CN" altLang="zh-CN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尊重幼儿个体差异，用适宜的方法，培养幼儿自主进餐</a:t>
            </a:r>
          </a:p>
        </p:txBody>
      </p:sp>
      <p:sp>
        <p:nvSpPr>
          <p:cNvPr id="6" name="文本框 31"/>
          <p:cNvSpPr txBox="1"/>
          <p:nvPr/>
        </p:nvSpPr>
        <p:spPr>
          <a:xfrm>
            <a:off x="1039562" y="943717"/>
            <a:ext cx="5756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800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集体与小组活动、个别指导相融合</a:t>
            </a:r>
          </a:p>
        </p:txBody>
      </p:sp>
      <p:pic>
        <p:nvPicPr>
          <p:cNvPr id="7" name="图片 6" descr="ce7c2a8bb8a8bcb081efe2aba13795af"/>
          <p:cNvPicPr>
            <a:picLocks noChangeAspect="1"/>
          </p:cNvPicPr>
          <p:nvPr/>
        </p:nvPicPr>
        <p:blipFill>
          <a:blip r:embed="rId3" cstate="print"/>
          <a:srcRect l="10870" t="11538" r="12435" b="11782"/>
          <a:stretch>
            <a:fillRect/>
          </a:stretch>
        </p:blipFill>
        <p:spPr>
          <a:xfrm>
            <a:off x="-109183" y="5390866"/>
            <a:ext cx="1508377" cy="1508078"/>
          </a:xfrm>
          <a:prstGeom prst="rect">
            <a:avLst/>
          </a:prstGeom>
        </p:spPr>
      </p:pic>
      <p:sp>
        <p:nvSpPr>
          <p:cNvPr id="8" name="文本框 31"/>
          <p:cNvSpPr txBox="1"/>
          <p:nvPr/>
        </p:nvSpPr>
        <p:spPr>
          <a:xfrm>
            <a:off x="1749245" y="555665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noProof="0" dirty="0" smtClean="0">
                <a:ln>
                  <a:noFill/>
                </a:ln>
                <a:solidFill>
                  <a:srgbClr val="006665"/>
                </a:solidFill>
                <a:uLnTx/>
                <a:uFillTx/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集体活动</a:t>
            </a:r>
            <a:endParaRPr lang="zh-CN" altLang="en-US" sz="2000" noProof="0" dirty="0">
              <a:ln>
                <a:noFill/>
              </a:ln>
              <a:solidFill>
                <a:srgbClr val="006665"/>
              </a:solidFill>
              <a:uLnTx/>
              <a:uFillTx/>
              <a:latin typeface="方正少儿简体" charset="-122"/>
              <a:ea typeface="方正少儿简体" charset="-122"/>
              <a:cs typeface="Segoe UI Semilight" panose="020B0402040204020203" charset="0"/>
              <a:sym typeface="+mn-ea"/>
            </a:endParaRPr>
          </a:p>
        </p:txBody>
      </p:sp>
      <p:sp>
        <p:nvSpPr>
          <p:cNvPr id="9" name="文本框 31"/>
          <p:cNvSpPr txBox="1"/>
          <p:nvPr/>
        </p:nvSpPr>
        <p:spPr>
          <a:xfrm>
            <a:off x="5818552" y="549069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noProof="0" dirty="0" smtClean="0">
                <a:ln>
                  <a:noFill/>
                </a:ln>
                <a:solidFill>
                  <a:srgbClr val="006665"/>
                </a:solidFill>
                <a:uLnTx/>
                <a:uFillTx/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小组活动</a:t>
            </a:r>
            <a:endParaRPr lang="zh-CN" altLang="en-US" sz="2000" noProof="0" dirty="0">
              <a:ln>
                <a:noFill/>
              </a:ln>
              <a:solidFill>
                <a:srgbClr val="006665"/>
              </a:solidFill>
              <a:uLnTx/>
              <a:uFillTx/>
              <a:latin typeface="方正少儿简体" charset="-122"/>
              <a:ea typeface="方正少儿简体" charset="-122"/>
              <a:cs typeface="Segoe UI Semilight" panose="020B0402040204020203" charset="0"/>
              <a:sym typeface="+mn-ea"/>
            </a:endParaRPr>
          </a:p>
        </p:txBody>
      </p:sp>
      <p:sp>
        <p:nvSpPr>
          <p:cNvPr id="10" name="文本框 31"/>
          <p:cNvSpPr txBox="1"/>
          <p:nvPr/>
        </p:nvSpPr>
        <p:spPr>
          <a:xfrm>
            <a:off x="9915156" y="557485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noProof="0" dirty="0" smtClean="0">
                <a:ln>
                  <a:noFill/>
                </a:ln>
                <a:solidFill>
                  <a:srgbClr val="006665"/>
                </a:solidFill>
                <a:uLnTx/>
                <a:uFillTx/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个别指导</a:t>
            </a:r>
            <a:endParaRPr lang="zh-CN" altLang="en-US" sz="2000" noProof="0" dirty="0">
              <a:ln>
                <a:noFill/>
              </a:ln>
              <a:solidFill>
                <a:srgbClr val="006665"/>
              </a:solidFill>
              <a:uLnTx/>
              <a:uFillTx/>
              <a:latin typeface="方正少儿简体" charset="-122"/>
              <a:ea typeface="方正少儿简体" charset="-122"/>
              <a:cs typeface="Segoe UI Semilight" panose="020B0402040204020203" charset="0"/>
              <a:sym typeface="+mn-ea"/>
            </a:endParaRPr>
          </a:p>
        </p:txBody>
      </p:sp>
      <p:pic>
        <p:nvPicPr>
          <p:cNvPr id="12" name="图片 11" descr="IMG_1388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4885" y="1965279"/>
            <a:ext cx="3757682" cy="2818261"/>
          </a:xfrm>
          <a:prstGeom prst="rect">
            <a:avLst/>
          </a:prstGeom>
        </p:spPr>
      </p:pic>
      <p:pic>
        <p:nvPicPr>
          <p:cNvPr id="14" name="图片 13" descr="IMG_11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4620" y="1808328"/>
            <a:ext cx="3757684" cy="2818263"/>
          </a:xfrm>
          <a:prstGeom prst="rect">
            <a:avLst/>
          </a:prstGeom>
        </p:spPr>
      </p:pic>
      <p:pic>
        <p:nvPicPr>
          <p:cNvPr id="18" name="图片 17" descr="IMG_1127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25218" y="1787856"/>
            <a:ext cx="3384644" cy="2538483"/>
          </a:xfrm>
          <a:prstGeom prst="rect">
            <a:avLst/>
          </a:prstGeom>
        </p:spPr>
      </p:pic>
      <p:pic>
        <p:nvPicPr>
          <p:cNvPr id="1026" name="Picture 2" descr="D:\西苑小3班\毛毛虫生成\区域：毛毛虫\IMG_19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3760" y="1845858"/>
            <a:ext cx="3616658" cy="2712494"/>
          </a:xfrm>
          <a:prstGeom prst="rect">
            <a:avLst/>
          </a:prstGeom>
          <a:noFill/>
        </p:spPr>
      </p:pic>
      <p:pic>
        <p:nvPicPr>
          <p:cNvPr id="16" name="图片 15" descr="593CF454E00C753AA40DEA2DC1A7F1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44620" y="1883391"/>
            <a:ext cx="3757684" cy="2818263"/>
          </a:xfrm>
          <a:prstGeom prst="rect">
            <a:avLst/>
          </a:prstGeom>
        </p:spPr>
      </p:pic>
      <p:pic>
        <p:nvPicPr>
          <p:cNvPr id="17" name="图片 16" descr="A0B707DDC9DB8CA85D5F3BE98AD0AB3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02471" y="1862919"/>
            <a:ext cx="3502924" cy="2627193"/>
          </a:xfrm>
          <a:prstGeom prst="rect">
            <a:avLst/>
          </a:prstGeom>
        </p:spPr>
      </p:pic>
      <p:pic>
        <p:nvPicPr>
          <p:cNvPr id="19" name="图片 18" descr="IMG_114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4883" y="2033516"/>
            <a:ext cx="3803178" cy="28523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8452" y="302886"/>
            <a:ext cx="11608435" cy="63061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12725" y="568960"/>
            <a:ext cx="310515" cy="564515"/>
          </a:xfrm>
          <a:prstGeom prst="rect">
            <a:avLst/>
          </a:prstGeom>
          <a:solidFill>
            <a:srgbClr val="006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27"/>
          <p:cNvSpPr txBox="1"/>
          <p:nvPr/>
        </p:nvSpPr>
        <p:spPr>
          <a:xfrm>
            <a:off x="277579" y="368006"/>
            <a:ext cx="10886290" cy="574675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zh-CN" altLang="zh-CN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（</a:t>
            </a:r>
            <a:r>
              <a:rPr lang="zh-CN" altLang="en-US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四</a:t>
            </a:r>
            <a:r>
              <a:rPr lang="zh-CN" altLang="zh-CN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）</a:t>
            </a:r>
            <a:r>
              <a:rPr lang="zh-CN" altLang="zh-CN" sz="2800" b="1" dirty="0" smtClean="0"/>
              <a:t> </a:t>
            </a:r>
            <a:r>
              <a:rPr lang="zh-CN" altLang="en-US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及时奖励，激发幼儿积极性</a:t>
            </a:r>
            <a:endParaRPr lang="zh-CN" altLang="zh-CN" sz="2800" b="1" kern="0" dirty="0" smtClean="0">
              <a:solidFill>
                <a:srgbClr val="006665"/>
              </a:solidFill>
              <a:latin typeface="方正少儿简体" panose="03000509000000000000" charset="-122"/>
              <a:ea typeface="方正少儿简体" panose="03000509000000000000" charset="-122"/>
              <a:sym typeface="+mn-ea"/>
            </a:endParaRPr>
          </a:p>
        </p:txBody>
      </p:sp>
      <p:pic>
        <p:nvPicPr>
          <p:cNvPr id="11" name="图片 10" descr="汁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09724" y="0"/>
            <a:ext cx="1682276" cy="2051401"/>
          </a:xfrm>
          <a:prstGeom prst="rect">
            <a:avLst/>
          </a:prstGeom>
        </p:spPr>
      </p:pic>
      <p:pic>
        <p:nvPicPr>
          <p:cNvPr id="6" name="图片 5" descr="9A3C86FB48D78E50B80309E44C76CD6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8651" y="1282888"/>
            <a:ext cx="5568286" cy="41762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8452" y="289238"/>
            <a:ext cx="11608435" cy="63061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12725" y="568960"/>
            <a:ext cx="310515" cy="564515"/>
          </a:xfrm>
          <a:prstGeom prst="rect">
            <a:avLst/>
          </a:prstGeom>
          <a:solidFill>
            <a:srgbClr val="006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27"/>
          <p:cNvSpPr txBox="1"/>
          <p:nvPr/>
        </p:nvSpPr>
        <p:spPr>
          <a:xfrm>
            <a:off x="277579" y="368006"/>
            <a:ext cx="10886290" cy="574675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zh-CN" altLang="zh-CN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（</a:t>
            </a:r>
            <a:r>
              <a:rPr lang="zh-CN" altLang="en-US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五</a:t>
            </a:r>
            <a:r>
              <a:rPr lang="zh-CN" altLang="zh-CN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）</a:t>
            </a:r>
            <a:r>
              <a:rPr lang="zh-CN" altLang="zh-CN" sz="2800" dirty="0" smtClean="0"/>
              <a:t> </a:t>
            </a:r>
            <a:r>
              <a:rPr lang="zh-CN" altLang="en-US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家园共育</a:t>
            </a:r>
            <a:endParaRPr lang="zh-CN" altLang="zh-CN" sz="2800" b="1" kern="0" dirty="0" smtClean="0">
              <a:solidFill>
                <a:srgbClr val="006665"/>
              </a:solidFill>
              <a:latin typeface="方正少儿简体" panose="03000509000000000000" charset="-122"/>
              <a:ea typeface="方正少儿简体" panose="03000509000000000000" charset="-122"/>
              <a:sym typeface="+mn-ea"/>
            </a:endParaRPr>
          </a:p>
        </p:txBody>
      </p:sp>
      <p:pic>
        <p:nvPicPr>
          <p:cNvPr id="11" name="图片 10" descr="汁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09724" y="0"/>
            <a:ext cx="1682276" cy="2051401"/>
          </a:xfrm>
          <a:prstGeom prst="rect">
            <a:avLst/>
          </a:prstGeom>
        </p:spPr>
      </p:pic>
      <p:pic>
        <p:nvPicPr>
          <p:cNvPr id="7" name="图片 6" descr="$7P_4@I[L9IICL$5VP7HQ5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9972" y="670124"/>
            <a:ext cx="2414615" cy="3219487"/>
          </a:xfrm>
          <a:prstGeom prst="rect">
            <a:avLst/>
          </a:prstGeom>
        </p:spPr>
      </p:pic>
      <p:pic>
        <p:nvPicPr>
          <p:cNvPr id="8" name="图片 7" descr="微信图片_202205151139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8143" y="1842447"/>
            <a:ext cx="2973506" cy="3964675"/>
          </a:xfrm>
          <a:prstGeom prst="rect">
            <a:avLst/>
          </a:prstGeom>
        </p:spPr>
      </p:pic>
      <p:pic>
        <p:nvPicPr>
          <p:cNvPr id="9" name="图片 8" descr="IMG_9636(20220516-121840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71451" y="2265529"/>
            <a:ext cx="2411034" cy="4286283"/>
          </a:xfrm>
          <a:prstGeom prst="rect">
            <a:avLst/>
          </a:prstGeom>
        </p:spPr>
      </p:pic>
      <p:pic>
        <p:nvPicPr>
          <p:cNvPr id="10" name="图片 9" descr="微信图片_202205151139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8864" y="1006140"/>
            <a:ext cx="2442950" cy="54287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蓝色背景 拷贝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2663190" y="-2678430"/>
            <a:ext cx="6865620" cy="12214860"/>
          </a:xfrm>
          <a:prstGeom prst="rect">
            <a:avLst/>
          </a:prstGeom>
        </p:spPr>
      </p:pic>
      <p:pic>
        <p:nvPicPr>
          <p:cNvPr id="7" name="图片 6" descr="图层 7 拷贝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4825" y="3450590"/>
            <a:ext cx="2118360" cy="3099435"/>
          </a:xfrm>
          <a:prstGeom prst="rect">
            <a:avLst/>
          </a:prstGeom>
        </p:spPr>
      </p:pic>
      <p:pic>
        <p:nvPicPr>
          <p:cNvPr id="8" name="图片 7" descr="图层 28 拷贝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74435" y="542925"/>
            <a:ext cx="155575" cy="235585"/>
          </a:xfrm>
          <a:prstGeom prst="rect">
            <a:avLst/>
          </a:prstGeom>
        </p:spPr>
      </p:pic>
      <p:pic>
        <p:nvPicPr>
          <p:cNvPr id="9" name="图片 8" descr="图层 34 拷贝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558165" y="4427855"/>
            <a:ext cx="2459355" cy="2888615"/>
          </a:xfrm>
          <a:prstGeom prst="rect">
            <a:avLst/>
          </a:prstGeom>
        </p:spPr>
      </p:pic>
      <p:pic>
        <p:nvPicPr>
          <p:cNvPr id="10" name="图片 9" descr="西瓜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5025" y="638175"/>
            <a:ext cx="1011555" cy="1092200"/>
          </a:xfrm>
          <a:prstGeom prst="rect">
            <a:avLst/>
          </a:prstGeom>
        </p:spPr>
      </p:pic>
      <p:pic>
        <p:nvPicPr>
          <p:cNvPr id="11" name="图片 10" descr="汁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86925" y="3891915"/>
            <a:ext cx="2517775" cy="3070225"/>
          </a:xfrm>
          <a:prstGeom prst="rect">
            <a:avLst/>
          </a:prstGeom>
        </p:spPr>
      </p:pic>
      <p:pic>
        <p:nvPicPr>
          <p:cNvPr id="12" name="图片 11" descr="图层 34 拷贝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0500000">
            <a:off x="10763885" y="-466090"/>
            <a:ext cx="1720215" cy="2020570"/>
          </a:xfrm>
          <a:prstGeom prst="rect">
            <a:avLst/>
          </a:prstGeom>
        </p:spPr>
      </p:pic>
      <p:pic>
        <p:nvPicPr>
          <p:cNvPr id="13" name="图片 12" descr="图层 7 拷贝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86315" y="237490"/>
            <a:ext cx="2118360" cy="3099435"/>
          </a:xfrm>
          <a:prstGeom prst="rect">
            <a:avLst/>
          </a:prstGeom>
        </p:spPr>
      </p:pic>
      <p:pic>
        <p:nvPicPr>
          <p:cNvPr id="14" name="图片 13" descr="图层 28 拷贝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1080" y="2559050"/>
            <a:ext cx="155575" cy="235585"/>
          </a:xfrm>
          <a:prstGeom prst="rect">
            <a:avLst/>
          </a:prstGeom>
        </p:spPr>
      </p:pic>
      <p:pic>
        <p:nvPicPr>
          <p:cNvPr id="15" name="图片 14" descr="图层 28 拷贝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250" y="237490"/>
            <a:ext cx="155575" cy="235585"/>
          </a:xfrm>
          <a:prstGeom prst="rect">
            <a:avLst/>
          </a:prstGeom>
        </p:spPr>
      </p:pic>
      <p:pic>
        <p:nvPicPr>
          <p:cNvPr id="16" name="图片 15" descr="图层 28 拷贝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61470" y="4625975"/>
            <a:ext cx="155575" cy="23558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770120" y="1108075"/>
            <a:ext cx="1659890" cy="2906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960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</a:rPr>
              <a:t>谢谢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043295" y="2794635"/>
            <a:ext cx="1290320" cy="22231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</a:rPr>
              <a:t>观看</a:t>
            </a:r>
          </a:p>
        </p:txBody>
      </p:sp>
      <p:cxnSp>
        <p:nvCxnSpPr>
          <p:cNvPr id="27" name="直接连接符 26"/>
          <p:cNvCxnSpPr/>
          <p:nvPr/>
        </p:nvCxnSpPr>
        <p:spPr>
          <a:xfrm flipH="1">
            <a:off x="6430010" y="1335405"/>
            <a:ext cx="903605" cy="521970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4073525" y="3492500"/>
            <a:ext cx="903605" cy="521970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6274435" y="5240020"/>
            <a:ext cx="567690" cy="328295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4582160" y="2836545"/>
            <a:ext cx="394970" cy="228600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7333615" y="2929890"/>
            <a:ext cx="775335" cy="448945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 descr="图层 28 拷贝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6585" y="2694305"/>
            <a:ext cx="155575" cy="235585"/>
          </a:xfrm>
          <a:prstGeom prst="rect">
            <a:avLst/>
          </a:prstGeom>
        </p:spPr>
      </p:pic>
      <p:pic>
        <p:nvPicPr>
          <p:cNvPr id="35" name="图片 34" descr="图层 28 拷贝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61200" y="4903470"/>
            <a:ext cx="325120" cy="492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 拷贝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825" y="3450590"/>
            <a:ext cx="2118360" cy="3099435"/>
          </a:xfrm>
          <a:prstGeom prst="rect">
            <a:avLst/>
          </a:prstGeom>
        </p:spPr>
      </p:pic>
      <p:pic>
        <p:nvPicPr>
          <p:cNvPr id="9" name="图片 8" descr="图层 34 拷贝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58165" y="4427855"/>
            <a:ext cx="2459355" cy="28886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05510" y="832807"/>
            <a:ext cx="10380980" cy="51644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汁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86925" y="3891915"/>
            <a:ext cx="2517775" cy="3070225"/>
          </a:xfrm>
          <a:prstGeom prst="rect">
            <a:avLst/>
          </a:prstGeom>
        </p:spPr>
      </p:pic>
      <p:pic>
        <p:nvPicPr>
          <p:cNvPr id="12" name="图片 11" descr="图层 34 拷贝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500000">
            <a:off x="10016490" y="-433705"/>
            <a:ext cx="2509520" cy="2947670"/>
          </a:xfrm>
          <a:prstGeom prst="rect">
            <a:avLst/>
          </a:prstGeom>
        </p:spPr>
      </p:pic>
      <p:pic>
        <p:nvPicPr>
          <p:cNvPr id="13" name="图片 12" descr="图层 7 拷贝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86315" y="237490"/>
            <a:ext cx="2118360" cy="3099435"/>
          </a:xfrm>
          <a:prstGeom prst="rect">
            <a:avLst/>
          </a:prstGeom>
        </p:spPr>
      </p:pic>
      <p:pic>
        <p:nvPicPr>
          <p:cNvPr id="14" name="图片 13" descr="图层 28 拷贝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1080" y="2559050"/>
            <a:ext cx="155575" cy="235585"/>
          </a:xfrm>
          <a:prstGeom prst="rect">
            <a:avLst/>
          </a:prstGeom>
        </p:spPr>
      </p:pic>
      <p:pic>
        <p:nvPicPr>
          <p:cNvPr id="15" name="图片 14" descr="图层 28 拷贝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250" y="237490"/>
            <a:ext cx="155575" cy="235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90160" y="1187450"/>
            <a:ext cx="201168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7200" dirty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</a:rPr>
              <a:t>目录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334406" y="2583985"/>
            <a:ext cx="5355504" cy="574675"/>
          </a:xfrm>
          <a:prstGeom prst="rect">
            <a:avLst/>
          </a:prstGeom>
          <a:noFill/>
        </p:spPr>
        <p:txBody>
          <a:bodyPr anchor="ctr"/>
          <a:lstStyle/>
          <a:p>
            <a:pPr lvl="0"/>
            <a:r>
              <a:rPr lang="zh-CN" altLang="zh-CN" sz="36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自主进餐现状</a:t>
            </a:r>
            <a:endParaRPr lang="zh-CN" altLang="zh-CN" sz="3600" b="1" kern="0" dirty="0">
              <a:solidFill>
                <a:srgbClr val="006665"/>
              </a:solidFill>
              <a:latin typeface="方正少儿简体" panose="03000509000000000000" charset="-122"/>
              <a:ea typeface="方正少儿简体" panose="03000509000000000000" charset="-122"/>
              <a:sym typeface="+mn-ea"/>
            </a:endParaRPr>
          </a:p>
        </p:txBody>
      </p:sp>
      <p:pic>
        <p:nvPicPr>
          <p:cNvPr id="25" name="图片 24" descr="西瓜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3763654">
            <a:off x="3138842" y="2402361"/>
            <a:ext cx="936040" cy="101056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64446" y="2709697"/>
            <a:ext cx="763270" cy="5746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方正少儿简体" panose="03000509000000000000" charset="-122"/>
              <a:ea typeface="方正少儿简体" panose="03000509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02645" y="3880589"/>
            <a:ext cx="4877832" cy="574675"/>
          </a:xfrm>
          <a:prstGeom prst="rect">
            <a:avLst/>
          </a:prstGeom>
          <a:noFill/>
        </p:spPr>
        <p:txBody>
          <a:bodyPr anchor="ctr"/>
          <a:lstStyle/>
          <a:p>
            <a:pPr lvl="0" fontAlgn="t">
              <a:defRPr/>
            </a:pP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5"/>
                </a:solidFill>
                <a:effectLst/>
                <a:uLnTx/>
                <a:uFillTx/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我们的支持与策略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6665"/>
              </a:solidFill>
              <a:effectLst/>
              <a:uLnTx/>
              <a:uFillTx/>
              <a:latin typeface="方正少儿简体" panose="03000509000000000000" charset="-122"/>
              <a:ea typeface="方正少儿简体" panose="03000509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09854" y="3610515"/>
            <a:ext cx="763270" cy="5746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600" i="0" u="none" strike="noStrike" kern="0" cap="none" spc="0" normalizeH="0" baseline="0" noProof="0" dirty="0">
              <a:ln>
                <a:noFill/>
              </a:ln>
              <a:solidFill>
                <a:srgbClr val="006665"/>
              </a:solidFill>
              <a:effectLst/>
              <a:uLnTx/>
              <a:uFillTx/>
              <a:latin typeface="方正少儿简体" panose="03000509000000000000" charset="-122"/>
              <a:ea typeface="方正少儿简体" panose="03000509000000000000" charset="-122"/>
              <a:sym typeface="+mn-ea"/>
            </a:endParaRPr>
          </a:p>
        </p:txBody>
      </p:sp>
      <p:pic>
        <p:nvPicPr>
          <p:cNvPr id="26" name="图片 25" descr="西瓜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3400375">
            <a:off x="3234277" y="3704818"/>
            <a:ext cx="916089" cy="9890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 拷贝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825" y="3450590"/>
            <a:ext cx="2118360" cy="3099435"/>
          </a:xfrm>
          <a:prstGeom prst="rect">
            <a:avLst/>
          </a:prstGeom>
        </p:spPr>
      </p:pic>
      <p:pic>
        <p:nvPicPr>
          <p:cNvPr id="8" name="图片 7" descr="图层 28 拷贝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2015" y="621030"/>
            <a:ext cx="155575" cy="235585"/>
          </a:xfrm>
          <a:prstGeom prst="rect">
            <a:avLst/>
          </a:prstGeom>
        </p:spPr>
      </p:pic>
      <p:pic>
        <p:nvPicPr>
          <p:cNvPr id="9" name="图片 8" descr="图层 34 拷贝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58165" y="4427855"/>
            <a:ext cx="2459355" cy="2888615"/>
          </a:xfrm>
          <a:prstGeom prst="rect">
            <a:avLst/>
          </a:prstGeom>
        </p:spPr>
      </p:pic>
      <p:pic>
        <p:nvPicPr>
          <p:cNvPr id="11" name="图片 10" descr="汁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86925" y="3891915"/>
            <a:ext cx="2517775" cy="3070225"/>
          </a:xfrm>
          <a:prstGeom prst="rect">
            <a:avLst/>
          </a:prstGeom>
        </p:spPr>
      </p:pic>
      <p:pic>
        <p:nvPicPr>
          <p:cNvPr id="12" name="图片 11" descr="图层 34 拷贝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500000">
            <a:off x="10763885" y="-466090"/>
            <a:ext cx="1720215" cy="2020570"/>
          </a:xfrm>
          <a:prstGeom prst="rect">
            <a:avLst/>
          </a:prstGeom>
        </p:spPr>
      </p:pic>
      <p:pic>
        <p:nvPicPr>
          <p:cNvPr id="13" name="图片 12" descr="图层 7 拷贝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86315" y="237490"/>
            <a:ext cx="2118360" cy="3099435"/>
          </a:xfrm>
          <a:prstGeom prst="rect">
            <a:avLst/>
          </a:prstGeom>
        </p:spPr>
      </p:pic>
      <p:pic>
        <p:nvPicPr>
          <p:cNvPr id="14" name="图片 13" descr="图层 28 拷贝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1080" y="2559050"/>
            <a:ext cx="155575" cy="235585"/>
          </a:xfrm>
          <a:prstGeom prst="rect">
            <a:avLst/>
          </a:prstGeom>
        </p:spPr>
      </p:pic>
      <p:pic>
        <p:nvPicPr>
          <p:cNvPr id="15" name="图片 14" descr="图层 28 拷贝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250" y="237490"/>
            <a:ext cx="155575" cy="235585"/>
          </a:xfrm>
          <a:prstGeom prst="rect">
            <a:avLst/>
          </a:prstGeom>
        </p:spPr>
      </p:pic>
      <p:pic>
        <p:nvPicPr>
          <p:cNvPr id="16" name="图片 15" descr="图层 28 拷贝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61470" y="4625975"/>
            <a:ext cx="155575" cy="235585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 flipH="1">
            <a:off x="7495540" y="2923540"/>
            <a:ext cx="903605" cy="521970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5962015" y="5318125"/>
            <a:ext cx="567690" cy="328295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6179185" y="1579880"/>
            <a:ext cx="394970" cy="228600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4753610" y="3755390"/>
            <a:ext cx="775335" cy="448945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 descr="图层 28 拷贝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165" y="2772410"/>
            <a:ext cx="155575" cy="235585"/>
          </a:xfrm>
          <a:prstGeom prst="rect">
            <a:avLst/>
          </a:prstGeom>
        </p:spPr>
      </p:pic>
      <p:pic>
        <p:nvPicPr>
          <p:cNvPr id="35" name="图片 34" descr="图层 28 拷贝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03825" y="3477895"/>
            <a:ext cx="325120" cy="492125"/>
          </a:xfrm>
          <a:prstGeom prst="rect">
            <a:avLst/>
          </a:prstGeom>
        </p:spPr>
      </p:pic>
      <p:sp>
        <p:nvSpPr>
          <p:cNvPr id="24" name="文本框 27"/>
          <p:cNvSpPr txBox="1"/>
          <p:nvPr/>
        </p:nvSpPr>
        <p:spPr>
          <a:xfrm>
            <a:off x="0" y="2174551"/>
            <a:ext cx="12192000" cy="574675"/>
          </a:xfrm>
          <a:prstGeom prst="rect">
            <a:avLst/>
          </a:prstGeom>
          <a:noFill/>
        </p:spPr>
        <p:txBody>
          <a:bodyPr anchor="ctr"/>
          <a:lstStyle/>
          <a:p>
            <a:pPr lvl="0" algn="ctr"/>
            <a:r>
              <a:rPr lang="zh-CN" altLang="en-US" sz="4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一、</a:t>
            </a:r>
            <a:r>
              <a:rPr lang="zh-CN" altLang="zh-CN" sz="4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自主进餐现状</a:t>
            </a:r>
            <a:endParaRPr lang="zh-CN" altLang="zh-CN" sz="4800" b="1" kern="0" dirty="0">
              <a:solidFill>
                <a:srgbClr val="006665"/>
              </a:solidFill>
              <a:latin typeface="方正少儿简体" panose="03000509000000000000" charset="-122"/>
              <a:ea typeface="方正少儿简体" panose="03000509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2100" y="247650"/>
            <a:ext cx="11608435" cy="63061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23239" y="436245"/>
            <a:ext cx="4089703" cy="574675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zh-CN" altLang="zh-CN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（一）独立进餐困难</a:t>
            </a:r>
            <a:endParaRPr lang="zh-CN" altLang="zh-CN" sz="2800" b="1" kern="0" dirty="0">
              <a:solidFill>
                <a:srgbClr val="006665"/>
              </a:solidFill>
              <a:latin typeface="方正少儿简体" panose="03000509000000000000" charset="-122"/>
              <a:ea typeface="方正少儿简体" panose="03000509000000000000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2725" y="568960"/>
            <a:ext cx="310515" cy="564515"/>
          </a:xfrm>
          <a:prstGeom prst="rect">
            <a:avLst/>
          </a:prstGeom>
          <a:solidFill>
            <a:srgbClr val="006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31"/>
          <p:cNvSpPr txBox="1"/>
          <p:nvPr/>
        </p:nvSpPr>
        <p:spPr>
          <a:xfrm>
            <a:off x="957675" y="1039251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noProof="0" dirty="0" smtClean="0">
                <a:solidFill>
                  <a:srgbClr val="006665"/>
                </a:solidFill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部分</a:t>
            </a:r>
            <a:r>
              <a:rPr lang="zh-CN" altLang="en-US" sz="2000" noProof="0" dirty="0" smtClean="0">
                <a:ln>
                  <a:noFill/>
                </a:ln>
                <a:solidFill>
                  <a:srgbClr val="006665"/>
                </a:solidFill>
                <a:uLnTx/>
                <a:uFillTx/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不会正确使用勺子用餐</a:t>
            </a:r>
            <a:endParaRPr lang="zh-CN" altLang="en-US" sz="2000" noProof="0" dirty="0">
              <a:ln>
                <a:noFill/>
              </a:ln>
              <a:solidFill>
                <a:srgbClr val="006665"/>
              </a:solidFill>
              <a:uLnTx/>
              <a:uFillTx/>
              <a:latin typeface="方正少儿简体" charset="-122"/>
              <a:ea typeface="方正少儿简体" charset="-122"/>
              <a:cs typeface="Segoe UI Semilight" panose="020B0402040204020203" charset="0"/>
              <a:sym typeface="+mn-ea"/>
            </a:endParaRPr>
          </a:p>
        </p:txBody>
      </p:sp>
      <p:pic>
        <p:nvPicPr>
          <p:cNvPr id="7" name="图片 6" descr="IMG_9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020" y="1501254"/>
            <a:ext cx="4167117" cy="3125338"/>
          </a:xfrm>
          <a:prstGeom prst="rect">
            <a:avLst/>
          </a:prstGeom>
        </p:spPr>
      </p:pic>
      <p:sp>
        <p:nvSpPr>
          <p:cNvPr id="9" name="文本框 31"/>
          <p:cNvSpPr txBox="1"/>
          <p:nvPr/>
        </p:nvSpPr>
        <p:spPr>
          <a:xfrm>
            <a:off x="7715591" y="101423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noProof="0" dirty="0" smtClean="0">
                <a:ln>
                  <a:noFill/>
                </a:ln>
                <a:solidFill>
                  <a:srgbClr val="006665"/>
                </a:solidFill>
                <a:uLnTx/>
                <a:uFillTx/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挑食偏食</a:t>
            </a:r>
            <a:endParaRPr lang="zh-CN" altLang="en-US" sz="2000" noProof="0" dirty="0">
              <a:ln>
                <a:noFill/>
              </a:ln>
              <a:solidFill>
                <a:srgbClr val="006665"/>
              </a:solidFill>
              <a:uLnTx/>
              <a:uFillTx/>
              <a:latin typeface="方正少儿简体" charset="-122"/>
              <a:ea typeface="方正少儿简体" charset="-122"/>
              <a:cs typeface="Segoe UI Semilight" panose="020B0402040204020203" charset="0"/>
              <a:sym typeface="+mn-ea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536887" y="4817176"/>
            <a:ext cx="5345298" cy="574675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zh-CN" altLang="zh-CN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（</a:t>
            </a:r>
            <a:r>
              <a:rPr lang="zh-CN" altLang="en-US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二</a:t>
            </a:r>
            <a:r>
              <a:rPr lang="zh-CN" altLang="zh-CN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）</a:t>
            </a:r>
            <a:r>
              <a:rPr lang="zh-CN" altLang="en-US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缺乏良好的卫生习惯</a:t>
            </a:r>
            <a:endParaRPr lang="zh-CN" altLang="zh-CN" sz="2800" b="1" kern="0" dirty="0">
              <a:solidFill>
                <a:srgbClr val="006665"/>
              </a:solidFill>
              <a:latin typeface="方正少儿简体" panose="03000509000000000000" charset="-122"/>
              <a:ea typeface="方正少儿简体" panose="03000509000000000000" charset="-122"/>
              <a:sym typeface="+mn-ea"/>
            </a:endParaRPr>
          </a:p>
        </p:txBody>
      </p:sp>
      <p:sp>
        <p:nvSpPr>
          <p:cNvPr id="11" name="文本框 31"/>
          <p:cNvSpPr txBox="1"/>
          <p:nvPr/>
        </p:nvSpPr>
        <p:spPr>
          <a:xfrm>
            <a:off x="641445" y="5323388"/>
            <a:ext cx="9253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6665"/>
                </a:solidFill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1</a:t>
            </a:r>
            <a:r>
              <a:rPr lang="zh-CN" altLang="zh-CN" sz="2400" dirty="0" smtClean="0">
                <a:solidFill>
                  <a:srgbClr val="006665"/>
                </a:solidFill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、进餐过程中不专注，喜欢一边吃饭一边玩。</a:t>
            </a:r>
          </a:p>
          <a:p>
            <a:r>
              <a:rPr lang="en-US" altLang="zh-CN" sz="2400" dirty="0" smtClean="0">
                <a:solidFill>
                  <a:srgbClr val="006665"/>
                </a:solidFill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2</a:t>
            </a:r>
            <a:r>
              <a:rPr lang="zh-CN" altLang="zh-CN" sz="2400" dirty="0" smtClean="0">
                <a:solidFill>
                  <a:srgbClr val="006665"/>
                </a:solidFill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、餐具取放时不能做到轻拿轻放</a:t>
            </a:r>
            <a:r>
              <a:rPr lang="zh-CN" altLang="en-US" sz="2400" dirty="0" smtClean="0">
                <a:solidFill>
                  <a:srgbClr val="006665"/>
                </a:solidFill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；</a:t>
            </a:r>
            <a:r>
              <a:rPr lang="zh-CN" altLang="zh-CN" sz="2400" dirty="0" smtClean="0">
                <a:solidFill>
                  <a:srgbClr val="006665"/>
                </a:solidFill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用餐结束后会忘记漱口擦嘴巴。</a:t>
            </a:r>
            <a:endParaRPr lang="zh-CN" altLang="en-US" sz="2400" dirty="0">
              <a:solidFill>
                <a:srgbClr val="006665"/>
              </a:solidFill>
              <a:latin typeface="方正少儿简体" charset="-122"/>
              <a:ea typeface="方正少儿简体" charset="-122"/>
              <a:cs typeface="Segoe UI Semilight" panose="020B0402040204020203" charset="0"/>
              <a:sym typeface="+mn-ea"/>
            </a:endParaRPr>
          </a:p>
        </p:txBody>
      </p:sp>
      <p:pic>
        <p:nvPicPr>
          <p:cNvPr id="12" name="图片 11" descr="IMG_9643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46209" y="1473957"/>
            <a:ext cx="4444622" cy="33334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2100" y="275590"/>
            <a:ext cx="11608435" cy="63061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12725" y="568960"/>
            <a:ext cx="310515" cy="564515"/>
          </a:xfrm>
          <a:prstGeom prst="rect">
            <a:avLst/>
          </a:prstGeom>
          <a:solidFill>
            <a:srgbClr val="006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ce7c2a8bb8a8bcb081efe2aba13795af"/>
          <p:cNvPicPr>
            <a:picLocks noChangeAspect="1"/>
          </p:cNvPicPr>
          <p:nvPr/>
        </p:nvPicPr>
        <p:blipFill>
          <a:blip r:embed="rId3" cstate="print"/>
          <a:srcRect l="10870" t="11538" r="12435" b="11782"/>
          <a:stretch>
            <a:fillRect/>
          </a:stretch>
        </p:blipFill>
        <p:spPr>
          <a:xfrm>
            <a:off x="10738225" y="0"/>
            <a:ext cx="1453775" cy="1453487"/>
          </a:xfrm>
          <a:prstGeom prst="rect">
            <a:avLst/>
          </a:prstGeom>
        </p:spPr>
      </p:pic>
      <p:sp>
        <p:nvSpPr>
          <p:cNvPr id="20" name="文本框 27"/>
          <p:cNvSpPr txBox="1"/>
          <p:nvPr/>
        </p:nvSpPr>
        <p:spPr>
          <a:xfrm>
            <a:off x="523239" y="436245"/>
            <a:ext cx="5345298" cy="574675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zh-CN" altLang="zh-CN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（</a:t>
            </a:r>
            <a:r>
              <a:rPr lang="zh-CN" altLang="en-US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三</a:t>
            </a:r>
            <a:r>
              <a:rPr lang="zh-CN" altLang="zh-CN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）</a:t>
            </a:r>
            <a:r>
              <a:rPr lang="zh-CN" altLang="en-US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幼儿的能力存在明显差异</a:t>
            </a:r>
            <a:endParaRPr lang="zh-CN" altLang="zh-CN" sz="2800" b="1" kern="0" dirty="0">
              <a:solidFill>
                <a:srgbClr val="006665"/>
              </a:solidFill>
              <a:latin typeface="方正少儿简体" panose="03000509000000000000" charset="-122"/>
              <a:ea typeface="方正少儿简体" panose="03000509000000000000" charset="-122"/>
              <a:sym typeface="+mn-ea"/>
            </a:endParaRPr>
          </a:p>
        </p:txBody>
      </p:sp>
      <p:pic>
        <p:nvPicPr>
          <p:cNvPr id="22" name="图片 21" descr="IMG_9607(20220515-10560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5480" y="1910684"/>
            <a:ext cx="4587446" cy="3439237"/>
          </a:xfrm>
          <a:prstGeom prst="rect">
            <a:avLst/>
          </a:prstGeom>
        </p:spPr>
      </p:pic>
      <p:pic>
        <p:nvPicPr>
          <p:cNvPr id="10" name="图片 9" descr="A0B707DDC9DB8CA85D5F3BE98AD0AB3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466" y="1897039"/>
            <a:ext cx="4549254" cy="3411940"/>
          </a:xfrm>
          <a:prstGeom prst="rect">
            <a:avLst/>
          </a:prstGeom>
        </p:spPr>
      </p:pic>
      <p:pic>
        <p:nvPicPr>
          <p:cNvPr id="11" name="图片 10" descr="图层 34 拷贝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65760" y="5203730"/>
            <a:ext cx="1640840" cy="19272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 拷贝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825" y="3450590"/>
            <a:ext cx="2118360" cy="3099435"/>
          </a:xfrm>
          <a:prstGeom prst="rect">
            <a:avLst/>
          </a:prstGeom>
        </p:spPr>
      </p:pic>
      <p:pic>
        <p:nvPicPr>
          <p:cNvPr id="8" name="图片 7" descr="图层 28 拷贝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2015" y="621030"/>
            <a:ext cx="155575" cy="235585"/>
          </a:xfrm>
          <a:prstGeom prst="rect">
            <a:avLst/>
          </a:prstGeom>
        </p:spPr>
      </p:pic>
      <p:pic>
        <p:nvPicPr>
          <p:cNvPr id="9" name="图片 8" descr="图层 34 拷贝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58165" y="4427855"/>
            <a:ext cx="2459355" cy="2888615"/>
          </a:xfrm>
          <a:prstGeom prst="rect">
            <a:avLst/>
          </a:prstGeom>
        </p:spPr>
      </p:pic>
      <p:pic>
        <p:nvPicPr>
          <p:cNvPr id="11" name="图片 10" descr="汁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86925" y="3891915"/>
            <a:ext cx="2517775" cy="3070225"/>
          </a:xfrm>
          <a:prstGeom prst="rect">
            <a:avLst/>
          </a:prstGeom>
        </p:spPr>
      </p:pic>
      <p:pic>
        <p:nvPicPr>
          <p:cNvPr id="12" name="图片 11" descr="图层 34 拷贝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500000">
            <a:off x="10763885" y="-466090"/>
            <a:ext cx="1720215" cy="2020570"/>
          </a:xfrm>
          <a:prstGeom prst="rect">
            <a:avLst/>
          </a:prstGeom>
        </p:spPr>
      </p:pic>
      <p:pic>
        <p:nvPicPr>
          <p:cNvPr id="13" name="图片 12" descr="图层 7 拷贝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86315" y="237490"/>
            <a:ext cx="2118360" cy="3099435"/>
          </a:xfrm>
          <a:prstGeom prst="rect">
            <a:avLst/>
          </a:prstGeom>
        </p:spPr>
      </p:pic>
      <p:pic>
        <p:nvPicPr>
          <p:cNvPr id="14" name="图片 13" descr="图层 28 拷贝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1080" y="2559050"/>
            <a:ext cx="155575" cy="235585"/>
          </a:xfrm>
          <a:prstGeom prst="rect">
            <a:avLst/>
          </a:prstGeom>
        </p:spPr>
      </p:pic>
      <p:pic>
        <p:nvPicPr>
          <p:cNvPr id="15" name="图片 14" descr="图层 28 拷贝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250" y="237490"/>
            <a:ext cx="155575" cy="235585"/>
          </a:xfrm>
          <a:prstGeom prst="rect">
            <a:avLst/>
          </a:prstGeom>
        </p:spPr>
      </p:pic>
      <p:pic>
        <p:nvPicPr>
          <p:cNvPr id="16" name="图片 15" descr="图层 28 拷贝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61470" y="4625975"/>
            <a:ext cx="155575" cy="235585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 flipH="1">
            <a:off x="7495540" y="2923540"/>
            <a:ext cx="903605" cy="521970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5962015" y="5318125"/>
            <a:ext cx="567690" cy="328295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6179185" y="1579880"/>
            <a:ext cx="394970" cy="228600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4753610" y="3755390"/>
            <a:ext cx="775335" cy="448945"/>
          </a:xfrm>
          <a:prstGeom prst="line">
            <a:avLst/>
          </a:prstGeom>
          <a:ln>
            <a:solidFill>
              <a:srgbClr val="00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 descr="图层 28 拷贝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165" y="2772410"/>
            <a:ext cx="155575" cy="235585"/>
          </a:xfrm>
          <a:prstGeom prst="rect">
            <a:avLst/>
          </a:prstGeom>
        </p:spPr>
      </p:pic>
      <p:pic>
        <p:nvPicPr>
          <p:cNvPr id="35" name="图片 34" descr="图层 28 拷贝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03825" y="3477895"/>
            <a:ext cx="325120" cy="492125"/>
          </a:xfrm>
          <a:prstGeom prst="rect">
            <a:avLst/>
          </a:prstGeom>
        </p:spPr>
      </p:pic>
      <p:sp>
        <p:nvSpPr>
          <p:cNvPr id="24" name="文本框 27"/>
          <p:cNvSpPr txBox="1"/>
          <p:nvPr/>
        </p:nvSpPr>
        <p:spPr>
          <a:xfrm>
            <a:off x="0" y="2201848"/>
            <a:ext cx="12191999" cy="574675"/>
          </a:xfrm>
          <a:prstGeom prst="rect">
            <a:avLst/>
          </a:prstGeom>
          <a:noFill/>
        </p:spPr>
        <p:txBody>
          <a:bodyPr anchor="ctr"/>
          <a:lstStyle/>
          <a:p>
            <a:pPr lvl="0" algn="ctr"/>
            <a:r>
              <a:rPr lang="zh-CN" altLang="en-US" sz="4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二、我们的支持与策略</a:t>
            </a:r>
            <a:endParaRPr lang="zh-CN" altLang="zh-CN" sz="4800" b="1" kern="0" dirty="0">
              <a:solidFill>
                <a:srgbClr val="006665"/>
              </a:solidFill>
              <a:latin typeface="方正少儿简体" panose="03000509000000000000" charset="-122"/>
              <a:ea typeface="方正少儿简体" panose="03000509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2100" y="247650"/>
            <a:ext cx="11608435" cy="63061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77579" y="368006"/>
            <a:ext cx="8156737" cy="574675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zh-CN" altLang="zh-CN" sz="2800" b="1" kern="0" dirty="0" smtClean="0">
                <a:solidFill>
                  <a:srgbClr val="006665"/>
                </a:solidFill>
                <a:latin typeface="方正少儿简体" panose="03000509000000000000" charset="-122"/>
                <a:ea typeface="方正少儿简体" panose="03000509000000000000" charset="-122"/>
                <a:sym typeface="+mn-ea"/>
              </a:rPr>
              <a:t>（一）创设了舒适、温馨的用餐环境</a:t>
            </a:r>
          </a:p>
        </p:txBody>
      </p:sp>
      <p:sp>
        <p:nvSpPr>
          <p:cNvPr id="5" name="矩形 4"/>
          <p:cNvSpPr/>
          <p:nvPr/>
        </p:nvSpPr>
        <p:spPr>
          <a:xfrm>
            <a:off x="212725" y="568960"/>
            <a:ext cx="310515" cy="564515"/>
          </a:xfrm>
          <a:prstGeom prst="rect">
            <a:avLst/>
          </a:prstGeom>
          <a:solidFill>
            <a:srgbClr val="006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31"/>
          <p:cNvSpPr txBox="1"/>
          <p:nvPr/>
        </p:nvSpPr>
        <p:spPr>
          <a:xfrm>
            <a:off x="286603" y="1039251"/>
            <a:ext cx="1155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noProof="0" dirty="0" smtClean="0">
                <a:ln>
                  <a:noFill/>
                </a:ln>
                <a:solidFill>
                  <a:srgbClr val="006665"/>
                </a:solidFill>
                <a:uLnTx/>
                <a:uFillTx/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1</a:t>
            </a:r>
            <a:r>
              <a:rPr lang="zh-CN" altLang="en-US" sz="2400" noProof="0" dirty="0" smtClean="0">
                <a:ln>
                  <a:noFill/>
                </a:ln>
                <a:solidFill>
                  <a:srgbClr val="006665"/>
                </a:solidFill>
                <a:uLnTx/>
                <a:uFillTx/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、</a:t>
            </a:r>
            <a:r>
              <a:rPr lang="zh-CN" altLang="zh-CN" sz="2400" dirty="0" smtClean="0">
                <a:solidFill>
                  <a:srgbClr val="006665"/>
                </a:solidFill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心理环境创设</a:t>
            </a:r>
            <a:r>
              <a:rPr lang="zh-CN" altLang="en-US" sz="2400" dirty="0" smtClean="0">
                <a:solidFill>
                  <a:srgbClr val="006665"/>
                </a:solidFill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：</a:t>
            </a:r>
            <a:r>
              <a:rPr lang="zh-CN" altLang="zh-CN" sz="2400" dirty="0" smtClean="0">
                <a:solidFill>
                  <a:srgbClr val="006665"/>
                </a:solidFill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班级老师在幼儿进餐时会播放一些轻柔的音乐。</a:t>
            </a:r>
            <a:endParaRPr lang="zh-CN" altLang="en-US" sz="2400" dirty="0">
              <a:solidFill>
                <a:srgbClr val="006665"/>
              </a:solidFill>
              <a:latin typeface="方正少儿简体" charset="-122"/>
              <a:ea typeface="方正少儿简体" charset="-122"/>
              <a:cs typeface="Segoe UI Semilight" panose="020B0402040204020203" charset="0"/>
              <a:sym typeface="+mn-ea"/>
            </a:endParaRPr>
          </a:p>
        </p:txBody>
      </p:sp>
      <p:sp>
        <p:nvSpPr>
          <p:cNvPr id="7" name="文本框 31"/>
          <p:cNvSpPr txBox="1"/>
          <p:nvPr/>
        </p:nvSpPr>
        <p:spPr>
          <a:xfrm>
            <a:off x="288878" y="1710267"/>
            <a:ext cx="1155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noProof="0" dirty="0" smtClean="0">
                <a:ln>
                  <a:noFill/>
                </a:ln>
                <a:solidFill>
                  <a:srgbClr val="006665"/>
                </a:solidFill>
                <a:uLnTx/>
                <a:uFillTx/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2</a:t>
            </a:r>
            <a:r>
              <a:rPr lang="zh-CN" altLang="en-US" sz="2400" noProof="0" dirty="0" smtClean="0">
                <a:ln>
                  <a:noFill/>
                </a:ln>
                <a:solidFill>
                  <a:srgbClr val="006665"/>
                </a:solidFill>
                <a:uLnTx/>
                <a:uFillTx/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、物质环境创设：</a:t>
            </a:r>
            <a:endParaRPr lang="zh-CN" altLang="en-US" sz="2400" dirty="0">
              <a:solidFill>
                <a:srgbClr val="006665"/>
              </a:solidFill>
              <a:latin typeface="方正少儿简体" charset="-122"/>
              <a:ea typeface="方正少儿简体" charset="-122"/>
              <a:cs typeface="Segoe UI Semilight" panose="020B0402040204020203" charset="0"/>
              <a:sym typeface="+mn-ea"/>
            </a:endParaRPr>
          </a:p>
        </p:txBody>
      </p:sp>
      <p:pic>
        <p:nvPicPr>
          <p:cNvPr id="8" name="图片 7" descr="IMG_9630(20220516-11354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5588" y="2279179"/>
            <a:ext cx="3024192" cy="3841844"/>
          </a:xfrm>
          <a:prstGeom prst="rect">
            <a:avLst/>
          </a:prstGeom>
        </p:spPr>
      </p:pic>
      <p:pic>
        <p:nvPicPr>
          <p:cNvPr id="9" name="图片 8" descr="4A4CA6418746BFF6A8091B2B96B8C59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474" y="2442950"/>
            <a:ext cx="4612944" cy="3459708"/>
          </a:xfrm>
          <a:prstGeom prst="rect">
            <a:avLst/>
          </a:prstGeom>
        </p:spPr>
      </p:pic>
      <p:pic>
        <p:nvPicPr>
          <p:cNvPr id="10" name="图片 9" descr="6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10150" y="1798852"/>
            <a:ext cx="3313278" cy="44177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2100" y="247650"/>
            <a:ext cx="11608435" cy="63061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12725" y="568960"/>
            <a:ext cx="310515" cy="564515"/>
          </a:xfrm>
          <a:prstGeom prst="rect">
            <a:avLst/>
          </a:prstGeom>
          <a:solidFill>
            <a:srgbClr val="006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IMG_2635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3253" y="327546"/>
            <a:ext cx="4401701" cy="339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 descr="D29337D29B14D9171B66B142160708C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1307" y="2326162"/>
            <a:ext cx="3398878" cy="4531838"/>
          </a:xfrm>
          <a:prstGeom prst="rect">
            <a:avLst/>
          </a:prstGeom>
        </p:spPr>
      </p:pic>
      <p:pic>
        <p:nvPicPr>
          <p:cNvPr id="12" name="图片 11" descr="IMG_96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6501" y="504966"/>
            <a:ext cx="3121927" cy="4162568"/>
          </a:xfrm>
          <a:prstGeom prst="rect">
            <a:avLst/>
          </a:prstGeom>
        </p:spPr>
      </p:pic>
      <p:pic>
        <p:nvPicPr>
          <p:cNvPr id="13" name="图片 12" descr="IMG_96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3702" y="3398291"/>
            <a:ext cx="2894969" cy="28317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2100" y="247650"/>
            <a:ext cx="11608435" cy="63061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12725" y="568960"/>
            <a:ext cx="310515" cy="564515"/>
          </a:xfrm>
          <a:prstGeom prst="rect">
            <a:avLst/>
          </a:prstGeom>
          <a:solidFill>
            <a:srgbClr val="006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IMG_2635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9297" y="1086477"/>
            <a:ext cx="3787140" cy="28289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31"/>
          <p:cNvSpPr txBox="1"/>
          <p:nvPr/>
        </p:nvSpPr>
        <p:spPr>
          <a:xfrm>
            <a:off x="633606" y="400082"/>
            <a:ext cx="971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noProof="0" dirty="0" smtClean="0">
                <a:ln>
                  <a:noFill/>
                </a:ln>
                <a:solidFill>
                  <a:srgbClr val="006665"/>
                </a:solidFill>
                <a:uLnTx/>
                <a:uFillTx/>
                <a:latin typeface="方正少儿简体" charset="-122"/>
                <a:ea typeface="方正少儿简体" charset="-122"/>
                <a:cs typeface="Segoe UI Semilight" panose="020B0402040204020203" charset="0"/>
                <a:sym typeface="+mn-ea"/>
              </a:rPr>
              <a:t>自主点心互动墙：</a:t>
            </a:r>
            <a:endParaRPr lang="zh-CN" altLang="en-US" sz="2400" dirty="0">
              <a:solidFill>
                <a:srgbClr val="006665"/>
              </a:solidFill>
              <a:latin typeface="方正少儿简体" charset="-122"/>
              <a:ea typeface="方正少儿简体" charset="-122"/>
              <a:cs typeface="Segoe UI Semilight" panose="020B0402040204020203" charset="0"/>
              <a:sym typeface="+mn-ea"/>
            </a:endParaRPr>
          </a:p>
        </p:txBody>
      </p:sp>
      <p:pic>
        <p:nvPicPr>
          <p:cNvPr id="10" name="图片 9" descr="834A6EEEA910A0F873C6142F41AF5B4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5629" y="3183339"/>
            <a:ext cx="4426424" cy="3319818"/>
          </a:xfrm>
          <a:prstGeom prst="rect">
            <a:avLst/>
          </a:prstGeom>
        </p:spPr>
      </p:pic>
      <p:pic>
        <p:nvPicPr>
          <p:cNvPr id="11" name="图片 10" descr="D29337D29B14D9171B66B142160708C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376" y="385424"/>
            <a:ext cx="4426424" cy="33198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eaVert" wrap="square" rtlCol="0">
        <a:spAutoFit/>
      </a:bodyPr>
      <a:lstStyle>
        <a:defPPr>
          <a:defRPr sz="9600" dirty="0" smtClean="0">
            <a:solidFill>
              <a:srgbClr val="006665"/>
            </a:solidFill>
            <a:latin typeface="方正少儿简体" panose="03000509000000000000" charset="-122"/>
            <a:ea typeface="方正少儿简体" panose="03000509000000000000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343</Words>
  <Application>Microsoft Office PowerPoint</Application>
  <PresentationFormat>自定义</PresentationFormat>
  <Paragraphs>34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1" baseType="lpstr">
      <vt:lpstr>Arial</vt:lpstr>
      <vt:lpstr>宋体</vt:lpstr>
      <vt:lpstr>方正少儿简体</vt:lpstr>
      <vt:lpstr>微软雅黑</vt:lpstr>
      <vt:lpstr>Segoe UI Semilight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64</cp:revision>
  <dcterms:created xsi:type="dcterms:W3CDTF">2019-06-19T02:08:00Z</dcterms:created>
  <dcterms:modified xsi:type="dcterms:W3CDTF">2022-05-16T07:31:41Z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  <property fmtid="{D5CDD505-2E9C-101B-9397-08002B2CF9AE}" pid="3" name="KSOTemplateUUID">
    <vt:lpwstr>v1.0_mb_1q/R7KTFc36pwdYtkbH3Hw==</vt:lpwstr>
  </property>
</Properties>
</file>