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00" r:id="rId4"/>
    <p:sldId id="258" r:id="rId5"/>
    <p:sldId id="296" r:id="rId6"/>
    <p:sldId id="305" r:id="rId7"/>
    <p:sldId id="297" r:id="rId8"/>
    <p:sldId id="304" r:id="rId9"/>
    <p:sldId id="301" r:id="rId10"/>
    <p:sldId id="303" r:id="rId11"/>
    <p:sldId id="302" r:id="rId12"/>
    <p:sldId id="299" r:id="rId13"/>
  </p:sldIdLst>
  <p:sldSz cx="12192000" cy="6858000"/>
  <p:notesSz cx="7104063" cy="10234613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400"/>
    <a:srgbClr val="DBDBDB"/>
    <a:srgbClr val="B38B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342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34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37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767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429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362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21" y="-1328003"/>
            <a:ext cx="12224385" cy="64922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296072" y="14731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43959" y="99562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4163" y="76364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82148" y="159380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9912" y="159380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09315" y="159887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89719" y="99561"/>
            <a:ext cx="55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告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35686" y="99562"/>
            <a:ext cx="55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报</a:t>
            </a:r>
          </a:p>
        </p:txBody>
      </p:sp>
      <p:pic>
        <p:nvPicPr>
          <p:cNvPr id="29" name="图片 28" descr="a7451494fd6e4f5e148489852ba95c8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785" y="3553460"/>
            <a:ext cx="5163820" cy="42468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4DD4BF-C0F5-7482-FBE9-4A8842054B37}"/>
              </a:ext>
            </a:extLst>
          </p:cNvPr>
          <p:cNvSpPr txBox="1"/>
          <p:nvPr/>
        </p:nvSpPr>
        <p:spPr>
          <a:xfrm>
            <a:off x="845477" y="2519591"/>
            <a:ext cx="105010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课题名称：</a:t>
            </a:r>
            <a:endParaRPr lang="en-US" altLang="zh-CN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核心素养下群文阅读助力写作教学的实践研究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zh-CN" altLang="en-US" sz="4000" b="1" dirty="0"/>
              <a:t>课题主持人：</a:t>
            </a:r>
            <a:endParaRPr lang="en-US" altLang="zh-CN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彭丽君、岳亚花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6" grpId="0" animBg="1"/>
      <p:bldP spid="6" grpId="1" bldLvl="0" animBg="1"/>
      <p:bldP spid="7" grpId="0" animBg="1"/>
      <p:bldP spid="7" grpId="1" bldLvl="0" animBg="1"/>
      <p:bldP spid="8" grpId="0" animBg="1"/>
      <p:bldP spid="8" grpId="1" bldLvl="0" animBg="1"/>
      <p:bldP spid="9" grpId="0"/>
      <p:bldP spid="21" grpId="0"/>
      <p:bldP spid="23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888F9447-F7B8-0154-7FCA-2A1485F42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4593736"/>
              </p:ext>
            </p:extLst>
          </p:nvPr>
        </p:nvGraphicFramePr>
        <p:xfrm>
          <a:off x="1068792" y="1689295"/>
          <a:ext cx="10515600" cy="2926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4065632745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第三个阶段：深入研究阶段（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月）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、通过群文阅读，丰富学生的写作素材，激发对自然、对生活、对社会的观察与思考。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、通过群文阅读，借鉴文章的结构形式、谋篇布局、遣词造句，从模仿到创新，悟法用法，提高写作能力。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、通过群文阅读，探究写作心得，提高文学素养。群文阅读会加深学生对某一情感某一技巧的领悟，给学生以强烈的感染力和灵感。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464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66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3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0FD0D08E-21E1-F93E-8FFA-659554881626}"/>
              </a:ext>
            </a:extLst>
          </p:cNvPr>
          <p:cNvSpPr txBox="1"/>
          <p:nvPr/>
        </p:nvSpPr>
        <p:spPr>
          <a:xfrm>
            <a:off x="-15876" y="260713"/>
            <a:ext cx="496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预期成果及呈现方式：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xmlns="" id="{1EEEF10E-DEBB-3055-9034-C536EE94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4020241"/>
              </p:ext>
            </p:extLst>
          </p:nvPr>
        </p:nvGraphicFramePr>
        <p:xfrm>
          <a:off x="838200" y="1446098"/>
          <a:ext cx="1051560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111394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、发表论文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项篇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、参加公开课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节，区级公开课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、组织学生参与作文比赛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、形成群文阅读教学基本框架，奠定校本写作训练课的基础。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425492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378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a3f28012da1a44515dc28aee605d76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7385" y="1686560"/>
            <a:ext cx="5574665" cy="5574665"/>
          </a:xfrm>
          <a:prstGeom prst="rect">
            <a:avLst/>
          </a:prstGeom>
        </p:spPr>
      </p:pic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875" y="-1123315"/>
            <a:ext cx="12224385" cy="64922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23710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8490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3270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>
              <a:solidFill>
                <a:srgbClr val="705400"/>
              </a:solidFill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9574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0945" y="262412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非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13505" y="262412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常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24345" y="263936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谢</a:t>
            </a:r>
          </a:p>
        </p:txBody>
      </p:sp>
      <p:sp>
        <p:nvSpPr>
          <p:cNvPr id="24" name="椭圆 23"/>
          <p:cNvSpPr/>
          <p:nvPr/>
        </p:nvSpPr>
        <p:spPr>
          <a:xfrm>
            <a:off x="8033385" y="266857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7225" y="268508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观</a:t>
            </a:r>
          </a:p>
        </p:txBody>
      </p:sp>
      <p:sp>
        <p:nvSpPr>
          <p:cNvPr id="26" name="椭圆 25"/>
          <p:cNvSpPr/>
          <p:nvPr/>
        </p:nvSpPr>
        <p:spPr>
          <a:xfrm>
            <a:off x="9455785" y="2636823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9625" y="269905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76545" y="2630473"/>
            <a:ext cx="55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7054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感</a:t>
            </a:r>
          </a:p>
        </p:txBody>
      </p:sp>
      <p:pic>
        <p:nvPicPr>
          <p:cNvPr id="29" name="图片 28" descr="a7451494fd6e4f5e148489852ba95c8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4785" y="3553460"/>
            <a:ext cx="5163820" cy="424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6" grpId="0" animBg="1"/>
      <p:bldP spid="6" grpId="1" bldLvl="0" animBg="1"/>
      <p:bldP spid="7" grpId="0" animBg="1"/>
      <p:bldP spid="7" grpId="1" bldLvl="0" animBg="1"/>
      <p:bldP spid="8" grpId="0" animBg="1"/>
      <p:bldP spid="8" grpId="1" bldLvl="0" animBg="1"/>
      <p:bldP spid="9" grpId="0"/>
      <p:bldP spid="21" grpId="0"/>
      <p:bldP spid="23" grpId="0"/>
      <p:bldP spid="24" grpId="0" animBg="1"/>
      <p:bldP spid="24" grpId="1" bldLvl="0" animBg="1"/>
      <p:bldP spid="25" grpId="0"/>
      <p:bldP spid="26" grpId="0" animBg="1"/>
      <p:bldP spid="26" grpId="1" bldLvl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山水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2726690"/>
            <a:ext cx="4336415" cy="4152265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4610" y="-167005"/>
            <a:ext cx="3401695" cy="1793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33105" y="1102995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44610" y="1619885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15497" y="1230630"/>
            <a:ext cx="615553" cy="3417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研究背景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313805" y="123063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471081" y="1229360"/>
            <a:ext cx="615553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核心概念的界定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234940" y="123063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30566" y="1229360"/>
            <a:ext cx="615553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研究目标与方法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164330" y="123190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417332" y="1229677"/>
            <a:ext cx="615553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研究内容与步骤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065780" y="122999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174002" y="1231900"/>
            <a:ext cx="615553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预期成果与创新</a:t>
            </a:r>
          </a:p>
        </p:txBody>
      </p:sp>
      <p:pic>
        <p:nvPicPr>
          <p:cNvPr id="2" name="图片 1" descr="629b006b7e809941b88ecd8869ee367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2335" y="4648200"/>
            <a:ext cx="4963795" cy="223075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3" cstate="print"/>
          <a:srcRect t="235" b="35495"/>
          <a:stretch>
            <a:fillRect/>
          </a:stretch>
        </p:blipFill>
        <p:spPr>
          <a:xfrm>
            <a:off x="0" y="3502568"/>
            <a:ext cx="12224385" cy="41725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515388" y="637805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研究背景：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CCF0F5B-9DA2-B782-BE2F-7644298F68D1}"/>
              </a:ext>
            </a:extLst>
          </p:cNvPr>
          <p:cNvSpPr txBox="1"/>
          <p:nvPr/>
        </p:nvSpPr>
        <p:spPr>
          <a:xfrm>
            <a:off x="1353843" y="1333377"/>
            <a:ext cx="9911920" cy="279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群文阅读助力写作教学是近年来语文教育实践中的一种新探索。它的优势是拓宽学生的阅读视野，为其广泛汲取写作经验开辟道路，继而提高学生的写作水平。基于核心素养下的群文阅读以学生自主探究为主，以教师引领点拨为辅，最终以积累素材、提高鉴赏能力、模仿创作的方式完成对写作的消化和呈现，为写作教学提供了基础性的指导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8268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3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A8B0545-6777-8E98-9067-FC1DC6197BE6}"/>
              </a:ext>
            </a:extLst>
          </p:cNvPr>
          <p:cNvSpPr txBox="1"/>
          <p:nvPr/>
        </p:nvSpPr>
        <p:spPr>
          <a:xfrm>
            <a:off x="1358283" y="946785"/>
            <a:ext cx="9685537" cy="335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群文阅读教学是指读者在多篇文章的阅读中，始终围绕着一个既定的主题或议题进行，最终形成一致观点的过程。基于群文阅读而展开的写作教学，以下简称</a:t>
            </a:r>
            <a:r>
              <a:rPr lang="en-US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群文写作</a:t>
            </a:r>
            <a:r>
              <a:rPr lang="en-US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，实际就是群文阅读向写作教学领域的辐射和延伸，即围绕相关议题，运用多文本组合的素材对学生进行写作训练。它继承了作文教学中长期以来行之有效的</a:t>
            </a:r>
            <a:r>
              <a:rPr lang="en-US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读写结合</a:t>
            </a:r>
            <a:r>
              <a:rPr lang="en-US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的教学传统，并赋予其新的内涵，意在更扎实、有效地提升写作教学质量。</a:t>
            </a:r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09F7C19-0C95-8AFF-3E67-6EE58493F835}"/>
              </a:ext>
            </a:extLst>
          </p:cNvPr>
          <p:cNvSpPr txBox="1"/>
          <p:nvPr/>
        </p:nvSpPr>
        <p:spPr>
          <a:xfrm>
            <a:off x="132682" y="300454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核心概念的界定：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3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5071EB0-88B2-182A-C212-25FCE4F91F30}"/>
              </a:ext>
            </a:extLst>
          </p:cNvPr>
          <p:cNvSpPr txBox="1"/>
          <p:nvPr/>
        </p:nvSpPr>
        <p:spPr>
          <a:xfrm>
            <a:off x="-497632" y="149533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研究目标：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D10F163-655C-D887-CE4E-DE296B23ABED}"/>
              </a:ext>
            </a:extLst>
          </p:cNvPr>
          <p:cNvSpPr txBox="1"/>
          <p:nvPr/>
        </p:nvSpPr>
        <p:spPr>
          <a:xfrm>
            <a:off x="624397" y="1028667"/>
            <a:ext cx="11496582" cy="390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、大量的阅读积累可以让学生增加知识储存，并逐渐形成自己的观点，提高阅读效率和阅读能力，促进学生养成良好阅读习惯，从而有效地提高写作水平，提高自身的语文素养。（学生方面）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、转变传统意义上的教学理念和教学方式，提高教学质量，形成群文阅读写作的教学基本框架。（教师方面）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、基于核心素养下，根据学生心理发展特点和写作规律的基本探索，整合现实的语文课程内容和校本、乡土资源，设计学生喜闻乐见的写作训练课。（课程建设）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c0e83b81cb16d4567fbaa11d26236cd"/>
          <p:cNvPicPr>
            <a:picLocks noChangeAspect="1"/>
          </p:cNvPicPr>
          <p:nvPr/>
        </p:nvPicPr>
        <p:blipFill>
          <a:blip r:embed="rId3" cstate="print"/>
          <a:srcRect t="235" b="35495"/>
          <a:stretch>
            <a:fillRect/>
          </a:stretch>
        </p:blipFill>
        <p:spPr>
          <a:xfrm>
            <a:off x="-15875" y="2978785"/>
            <a:ext cx="12224385" cy="4172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1602" y="340613"/>
            <a:ext cx="230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研究内容：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C7B14F1-0B89-A19B-3678-ED433ABEF6EF}"/>
              </a:ext>
            </a:extLst>
          </p:cNvPr>
          <p:cNvSpPr txBox="1"/>
          <p:nvPr/>
        </p:nvSpPr>
        <p:spPr>
          <a:xfrm>
            <a:off x="1473693" y="899779"/>
            <a:ext cx="8433785" cy="297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20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、校内学生写作现状与需求调查研究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、“群文阅读”教学的特点和价值研究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、“群文阅读”助力“写作教学”的实施策略研究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、“群文阅读”助力“写作教学”的评价研究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04800" algn="l"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、由“群文阅读”衍生的“群文写作”的校本课程的研究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3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B8FF35A-77A5-6EAC-86A6-8366E3816BAF}"/>
              </a:ext>
            </a:extLst>
          </p:cNvPr>
          <p:cNvSpPr txBox="1"/>
          <p:nvPr/>
        </p:nvSpPr>
        <p:spPr>
          <a:xfrm>
            <a:off x="-497632" y="149533"/>
            <a:ext cx="37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研究方法：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873607C-3C45-D533-DC68-442F49B0A86C}"/>
              </a:ext>
            </a:extLst>
          </p:cNvPr>
          <p:cNvSpPr txBox="1"/>
          <p:nvPr/>
        </p:nvSpPr>
        <p:spPr>
          <a:xfrm>
            <a:off x="1438183" y="1166842"/>
            <a:ext cx="9596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、文件综述法：通过对现有相关文献资料的检索和整理，了解当前群文阅读教学的现状，寻找群文阅读对写作教学的方法策略和意义，参考其有借鉴价值的经验和做法。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、案例研究法：进行个案跟踪、案例剖析，以点带面地开展分析，评价 实施效果，提炼有效经验与策略。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b="1" kern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、调查法：采用书面问卷、个别访谈、现场观察诊断等手段，了解校区 学生写作水平和写作教学存在的问题，确立有效的“群文阅读”策略和制定相关写作教学模式，形成校本课程统一的教案。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、经验总结法：通过研究、提炼与总结，形成具有推广价值的</a:t>
            </a:r>
            <a:r>
              <a:rPr lang="en-US" altLang="zh-CN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群文阅读助力于写作教学实践研究</a:t>
            </a:r>
            <a:r>
              <a:rPr lang="en-US" altLang="zh-CN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报告。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5875" y="260713"/>
            <a:ext cx="256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宋体 CN Heavy" panose="02020900000000000000" pitchFamily="18" charset="-122"/>
                <a:sym typeface="Arial" panose="020B0604020202020204" pitchFamily="34" charset="0"/>
              </a:rPr>
              <a:t>研究步骤：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E01687E-6C5D-7C78-AC9A-EEE8958D87A7}"/>
              </a:ext>
            </a:extLst>
          </p:cNvPr>
          <p:cNvSpPr txBox="1"/>
          <p:nvPr/>
        </p:nvSpPr>
        <p:spPr>
          <a:xfrm>
            <a:off x="1615736" y="1351508"/>
            <a:ext cx="98216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实施阶段（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2022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月——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2023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月）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第一阶段：初步探索阶段（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2022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月——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2022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月）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当前写作教学存在的困局：作文水平的高低是学生语文学业水平高低的一大评判标准，学生怕写作文，写不好作文，成了语文学习中的一大“拦路虎”，也是作文教学的一个有待研究的一大课题。深入调查本校区“群文阅读”教学方式的尝试情况和学生对写作的看法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研究措施：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）、召开师生会议，了解群文阅读对学生写作的有利意义。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）、对实验教师和全体学生进行调查问卷，并认真分析和总结。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）、利用教研活动，交流“群文阅读”教学模式所产生的实际效果，并认真做好方法策略和经验积累。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5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6E41CF6F-0CA4-7303-E6AB-4776A8CE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275019"/>
              </p:ext>
            </p:extLst>
          </p:nvPr>
        </p:nvGraphicFramePr>
        <p:xfrm>
          <a:off x="1136342" y="1045616"/>
          <a:ext cx="10537054" cy="5120640"/>
        </p:xfrm>
        <a:graphic>
          <a:graphicData uri="http://schemas.openxmlformats.org/drawingml/2006/table">
            <a:tbl>
              <a:tblPr/>
              <a:tblGrid>
                <a:gridCol w="10537054">
                  <a:extLst>
                    <a:ext uri="{9D8B030D-6E8A-4147-A177-3AD203B41FA5}">
                      <a16:colId xmlns:a16="http://schemas.microsoft.com/office/drawing/2014/main" xmlns="" val="2162659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第二阶段：形成雏形阶段（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——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月）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群文阅读没有一套统一的教材，教师囿于各种各样的原因，很难自行设置系统的阅读教学体系，往往只是选择一些中考的真题做阅读理解，做些写作技能上的训练。所以首先要确定群文阅读的“议题”。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、以单元主题为议题，方便学生在单元结束后能够围绕同一主题的文章进行讨论，从中总结出一定的写作技巧和表达手法。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、也可以围绕单篇课文，形成“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1+X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”的阅读模式。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、整理比较多篇文章的异同，达成共识。群文阅读的一个重点部分就是在阅读教学中使老师与学生达成共识。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然后基本形成群文阅读教学体系：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）、群文阅读之散文阅读教学范式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）、群文阅读之记叙文阅读教学范式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）、群文阅读之议论文阅读教学范式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）、群文阅读之诗歌阅读教学范式</a:t>
                      </a:r>
                      <a:endParaRPr lang="zh-CN" altLang="en-US" sz="24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697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589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自定义</PresentationFormat>
  <Paragraphs>77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</vt:lpstr>
      <vt:lpstr>宋体</vt:lpstr>
      <vt:lpstr>思源宋体 CN Heavy</vt:lpstr>
      <vt:lpstr>Calibri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2020-11-01T12:24:34Z</dcterms:created>
  <dcterms:modified xsi:type="dcterms:W3CDTF">2022-06-08T02:36:58Z</dcterms:modified>
</cp:coreProperties>
</file>