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1" r:id="rId14"/>
    <p:sldId id="273" r:id="rId15"/>
    <p:sldId id="274" r:id="rId16"/>
    <p:sldId id="275" r:id="rId17"/>
    <p:sldId id="276" r:id="rId18"/>
    <p:sldId id="277" r:id="rId19"/>
    <p:sldId id="279" r:id="rId20"/>
    <p:sldId id="278" r:id="rId21"/>
    <p:sldId id="280" r:id="rId22"/>
    <p:sldId id="282" r:id="rId23"/>
    <p:sldId id="283" r:id="rId2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2022/6/6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2022/6/6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2022/6/6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2022/6/6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2022/6/6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2022/6/6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2022/6/6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2022/6/6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2022/6/6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2022/6/6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2022/6/6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2022/6/6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14348" y="1643050"/>
            <a:ext cx="7772400" cy="1470025"/>
          </a:xfrm>
          <a:effectLst>
            <a:glow rad="101600">
              <a:schemeClr val="accent1">
                <a:satMod val="175000"/>
                <a:alpha val="40000"/>
              </a:schemeClr>
            </a:glow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zh-CN" altLang="en-US" b="1" dirty="0" smtClean="0"/>
              <a:t>新北区校园安全工作会议暨安全生产月活动启动仪式</a:t>
            </a:r>
            <a:endParaRPr lang="zh-CN" altLang="en-US" b="1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altLang="zh-CN" dirty="0" smtClean="0">
              <a:solidFill>
                <a:schemeClr val="tx1"/>
              </a:solidFill>
              <a:latin typeface="楷体" pitchFamily="49" charset="-122"/>
              <a:ea typeface="楷体" pitchFamily="49" charset="-122"/>
            </a:endParaRPr>
          </a:p>
          <a:p>
            <a:pPr algn="ctr"/>
            <a:r>
              <a:rPr lang="zh-CN" altLang="en-US" sz="3200" dirty="0" smtClean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新北区教育局</a:t>
            </a:r>
            <a:endParaRPr lang="en-US" altLang="zh-CN" sz="3200" dirty="0" smtClean="0">
              <a:solidFill>
                <a:schemeClr val="tx1"/>
              </a:solidFill>
              <a:latin typeface="楷体" pitchFamily="49" charset="-122"/>
              <a:ea typeface="楷体" pitchFamily="49" charset="-122"/>
            </a:endParaRPr>
          </a:p>
          <a:p>
            <a:pPr algn="ctr"/>
            <a:r>
              <a:rPr lang="en-US" altLang="zh-CN" sz="3200" dirty="0" smtClean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2022</a:t>
            </a:r>
            <a:r>
              <a:rPr lang="zh-CN" altLang="en-US" sz="3200" dirty="0" smtClean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年</a:t>
            </a:r>
            <a:r>
              <a:rPr lang="en-US" altLang="zh-CN" sz="3200" dirty="0" smtClean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6</a:t>
            </a:r>
            <a:r>
              <a:rPr lang="zh-CN" altLang="en-US" sz="3200" dirty="0" smtClean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月</a:t>
            </a:r>
            <a:r>
              <a:rPr lang="en-US" altLang="zh-CN" sz="3200" dirty="0" smtClean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1</a:t>
            </a:r>
            <a:r>
              <a:rPr lang="zh-CN" altLang="en-US" sz="3200" dirty="0" smtClean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日</a:t>
            </a:r>
            <a:endParaRPr lang="zh-CN" altLang="en-US" sz="3200" dirty="0">
              <a:solidFill>
                <a:schemeClr val="tx1"/>
              </a:solidFill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158162" cy="785810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当前</a:t>
            </a:r>
            <a:r>
              <a:rPr lang="en-US" altLang="zh-CN" dirty="0" smtClean="0"/>
              <a:t>12</a:t>
            </a:r>
            <a:r>
              <a:rPr lang="zh-CN" altLang="en-US" dirty="0" smtClean="0"/>
              <a:t>项重点工作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8596" y="1500174"/>
            <a:ext cx="8229600" cy="4857784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dirty="0" smtClean="0"/>
              <a:t>安全生产月活动</a:t>
            </a:r>
            <a:endParaRPr lang="en-US" altLang="zh-CN" dirty="0" smtClean="0"/>
          </a:p>
          <a:p>
            <a:r>
              <a:rPr lang="zh-CN" altLang="en-US" dirty="0" smtClean="0"/>
              <a:t>安全生产大检查</a:t>
            </a:r>
            <a:endParaRPr lang="en-US" altLang="zh-CN" dirty="0" smtClean="0"/>
          </a:p>
          <a:p>
            <a:r>
              <a:rPr lang="zh-CN" altLang="en-US" dirty="0" smtClean="0"/>
              <a:t>深化提升安全生产专项整治三年行动</a:t>
            </a:r>
            <a:endParaRPr lang="en-US" altLang="zh-CN" dirty="0" smtClean="0"/>
          </a:p>
          <a:p>
            <a:r>
              <a:rPr lang="zh-CN" altLang="en-US" dirty="0" smtClean="0"/>
              <a:t>预防学生遭受性侵害工作</a:t>
            </a:r>
            <a:endParaRPr lang="en-US" altLang="zh-CN" dirty="0" smtClean="0"/>
          </a:p>
          <a:p>
            <a:r>
              <a:rPr lang="zh-CN" altLang="en-US" dirty="0" smtClean="0"/>
              <a:t>“一盔一带”交通安全专题教育活动</a:t>
            </a:r>
            <a:endParaRPr lang="en-US" altLang="zh-CN" dirty="0" smtClean="0"/>
          </a:p>
          <a:p>
            <a:r>
              <a:rPr lang="zh-CN" altLang="en-US" dirty="0" smtClean="0"/>
              <a:t>防汛防台风工作</a:t>
            </a:r>
            <a:endParaRPr lang="en-US" altLang="zh-CN" dirty="0" smtClean="0"/>
          </a:p>
          <a:p>
            <a:r>
              <a:rPr lang="zh-CN" altLang="en-US" dirty="0" smtClean="0"/>
              <a:t>综合实践活动的安全管理</a:t>
            </a:r>
            <a:endParaRPr lang="en-US" altLang="zh-CN" dirty="0" smtClean="0"/>
          </a:p>
          <a:p>
            <a:r>
              <a:rPr lang="zh-CN" altLang="en-US" dirty="0" smtClean="0"/>
              <a:t>安全教育</a:t>
            </a:r>
            <a:endParaRPr lang="en-US" altLang="zh-CN" dirty="0" smtClean="0"/>
          </a:p>
          <a:p>
            <a:r>
              <a:rPr lang="zh-CN" altLang="en-US" dirty="0" smtClean="0"/>
              <a:t>应急预案和应急演练</a:t>
            </a:r>
            <a:endParaRPr lang="en-US" altLang="zh-CN" dirty="0" smtClean="0"/>
          </a:p>
          <a:p>
            <a:r>
              <a:rPr lang="zh-CN" altLang="en-US" dirty="0" smtClean="0"/>
              <a:t>网站“平安校园”专栏建设</a:t>
            </a:r>
            <a:endParaRPr lang="en-US" altLang="zh-CN" dirty="0" smtClean="0"/>
          </a:p>
          <a:p>
            <a:r>
              <a:rPr lang="zh-CN" altLang="en-US" dirty="0" smtClean="0"/>
              <a:t>食堂和食品安全</a:t>
            </a:r>
            <a:endParaRPr lang="en-US" altLang="zh-CN" dirty="0" smtClean="0"/>
          </a:p>
          <a:p>
            <a:r>
              <a:rPr lang="zh-CN" altLang="en-US" dirty="0" smtClean="0"/>
              <a:t>安全工作案例和安全教育案例征集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5786" y="714356"/>
            <a:ext cx="7400948" cy="704104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（一）安全生产月活动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71472" y="2143116"/>
            <a:ext cx="8158162" cy="4317682"/>
          </a:xfrm>
        </p:spPr>
        <p:txBody>
          <a:bodyPr/>
          <a:lstStyle/>
          <a:p>
            <a:r>
              <a:rPr lang="zh-CN" altLang="en-US" dirty="0" smtClean="0"/>
              <a:t>时间：整个</a:t>
            </a:r>
            <a:r>
              <a:rPr lang="en-US" altLang="zh-CN" dirty="0" smtClean="0"/>
              <a:t>6</a:t>
            </a:r>
            <a:r>
              <a:rPr lang="zh-CN" altLang="en-US" dirty="0" smtClean="0"/>
              <a:t>月</a:t>
            </a:r>
            <a:endParaRPr lang="en-US" altLang="zh-CN" dirty="0" smtClean="0"/>
          </a:p>
          <a:p>
            <a:r>
              <a:rPr lang="zh-CN" altLang="en-US" dirty="0" smtClean="0"/>
              <a:t>主题是“遵守安全生产法，当好第一责任人”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制定活动实施方案，围绕</a:t>
            </a:r>
            <a:r>
              <a:rPr lang="en-US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10</a:t>
            </a: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项内容明确责任分工</a:t>
            </a:r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逐项不折不扣地落实</a:t>
            </a:r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6</a:t>
            </a: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月</a:t>
            </a:r>
            <a:r>
              <a:rPr 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25</a:t>
            </a: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日前报活动方案、总结</a:t>
            </a:r>
            <a:endParaRPr lang="zh-CN" altLang="en-US" dirty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5786" y="714356"/>
            <a:ext cx="7400948" cy="704104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（二）安全生产大检查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71472" y="1571612"/>
            <a:ext cx="8158162" cy="4317682"/>
          </a:xfrm>
        </p:spPr>
        <p:txBody>
          <a:bodyPr>
            <a:normAutofit lnSpcReduction="10000"/>
          </a:bodyPr>
          <a:lstStyle/>
          <a:p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时间：</a:t>
            </a:r>
            <a:r>
              <a:rPr lang="en-US" altLang="zh-CN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5</a:t>
            </a: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月</a:t>
            </a:r>
            <a:r>
              <a:rPr lang="en-US" altLang="zh-CN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-9</a:t>
            </a: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月</a:t>
            </a:r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学校自查：</a:t>
            </a:r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pPr>
              <a:buNone/>
            </a:pP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1</a:t>
            </a: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）制定工作方案，分解任务，责任到人，</a:t>
            </a:r>
            <a:r>
              <a:rPr lang="en-US" altLang="zh-CN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5</a:t>
            </a: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月</a:t>
            </a:r>
            <a:r>
              <a:rPr lang="en-US" altLang="zh-CN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13</a:t>
            </a: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日报</a:t>
            </a:r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pPr>
              <a:buNone/>
            </a:pP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2</a:t>
            </a: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）对照</a:t>
            </a:r>
            <a:r>
              <a:rPr lang="en-US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10</a:t>
            </a: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个方面</a:t>
            </a:r>
            <a:r>
              <a:rPr lang="en-US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29</a:t>
            </a: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条检查内容全面自查，查缺补漏，   </a:t>
            </a:r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pPr>
              <a:buNone/>
            </a:pPr>
            <a:r>
              <a:rPr lang="en-US" altLang="zh-CN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     </a:t>
            </a: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列出问题清单</a:t>
            </a:r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pPr>
              <a:buNone/>
            </a:pP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3</a:t>
            </a: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）针对问题隐患整改落实，闭环管理</a:t>
            </a:r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pPr>
              <a:buNone/>
            </a:pP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4</a:t>
            </a: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）</a:t>
            </a:r>
            <a:r>
              <a:rPr 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9</a:t>
            </a: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月底前报工作总结</a:t>
            </a:r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pPr>
              <a:buNone/>
            </a:pPr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pPr>
              <a:buNone/>
            </a:pP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 </a:t>
            </a:r>
            <a:r>
              <a:rPr lang="zh-CN" altLang="en-US" dirty="0" smtClean="0">
                <a:solidFill>
                  <a:schemeClr val="accent1"/>
                </a:solidFill>
                <a:latin typeface="黑体" pitchFamily="49" charset="-122"/>
                <a:ea typeface="黑体" pitchFamily="49" charset="-122"/>
              </a:rPr>
              <a:t>另外安排校际互查、第三方检查、局级督导检查、区级联合抽查等</a:t>
            </a:r>
            <a:endParaRPr lang="en-US" altLang="zh-CN" dirty="0" smtClean="0">
              <a:solidFill>
                <a:schemeClr val="accent1"/>
              </a:solidFill>
              <a:latin typeface="黑体" pitchFamily="49" charset="-122"/>
              <a:ea typeface="黑体" pitchFamily="49" charset="-122"/>
            </a:endParaRPr>
          </a:p>
          <a:p>
            <a:pPr>
              <a:buNone/>
            </a:pPr>
            <a:endParaRPr lang="zh-CN" altLang="en-US" dirty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85720" y="428604"/>
            <a:ext cx="7929618" cy="1061294"/>
          </a:xfrm>
        </p:spPr>
        <p:txBody>
          <a:bodyPr>
            <a:normAutofit fontScale="90000"/>
          </a:bodyPr>
          <a:lstStyle/>
          <a:p>
            <a:r>
              <a:rPr lang="zh-CN" altLang="en-US" sz="3600" dirty="0" smtClean="0"/>
              <a:t>（三）深化提升安全生产专项整治三年行动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2910" y="2143116"/>
            <a:ext cx="8158162" cy="3429024"/>
          </a:xfrm>
        </p:spPr>
        <p:txBody>
          <a:bodyPr>
            <a:normAutofit/>
          </a:bodyPr>
          <a:lstStyle/>
          <a:p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时间：</a:t>
            </a:r>
            <a:r>
              <a:rPr lang="en-US" altLang="zh-CN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5</a:t>
            </a: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月</a:t>
            </a:r>
            <a:r>
              <a:rPr lang="en-US" altLang="zh-CN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-12</a:t>
            </a: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月底</a:t>
            </a:r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en-US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10</a:t>
            </a: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号前报实施方案</a:t>
            </a:r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每季度最后一个月的</a:t>
            </a:r>
            <a:r>
              <a:rPr lang="en-US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15</a:t>
            </a: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号之前报送推进落实情况</a:t>
            </a:r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pPr>
              <a:buNone/>
            </a:pP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 </a:t>
            </a:r>
            <a:r>
              <a:rPr lang="zh-CN" altLang="en-US" dirty="0" smtClean="0">
                <a:solidFill>
                  <a:schemeClr val="accent1"/>
                </a:solidFill>
                <a:latin typeface="黑体" pitchFamily="49" charset="-122"/>
                <a:ea typeface="黑体" pitchFamily="49" charset="-122"/>
              </a:rPr>
              <a:t>可与安全生产月活动、安全生产大检查结合起来做</a:t>
            </a:r>
            <a:endParaRPr lang="en-US" altLang="zh-CN" dirty="0" smtClean="0">
              <a:solidFill>
                <a:schemeClr val="accent1"/>
              </a:solidFill>
              <a:latin typeface="黑体" pitchFamily="49" charset="-122"/>
              <a:ea typeface="黑体" pitchFamily="49" charset="-122"/>
            </a:endParaRPr>
          </a:p>
          <a:p>
            <a:pPr>
              <a:buNone/>
            </a:pPr>
            <a:endParaRPr lang="zh-CN" altLang="en-US" dirty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5786" y="714356"/>
            <a:ext cx="7400948" cy="704104"/>
          </a:xfrm>
        </p:spPr>
        <p:txBody>
          <a:bodyPr>
            <a:normAutofit/>
          </a:bodyPr>
          <a:lstStyle/>
          <a:p>
            <a:r>
              <a:rPr lang="zh-CN" altLang="en-US" sz="4000" dirty="0" smtClean="0"/>
              <a:t>（四）预防学生遭受性侵害工作</a:t>
            </a:r>
            <a:endParaRPr lang="zh-CN" altLang="en-US" sz="4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71472" y="2000240"/>
            <a:ext cx="8158162" cy="4317682"/>
          </a:xfrm>
        </p:spPr>
        <p:txBody>
          <a:bodyPr>
            <a:normAutofit/>
          </a:bodyPr>
          <a:lstStyle/>
          <a:p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时间：长期</a:t>
            </a:r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dirty="0" smtClean="0">
                <a:solidFill>
                  <a:schemeClr val="accent1"/>
                </a:solidFill>
                <a:latin typeface="黑体" pitchFamily="49" charset="-122"/>
                <a:ea typeface="黑体" pitchFamily="49" charset="-122"/>
              </a:rPr>
              <a:t>成立防性侵工作领导小组</a:t>
            </a:r>
            <a:endParaRPr lang="en-US" altLang="zh-CN" dirty="0" smtClean="0">
              <a:solidFill>
                <a:schemeClr val="accent1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dirty="0" smtClean="0">
                <a:solidFill>
                  <a:schemeClr val="accent1"/>
                </a:solidFill>
                <a:latin typeface="黑体" pitchFamily="49" charset="-122"/>
                <a:ea typeface="黑体" pitchFamily="49" charset="-122"/>
              </a:rPr>
              <a:t>立即开展一次隐患排查，并形成定期排查的工作机制</a:t>
            </a:r>
            <a:endParaRPr lang="en-US" altLang="zh-CN" dirty="0" smtClean="0">
              <a:solidFill>
                <a:schemeClr val="accent1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dirty="0" smtClean="0">
                <a:solidFill>
                  <a:schemeClr val="accent1"/>
                </a:solidFill>
                <a:latin typeface="黑体" pitchFamily="49" charset="-122"/>
                <a:ea typeface="黑体" pitchFamily="49" charset="-122"/>
              </a:rPr>
              <a:t>集中开展为期一周的防性侵专题教育</a:t>
            </a:r>
            <a:endParaRPr lang="en-US" altLang="zh-CN" dirty="0" smtClean="0">
              <a:solidFill>
                <a:schemeClr val="accent1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dirty="0" smtClean="0">
                <a:solidFill>
                  <a:schemeClr val="accent1"/>
                </a:solidFill>
                <a:latin typeface="黑体" pitchFamily="49" charset="-122"/>
                <a:ea typeface="黑体" pitchFamily="49" charset="-122"/>
              </a:rPr>
              <a:t>健全管理制度</a:t>
            </a:r>
            <a:endParaRPr lang="en-US" altLang="zh-CN" dirty="0" smtClean="0">
              <a:solidFill>
                <a:schemeClr val="accent1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dirty="0" smtClean="0">
                <a:solidFill>
                  <a:schemeClr val="accent1"/>
                </a:solidFill>
                <a:latin typeface="黑体" pitchFamily="49" charset="-122"/>
                <a:ea typeface="黑体" pitchFamily="49" charset="-122"/>
              </a:rPr>
              <a:t>组织学习侵害未成年人案件强制报告制度文件等</a:t>
            </a:r>
            <a:endParaRPr lang="en-US" altLang="zh-CN" dirty="0" smtClean="0">
              <a:solidFill>
                <a:schemeClr val="accent1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en-US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6</a:t>
            </a: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月</a:t>
            </a:r>
            <a:r>
              <a:rPr lang="en-US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20</a:t>
            </a: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日之前报工作小结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7858180" cy="704104"/>
          </a:xfrm>
        </p:spPr>
        <p:txBody>
          <a:bodyPr>
            <a:noAutofit/>
          </a:bodyPr>
          <a:lstStyle/>
          <a:p>
            <a:r>
              <a:rPr lang="zh-CN" altLang="en-US" sz="3200" dirty="0" smtClean="0"/>
              <a:t>（五） “一盔一带”交通安全专题教育活动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71472" y="2000240"/>
            <a:ext cx="8158162" cy="4317682"/>
          </a:xfrm>
        </p:spPr>
        <p:txBody>
          <a:bodyPr>
            <a:normAutofit/>
          </a:bodyPr>
          <a:lstStyle/>
          <a:p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时间：</a:t>
            </a:r>
            <a:r>
              <a:rPr lang="en-US" altLang="zh-CN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6</a:t>
            </a: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月</a:t>
            </a:r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dirty="0" smtClean="0">
                <a:solidFill>
                  <a:schemeClr val="accent1"/>
                </a:solidFill>
                <a:latin typeface="黑体" pitchFamily="49" charset="-122"/>
                <a:ea typeface="黑体" pitchFamily="49" charset="-122"/>
              </a:rPr>
              <a:t>重视校园文化布置，营造良好宣传氛围</a:t>
            </a:r>
            <a:endParaRPr lang="en-US" altLang="zh-CN" dirty="0" smtClean="0">
              <a:solidFill>
                <a:schemeClr val="accent1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dirty="0" smtClean="0">
                <a:solidFill>
                  <a:schemeClr val="accent1"/>
                </a:solidFill>
                <a:latin typeface="黑体" pitchFamily="49" charset="-122"/>
                <a:ea typeface="黑体" pitchFamily="49" charset="-122"/>
              </a:rPr>
              <a:t>主动发放告家长书，传递正确出行提醒</a:t>
            </a:r>
            <a:endParaRPr lang="en-US" altLang="zh-CN" dirty="0" smtClean="0">
              <a:solidFill>
                <a:schemeClr val="accent1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dirty="0" smtClean="0">
                <a:solidFill>
                  <a:schemeClr val="accent1"/>
                </a:solidFill>
                <a:latin typeface="黑体" pitchFamily="49" charset="-122"/>
                <a:ea typeface="黑体" pitchFamily="49" charset="-122"/>
              </a:rPr>
              <a:t>开展各类主题活动，强化文明交通规范</a:t>
            </a:r>
            <a:endParaRPr lang="en-US" altLang="zh-CN" dirty="0" smtClean="0">
              <a:solidFill>
                <a:schemeClr val="accent1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dirty="0" smtClean="0">
                <a:solidFill>
                  <a:schemeClr val="accent1"/>
                </a:solidFill>
                <a:latin typeface="黑体" pitchFamily="49" charset="-122"/>
                <a:ea typeface="黑体" pitchFamily="49" charset="-122"/>
              </a:rPr>
              <a:t>加强督查和评比，跟踪活动实际效果</a:t>
            </a:r>
            <a:endParaRPr lang="en-US" altLang="zh-CN" dirty="0" smtClean="0">
              <a:solidFill>
                <a:schemeClr val="accent1"/>
              </a:solidFill>
              <a:latin typeface="黑体" pitchFamily="49" charset="-122"/>
              <a:ea typeface="黑体" pitchFamily="49" charset="-122"/>
            </a:endParaRPr>
          </a:p>
          <a:p>
            <a:endParaRPr lang="en-US" altLang="zh-CN" dirty="0" smtClean="0">
              <a:solidFill>
                <a:schemeClr val="accent1"/>
              </a:solidFill>
              <a:latin typeface="黑体" pitchFamily="49" charset="-122"/>
              <a:ea typeface="黑体" pitchFamily="49" charset="-122"/>
            </a:endParaRPr>
          </a:p>
          <a:p>
            <a:pPr algn="ctr"/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戴盔率和系带率达到</a:t>
            </a:r>
            <a:r>
              <a:rPr lang="en-US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100%</a:t>
            </a:r>
          </a:p>
          <a:p>
            <a:r>
              <a:rPr lang="en-US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6</a:t>
            </a: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月</a:t>
            </a:r>
            <a:r>
              <a:rPr lang="en-US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30</a:t>
            </a: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日前将活动内容及照片上传“平安校园”专栏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7858180" cy="704104"/>
          </a:xfrm>
        </p:spPr>
        <p:txBody>
          <a:bodyPr>
            <a:noAutofit/>
          </a:bodyPr>
          <a:lstStyle/>
          <a:p>
            <a:r>
              <a:rPr lang="zh-CN" altLang="en-US" sz="4400" dirty="0" smtClean="0"/>
              <a:t>（六）防汛防台风工作</a:t>
            </a:r>
            <a:endParaRPr lang="zh-CN" altLang="en-US" sz="4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71472" y="2000240"/>
            <a:ext cx="8158162" cy="4317682"/>
          </a:xfrm>
        </p:spPr>
        <p:txBody>
          <a:bodyPr>
            <a:normAutofit/>
          </a:bodyPr>
          <a:lstStyle/>
          <a:p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时间：</a:t>
            </a:r>
            <a:r>
              <a:rPr lang="en-US" altLang="zh-CN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4</a:t>
            </a: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月</a:t>
            </a:r>
            <a:r>
              <a:rPr lang="en-US" altLang="zh-CN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-8</a:t>
            </a: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月</a:t>
            </a:r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dirty="0" smtClean="0">
                <a:solidFill>
                  <a:schemeClr val="accent1"/>
                </a:solidFill>
                <a:latin typeface="黑体" pitchFamily="49" charset="-122"/>
                <a:ea typeface="黑体" pitchFamily="49" charset="-122"/>
              </a:rPr>
              <a:t>防汛防台风应急预案再修改完善，要具备实战性</a:t>
            </a:r>
            <a:endParaRPr lang="en-US" altLang="zh-CN" dirty="0" smtClean="0">
              <a:solidFill>
                <a:schemeClr val="accent1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dirty="0" smtClean="0">
                <a:solidFill>
                  <a:schemeClr val="accent1"/>
                </a:solidFill>
                <a:latin typeface="黑体" pitchFamily="49" charset="-122"/>
                <a:ea typeface="黑体" pitchFamily="49" charset="-122"/>
              </a:rPr>
              <a:t>防汛物资再盘点备足，宁可备而不用，不可不备</a:t>
            </a:r>
            <a:endParaRPr lang="en-US" altLang="zh-CN" dirty="0" smtClean="0">
              <a:solidFill>
                <a:schemeClr val="accent1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dirty="0" smtClean="0">
                <a:solidFill>
                  <a:schemeClr val="accent1"/>
                </a:solidFill>
                <a:latin typeface="黑体" pitchFamily="49" charset="-122"/>
                <a:ea typeface="黑体" pitchFamily="49" charset="-122"/>
              </a:rPr>
              <a:t>对校舍、设施设备、排水系统、高空附着物等再次进行细致的排查，及时消除隐患</a:t>
            </a:r>
            <a:endParaRPr lang="en-US" altLang="zh-CN" dirty="0" smtClean="0">
              <a:solidFill>
                <a:schemeClr val="accent1"/>
              </a:solidFill>
              <a:latin typeface="黑体" pitchFamily="49" charset="-122"/>
              <a:ea typeface="黑体" pitchFamily="49" charset="-122"/>
            </a:endParaRPr>
          </a:p>
          <a:p>
            <a:endParaRPr lang="en-US" altLang="zh-CN" dirty="0" smtClean="0">
              <a:solidFill>
                <a:schemeClr val="accent1"/>
              </a:solidFill>
              <a:latin typeface="黑体" pitchFamily="49" charset="-122"/>
              <a:ea typeface="黑体" pitchFamily="49" charset="-122"/>
            </a:endParaRPr>
          </a:p>
          <a:p>
            <a:pPr algn="ctr"/>
            <a:r>
              <a:rPr lang="zh-CN" altLang="en-US" sz="32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确保安全度汛</a:t>
            </a:r>
            <a:endParaRPr lang="en-US" altLang="zh-CN" sz="3200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7858180" cy="704104"/>
          </a:xfrm>
        </p:spPr>
        <p:txBody>
          <a:bodyPr>
            <a:noAutofit/>
          </a:bodyPr>
          <a:lstStyle/>
          <a:p>
            <a:r>
              <a:rPr lang="zh-CN" altLang="en-US" sz="4400" dirty="0" smtClean="0"/>
              <a:t>（七）综合实践活动的安全管理</a:t>
            </a:r>
            <a:endParaRPr lang="zh-CN" altLang="en-US" sz="4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71472" y="2000240"/>
            <a:ext cx="8158162" cy="4317682"/>
          </a:xfrm>
        </p:spPr>
        <p:txBody>
          <a:bodyPr>
            <a:normAutofit/>
          </a:bodyPr>
          <a:lstStyle/>
          <a:p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时间：长期</a:t>
            </a:r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明确责任，完善预案，加强管理</a:t>
            </a:r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sz="28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itchFamily="49" charset="-122"/>
                <a:ea typeface="黑体" pitchFamily="49" charset="-122"/>
              </a:rPr>
              <a:t>安全预案</a:t>
            </a:r>
            <a:r>
              <a:rPr lang="zh-CN" altLang="en-US" dirty="0" smtClean="0">
                <a:solidFill>
                  <a:schemeClr val="accent1"/>
                </a:solidFill>
                <a:latin typeface="黑体" pitchFamily="49" charset="-122"/>
                <a:ea typeface="黑体" pitchFamily="49" charset="-122"/>
              </a:rPr>
              <a:t>要尽量考虑周全细致</a:t>
            </a:r>
            <a:endParaRPr lang="en-US" altLang="zh-CN" dirty="0" smtClean="0">
              <a:solidFill>
                <a:schemeClr val="accent1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dirty="0" smtClean="0">
                <a:solidFill>
                  <a:schemeClr val="accent1"/>
                </a:solidFill>
                <a:latin typeface="黑体" pitchFamily="49" charset="-122"/>
                <a:ea typeface="黑体" pitchFamily="49" charset="-122"/>
              </a:rPr>
              <a:t>学校要对旅行社提供的材料严格审核把关</a:t>
            </a:r>
            <a:endParaRPr lang="en-US" altLang="zh-CN" dirty="0" smtClean="0">
              <a:solidFill>
                <a:schemeClr val="accent1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dirty="0" smtClean="0">
                <a:solidFill>
                  <a:schemeClr val="accent1"/>
                </a:solidFill>
                <a:latin typeface="黑体" pitchFamily="49" charset="-122"/>
                <a:ea typeface="黑体" pitchFamily="49" charset="-122"/>
              </a:rPr>
              <a:t>活动当天组织要严密，必须有校领导带队</a:t>
            </a:r>
            <a:endParaRPr lang="en-US" altLang="zh-CN" dirty="0" smtClean="0">
              <a:solidFill>
                <a:schemeClr val="accent1"/>
              </a:solidFill>
              <a:latin typeface="黑体" pitchFamily="49" charset="-122"/>
              <a:ea typeface="黑体" pitchFamily="49" charset="-122"/>
            </a:endParaRPr>
          </a:p>
          <a:p>
            <a:endParaRPr lang="en-US" altLang="zh-CN" dirty="0" smtClean="0">
              <a:solidFill>
                <a:schemeClr val="accent1"/>
              </a:solidFill>
              <a:latin typeface="黑体" pitchFamily="49" charset="-122"/>
              <a:ea typeface="黑体" pitchFamily="49" charset="-122"/>
            </a:endParaRPr>
          </a:p>
          <a:p>
            <a:pPr algn="ctr">
              <a:buNone/>
            </a:pPr>
            <a:r>
              <a:rPr lang="zh-CN" altLang="en-US" sz="32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确保安全</a:t>
            </a:r>
            <a:endParaRPr lang="en-US" altLang="zh-CN" sz="3200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7858180" cy="704104"/>
          </a:xfrm>
        </p:spPr>
        <p:txBody>
          <a:bodyPr>
            <a:noAutofit/>
          </a:bodyPr>
          <a:lstStyle/>
          <a:p>
            <a:r>
              <a:rPr lang="zh-CN" altLang="en-US" sz="4400" dirty="0" smtClean="0"/>
              <a:t>（八）重视安全教育</a:t>
            </a:r>
            <a:endParaRPr lang="zh-CN" altLang="en-US" sz="4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71472" y="2000240"/>
            <a:ext cx="8158162" cy="4317682"/>
          </a:xfrm>
        </p:spPr>
        <p:txBody>
          <a:bodyPr>
            <a:normAutofit lnSpcReduction="10000"/>
          </a:bodyPr>
          <a:lstStyle/>
          <a:p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时间：长期</a:t>
            </a:r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dirty="0" smtClean="0"/>
              <a:t>要求安全教育进课程、</a:t>
            </a: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进课表、</a:t>
            </a:r>
            <a:r>
              <a:rPr lang="zh-CN" altLang="en-US" dirty="0" smtClean="0"/>
              <a:t>进课堂</a:t>
            </a:r>
            <a:endParaRPr lang="en-US" altLang="zh-CN" dirty="0" smtClean="0"/>
          </a:p>
          <a:p>
            <a:r>
              <a:rPr lang="zh-CN" altLang="en-US" dirty="0" smtClean="0"/>
              <a:t>严格落实</a:t>
            </a: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“</a:t>
            </a:r>
            <a:r>
              <a:rPr lang="en-US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1530</a:t>
            </a: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”</a:t>
            </a:r>
            <a:r>
              <a:rPr lang="zh-CN" altLang="en-US" dirty="0" smtClean="0"/>
              <a:t>安全教育机制</a:t>
            </a:r>
            <a:endParaRPr lang="en-US" altLang="zh-CN" dirty="0" smtClean="0"/>
          </a:p>
          <a:p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防溺水、</a:t>
            </a:r>
            <a:r>
              <a:rPr lang="zh-CN" altLang="en-US" dirty="0" smtClean="0"/>
              <a:t>戴头盔系安全带防交通事故是当前教育重点。</a:t>
            </a:r>
            <a:endParaRPr lang="en-US" altLang="zh-CN" dirty="0" smtClean="0"/>
          </a:p>
          <a:p>
            <a:pPr>
              <a:buNone/>
            </a:pPr>
            <a:r>
              <a:rPr lang="zh-CN" altLang="en-US" dirty="0" smtClean="0"/>
              <a:t>端午节放假前就防溺水对所有学生再教育，再提醒。重点关注假期中没有家长陪伴的学生</a:t>
            </a:r>
            <a:endParaRPr lang="en-US" altLang="zh-CN" dirty="0" smtClean="0">
              <a:latin typeface="黑体" pitchFamily="49" charset="-122"/>
              <a:ea typeface="黑体" pitchFamily="49" charset="-122"/>
            </a:endParaRPr>
          </a:p>
          <a:p>
            <a:endParaRPr lang="en-US" altLang="zh-CN" dirty="0" smtClean="0"/>
          </a:p>
          <a:p>
            <a:pPr>
              <a:buNone/>
            </a:pPr>
            <a:r>
              <a:rPr lang="zh-CN" altLang="en-US" dirty="0" smtClean="0">
                <a:latin typeface="黑体" pitchFamily="49" charset="-122"/>
                <a:ea typeface="黑体" pitchFamily="49" charset="-122"/>
              </a:rPr>
              <a:t>（</a:t>
            </a: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“</a:t>
            </a:r>
            <a:r>
              <a:rPr lang="en-US" altLang="zh-CN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1530</a:t>
            </a: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”</a:t>
            </a:r>
            <a:r>
              <a:rPr lang="zh-CN" altLang="en-US" dirty="0" smtClean="0">
                <a:latin typeface="黑体" pitchFamily="49" charset="-122"/>
                <a:ea typeface="黑体" pitchFamily="49" charset="-122"/>
              </a:rPr>
              <a:t>：即每天放学前</a:t>
            </a:r>
            <a:r>
              <a:rPr lang="en-US" dirty="0" smtClean="0">
                <a:latin typeface="黑体" pitchFamily="49" charset="-122"/>
                <a:ea typeface="黑体" pitchFamily="49" charset="-122"/>
              </a:rPr>
              <a:t>1</a:t>
            </a:r>
            <a:r>
              <a:rPr lang="zh-CN" altLang="en-US" dirty="0" smtClean="0">
                <a:latin typeface="黑体" pitchFamily="49" charset="-122"/>
                <a:ea typeface="黑体" pitchFamily="49" charset="-122"/>
              </a:rPr>
              <a:t>分钟安全教育，每周周末放学前和每周一到校后</a:t>
            </a:r>
            <a:r>
              <a:rPr lang="en-US" dirty="0" smtClean="0">
                <a:latin typeface="黑体" pitchFamily="49" charset="-122"/>
                <a:ea typeface="黑体" pitchFamily="49" charset="-122"/>
              </a:rPr>
              <a:t>5</a:t>
            </a:r>
            <a:r>
              <a:rPr lang="zh-CN" altLang="en-US" dirty="0" smtClean="0">
                <a:latin typeface="黑体" pitchFamily="49" charset="-122"/>
                <a:ea typeface="黑体" pitchFamily="49" charset="-122"/>
              </a:rPr>
              <a:t>分钟安全教育，每个假期放假前和假期结束开学时进行</a:t>
            </a:r>
            <a:r>
              <a:rPr lang="en-US" dirty="0" smtClean="0">
                <a:latin typeface="黑体" pitchFamily="49" charset="-122"/>
                <a:ea typeface="黑体" pitchFamily="49" charset="-122"/>
              </a:rPr>
              <a:t>30</a:t>
            </a:r>
            <a:r>
              <a:rPr lang="zh-CN" altLang="en-US" dirty="0" smtClean="0">
                <a:latin typeface="黑体" pitchFamily="49" charset="-122"/>
                <a:ea typeface="黑体" pitchFamily="49" charset="-122"/>
              </a:rPr>
              <a:t>分钟安全教育）</a:t>
            </a:r>
            <a:endParaRPr lang="en-US" altLang="zh-CN" dirty="0" smtClean="0">
              <a:latin typeface="黑体" pitchFamily="49" charset="-122"/>
              <a:ea typeface="黑体" pitchFamily="49" charset="-122"/>
            </a:endParaRPr>
          </a:p>
          <a:p>
            <a:pPr>
              <a:buNone/>
            </a:pPr>
            <a:endParaRPr lang="en-US" altLang="zh-CN" dirty="0" smtClean="0"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7858180" cy="704104"/>
          </a:xfrm>
        </p:spPr>
        <p:txBody>
          <a:bodyPr>
            <a:noAutofit/>
          </a:bodyPr>
          <a:lstStyle/>
          <a:p>
            <a:r>
              <a:rPr lang="zh-CN" altLang="en-US" sz="4400" dirty="0" smtClean="0"/>
              <a:t>（九）重视应急预案和应急演练</a:t>
            </a:r>
            <a:endParaRPr lang="zh-CN" altLang="en-US" sz="4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71472" y="2000240"/>
            <a:ext cx="8158162" cy="4317682"/>
          </a:xfrm>
        </p:spPr>
        <p:txBody>
          <a:bodyPr>
            <a:normAutofit/>
          </a:bodyPr>
          <a:lstStyle/>
          <a:p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时间：长期</a:t>
            </a:r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应急预案：</a:t>
            </a:r>
            <a:r>
              <a:rPr lang="zh-CN" altLang="en-US" dirty="0" smtClean="0"/>
              <a:t>梳理盘点，一看全不全，二看内容，不符合要求的请修改完善。</a:t>
            </a:r>
            <a:endParaRPr lang="en-US" altLang="zh-CN" dirty="0" smtClean="0"/>
          </a:p>
          <a:p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应急演练：</a:t>
            </a:r>
            <a:r>
              <a:rPr lang="zh-CN" altLang="en-US" dirty="0" smtClean="0"/>
              <a:t>尽快制定演练计划上传“平安校园”专栏，标准：</a:t>
            </a:r>
            <a:r>
              <a:rPr lang="zh-CN" altLang="en-US" dirty="0" smtClean="0">
                <a:solidFill>
                  <a:srgbClr val="FF0000"/>
                </a:solidFill>
              </a:rPr>
              <a:t>中小学每月一次，幼儿园每季度一次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endParaRPr lang="en-US" altLang="zh-CN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应急演练常态化，达到训练有素的状态</a:t>
            </a:r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pPr>
              <a:buNone/>
            </a:pPr>
            <a:endParaRPr lang="en-US" altLang="zh-CN" dirty="0" smtClean="0"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2910" y="500042"/>
            <a:ext cx="5715040" cy="642942"/>
          </a:xfrm>
        </p:spPr>
        <p:txBody>
          <a:bodyPr>
            <a:noAutofit/>
          </a:bodyPr>
          <a:lstStyle/>
          <a:p>
            <a:r>
              <a:rPr lang="zh-CN" altLang="en-US" sz="3200" dirty="0" smtClean="0"/>
              <a:t>存在问题一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2910" y="1643050"/>
            <a:ext cx="8229600" cy="4038608"/>
          </a:xfrm>
        </p:spPr>
        <p:txBody>
          <a:bodyPr/>
          <a:lstStyle/>
          <a:p>
            <a:r>
              <a:rPr lang="zh-CN" altLang="en-US" sz="3200" strike="sngStrike" dirty="0" smtClean="0"/>
              <a:t>责任落实不到位</a:t>
            </a:r>
            <a:endParaRPr lang="en-US" altLang="zh-CN" sz="3200" strike="sngStrike" dirty="0" smtClean="0"/>
          </a:p>
          <a:p>
            <a:endParaRPr lang="en-US" altLang="zh-CN" dirty="0" smtClean="0"/>
          </a:p>
          <a:p>
            <a:pPr>
              <a:buNone/>
            </a:pPr>
            <a:r>
              <a:rPr lang="en-US" altLang="zh-CN" dirty="0" smtClean="0"/>
              <a:t>    </a:t>
            </a:r>
            <a:r>
              <a:rPr lang="zh-CN" altLang="en-US" dirty="0" smtClean="0"/>
              <a:t>学校的安全责任有没有全面分解落实？每个岗位的安全职责是否经过设计，清晰全面？每个教职工是否真正清楚自己的安全工作职责？有没有组织学习过？有没有落实到行动上？</a:t>
            </a:r>
            <a:endParaRPr lang="en-US" altLang="zh-CN" dirty="0" smtClean="0"/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          全员安全责任制要真正落实。</a:t>
            </a:r>
            <a:endParaRPr lang="zh-CN" altLang="en-US" dirty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7858180" cy="704104"/>
          </a:xfrm>
        </p:spPr>
        <p:txBody>
          <a:bodyPr>
            <a:noAutofit/>
          </a:bodyPr>
          <a:lstStyle/>
          <a:p>
            <a:r>
              <a:rPr lang="zh-CN" altLang="en-US" sz="3600" dirty="0" smtClean="0"/>
              <a:t>（十）网站“平安校园”专栏建设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2910" y="2540318"/>
            <a:ext cx="8158162" cy="4317682"/>
          </a:xfrm>
        </p:spPr>
        <p:txBody>
          <a:bodyPr>
            <a:normAutofit/>
          </a:bodyPr>
          <a:lstStyle/>
          <a:p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时间：长期</a:t>
            </a:r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dirty="0" smtClean="0"/>
              <a:t>安全教育、安全培训、安全演练年底考核以“平安校园”专栏展现的内容为依据</a:t>
            </a:r>
            <a:endParaRPr lang="en-US" altLang="zh-CN" dirty="0" smtClean="0"/>
          </a:p>
          <a:p>
            <a:r>
              <a:rPr lang="en-US" altLang="zh-CN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12</a:t>
            </a: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月份开展“平安校园”专栏评比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endParaRPr lang="en-US" altLang="zh-CN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zh-CN" dirty="0" smtClean="0"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7858180" cy="704104"/>
          </a:xfrm>
        </p:spPr>
        <p:txBody>
          <a:bodyPr>
            <a:noAutofit/>
          </a:bodyPr>
          <a:lstStyle/>
          <a:p>
            <a:r>
              <a:rPr lang="zh-CN" altLang="en-US" sz="3600" dirty="0" smtClean="0"/>
              <a:t>（十一）食堂和食品安全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14348" y="2071678"/>
            <a:ext cx="8158162" cy="4317682"/>
          </a:xfrm>
        </p:spPr>
        <p:txBody>
          <a:bodyPr>
            <a:normAutofit/>
          </a:bodyPr>
          <a:lstStyle/>
          <a:p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时间：长期</a:t>
            </a:r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dirty="0" smtClean="0"/>
              <a:t>高风险：容易引发</a:t>
            </a: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群体性</a:t>
            </a:r>
            <a:r>
              <a:rPr lang="zh-CN" altLang="en-US" dirty="0" smtClean="0"/>
              <a:t>安全事件</a:t>
            </a:r>
            <a:endParaRPr lang="en-US" altLang="zh-CN" dirty="0" smtClean="0"/>
          </a:p>
          <a:p>
            <a:r>
              <a:rPr lang="zh-CN" altLang="en-US" dirty="0" smtClean="0"/>
              <a:t>食堂和食品的</a:t>
            </a: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安全是底线的底线</a:t>
            </a:r>
            <a:r>
              <a:rPr lang="zh-CN" altLang="en-US" dirty="0" smtClean="0"/>
              <a:t>，一定要守住</a:t>
            </a:r>
            <a:endParaRPr lang="en-US" altLang="zh-CN" dirty="0" smtClean="0"/>
          </a:p>
          <a:p>
            <a:r>
              <a:rPr lang="zh-CN" altLang="en-US" dirty="0" smtClean="0"/>
              <a:t>学生</a:t>
            </a: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餐品的质量</a:t>
            </a:r>
            <a:r>
              <a:rPr lang="zh-CN" altLang="en-US" dirty="0" smtClean="0"/>
              <a:t>要有保证，学校要履行监管职责</a:t>
            </a:r>
            <a:endParaRPr lang="en-US" altLang="zh-CN" dirty="0" smtClean="0"/>
          </a:p>
          <a:p>
            <a:r>
              <a:rPr lang="zh-CN" altLang="en-US" dirty="0" smtClean="0"/>
              <a:t>校长陪餐制</a:t>
            </a:r>
            <a:endParaRPr lang="en-US" altLang="zh-CN" dirty="0" smtClean="0"/>
          </a:p>
          <a:p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家长陪餐制</a:t>
            </a:r>
            <a:r>
              <a:rPr lang="zh-CN" altLang="en-US" dirty="0" smtClean="0"/>
              <a:t>、验菜制</a:t>
            </a:r>
            <a:endParaRPr lang="en-US" altLang="zh-CN" dirty="0" smtClean="0"/>
          </a:p>
          <a:p>
            <a:endParaRPr lang="en-US" altLang="zh-CN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zh-CN" dirty="0" smtClean="0"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7858180" cy="704104"/>
          </a:xfrm>
        </p:spPr>
        <p:txBody>
          <a:bodyPr>
            <a:noAutofit/>
          </a:bodyPr>
          <a:lstStyle/>
          <a:p>
            <a:r>
              <a:rPr lang="zh-CN" altLang="en-US" sz="3600" dirty="0" smtClean="0"/>
              <a:t>（十二）优秀案例征集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14348" y="2071678"/>
            <a:ext cx="8158162" cy="4317682"/>
          </a:xfrm>
        </p:spPr>
        <p:txBody>
          <a:bodyPr>
            <a:normAutofit/>
          </a:bodyPr>
          <a:lstStyle/>
          <a:p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时间：</a:t>
            </a:r>
            <a:r>
              <a:rPr lang="en-US" altLang="zh-CN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6</a:t>
            </a: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月底前</a:t>
            </a:r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dirty="0" smtClean="0"/>
              <a:t>安全工作案例</a:t>
            </a:r>
            <a:endParaRPr lang="en-US" altLang="zh-CN" dirty="0" smtClean="0"/>
          </a:p>
          <a:p>
            <a:r>
              <a:rPr lang="zh-CN" altLang="en-US" dirty="0" smtClean="0"/>
              <a:t>安全教育优秀案例</a:t>
            </a:r>
            <a:endParaRPr lang="en-US" altLang="zh-CN" dirty="0" smtClean="0"/>
          </a:p>
          <a:p>
            <a:endParaRPr lang="en-US" altLang="zh-CN" dirty="0" smtClean="0"/>
          </a:p>
          <a:p>
            <a:pPr algn="ctr">
              <a:buNone/>
            </a:pP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认真组织发动，踊跃投稿</a:t>
            </a:r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pPr algn="ctr">
              <a:buNone/>
            </a:pP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编印优秀案例集</a:t>
            </a:r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endParaRPr lang="en-US" altLang="zh-CN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zh-CN" dirty="0" smtClean="0"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000100" y="2500306"/>
            <a:ext cx="7772400" cy="1470025"/>
          </a:xfrm>
          <a:effectLst>
            <a:glow rad="101600">
              <a:schemeClr val="accent1">
                <a:satMod val="175000"/>
                <a:alpha val="40000"/>
              </a:schemeClr>
            </a:glow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zh-CN" altLang="en-US" b="1" dirty="0" smtClean="0"/>
              <a:t>感谢您的努力和付出！</a:t>
            </a:r>
            <a:endParaRPr lang="zh-CN" altLang="en-US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8229600" cy="1143000"/>
          </a:xfrm>
        </p:spPr>
        <p:txBody>
          <a:bodyPr>
            <a:normAutofit/>
          </a:bodyPr>
          <a:lstStyle/>
          <a:p>
            <a:r>
              <a:rPr lang="zh-CN" altLang="en-US" sz="3200" dirty="0" smtClean="0"/>
              <a:t>存在问题  二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71472" y="2000240"/>
            <a:ext cx="8229600" cy="4038608"/>
          </a:xfrm>
        </p:spPr>
        <p:txBody>
          <a:bodyPr/>
          <a:lstStyle/>
          <a:p>
            <a:r>
              <a:rPr lang="zh-CN" altLang="en-US" sz="3200" strike="sngStrike" dirty="0" smtClean="0"/>
              <a:t>制度落实不到位</a:t>
            </a:r>
            <a:endParaRPr lang="en-US" altLang="zh-CN" sz="3200" strike="sngStrike" dirty="0" smtClean="0"/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r>
              <a:rPr lang="zh-CN" altLang="en-US" dirty="0" smtClean="0"/>
              <a:t>      第一，各项安全管理制度有没有，全不全？</a:t>
            </a:r>
            <a:endParaRPr lang="en-US" altLang="zh-CN" dirty="0" smtClean="0"/>
          </a:p>
          <a:p>
            <a:pPr>
              <a:buNone/>
            </a:pPr>
            <a:r>
              <a:rPr lang="en-US" altLang="zh-CN" dirty="0" smtClean="0"/>
              <a:t>      </a:t>
            </a:r>
            <a:r>
              <a:rPr lang="zh-CN" altLang="en-US" dirty="0" smtClean="0"/>
              <a:t>第二，现有的制度执行得怎么样？</a:t>
            </a:r>
            <a:endParaRPr lang="en-US" altLang="zh-CN" dirty="0" smtClean="0"/>
          </a:p>
          <a:p>
            <a:pPr>
              <a:buNone/>
            </a:pPr>
            <a:endParaRPr lang="en-US" altLang="zh-CN" dirty="0" smtClean="0"/>
          </a:p>
          <a:p>
            <a:pPr algn="ctr">
              <a:buNone/>
            </a:pP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要入脑入心，自觉落实到行动上</a:t>
            </a:r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pPr algn="ctr">
              <a:buNone/>
            </a:pP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用制度管人、用制度管事</a:t>
            </a:r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pPr algn="ctr">
              <a:buNone/>
            </a:pP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完善制度，形成安全管理制度汇编</a:t>
            </a:r>
            <a:endParaRPr lang="zh-CN" altLang="en-US" dirty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200" dirty="0" smtClean="0"/>
              <a:t>存在问题  三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4038608"/>
          </a:xfrm>
        </p:spPr>
        <p:txBody>
          <a:bodyPr>
            <a:normAutofit/>
          </a:bodyPr>
          <a:lstStyle/>
          <a:p>
            <a:r>
              <a:rPr lang="zh-CN" altLang="en-US" sz="3200" strike="sngStrike" dirty="0" smtClean="0"/>
              <a:t>学习培训不到位</a:t>
            </a:r>
            <a:endParaRPr lang="en-US" altLang="zh-CN" sz="3200" strike="sngStrike" dirty="0" smtClean="0"/>
          </a:p>
          <a:p>
            <a:pPr>
              <a:buNone/>
            </a:pPr>
            <a:r>
              <a:rPr lang="en-US" altLang="zh-CN" dirty="0" smtClean="0"/>
              <a:t>           </a:t>
            </a:r>
          </a:p>
          <a:p>
            <a:pPr>
              <a:buNone/>
            </a:pPr>
            <a:r>
              <a:rPr lang="zh-CN" altLang="en-US" dirty="0" smtClean="0"/>
              <a:t>学习安全相关法律法规和政策文件不够</a:t>
            </a:r>
            <a:endParaRPr lang="en-US" altLang="zh-CN" dirty="0" smtClean="0"/>
          </a:p>
          <a:p>
            <a:pPr>
              <a:buNone/>
            </a:pPr>
            <a:r>
              <a:rPr lang="zh-CN" altLang="en-US" dirty="0" smtClean="0"/>
              <a:t>           重点岗位的专题培训也不够</a:t>
            </a:r>
            <a:endParaRPr lang="en-US" altLang="zh-CN" dirty="0" smtClean="0"/>
          </a:p>
          <a:p>
            <a:pPr algn="ctr">
              <a:buNone/>
            </a:pPr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pPr algn="ctr">
              <a:buNone/>
            </a:pP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全员学习培训与分类专题培训相结合</a:t>
            </a:r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pPr algn="ctr">
              <a:buNone/>
            </a:pP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各类人员每学期至少要有一次专项培训，形成工作机制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200" dirty="0" smtClean="0"/>
              <a:t>存在问题 四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4038608"/>
          </a:xfrm>
        </p:spPr>
        <p:txBody>
          <a:bodyPr>
            <a:normAutofit/>
          </a:bodyPr>
          <a:lstStyle/>
          <a:p>
            <a:r>
              <a:rPr lang="zh-CN" altLang="en-US" sz="3200" strike="sngStrike" dirty="0" smtClean="0"/>
              <a:t>预案编制不到位</a:t>
            </a:r>
            <a:endParaRPr lang="en-US" altLang="zh-CN" sz="3200" strike="sngStrike" dirty="0" smtClean="0"/>
          </a:p>
          <a:p>
            <a:pPr>
              <a:buNone/>
            </a:pPr>
            <a:r>
              <a:rPr lang="en-US" altLang="zh-CN" dirty="0" smtClean="0"/>
              <a:t>           </a:t>
            </a:r>
            <a:r>
              <a:rPr lang="zh-CN" altLang="en-US" dirty="0" smtClean="0"/>
              <a:t>大多不是应急预案</a:t>
            </a:r>
            <a:endParaRPr lang="en-US" altLang="zh-CN" dirty="0" smtClean="0"/>
          </a:p>
          <a:p>
            <a:pPr algn="ctr">
              <a:buNone/>
            </a:pPr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pPr algn="ctr">
              <a:buNone/>
            </a:pP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怎么预防突发事件（安全事故）的发生</a:t>
            </a:r>
            <a:r>
              <a:rPr lang="en-US" altLang="zh-CN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+</a:t>
            </a:r>
          </a:p>
          <a:p>
            <a:pPr algn="ctr">
              <a:buNone/>
            </a:pP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发生突发事件，准备怎么应急处置</a:t>
            </a:r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pPr algn="ctr">
              <a:buNone/>
            </a:pP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做最坏的打算，预想各种可能发生的坏情况；</a:t>
            </a:r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pPr algn="ctr">
              <a:buNone/>
            </a:pP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针对各种情况具体的处置办法，责任到人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200" dirty="0" smtClean="0"/>
              <a:t>存在问题  五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4038608"/>
          </a:xfrm>
        </p:spPr>
        <p:txBody>
          <a:bodyPr>
            <a:normAutofit/>
          </a:bodyPr>
          <a:lstStyle/>
          <a:p>
            <a:r>
              <a:rPr lang="zh-CN" altLang="en-US" sz="3200" strike="sngStrike" dirty="0" smtClean="0"/>
              <a:t>安全教育不到位</a:t>
            </a:r>
            <a:endParaRPr lang="en-US" altLang="zh-CN" sz="3200" strike="sngStrike" dirty="0" smtClean="0"/>
          </a:p>
          <a:p>
            <a:pPr>
              <a:buNone/>
            </a:pPr>
            <a:r>
              <a:rPr lang="zh-CN" altLang="en-US" dirty="0" smtClean="0"/>
              <a:t>     面广，内容丰富</a:t>
            </a:r>
            <a:endParaRPr lang="en-US" altLang="zh-CN" dirty="0" smtClean="0"/>
          </a:p>
          <a:p>
            <a:pPr>
              <a:buNone/>
            </a:pPr>
            <a:r>
              <a:rPr lang="en-US" altLang="zh-CN" dirty="0" smtClean="0"/>
              <a:t>    </a:t>
            </a:r>
            <a:r>
              <a:rPr lang="zh-CN" altLang="en-US" dirty="0" smtClean="0"/>
              <a:t>难量化，无绝对标准，无现成成系列的教材和教案</a:t>
            </a:r>
            <a:endParaRPr lang="en-US" altLang="zh-CN" dirty="0" smtClean="0"/>
          </a:p>
          <a:p>
            <a:pPr algn="ctr">
              <a:buNone/>
            </a:pPr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pPr algn="ctr">
              <a:buNone/>
            </a:pP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把安全教育渗透到日常的教育教学中</a:t>
            </a:r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pPr algn="ctr">
              <a:buNone/>
            </a:pP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鼓励开展安全教育方面的课题研究</a:t>
            </a:r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pPr algn="ctr">
              <a:buNone/>
            </a:pP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一看常州市安全教育平台专题课程完成率，不低于</a:t>
            </a:r>
            <a:r>
              <a:rPr lang="en-US" altLang="zh-CN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95%</a:t>
            </a:r>
          </a:p>
          <a:p>
            <a:pPr algn="ctr">
              <a:buNone/>
            </a:pP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二看学校网站“平安校园”专栏中相关活动记录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>
            <a:normAutofit/>
          </a:bodyPr>
          <a:lstStyle/>
          <a:p>
            <a:r>
              <a:rPr lang="zh-CN" altLang="en-US" sz="3200" dirty="0" smtClean="0"/>
              <a:t>存在问题 六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4038608"/>
          </a:xfrm>
        </p:spPr>
        <p:txBody>
          <a:bodyPr>
            <a:normAutofit/>
          </a:bodyPr>
          <a:lstStyle/>
          <a:p>
            <a:r>
              <a:rPr lang="zh-CN" altLang="en-US" sz="3200" strike="sngStrike" dirty="0" smtClean="0"/>
              <a:t>应急演练不到位</a:t>
            </a:r>
            <a:endParaRPr lang="en-US" altLang="zh-CN" sz="3200" strike="sngStrike" dirty="0" smtClean="0"/>
          </a:p>
          <a:p>
            <a:pPr>
              <a:buNone/>
            </a:pPr>
            <a:r>
              <a:rPr lang="en-US" altLang="zh-CN" dirty="0" smtClean="0"/>
              <a:t>            </a:t>
            </a:r>
            <a:r>
              <a:rPr lang="zh-CN" altLang="en-US" dirty="0" smtClean="0"/>
              <a:t>频次太低，内容单一</a:t>
            </a:r>
            <a:endParaRPr lang="en-US" altLang="zh-CN" dirty="0" smtClean="0"/>
          </a:p>
          <a:p>
            <a:pPr algn="ctr">
              <a:buNone/>
            </a:pPr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pPr algn="ctr">
              <a:buNone/>
            </a:pP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要求中小学每月开展一次，幼儿园每季度开展一次</a:t>
            </a:r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pPr algn="ctr">
              <a:buNone/>
            </a:pP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制定应急演练计划</a:t>
            </a:r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pPr algn="ctr">
              <a:buNone/>
            </a:pP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上传到学校网站“平安校园”专栏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85720" y="357166"/>
            <a:ext cx="8229600" cy="1143000"/>
          </a:xfrm>
        </p:spPr>
        <p:txBody>
          <a:bodyPr>
            <a:normAutofit/>
          </a:bodyPr>
          <a:lstStyle/>
          <a:p>
            <a:r>
              <a:rPr lang="zh-CN" altLang="en-US" sz="3200" dirty="0" smtClean="0"/>
              <a:t>存在问题七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4038608"/>
          </a:xfrm>
        </p:spPr>
        <p:txBody>
          <a:bodyPr>
            <a:normAutofit/>
          </a:bodyPr>
          <a:lstStyle/>
          <a:p>
            <a:r>
              <a:rPr lang="zh-CN" altLang="en-US" sz="3200" strike="sngStrike" dirty="0" smtClean="0"/>
              <a:t>上级布置的工作落实不到位</a:t>
            </a:r>
            <a:endParaRPr lang="en-US" altLang="zh-CN" sz="3200" strike="sngStrike" dirty="0" smtClean="0"/>
          </a:p>
          <a:p>
            <a:pPr>
              <a:buNone/>
            </a:pPr>
            <a:r>
              <a:rPr lang="en-US" altLang="zh-CN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   </a:t>
            </a:r>
            <a:endParaRPr lang="en-US" altLang="zh-CN" dirty="0" smtClean="0"/>
          </a:p>
          <a:p>
            <a:pPr algn="ctr">
              <a:buNone/>
            </a:pPr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pPr algn="ctr">
              <a:buNone/>
            </a:pP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每一项工作请认真落实，工作留痕</a:t>
            </a:r>
            <a:endParaRPr lang="en-US" altLang="zh-CN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pPr algn="ctr">
              <a:buNone/>
            </a:pP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能公开宣传的发到学校网站“平安校园”专栏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928670"/>
            <a:ext cx="8229600" cy="1143000"/>
          </a:xfrm>
        </p:spPr>
        <p:txBody>
          <a:bodyPr/>
          <a:lstStyle/>
          <a:p>
            <a:r>
              <a:rPr lang="zh-CN" altLang="en-US" dirty="0" smtClean="0"/>
              <a:t>   怎么做？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40386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CN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   </a:t>
            </a:r>
            <a:endParaRPr lang="en-US" altLang="zh-CN" dirty="0" smtClean="0"/>
          </a:p>
          <a:p>
            <a:pPr algn="ctr">
              <a:buNone/>
            </a:pPr>
            <a:r>
              <a:rPr lang="zh-CN" altLang="en-US" sz="32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尽职免责</a:t>
            </a:r>
            <a:endParaRPr lang="en-US" altLang="zh-CN" sz="3200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pPr algn="ctr">
              <a:buNone/>
            </a:pPr>
            <a:endParaRPr lang="en-US" altLang="zh-CN" sz="3200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pPr algn="ctr">
              <a:buNone/>
            </a:pPr>
            <a:r>
              <a:rPr lang="zh-CN" altLang="en-US" sz="32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做最坏的打算，做最好的准备</a:t>
            </a:r>
            <a:endParaRPr lang="en-US" altLang="zh-CN" sz="3200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pPr algn="ctr">
              <a:buNone/>
            </a:pPr>
            <a:r>
              <a:rPr lang="en-US" altLang="zh-CN" sz="32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 </a:t>
            </a:r>
            <a:r>
              <a:rPr lang="zh-CN" altLang="en-US" sz="32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杜绝责任事故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155</TotalTime>
  <Words>1185</Words>
  <Application>Microsoft Office PowerPoint</Application>
  <PresentationFormat>全屏显示(4:3)</PresentationFormat>
  <Paragraphs>165</Paragraphs>
  <Slides>23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24" baseType="lpstr">
      <vt:lpstr>流畅</vt:lpstr>
      <vt:lpstr>新北区校园安全工作会议暨安全生产月活动启动仪式</vt:lpstr>
      <vt:lpstr>存在问题一</vt:lpstr>
      <vt:lpstr>存在问题  二</vt:lpstr>
      <vt:lpstr>存在问题  三</vt:lpstr>
      <vt:lpstr>存在问题 四</vt:lpstr>
      <vt:lpstr>存在问题  五</vt:lpstr>
      <vt:lpstr>存在问题 六</vt:lpstr>
      <vt:lpstr>存在问题七</vt:lpstr>
      <vt:lpstr>   怎么做？</vt:lpstr>
      <vt:lpstr>当前12项重点工作</vt:lpstr>
      <vt:lpstr>（一）安全生产月活动</vt:lpstr>
      <vt:lpstr>（二）安全生产大检查</vt:lpstr>
      <vt:lpstr>（三）深化提升安全生产专项整治三年行动</vt:lpstr>
      <vt:lpstr>（四）预防学生遭受性侵害工作</vt:lpstr>
      <vt:lpstr>（五） “一盔一带”交通安全专题教育活动</vt:lpstr>
      <vt:lpstr>（六）防汛防台风工作</vt:lpstr>
      <vt:lpstr>（七）综合实践活动的安全管理</vt:lpstr>
      <vt:lpstr>（八）重视安全教育</vt:lpstr>
      <vt:lpstr>（九）重视应急预案和应急演练</vt:lpstr>
      <vt:lpstr>（十）网站“平安校园”专栏建设</vt:lpstr>
      <vt:lpstr>（十一）食堂和食品安全</vt:lpstr>
      <vt:lpstr>（十二）优秀案例征集</vt:lpstr>
      <vt:lpstr>感谢您的努力和付出！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新北区校园安全工作会议</dc:title>
  <dc:creator>asus</dc:creator>
  <cp:lastModifiedBy>微软用户</cp:lastModifiedBy>
  <cp:revision>19</cp:revision>
  <dcterms:created xsi:type="dcterms:W3CDTF">2022-05-31T10:13:14Z</dcterms:created>
  <dcterms:modified xsi:type="dcterms:W3CDTF">2022-06-06T09:24:14Z</dcterms:modified>
</cp:coreProperties>
</file>