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73" r:id="rId15"/>
    <p:sldId id="274" r:id="rId16"/>
    <p:sldId id="275" r:id="rId17"/>
    <p:sldId id="276" r:id="rId18"/>
    <p:sldId id="277" r:id="rId19"/>
    <p:sldId id="279" r:id="rId20"/>
    <p:sldId id="278" r:id="rId21"/>
    <p:sldId id="280" r:id="rId22"/>
    <p:sldId id="282" r:id="rId23"/>
    <p:sldId id="283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2022/6/1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zh-CN" altLang="en-US" b="1" dirty="0" smtClean="0"/>
              <a:t>新北区校园安全工作会议暨安全生产月活动启动仪式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新北区教育局</a:t>
            </a:r>
            <a:endParaRPr lang="en-US" altLang="zh-CN" sz="3200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en-US" altLang="zh-CN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2022</a:t>
            </a:r>
            <a:r>
              <a:rPr lang="zh-CN" altLang="en-US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3200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日</a:t>
            </a:r>
            <a:endParaRPr lang="zh-CN" altLang="en-US" sz="3200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58162" cy="78581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当前</a:t>
            </a:r>
            <a:r>
              <a:rPr lang="en-US" altLang="zh-CN" dirty="0" smtClean="0"/>
              <a:t>12</a:t>
            </a:r>
            <a:r>
              <a:rPr lang="zh-CN" altLang="en-US" dirty="0" smtClean="0"/>
              <a:t>项重点工作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857784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安全生产月活动</a:t>
            </a:r>
            <a:endParaRPr lang="en-US" altLang="zh-CN" dirty="0" smtClean="0"/>
          </a:p>
          <a:p>
            <a:r>
              <a:rPr lang="zh-CN" altLang="en-US" dirty="0" smtClean="0"/>
              <a:t>安全生产大检查</a:t>
            </a:r>
            <a:endParaRPr lang="en-US" altLang="zh-CN" dirty="0" smtClean="0"/>
          </a:p>
          <a:p>
            <a:r>
              <a:rPr lang="zh-CN" altLang="en-US" dirty="0" smtClean="0"/>
              <a:t>深化提升安全生产专项整治三年行动</a:t>
            </a:r>
            <a:endParaRPr lang="en-US" altLang="zh-CN" dirty="0" smtClean="0"/>
          </a:p>
          <a:p>
            <a:r>
              <a:rPr lang="zh-CN" altLang="en-US" dirty="0" smtClean="0"/>
              <a:t>预防学生遭受性侵害工作</a:t>
            </a:r>
            <a:endParaRPr lang="en-US" altLang="zh-CN" dirty="0" smtClean="0"/>
          </a:p>
          <a:p>
            <a:r>
              <a:rPr lang="zh-CN" altLang="en-US" dirty="0" smtClean="0"/>
              <a:t>“一盔一带”交通安全专题教育活动</a:t>
            </a:r>
            <a:endParaRPr lang="en-US" altLang="zh-CN" dirty="0" smtClean="0"/>
          </a:p>
          <a:p>
            <a:r>
              <a:rPr lang="zh-CN" altLang="en-US" dirty="0" smtClean="0"/>
              <a:t>防汛防台风工作</a:t>
            </a:r>
            <a:endParaRPr lang="en-US" altLang="zh-CN" dirty="0" smtClean="0"/>
          </a:p>
          <a:p>
            <a:r>
              <a:rPr lang="zh-CN" altLang="en-US" dirty="0" smtClean="0"/>
              <a:t>综合实践活动的安全管理</a:t>
            </a:r>
            <a:endParaRPr lang="en-US" altLang="zh-CN" dirty="0" smtClean="0"/>
          </a:p>
          <a:p>
            <a:r>
              <a:rPr lang="zh-CN" altLang="en-US" dirty="0" smtClean="0"/>
              <a:t>安全教育</a:t>
            </a:r>
            <a:endParaRPr lang="en-US" altLang="zh-CN" dirty="0" smtClean="0"/>
          </a:p>
          <a:p>
            <a:r>
              <a:rPr lang="zh-CN" altLang="en-US" dirty="0" smtClean="0"/>
              <a:t>应急预案和应急演练</a:t>
            </a:r>
            <a:endParaRPr lang="en-US" altLang="zh-CN" dirty="0" smtClean="0"/>
          </a:p>
          <a:p>
            <a:r>
              <a:rPr lang="zh-CN" altLang="en-US" dirty="0" smtClean="0"/>
              <a:t>网站“平安校园”专栏建设</a:t>
            </a:r>
            <a:endParaRPr lang="en-US" altLang="zh-CN" dirty="0" smtClean="0"/>
          </a:p>
          <a:p>
            <a:r>
              <a:rPr lang="zh-CN" altLang="en-US" dirty="0" smtClean="0"/>
              <a:t>食堂和食品安全</a:t>
            </a:r>
            <a:endParaRPr lang="en-US" altLang="zh-CN" dirty="0" smtClean="0"/>
          </a:p>
          <a:p>
            <a:r>
              <a:rPr lang="zh-CN" altLang="en-US" dirty="0" smtClean="0"/>
              <a:t>安全工作案例和安全教育案例征集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00948" cy="7041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（一）安全生产月活动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143116"/>
            <a:ext cx="8158162" cy="4317682"/>
          </a:xfrm>
        </p:spPr>
        <p:txBody>
          <a:bodyPr/>
          <a:lstStyle/>
          <a:p>
            <a:r>
              <a:rPr lang="zh-CN" altLang="en-US" dirty="0" smtClean="0"/>
              <a:t>时间：整个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r>
              <a:rPr lang="zh-CN" altLang="en-US" dirty="0" smtClean="0"/>
              <a:t>主题是“遵守安全生产法，当好第一责任人”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制定活动实施方案，围绕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项内容明确责任分工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逐项不折不扣地落实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25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日前报活动方案、总结</a:t>
            </a: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00948" cy="7041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（二）安全生产大检查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571612"/>
            <a:ext cx="8158162" cy="4317682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-9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学校自查：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）制定工作方案，分解任务，责任到人，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13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日报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）对照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个方面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29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条检查内容全面自查，查缺补漏，   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列出问题清单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）针对问题隐患整改落实，闭环管理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9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月底前报工作总结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另外安排校际互查、第三方检查、局级督导检查、区级联合抽查等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7929618" cy="1061294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/>
              <a:t>（三）深化提升安全生产专项整治三年行动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43116"/>
            <a:ext cx="8158162" cy="3429024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-12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月底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号前报实施方案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每季度最后一个月的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15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号之前报送推进落实情况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可与安全生产月活动、安全生产大检查结合起来做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00948" cy="704104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（四）预防学生遭受性侵害工作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成立防性侵工作领导小组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立即开展一次隐患排查，并形成定期排查的工作机制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集中开展为期一周的防性侵专题教育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健全管理制度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组织学习侵害未成年人案件强制报告制度文件等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日之前报工作小结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（五） “一盔一带”交通安全专题教育活动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重视校园文化布置，营造良好宣传氛围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主动发放告家长书，传递正确出行提醒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开展各类主题活动，强化文明交通规范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加强督查和评比，跟踪活动实际效果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戴盔率和系带率达到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100%</a:t>
            </a:r>
          </a:p>
          <a:p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日前将活动内容及照片上传“平安校园”专栏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4400" dirty="0" smtClean="0"/>
              <a:t>（六）防汛防台风工作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-8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防汛防台风应急预案再修改完善，要具备实战性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防汛物资再盘点备足，宁可备而不用，不可不备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对校舍、设施设备、排水系统、高空附着物等再次进行细致的排查，及时消除隐患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确保安全度汛</a:t>
            </a: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4400" dirty="0" smtClean="0"/>
              <a:t>（七）综合实践活动的安全管理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明确责任，完善预案，加强管理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安全预案</a:t>
            </a:r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要尽量考虑周全细致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学校要对旅行社提供的材料严格审核把关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活动当天组织要严密，必须有校领导带队</a:t>
            </a:r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确保安全</a:t>
            </a: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4400" dirty="0" smtClean="0"/>
              <a:t>（八）重视安全教育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/>
              <a:t>要求安全教育进课程、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进课表、</a:t>
            </a:r>
            <a:r>
              <a:rPr lang="zh-CN" altLang="en-US" dirty="0" smtClean="0"/>
              <a:t>进课堂</a:t>
            </a:r>
            <a:endParaRPr lang="en-US" altLang="zh-CN" dirty="0" smtClean="0"/>
          </a:p>
          <a:p>
            <a:r>
              <a:rPr lang="zh-CN" altLang="en-US" dirty="0" smtClean="0"/>
              <a:t>严格落实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en-US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1530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dirty="0" smtClean="0"/>
              <a:t>安全教育机制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防溺水、</a:t>
            </a:r>
            <a:r>
              <a:rPr lang="zh-CN" altLang="en-US" dirty="0" smtClean="0"/>
              <a:t>戴头盔系安全带防交通事故是当前教育重点。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端午节放假前就防溺水对所有学生再教育，再提醒。重点关注假期中没有家长陪伴的学生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1530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：即每天放学前</a:t>
            </a:r>
            <a:r>
              <a:rPr lang="en-US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分钟安全教育，每周周末放学前和每周一到校后</a:t>
            </a:r>
            <a:r>
              <a:rPr lang="en-US" dirty="0" smtClean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分钟安全教育，每个假期放假前和假期结束开学时进行</a:t>
            </a:r>
            <a:r>
              <a:rPr lang="en-US" dirty="0" smtClean="0">
                <a:latin typeface="黑体" pitchFamily="49" charset="-122"/>
                <a:ea typeface="黑体" pitchFamily="49" charset="-122"/>
              </a:rPr>
              <a:t>30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分钟安全教育）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4400" dirty="0" smtClean="0"/>
              <a:t>（九）重视应急预案和应急演练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应急预案：</a:t>
            </a:r>
            <a:r>
              <a:rPr lang="zh-CN" altLang="en-US" dirty="0" smtClean="0"/>
              <a:t>梳理盘点，一看全不全，二看内容，不符合要求的请修改完善。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应急演练：</a:t>
            </a:r>
            <a:r>
              <a:rPr lang="zh-CN" altLang="en-US" dirty="0" smtClean="0"/>
              <a:t>尽快制定演练计划上传“平安校园”专栏，标准：</a:t>
            </a:r>
            <a:r>
              <a:rPr lang="zh-CN" altLang="en-US" dirty="0" smtClean="0">
                <a:solidFill>
                  <a:srgbClr val="FF0000"/>
                </a:solidFill>
              </a:rPr>
              <a:t>中小学每月一次，幼儿园每季度一次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应急演练常态化，达到训练有素的状态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5715040" cy="642942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存在问题一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038608"/>
          </a:xfrm>
        </p:spPr>
        <p:txBody>
          <a:bodyPr/>
          <a:lstStyle/>
          <a:p>
            <a:r>
              <a:rPr lang="zh-CN" altLang="en-US" sz="3200" strike="sngStrike" dirty="0" smtClean="0"/>
              <a:t>责任落实不到位</a:t>
            </a:r>
            <a:endParaRPr lang="en-US" altLang="zh-CN" sz="3200" strike="sngStrike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学校的安全责任有没有全面分解落实？每个岗位的安全职责是否经过设计，清晰全面？每个教职工是否真正清楚自己的安全工作职责？有没有组织学习过？有没有落实到行动上？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全员安全责任制要真正落实。</a:t>
            </a: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（十）网站“平安校园”专栏建设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540318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/>
              <a:t>安全教育、安全培训、安全演练年底考核以“平安校园”专栏展现的内容为依据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12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月份开展“平安校园”专栏评比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（十一）食堂和食品安全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时间：长期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/>
              <a:t>高风险：容易引发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群体性</a:t>
            </a:r>
            <a:r>
              <a:rPr lang="zh-CN" altLang="en-US" dirty="0" smtClean="0"/>
              <a:t>安全事件</a:t>
            </a:r>
            <a:endParaRPr lang="en-US" altLang="zh-CN" dirty="0" smtClean="0"/>
          </a:p>
          <a:p>
            <a:r>
              <a:rPr lang="zh-CN" altLang="en-US" dirty="0" smtClean="0"/>
              <a:t>食堂和食品的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安全是底线的底线</a:t>
            </a:r>
            <a:r>
              <a:rPr lang="zh-CN" altLang="en-US" dirty="0" smtClean="0"/>
              <a:t>，一定要守住</a:t>
            </a:r>
            <a:endParaRPr lang="en-US" altLang="zh-CN" dirty="0" smtClean="0"/>
          </a:p>
          <a:p>
            <a:r>
              <a:rPr lang="zh-CN" altLang="en-US" dirty="0" smtClean="0"/>
              <a:t>学生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餐品的质量</a:t>
            </a:r>
            <a:r>
              <a:rPr lang="zh-CN" altLang="en-US" dirty="0" smtClean="0"/>
              <a:t>要有保证，学校要履行监管职责</a:t>
            </a:r>
            <a:endParaRPr lang="en-US" altLang="zh-CN" dirty="0" smtClean="0"/>
          </a:p>
          <a:p>
            <a:r>
              <a:rPr lang="zh-CN" altLang="en-US" dirty="0" smtClean="0"/>
              <a:t>校长陪餐制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家长陪餐制</a:t>
            </a:r>
            <a:r>
              <a:rPr lang="zh-CN" altLang="en-US" dirty="0" smtClean="0"/>
              <a:t>、验菜制</a:t>
            </a:r>
            <a:endParaRPr lang="en-US" altLang="zh-CN" dirty="0" smtClean="0"/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858180" cy="704104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（十二）优秀案例征集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2071678"/>
            <a:ext cx="8158162" cy="431768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时间：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月底前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/>
              <a:t>安全工作案例</a:t>
            </a:r>
            <a:endParaRPr lang="en-US" altLang="zh-CN" dirty="0" smtClean="0"/>
          </a:p>
          <a:p>
            <a:r>
              <a:rPr lang="zh-CN" altLang="en-US" dirty="0" smtClean="0"/>
              <a:t>安全教育优秀案例</a:t>
            </a:r>
            <a:endParaRPr lang="en-US" altLang="zh-CN" dirty="0" smtClean="0"/>
          </a:p>
          <a:p>
            <a:endParaRPr lang="en-US" altLang="zh-CN" dirty="0" smtClean="0"/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认真组织发动，踊跃投稿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编印优秀案例集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00100" y="2500306"/>
            <a:ext cx="7772400" cy="1470025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zh-CN" altLang="en-US" b="1" dirty="0" smtClean="0"/>
              <a:t>感谢您的努力和付出！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存在问题  二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038608"/>
          </a:xfrm>
        </p:spPr>
        <p:txBody>
          <a:bodyPr/>
          <a:lstStyle/>
          <a:p>
            <a:r>
              <a:rPr lang="zh-CN" altLang="en-US" sz="3200" strike="sngStrike" dirty="0" smtClean="0"/>
              <a:t>制度落实不到位</a:t>
            </a:r>
            <a:endParaRPr lang="en-US" altLang="zh-CN" sz="3200" strike="sngStrike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第一，各项安全管理制度有没有，全不全？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</a:t>
            </a:r>
            <a:r>
              <a:rPr lang="zh-CN" altLang="en-US" dirty="0" smtClean="0"/>
              <a:t>第二，现有的制度执行得怎么样？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要入脑入心，自觉落实到行动上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用制度管人、用制度管事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完善制度，形成安全管理制度汇编</a:t>
            </a: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存在问题  三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r>
              <a:rPr lang="zh-CN" altLang="en-US" sz="3200" strike="sngStrike" dirty="0" smtClean="0"/>
              <a:t>学习培训不到位</a:t>
            </a:r>
            <a:endParaRPr lang="en-US" altLang="zh-CN" sz="3200" strike="sngStrike" dirty="0" smtClean="0"/>
          </a:p>
          <a:p>
            <a:pPr>
              <a:buNone/>
            </a:pPr>
            <a:r>
              <a:rPr lang="en-US" altLang="zh-CN" dirty="0" smtClean="0"/>
              <a:t>           </a:t>
            </a:r>
          </a:p>
          <a:p>
            <a:pPr>
              <a:buNone/>
            </a:pPr>
            <a:r>
              <a:rPr lang="zh-CN" altLang="en-US" dirty="0" smtClean="0"/>
              <a:t>学习安全相关法律法规和政策文件不够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重点岗位的专题培训也不够</a:t>
            </a:r>
            <a:endParaRPr lang="en-US" altLang="zh-CN" dirty="0" smtClean="0"/>
          </a:p>
          <a:p>
            <a:pPr algn="ctr"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全员学习培训与分类专题培训相结合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各类人员每学期至少要有一次专项培训，形成工作机制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存在问题 四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r>
              <a:rPr lang="zh-CN" altLang="en-US" sz="3200" strike="sngStrike" dirty="0" smtClean="0"/>
              <a:t>预案编制不到位</a:t>
            </a:r>
            <a:endParaRPr lang="en-US" altLang="zh-CN" sz="3200" strike="sngStrike" dirty="0" smtClean="0"/>
          </a:p>
          <a:p>
            <a:pPr>
              <a:buNone/>
            </a:pPr>
            <a:r>
              <a:rPr lang="en-US" altLang="zh-CN" dirty="0" smtClean="0"/>
              <a:t>           </a:t>
            </a:r>
            <a:r>
              <a:rPr lang="zh-CN" altLang="en-US" dirty="0" smtClean="0"/>
              <a:t>大多不是应急预案</a:t>
            </a:r>
            <a:endParaRPr lang="en-US" altLang="zh-CN" dirty="0" smtClean="0"/>
          </a:p>
          <a:p>
            <a:pPr algn="ctr"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怎么预防突发事件（安全事故）的发生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+</a:t>
            </a: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发生突发事件，准备怎么应急处置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做最坏的打算，预想各种可能发生的坏情况；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针对各种情况具体的处置办法，责任到人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存在问题  五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r>
              <a:rPr lang="zh-CN" altLang="en-US" sz="3200" strike="sngStrike" dirty="0" smtClean="0"/>
              <a:t>安全教育不到位</a:t>
            </a:r>
            <a:endParaRPr lang="en-US" altLang="zh-CN" sz="3200" strike="sngStrike" dirty="0" smtClean="0"/>
          </a:p>
          <a:p>
            <a:pPr>
              <a:buNone/>
            </a:pPr>
            <a:r>
              <a:rPr lang="zh-CN" altLang="en-US" dirty="0" smtClean="0"/>
              <a:t>     面广，内容丰富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难量化，无绝对标准，无现成成系列的教材和教案</a:t>
            </a:r>
            <a:endParaRPr lang="en-US" altLang="zh-CN" dirty="0" smtClean="0"/>
          </a:p>
          <a:p>
            <a:pPr algn="ctr"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把安全教育渗透到日常的教育教学中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鼓励开展安全教育方面的课题研究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一看常州市安全教育平台专题课程完成率，不低于</a:t>
            </a: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95%</a:t>
            </a: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二看学校网站“平安校园”专栏中相关活动记录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存在问题 六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r>
              <a:rPr lang="zh-CN" altLang="en-US" sz="3200" strike="sngStrike" dirty="0" smtClean="0"/>
              <a:t>应急演练不到位</a:t>
            </a:r>
            <a:endParaRPr lang="en-US" altLang="zh-CN" sz="3200" strike="sngStrike" dirty="0" smtClean="0"/>
          </a:p>
          <a:p>
            <a:pPr>
              <a:buNone/>
            </a:pPr>
            <a:r>
              <a:rPr lang="en-US" altLang="zh-CN" dirty="0" smtClean="0"/>
              <a:t>            </a:t>
            </a:r>
            <a:r>
              <a:rPr lang="zh-CN" altLang="en-US" dirty="0" smtClean="0"/>
              <a:t>频次太低，内容单一</a:t>
            </a:r>
            <a:endParaRPr lang="en-US" altLang="zh-CN" dirty="0" smtClean="0"/>
          </a:p>
          <a:p>
            <a:pPr algn="ctr"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要求中小学每月开展一次，幼儿园每季度开展一次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制定应急演练计划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上传到学校网站“平安校园”专栏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存在问题七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r>
              <a:rPr lang="zh-CN" altLang="en-US" sz="3200" strike="sngStrike" dirty="0" smtClean="0"/>
              <a:t>上级布置的工作落实不到位</a:t>
            </a:r>
            <a:endParaRPr lang="en-US" altLang="zh-CN" sz="3200" strike="sngStrike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endParaRPr lang="en-US" altLang="zh-CN" dirty="0" smtClean="0"/>
          </a:p>
          <a:p>
            <a:pPr algn="ctr">
              <a:buNone/>
            </a:pP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每一项工作请认真落实，工作留痕</a:t>
            </a:r>
            <a:endParaRPr lang="en-US" altLang="zh-CN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能公开宣传的发到学校网站“平安校园”专栏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   怎么做？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endParaRPr lang="en-US" altLang="zh-CN" dirty="0" smtClean="0"/>
          </a:p>
          <a:p>
            <a:pPr algn="ctr"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尽职免责</a:t>
            </a: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做最坏的打算，做最好的准备</a:t>
            </a: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>
              <a:buNone/>
            </a:pP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杜绝责任事故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CCE8C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1185</Words>
  <PresentationFormat>全屏显示(4:3)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流畅</vt:lpstr>
      <vt:lpstr>新北区校园安全工作会议暨安全生产月活动启动仪式</vt:lpstr>
      <vt:lpstr>存在问题一</vt:lpstr>
      <vt:lpstr>存在问题  二</vt:lpstr>
      <vt:lpstr>存在问题  三</vt:lpstr>
      <vt:lpstr>存在问题 四</vt:lpstr>
      <vt:lpstr>存在问题  五</vt:lpstr>
      <vt:lpstr>存在问题 六</vt:lpstr>
      <vt:lpstr>存在问题七</vt:lpstr>
      <vt:lpstr>   怎么做？</vt:lpstr>
      <vt:lpstr>当前12项重点工作</vt:lpstr>
      <vt:lpstr>（一）安全生产月活动</vt:lpstr>
      <vt:lpstr>（二）安全生产大检查</vt:lpstr>
      <vt:lpstr>（三）深化提升安全生产专项整治三年行动</vt:lpstr>
      <vt:lpstr>（四）预防学生遭受性侵害工作</vt:lpstr>
      <vt:lpstr>（五） “一盔一带”交通安全专题教育活动</vt:lpstr>
      <vt:lpstr>（六）防汛防台风工作</vt:lpstr>
      <vt:lpstr>（七）综合实践活动的安全管理</vt:lpstr>
      <vt:lpstr>（八）重视安全教育</vt:lpstr>
      <vt:lpstr>（九）重视应急预案和应急演练</vt:lpstr>
      <vt:lpstr>（十）网站“平安校园”专栏建设</vt:lpstr>
      <vt:lpstr>（十一）食堂和食品安全</vt:lpstr>
      <vt:lpstr>（十二）优秀案例征集</vt:lpstr>
      <vt:lpstr>感谢您的努力和付出！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新北区校园安全工作会议</dc:title>
  <dc:creator>asus</dc:creator>
  <cp:lastModifiedBy>asus</cp:lastModifiedBy>
  <cp:revision>19</cp:revision>
  <dcterms:created xsi:type="dcterms:W3CDTF">2022-05-31T10:13:14Z</dcterms:created>
  <dcterms:modified xsi:type="dcterms:W3CDTF">2022-06-01T07:24:08Z</dcterms:modified>
</cp:coreProperties>
</file>